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8" r:id="rId7"/>
    <p:sldId id="259" r:id="rId8"/>
    <p:sldId id="260" r:id="rId9"/>
    <p:sldId id="262" r:id="rId10"/>
    <p:sldId id="263" r:id="rId11"/>
    <p:sldId id="265" r:id="rId12"/>
    <p:sldId id="266"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54D70-5A23-98EC-575C-A11A647A8DB8}" v="421" dt="2022-06-15T05:01:39.716"/>
    <p1510:client id="{53ACD9A6-7A96-FAC7-D2CE-7616DFDBDD91}" v="198" dt="2022-06-14T17:27:42.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7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50109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8896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4016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5549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6048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87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9639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522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772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6/14/2022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6164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6/14/2022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790870620"/>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8D859CBB-1C7B-7B2D-B77C-A2CEDA2B213E}"/>
              </a:ext>
            </a:extLst>
          </p:cNvPr>
          <p:cNvPicPr>
            <a:picLocks noChangeAspect="1"/>
          </p:cNvPicPr>
          <p:nvPr/>
        </p:nvPicPr>
        <p:blipFill rotWithShape="1">
          <a:blip r:embed="rId2">
            <a:alphaModFix/>
          </a:blip>
          <a:srcRect r="1779" b="1"/>
          <a:stretch/>
        </p:blipFill>
        <p:spPr>
          <a:xfrm>
            <a:off x="20" y="10"/>
            <a:ext cx="12191980" cy="6857990"/>
          </a:xfrm>
          <a:prstGeom prst="rect">
            <a:avLst/>
          </a:prstGeom>
        </p:spPr>
      </p:pic>
      <p:sp>
        <p:nvSpPr>
          <p:cNvPr id="22" name="Rectangle 17">
            <a:extLst>
              <a:ext uri="{FF2B5EF4-FFF2-40B4-BE49-F238E27FC236}">
                <a16:creationId xmlns:a16="http://schemas.microsoft.com/office/drawing/2014/main" id="{87B080E6-308F-4DD8-A448-707DFB83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37E7BA4-7128-F119-005A-84272663BBA1}"/>
              </a:ext>
            </a:extLst>
          </p:cNvPr>
          <p:cNvSpPr>
            <a:spLocks noGrp="1"/>
          </p:cNvSpPr>
          <p:nvPr>
            <p:ph type="ctrTitle"/>
          </p:nvPr>
        </p:nvSpPr>
        <p:spPr>
          <a:xfrm>
            <a:off x="2286000" y="1523999"/>
            <a:ext cx="7620000" cy="1905001"/>
          </a:xfrm>
        </p:spPr>
        <p:txBody>
          <a:bodyPr>
            <a:normAutofit/>
          </a:bodyPr>
          <a:lstStyle/>
          <a:p>
            <a:pPr algn="ctr"/>
            <a:r>
              <a:rPr lang="en-US">
                <a:solidFill>
                  <a:srgbClr val="FFFFFF"/>
                </a:solidFill>
              </a:rPr>
              <a:t>Hand Gesture Recognition</a:t>
            </a:r>
            <a:endParaRPr lang="en-IN">
              <a:solidFill>
                <a:srgbClr val="FFFFFF"/>
              </a:solidFill>
            </a:endParaRPr>
          </a:p>
        </p:txBody>
      </p:sp>
      <p:sp>
        <p:nvSpPr>
          <p:cNvPr id="3" name="Subtitle 2">
            <a:extLst>
              <a:ext uri="{FF2B5EF4-FFF2-40B4-BE49-F238E27FC236}">
                <a16:creationId xmlns:a16="http://schemas.microsoft.com/office/drawing/2014/main" id="{38EDA06E-2B2C-09D0-2627-A874CFFD6D9F}"/>
              </a:ext>
            </a:extLst>
          </p:cNvPr>
          <p:cNvSpPr>
            <a:spLocks noGrp="1"/>
          </p:cNvSpPr>
          <p:nvPr>
            <p:ph type="subTitle" idx="1"/>
          </p:nvPr>
        </p:nvSpPr>
        <p:spPr>
          <a:xfrm>
            <a:off x="2191612" y="4161329"/>
            <a:ext cx="7714388" cy="1172672"/>
          </a:xfrm>
        </p:spPr>
        <p:txBody>
          <a:bodyPr>
            <a:normAutofit/>
          </a:bodyPr>
          <a:lstStyle/>
          <a:p>
            <a:pPr algn="ctr"/>
            <a:r>
              <a:rPr lang="en-US">
                <a:solidFill>
                  <a:srgbClr val="FFFFFF"/>
                </a:solidFill>
              </a:rPr>
              <a:t>By Shitij Agrawal</a:t>
            </a:r>
            <a:endParaRPr lang="en-IN">
              <a:solidFill>
                <a:srgbClr val="FFFFFF"/>
              </a:solidFill>
            </a:endParaRPr>
          </a:p>
        </p:txBody>
      </p:sp>
      <p:cxnSp>
        <p:nvCxnSpPr>
          <p:cNvPr id="20" name="Straight Connector 19">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3228" y="3795164"/>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7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B15D-C68E-DEB4-8C71-EB1F0D2CCBE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C804A7C-6900-65D8-E1DD-949FD686CE1C}"/>
              </a:ext>
            </a:extLst>
          </p:cNvPr>
          <p:cNvSpPr>
            <a:spLocks noGrp="1"/>
          </p:cNvSpPr>
          <p:nvPr>
            <p:ph idx="1"/>
          </p:nvPr>
        </p:nvSpPr>
        <p:spPr/>
        <p:txBody>
          <a:bodyPr vert="horz" lIns="91440" tIns="45720" rIns="91440" bIns="45720" rtlCol="0" anchor="t">
            <a:normAutofit/>
          </a:bodyPr>
          <a:lstStyle/>
          <a:p>
            <a:r>
              <a:rPr lang="en-US" dirty="0"/>
              <a:t>THIS PROJECT CAN HELP TO MAKE LOTS OF APPLICATIONS RELATED TO THE HAND GESTURE</a:t>
            </a:r>
          </a:p>
          <a:p>
            <a:r>
              <a:rPr lang="en-US" dirty="0"/>
              <a:t>THIS IS A PORTABLE AND REUSABLE MODULE WHICH CAN BE EASILY REUSED IN MANY DIFFERENT PROJECTS</a:t>
            </a:r>
          </a:p>
        </p:txBody>
      </p:sp>
    </p:spTree>
    <p:extLst>
      <p:ext uri="{BB962C8B-B14F-4D97-AF65-F5344CB8AC3E}">
        <p14:creationId xmlns:p14="http://schemas.microsoft.com/office/powerpoint/2010/main" val="10206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1F16-1AED-4A93-D991-946F53271FE7}"/>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133E2496-3C5E-C572-E9E0-4949C33C666F}"/>
              </a:ext>
            </a:extLst>
          </p:cNvPr>
          <p:cNvSpPr>
            <a:spLocks noGrp="1"/>
          </p:cNvSpPr>
          <p:nvPr>
            <p:ph idx="1"/>
          </p:nvPr>
        </p:nvSpPr>
        <p:spPr/>
        <p:txBody>
          <a:bodyPr vert="horz" lIns="91440" tIns="45720" rIns="91440" bIns="45720" rtlCol="0" anchor="t">
            <a:normAutofit/>
          </a:bodyPr>
          <a:lstStyle/>
          <a:p>
            <a:r>
              <a:rPr lang="en-US" dirty="0"/>
              <a:t>INTRODUCTION</a:t>
            </a:r>
          </a:p>
          <a:p>
            <a:r>
              <a:rPr lang="en-US" dirty="0"/>
              <a:t>COMPONENTS USED</a:t>
            </a:r>
          </a:p>
          <a:p>
            <a:r>
              <a:rPr lang="en-US" dirty="0"/>
              <a:t>IMPLEMENTATION AND WORKING</a:t>
            </a:r>
          </a:p>
          <a:p>
            <a:r>
              <a:rPr lang="en-US" dirty="0"/>
              <a:t>OUTPUT SCREEN-SHORTS</a:t>
            </a:r>
          </a:p>
          <a:p>
            <a:r>
              <a:rPr lang="en-US" dirty="0"/>
              <a:t>CONCLUSION</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7567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68C-DF7E-9719-4823-7FB67693F4A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80BCFE5-4FFE-5D11-57EA-81FEE41D5B63}"/>
              </a:ext>
            </a:extLst>
          </p:cNvPr>
          <p:cNvSpPr>
            <a:spLocks noGrp="1"/>
          </p:cNvSpPr>
          <p:nvPr>
            <p:ph idx="1"/>
          </p:nvPr>
        </p:nvSpPr>
        <p:spPr/>
        <p:txBody>
          <a:bodyPr/>
          <a:lstStyle/>
          <a:p>
            <a:r>
              <a:rPr lang="en-US" dirty="0"/>
              <a:t>IN TODAYS WORLD, WE HAVE CREATED LOTS OF SHORTCUT TECHNIQUES FOR OUR DAY-TO-DAY WORK LIKE DIGITAL ASSISTANT TO MANAGE OUR BASIC WORKS, CONTROLING HOME BY AUTOMATED WAY, ETC.</a:t>
            </a:r>
          </a:p>
          <a:p>
            <a:r>
              <a:rPr lang="en-US" dirty="0"/>
              <a:t>THE HAND GESTURE RECOGNATION CAN PROVIDE ONE OF SUCH WAY TO MAKE OUR DAY-TO-DAY LIFE EASY</a:t>
            </a:r>
          </a:p>
          <a:p>
            <a:r>
              <a:rPr lang="en-US" dirty="0"/>
              <a:t>HAND GESTURE RECOGNITION CAN ALSO BE VERY USEFUL FOR THE PEOPLES WHO HAS ANY KIND OF DISABILITY</a:t>
            </a:r>
          </a:p>
          <a:p>
            <a:endParaRPr lang="en-US" dirty="0"/>
          </a:p>
        </p:txBody>
      </p:sp>
    </p:spTree>
    <p:extLst>
      <p:ext uri="{BB962C8B-B14F-4D97-AF65-F5344CB8AC3E}">
        <p14:creationId xmlns:p14="http://schemas.microsoft.com/office/powerpoint/2010/main" val="106982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4902-A90F-CDE1-F8A7-DA0C9907F5E5}"/>
              </a:ext>
            </a:extLst>
          </p:cNvPr>
          <p:cNvSpPr>
            <a:spLocks noGrp="1"/>
          </p:cNvSpPr>
          <p:nvPr>
            <p:ph type="title"/>
          </p:nvPr>
        </p:nvSpPr>
        <p:spPr/>
        <p:txBody>
          <a:bodyPr/>
          <a:lstStyle/>
          <a:p>
            <a:r>
              <a:rPr lang="en-US" dirty="0"/>
              <a:t>Components used</a:t>
            </a:r>
            <a:endParaRPr lang="en-IN" dirty="0"/>
          </a:p>
        </p:txBody>
      </p:sp>
      <p:sp>
        <p:nvSpPr>
          <p:cNvPr id="3" name="Content Placeholder 2">
            <a:extLst>
              <a:ext uri="{FF2B5EF4-FFF2-40B4-BE49-F238E27FC236}">
                <a16:creationId xmlns:a16="http://schemas.microsoft.com/office/drawing/2014/main" id="{49245D68-BAE1-2BA2-5593-628CB2E52771}"/>
              </a:ext>
            </a:extLst>
          </p:cNvPr>
          <p:cNvSpPr>
            <a:spLocks noGrp="1"/>
          </p:cNvSpPr>
          <p:nvPr>
            <p:ph idx="1"/>
          </p:nvPr>
        </p:nvSpPr>
        <p:spPr/>
        <p:txBody>
          <a:bodyPr vert="horz" lIns="91440" tIns="45720" rIns="91440" bIns="45720" rtlCol="0" anchor="t">
            <a:normAutofit/>
          </a:bodyPr>
          <a:lstStyle/>
          <a:p>
            <a:r>
              <a:rPr lang="en-US" dirty="0"/>
              <a:t>PYTHON</a:t>
            </a:r>
          </a:p>
          <a:p>
            <a:r>
              <a:rPr lang="en-US" dirty="0"/>
              <a:t>MEDIAPIPE</a:t>
            </a:r>
          </a:p>
          <a:p>
            <a:r>
              <a:rPr lang="en-US" dirty="0"/>
              <a:t>OPENCV2</a:t>
            </a:r>
          </a:p>
          <a:p>
            <a:r>
              <a:rPr lang="en-US" dirty="0"/>
              <a:t>NUMPY</a:t>
            </a:r>
          </a:p>
          <a:p>
            <a:r>
              <a:rPr lang="en-US" dirty="0"/>
              <a:t>TENSORFLOW</a:t>
            </a:r>
          </a:p>
          <a:p>
            <a:r>
              <a:rPr lang="en-US" dirty="0"/>
              <a:t>SKLEARN</a:t>
            </a:r>
          </a:p>
          <a:p>
            <a:r>
              <a:rPr lang="en-US" dirty="0"/>
              <a:t>CSV</a:t>
            </a:r>
          </a:p>
        </p:txBody>
      </p:sp>
    </p:spTree>
    <p:extLst>
      <p:ext uri="{BB962C8B-B14F-4D97-AF65-F5344CB8AC3E}">
        <p14:creationId xmlns:p14="http://schemas.microsoft.com/office/powerpoint/2010/main" val="228506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C0C7-EE7B-B4ED-9DE8-35463455F109}"/>
              </a:ext>
            </a:extLst>
          </p:cNvPr>
          <p:cNvSpPr>
            <a:spLocks noGrp="1"/>
          </p:cNvSpPr>
          <p:nvPr>
            <p:ph type="title"/>
          </p:nvPr>
        </p:nvSpPr>
        <p:spPr/>
        <p:txBody>
          <a:bodyPr/>
          <a:lstStyle/>
          <a:p>
            <a:pPr>
              <a:lnSpc>
                <a:spcPct val="130000"/>
              </a:lnSpc>
              <a:spcBef>
                <a:spcPts val="1000"/>
              </a:spcBef>
            </a:pPr>
            <a:r>
              <a:rPr lang="en-US" dirty="0">
                <a:ea typeface="+mj-lt"/>
                <a:cs typeface="+mj-lt"/>
              </a:rPr>
              <a:t>IMPLEMENTATION AND WORKING</a:t>
            </a:r>
            <a:endParaRPr lang="en-US"/>
          </a:p>
        </p:txBody>
      </p:sp>
      <p:pic>
        <p:nvPicPr>
          <p:cNvPr id="4" name="Picture 4" descr="A picture containing text, different, colorful, items&#10;&#10;Description automatically generated">
            <a:extLst>
              <a:ext uri="{FF2B5EF4-FFF2-40B4-BE49-F238E27FC236}">
                <a16:creationId xmlns:a16="http://schemas.microsoft.com/office/drawing/2014/main" id="{1D789202-80DB-5A57-03E0-C259AB5E611C}"/>
              </a:ext>
            </a:extLst>
          </p:cNvPr>
          <p:cNvPicPr>
            <a:picLocks noChangeAspect="1"/>
          </p:cNvPicPr>
          <p:nvPr/>
        </p:nvPicPr>
        <p:blipFill>
          <a:blip r:embed="rId2"/>
          <a:stretch>
            <a:fillRect/>
          </a:stretch>
        </p:blipFill>
        <p:spPr>
          <a:xfrm>
            <a:off x="7093906" y="4098801"/>
            <a:ext cx="4361144" cy="2313819"/>
          </a:xfrm>
          <a:prstGeom prst="rect">
            <a:avLst/>
          </a:prstGeom>
        </p:spPr>
      </p:pic>
      <p:sp>
        <p:nvSpPr>
          <p:cNvPr id="7" name="TextBox 6">
            <a:extLst>
              <a:ext uri="{FF2B5EF4-FFF2-40B4-BE49-F238E27FC236}">
                <a16:creationId xmlns:a16="http://schemas.microsoft.com/office/drawing/2014/main" id="{E1272A30-BED3-8DED-E2FC-D8039C7A504C}"/>
              </a:ext>
            </a:extLst>
          </p:cNvPr>
          <p:cNvSpPr txBox="1"/>
          <p:nvPr/>
        </p:nvSpPr>
        <p:spPr>
          <a:xfrm>
            <a:off x="1425879" y="2407085"/>
            <a:ext cx="100291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Roboto"/>
              </a:rPr>
              <a:t>To obtain ground truth data,  </a:t>
            </a:r>
            <a:r>
              <a:rPr lang="en-US" dirty="0">
                <a:ea typeface="+mn-lt"/>
                <a:cs typeface="+mn-lt"/>
              </a:rPr>
              <a:t>~30K real-world images with 21 3D coordinates are </a:t>
            </a:r>
            <a:r>
              <a:rPr lang="en-US" dirty="0">
                <a:latin typeface="Roboto"/>
                <a:ea typeface="Roboto"/>
              </a:rPr>
              <a:t>manually annotated , as shown below (taken Z-value from image depth map, if it exists per corresponding coordinate). To better cover the possible hand poses and provide additional supervision on the nature of hand geometry, we also render a high-quality synthetic hand model over various backgrounds and map it to the corresponding 3D coordinates.</a:t>
            </a:r>
            <a:endParaRPr lang="en-US" dirty="0"/>
          </a:p>
        </p:txBody>
      </p:sp>
      <p:pic>
        <p:nvPicPr>
          <p:cNvPr id="8" name="Picture 8" descr="Text&#10;&#10;Description automatically generated">
            <a:extLst>
              <a:ext uri="{FF2B5EF4-FFF2-40B4-BE49-F238E27FC236}">
                <a16:creationId xmlns:a16="http://schemas.microsoft.com/office/drawing/2014/main" id="{B10F1914-BF7B-EC61-7E06-9A1459D87FFE}"/>
              </a:ext>
            </a:extLst>
          </p:cNvPr>
          <p:cNvPicPr>
            <a:picLocks noChangeAspect="1"/>
          </p:cNvPicPr>
          <p:nvPr/>
        </p:nvPicPr>
        <p:blipFill>
          <a:blip r:embed="rId3"/>
          <a:stretch>
            <a:fillRect/>
          </a:stretch>
        </p:blipFill>
        <p:spPr>
          <a:xfrm>
            <a:off x="1425879" y="4098981"/>
            <a:ext cx="5540679" cy="2313461"/>
          </a:xfrm>
          <a:prstGeom prst="rect">
            <a:avLst/>
          </a:prstGeom>
        </p:spPr>
      </p:pic>
    </p:spTree>
    <p:extLst>
      <p:ext uri="{BB962C8B-B14F-4D97-AF65-F5344CB8AC3E}">
        <p14:creationId xmlns:p14="http://schemas.microsoft.com/office/powerpoint/2010/main" val="247912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C0C7-EE7B-B4ED-9DE8-35463455F109}"/>
              </a:ext>
            </a:extLst>
          </p:cNvPr>
          <p:cNvSpPr>
            <a:spLocks noGrp="1"/>
          </p:cNvSpPr>
          <p:nvPr>
            <p:ph type="title"/>
          </p:nvPr>
        </p:nvSpPr>
        <p:spPr>
          <a:xfrm>
            <a:off x="855456" y="607034"/>
            <a:ext cx="9238434" cy="857559"/>
          </a:xfrm>
        </p:spPr>
        <p:txBody>
          <a:bodyPr/>
          <a:lstStyle/>
          <a:p>
            <a:pPr>
              <a:lnSpc>
                <a:spcPct val="130000"/>
              </a:lnSpc>
              <a:spcBef>
                <a:spcPts val="1000"/>
              </a:spcBef>
            </a:pPr>
            <a:r>
              <a:rPr lang="en-US" dirty="0">
                <a:ea typeface="+mj-lt"/>
                <a:cs typeface="+mj-lt"/>
              </a:rPr>
              <a:t>IMPLEMENTATION AND WORKING</a:t>
            </a:r>
            <a:endParaRPr lang="en-US"/>
          </a:p>
        </p:txBody>
      </p:sp>
      <p:pic>
        <p:nvPicPr>
          <p:cNvPr id="3" name="Picture 3" descr="Graphical user interface, text, application, chat or text message&#10;&#10;Description automatically generated">
            <a:extLst>
              <a:ext uri="{FF2B5EF4-FFF2-40B4-BE49-F238E27FC236}">
                <a16:creationId xmlns:a16="http://schemas.microsoft.com/office/drawing/2014/main" id="{DACB1912-2313-8B90-F155-4C4C75EBE500}"/>
              </a:ext>
            </a:extLst>
          </p:cNvPr>
          <p:cNvPicPr>
            <a:picLocks noChangeAspect="1"/>
          </p:cNvPicPr>
          <p:nvPr/>
        </p:nvPicPr>
        <p:blipFill>
          <a:blip r:embed="rId2"/>
          <a:stretch>
            <a:fillRect/>
          </a:stretch>
        </p:blipFill>
        <p:spPr>
          <a:xfrm>
            <a:off x="851770" y="2830537"/>
            <a:ext cx="6647145" cy="1510078"/>
          </a:xfrm>
          <a:prstGeom prst="rect">
            <a:avLst/>
          </a:prstGeom>
        </p:spPr>
      </p:pic>
      <p:graphicFrame>
        <p:nvGraphicFramePr>
          <p:cNvPr id="5" name="Table 4">
            <a:extLst>
              <a:ext uri="{FF2B5EF4-FFF2-40B4-BE49-F238E27FC236}">
                <a16:creationId xmlns:a16="http://schemas.microsoft.com/office/drawing/2014/main" id="{249C8757-E5EB-8371-DA1A-478AA03031D6}"/>
              </a:ext>
            </a:extLst>
          </p:cNvPr>
          <p:cNvGraphicFramePr>
            <a:graphicFrameLocks noGrp="1"/>
          </p:cNvGraphicFramePr>
          <p:nvPr>
            <p:extLst>
              <p:ext uri="{D42A27DB-BD31-4B8C-83A1-F6EECF244321}">
                <p14:modId xmlns:p14="http://schemas.microsoft.com/office/powerpoint/2010/main" val="649555971"/>
              </p:ext>
            </p:extLst>
          </p:nvPr>
        </p:nvGraphicFramePr>
        <p:xfrm>
          <a:off x="7849643" y="2818356"/>
          <a:ext cx="3611504" cy="2560320"/>
        </p:xfrm>
        <a:graphic>
          <a:graphicData uri="http://schemas.openxmlformats.org/drawingml/2006/table">
            <a:tbl>
              <a:tblPr firstRow="1" bandRow="1">
                <a:tableStyleId>{5C22544A-7EE6-4342-B048-85BDC9FD1C3A}</a:tableStyleId>
              </a:tblPr>
              <a:tblGrid>
                <a:gridCol w="1805752">
                  <a:extLst>
                    <a:ext uri="{9D8B030D-6E8A-4147-A177-3AD203B41FA5}">
                      <a16:colId xmlns:a16="http://schemas.microsoft.com/office/drawing/2014/main" val="866897209"/>
                    </a:ext>
                  </a:extLst>
                </a:gridCol>
                <a:gridCol w="1805752">
                  <a:extLst>
                    <a:ext uri="{9D8B030D-6E8A-4147-A177-3AD203B41FA5}">
                      <a16:colId xmlns:a16="http://schemas.microsoft.com/office/drawing/2014/main" val="2522404617"/>
                    </a:ext>
                  </a:extLst>
                </a:gridCol>
              </a:tblGrid>
              <a:tr h="739963">
                <a:tc>
                  <a:txBody>
                    <a:bodyPr/>
                    <a:lstStyle/>
                    <a:p>
                      <a:pPr lvl="0" algn="l">
                        <a:lnSpc>
                          <a:spcPct val="100000"/>
                        </a:lnSpc>
                        <a:spcBef>
                          <a:spcPts val="0"/>
                        </a:spcBef>
                        <a:spcAft>
                          <a:spcPts val="0"/>
                        </a:spcAft>
                        <a:buNone/>
                      </a:pPr>
                      <a:r>
                        <a:rPr lang="en-US" sz="1800" b="1" i="0" u="none" strike="noStrike" noProof="0" dirty="0">
                          <a:effectLst/>
                          <a:latin typeface="Trade Gothic Next Light"/>
                        </a:rPr>
                        <a:t>Dataset</a:t>
                      </a:r>
                    </a:p>
                  </a:txBody>
                  <a:tcPr anchor="ctr"/>
                </a:tc>
                <a:tc>
                  <a:txBody>
                    <a:bodyPr/>
                    <a:lstStyle/>
                    <a:p>
                      <a:pPr algn="ctr"/>
                      <a:r>
                        <a:rPr lang="en-US" b="1" dirty="0">
                          <a:effectLst/>
                        </a:rPr>
                        <a:t>Mean regression error </a:t>
                      </a:r>
                      <a:r>
                        <a:rPr lang="en-US" sz="1800" b="1" i="0" u="none" strike="noStrike" noProof="0" dirty="0">
                          <a:effectLst/>
                          <a:latin typeface="Trade Gothic Next Light"/>
                        </a:rPr>
                        <a:t>normalized by palm size</a:t>
                      </a:r>
                    </a:p>
                  </a:txBody>
                  <a:tcPr anchor="ctr"/>
                </a:tc>
                <a:extLst>
                  <a:ext uri="{0D108BD9-81ED-4DB2-BD59-A6C34878D82A}">
                    <a16:rowId xmlns:a16="http://schemas.microsoft.com/office/drawing/2014/main" val="76928647"/>
                  </a:ext>
                </a:extLst>
              </a:tr>
              <a:tr h="297686">
                <a:tc>
                  <a:txBody>
                    <a:bodyPr/>
                    <a:lstStyle/>
                    <a:p>
                      <a:pPr algn="ctr"/>
                      <a:r>
                        <a:rPr lang="en-US" dirty="0">
                          <a:effectLst/>
                        </a:rPr>
                        <a:t>Only real-world</a:t>
                      </a:r>
                    </a:p>
                  </a:txBody>
                  <a:tcPr anchor="ctr"/>
                </a:tc>
                <a:tc>
                  <a:txBody>
                    <a:bodyPr/>
                    <a:lstStyle/>
                    <a:p>
                      <a:pPr algn="ctr"/>
                      <a:r>
                        <a:rPr lang="en-US" dirty="0">
                          <a:effectLst/>
                        </a:rPr>
                        <a:t>16.1 %</a:t>
                      </a:r>
                    </a:p>
                  </a:txBody>
                  <a:tcPr anchor="ctr"/>
                </a:tc>
                <a:extLst>
                  <a:ext uri="{0D108BD9-81ED-4DB2-BD59-A6C34878D82A}">
                    <a16:rowId xmlns:a16="http://schemas.microsoft.com/office/drawing/2014/main" val="3494687810"/>
                  </a:ext>
                </a:extLst>
              </a:tr>
              <a:tr h="518824">
                <a:tc>
                  <a:txBody>
                    <a:bodyPr/>
                    <a:lstStyle/>
                    <a:p>
                      <a:pPr algn="ctr"/>
                      <a:r>
                        <a:rPr lang="en-US" dirty="0">
                          <a:effectLst/>
                        </a:rPr>
                        <a:t>Only rendered synthetic</a:t>
                      </a:r>
                    </a:p>
                  </a:txBody>
                  <a:tcPr anchor="ctr"/>
                </a:tc>
                <a:tc>
                  <a:txBody>
                    <a:bodyPr/>
                    <a:lstStyle/>
                    <a:p>
                      <a:pPr algn="ctr"/>
                      <a:r>
                        <a:rPr lang="en-US" dirty="0">
                          <a:effectLst/>
                        </a:rPr>
                        <a:t>25.7 %</a:t>
                      </a:r>
                    </a:p>
                  </a:txBody>
                  <a:tcPr anchor="ctr"/>
                </a:tc>
                <a:extLst>
                  <a:ext uri="{0D108BD9-81ED-4DB2-BD59-A6C34878D82A}">
                    <a16:rowId xmlns:a16="http://schemas.microsoft.com/office/drawing/2014/main" val="38109397"/>
                  </a:ext>
                </a:extLst>
              </a:tr>
              <a:tr h="518824">
                <a:tc>
                  <a:txBody>
                    <a:bodyPr/>
                    <a:lstStyle/>
                    <a:p>
                      <a:pPr algn="ctr"/>
                      <a:r>
                        <a:rPr lang="en-US" dirty="0">
                          <a:effectLst/>
                        </a:rPr>
                        <a:t>Mixed real-world + synthetic</a:t>
                      </a:r>
                    </a:p>
                  </a:txBody>
                  <a:tcPr anchor="ctr"/>
                </a:tc>
                <a:tc>
                  <a:txBody>
                    <a:bodyPr/>
                    <a:lstStyle/>
                    <a:p>
                      <a:pPr algn="ctr"/>
                      <a:r>
                        <a:rPr lang="en-US" dirty="0">
                          <a:effectLst/>
                        </a:rPr>
                        <a:t>13.4 %</a:t>
                      </a:r>
                    </a:p>
                  </a:txBody>
                  <a:tcPr anchor="ctr"/>
                </a:tc>
                <a:extLst>
                  <a:ext uri="{0D108BD9-81ED-4DB2-BD59-A6C34878D82A}">
                    <a16:rowId xmlns:a16="http://schemas.microsoft.com/office/drawing/2014/main" val="3356318055"/>
                  </a:ext>
                </a:extLst>
              </a:tr>
            </a:tbl>
          </a:graphicData>
        </a:graphic>
      </p:graphicFrame>
      <p:sp>
        <p:nvSpPr>
          <p:cNvPr id="6" name="TextBox 5">
            <a:extLst>
              <a:ext uri="{FF2B5EF4-FFF2-40B4-BE49-F238E27FC236}">
                <a16:creationId xmlns:a16="http://schemas.microsoft.com/office/drawing/2014/main" id="{2A01AD36-52A8-C504-6C5E-1F1BE90563F5}"/>
              </a:ext>
            </a:extLst>
          </p:cNvPr>
          <p:cNvSpPr txBox="1"/>
          <p:nvPr/>
        </p:nvSpPr>
        <p:spPr>
          <a:xfrm>
            <a:off x="851770" y="4797468"/>
            <a:ext cx="63653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Roboto"/>
              </a:rPr>
              <a:t>The table summarizes regression accuracy depending on the nature of the training data. Using both synthetic and real world data results in a significant performance boost.</a:t>
            </a:r>
            <a:endParaRPr lang="en-US" dirty="0"/>
          </a:p>
        </p:txBody>
      </p:sp>
    </p:spTree>
    <p:extLst>
      <p:ext uri="{BB962C8B-B14F-4D97-AF65-F5344CB8AC3E}">
        <p14:creationId xmlns:p14="http://schemas.microsoft.com/office/powerpoint/2010/main" val="400316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FC0C7-EE7B-B4ED-9DE8-35463455F109}"/>
              </a:ext>
            </a:extLst>
          </p:cNvPr>
          <p:cNvSpPr>
            <a:spLocks noGrp="1"/>
          </p:cNvSpPr>
          <p:nvPr>
            <p:ph type="title"/>
          </p:nvPr>
        </p:nvSpPr>
        <p:spPr>
          <a:xfrm>
            <a:off x="1104897" y="762001"/>
            <a:ext cx="4991103" cy="1141004"/>
          </a:xfrm>
        </p:spPr>
        <p:txBody>
          <a:bodyPr vert="horz" lIns="91440" tIns="45720" rIns="91440" bIns="45720" rtlCol="0" anchor="b">
            <a:normAutofit/>
          </a:bodyPr>
          <a:lstStyle/>
          <a:p>
            <a:r>
              <a:rPr lang="en-US" dirty="0"/>
              <a:t>IMPLEMENTATION AND WORKING</a:t>
            </a:r>
            <a:endParaRPr lang="en-US"/>
          </a:p>
        </p:txBody>
      </p:sp>
      <p:sp>
        <p:nvSpPr>
          <p:cNvPr id="6" name="TextBox 5">
            <a:extLst>
              <a:ext uri="{FF2B5EF4-FFF2-40B4-BE49-F238E27FC236}">
                <a16:creationId xmlns:a16="http://schemas.microsoft.com/office/drawing/2014/main" id="{B4675F5B-6BA7-288C-B315-04DEDA90EC36}"/>
              </a:ext>
            </a:extLst>
          </p:cNvPr>
          <p:cNvSpPr txBox="1"/>
          <p:nvPr/>
        </p:nvSpPr>
        <p:spPr>
          <a:xfrm>
            <a:off x="1104897" y="2286000"/>
            <a:ext cx="4991103" cy="380999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20000"/>
              </a:lnSpc>
              <a:spcAft>
                <a:spcPts val="600"/>
              </a:spcAft>
              <a:buSzPct val="85000"/>
            </a:pPr>
            <a:r>
              <a:rPr lang="en-US" sz="1400"/>
              <a:t>The graph consists of two subgraphs—one for hand detection and one for hand keypoints (i.e., landmark) computation. One key optimization MediaPipe provides is that the palm detector is only run as necessary (fairly infrequently), saving significant computation time. We achieve this by inferring the hand location in the subsequent video frames from the computed hand key points in the current frame, eliminating the need to run the palm detector over each frame. For robustness, the hand tracker model outputs an additional scalar capturing the confidence that a hand is present and reasonably aligned in the input crop. Only when the confidence falls below a certain threshold is the hand detection model reapplied to the whole frame.</a:t>
            </a:r>
          </a:p>
        </p:txBody>
      </p:sp>
      <p:pic>
        <p:nvPicPr>
          <p:cNvPr id="3" name="Picture 4" descr="Diagram&#10;&#10;Description automatically generated">
            <a:extLst>
              <a:ext uri="{FF2B5EF4-FFF2-40B4-BE49-F238E27FC236}">
                <a16:creationId xmlns:a16="http://schemas.microsoft.com/office/drawing/2014/main" id="{1D07D755-7CC8-BA89-7300-AB36E0CD991D}"/>
              </a:ext>
            </a:extLst>
          </p:cNvPr>
          <p:cNvPicPr>
            <a:picLocks noChangeAspect="1"/>
          </p:cNvPicPr>
          <p:nvPr/>
        </p:nvPicPr>
        <p:blipFill>
          <a:blip r:embed="rId2"/>
          <a:stretch>
            <a:fillRect/>
          </a:stretch>
        </p:blipFill>
        <p:spPr>
          <a:xfrm>
            <a:off x="7060062" y="762001"/>
            <a:ext cx="4173853" cy="5333998"/>
          </a:xfrm>
          <a:prstGeom prst="rect">
            <a:avLst/>
          </a:prstGeom>
        </p:spPr>
      </p:pic>
    </p:spTree>
    <p:extLst>
      <p:ext uri="{BB962C8B-B14F-4D97-AF65-F5344CB8AC3E}">
        <p14:creationId xmlns:p14="http://schemas.microsoft.com/office/powerpoint/2010/main" val="30132754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C0C7-EE7B-B4ED-9DE8-35463455F109}"/>
              </a:ext>
            </a:extLst>
          </p:cNvPr>
          <p:cNvSpPr>
            <a:spLocks noGrp="1"/>
          </p:cNvSpPr>
          <p:nvPr>
            <p:ph type="title"/>
          </p:nvPr>
        </p:nvSpPr>
        <p:spPr>
          <a:xfrm>
            <a:off x="1043347" y="355795"/>
            <a:ext cx="9238434" cy="889592"/>
          </a:xfrm>
        </p:spPr>
        <p:txBody>
          <a:bodyPr/>
          <a:lstStyle/>
          <a:p>
            <a:pPr>
              <a:lnSpc>
                <a:spcPct val="130000"/>
              </a:lnSpc>
              <a:spcBef>
                <a:spcPts val="1000"/>
              </a:spcBef>
            </a:pPr>
            <a:r>
              <a:rPr lang="en-US" dirty="0"/>
              <a:t>OUTPUT SCREEN SHORTS</a:t>
            </a:r>
          </a:p>
        </p:txBody>
      </p:sp>
      <p:pic>
        <p:nvPicPr>
          <p:cNvPr id="3" name="Picture 3" descr="Graphical user interface, website&#10;&#10;Description automatically generated">
            <a:extLst>
              <a:ext uri="{FF2B5EF4-FFF2-40B4-BE49-F238E27FC236}">
                <a16:creationId xmlns:a16="http://schemas.microsoft.com/office/drawing/2014/main" id="{13D37CC5-3FE2-F672-6898-F63B1653B30C}"/>
              </a:ext>
            </a:extLst>
          </p:cNvPr>
          <p:cNvPicPr>
            <a:picLocks noChangeAspect="1"/>
          </p:cNvPicPr>
          <p:nvPr/>
        </p:nvPicPr>
        <p:blipFill>
          <a:blip r:embed="rId2"/>
          <a:stretch>
            <a:fillRect/>
          </a:stretch>
        </p:blipFill>
        <p:spPr>
          <a:xfrm>
            <a:off x="1154482" y="1415311"/>
            <a:ext cx="9214980" cy="5175597"/>
          </a:xfrm>
          <a:prstGeom prst="rect">
            <a:avLst/>
          </a:prstGeom>
        </p:spPr>
      </p:pic>
    </p:spTree>
    <p:extLst>
      <p:ext uri="{BB962C8B-B14F-4D97-AF65-F5344CB8AC3E}">
        <p14:creationId xmlns:p14="http://schemas.microsoft.com/office/powerpoint/2010/main" val="176973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C0C7-EE7B-B4ED-9DE8-35463455F109}"/>
              </a:ext>
            </a:extLst>
          </p:cNvPr>
          <p:cNvSpPr>
            <a:spLocks noGrp="1"/>
          </p:cNvSpPr>
          <p:nvPr>
            <p:ph type="title"/>
          </p:nvPr>
        </p:nvSpPr>
        <p:spPr>
          <a:xfrm>
            <a:off x="1043347" y="355795"/>
            <a:ext cx="9238434" cy="889592"/>
          </a:xfrm>
        </p:spPr>
        <p:txBody>
          <a:bodyPr/>
          <a:lstStyle/>
          <a:p>
            <a:pPr>
              <a:lnSpc>
                <a:spcPct val="130000"/>
              </a:lnSpc>
              <a:spcBef>
                <a:spcPts val="1000"/>
              </a:spcBef>
            </a:pPr>
            <a:r>
              <a:rPr lang="en-US" dirty="0"/>
              <a:t>OUTPUT SCREEN SHORTS</a:t>
            </a:r>
          </a:p>
        </p:txBody>
      </p:sp>
      <p:pic>
        <p:nvPicPr>
          <p:cNvPr id="4" name="Picture 4" descr="Graphical user interface, website&#10;&#10;Description automatically generated">
            <a:extLst>
              <a:ext uri="{FF2B5EF4-FFF2-40B4-BE49-F238E27FC236}">
                <a16:creationId xmlns:a16="http://schemas.microsoft.com/office/drawing/2014/main" id="{FB7F8DE5-8528-A2E0-C158-D09120525856}"/>
              </a:ext>
            </a:extLst>
          </p:cNvPr>
          <p:cNvPicPr>
            <a:picLocks noChangeAspect="1"/>
          </p:cNvPicPr>
          <p:nvPr/>
        </p:nvPicPr>
        <p:blipFill>
          <a:blip r:embed="rId2"/>
          <a:stretch>
            <a:fillRect/>
          </a:stretch>
        </p:blipFill>
        <p:spPr>
          <a:xfrm>
            <a:off x="1039660" y="1321366"/>
            <a:ext cx="9371555" cy="5269543"/>
          </a:xfrm>
          <a:prstGeom prst="rect">
            <a:avLst/>
          </a:prstGeom>
        </p:spPr>
      </p:pic>
    </p:spTree>
    <p:extLst>
      <p:ext uri="{BB962C8B-B14F-4D97-AF65-F5344CB8AC3E}">
        <p14:creationId xmlns:p14="http://schemas.microsoft.com/office/powerpoint/2010/main" val="599308587"/>
      </p:ext>
    </p:extLst>
  </p:cSld>
  <p:clrMapOvr>
    <a:masterClrMapping/>
  </p:clrMapOvr>
</p:sld>
</file>

<file path=ppt/theme/theme1.xml><?xml version="1.0" encoding="utf-8"?>
<a:theme xmlns:a="http://schemas.openxmlformats.org/drawingml/2006/main" name="PortalVTI">
  <a:themeElements>
    <a:clrScheme name="AnalogousFromRegularSeedRightStep">
      <a:dk1>
        <a:srgbClr val="000000"/>
      </a:dk1>
      <a:lt1>
        <a:srgbClr val="FFFFFF"/>
      </a:lt1>
      <a:dk2>
        <a:srgbClr val="412432"/>
      </a:dk2>
      <a:lt2>
        <a:srgbClr val="E2E5E8"/>
      </a:lt2>
      <a:accent1>
        <a:srgbClr val="D38F3D"/>
      </a:accent1>
      <a:accent2>
        <a:srgbClr val="ABA626"/>
      </a:accent2>
      <a:accent3>
        <a:srgbClr val="81B133"/>
      </a:accent3>
      <a:accent4>
        <a:srgbClr val="46B929"/>
      </a:accent4>
      <a:accent5>
        <a:srgbClr val="35BA52"/>
      </a:accent5>
      <a:accent6>
        <a:srgbClr val="28B581"/>
      </a:accent6>
      <a:hlink>
        <a:srgbClr val="3F79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355E1C0CDD77489EF94D8A9222D8F5" ma:contentTypeVersion="10" ma:contentTypeDescription="Create a new document." ma:contentTypeScope="" ma:versionID="23be86f750446b229dd328726d0bf02e">
  <xsd:schema xmlns:xsd="http://www.w3.org/2001/XMLSchema" xmlns:xs="http://www.w3.org/2001/XMLSchema" xmlns:p="http://schemas.microsoft.com/office/2006/metadata/properties" xmlns:ns3="80e4b786-6616-4ec5-9b51-93728724f69b" xmlns:ns4="d77ae945-af6c-4012-acae-a2de88418093" targetNamespace="http://schemas.microsoft.com/office/2006/metadata/properties" ma:root="true" ma:fieldsID="3ccd204e1fe9e75577ea2d1d179426bd" ns3:_="" ns4:_="">
    <xsd:import namespace="80e4b786-6616-4ec5-9b51-93728724f69b"/>
    <xsd:import namespace="d77ae945-af6c-4012-acae-a2de8841809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e4b786-6616-4ec5-9b51-93728724f6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7ae945-af6c-4012-acae-a2de8841809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B61440-E08F-4CE0-8FE4-8DE4F78A7A10}">
  <ds:schemaRefs>
    <ds:schemaRef ds:uri="http://schemas.microsoft.com/sharepoint/v3/contenttype/forms"/>
  </ds:schemaRefs>
</ds:datastoreItem>
</file>

<file path=customXml/itemProps2.xml><?xml version="1.0" encoding="utf-8"?>
<ds:datastoreItem xmlns:ds="http://schemas.openxmlformats.org/officeDocument/2006/customXml" ds:itemID="{57162BF5-23D2-4DDB-9575-06BA80CF9F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e4b786-6616-4ec5-9b51-93728724f69b"/>
    <ds:schemaRef ds:uri="d77ae945-af6c-4012-acae-a2de884180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39BFAF-DD56-42DE-92E7-77718A299026}">
  <ds:schemaRefs>
    <ds:schemaRef ds:uri="http://schemas.microsoft.com/office/infopath/2007/PartnerControls"/>
    <ds:schemaRef ds:uri="d77ae945-af6c-4012-acae-a2de88418093"/>
    <ds:schemaRef ds:uri="http://www.w3.org/XML/1998/namespace"/>
    <ds:schemaRef ds:uri="http://purl.org/dc/dcmitype/"/>
    <ds:schemaRef ds:uri="80e4b786-6616-4ec5-9b51-93728724f69b"/>
    <ds:schemaRef ds:uri="http://purl.org/dc/terms/"/>
    <ds:schemaRef ds:uri="http://purl.org/dc/elements/1.1/"/>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254</TotalTime>
  <Words>87</Words>
  <Application>Microsoft Office PowerPoint</Application>
  <PresentationFormat>Widescreen</PresentationFormat>
  <Paragraphs>19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PortalVTI</vt:lpstr>
      <vt:lpstr>Hand Gesture Recognition</vt:lpstr>
      <vt:lpstr>INDEX</vt:lpstr>
      <vt:lpstr>INTRODUCTION</vt:lpstr>
      <vt:lpstr>Components used</vt:lpstr>
      <vt:lpstr>IMPLEMENTATION AND WORKING</vt:lpstr>
      <vt:lpstr>IMPLEMENTATION AND WORKING</vt:lpstr>
      <vt:lpstr>IMPLEMENTATION AND WORKING</vt:lpstr>
      <vt:lpstr>OUTPUT SCREEN SHORTS</vt:lpstr>
      <vt:lpstr>OUTPUT SCREEN SHORTS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Recognition</dc:title>
  <dc:creator>SHITIJ  SHAILENDRA  AGRAWAL</dc:creator>
  <cp:lastModifiedBy>SHITIJ  SHAILENDRA  AGRAWAL</cp:lastModifiedBy>
  <cp:revision>201</cp:revision>
  <dcterms:created xsi:type="dcterms:W3CDTF">2022-06-14T11:40:25Z</dcterms:created>
  <dcterms:modified xsi:type="dcterms:W3CDTF">2022-06-15T05:02:10Z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0x0101008E355E1C0CDD77489EF94D8A9222D8F5</vt:lpwstr>
  </property>
</Properties>
</file>