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7"/>
  </p:notesMasterIdLst>
  <p:sldIdLst>
    <p:sldId id="256" r:id="rId2"/>
    <p:sldId id="257" r:id="rId3"/>
    <p:sldId id="276" r:id="rId4"/>
    <p:sldId id="260" r:id="rId5"/>
    <p:sldId id="258" r:id="rId6"/>
    <p:sldId id="280" r:id="rId7"/>
    <p:sldId id="259" r:id="rId8"/>
    <p:sldId id="261" r:id="rId9"/>
    <p:sldId id="265" r:id="rId10"/>
    <p:sldId id="262" r:id="rId11"/>
    <p:sldId id="263" r:id="rId12"/>
    <p:sldId id="277" r:id="rId13"/>
    <p:sldId id="278" r:id="rId14"/>
    <p:sldId id="279"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45" autoAdjust="0"/>
  </p:normalViewPr>
  <p:slideViewPr>
    <p:cSldViewPr snapToGrid="0">
      <p:cViewPr varScale="1">
        <p:scale>
          <a:sx n="76" d="100"/>
          <a:sy n="76" d="100"/>
        </p:scale>
        <p:origin x="91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489F6-4728-4D6E-B7D8-69BF5FBD0EB2}" type="datetimeFigureOut">
              <a:rPr lang="en-IN" smtClean="0"/>
              <a:t>01-12-2020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CC2D9-FD5E-4859-B7DE-3DF6CD4850C3}" type="slidenum">
              <a:rPr lang="en-IN" smtClean="0"/>
              <a:t>‹#›</a:t>
            </a:fld>
            <a:endParaRPr lang="en-IN"/>
          </a:p>
        </p:txBody>
      </p:sp>
    </p:spTree>
    <p:extLst>
      <p:ext uri="{BB962C8B-B14F-4D97-AF65-F5344CB8AC3E}">
        <p14:creationId xmlns:p14="http://schemas.microsoft.com/office/powerpoint/2010/main" val="56311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F178982-AE1F-4536-8D46-A69DDE764BD4}" type="datetimeFigureOut">
              <a:rPr lang="en-IN" smtClean="0"/>
              <a:t>01-12-2020</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D75E1F0-0AD4-4BC5-A2A8-48EC77C3F2E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62195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78982-AE1F-4536-8D46-A69DDE764BD4}"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5E1F0-0AD4-4BC5-A2A8-48EC77C3F2E2}" type="slidenum">
              <a:rPr lang="en-IN" smtClean="0"/>
              <a:t>‹#›</a:t>
            </a:fld>
            <a:endParaRPr lang="en-IN"/>
          </a:p>
        </p:txBody>
      </p:sp>
    </p:spTree>
    <p:extLst>
      <p:ext uri="{BB962C8B-B14F-4D97-AF65-F5344CB8AC3E}">
        <p14:creationId xmlns:p14="http://schemas.microsoft.com/office/powerpoint/2010/main" val="1179309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78982-AE1F-4536-8D46-A69DDE764BD4}"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5E1F0-0AD4-4BC5-A2A8-48EC77C3F2E2}" type="slidenum">
              <a:rPr lang="en-IN" smtClean="0"/>
              <a:t>‹#›</a:t>
            </a:fld>
            <a:endParaRPr lang="en-IN"/>
          </a:p>
        </p:txBody>
      </p:sp>
    </p:spTree>
    <p:extLst>
      <p:ext uri="{BB962C8B-B14F-4D97-AF65-F5344CB8AC3E}">
        <p14:creationId xmlns:p14="http://schemas.microsoft.com/office/powerpoint/2010/main" val="275061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78982-AE1F-4536-8D46-A69DDE764BD4}"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5E1F0-0AD4-4BC5-A2A8-48EC77C3F2E2}" type="slidenum">
              <a:rPr lang="en-IN" smtClean="0"/>
              <a:t>‹#›</a:t>
            </a:fld>
            <a:endParaRPr lang="en-IN"/>
          </a:p>
        </p:txBody>
      </p:sp>
    </p:spTree>
    <p:extLst>
      <p:ext uri="{BB962C8B-B14F-4D97-AF65-F5344CB8AC3E}">
        <p14:creationId xmlns:p14="http://schemas.microsoft.com/office/powerpoint/2010/main" val="37769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78982-AE1F-4536-8D46-A69DDE764BD4}" type="datetimeFigureOut">
              <a:rPr lang="en-IN" smtClean="0"/>
              <a:t>01-12-2020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75E1F0-0AD4-4BC5-A2A8-48EC77C3F2E2}"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019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178982-AE1F-4536-8D46-A69DDE764BD4}"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5E1F0-0AD4-4BC5-A2A8-48EC77C3F2E2}" type="slidenum">
              <a:rPr lang="en-IN" smtClean="0"/>
              <a:t>‹#›</a:t>
            </a:fld>
            <a:endParaRPr lang="en-IN"/>
          </a:p>
        </p:txBody>
      </p:sp>
    </p:spTree>
    <p:extLst>
      <p:ext uri="{BB962C8B-B14F-4D97-AF65-F5344CB8AC3E}">
        <p14:creationId xmlns:p14="http://schemas.microsoft.com/office/powerpoint/2010/main" val="89635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178982-AE1F-4536-8D46-A69DDE764BD4}" type="datetimeFigureOut">
              <a:rPr lang="en-IN" smtClean="0"/>
              <a:t>01-12-2020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75E1F0-0AD4-4BC5-A2A8-48EC77C3F2E2}" type="slidenum">
              <a:rPr lang="en-IN" smtClean="0"/>
              <a:t>‹#›</a:t>
            </a:fld>
            <a:endParaRPr lang="en-IN"/>
          </a:p>
        </p:txBody>
      </p:sp>
    </p:spTree>
    <p:extLst>
      <p:ext uri="{BB962C8B-B14F-4D97-AF65-F5344CB8AC3E}">
        <p14:creationId xmlns:p14="http://schemas.microsoft.com/office/powerpoint/2010/main" val="295496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78982-AE1F-4536-8D46-A69DDE764BD4}" type="datetimeFigureOut">
              <a:rPr lang="en-IN" smtClean="0"/>
              <a:t>01-12-2020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75E1F0-0AD4-4BC5-A2A8-48EC77C3F2E2}" type="slidenum">
              <a:rPr lang="en-IN" smtClean="0"/>
              <a:t>‹#›</a:t>
            </a:fld>
            <a:endParaRPr lang="en-IN"/>
          </a:p>
        </p:txBody>
      </p:sp>
    </p:spTree>
    <p:extLst>
      <p:ext uri="{BB962C8B-B14F-4D97-AF65-F5344CB8AC3E}">
        <p14:creationId xmlns:p14="http://schemas.microsoft.com/office/powerpoint/2010/main" val="303585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78982-AE1F-4536-8D46-A69DDE764BD4}" type="datetimeFigureOut">
              <a:rPr lang="en-IN" smtClean="0"/>
              <a:t>01-12-2020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75E1F0-0AD4-4BC5-A2A8-48EC77C3F2E2}" type="slidenum">
              <a:rPr lang="en-IN" smtClean="0"/>
              <a:t>‹#›</a:t>
            </a:fld>
            <a:endParaRPr lang="en-IN"/>
          </a:p>
        </p:txBody>
      </p:sp>
    </p:spTree>
    <p:extLst>
      <p:ext uri="{BB962C8B-B14F-4D97-AF65-F5344CB8AC3E}">
        <p14:creationId xmlns:p14="http://schemas.microsoft.com/office/powerpoint/2010/main" val="254387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78982-AE1F-4536-8D46-A69DDE764BD4}"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5E1F0-0AD4-4BC5-A2A8-48EC77C3F2E2}" type="slidenum">
              <a:rPr lang="en-IN" smtClean="0"/>
              <a:t>‹#›</a:t>
            </a:fld>
            <a:endParaRPr lang="en-IN"/>
          </a:p>
        </p:txBody>
      </p:sp>
    </p:spTree>
    <p:extLst>
      <p:ext uri="{BB962C8B-B14F-4D97-AF65-F5344CB8AC3E}">
        <p14:creationId xmlns:p14="http://schemas.microsoft.com/office/powerpoint/2010/main" val="247377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78982-AE1F-4536-8D46-A69DDE764BD4}" type="datetimeFigureOut">
              <a:rPr lang="en-IN" smtClean="0"/>
              <a:t>01-12-2020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75E1F0-0AD4-4BC5-A2A8-48EC77C3F2E2}" type="slidenum">
              <a:rPr lang="en-IN" smtClean="0"/>
              <a:t>‹#›</a:t>
            </a:fld>
            <a:endParaRPr lang="en-IN"/>
          </a:p>
        </p:txBody>
      </p:sp>
    </p:spTree>
    <p:extLst>
      <p:ext uri="{BB962C8B-B14F-4D97-AF65-F5344CB8AC3E}">
        <p14:creationId xmlns:p14="http://schemas.microsoft.com/office/powerpoint/2010/main" val="32323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F178982-AE1F-4536-8D46-A69DDE764BD4}" type="datetimeFigureOut">
              <a:rPr lang="en-IN" smtClean="0"/>
              <a:t>01-12-2020</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D75E1F0-0AD4-4BC5-A2A8-48EC77C3F2E2}" type="slidenum">
              <a:rPr lang="en-IN" smtClean="0"/>
              <a:t>‹#›</a:t>
            </a:fld>
            <a:endParaRPr lang="en-IN"/>
          </a:p>
        </p:txBody>
      </p:sp>
    </p:spTree>
    <p:extLst>
      <p:ext uri="{BB962C8B-B14F-4D97-AF65-F5344CB8AC3E}">
        <p14:creationId xmlns:p14="http://schemas.microsoft.com/office/powerpoint/2010/main" val="96416840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Locality_of_reference"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ractice.geeksforgeeks.org/tracks/module-4-vector-and-pair/?batchId=113#trackTitle_833_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ractice.geeksforgeeks.org/tracks/module-1-basics-and-control-structures/?batchId=113#trackTitle_812_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44745A-071C-4695-B881-5436E34A2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14"/>
            <a:ext cx="12192000" cy="6841886"/>
          </a:xfrm>
          <a:prstGeom prst="rect">
            <a:avLst/>
          </a:prstGeom>
        </p:spPr>
      </p:pic>
      <p:sp>
        <p:nvSpPr>
          <p:cNvPr id="2" name="Title 1">
            <a:extLst>
              <a:ext uri="{FF2B5EF4-FFF2-40B4-BE49-F238E27FC236}">
                <a16:creationId xmlns:a16="http://schemas.microsoft.com/office/drawing/2014/main" id="{C6D0ADCF-559A-4F94-B02E-EAA2DDA9FC59}"/>
              </a:ext>
            </a:extLst>
          </p:cNvPr>
          <p:cNvSpPr>
            <a:spLocks noGrp="1"/>
          </p:cNvSpPr>
          <p:nvPr>
            <p:ph type="ctrTitle"/>
          </p:nvPr>
        </p:nvSpPr>
        <p:spPr>
          <a:xfrm>
            <a:off x="2439008" y="183823"/>
            <a:ext cx="6039439" cy="1077848"/>
          </a:xfrm>
        </p:spPr>
        <p:txBody>
          <a:bodyPr>
            <a:normAutofit fontScale="90000"/>
          </a:bodyPr>
          <a:lstStyle/>
          <a:p>
            <a:r>
              <a:rPr lang="en-IN" b="1" dirty="0">
                <a:solidFill>
                  <a:schemeClr val="bg1"/>
                </a:solidFill>
              </a:rPr>
              <a:t>Basics of C++</a:t>
            </a:r>
          </a:p>
        </p:txBody>
      </p:sp>
      <p:pic>
        <p:nvPicPr>
          <p:cNvPr id="5" name="Picture 4">
            <a:extLst>
              <a:ext uri="{FF2B5EF4-FFF2-40B4-BE49-F238E27FC236}">
                <a16:creationId xmlns:a16="http://schemas.microsoft.com/office/drawing/2014/main" id="{0F0BA39B-0F94-4365-A373-FC3462BC8A8B}"/>
              </a:ext>
            </a:extLst>
          </p:cNvPr>
          <p:cNvPicPr>
            <a:picLocks noChangeAspect="1"/>
          </p:cNvPicPr>
          <p:nvPr/>
        </p:nvPicPr>
        <p:blipFill>
          <a:blip r:embed="rId3"/>
          <a:stretch>
            <a:fillRect/>
          </a:stretch>
        </p:blipFill>
        <p:spPr>
          <a:xfrm>
            <a:off x="8478447" y="16113"/>
            <a:ext cx="1469421" cy="1469421"/>
          </a:xfrm>
          <a:prstGeom prst="rect">
            <a:avLst/>
          </a:prstGeom>
        </p:spPr>
      </p:pic>
      <p:sp>
        <p:nvSpPr>
          <p:cNvPr id="15" name="Subtitle 14">
            <a:extLst>
              <a:ext uri="{FF2B5EF4-FFF2-40B4-BE49-F238E27FC236}">
                <a16:creationId xmlns:a16="http://schemas.microsoft.com/office/drawing/2014/main" id="{6B17F6D1-EDE0-4954-BEA7-C9D16810D128}"/>
              </a:ext>
            </a:extLst>
          </p:cNvPr>
          <p:cNvSpPr>
            <a:spLocks noGrp="1"/>
          </p:cNvSpPr>
          <p:nvPr>
            <p:ph type="subTitle" idx="1"/>
          </p:nvPr>
        </p:nvSpPr>
        <p:spPr>
          <a:xfrm>
            <a:off x="4311948" y="5012980"/>
            <a:ext cx="4289440" cy="624002"/>
          </a:xfrm>
        </p:spPr>
        <p:txBody>
          <a:bodyPr>
            <a:normAutofit/>
          </a:bodyPr>
          <a:lstStyle/>
          <a:p>
            <a:r>
              <a:rPr lang="en-IN" sz="2800" b="1" dirty="0">
                <a:solidFill>
                  <a:schemeClr val="bg1"/>
                </a:solidFill>
                <a:latin typeface="Arial Black" panose="020B0A04020102020204" pitchFamily="34" charset="0"/>
              </a:rPr>
              <a:t>Siddhant Saxena </a:t>
            </a:r>
          </a:p>
        </p:txBody>
      </p:sp>
    </p:spTree>
    <p:extLst>
      <p:ext uri="{BB962C8B-B14F-4D97-AF65-F5344CB8AC3E}">
        <p14:creationId xmlns:p14="http://schemas.microsoft.com/office/powerpoint/2010/main" val="280066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CB32-6B05-4672-A0A8-47A88A60DA88}"/>
              </a:ext>
            </a:extLst>
          </p:cNvPr>
          <p:cNvSpPr>
            <a:spLocks noGrp="1"/>
          </p:cNvSpPr>
          <p:nvPr>
            <p:ph type="title"/>
          </p:nvPr>
        </p:nvSpPr>
        <p:spPr>
          <a:xfrm>
            <a:off x="197963" y="160256"/>
            <a:ext cx="1998483" cy="654374"/>
          </a:xfrm>
        </p:spPr>
        <p:txBody>
          <a:bodyPr>
            <a:normAutofit fontScale="90000"/>
          </a:bodyPr>
          <a:lstStyle/>
          <a:p>
            <a:r>
              <a:rPr lang="en-US" dirty="0"/>
              <a:t>Arrays</a:t>
            </a:r>
            <a:endParaRPr lang="en-IN" dirty="0"/>
          </a:p>
        </p:txBody>
      </p:sp>
      <p:sp>
        <p:nvSpPr>
          <p:cNvPr id="3" name="Content Placeholder 2">
            <a:extLst>
              <a:ext uri="{FF2B5EF4-FFF2-40B4-BE49-F238E27FC236}">
                <a16:creationId xmlns:a16="http://schemas.microsoft.com/office/drawing/2014/main" id="{308BC29C-968F-4A18-88BE-0B30D20BA3A4}"/>
              </a:ext>
            </a:extLst>
          </p:cNvPr>
          <p:cNvSpPr>
            <a:spLocks noGrp="1"/>
          </p:cNvSpPr>
          <p:nvPr>
            <p:ph idx="1"/>
          </p:nvPr>
        </p:nvSpPr>
        <p:spPr>
          <a:xfrm>
            <a:off x="183872" y="930078"/>
            <a:ext cx="3356728" cy="5564990"/>
          </a:xfrm>
        </p:spPr>
        <p:txBody>
          <a:bodyPr>
            <a:normAutofit fontScale="92500" lnSpcReduction="10000"/>
          </a:bodyPr>
          <a:lstStyle/>
          <a:p>
            <a:pPr algn="l"/>
            <a:r>
              <a:rPr lang="en-US" sz="1200" b="1" i="0" dirty="0">
                <a:effectLst/>
                <a:latin typeface="Nunito"/>
              </a:rPr>
              <a:t>Advantages of using arrays:</a:t>
            </a:r>
            <a:r>
              <a:rPr lang="en-US" sz="1200" b="0" i="0" dirty="0">
                <a:effectLst/>
                <a:latin typeface="Nunito"/>
              </a:rPr>
              <a:t> </a:t>
            </a:r>
          </a:p>
          <a:p>
            <a:pPr algn="l"/>
            <a:r>
              <a:rPr lang="en-US" sz="1200" b="0" i="0" dirty="0">
                <a:effectLst/>
                <a:latin typeface="Nunito"/>
              </a:rPr>
              <a:t>Arrays allow random access of elements. This makes accessing elements by position faster.</a:t>
            </a:r>
          </a:p>
          <a:p>
            <a:pPr algn="l">
              <a:buFont typeface="Arial" panose="020B0604020202020204" pitchFamily="34" charset="0"/>
              <a:buChar char="•"/>
            </a:pPr>
            <a:r>
              <a:rPr lang="en-US" sz="1200" b="0" i="0" dirty="0">
                <a:effectLst/>
                <a:latin typeface="Nunito"/>
              </a:rPr>
              <a:t>Arrays have better </a:t>
            </a:r>
            <a:r>
              <a:rPr lang="en-US" sz="1200" b="0" i="0" u="none" strike="noStrike" dirty="0">
                <a:solidFill>
                  <a:srgbClr val="337AB7"/>
                </a:solidFill>
                <a:effectLst/>
                <a:latin typeface="Nunito"/>
                <a:hlinkClick r:id="rId2"/>
              </a:rPr>
              <a:t>cache locality</a:t>
            </a:r>
            <a:r>
              <a:rPr lang="en-US" sz="1200" b="0" i="0" dirty="0">
                <a:effectLst/>
                <a:latin typeface="Nunito"/>
              </a:rPr>
              <a:t> that can make a pretty big difference in performance.</a:t>
            </a:r>
          </a:p>
          <a:p>
            <a:pPr algn="l">
              <a:buFont typeface="Arial" panose="020B0604020202020204" pitchFamily="34" charset="0"/>
              <a:buChar char="•"/>
            </a:pPr>
            <a:r>
              <a:rPr lang="en-US" sz="1200" b="0" i="0" dirty="0">
                <a:effectLst/>
                <a:latin typeface="Nunito"/>
              </a:rPr>
              <a:t>Arrays represent multiple data items of the same type using a single name.</a:t>
            </a:r>
          </a:p>
          <a:p>
            <a:pPr algn="l">
              <a:buFont typeface="Arial" panose="020B0604020202020204" pitchFamily="34" charset="0"/>
              <a:buChar char="•"/>
            </a:pPr>
            <a:r>
              <a:rPr lang="en-US" sz="1200" b="1" i="0" dirty="0">
                <a:solidFill>
                  <a:srgbClr val="303030"/>
                </a:solidFill>
                <a:effectLst/>
                <a:latin typeface="arial" panose="020B0604020202020204" pitchFamily="34" charset="0"/>
              </a:rPr>
              <a:t>Disadvantages:</a:t>
            </a:r>
            <a:br>
              <a:rPr lang="en-US" sz="1200" dirty="0"/>
            </a:br>
            <a:br>
              <a:rPr lang="en-US" sz="1200" dirty="0"/>
            </a:br>
            <a:r>
              <a:rPr lang="en-US" sz="1200" b="0" i="0" dirty="0">
                <a:solidFill>
                  <a:srgbClr val="303030"/>
                </a:solidFill>
                <a:effectLst/>
                <a:latin typeface="arial" panose="020B0604020202020204" pitchFamily="34" charset="0"/>
              </a:rPr>
              <a:t>1. We must know in advance that how many elements are to be stored in array.</a:t>
            </a:r>
            <a:br>
              <a:rPr lang="en-US" sz="1200" dirty="0"/>
            </a:br>
            <a:endParaRPr lang="en-US" sz="1200" dirty="0"/>
          </a:p>
          <a:p>
            <a:pPr algn="l">
              <a:buFont typeface="Arial" panose="020B0604020202020204" pitchFamily="34" charset="0"/>
              <a:buChar char="•"/>
            </a:pPr>
            <a:r>
              <a:rPr lang="en-US" sz="1200" b="0" i="0" dirty="0">
                <a:solidFill>
                  <a:srgbClr val="303030"/>
                </a:solidFill>
                <a:effectLst/>
                <a:latin typeface="arial" panose="020B0604020202020204" pitchFamily="34" charset="0"/>
              </a:rPr>
              <a:t>2. Array is static structure. It means that array is of fixed size. The memory which is allocated to array can not be increased or reduced.</a:t>
            </a:r>
            <a:br>
              <a:rPr lang="en-US" sz="1200" dirty="0"/>
            </a:br>
            <a:endParaRPr lang="en-US" sz="1200" dirty="0"/>
          </a:p>
          <a:p>
            <a:pPr algn="l">
              <a:buFont typeface="Arial" panose="020B0604020202020204" pitchFamily="34" charset="0"/>
              <a:buChar char="•"/>
            </a:pPr>
            <a:r>
              <a:rPr lang="en-US" sz="1200" b="0" i="0" dirty="0">
                <a:solidFill>
                  <a:srgbClr val="303030"/>
                </a:solidFill>
                <a:effectLst/>
                <a:latin typeface="arial" panose="020B0604020202020204" pitchFamily="34" charset="0"/>
              </a:rPr>
              <a:t>3. Since array is of fixed size, if we allocate more memory than requirement then the memory space will be wasted. And if we allocate less memory than requirement, then it will create problem.</a:t>
            </a:r>
            <a:br>
              <a:rPr lang="en-US" sz="1200" dirty="0"/>
            </a:br>
            <a:endParaRPr lang="en-US" sz="1200" dirty="0"/>
          </a:p>
          <a:p>
            <a:pPr algn="l">
              <a:buFont typeface="Arial" panose="020B0604020202020204" pitchFamily="34" charset="0"/>
              <a:buChar char="•"/>
            </a:pPr>
            <a:r>
              <a:rPr lang="en-US" sz="1200" b="0" i="0" dirty="0">
                <a:solidFill>
                  <a:srgbClr val="303030"/>
                </a:solidFill>
                <a:effectLst/>
                <a:latin typeface="arial" panose="020B0604020202020204" pitchFamily="34" charset="0"/>
              </a:rPr>
              <a:t>4. The elements of array are stored in consecutive memory locations. So insertions and deletions are very difficult and time consuming.</a:t>
            </a:r>
            <a:endParaRPr lang="en-US" sz="1200" b="0" i="0" dirty="0">
              <a:effectLst/>
              <a:latin typeface="Nunito"/>
            </a:endParaRPr>
          </a:p>
          <a:p>
            <a:endParaRPr lang="en-IN" dirty="0"/>
          </a:p>
        </p:txBody>
      </p:sp>
      <p:pic>
        <p:nvPicPr>
          <p:cNvPr id="6" name="Picture 5" descr="Graphical user interface, text&#10;&#10;Description automatically generated">
            <a:extLst>
              <a:ext uri="{FF2B5EF4-FFF2-40B4-BE49-F238E27FC236}">
                <a16:creationId xmlns:a16="http://schemas.microsoft.com/office/drawing/2014/main" id="{2754E47E-F411-4E1A-8BC2-18ECAE52B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4579" y="814630"/>
            <a:ext cx="4572000" cy="5469092"/>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17B6665C-5CCE-4ADC-A783-04DF51B80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8992" y="487443"/>
            <a:ext cx="4789251" cy="2262921"/>
          </a:xfrm>
          <a:prstGeom prst="rect">
            <a:avLst/>
          </a:prstGeom>
        </p:spPr>
      </p:pic>
    </p:spTree>
    <p:extLst>
      <p:ext uri="{BB962C8B-B14F-4D97-AF65-F5344CB8AC3E}">
        <p14:creationId xmlns:p14="http://schemas.microsoft.com/office/powerpoint/2010/main" val="414366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BCC2A56A-1E25-45C2-B5E0-E2B0F5D87E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825" y="1802280"/>
            <a:ext cx="4823878" cy="3619814"/>
          </a:xfrm>
        </p:spPr>
      </p:pic>
      <p:pic>
        <p:nvPicPr>
          <p:cNvPr id="7" name="Picture 6" descr="Text&#10;&#10;Description automatically generated">
            <a:extLst>
              <a:ext uri="{FF2B5EF4-FFF2-40B4-BE49-F238E27FC236}">
                <a16:creationId xmlns:a16="http://schemas.microsoft.com/office/drawing/2014/main" id="{4A75B081-7F28-4026-8875-88D019005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396" y="1991971"/>
            <a:ext cx="4839119" cy="3627434"/>
          </a:xfrm>
          <a:prstGeom prst="rect">
            <a:avLst/>
          </a:prstGeom>
        </p:spPr>
      </p:pic>
      <p:pic>
        <p:nvPicPr>
          <p:cNvPr id="4" name="Picture 3" descr="Graphical user interface, text&#10;&#10;Description automatically generated">
            <a:extLst>
              <a:ext uri="{FF2B5EF4-FFF2-40B4-BE49-F238E27FC236}">
                <a16:creationId xmlns:a16="http://schemas.microsoft.com/office/drawing/2014/main" id="{F476EC30-2599-407D-A592-43E807BA83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476" y="386802"/>
            <a:ext cx="2601074" cy="2601074"/>
          </a:xfrm>
          <a:prstGeom prst="rect">
            <a:avLst/>
          </a:prstGeom>
        </p:spPr>
      </p:pic>
      <p:sp>
        <p:nvSpPr>
          <p:cNvPr id="2" name="TextBox 1">
            <a:extLst>
              <a:ext uri="{FF2B5EF4-FFF2-40B4-BE49-F238E27FC236}">
                <a16:creationId xmlns:a16="http://schemas.microsoft.com/office/drawing/2014/main" id="{D81E18DD-3BAF-4A08-903F-CF6F6D8FEB03}"/>
              </a:ext>
            </a:extLst>
          </p:cNvPr>
          <p:cNvSpPr txBox="1"/>
          <p:nvPr/>
        </p:nvSpPr>
        <p:spPr>
          <a:xfrm>
            <a:off x="432079" y="926066"/>
            <a:ext cx="2391508" cy="646331"/>
          </a:xfrm>
          <a:prstGeom prst="rect">
            <a:avLst/>
          </a:prstGeom>
          <a:noFill/>
        </p:spPr>
        <p:txBody>
          <a:bodyPr wrap="square" rtlCol="0">
            <a:spAutoFit/>
          </a:bodyPr>
          <a:lstStyle/>
          <a:p>
            <a:r>
              <a:rPr lang="en-US" b="1" i="0" dirty="0">
                <a:effectLst/>
                <a:latin typeface="Nunito"/>
              </a:rPr>
              <a:t>When both dimensions are available globally</a:t>
            </a:r>
            <a:endParaRPr lang="en-IN" dirty="0"/>
          </a:p>
        </p:txBody>
      </p:sp>
      <p:sp>
        <p:nvSpPr>
          <p:cNvPr id="3" name="TextBox 2">
            <a:extLst>
              <a:ext uri="{FF2B5EF4-FFF2-40B4-BE49-F238E27FC236}">
                <a16:creationId xmlns:a16="http://schemas.microsoft.com/office/drawing/2014/main" id="{D52EA54E-221D-4C5F-A900-9E8B135F1A47}"/>
              </a:ext>
            </a:extLst>
          </p:cNvPr>
          <p:cNvSpPr txBox="1"/>
          <p:nvPr/>
        </p:nvSpPr>
        <p:spPr>
          <a:xfrm>
            <a:off x="6942439" y="981272"/>
            <a:ext cx="4075791" cy="369332"/>
          </a:xfrm>
          <a:prstGeom prst="rect">
            <a:avLst/>
          </a:prstGeom>
          <a:noFill/>
        </p:spPr>
        <p:txBody>
          <a:bodyPr wrap="square" rtlCol="0">
            <a:spAutoFit/>
          </a:bodyPr>
          <a:lstStyle/>
          <a:p>
            <a:r>
              <a:rPr lang="en-IN" b="1" i="0" dirty="0">
                <a:effectLst/>
                <a:latin typeface="Nunito"/>
              </a:rPr>
              <a:t>Using a single pointer</a:t>
            </a:r>
            <a:endParaRPr lang="en-IN" dirty="0"/>
          </a:p>
        </p:txBody>
      </p:sp>
    </p:spTree>
    <p:extLst>
      <p:ext uri="{BB962C8B-B14F-4D97-AF65-F5344CB8AC3E}">
        <p14:creationId xmlns:p14="http://schemas.microsoft.com/office/powerpoint/2010/main" val="111210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1C7C-1ED1-4F12-914C-888939182BC6}"/>
              </a:ext>
            </a:extLst>
          </p:cNvPr>
          <p:cNvSpPr>
            <a:spLocks noGrp="1"/>
          </p:cNvSpPr>
          <p:nvPr>
            <p:ph type="title"/>
          </p:nvPr>
        </p:nvSpPr>
        <p:spPr>
          <a:xfrm>
            <a:off x="177789" y="0"/>
            <a:ext cx="9692640" cy="748642"/>
          </a:xfrm>
        </p:spPr>
        <p:txBody>
          <a:bodyPr/>
          <a:lstStyle/>
          <a:p>
            <a:r>
              <a:rPr lang="en-IN" dirty="0"/>
              <a:t>Recursions	</a:t>
            </a:r>
          </a:p>
        </p:txBody>
      </p:sp>
      <p:sp>
        <p:nvSpPr>
          <p:cNvPr id="3" name="Content Placeholder 2">
            <a:extLst>
              <a:ext uri="{FF2B5EF4-FFF2-40B4-BE49-F238E27FC236}">
                <a16:creationId xmlns:a16="http://schemas.microsoft.com/office/drawing/2014/main" id="{0692D751-4157-4E89-B3E9-5C43E5B50063}"/>
              </a:ext>
            </a:extLst>
          </p:cNvPr>
          <p:cNvSpPr>
            <a:spLocks noGrp="1"/>
          </p:cNvSpPr>
          <p:nvPr>
            <p:ph idx="1"/>
          </p:nvPr>
        </p:nvSpPr>
        <p:spPr>
          <a:xfrm>
            <a:off x="5483174" y="29183"/>
            <a:ext cx="5666829" cy="6858000"/>
          </a:xfrm>
        </p:spPr>
        <p:txBody>
          <a:bodyPr>
            <a:normAutofit fontScale="25000" lnSpcReduction="20000"/>
          </a:bodyPr>
          <a:lstStyle/>
          <a:p>
            <a:pPr marL="0" indent="0">
              <a:buNone/>
            </a:pPr>
            <a:r>
              <a:rPr lang="en-IN" sz="7200" dirty="0"/>
              <a:t>#include &lt;bits/stdc++.h&gt;</a:t>
            </a:r>
          </a:p>
          <a:p>
            <a:pPr marL="0" indent="0">
              <a:buNone/>
            </a:pPr>
            <a:r>
              <a:rPr lang="en-IN" sz="7200" dirty="0"/>
              <a:t>using namespace std;</a:t>
            </a:r>
          </a:p>
          <a:p>
            <a:pPr marL="0" indent="0">
              <a:buNone/>
            </a:pPr>
            <a:r>
              <a:rPr lang="en-IN" sz="7200" dirty="0"/>
              <a:t>void printFun(int test)</a:t>
            </a:r>
          </a:p>
          <a:p>
            <a:pPr marL="0" indent="0">
              <a:buNone/>
            </a:pPr>
            <a:r>
              <a:rPr lang="en-IN" sz="7200" dirty="0"/>
              <a:t>{</a:t>
            </a:r>
          </a:p>
          <a:p>
            <a:pPr marL="0" indent="0">
              <a:buNone/>
            </a:pPr>
            <a:r>
              <a:rPr lang="en-IN" sz="7200" dirty="0"/>
              <a:t>	if (test &lt; 1)</a:t>
            </a:r>
          </a:p>
          <a:p>
            <a:pPr marL="0" indent="0">
              <a:buNone/>
            </a:pPr>
            <a:r>
              <a:rPr lang="en-IN" sz="7200" dirty="0"/>
              <a:t>		return;</a:t>
            </a:r>
          </a:p>
          <a:p>
            <a:pPr marL="0" indent="0">
              <a:buNone/>
            </a:pPr>
            <a:r>
              <a:rPr lang="en-IN" sz="7200" dirty="0"/>
              <a:t>	else {</a:t>
            </a:r>
          </a:p>
          <a:p>
            <a:pPr marL="0" indent="0">
              <a:buNone/>
            </a:pPr>
            <a:r>
              <a:rPr lang="en-IN" sz="7200" dirty="0"/>
              <a:t>		cout &lt;&lt; test &lt;&lt; " ";</a:t>
            </a:r>
          </a:p>
          <a:p>
            <a:pPr marL="0" indent="0">
              <a:buNone/>
            </a:pPr>
            <a:r>
              <a:rPr lang="en-IN" sz="7200" dirty="0"/>
              <a:t>		printFun(test - 1); // statement 2</a:t>
            </a:r>
          </a:p>
          <a:p>
            <a:pPr marL="0" indent="0">
              <a:buNone/>
            </a:pPr>
            <a:r>
              <a:rPr lang="en-IN" sz="7200" dirty="0"/>
              <a:t>		cout &lt;&lt; test &lt;&lt; " ";</a:t>
            </a:r>
          </a:p>
          <a:p>
            <a:pPr marL="0" indent="0">
              <a:buNone/>
            </a:pPr>
            <a:r>
              <a:rPr lang="en-IN" sz="7200" dirty="0"/>
              <a:t>		return;</a:t>
            </a:r>
          </a:p>
          <a:p>
            <a:pPr marL="0" indent="0">
              <a:buNone/>
            </a:pPr>
            <a:r>
              <a:rPr lang="en-IN" sz="7200" dirty="0"/>
              <a:t>	}</a:t>
            </a:r>
          </a:p>
          <a:p>
            <a:pPr marL="0" indent="0">
              <a:buNone/>
            </a:pPr>
            <a:r>
              <a:rPr lang="en-IN" sz="7200" dirty="0"/>
              <a:t>}</a:t>
            </a:r>
          </a:p>
          <a:p>
            <a:pPr marL="0" indent="0">
              <a:buNone/>
            </a:pPr>
            <a:r>
              <a:rPr lang="en-IN" sz="7200" dirty="0"/>
              <a:t>int main(){</a:t>
            </a:r>
          </a:p>
          <a:p>
            <a:pPr marL="0" indent="0">
              <a:buNone/>
            </a:pPr>
            <a:r>
              <a:rPr lang="en-IN" sz="7200" dirty="0"/>
              <a:t>	int test = 3;</a:t>
            </a:r>
          </a:p>
          <a:p>
            <a:pPr marL="0" indent="0">
              <a:buNone/>
            </a:pPr>
            <a:r>
              <a:rPr lang="en-IN" sz="7200" dirty="0"/>
              <a:t>	printFun(test);</a:t>
            </a:r>
          </a:p>
          <a:p>
            <a:pPr marL="0" indent="0">
              <a:buNone/>
            </a:pPr>
            <a:r>
              <a:rPr lang="en-IN" sz="7200" dirty="0"/>
              <a:t>}</a:t>
            </a:r>
          </a:p>
          <a:p>
            <a:endParaRPr lang="en-IN" dirty="0"/>
          </a:p>
        </p:txBody>
      </p:sp>
      <p:pic>
        <p:nvPicPr>
          <p:cNvPr id="5" name="Picture 4" descr="Diagram, table&#10;&#10;Description automatically generated">
            <a:extLst>
              <a:ext uri="{FF2B5EF4-FFF2-40B4-BE49-F238E27FC236}">
                <a16:creationId xmlns:a16="http://schemas.microsoft.com/office/drawing/2014/main" id="{C8BDDE70-A475-4CF9-9A3A-B85AD4AE7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71" y="1404594"/>
            <a:ext cx="5666829" cy="3643481"/>
          </a:xfrm>
          <a:prstGeom prst="rect">
            <a:avLst/>
          </a:prstGeom>
        </p:spPr>
      </p:pic>
    </p:spTree>
    <p:extLst>
      <p:ext uri="{BB962C8B-B14F-4D97-AF65-F5344CB8AC3E}">
        <p14:creationId xmlns:p14="http://schemas.microsoft.com/office/powerpoint/2010/main" val="71053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8685-39C1-43F9-AB20-E6BD3D6AFBF3}"/>
              </a:ext>
            </a:extLst>
          </p:cNvPr>
          <p:cNvSpPr>
            <a:spLocks noGrp="1"/>
          </p:cNvSpPr>
          <p:nvPr>
            <p:ph type="title"/>
          </p:nvPr>
        </p:nvSpPr>
        <p:spPr>
          <a:xfrm>
            <a:off x="0" y="0"/>
            <a:ext cx="2961336" cy="710934"/>
          </a:xfrm>
        </p:spPr>
        <p:txBody>
          <a:bodyPr/>
          <a:lstStyle/>
          <a:p>
            <a:r>
              <a:rPr lang="en-IN" dirty="0"/>
              <a:t>Fibonacci 	</a:t>
            </a:r>
          </a:p>
        </p:txBody>
      </p:sp>
      <p:sp>
        <p:nvSpPr>
          <p:cNvPr id="3" name="Content Placeholder 2">
            <a:extLst>
              <a:ext uri="{FF2B5EF4-FFF2-40B4-BE49-F238E27FC236}">
                <a16:creationId xmlns:a16="http://schemas.microsoft.com/office/drawing/2014/main" id="{FE1C4FB0-1592-4340-ABAD-1BDA1F53FD58}"/>
              </a:ext>
            </a:extLst>
          </p:cNvPr>
          <p:cNvSpPr>
            <a:spLocks noGrp="1"/>
          </p:cNvSpPr>
          <p:nvPr>
            <p:ph idx="1"/>
          </p:nvPr>
        </p:nvSpPr>
        <p:spPr>
          <a:xfrm>
            <a:off x="140082" y="710934"/>
            <a:ext cx="5082367" cy="4351337"/>
          </a:xfrm>
        </p:spPr>
        <p:txBody>
          <a:bodyPr>
            <a:normAutofit fontScale="25000" lnSpcReduction="20000"/>
          </a:bodyPr>
          <a:lstStyle/>
          <a:p>
            <a:pPr marL="0" indent="0">
              <a:buNone/>
            </a:pPr>
            <a:r>
              <a:rPr lang="en-IN" sz="7200" dirty="0"/>
              <a:t>// C code to implement Fibonacci series</a:t>
            </a:r>
          </a:p>
          <a:p>
            <a:pPr marL="0" indent="0">
              <a:buNone/>
            </a:pPr>
            <a:r>
              <a:rPr lang="en-IN" sz="7200" dirty="0">
                <a:highlight>
                  <a:srgbClr val="FFFF00"/>
                </a:highlight>
              </a:rPr>
              <a:t>#include &lt;</a:t>
            </a:r>
            <a:r>
              <a:rPr lang="en-IN" sz="7200" dirty="0" err="1">
                <a:highlight>
                  <a:srgbClr val="FFFF00"/>
                </a:highlight>
              </a:rPr>
              <a:t>stdio.h</a:t>
            </a:r>
            <a:r>
              <a:rPr lang="en-IN" sz="7200" dirty="0">
                <a:highlight>
                  <a:srgbClr val="FFFF00"/>
                </a:highlight>
              </a:rPr>
              <a:t>&gt;</a:t>
            </a:r>
          </a:p>
          <a:p>
            <a:pPr marL="0" indent="0">
              <a:buNone/>
            </a:pPr>
            <a:r>
              <a:rPr lang="en-IN" sz="7200" dirty="0">
                <a:highlight>
                  <a:srgbClr val="FFFF00"/>
                </a:highlight>
              </a:rPr>
              <a:t>int fib(int n)</a:t>
            </a:r>
          </a:p>
          <a:p>
            <a:pPr marL="0" indent="0">
              <a:buNone/>
            </a:pPr>
            <a:r>
              <a:rPr lang="en-IN" sz="7200" dirty="0">
                <a:highlight>
                  <a:srgbClr val="FFFF00"/>
                </a:highlight>
              </a:rPr>
              <a:t>{</a:t>
            </a:r>
          </a:p>
          <a:p>
            <a:pPr marL="0" indent="0">
              <a:buNone/>
            </a:pPr>
            <a:r>
              <a:rPr lang="en-IN" sz="7200" dirty="0">
                <a:highlight>
                  <a:srgbClr val="FFFF00"/>
                </a:highlight>
              </a:rPr>
              <a:t>	if (n == 0) // Stop condition</a:t>
            </a:r>
          </a:p>
          <a:p>
            <a:pPr marL="0" indent="0">
              <a:buNone/>
            </a:pPr>
            <a:r>
              <a:rPr lang="en-IN" sz="7200" dirty="0">
                <a:highlight>
                  <a:srgbClr val="FFFF00"/>
                </a:highlight>
              </a:rPr>
              <a:t>                            return 0; </a:t>
            </a:r>
          </a:p>
          <a:p>
            <a:pPr marL="0" indent="0">
              <a:buNone/>
            </a:pPr>
            <a:r>
              <a:rPr lang="en-IN" sz="7200" dirty="0">
                <a:highlight>
                  <a:srgbClr val="FFFF00"/>
                </a:highlight>
              </a:rPr>
              <a:t>	if (n == 1 || n == 2)</a:t>
            </a:r>
          </a:p>
          <a:p>
            <a:pPr marL="0" indent="0">
              <a:buNone/>
            </a:pPr>
            <a:r>
              <a:rPr lang="en-IN" sz="7200" dirty="0">
                <a:highlight>
                  <a:srgbClr val="FFFF00"/>
                </a:highlight>
              </a:rPr>
              <a:t>		return 1;    // Stop condition</a:t>
            </a:r>
          </a:p>
          <a:p>
            <a:pPr marL="0" indent="0">
              <a:buNone/>
            </a:pPr>
            <a:r>
              <a:rPr lang="en-IN" sz="7200" dirty="0">
                <a:highlight>
                  <a:srgbClr val="FFFF00"/>
                </a:highlight>
              </a:rPr>
              <a:t>	else</a:t>
            </a:r>
          </a:p>
          <a:p>
            <a:pPr marL="0" indent="0">
              <a:buNone/>
            </a:pPr>
            <a:r>
              <a:rPr lang="en-IN" sz="7200" dirty="0">
                <a:highlight>
                  <a:srgbClr val="FFFF00"/>
                </a:highlight>
              </a:rPr>
              <a:t>		return (fib(n - 1) + fib(n - 2));</a:t>
            </a:r>
          </a:p>
          <a:p>
            <a:pPr marL="0" indent="0">
              <a:buNone/>
            </a:pPr>
            <a:r>
              <a:rPr lang="en-IN" sz="7200" dirty="0">
                <a:highlight>
                  <a:srgbClr val="FFFF00"/>
                </a:highlight>
              </a:rPr>
              <a:t>}</a:t>
            </a:r>
          </a:p>
          <a:p>
            <a:endParaRPr lang="en-IN" dirty="0"/>
          </a:p>
        </p:txBody>
      </p:sp>
      <p:sp>
        <p:nvSpPr>
          <p:cNvPr id="4" name="TextBox 3">
            <a:extLst>
              <a:ext uri="{FF2B5EF4-FFF2-40B4-BE49-F238E27FC236}">
                <a16:creationId xmlns:a16="http://schemas.microsoft.com/office/drawing/2014/main" id="{714C6F80-E571-473D-BDCA-AA001D2E4E4E}"/>
              </a:ext>
            </a:extLst>
          </p:cNvPr>
          <p:cNvSpPr txBox="1"/>
          <p:nvPr/>
        </p:nvSpPr>
        <p:spPr>
          <a:xfrm>
            <a:off x="5448693" y="43458"/>
            <a:ext cx="4741682" cy="3385542"/>
          </a:xfrm>
          <a:prstGeom prst="rect">
            <a:avLst/>
          </a:prstGeom>
          <a:noFill/>
        </p:spPr>
        <p:txBody>
          <a:bodyPr wrap="square" rtlCol="0">
            <a:spAutoFit/>
          </a:bodyPr>
          <a:lstStyle/>
          <a:p>
            <a:pPr marL="0" indent="0">
              <a:buNone/>
            </a:pPr>
            <a:r>
              <a:rPr lang="en-IN" sz="1400" dirty="0"/>
              <a:t>int main()</a:t>
            </a:r>
          </a:p>
          <a:p>
            <a:pPr marL="0" indent="0">
              <a:buNone/>
            </a:pPr>
            <a:r>
              <a:rPr lang="en-IN" sz="1400" dirty="0"/>
              <a:t>{</a:t>
            </a:r>
          </a:p>
          <a:p>
            <a:pPr marL="0" indent="0">
              <a:buNone/>
            </a:pPr>
            <a:r>
              <a:rPr lang="en-IN" sz="1400" dirty="0"/>
              <a:t>	// Initialize variable n.</a:t>
            </a:r>
          </a:p>
          <a:p>
            <a:pPr marL="0" indent="0">
              <a:buNone/>
            </a:pPr>
            <a:r>
              <a:rPr lang="en-IN" sz="1400" dirty="0"/>
              <a:t>	int n = 5;</a:t>
            </a:r>
          </a:p>
          <a:p>
            <a:pPr marL="0" indent="0">
              <a:buNone/>
            </a:pPr>
            <a:r>
              <a:rPr lang="en-IN" sz="1400" dirty="0"/>
              <a:t>	</a:t>
            </a:r>
            <a:r>
              <a:rPr lang="en-IN" sz="1400" dirty="0" err="1"/>
              <a:t>printf</a:t>
            </a:r>
            <a:r>
              <a:rPr lang="en-IN" sz="1400" dirty="0"/>
              <a:t>("Fibonacci series "</a:t>
            </a:r>
          </a:p>
          <a:p>
            <a:pPr marL="0" indent="0">
              <a:buNone/>
            </a:pPr>
            <a:r>
              <a:rPr lang="en-IN" sz="1400" dirty="0"/>
              <a:t>		"of %d numbers is: ",</a:t>
            </a:r>
          </a:p>
          <a:p>
            <a:pPr marL="0" indent="0">
              <a:buNone/>
            </a:pPr>
            <a:r>
              <a:rPr lang="en-IN" sz="1400" dirty="0"/>
              <a:t>		n);</a:t>
            </a:r>
          </a:p>
          <a:p>
            <a:pPr marL="0" indent="0">
              <a:buNone/>
            </a:pPr>
            <a:endParaRPr lang="en-IN" sz="1400" dirty="0"/>
          </a:p>
          <a:p>
            <a:pPr marL="0" indent="0">
              <a:buNone/>
            </a:pPr>
            <a:r>
              <a:rPr lang="en-IN" sz="1400" dirty="0"/>
              <a:t>	// for loop to print the </a:t>
            </a:r>
            <a:r>
              <a:rPr lang="en-IN" sz="1400" dirty="0" err="1"/>
              <a:t>fiboancci</a:t>
            </a:r>
            <a:r>
              <a:rPr lang="en-IN" sz="1400" dirty="0"/>
              <a:t> series.</a:t>
            </a:r>
          </a:p>
          <a:p>
            <a:pPr marL="0" indent="0">
              <a:buNone/>
            </a:pPr>
            <a:r>
              <a:rPr lang="en-IN" sz="1400" dirty="0"/>
              <a:t>	for (int </a:t>
            </a:r>
            <a:r>
              <a:rPr lang="en-IN" sz="1400" dirty="0" err="1"/>
              <a:t>i</a:t>
            </a:r>
            <a:r>
              <a:rPr lang="en-IN" sz="1400" dirty="0"/>
              <a:t> = 0; </a:t>
            </a:r>
            <a:r>
              <a:rPr lang="en-IN" sz="1400" dirty="0" err="1"/>
              <a:t>i</a:t>
            </a:r>
            <a:r>
              <a:rPr lang="en-IN" sz="1400" dirty="0"/>
              <a:t> &lt; n; </a:t>
            </a:r>
            <a:r>
              <a:rPr lang="en-IN" sz="1400" dirty="0" err="1"/>
              <a:t>i</a:t>
            </a:r>
            <a:r>
              <a:rPr lang="en-IN" sz="1400" dirty="0"/>
              <a:t>++) {</a:t>
            </a:r>
          </a:p>
          <a:p>
            <a:pPr marL="0" indent="0">
              <a:buNone/>
            </a:pPr>
            <a:r>
              <a:rPr lang="en-IN" sz="1400" dirty="0"/>
              <a:t>		</a:t>
            </a:r>
            <a:r>
              <a:rPr lang="en-IN" sz="1400" dirty="0" err="1"/>
              <a:t>printf</a:t>
            </a:r>
            <a:r>
              <a:rPr lang="en-IN" sz="1400" dirty="0"/>
              <a:t>("%d ", fib(</a:t>
            </a:r>
            <a:r>
              <a:rPr lang="en-IN" sz="1400" dirty="0" err="1"/>
              <a:t>i</a:t>
            </a:r>
            <a:r>
              <a:rPr lang="en-IN" sz="1400" dirty="0"/>
              <a:t>));</a:t>
            </a:r>
          </a:p>
          <a:p>
            <a:pPr marL="0" indent="0">
              <a:buNone/>
            </a:pPr>
            <a:r>
              <a:rPr lang="en-IN" sz="1400" dirty="0"/>
              <a:t>	}</a:t>
            </a:r>
          </a:p>
          <a:p>
            <a:pPr marL="0" indent="0">
              <a:buNone/>
            </a:pPr>
            <a:r>
              <a:rPr lang="en-IN" sz="1400" dirty="0"/>
              <a:t>	return 0;</a:t>
            </a:r>
          </a:p>
          <a:p>
            <a:pPr marL="0" indent="0">
              <a:buNone/>
            </a:pPr>
            <a:r>
              <a:rPr lang="en-IN" sz="1400" dirty="0"/>
              <a:t>}</a:t>
            </a:r>
          </a:p>
          <a:p>
            <a:endParaRPr lang="en-IN" dirty="0"/>
          </a:p>
        </p:txBody>
      </p:sp>
      <p:pic>
        <p:nvPicPr>
          <p:cNvPr id="6" name="Picture 5" descr="Diagram, schematic&#10;&#10;Description automatically generated">
            <a:extLst>
              <a:ext uri="{FF2B5EF4-FFF2-40B4-BE49-F238E27FC236}">
                <a16:creationId xmlns:a16="http://schemas.microsoft.com/office/drawing/2014/main" id="{81C62BE7-D1AF-418B-873B-8197BBD43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356805"/>
            <a:ext cx="4491267" cy="2534948"/>
          </a:xfrm>
          <a:prstGeom prst="rect">
            <a:avLst/>
          </a:prstGeom>
        </p:spPr>
      </p:pic>
    </p:spTree>
    <p:extLst>
      <p:ext uri="{BB962C8B-B14F-4D97-AF65-F5344CB8AC3E}">
        <p14:creationId xmlns:p14="http://schemas.microsoft.com/office/powerpoint/2010/main" val="304586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Content Placeholder 4" descr="Graphical user interface, text, application, chat or text message&#10;&#10;Description automatically generated">
            <a:extLst>
              <a:ext uri="{FF2B5EF4-FFF2-40B4-BE49-F238E27FC236}">
                <a16:creationId xmlns:a16="http://schemas.microsoft.com/office/drawing/2014/main" id="{5FE56226-223C-432B-8611-8B7D576A1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69" y="532989"/>
            <a:ext cx="2574397" cy="2592785"/>
          </a:xfrm>
        </p:spPr>
      </p:pic>
      <p:sp>
        <p:nvSpPr>
          <p:cNvPr id="7" name="Rectangle 3">
            <a:extLst>
              <a:ext uri="{FF2B5EF4-FFF2-40B4-BE49-F238E27FC236}">
                <a16:creationId xmlns:a16="http://schemas.microsoft.com/office/drawing/2014/main" id="{30DD252C-DBC5-46A9-A7EA-3F34EE46A475}"/>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AEAC7FF6-02FE-4947-A30C-1763E811ACB4}"/>
              </a:ext>
            </a:extLst>
          </p:cNvPr>
          <p:cNvSpPr>
            <a:spLocks noChangeArrowheads="1"/>
          </p:cNvSpPr>
          <p:nvPr/>
        </p:nvSpPr>
        <p:spPr bwMode="auto">
          <a:xfrm>
            <a:off x="6565980" y="172052"/>
            <a:ext cx="5398851" cy="34804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70C0"/>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70C0"/>
                </a:solidFill>
                <a:effectLst/>
                <a:latin typeface="urw-din"/>
              </a:rPr>
              <a:t>Print numbers from </a:t>
            </a:r>
            <a:r>
              <a:rPr kumimoji="0" lang="en-US" altLang="en-US" sz="1200" b="1" i="0" u="none" strike="noStrike" cap="none" normalizeH="0" baseline="0" dirty="0">
                <a:ln>
                  <a:noFill/>
                </a:ln>
                <a:solidFill>
                  <a:srgbClr val="0070C0"/>
                </a:solidFill>
                <a:effectLst/>
                <a:latin typeface="urw-din"/>
              </a:rPr>
              <a:t>1 to N</a:t>
            </a:r>
            <a:r>
              <a:rPr kumimoji="0" lang="en-US" altLang="en-US" sz="1200" b="0" i="0" u="none" strike="noStrike" cap="none" normalizeH="0" baseline="0" dirty="0">
                <a:ln>
                  <a:noFill/>
                </a:ln>
                <a:solidFill>
                  <a:srgbClr val="0070C0"/>
                </a:solidFill>
                <a:effectLst/>
                <a:latin typeface="urw-din"/>
              </a:rPr>
              <a:t> without the help of loops.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70C0"/>
                </a:solidFill>
                <a:effectLst/>
                <a:latin typeface="urw-din"/>
              </a:rPr>
              <a:t>Example 1:</a:t>
            </a:r>
            <a:endParaRPr kumimoji="0" lang="en-US" altLang="en-US" sz="1200" b="1" i="0" u="none" strike="noStrike" cap="none" normalizeH="0" baseline="0" dirty="0">
              <a:ln>
                <a:noFill/>
              </a:ln>
              <a:solidFill>
                <a:srgbClr val="0070C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70C0"/>
                </a:solidFill>
                <a:effectLst/>
                <a:latin typeface="Menlo"/>
              </a:rPr>
              <a:t>Input: </a:t>
            </a:r>
            <a:r>
              <a:rPr kumimoji="0" lang="en-US" altLang="en-US" sz="1200" b="0" i="0" u="none" strike="noStrike" cap="none" normalizeH="0" baseline="0" dirty="0">
                <a:ln>
                  <a:noFill/>
                </a:ln>
                <a:solidFill>
                  <a:srgbClr val="0070C0"/>
                </a:solidFill>
                <a:effectLst/>
                <a:latin typeface="Menlo"/>
              </a:rPr>
              <a:t>N = 10 </a:t>
            </a:r>
            <a:r>
              <a:rPr kumimoji="0" lang="en-US" altLang="en-US" sz="1200" b="1" i="0" u="none" strike="noStrike" cap="none" normalizeH="0" baseline="0" dirty="0">
                <a:ln>
                  <a:noFill/>
                </a:ln>
                <a:solidFill>
                  <a:srgbClr val="0070C0"/>
                </a:solidFill>
                <a:effectLst/>
                <a:latin typeface="Menlo"/>
              </a:rPr>
              <a:t>Output: </a:t>
            </a:r>
            <a:r>
              <a:rPr kumimoji="0" lang="en-US" altLang="en-US" sz="1200" b="0" i="0" u="none" strike="noStrike" cap="none" normalizeH="0" baseline="0" dirty="0">
                <a:ln>
                  <a:noFill/>
                </a:ln>
                <a:solidFill>
                  <a:srgbClr val="0070C0"/>
                </a:solidFill>
                <a:effectLst/>
                <a:latin typeface="Menlo"/>
              </a:rPr>
              <a:t>1 2 3 4 5 6 7 8 9 10 </a:t>
            </a:r>
            <a:endParaRPr kumimoji="0" lang="en-US" altLang="en-US" sz="1200" b="0" i="0" u="none" strike="noStrike" cap="none" normalizeH="0" baseline="0" dirty="0">
              <a:ln>
                <a:noFill/>
              </a:ln>
              <a:solidFill>
                <a:srgbClr val="0070C0"/>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70C0"/>
                </a:solidFill>
                <a:effectLst/>
                <a:latin typeface="urw-din"/>
              </a:rPr>
            </a:br>
            <a:r>
              <a:rPr kumimoji="0" lang="en-US" altLang="en-US" sz="1200" b="1" i="0" u="none" strike="noStrike" cap="none" normalizeH="0" baseline="0" dirty="0">
                <a:ln>
                  <a:noFill/>
                </a:ln>
                <a:solidFill>
                  <a:srgbClr val="0070C0"/>
                </a:solidFill>
                <a:effectLst/>
                <a:latin typeface="urw-din"/>
              </a:rPr>
              <a:t>Example 2:</a:t>
            </a:r>
            <a:endParaRPr kumimoji="0" lang="en-US" altLang="en-US" sz="1200" b="1" i="0" u="none" strike="noStrike" cap="none" normalizeH="0" baseline="0" dirty="0">
              <a:ln>
                <a:noFill/>
              </a:ln>
              <a:solidFill>
                <a:srgbClr val="0070C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70C0"/>
                </a:solidFill>
                <a:effectLst/>
                <a:latin typeface="Menlo"/>
              </a:rPr>
              <a:t>Input: </a:t>
            </a:r>
            <a:r>
              <a:rPr kumimoji="0" lang="en-US" altLang="en-US" sz="1200" b="0" i="0" u="none" strike="noStrike" cap="none" normalizeH="0" baseline="0" dirty="0">
                <a:ln>
                  <a:noFill/>
                </a:ln>
                <a:solidFill>
                  <a:srgbClr val="0070C0"/>
                </a:solidFill>
                <a:effectLst/>
                <a:latin typeface="Menlo"/>
              </a:rPr>
              <a:t>N = 5 </a:t>
            </a:r>
            <a:r>
              <a:rPr kumimoji="0" lang="en-US" altLang="en-US" sz="1200" b="1" i="0" u="none" strike="noStrike" cap="none" normalizeH="0" baseline="0" dirty="0">
                <a:ln>
                  <a:noFill/>
                </a:ln>
                <a:solidFill>
                  <a:srgbClr val="0070C0"/>
                </a:solidFill>
                <a:effectLst/>
                <a:latin typeface="Menlo"/>
              </a:rPr>
              <a:t>Output: </a:t>
            </a:r>
            <a:r>
              <a:rPr kumimoji="0" lang="en-US" altLang="en-US" sz="1200" b="0" i="0" u="none" strike="noStrike" cap="none" normalizeH="0" baseline="0" dirty="0">
                <a:ln>
                  <a:noFill/>
                </a:ln>
                <a:solidFill>
                  <a:srgbClr val="0070C0"/>
                </a:solidFill>
                <a:effectLst/>
                <a:latin typeface="Menlo"/>
              </a:rPr>
              <a:t>1 2 3 4 5</a:t>
            </a:r>
            <a:endParaRPr kumimoji="0" lang="en-US" altLang="en-US" sz="1200" b="0" i="0" u="none" strike="noStrike" cap="none" normalizeH="0" baseline="0" dirty="0">
              <a:ln>
                <a:noFill/>
              </a:ln>
              <a:solidFill>
                <a:srgbClr val="0070C0"/>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70C0"/>
                </a:solidFill>
                <a:effectLst/>
                <a:latin typeface="urw-din"/>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70C0"/>
                </a:solidFill>
                <a:effectLst/>
                <a:latin typeface="urw-din"/>
              </a:rPr>
              <a:t>Your Task:</a:t>
            </a:r>
            <a:br>
              <a:rPr kumimoji="0" lang="en-US" altLang="en-US" sz="1200" b="0" i="0" u="none" strike="noStrike" cap="none" normalizeH="0" baseline="0" dirty="0">
                <a:ln>
                  <a:noFill/>
                </a:ln>
                <a:solidFill>
                  <a:srgbClr val="0070C0"/>
                </a:solidFill>
                <a:effectLst/>
                <a:latin typeface="urw-din"/>
              </a:rPr>
            </a:br>
            <a:r>
              <a:rPr kumimoji="0" lang="en-US" altLang="en-US" sz="1200" b="0" i="0" u="none" strike="noStrike" cap="none" normalizeH="0" baseline="0" dirty="0">
                <a:ln>
                  <a:noFill/>
                </a:ln>
                <a:solidFill>
                  <a:srgbClr val="0070C0"/>
                </a:solidFill>
                <a:effectLst/>
                <a:latin typeface="urw-din"/>
              </a:rPr>
              <a:t>This is a function problem. You only need to complete the </a:t>
            </a:r>
            <a:r>
              <a:rPr kumimoji="0" lang="en-US" altLang="en-US" sz="1200" b="1" i="0" u="none" strike="noStrike" cap="none" normalizeH="0" baseline="0" dirty="0">
                <a:ln>
                  <a:noFill/>
                </a:ln>
                <a:solidFill>
                  <a:srgbClr val="0070C0"/>
                </a:solidFill>
                <a:effectLst/>
                <a:latin typeface="urw-din"/>
              </a:rPr>
              <a:t>function </a:t>
            </a:r>
            <a:r>
              <a:rPr kumimoji="0" lang="en-US" altLang="en-US" sz="1200" b="1" i="0" u="none" strike="noStrike" cap="none" normalizeH="0" baseline="0" dirty="0" err="1">
                <a:ln>
                  <a:noFill/>
                </a:ln>
                <a:solidFill>
                  <a:srgbClr val="0070C0"/>
                </a:solidFill>
                <a:effectLst/>
                <a:latin typeface="urw-din"/>
              </a:rPr>
              <a:t>printNos</a:t>
            </a:r>
            <a:r>
              <a:rPr kumimoji="0" lang="en-US" altLang="en-US" sz="1200" b="1" i="0" u="none" strike="noStrike" cap="none" normalizeH="0" baseline="0" dirty="0">
                <a:ln>
                  <a:noFill/>
                </a:ln>
                <a:solidFill>
                  <a:srgbClr val="0070C0"/>
                </a:solidFill>
                <a:effectLst/>
                <a:latin typeface="urw-din"/>
              </a:rPr>
              <a:t>() </a:t>
            </a:r>
            <a:r>
              <a:rPr kumimoji="0" lang="en-US" altLang="en-US" sz="1200" b="0" i="0" u="none" strike="noStrike" cap="none" normalizeH="0" baseline="0" dirty="0">
                <a:ln>
                  <a:noFill/>
                </a:ln>
                <a:solidFill>
                  <a:srgbClr val="0070C0"/>
                </a:solidFill>
                <a:effectLst/>
                <a:latin typeface="urw-din"/>
              </a:rPr>
              <a:t>that takes </a:t>
            </a:r>
            <a:r>
              <a:rPr kumimoji="0" lang="en-US" altLang="en-US" sz="1200" b="1" i="0" u="none" strike="noStrike" cap="none" normalizeH="0" baseline="0" dirty="0">
                <a:ln>
                  <a:noFill/>
                </a:ln>
                <a:solidFill>
                  <a:srgbClr val="0070C0"/>
                </a:solidFill>
                <a:effectLst/>
                <a:latin typeface="urw-din"/>
              </a:rPr>
              <a:t>N as parameter</a:t>
            </a:r>
            <a:r>
              <a:rPr kumimoji="0" lang="en-US" altLang="en-US" sz="1200" b="0" i="0" u="none" strike="noStrike" cap="none" normalizeH="0" baseline="0" dirty="0">
                <a:ln>
                  <a:noFill/>
                </a:ln>
                <a:solidFill>
                  <a:srgbClr val="0070C0"/>
                </a:solidFill>
                <a:effectLst/>
                <a:latin typeface="urw-din"/>
              </a:rPr>
              <a:t> and prints number from </a:t>
            </a:r>
            <a:r>
              <a:rPr kumimoji="0" lang="en-US" altLang="en-US" sz="1200" b="1" i="0" u="none" strike="noStrike" cap="none" normalizeH="0" baseline="0" dirty="0">
                <a:ln>
                  <a:noFill/>
                </a:ln>
                <a:solidFill>
                  <a:srgbClr val="0070C0"/>
                </a:solidFill>
                <a:effectLst/>
                <a:latin typeface="urw-din"/>
              </a:rPr>
              <a:t>1 to N</a:t>
            </a:r>
            <a:r>
              <a:rPr kumimoji="0" lang="en-US" altLang="en-US" sz="1200" b="0" i="0" u="none" strike="noStrike" cap="none" normalizeH="0" baseline="0" dirty="0">
                <a:ln>
                  <a:noFill/>
                </a:ln>
                <a:solidFill>
                  <a:srgbClr val="0070C0"/>
                </a:solidFill>
                <a:effectLst/>
                <a:latin typeface="urw-din"/>
              </a:rPr>
              <a:t> recursively. The </a:t>
            </a:r>
            <a:r>
              <a:rPr kumimoji="0" lang="en-US" altLang="en-US" sz="1200" b="1" i="0" u="none" strike="noStrike" cap="none" normalizeH="0" baseline="0" dirty="0">
                <a:ln>
                  <a:noFill/>
                </a:ln>
                <a:solidFill>
                  <a:srgbClr val="0070C0"/>
                </a:solidFill>
                <a:effectLst/>
                <a:latin typeface="urw-din"/>
              </a:rPr>
              <a:t>driver </a:t>
            </a:r>
            <a:r>
              <a:rPr kumimoji="0" lang="en-US" altLang="en-US" sz="1200" b="0" i="0" u="none" strike="noStrike" cap="none" normalizeH="0" baseline="0" dirty="0">
                <a:ln>
                  <a:noFill/>
                </a:ln>
                <a:solidFill>
                  <a:srgbClr val="0070C0"/>
                </a:solidFill>
                <a:effectLst/>
                <a:latin typeface="urw-din"/>
              </a:rPr>
              <a:t>code adds the </a:t>
            </a:r>
            <a:r>
              <a:rPr kumimoji="0" lang="en-US" altLang="en-US" sz="1200" b="1" i="0" u="none" strike="noStrike" cap="none" normalizeH="0" baseline="0" dirty="0">
                <a:ln>
                  <a:noFill/>
                </a:ln>
                <a:solidFill>
                  <a:srgbClr val="0070C0"/>
                </a:solidFill>
                <a:effectLst/>
                <a:latin typeface="urw-din"/>
              </a:rPr>
              <a:t>newline automatically </a:t>
            </a:r>
            <a:r>
              <a:rPr kumimoji="0" lang="en-US" altLang="en-US" sz="1200" b="0" i="0" u="none" strike="noStrike" cap="none" normalizeH="0" baseline="0" dirty="0">
                <a:ln>
                  <a:noFill/>
                </a:ln>
                <a:solidFill>
                  <a:srgbClr val="0070C0"/>
                </a:solidFill>
                <a:effectLst/>
                <a:latin typeface="urw-din"/>
              </a:rPr>
              <a:t>after</a:t>
            </a:r>
            <a:r>
              <a:rPr kumimoji="0" lang="en-US" altLang="en-US" sz="1200" b="1" i="0" u="none" strike="noStrike" cap="none" normalizeH="0" baseline="0" dirty="0">
                <a:ln>
                  <a:noFill/>
                </a:ln>
                <a:solidFill>
                  <a:srgbClr val="0070C0"/>
                </a:solidFill>
                <a:effectLst/>
                <a:latin typeface="urw-din"/>
              </a:rPr>
              <a:t> the function call</a:t>
            </a:r>
            <a:r>
              <a:rPr kumimoji="0" lang="en-US" altLang="en-US" sz="1200" b="0" i="0" u="none" strike="noStrike" cap="none" normalizeH="0" baseline="0" dirty="0">
                <a:ln>
                  <a:noFill/>
                </a:ln>
                <a:solidFill>
                  <a:srgbClr val="0070C0"/>
                </a:solidFill>
                <a:effectLst/>
                <a:latin typeface="urw-din"/>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70C0"/>
                </a:solidFill>
                <a:effectLst/>
                <a:latin typeface="urw-din"/>
              </a:rPr>
            </a:br>
            <a:r>
              <a:rPr kumimoji="0" lang="en-US" altLang="en-US" sz="1200" b="1" i="0" u="none" strike="noStrike" cap="none" normalizeH="0" baseline="0" dirty="0">
                <a:ln>
                  <a:noFill/>
                </a:ln>
                <a:solidFill>
                  <a:srgbClr val="0070C0"/>
                </a:solidFill>
                <a:effectLst/>
                <a:latin typeface="urw-din"/>
              </a:rPr>
              <a:t>Expected Time Complexity: </a:t>
            </a:r>
            <a:r>
              <a:rPr kumimoji="0" lang="en-US" altLang="en-US" sz="1200" b="0" i="0" u="none" strike="noStrike" cap="none" normalizeH="0" baseline="0" dirty="0">
                <a:ln>
                  <a:noFill/>
                </a:ln>
                <a:solidFill>
                  <a:srgbClr val="0070C0"/>
                </a:solidFill>
                <a:effectLst/>
                <a:latin typeface="urw-din"/>
              </a:rPr>
              <a:t>O(N).</a:t>
            </a:r>
            <a:br>
              <a:rPr kumimoji="0" lang="en-US" altLang="en-US" sz="1200" b="0" i="0" u="none" strike="noStrike" cap="none" normalizeH="0" baseline="0" dirty="0">
                <a:ln>
                  <a:noFill/>
                </a:ln>
                <a:solidFill>
                  <a:srgbClr val="0070C0"/>
                </a:solidFill>
                <a:effectLst/>
                <a:latin typeface="urw-din"/>
              </a:rPr>
            </a:br>
            <a:r>
              <a:rPr kumimoji="0" lang="en-US" altLang="en-US" sz="1200" b="1" i="0" u="none" strike="noStrike" cap="none" normalizeH="0" baseline="0" dirty="0">
                <a:ln>
                  <a:noFill/>
                </a:ln>
                <a:solidFill>
                  <a:srgbClr val="0070C0"/>
                </a:solidFill>
                <a:effectLst/>
                <a:latin typeface="urw-din"/>
              </a:rPr>
              <a:t>Expected Auxiliary Space: </a:t>
            </a:r>
            <a:r>
              <a:rPr kumimoji="0" lang="en-US" altLang="en-US" sz="1200" b="0" i="0" u="none" strike="noStrike" cap="none" normalizeH="0" baseline="0" dirty="0">
                <a:ln>
                  <a:noFill/>
                </a:ln>
                <a:solidFill>
                  <a:srgbClr val="0070C0"/>
                </a:solidFill>
                <a:effectLst/>
                <a:latin typeface="urw-din"/>
              </a:rPr>
              <a:t>O(N) (Recursive).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70C0"/>
                </a:solidFill>
                <a:effectLst/>
                <a:latin typeface="urw-din"/>
              </a:rPr>
            </a:br>
            <a:r>
              <a:rPr kumimoji="0" lang="en-US" altLang="en-US" sz="1200" b="1" i="0" u="none" strike="noStrike" cap="none" normalizeH="0" baseline="0" dirty="0">
                <a:ln>
                  <a:noFill/>
                </a:ln>
                <a:solidFill>
                  <a:srgbClr val="0070C0"/>
                </a:solidFill>
                <a:effectLst/>
                <a:latin typeface="urw-din"/>
              </a:rPr>
              <a:t>Constraints:</a:t>
            </a:r>
            <a:br>
              <a:rPr kumimoji="0" lang="en-US" altLang="en-US" sz="1200" b="0" i="0" u="none" strike="noStrike" cap="none" normalizeH="0" baseline="0" dirty="0">
                <a:ln>
                  <a:noFill/>
                </a:ln>
                <a:solidFill>
                  <a:srgbClr val="0070C0"/>
                </a:solidFill>
                <a:effectLst/>
                <a:latin typeface="urw-din"/>
              </a:rPr>
            </a:br>
            <a:r>
              <a:rPr kumimoji="0" lang="en-US" altLang="en-US" sz="1200" b="0" i="0" u="none" strike="noStrike" cap="none" normalizeH="0" baseline="0" dirty="0">
                <a:ln>
                  <a:noFill/>
                </a:ln>
                <a:solidFill>
                  <a:srgbClr val="0070C0"/>
                </a:solidFill>
                <a:effectLst/>
                <a:latin typeface="urw-din"/>
              </a:rPr>
              <a:t>1 &lt;= N &lt;= 990</a:t>
            </a:r>
            <a:endParaRPr kumimoji="0" lang="en-US" altLang="en-US" sz="1200" b="0" i="0" u="none" strike="noStrike" cap="none" normalizeH="0" baseline="0" dirty="0">
              <a:ln>
                <a:noFill/>
              </a:ln>
              <a:solidFill>
                <a:srgbClr val="0070C0"/>
              </a:solidFill>
              <a:effectLst/>
              <a:latin typeface="Arial" panose="020B0604020202020204" pitchFamily="34" charset="0"/>
            </a:endParaRPr>
          </a:p>
        </p:txBody>
      </p:sp>
      <p:sp>
        <p:nvSpPr>
          <p:cNvPr id="9" name="Rectangle 5">
            <a:extLst>
              <a:ext uri="{FF2B5EF4-FFF2-40B4-BE49-F238E27FC236}">
                <a16:creationId xmlns:a16="http://schemas.microsoft.com/office/drawing/2014/main" id="{95208075-7A04-469A-936D-21BEAE31B10D}"/>
              </a:ext>
            </a:extLst>
          </p:cNvPr>
          <p:cNvSpPr>
            <a:spLocks noChangeArrowheads="1"/>
          </p:cNvSpPr>
          <p:nvPr/>
        </p:nvSpPr>
        <p:spPr bwMode="auto">
          <a:xfrm>
            <a:off x="437744" y="3416756"/>
            <a:ext cx="4727643" cy="3295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0000"/>
                </a:solidFill>
                <a:effectLst/>
                <a:latin typeface="urw-din"/>
              </a:rPr>
              <a:t>You are given a number </a:t>
            </a:r>
            <a:r>
              <a:rPr kumimoji="0" lang="en-US" altLang="en-US" sz="1400" b="1" i="0" u="none" strike="noStrike" cap="none" normalizeH="0" baseline="0" dirty="0">
                <a:ln>
                  <a:noFill/>
                </a:ln>
                <a:solidFill>
                  <a:srgbClr val="FF0000"/>
                </a:solidFill>
                <a:effectLst/>
                <a:latin typeface="urw-din"/>
              </a:rPr>
              <a:t>n</a:t>
            </a:r>
            <a:r>
              <a:rPr kumimoji="0" lang="en-US" altLang="en-US" sz="1400" b="0" i="0" u="none" strike="noStrike" cap="none" normalizeH="0" baseline="0" dirty="0">
                <a:ln>
                  <a:noFill/>
                </a:ln>
                <a:solidFill>
                  <a:srgbClr val="FF0000"/>
                </a:solidFill>
                <a:effectLst/>
                <a:latin typeface="urw-din"/>
              </a:rPr>
              <a:t>. You need to find the</a:t>
            </a:r>
            <a:r>
              <a:rPr kumimoji="0" lang="en-US" altLang="en-US" sz="1400" b="1" i="0" u="none" strike="noStrike" cap="none" normalizeH="0" baseline="0" dirty="0">
                <a:ln>
                  <a:noFill/>
                </a:ln>
                <a:solidFill>
                  <a:srgbClr val="FF0000"/>
                </a:solidFill>
                <a:effectLst/>
                <a:latin typeface="urw-din"/>
              </a:rPr>
              <a:t> sum of digits</a:t>
            </a:r>
            <a:r>
              <a:rPr kumimoji="0" lang="en-US" altLang="en-US" sz="1400" b="0" i="0" u="none" strike="noStrike" cap="none" normalizeH="0" baseline="0" dirty="0">
                <a:ln>
                  <a:noFill/>
                </a:ln>
                <a:solidFill>
                  <a:srgbClr val="FF0000"/>
                </a:solidFill>
                <a:effectLst/>
                <a:latin typeface="urw-din"/>
              </a:rPr>
              <a:t> of n.</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urw-din"/>
              </a:rPr>
              <a:t>Example 1:</a:t>
            </a:r>
            <a:endParaRPr kumimoji="0" lang="en-US" altLang="en-US" sz="1400" b="1" i="0" u="none" strike="noStrike" cap="none" normalizeH="0" baseline="0" dirty="0">
              <a:ln>
                <a:noFill/>
              </a:ln>
              <a:solidFill>
                <a:srgbClr val="FF00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Menlo"/>
              </a:rPr>
              <a:t>Input: </a:t>
            </a:r>
            <a:r>
              <a:rPr kumimoji="0" lang="en-US" altLang="en-US" sz="1400" b="0" i="0" u="none" strike="noStrike" cap="none" normalizeH="0" baseline="0" dirty="0">
                <a:ln>
                  <a:noFill/>
                </a:ln>
                <a:solidFill>
                  <a:srgbClr val="FF0000"/>
                </a:solidFill>
                <a:effectLst/>
                <a:latin typeface="Menlo"/>
              </a:rPr>
              <a:t>n = 1 </a:t>
            </a:r>
            <a:r>
              <a:rPr kumimoji="0" lang="en-US" altLang="en-US" sz="1400" b="1" i="0" u="none" strike="noStrike" cap="none" normalizeH="0" baseline="0" dirty="0">
                <a:ln>
                  <a:noFill/>
                </a:ln>
                <a:solidFill>
                  <a:srgbClr val="FF0000"/>
                </a:solidFill>
                <a:effectLst/>
                <a:latin typeface="Menlo"/>
              </a:rPr>
              <a:t>Output: </a:t>
            </a:r>
            <a:r>
              <a:rPr kumimoji="0" lang="en-US" altLang="en-US" sz="1400" b="0" i="0" u="none" strike="noStrike" cap="none" normalizeH="0" baseline="0" dirty="0">
                <a:ln>
                  <a:noFill/>
                </a:ln>
                <a:solidFill>
                  <a:srgbClr val="FF0000"/>
                </a:solidFill>
                <a:effectLst/>
                <a:latin typeface="Menlo"/>
              </a:rPr>
              <a:t>1 </a:t>
            </a:r>
            <a:r>
              <a:rPr kumimoji="0" lang="en-US" altLang="en-US" sz="1400" b="1" i="0" u="none" strike="noStrike" cap="none" normalizeH="0" baseline="0" dirty="0">
                <a:ln>
                  <a:noFill/>
                </a:ln>
                <a:solidFill>
                  <a:srgbClr val="FF0000"/>
                </a:solidFill>
                <a:effectLst/>
                <a:latin typeface="Menlo"/>
              </a:rPr>
              <a:t>Explanation: </a:t>
            </a:r>
            <a:r>
              <a:rPr kumimoji="0" lang="en-US" altLang="en-US" sz="1400" b="0" i="0" u="none" strike="noStrike" cap="none" normalizeH="0" baseline="0" dirty="0">
                <a:ln>
                  <a:noFill/>
                </a:ln>
                <a:solidFill>
                  <a:srgbClr val="FF0000"/>
                </a:solidFill>
                <a:effectLst/>
                <a:latin typeface="Menlo"/>
              </a:rPr>
              <a:t>Sum of digit of 1 is 1.</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urw-din"/>
              </a:rPr>
              <a:t>Example 2:</a:t>
            </a:r>
            <a:endParaRPr kumimoji="0" lang="en-US" altLang="en-US" sz="1400" b="1" i="0" u="none" strike="noStrike" cap="none" normalizeH="0" baseline="0" dirty="0">
              <a:ln>
                <a:noFill/>
              </a:ln>
              <a:solidFill>
                <a:srgbClr val="FF0000"/>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Menlo"/>
              </a:rPr>
              <a:t>Input: </a:t>
            </a:r>
            <a:r>
              <a:rPr kumimoji="0" lang="en-US" altLang="en-US" sz="1400" b="0" i="0" u="none" strike="noStrike" cap="none" normalizeH="0" baseline="0" dirty="0">
                <a:ln>
                  <a:noFill/>
                </a:ln>
                <a:solidFill>
                  <a:srgbClr val="FF0000"/>
                </a:solidFill>
                <a:effectLst/>
                <a:latin typeface="Menlo"/>
              </a:rPr>
              <a:t>n = 99999 </a:t>
            </a:r>
            <a:r>
              <a:rPr kumimoji="0" lang="en-US" altLang="en-US" sz="1400" b="1" i="0" u="none" strike="noStrike" cap="none" normalizeH="0" baseline="0" dirty="0">
                <a:ln>
                  <a:noFill/>
                </a:ln>
                <a:solidFill>
                  <a:srgbClr val="FF0000"/>
                </a:solidFill>
                <a:effectLst/>
                <a:latin typeface="Menlo"/>
              </a:rPr>
              <a:t>Output: </a:t>
            </a:r>
            <a:r>
              <a:rPr kumimoji="0" lang="en-US" altLang="en-US" sz="1400" b="0" i="0" u="none" strike="noStrike" cap="none" normalizeH="0" baseline="0" dirty="0">
                <a:ln>
                  <a:noFill/>
                </a:ln>
                <a:solidFill>
                  <a:srgbClr val="FF0000"/>
                </a:solidFill>
                <a:effectLst/>
                <a:latin typeface="Menlo"/>
              </a:rPr>
              <a:t>45 </a:t>
            </a:r>
            <a:r>
              <a:rPr kumimoji="0" lang="en-US" altLang="en-US" sz="1400" b="1" i="0" u="none" strike="noStrike" cap="none" normalizeH="0" baseline="0" dirty="0">
                <a:ln>
                  <a:noFill/>
                </a:ln>
                <a:solidFill>
                  <a:srgbClr val="FF0000"/>
                </a:solidFill>
                <a:effectLst/>
                <a:latin typeface="Menlo"/>
              </a:rPr>
              <a:t>Explanation: </a:t>
            </a:r>
            <a:r>
              <a:rPr kumimoji="0" lang="en-US" altLang="en-US" sz="1400" b="0" i="0" u="none" strike="noStrike" cap="none" normalizeH="0" baseline="0" dirty="0">
                <a:ln>
                  <a:noFill/>
                </a:ln>
                <a:solidFill>
                  <a:srgbClr val="FF0000"/>
                </a:solidFill>
                <a:effectLst/>
                <a:latin typeface="Menlo"/>
              </a:rPr>
              <a:t>Sum of digit of 99999 is 45.</a:t>
            </a:r>
            <a:endParaRPr kumimoji="0" lang="en-US" altLang="en-US" sz="1400" b="0" i="0" u="none" strike="noStrike" cap="none" normalizeH="0" baseline="0" dirty="0">
              <a:ln>
                <a:noFill/>
              </a:ln>
              <a:solidFill>
                <a:srgbClr val="FF0000"/>
              </a:solidFill>
              <a:effectLst/>
            </a:endParaRPr>
          </a:p>
          <a:p>
            <a:pPr lvl="0" defTabSz="914400"/>
            <a:r>
              <a:rPr kumimoji="0" lang="en-US" altLang="en-US" sz="1400" b="1" i="0" u="none" strike="noStrike" cap="none" normalizeH="0" baseline="0" dirty="0">
                <a:ln>
                  <a:noFill/>
                </a:ln>
                <a:solidFill>
                  <a:srgbClr val="FF0000"/>
                </a:solidFill>
                <a:effectLst/>
                <a:latin typeface="urw-din"/>
              </a:rPr>
              <a:t>Your Task:</a:t>
            </a:r>
            <a:br>
              <a:rPr kumimoji="0" lang="en-US" altLang="en-US" sz="1400" b="0" i="0" u="none" strike="noStrike" cap="none" normalizeH="0" baseline="0" dirty="0">
                <a:ln>
                  <a:noFill/>
                </a:ln>
                <a:solidFill>
                  <a:srgbClr val="FF0000"/>
                </a:solidFill>
                <a:effectLst/>
                <a:latin typeface="urw-din"/>
              </a:rPr>
            </a:br>
            <a:r>
              <a:rPr kumimoji="0" lang="en-US" altLang="en-US" sz="1400" b="0" i="0" u="none" strike="noStrike" cap="none" normalizeH="0" baseline="0" dirty="0">
                <a:ln>
                  <a:noFill/>
                </a:ln>
                <a:solidFill>
                  <a:srgbClr val="FF0000"/>
                </a:solidFill>
                <a:effectLst/>
                <a:latin typeface="urw-din"/>
              </a:rPr>
              <a:t>You don't need to read input or print anything. Your task is to complete the </a:t>
            </a:r>
            <a:r>
              <a:rPr kumimoji="0" lang="en-US" altLang="en-US" sz="1400" b="0" i="0" u="none" strike="noStrike" cap="none" normalizeH="0" baseline="0" dirty="0" err="1">
                <a:ln>
                  <a:noFill/>
                </a:ln>
                <a:solidFill>
                  <a:srgbClr val="FF0000"/>
                </a:solidFill>
                <a:effectLst/>
                <a:latin typeface="urw-din"/>
              </a:rPr>
              <a:t>fun</a:t>
            </a:r>
            <a:r>
              <a:rPr lang="en-US" altLang="en-US" sz="1400" b="1" dirty="0" err="1">
                <a:solidFill>
                  <a:srgbClr val="FF0000"/>
                </a:solidFill>
                <a:latin typeface="urw-din"/>
              </a:rPr>
              <a:t>sumOfDigits</a:t>
            </a:r>
            <a:r>
              <a:rPr lang="en-US" altLang="en-US" sz="1400" b="1" dirty="0">
                <a:solidFill>
                  <a:srgbClr val="FF0000"/>
                </a:solidFill>
                <a:latin typeface="urw-din"/>
              </a:rPr>
              <a:t>() </a:t>
            </a:r>
            <a:r>
              <a:rPr lang="en-US" altLang="en-US" sz="1400" dirty="0">
                <a:solidFill>
                  <a:srgbClr val="FF0000"/>
                </a:solidFill>
                <a:latin typeface="urw-din"/>
              </a:rPr>
              <a:t>that takes</a:t>
            </a:r>
            <a:r>
              <a:rPr lang="en-US" altLang="en-US" sz="1400" b="1" dirty="0">
                <a:solidFill>
                  <a:srgbClr val="FF0000"/>
                </a:solidFill>
                <a:latin typeface="urw-din"/>
              </a:rPr>
              <a:t> n</a:t>
            </a:r>
            <a:r>
              <a:rPr lang="en-US" altLang="en-US" sz="1400" dirty="0">
                <a:solidFill>
                  <a:srgbClr val="FF0000"/>
                </a:solidFill>
                <a:latin typeface="urw-din"/>
              </a:rPr>
              <a:t> as </a:t>
            </a:r>
            <a:r>
              <a:rPr lang="en-US" altLang="en-US" sz="1400" b="1" dirty="0">
                <a:solidFill>
                  <a:srgbClr val="FF0000"/>
                </a:solidFill>
                <a:latin typeface="urw-din"/>
              </a:rPr>
              <a:t>parameter </a:t>
            </a:r>
            <a:r>
              <a:rPr lang="en-US" altLang="en-US" sz="1400" dirty="0">
                <a:solidFill>
                  <a:srgbClr val="FF0000"/>
                </a:solidFill>
                <a:latin typeface="urw-din"/>
              </a:rPr>
              <a:t>and </a:t>
            </a:r>
            <a:r>
              <a:rPr lang="en-US" altLang="en-US" sz="1400" b="1" dirty="0">
                <a:solidFill>
                  <a:srgbClr val="FF0000"/>
                </a:solidFill>
                <a:latin typeface="urw-din"/>
              </a:rPr>
              <a:t>returns </a:t>
            </a:r>
            <a:r>
              <a:rPr kumimoji="0" lang="en-US" altLang="en-US" sz="1400" b="0" i="0" u="none" strike="noStrike" cap="none" normalizeH="0" baseline="0" dirty="0" err="1">
                <a:ln>
                  <a:noFill/>
                </a:ln>
                <a:solidFill>
                  <a:srgbClr val="FF0000"/>
                </a:solidFill>
                <a:effectLst/>
                <a:latin typeface="urw-din"/>
              </a:rPr>
              <a:t>ction</a:t>
            </a:r>
            <a:r>
              <a:rPr kumimoji="0" lang="en-US" altLang="en-US" sz="1400" b="0" i="0" u="none" strike="noStrike" cap="none" normalizeH="0" baseline="0" dirty="0">
                <a:ln>
                  <a:noFill/>
                </a:ln>
                <a:solidFill>
                  <a:srgbClr val="FF0000"/>
                </a:solidFill>
                <a:effectLst/>
                <a:latin typeface="urw-din"/>
              </a:rPr>
              <a:t> the </a:t>
            </a:r>
            <a:r>
              <a:rPr kumimoji="0" lang="en-US" altLang="en-US" sz="1400" b="1" i="0" u="none" strike="noStrike" cap="none" normalizeH="0" baseline="0" dirty="0">
                <a:ln>
                  <a:noFill/>
                </a:ln>
                <a:solidFill>
                  <a:srgbClr val="FF0000"/>
                </a:solidFill>
                <a:effectLst/>
                <a:latin typeface="urw-din"/>
              </a:rPr>
              <a:t>sum of digits</a:t>
            </a:r>
            <a:r>
              <a:rPr kumimoji="0" lang="en-US" altLang="en-US" sz="1400" b="0" i="0" u="none" strike="noStrike" cap="none" normalizeH="0" baseline="0" dirty="0">
                <a:ln>
                  <a:noFill/>
                </a:ln>
                <a:solidFill>
                  <a:srgbClr val="FF0000"/>
                </a:solidFill>
                <a:effectLst/>
                <a:latin typeface="urw-din"/>
              </a:rPr>
              <a:t> of n.</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urw-din"/>
              </a:rPr>
              <a:t>Expected Time Complexity: </a:t>
            </a:r>
            <a:r>
              <a:rPr kumimoji="0" lang="en-US" altLang="en-US" sz="1400" b="0" i="0" u="none" strike="noStrike" cap="none" normalizeH="0" baseline="0" dirty="0">
                <a:ln>
                  <a:noFill/>
                </a:ln>
                <a:solidFill>
                  <a:srgbClr val="FF0000"/>
                </a:solidFill>
                <a:effectLst/>
                <a:latin typeface="urw-din"/>
              </a:rPr>
              <a:t>O(</a:t>
            </a:r>
            <a:r>
              <a:rPr kumimoji="0" lang="en-US" altLang="en-US" sz="1400" b="0" i="0" u="none" strike="noStrike" cap="none" normalizeH="0" baseline="0" dirty="0" err="1">
                <a:ln>
                  <a:noFill/>
                </a:ln>
                <a:solidFill>
                  <a:srgbClr val="FF0000"/>
                </a:solidFill>
                <a:effectLst/>
                <a:latin typeface="urw-din"/>
              </a:rPr>
              <a:t>Logn</a:t>
            </a:r>
            <a:r>
              <a:rPr kumimoji="0" lang="en-US" altLang="en-US" sz="1400" b="0" i="0" u="none" strike="noStrike" cap="none" normalizeH="0" baseline="0" dirty="0">
                <a:ln>
                  <a:noFill/>
                </a:ln>
                <a:solidFill>
                  <a:srgbClr val="FF0000"/>
                </a:solidFill>
                <a:effectLst/>
                <a:latin typeface="urw-din"/>
              </a:rPr>
              <a:t>).</a:t>
            </a:r>
            <a:br>
              <a:rPr kumimoji="0" lang="en-US" altLang="en-US" sz="1400" b="0" i="0" u="none" strike="noStrike" cap="none" normalizeH="0" baseline="0" dirty="0">
                <a:ln>
                  <a:noFill/>
                </a:ln>
                <a:solidFill>
                  <a:srgbClr val="FF0000"/>
                </a:solidFill>
                <a:effectLst/>
                <a:latin typeface="urw-din"/>
              </a:rPr>
            </a:br>
            <a:r>
              <a:rPr kumimoji="0" lang="en-US" altLang="en-US" sz="1400" b="1" i="0" u="none" strike="noStrike" cap="none" normalizeH="0" baseline="0" dirty="0">
                <a:ln>
                  <a:noFill/>
                </a:ln>
                <a:solidFill>
                  <a:srgbClr val="FF0000"/>
                </a:solidFill>
                <a:effectLst/>
                <a:latin typeface="urw-din"/>
              </a:rPr>
              <a:t>Expected Auxiliary Space: </a:t>
            </a:r>
            <a:r>
              <a:rPr kumimoji="0" lang="en-US" altLang="en-US" sz="1400" b="0" i="0" u="none" strike="noStrike" cap="none" normalizeH="0" baseline="0" dirty="0">
                <a:ln>
                  <a:noFill/>
                </a:ln>
                <a:solidFill>
                  <a:srgbClr val="FF0000"/>
                </a:solidFill>
                <a:effectLst/>
                <a:latin typeface="urw-din"/>
              </a:rPr>
              <a:t>O(</a:t>
            </a:r>
            <a:r>
              <a:rPr kumimoji="0" lang="en-US" altLang="en-US" sz="1400" b="0" i="0" u="none" strike="noStrike" cap="none" normalizeH="0" baseline="0" dirty="0" err="1">
                <a:ln>
                  <a:noFill/>
                </a:ln>
                <a:solidFill>
                  <a:srgbClr val="FF0000"/>
                </a:solidFill>
                <a:effectLst/>
                <a:latin typeface="urw-din"/>
              </a:rPr>
              <a:t>Logn</a:t>
            </a:r>
            <a:r>
              <a:rPr kumimoji="0" lang="en-US" altLang="en-US" sz="1400" b="0" i="0" u="none" strike="noStrike" cap="none" normalizeH="0" baseline="0" dirty="0">
                <a:ln>
                  <a:noFill/>
                </a:ln>
                <a:solidFill>
                  <a:srgbClr val="FF0000"/>
                </a:solidFill>
                <a:effectLst/>
                <a:latin typeface="urw-din"/>
              </a:rPr>
              <a:t>) (Recursive).</a:t>
            </a:r>
            <a:endParaRPr kumimoji="0" lang="en-US" altLang="en-US" sz="1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urw-din"/>
              </a:rPr>
              <a:t>Constraints:</a:t>
            </a:r>
            <a:br>
              <a:rPr kumimoji="0" lang="en-US" altLang="en-US" sz="1400" b="0" i="0" u="none" strike="noStrike" cap="none" normalizeH="0" baseline="0" dirty="0">
                <a:ln>
                  <a:noFill/>
                </a:ln>
                <a:solidFill>
                  <a:srgbClr val="FF0000"/>
                </a:solidFill>
                <a:effectLst/>
                <a:latin typeface="urw-din"/>
              </a:rPr>
            </a:br>
            <a:r>
              <a:rPr kumimoji="0" lang="en-US" altLang="en-US" sz="1400" b="0" i="0" u="none" strike="noStrike" cap="none" normalizeH="0" baseline="0" dirty="0">
                <a:ln>
                  <a:noFill/>
                </a:ln>
                <a:solidFill>
                  <a:srgbClr val="FF0000"/>
                </a:solidFill>
                <a:effectLst/>
                <a:latin typeface="urw-din"/>
              </a:rPr>
              <a:t>1 &lt;= n &lt;= 10</a:t>
            </a:r>
            <a:r>
              <a:rPr kumimoji="0" lang="en-US" altLang="en-US" sz="1400" b="0" i="0" u="none" strike="noStrike" cap="none" normalizeH="0" baseline="30000" dirty="0">
                <a:ln>
                  <a:noFill/>
                </a:ln>
                <a:solidFill>
                  <a:srgbClr val="FF0000"/>
                </a:solidFill>
                <a:effectLst/>
                <a:latin typeface="urw-din"/>
              </a:rPr>
              <a:t>7</a:t>
            </a:r>
            <a:endParaRPr kumimoji="0" lang="en-US" altLang="en-US" sz="14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918815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75B4-0DE5-4814-B2D6-34261851033B}"/>
              </a:ext>
            </a:extLst>
          </p:cNvPr>
          <p:cNvSpPr>
            <a:spLocks noGrp="1"/>
          </p:cNvSpPr>
          <p:nvPr>
            <p:ph type="title"/>
          </p:nvPr>
        </p:nvSpPr>
        <p:spPr>
          <a:xfrm>
            <a:off x="920228" y="15082"/>
            <a:ext cx="9692640" cy="1325562"/>
          </a:xfrm>
        </p:spPr>
        <p:txBody>
          <a:bodyPr/>
          <a:lstStyle/>
          <a:p>
            <a:r>
              <a:rPr lang="en-US" b="0" i="0" u="none" strike="noStrike" dirty="0">
                <a:solidFill>
                  <a:srgbClr val="098043"/>
                </a:solidFill>
                <a:effectLst/>
                <a:latin typeface="Nunito"/>
                <a:hlinkClick r:id="rId2"/>
              </a:rPr>
              <a:t>The C++ Standard Template Library (STL) </a:t>
            </a:r>
            <a:br>
              <a:rPr lang="en-US" dirty="0"/>
            </a:br>
            <a:endParaRPr lang="en-IN" dirty="0"/>
          </a:p>
        </p:txBody>
      </p:sp>
      <p:pic>
        <p:nvPicPr>
          <p:cNvPr id="7" name="Content Placeholder 6" descr="Diagram&#10;&#10;Description automatically generated">
            <a:extLst>
              <a:ext uri="{FF2B5EF4-FFF2-40B4-BE49-F238E27FC236}">
                <a16:creationId xmlns:a16="http://schemas.microsoft.com/office/drawing/2014/main" id="{86D15003-1BD4-4A24-95DE-585DEA0A33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6624" y="1075173"/>
            <a:ext cx="10590963" cy="5756605"/>
          </a:xfrm>
        </p:spPr>
      </p:pic>
      <p:sp>
        <p:nvSpPr>
          <p:cNvPr id="5" name="TextBox 4">
            <a:extLst>
              <a:ext uri="{FF2B5EF4-FFF2-40B4-BE49-F238E27FC236}">
                <a16:creationId xmlns:a16="http://schemas.microsoft.com/office/drawing/2014/main" id="{B2126F5A-022E-4466-8A60-41914AC07C6C}"/>
              </a:ext>
            </a:extLst>
          </p:cNvPr>
          <p:cNvSpPr txBox="1"/>
          <p:nvPr/>
        </p:nvSpPr>
        <p:spPr>
          <a:xfrm>
            <a:off x="0" y="677863"/>
            <a:ext cx="6104372" cy="1477328"/>
          </a:xfrm>
          <a:prstGeom prst="rect">
            <a:avLst/>
          </a:prstGeom>
          <a:noFill/>
        </p:spPr>
        <p:txBody>
          <a:bodyPr wrap="square">
            <a:spAutoFit/>
          </a:bodyPr>
          <a:lstStyle/>
          <a:p>
            <a:r>
              <a:rPr lang="en-US" dirty="0"/>
              <a:t>STL has four components</a:t>
            </a:r>
          </a:p>
          <a:p>
            <a:r>
              <a:rPr lang="en-US" dirty="0"/>
              <a:t>Algorithms</a:t>
            </a:r>
          </a:p>
          <a:p>
            <a:r>
              <a:rPr lang="en-US" dirty="0"/>
              <a:t>Containers</a:t>
            </a:r>
          </a:p>
          <a:p>
            <a:r>
              <a:rPr lang="en-US" dirty="0"/>
              <a:t>Functions</a:t>
            </a:r>
          </a:p>
          <a:p>
            <a:r>
              <a:rPr lang="en-US" dirty="0"/>
              <a:t>Iterators</a:t>
            </a:r>
            <a:endParaRPr lang="en-IN" dirty="0"/>
          </a:p>
        </p:txBody>
      </p:sp>
    </p:spTree>
    <p:extLst>
      <p:ext uri="{BB962C8B-B14F-4D97-AF65-F5344CB8AC3E}">
        <p14:creationId xmlns:p14="http://schemas.microsoft.com/office/powerpoint/2010/main" val="82701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677C-D02E-43EB-A47E-004B7AA1D844}"/>
              </a:ext>
            </a:extLst>
          </p:cNvPr>
          <p:cNvSpPr>
            <a:spLocks noGrp="1"/>
          </p:cNvSpPr>
          <p:nvPr>
            <p:ph type="title"/>
          </p:nvPr>
        </p:nvSpPr>
        <p:spPr>
          <a:xfrm>
            <a:off x="3154365" y="0"/>
            <a:ext cx="6855396" cy="970450"/>
          </a:xfrm>
        </p:spPr>
        <p:txBody>
          <a:bodyPr/>
          <a:lstStyle/>
          <a:p>
            <a:r>
              <a:rPr lang="en-IN" dirty="0"/>
              <a:t>C++ Program Structure  </a:t>
            </a:r>
          </a:p>
        </p:txBody>
      </p:sp>
      <p:sp>
        <p:nvSpPr>
          <p:cNvPr id="3" name="Content Placeholder 2">
            <a:extLst>
              <a:ext uri="{FF2B5EF4-FFF2-40B4-BE49-F238E27FC236}">
                <a16:creationId xmlns:a16="http://schemas.microsoft.com/office/drawing/2014/main" id="{F07A8ED5-4658-47E7-8221-1AA8076F7616}"/>
              </a:ext>
            </a:extLst>
          </p:cNvPr>
          <p:cNvSpPr>
            <a:spLocks noGrp="1"/>
          </p:cNvSpPr>
          <p:nvPr>
            <p:ph idx="1"/>
          </p:nvPr>
        </p:nvSpPr>
        <p:spPr>
          <a:xfrm>
            <a:off x="282990" y="791341"/>
            <a:ext cx="2894813" cy="3022714"/>
          </a:xfrm>
        </p:spPr>
        <p:txBody>
          <a:bodyPr>
            <a:normAutofit/>
          </a:bodyPr>
          <a:lstStyle/>
          <a:p>
            <a:pPr marL="0" indent="0">
              <a:buNone/>
            </a:pPr>
            <a:r>
              <a:rPr lang="en-US" sz="1500" b="1" dirty="0"/>
              <a:t>#include &lt;iostream&gt;</a:t>
            </a:r>
          </a:p>
          <a:p>
            <a:pPr marL="0" indent="0">
              <a:buNone/>
            </a:pPr>
            <a:r>
              <a:rPr lang="en-US" sz="1500" b="1" dirty="0"/>
              <a:t>using namespace std;</a:t>
            </a:r>
          </a:p>
          <a:p>
            <a:pPr marL="0" indent="0">
              <a:buNone/>
            </a:pPr>
            <a:r>
              <a:rPr lang="en-US" sz="1500" b="1" dirty="0"/>
              <a:t>int main()</a:t>
            </a:r>
          </a:p>
          <a:p>
            <a:pPr marL="0" indent="0">
              <a:buNone/>
            </a:pPr>
            <a:r>
              <a:rPr lang="en-US" sz="1500" b="1" dirty="0"/>
              <a:t>{</a:t>
            </a:r>
          </a:p>
          <a:p>
            <a:pPr marL="0" indent="0">
              <a:buNone/>
            </a:pPr>
            <a:r>
              <a:rPr lang="en-US" sz="1500" b="1" dirty="0"/>
              <a:t> cout &lt;&lt; "Hello World"; </a:t>
            </a:r>
          </a:p>
          <a:p>
            <a:pPr marL="0" indent="0">
              <a:buNone/>
            </a:pPr>
            <a:r>
              <a:rPr lang="en-US" sz="1500" b="1" dirty="0"/>
              <a:t> return 0;</a:t>
            </a:r>
          </a:p>
          <a:p>
            <a:pPr marL="0" indent="0">
              <a:buNone/>
            </a:pPr>
            <a:r>
              <a:rPr lang="en-US" sz="1500" b="1" dirty="0"/>
              <a:t>}</a:t>
            </a:r>
          </a:p>
          <a:p>
            <a:endParaRPr lang="en-IN" dirty="0"/>
          </a:p>
        </p:txBody>
      </p:sp>
      <p:pic>
        <p:nvPicPr>
          <p:cNvPr id="6" name="Picture 5" descr="Graphical user interface, text, application, email&#10;&#10;Description automatically generated">
            <a:extLst>
              <a:ext uri="{FF2B5EF4-FFF2-40B4-BE49-F238E27FC236}">
                <a16:creationId xmlns:a16="http://schemas.microsoft.com/office/drawing/2014/main" id="{2D0FDC73-6382-4A9A-83ED-BE59F1F58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031" y="1322820"/>
            <a:ext cx="7084979" cy="4212360"/>
          </a:xfrm>
          <a:prstGeom prst="rect">
            <a:avLst/>
          </a:prstGeom>
        </p:spPr>
      </p:pic>
      <p:pic>
        <p:nvPicPr>
          <p:cNvPr id="7" name="Picture 6" descr="A picture containing text, child, picture frame&#10;&#10;Description automatically generated">
            <a:extLst>
              <a:ext uri="{FF2B5EF4-FFF2-40B4-BE49-F238E27FC236}">
                <a16:creationId xmlns:a16="http://schemas.microsoft.com/office/drawing/2014/main" id="{6A15C224-0E8E-4597-B881-0CC021E2A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580" y="3127618"/>
            <a:ext cx="2997200" cy="3378200"/>
          </a:xfrm>
          <a:prstGeom prst="rect">
            <a:avLst/>
          </a:prstGeom>
        </p:spPr>
      </p:pic>
    </p:spTree>
    <p:extLst>
      <p:ext uri="{BB962C8B-B14F-4D97-AF65-F5344CB8AC3E}">
        <p14:creationId xmlns:p14="http://schemas.microsoft.com/office/powerpoint/2010/main" val="3299679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3CB4-15F7-4154-9D1C-B24D4A8CBBC7}"/>
              </a:ext>
            </a:extLst>
          </p:cNvPr>
          <p:cNvSpPr>
            <a:spLocks noGrp="1"/>
          </p:cNvSpPr>
          <p:nvPr>
            <p:ph type="title"/>
          </p:nvPr>
        </p:nvSpPr>
        <p:spPr>
          <a:xfrm>
            <a:off x="347472" y="681037"/>
            <a:ext cx="3828602" cy="701508"/>
          </a:xfrm>
        </p:spPr>
        <p:txBody>
          <a:bodyPr/>
          <a:lstStyle/>
          <a:p>
            <a:r>
              <a:rPr lang="en-IN" b="0" i="0" u="none" strike="noStrike" dirty="0">
                <a:solidFill>
                  <a:srgbClr val="098043"/>
                </a:solidFill>
                <a:effectLst/>
                <a:latin typeface="Nunito"/>
                <a:hlinkClick r:id="rId2"/>
              </a:rPr>
              <a:t> &lt;bits/stdc++.h&gt;</a:t>
            </a:r>
            <a:endParaRPr lang="en-IN" dirty="0"/>
          </a:p>
        </p:txBody>
      </p:sp>
      <p:sp>
        <p:nvSpPr>
          <p:cNvPr id="5" name="Content Placeholder 4">
            <a:extLst>
              <a:ext uri="{FF2B5EF4-FFF2-40B4-BE49-F238E27FC236}">
                <a16:creationId xmlns:a16="http://schemas.microsoft.com/office/drawing/2014/main" id="{ADB8D9AA-574B-4D4C-BC1D-2F4D6D8FFDF2}"/>
              </a:ext>
            </a:extLst>
          </p:cNvPr>
          <p:cNvSpPr>
            <a:spLocks noGrp="1"/>
          </p:cNvSpPr>
          <p:nvPr>
            <p:ph idx="1"/>
          </p:nvPr>
        </p:nvSpPr>
        <p:spPr>
          <a:xfrm>
            <a:off x="498301" y="1593130"/>
            <a:ext cx="3526944" cy="4351337"/>
          </a:xfrm>
        </p:spPr>
        <p:txBody>
          <a:bodyPr>
            <a:normAutofit lnSpcReduction="10000"/>
          </a:bodyPr>
          <a:lstStyle/>
          <a:p>
            <a:pPr algn="l">
              <a:buFont typeface="Arial" panose="020B0604020202020204" pitchFamily="34" charset="0"/>
              <a:buChar char="•"/>
            </a:pPr>
            <a:r>
              <a:rPr lang="en-US" b="1" i="0" dirty="0">
                <a:effectLst/>
                <a:latin typeface="Nunito"/>
              </a:rPr>
              <a:t>Advantages of bits/</a:t>
            </a:r>
            <a:r>
              <a:rPr lang="en-US" b="1" i="0" dirty="0" err="1">
                <a:effectLst/>
                <a:latin typeface="Nunito"/>
              </a:rPr>
              <a:t>stdc</a:t>
            </a:r>
            <a:r>
              <a:rPr lang="en-US" b="1" i="0" dirty="0">
                <a:effectLst/>
                <a:latin typeface="Nunito"/>
              </a:rPr>
              <a:t>++</a:t>
            </a:r>
          </a:p>
          <a:p>
            <a:pPr algn="l">
              <a:buFont typeface="Arial" panose="020B0604020202020204" pitchFamily="34" charset="0"/>
              <a:buChar char="•"/>
            </a:pPr>
            <a:r>
              <a:rPr lang="en-US" b="0" i="0" dirty="0">
                <a:effectLst/>
                <a:latin typeface="Nunito"/>
              </a:rPr>
              <a:t>In contests, using this file is a good idea, when you want to reduce the time wasted in doing chores; especially when your rank is time sensitive.</a:t>
            </a:r>
          </a:p>
          <a:p>
            <a:pPr algn="l">
              <a:buFont typeface="Arial" panose="020B0604020202020204" pitchFamily="34" charset="0"/>
              <a:buChar char="•"/>
            </a:pPr>
            <a:r>
              <a:rPr lang="en-US" b="0" i="0" dirty="0">
                <a:effectLst/>
                <a:latin typeface="Nunito"/>
              </a:rPr>
              <a:t>This also reduces all the chores of writing all the necessary header files.</a:t>
            </a:r>
          </a:p>
          <a:p>
            <a:pPr algn="l">
              <a:buFont typeface="Arial" panose="020B0604020202020204" pitchFamily="34" charset="0"/>
              <a:buChar char="•"/>
            </a:pPr>
            <a:r>
              <a:rPr lang="en-US" b="0" i="0" dirty="0">
                <a:effectLst/>
                <a:latin typeface="Nunito"/>
              </a:rPr>
              <a:t>You don’t have to remember all the STL of GNU C++ for every function you use.</a:t>
            </a:r>
          </a:p>
          <a:p>
            <a:br>
              <a:rPr lang="en-US" dirty="0"/>
            </a:br>
            <a:endParaRPr lang="en-IN" dirty="0"/>
          </a:p>
        </p:txBody>
      </p:sp>
      <p:sp>
        <p:nvSpPr>
          <p:cNvPr id="14" name="TextBox 13">
            <a:extLst>
              <a:ext uri="{FF2B5EF4-FFF2-40B4-BE49-F238E27FC236}">
                <a16:creationId xmlns:a16="http://schemas.microsoft.com/office/drawing/2014/main" id="{B1694D9A-C16A-42AC-940D-2C18908DD12A}"/>
              </a:ext>
            </a:extLst>
          </p:cNvPr>
          <p:cNvSpPr txBox="1"/>
          <p:nvPr/>
        </p:nvSpPr>
        <p:spPr>
          <a:xfrm>
            <a:off x="4528400" y="1382545"/>
            <a:ext cx="6308889" cy="2862322"/>
          </a:xfrm>
          <a:prstGeom prst="rect">
            <a:avLst/>
          </a:prstGeom>
          <a:noFill/>
        </p:spPr>
        <p:txBody>
          <a:bodyPr wrap="square">
            <a:spAutoFit/>
          </a:bodyPr>
          <a:lstStyle/>
          <a:p>
            <a:pPr algn="just">
              <a:buFont typeface="Arial" panose="020B0604020202020204" pitchFamily="34" charset="0"/>
              <a:buChar char="•"/>
            </a:pPr>
            <a:r>
              <a:rPr lang="en-US" b="0" i="0" dirty="0">
                <a:effectLst/>
                <a:latin typeface="Nunito"/>
              </a:rPr>
              <a:t>Namespaces allow us to group named entities that otherwise would have </a:t>
            </a:r>
            <a:r>
              <a:rPr lang="en-US" b="0" i="1" dirty="0">
                <a:effectLst/>
                <a:latin typeface="Nunito"/>
              </a:rPr>
              <a:t>global scope</a:t>
            </a:r>
            <a:r>
              <a:rPr lang="en-US" b="0" i="0" dirty="0">
                <a:effectLst/>
                <a:latin typeface="Nunito"/>
              </a:rPr>
              <a:t> into narrower scopes, giving them </a:t>
            </a:r>
            <a:r>
              <a:rPr lang="en-US" b="0" i="1" dirty="0">
                <a:effectLst/>
                <a:latin typeface="Nunito"/>
              </a:rPr>
              <a:t>namespace scope</a:t>
            </a:r>
            <a:r>
              <a:rPr lang="en-US" b="0" i="0" dirty="0">
                <a:effectLst/>
                <a:latin typeface="Nunito"/>
              </a:rPr>
              <a:t>. This allows organizing the elements of programs into different logical scopes referred to by names.</a:t>
            </a:r>
            <a:br>
              <a:rPr lang="en-US" dirty="0"/>
            </a:br>
            <a:r>
              <a:rPr lang="en-US" b="0" i="0" dirty="0">
                <a:effectLst/>
                <a:latin typeface="Nunito"/>
              </a:rPr>
              <a:t>Namespace is a feature added in C++ and not present in C.</a:t>
            </a:r>
          </a:p>
          <a:p>
            <a:pPr algn="just">
              <a:buFont typeface="Arial" panose="020B0604020202020204" pitchFamily="34" charset="0"/>
              <a:buChar char="•"/>
            </a:pPr>
            <a:r>
              <a:rPr lang="en-US" b="0" i="0" dirty="0">
                <a:effectLst/>
                <a:latin typeface="Nunito"/>
              </a:rPr>
              <a:t>A namespace is a declarative region that provides a scope to the identifiers (names of the types, function, variables </a:t>
            </a:r>
            <a:r>
              <a:rPr lang="en-US" b="0" i="0" dirty="0" err="1">
                <a:effectLst/>
                <a:latin typeface="Nunito"/>
              </a:rPr>
              <a:t>etc</a:t>
            </a:r>
            <a:r>
              <a:rPr lang="en-US" b="0" i="0" dirty="0">
                <a:effectLst/>
                <a:latin typeface="Nunito"/>
              </a:rPr>
              <a:t>) inside it.</a:t>
            </a:r>
          </a:p>
          <a:p>
            <a:pPr algn="just">
              <a:buFont typeface="Arial" panose="020B0604020202020204" pitchFamily="34" charset="0"/>
              <a:buChar char="•"/>
            </a:pPr>
            <a:r>
              <a:rPr lang="en-US" b="0" i="0" dirty="0">
                <a:effectLst/>
                <a:latin typeface="Nunito"/>
              </a:rPr>
              <a:t>Multiple namespace blocks with the same name are allowed. All declarations within those blocks are declared in the named scope.</a:t>
            </a:r>
          </a:p>
        </p:txBody>
      </p:sp>
      <p:sp>
        <p:nvSpPr>
          <p:cNvPr id="15" name="TextBox 14">
            <a:extLst>
              <a:ext uri="{FF2B5EF4-FFF2-40B4-BE49-F238E27FC236}">
                <a16:creationId xmlns:a16="http://schemas.microsoft.com/office/drawing/2014/main" id="{CFC5F901-435A-4EC2-8601-4699EF5758A9}"/>
              </a:ext>
            </a:extLst>
          </p:cNvPr>
          <p:cNvSpPr txBox="1"/>
          <p:nvPr/>
        </p:nvSpPr>
        <p:spPr>
          <a:xfrm>
            <a:off x="4977353" y="377072"/>
            <a:ext cx="5410985" cy="769441"/>
          </a:xfrm>
          <a:prstGeom prst="rect">
            <a:avLst/>
          </a:prstGeom>
          <a:noFill/>
        </p:spPr>
        <p:txBody>
          <a:bodyPr wrap="square" rtlCol="0">
            <a:spAutoFit/>
          </a:bodyPr>
          <a:lstStyle/>
          <a:p>
            <a:r>
              <a:rPr lang="en-IN" sz="4400" dirty="0">
                <a:highlight>
                  <a:srgbClr val="FFFF00"/>
                </a:highlight>
              </a:rPr>
              <a:t>Namespaces</a:t>
            </a:r>
          </a:p>
        </p:txBody>
      </p:sp>
      <p:pic>
        <p:nvPicPr>
          <p:cNvPr id="17" name="Picture 16">
            <a:extLst>
              <a:ext uri="{FF2B5EF4-FFF2-40B4-BE49-F238E27FC236}">
                <a16:creationId xmlns:a16="http://schemas.microsoft.com/office/drawing/2014/main" id="{86E2A3E8-DB6B-4A43-9969-AF9DFD46C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2425" y="4610851"/>
            <a:ext cx="2781541" cy="1333616"/>
          </a:xfrm>
          <a:prstGeom prst="rect">
            <a:avLst/>
          </a:prstGeom>
        </p:spPr>
      </p:pic>
      <p:sp>
        <p:nvSpPr>
          <p:cNvPr id="18" name="TextBox 17">
            <a:extLst>
              <a:ext uri="{FF2B5EF4-FFF2-40B4-BE49-F238E27FC236}">
                <a16:creationId xmlns:a16="http://schemas.microsoft.com/office/drawing/2014/main" id="{D8AA7275-D9B4-43A8-BCD6-2C9E1ACF2019}"/>
              </a:ext>
            </a:extLst>
          </p:cNvPr>
          <p:cNvSpPr txBox="1"/>
          <p:nvPr/>
        </p:nvSpPr>
        <p:spPr>
          <a:xfrm>
            <a:off x="6674175" y="5561814"/>
            <a:ext cx="2017337" cy="1200329"/>
          </a:xfrm>
          <a:prstGeom prst="rect">
            <a:avLst/>
          </a:prstGeom>
          <a:noFill/>
        </p:spPr>
        <p:txBody>
          <a:bodyPr wrap="square" rtlCol="0">
            <a:spAutoFit/>
          </a:bodyPr>
          <a:lstStyle/>
          <a:p>
            <a:r>
              <a:rPr lang="en-IN" dirty="0"/>
              <a:t>Value has a previous declaration as previous int</a:t>
            </a:r>
          </a:p>
        </p:txBody>
      </p:sp>
    </p:spTree>
    <p:extLst>
      <p:ext uri="{BB962C8B-B14F-4D97-AF65-F5344CB8AC3E}">
        <p14:creationId xmlns:p14="http://schemas.microsoft.com/office/powerpoint/2010/main" val="30083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BB12-C09F-45D3-ADF0-B1E759B9A6F0}"/>
              </a:ext>
            </a:extLst>
          </p:cNvPr>
          <p:cNvSpPr>
            <a:spLocks noGrp="1"/>
          </p:cNvSpPr>
          <p:nvPr>
            <p:ph type="title"/>
          </p:nvPr>
        </p:nvSpPr>
        <p:spPr/>
        <p:txBody>
          <a:bodyPr/>
          <a:lstStyle/>
          <a:p>
            <a:endParaRPr lang="en-IN"/>
          </a:p>
        </p:txBody>
      </p:sp>
      <p:pic>
        <p:nvPicPr>
          <p:cNvPr id="5" name="Content Placeholder 4" descr="Diagram&#10;&#10;Description automatically generated">
            <a:extLst>
              <a:ext uri="{FF2B5EF4-FFF2-40B4-BE49-F238E27FC236}">
                <a16:creationId xmlns:a16="http://schemas.microsoft.com/office/drawing/2014/main" id="{37C3356A-7CDA-4599-B290-16B6B5474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82" y="0"/>
            <a:ext cx="12441681" cy="6687771"/>
          </a:xfrm>
        </p:spPr>
      </p:pic>
    </p:spTree>
    <p:extLst>
      <p:ext uri="{BB962C8B-B14F-4D97-AF65-F5344CB8AC3E}">
        <p14:creationId xmlns:p14="http://schemas.microsoft.com/office/powerpoint/2010/main" val="29978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5BA9-B8C1-4BE2-84FD-FA72D76D595B}"/>
              </a:ext>
            </a:extLst>
          </p:cNvPr>
          <p:cNvSpPr>
            <a:spLocks noGrp="1"/>
          </p:cNvSpPr>
          <p:nvPr>
            <p:ph type="title"/>
          </p:nvPr>
        </p:nvSpPr>
        <p:spPr>
          <a:xfrm>
            <a:off x="329152" y="197963"/>
            <a:ext cx="2499423" cy="697583"/>
          </a:xfrm>
        </p:spPr>
        <p:txBody>
          <a:bodyPr>
            <a:normAutofit/>
          </a:bodyPr>
          <a:lstStyle/>
          <a:p>
            <a:r>
              <a:rPr lang="en-US" dirty="0"/>
              <a:t>Loops</a:t>
            </a:r>
            <a:endParaRPr lang="en-IN" dirty="0"/>
          </a:p>
        </p:txBody>
      </p:sp>
      <p:sp>
        <p:nvSpPr>
          <p:cNvPr id="3" name="Content Placeholder 2">
            <a:extLst>
              <a:ext uri="{FF2B5EF4-FFF2-40B4-BE49-F238E27FC236}">
                <a16:creationId xmlns:a16="http://schemas.microsoft.com/office/drawing/2014/main" id="{0ABAFECB-12C3-4BAF-BE54-B1045DF2411C}"/>
              </a:ext>
            </a:extLst>
          </p:cNvPr>
          <p:cNvSpPr>
            <a:spLocks noGrp="1"/>
          </p:cNvSpPr>
          <p:nvPr>
            <p:ph idx="1"/>
          </p:nvPr>
        </p:nvSpPr>
        <p:spPr>
          <a:xfrm>
            <a:off x="232648" y="1032249"/>
            <a:ext cx="2347274" cy="3163896"/>
          </a:xfrm>
        </p:spPr>
        <p:txBody>
          <a:bodyPr>
            <a:normAutofit fontScale="92500" lnSpcReduction="10000"/>
          </a:bodyPr>
          <a:lstStyle/>
          <a:p>
            <a:pPr marL="0" indent="0">
              <a:buNone/>
            </a:pPr>
            <a:r>
              <a:rPr lang="en-US" dirty="0">
                <a:highlight>
                  <a:srgbClr val="00FFFF"/>
                </a:highlight>
              </a:rPr>
              <a:t>#include &lt;iostream&gt;</a:t>
            </a:r>
          </a:p>
          <a:p>
            <a:pPr marL="0" indent="0">
              <a:buNone/>
            </a:pPr>
            <a:r>
              <a:rPr lang="en-US" dirty="0">
                <a:highlight>
                  <a:srgbClr val="00FFFF"/>
                </a:highlight>
              </a:rPr>
              <a:t>using </a:t>
            </a:r>
            <a:r>
              <a:rPr lang="en-US" dirty="0" err="1">
                <a:highlight>
                  <a:srgbClr val="00FFFF"/>
                </a:highlight>
              </a:rPr>
              <a:t>namespacestd</a:t>
            </a:r>
            <a:r>
              <a:rPr lang="en-US" dirty="0">
                <a:highlight>
                  <a:srgbClr val="00FFFF"/>
                </a:highlight>
              </a:rPr>
              <a:t>;</a:t>
            </a:r>
          </a:p>
          <a:p>
            <a:pPr marL="0" indent="0">
              <a:buNone/>
            </a:pPr>
            <a:r>
              <a:rPr lang="en-US" dirty="0">
                <a:highlight>
                  <a:srgbClr val="00FFFF"/>
                </a:highlight>
              </a:rPr>
              <a:t>int main () {</a:t>
            </a:r>
          </a:p>
          <a:p>
            <a:pPr marL="0" indent="0">
              <a:buNone/>
            </a:pPr>
            <a:r>
              <a:rPr lang="en-US" dirty="0">
                <a:highlight>
                  <a:srgbClr val="00FFFF"/>
                </a:highlight>
              </a:rPr>
              <a:t>   for( ; ; ) {</a:t>
            </a:r>
          </a:p>
          <a:p>
            <a:pPr marL="0" indent="0">
              <a:buNone/>
            </a:pPr>
            <a:r>
              <a:rPr lang="en-US" dirty="0">
                <a:highlight>
                  <a:srgbClr val="00FFFF"/>
                </a:highlight>
              </a:rPr>
              <a:t> </a:t>
            </a:r>
            <a:r>
              <a:rPr lang="en-US" sz="1700" dirty="0">
                <a:highlight>
                  <a:srgbClr val="00FFFF"/>
                </a:highlight>
              </a:rPr>
              <a:t> printf("This loop will run forever.");</a:t>
            </a:r>
          </a:p>
          <a:p>
            <a:pPr marL="0" indent="0">
              <a:buNone/>
            </a:pPr>
            <a:r>
              <a:rPr lang="en-US" dirty="0">
                <a:highlight>
                  <a:srgbClr val="00FFFF"/>
                </a:highlight>
              </a:rPr>
              <a:t>}return 0;</a:t>
            </a:r>
          </a:p>
          <a:p>
            <a:pPr marL="0" indent="0">
              <a:buNone/>
            </a:pPr>
            <a:r>
              <a:rPr lang="en-US" dirty="0">
                <a:highlight>
                  <a:srgbClr val="00FFFF"/>
                </a:highlight>
              </a:rPr>
              <a:t>}</a:t>
            </a:r>
            <a:endParaRPr lang="en-IN" dirty="0">
              <a:highlight>
                <a:srgbClr val="00FFFF"/>
              </a:highlight>
            </a:endParaRPr>
          </a:p>
        </p:txBody>
      </p:sp>
      <p:sp>
        <p:nvSpPr>
          <p:cNvPr id="8" name="TextBox 7">
            <a:extLst>
              <a:ext uri="{FF2B5EF4-FFF2-40B4-BE49-F238E27FC236}">
                <a16:creationId xmlns:a16="http://schemas.microsoft.com/office/drawing/2014/main" id="{B4F2402C-FF1D-48D5-BDEA-E9DBDDC6DB7E}"/>
              </a:ext>
            </a:extLst>
          </p:cNvPr>
          <p:cNvSpPr txBox="1"/>
          <p:nvPr/>
        </p:nvSpPr>
        <p:spPr>
          <a:xfrm>
            <a:off x="943856" y="3991864"/>
            <a:ext cx="2620651" cy="2585323"/>
          </a:xfrm>
          <a:prstGeom prst="rect">
            <a:avLst/>
          </a:prstGeom>
          <a:noFill/>
        </p:spPr>
        <p:txBody>
          <a:bodyPr wrap="square" rtlCol="0">
            <a:spAutoFit/>
          </a:bodyPr>
          <a:lstStyle/>
          <a:p>
            <a:r>
              <a:rPr lang="en-IN" dirty="0">
                <a:highlight>
                  <a:srgbClr val="FFFF00"/>
                </a:highlight>
              </a:rPr>
              <a:t>#include &lt;</a:t>
            </a:r>
            <a:r>
              <a:rPr lang="en-IN" dirty="0" err="1">
                <a:highlight>
                  <a:srgbClr val="FFFF00"/>
                </a:highlight>
              </a:rPr>
              <a:t>stdio.h</a:t>
            </a:r>
            <a:r>
              <a:rPr lang="en-IN" dirty="0">
                <a:highlight>
                  <a:srgbClr val="FFFF00"/>
                </a:highlight>
              </a:rPr>
              <a:t>&gt;</a:t>
            </a:r>
          </a:p>
          <a:p>
            <a:r>
              <a:rPr lang="en-IN" dirty="0">
                <a:highlight>
                  <a:srgbClr val="FFFF00"/>
                </a:highlight>
              </a:rPr>
              <a:t>int main(){</a:t>
            </a:r>
          </a:p>
          <a:p>
            <a:r>
              <a:rPr lang="en-IN" dirty="0">
                <a:highlight>
                  <a:srgbClr val="FFFF00"/>
                </a:highlight>
              </a:rPr>
              <a:t>int i=0;      </a:t>
            </a:r>
          </a:p>
          <a:p>
            <a:r>
              <a:rPr lang="en-IN" dirty="0">
                <a:highlight>
                  <a:srgbClr val="FFFF00"/>
                </a:highlight>
              </a:rPr>
              <a:t>  for (i = 1; i &lt;= 10; i++)   </a:t>
            </a:r>
          </a:p>
          <a:p>
            <a:r>
              <a:rPr lang="en-IN" dirty="0">
                <a:highlight>
                  <a:srgbClr val="FFFF00"/>
                </a:highlight>
              </a:rPr>
              <a:t> { </a:t>
            </a:r>
          </a:p>
          <a:p>
            <a:r>
              <a:rPr lang="en-IN" dirty="0">
                <a:highlight>
                  <a:srgbClr val="FFFF00"/>
                </a:highlight>
              </a:rPr>
              <a:t>……………………</a:t>
            </a:r>
          </a:p>
          <a:p>
            <a:r>
              <a:rPr lang="en-IN" dirty="0">
                <a:highlight>
                  <a:srgbClr val="FFFF00"/>
                </a:highlight>
              </a:rPr>
              <a:t>}</a:t>
            </a:r>
          </a:p>
          <a:p>
            <a:r>
              <a:rPr lang="en-IN" dirty="0">
                <a:highlight>
                  <a:srgbClr val="FFFF00"/>
                </a:highlight>
              </a:rPr>
              <a:t>    return 0;</a:t>
            </a:r>
          </a:p>
          <a:p>
            <a:r>
              <a:rPr lang="en-IN" dirty="0">
                <a:highlight>
                  <a:srgbClr val="FFFF00"/>
                </a:highlight>
              </a:rPr>
              <a:t>}</a:t>
            </a:r>
          </a:p>
        </p:txBody>
      </p:sp>
      <p:sp>
        <p:nvSpPr>
          <p:cNvPr id="9" name="TextBox 8">
            <a:extLst>
              <a:ext uri="{FF2B5EF4-FFF2-40B4-BE49-F238E27FC236}">
                <a16:creationId xmlns:a16="http://schemas.microsoft.com/office/drawing/2014/main" id="{A8C71EBC-B61B-4744-ACDD-0EEFE116010C}"/>
              </a:ext>
            </a:extLst>
          </p:cNvPr>
          <p:cNvSpPr txBox="1"/>
          <p:nvPr/>
        </p:nvSpPr>
        <p:spPr>
          <a:xfrm>
            <a:off x="3711510" y="197963"/>
            <a:ext cx="3727515" cy="3970318"/>
          </a:xfrm>
          <a:prstGeom prst="rect">
            <a:avLst/>
          </a:prstGeom>
          <a:noFill/>
        </p:spPr>
        <p:txBody>
          <a:bodyPr wrap="square" rtlCol="0">
            <a:spAutoFit/>
          </a:bodyPr>
          <a:lstStyle/>
          <a:p>
            <a:r>
              <a:rPr lang="en-IN" dirty="0">
                <a:highlight>
                  <a:srgbClr val="C0C0C0"/>
                </a:highlight>
              </a:rPr>
              <a:t>// C program to illustrate while loop</a:t>
            </a:r>
          </a:p>
          <a:p>
            <a:r>
              <a:rPr lang="en-IN" dirty="0">
                <a:highlight>
                  <a:srgbClr val="C0C0C0"/>
                </a:highlight>
              </a:rPr>
              <a:t>#include&lt;stdio.h&gt;</a:t>
            </a:r>
          </a:p>
          <a:p>
            <a:r>
              <a:rPr lang="en-IN" dirty="0">
                <a:highlight>
                  <a:srgbClr val="C0C0C0"/>
                </a:highlight>
              </a:rPr>
              <a:t>int main()</a:t>
            </a:r>
          </a:p>
          <a:p>
            <a:r>
              <a:rPr lang="en-IN" dirty="0">
                <a:highlight>
                  <a:srgbClr val="C0C0C0"/>
                </a:highlight>
              </a:rPr>
              <a:t>{   </a:t>
            </a:r>
          </a:p>
          <a:p>
            <a:r>
              <a:rPr lang="en-IN" dirty="0">
                <a:highlight>
                  <a:srgbClr val="C0C0C0"/>
                </a:highlight>
              </a:rPr>
              <a:t> // initialization expression   </a:t>
            </a:r>
          </a:p>
          <a:p>
            <a:r>
              <a:rPr lang="en-IN" dirty="0">
                <a:highlight>
                  <a:srgbClr val="C0C0C0"/>
                </a:highlight>
              </a:rPr>
              <a:t> Int i= 1;  </a:t>
            </a:r>
          </a:p>
          <a:p>
            <a:r>
              <a:rPr lang="en-IN" dirty="0">
                <a:highlight>
                  <a:srgbClr val="C0C0C0"/>
                </a:highlight>
              </a:rPr>
              <a:t> while (i&lt; 6) </a:t>
            </a:r>
          </a:p>
          <a:p>
            <a:r>
              <a:rPr lang="en-IN" dirty="0">
                <a:highlight>
                  <a:srgbClr val="C0C0C0"/>
                </a:highlight>
              </a:rPr>
              <a:t>   {   </a:t>
            </a:r>
          </a:p>
          <a:p>
            <a:r>
              <a:rPr lang="en-IN" dirty="0">
                <a:highlight>
                  <a:srgbClr val="C0C0C0"/>
                </a:highlight>
              </a:rPr>
              <a:t>     printf( "Hello World\n");     </a:t>
            </a:r>
          </a:p>
          <a:p>
            <a:r>
              <a:rPr lang="en-IN" dirty="0">
                <a:highlight>
                  <a:srgbClr val="C0C0C0"/>
                </a:highlight>
              </a:rPr>
              <a:t>       // update expression     </a:t>
            </a:r>
          </a:p>
          <a:p>
            <a:r>
              <a:rPr lang="en-IN" dirty="0">
                <a:highlight>
                  <a:srgbClr val="C0C0C0"/>
                </a:highlight>
              </a:rPr>
              <a:t>       i++;    }    </a:t>
            </a:r>
          </a:p>
          <a:p>
            <a:r>
              <a:rPr lang="en-IN" dirty="0">
                <a:highlight>
                  <a:srgbClr val="C0C0C0"/>
                </a:highlight>
              </a:rPr>
              <a:t>return 0;</a:t>
            </a:r>
          </a:p>
          <a:p>
            <a:r>
              <a:rPr lang="en-IN" dirty="0">
                <a:highlight>
                  <a:srgbClr val="C0C0C0"/>
                </a:highlight>
              </a:rPr>
              <a:t>}</a:t>
            </a:r>
          </a:p>
        </p:txBody>
      </p:sp>
      <p:pic>
        <p:nvPicPr>
          <p:cNvPr id="5" name="Picture 4">
            <a:extLst>
              <a:ext uri="{FF2B5EF4-FFF2-40B4-BE49-F238E27FC236}">
                <a16:creationId xmlns:a16="http://schemas.microsoft.com/office/drawing/2014/main" id="{BF22AF03-5CAF-4D06-8E3C-EA500BE5E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812" y="0"/>
            <a:ext cx="2951539" cy="2769345"/>
          </a:xfrm>
          <a:prstGeom prst="rect">
            <a:avLst/>
          </a:prstGeom>
        </p:spPr>
      </p:pic>
      <p:pic>
        <p:nvPicPr>
          <p:cNvPr id="7" name="Content Placeholder 4">
            <a:extLst>
              <a:ext uri="{FF2B5EF4-FFF2-40B4-BE49-F238E27FC236}">
                <a16:creationId xmlns:a16="http://schemas.microsoft.com/office/drawing/2014/main" id="{33622DAF-FA6E-4DED-A0A9-8C199E427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883" y="3345558"/>
            <a:ext cx="5737429" cy="3314479"/>
          </a:xfrm>
          <a:prstGeom prst="rect">
            <a:avLst/>
          </a:prstGeom>
        </p:spPr>
      </p:pic>
    </p:spTree>
    <p:extLst>
      <p:ext uri="{BB962C8B-B14F-4D97-AF65-F5344CB8AC3E}">
        <p14:creationId xmlns:p14="http://schemas.microsoft.com/office/powerpoint/2010/main" val="408269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E13803EF-B970-4608-952B-FADAF1FE2B78}"/>
              </a:ext>
            </a:extLst>
          </p:cNvPr>
          <p:cNvSpPr>
            <a:spLocks noChangeArrowheads="1"/>
          </p:cNvSpPr>
          <p:nvPr/>
        </p:nvSpPr>
        <p:spPr bwMode="auto">
          <a:xfrm rot="10800000" flipV="1">
            <a:off x="-3" y="1571209"/>
            <a:ext cx="3414411" cy="29546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3200" dirty="0">
                <a:solidFill>
                  <a:srgbClr val="25265E"/>
                </a:solidFill>
                <a:latin typeface="Droid Sans Mono"/>
              </a:rPr>
              <a:t>            1</a:t>
            </a:r>
          </a:p>
          <a:p>
            <a:pPr lvl="0" defTabSz="914400" eaLnBrk="0" fontAlgn="base" hangingPunct="0">
              <a:spcBef>
                <a:spcPct val="0"/>
              </a:spcBef>
              <a:spcAft>
                <a:spcPct val="0"/>
              </a:spcAft>
            </a:pPr>
            <a:r>
              <a:rPr lang="en-US" altLang="en-US" sz="3200" dirty="0">
                <a:solidFill>
                  <a:srgbClr val="25265E"/>
                </a:solidFill>
                <a:latin typeface="Droid Sans Mono"/>
              </a:rPr>
              <a:t>         1   1</a:t>
            </a:r>
          </a:p>
          <a:p>
            <a:pPr lvl="0" defTabSz="914400" eaLnBrk="0" fontAlgn="base" hangingPunct="0">
              <a:spcBef>
                <a:spcPct val="0"/>
              </a:spcBef>
              <a:spcAft>
                <a:spcPct val="0"/>
              </a:spcAft>
            </a:pPr>
            <a:r>
              <a:rPr lang="en-US" altLang="en-US" sz="3200" dirty="0">
                <a:solidFill>
                  <a:srgbClr val="25265E"/>
                </a:solidFill>
                <a:latin typeface="Droid Sans Mono"/>
              </a:rPr>
              <a:t>       1   2   1</a:t>
            </a:r>
          </a:p>
          <a:p>
            <a:pPr lvl="0" defTabSz="914400" eaLnBrk="0" fontAlgn="base" hangingPunct="0">
              <a:spcBef>
                <a:spcPct val="0"/>
              </a:spcBef>
              <a:spcAft>
                <a:spcPct val="0"/>
              </a:spcAft>
            </a:pPr>
            <a:r>
              <a:rPr lang="en-US" altLang="en-US" sz="3200" dirty="0">
                <a:solidFill>
                  <a:srgbClr val="25265E"/>
                </a:solidFill>
                <a:latin typeface="Droid Sans Mono"/>
              </a:rPr>
              <a:t>     1   3   3    1</a:t>
            </a:r>
          </a:p>
          <a:p>
            <a:pPr lvl="0" defTabSz="914400" eaLnBrk="0" fontAlgn="base" hangingPunct="0">
              <a:spcBef>
                <a:spcPct val="0"/>
              </a:spcBef>
              <a:spcAft>
                <a:spcPct val="0"/>
              </a:spcAft>
            </a:pPr>
            <a:r>
              <a:rPr lang="en-US" altLang="en-US" sz="3200" dirty="0">
                <a:solidFill>
                  <a:srgbClr val="25265E"/>
                </a:solidFill>
                <a:latin typeface="Droid Sans Mono"/>
              </a:rPr>
              <a:t>   1  4    6   4   1</a:t>
            </a:r>
          </a:p>
          <a:p>
            <a:pPr lvl="0" defTabSz="914400" eaLnBrk="0" fontAlgn="base" hangingPunct="0">
              <a:spcBef>
                <a:spcPct val="0"/>
              </a:spcBef>
              <a:spcAft>
                <a:spcPct val="0"/>
              </a:spcAft>
            </a:pPr>
            <a:r>
              <a:rPr lang="en-US" altLang="en-US" sz="3200" dirty="0">
                <a:solidFill>
                  <a:srgbClr val="25265E"/>
                </a:solidFill>
                <a:latin typeface="Droid Sans Mono"/>
              </a:rPr>
              <a:t> 1  5   10   10  5   1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A6DDBA66-6370-42F3-A74B-BC6030531207}"/>
              </a:ext>
            </a:extLst>
          </p:cNvPr>
          <p:cNvSpPr>
            <a:spLocks noGrp="1" noChangeArrowheads="1"/>
          </p:cNvSpPr>
          <p:nvPr>
            <p:ph idx="1"/>
          </p:nvPr>
        </p:nvSpPr>
        <p:spPr bwMode="auto">
          <a:xfrm rot="10800000" flipV="1">
            <a:off x="3317436" y="167898"/>
            <a:ext cx="8874564" cy="655564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4078F2"/>
                </a:solidFill>
                <a:effectLst/>
                <a:latin typeface="Droid Sans Mono"/>
              </a:rPr>
              <a:t>#include </a:t>
            </a:r>
            <a:r>
              <a:rPr kumimoji="0" lang="en-US" altLang="en-US" sz="2200" b="0" i="0" u="none" strike="noStrike" cap="none" normalizeH="0" baseline="0" dirty="0">
                <a:ln>
                  <a:noFill/>
                </a:ln>
                <a:solidFill>
                  <a:srgbClr val="50A14F"/>
                </a:solidFill>
                <a:effectLst/>
                <a:latin typeface="Droid Sans Mono"/>
              </a:rPr>
              <a:t>&lt;iostream&gt;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a:ln>
                  <a:noFill/>
                </a:ln>
                <a:solidFill>
                  <a:srgbClr val="A626A4"/>
                </a:solidFill>
                <a:effectLst/>
                <a:latin typeface="Droid Sans Mono"/>
              </a:rPr>
              <a:t>using</a:t>
            </a: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a:ln>
                  <a:noFill/>
                </a:ln>
                <a:solidFill>
                  <a:srgbClr val="A626A4"/>
                </a:solidFill>
                <a:effectLst/>
                <a:latin typeface="Droid Sans Mono"/>
              </a:rPr>
              <a:t>namespace</a:t>
            </a: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a:ln>
                  <a:noFill/>
                </a:ln>
                <a:solidFill>
                  <a:srgbClr val="C18401"/>
                </a:solidFill>
                <a:effectLst/>
                <a:latin typeface="Droid Sans Mono"/>
              </a:rPr>
              <a:t>std</a:t>
            </a:r>
            <a:r>
              <a:rPr kumimoji="0" lang="en-US" altLang="en-US" sz="22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a:ln>
                  <a:noFill/>
                </a:ln>
                <a:solidFill>
                  <a:srgbClr val="A626A4"/>
                </a:solidFill>
                <a:effectLst/>
                <a:latin typeface="Droid Sans Mono"/>
              </a:rPr>
              <a:t>int</a:t>
            </a: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a:ln>
                  <a:noFill/>
                </a:ln>
                <a:solidFill>
                  <a:srgbClr val="4078F2"/>
                </a:solidFill>
                <a:effectLst/>
                <a:latin typeface="Droid Sans Mono"/>
              </a:rPr>
              <a:t>main</a:t>
            </a:r>
            <a:r>
              <a:rPr kumimoji="0" lang="en-US" altLang="en-US" sz="2200"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a:ln>
                  <a:noFill/>
                </a:ln>
                <a:solidFill>
                  <a:srgbClr val="A626A4"/>
                </a:solidFill>
                <a:effectLst/>
                <a:latin typeface="Droid Sans Mono"/>
              </a:rPr>
              <a:t>int</a:t>
            </a:r>
            <a:r>
              <a:rPr kumimoji="0" lang="en-US" altLang="en-US" sz="2200" b="0" i="0" u="none" strike="noStrike" cap="none" normalizeH="0" baseline="0" dirty="0">
                <a:ln>
                  <a:noFill/>
                </a:ln>
                <a:solidFill>
                  <a:srgbClr val="383A42"/>
                </a:solidFill>
                <a:effectLst/>
                <a:latin typeface="Droid Sans Mono"/>
              </a:rPr>
              <a:t> rows, coef = </a:t>
            </a:r>
            <a:r>
              <a:rPr kumimoji="0" lang="en-US" altLang="en-US" sz="2200" b="0" i="0" u="none" strike="noStrike" cap="none" normalizeH="0" baseline="0" dirty="0">
                <a:ln>
                  <a:noFill/>
                </a:ln>
                <a:solidFill>
                  <a:srgbClr val="986801"/>
                </a:solidFill>
                <a:effectLst/>
                <a:latin typeface="Droid Sans Mono"/>
              </a:rPr>
              <a:t>1</a:t>
            </a:r>
            <a:r>
              <a:rPr kumimoji="0" lang="en-US" altLang="en-US" sz="22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err="1">
                <a:ln>
                  <a:noFill/>
                </a:ln>
                <a:solidFill>
                  <a:srgbClr val="C18401"/>
                </a:solidFill>
                <a:effectLst/>
                <a:latin typeface="Droid Sans Mono"/>
              </a:rPr>
              <a:t>cout</a:t>
            </a:r>
            <a:r>
              <a:rPr kumimoji="0" lang="en-US" altLang="en-US" sz="2200" b="0" i="0" u="none" strike="noStrike" cap="none" normalizeH="0" baseline="0" dirty="0">
                <a:ln>
                  <a:noFill/>
                </a:ln>
                <a:solidFill>
                  <a:srgbClr val="383A42"/>
                </a:solidFill>
                <a:effectLst/>
                <a:latin typeface="Droid Sans Mono"/>
              </a:rPr>
              <a:t> &lt;&lt; </a:t>
            </a:r>
            <a:r>
              <a:rPr kumimoji="0" lang="en-US" altLang="en-US" sz="2200" b="0" i="0" u="none" strike="noStrike" cap="none" normalizeH="0" baseline="0" dirty="0">
                <a:ln>
                  <a:noFill/>
                </a:ln>
                <a:solidFill>
                  <a:srgbClr val="50A14F"/>
                </a:solidFill>
                <a:effectLst/>
                <a:latin typeface="Droid Sans Mono"/>
              </a:rPr>
              <a:t>"Enter number of rows: "</a:t>
            </a:r>
            <a:r>
              <a:rPr kumimoji="0" lang="en-US" altLang="en-US" sz="2200"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C18401"/>
                </a:solidFill>
                <a:effectLst/>
                <a:latin typeface="Droid Sans Mono"/>
              </a:rPr>
              <a:t>                      </a:t>
            </a:r>
            <a:r>
              <a:rPr kumimoji="0" lang="en-US" altLang="en-US" sz="2200" b="0" i="0" u="none" strike="noStrike" cap="none" normalizeH="0" baseline="0" dirty="0" err="1">
                <a:ln>
                  <a:noFill/>
                </a:ln>
                <a:solidFill>
                  <a:srgbClr val="C18401"/>
                </a:solidFill>
                <a:effectLst/>
                <a:latin typeface="Droid Sans Mono"/>
              </a:rPr>
              <a:t>cin</a:t>
            </a:r>
            <a:r>
              <a:rPr kumimoji="0" lang="en-US" altLang="en-US" sz="2200" b="0" i="0" u="none" strike="noStrike" cap="none" normalizeH="0" baseline="0" dirty="0">
                <a:ln>
                  <a:noFill/>
                </a:ln>
                <a:solidFill>
                  <a:srgbClr val="383A42"/>
                </a:solidFill>
                <a:effectLst/>
                <a:latin typeface="Droid Sans Mono"/>
              </a:rPr>
              <a:t> &gt;&gt; rows;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A626A4"/>
                </a:solidFill>
                <a:effectLst/>
                <a:latin typeface="Droid Sans Mono"/>
              </a:rPr>
              <a:t>                      for</a:t>
            </a:r>
            <a:r>
              <a:rPr kumimoji="0" lang="en-US" altLang="en-US" sz="2200" b="0" i="0" u="none" strike="noStrike" cap="none" normalizeH="0" baseline="0" dirty="0">
                <a:ln>
                  <a:noFill/>
                </a:ln>
                <a:solidFill>
                  <a:srgbClr val="383A42"/>
                </a:solidFill>
                <a:effectLst/>
                <a:latin typeface="Droid Sans Mono"/>
              </a:rPr>
              <a:t>(</a:t>
            </a:r>
            <a:r>
              <a:rPr kumimoji="0" lang="en-US" altLang="en-US" sz="2200" b="0" i="0" u="none" strike="noStrike" cap="none" normalizeH="0" baseline="0" dirty="0">
                <a:ln>
                  <a:noFill/>
                </a:ln>
                <a:solidFill>
                  <a:srgbClr val="A626A4"/>
                </a:solidFill>
                <a:effectLst/>
                <a:latin typeface="Droid Sans Mono"/>
              </a:rPr>
              <a:t>int</a:t>
            </a:r>
            <a:r>
              <a:rPr kumimoji="0" lang="en-US" altLang="en-US" sz="2200" b="0" i="0" u="none" strike="noStrike" cap="none" normalizeH="0" baseline="0" dirty="0">
                <a:ln>
                  <a:noFill/>
                </a:ln>
                <a:solidFill>
                  <a:srgbClr val="383A42"/>
                </a:solidFill>
                <a:effectLst/>
                <a:latin typeface="Droid Sans Mono"/>
              </a:rPr>
              <a:t> i = </a:t>
            </a:r>
            <a:r>
              <a:rPr kumimoji="0" lang="en-US" altLang="en-US" sz="2200" b="0" i="0" u="none" strike="noStrike" cap="none" normalizeH="0" baseline="0" dirty="0">
                <a:ln>
                  <a:noFill/>
                </a:ln>
                <a:solidFill>
                  <a:srgbClr val="986801"/>
                </a:solidFill>
                <a:effectLst/>
                <a:latin typeface="Droid Sans Mono"/>
              </a:rPr>
              <a:t>0</a:t>
            </a:r>
            <a:r>
              <a:rPr kumimoji="0" lang="en-US" altLang="en-US" sz="2200" b="0" i="0" u="none" strike="noStrike" cap="none" normalizeH="0" baseline="0" dirty="0">
                <a:ln>
                  <a:noFill/>
                </a:ln>
                <a:solidFill>
                  <a:srgbClr val="383A42"/>
                </a:solidFill>
                <a:effectLst/>
                <a:latin typeface="Droid Sans Mono"/>
              </a:rPr>
              <a:t>; i &lt; rows; 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A626A4"/>
                </a:solidFill>
                <a:effectLst/>
                <a:latin typeface="Droid Sans Mono"/>
              </a:rPr>
              <a:t>                                   for</a:t>
            </a:r>
            <a:r>
              <a:rPr kumimoji="0" lang="en-US" altLang="en-US" sz="2200" b="0" i="0" u="none" strike="noStrike" cap="none" normalizeH="0" baseline="0" dirty="0">
                <a:ln>
                  <a:noFill/>
                </a:ln>
                <a:solidFill>
                  <a:srgbClr val="383A42"/>
                </a:solidFill>
                <a:effectLst/>
                <a:latin typeface="Droid Sans Mono"/>
              </a:rPr>
              <a:t>(</a:t>
            </a:r>
            <a:r>
              <a:rPr kumimoji="0" lang="en-US" altLang="en-US" sz="2200" b="0" i="0" u="none" strike="noStrike" cap="none" normalizeH="0" baseline="0" dirty="0">
                <a:ln>
                  <a:noFill/>
                </a:ln>
                <a:solidFill>
                  <a:srgbClr val="A626A4"/>
                </a:solidFill>
                <a:effectLst/>
                <a:latin typeface="Droid Sans Mono"/>
              </a:rPr>
              <a:t>int</a:t>
            </a:r>
            <a:r>
              <a:rPr kumimoji="0" lang="en-US" altLang="en-US" sz="2200" b="0" i="0" u="none" strike="noStrike" cap="none" normalizeH="0" baseline="0" dirty="0">
                <a:ln>
                  <a:noFill/>
                </a:ln>
                <a:solidFill>
                  <a:srgbClr val="383A42"/>
                </a:solidFill>
                <a:effectLst/>
                <a:latin typeface="Droid Sans Mono"/>
              </a:rPr>
              <a:t> space = </a:t>
            </a:r>
            <a:r>
              <a:rPr kumimoji="0" lang="en-US" altLang="en-US" sz="2200" b="0" i="0" u="none" strike="noStrike" cap="none" normalizeH="0" baseline="0" dirty="0">
                <a:ln>
                  <a:noFill/>
                </a:ln>
                <a:solidFill>
                  <a:srgbClr val="986801"/>
                </a:solidFill>
                <a:effectLst/>
                <a:latin typeface="Droid Sans Mono"/>
              </a:rPr>
              <a:t>1</a:t>
            </a:r>
            <a:r>
              <a:rPr kumimoji="0" lang="en-US" altLang="en-US" sz="2200" b="0" i="0" u="none" strike="noStrike" cap="none" normalizeH="0" baseline="0" dirty="0">
                <a:ln>
                  <a:noFill/>
                </a:ln>
                <a:solidFill>
                  <a:srgbClr val="383A42"/>
                </a:solidFill>
                <a:effectLst/>
                <a:latin typeface="Droid Sans Mono"/>
              </a:rPr>
              <a:t>; space &lt;= rows-</a:t>
            </a:r>
            <a:r>
              <a:rPr kumimoji="0" lang="en-US" altLang="en-US" sz="2200" b="0" i="0" u="none" strike="noStrike" cap="none" normalizeH="0" baseline="0" dirty="0" err="1">
                <a:ln>
                  <a:noFill/>
                </a:ln>
                <a:solidFill>
                  <a:srgbClr val="383A42"/>
                </a:solidFill>
                <a:effectLst/>
                <a:latin typeface="Droid Sans Mono"/>
              </a:rPr>
              <a:t>i</a:t>
            </a:r>
            <a:r>
              <a:rPr kumimoji="0" lang="en-US" altLang="en-US" sz="2200" b="0" i="0" u="none" strike="noStrike" cap="none" normalizeH="0" baseline="0" dirty="0">
                <a:ln>
                  <a:noFill/>
                </a:ln>
                <a:solidFill>
                  <a:srgbClr val="383A42"/>
                </a:solidFill>
                <a:effectLst/>
                <a:latin typeface="Droid Sans Mono"/>
              </a:rPr>
              <a:t>; space++)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err="1">
                <a:ln>
                  <a:noFill/>
                </a:ln>
                <a:solidFill>
                  <a:srgbClr val="C18401"/>
                </a:solidFill>
                <a:effectLst/>
                <a:latin typeface="Droid Sans Mono"/>
              </a:rPr>
              <a:t>cout</a:t>
            </a:r>
            <a:r>
              <a:rPr kumimoji="0" lang="en-US" altLang="en-US" sz="2200" b="0" i="0" u="none" strike="noStrike" cap="none" normalizeH="0" baseline="0" dirty="0">
                <a:ln>
                  <a:noFill/>
                </a:ln>
                <a:solidFill>
                  <a:srgbClr val="383A42"/>
                </a:solidFill>
                <a:effectLst/>
                <a:latin typeface="Droid Sans Mono"/>
              </a:rPr>
              <a:t> &lt;&lt;</a:t>
            </a:r>
            <a:r>
              <a:rPr kumimoji="0" lang="en-US" altLang="en-US" sz="2200" b="0" i="0" u="none" strike="noStrike" cap="none" normalizeH="0" baseline="0" dirty="0">
                <a:ln>
                  <a:noFill/>
                </a:ln>
                <a:solidFill>
                  <a:srgbClr val="50A14F"/>
                </a:solidFill>
                <a:effectLst/>
                <a:latin typeface="Droid Sans Mono"/>
              </a:rPr>
              <a:t>" "</a:t>
            </a:r>
            <a:r>
              <a:rPr kumimoji="0" lang="en-US" altLang="en-US" sz="22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a:ln>
                  <a:noFill/>
                </a:ln>
                <a:solidFill>
                  <a:srgbClr val="A626A4"/>
                </a:solidFill>
                <a:effectLst/>
                <a:latin typeface="Droid Sans Mono"/>
              </a:rPr>
              <a:t>for</a:t>
            </a:r>
            <a:r>
              <a:rPr kumimoji="0" lang="en-US" altLang="en-US" sz="2200" b="0" i="0" u="none" strike="noStrike" cap="none" normalizeH="0" baseline="0" dirty="0">
                <a:ln>
                  <a:noFill/>
                </a:ln>
                <a:solidFill>
                  <a:srgbClr val="383A42"/>
                </a:solidFill>
                <a:effectLst/>
                <a:latin typeface="Droid Sans Mono"/>
              </a:rPr>
              <a:t>(</a:t>
            </a:r>
            <a:r>
              <a:rPr kumimoji="0" lang="en-US" altLang="en-US" sz="2200" b="0" i="0" u="none" strike="noStrike" cap="none" normalizeH="0" baseline="0" dirty="0">
                <a:ln>
                  <a:noFill/>
                </a:ln>
                <a:solidFill>
                  <a:srgbClr val="A626A4"/>
                </a:solidFill>
                <a:effectLst/>
                <a:latin typeface="Droid Sans Mono"/>
              </a:rPr>
              <a:t>int</a:t>
            </a:r>
            <a:r>
              <a:rPr kumimoji="0" lang="en-US" altLang="en-US" sz="2200" b="0" i="0" u="none" strike="noStrike" cap="none" normalizeH="0" baseline="0" dirty="0">
                <a:ln>
                  <a:noFill/>
                </a:ln>
                <a:solidFill>
                  <a:srgbClr val="383A42"/>
                </a:solidFill>
                <a:effectLst/>
                <a:latin typeface="Droid Sans Mono"/>
              </a:rPr>
              <a:t> j = </a:t>
            </a:r>
            <a:r>
              <a:rPr kumimoji="0" lang="en-US" altLang="en-US" sz="2200" b="0" i="0" u="none" strike="noStrike" cap="none" normalizeH="0" baseline="0" dirty="0">
                <a:ln>
                  <a:noFill/>
                </a:ln>
                <a:solidFill>
                  <a:srgbClr val="986801"/>
                </a:solidFill>
                <a:effectLst/>
                <a:latin typeface="Droid Sans Mono"/>
              </a:rPr>
              <a:t>0</a:t>
            </a:r>
            <a:r>
              <a:rPr kumimoji="0" lang="en-US" altLang="en-US" sz="2200" b="0" i="0" u="none" strike="noStrike" cap="none" normalizeH="0" baseline="0" dirty="0">
                <a:ln>
                  <a:noFill/>
                </a:ln>
                <a:solidFill>
                  <a:srgbClr val="383A42"/>
                </a:solidFill>
                <a:effectLst/>
                <a:latin typeface="Droid Sans Mono"/>
              </a:rPr>
              <a:t>; j &lt;= i; 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a:ln>
                  <a:noFill/>
                </a:ln>
                <a:solidFill>
                  <a:srgbClr val="A626A4"/>
                </a:solidFill>
                <a:effectLst/>
                <a:latin typeface="Droid Sans Mono"/>
              </a:rPr>
              <a:t>if</a:t>
            </a:r>
            <a:r>
              <a:rPr kumimoji="0" lang="en-US" altLang="en-US" sz="2200" b="0" i="0" u="none" strike="noStrike" cap="none" normalizeH="0" baseline="0" dirty="0">
                <a:ln>
                  <a:noFill/>
                </a:ln>
                <a:solidFill>
                  <a:srgbClr val="383A42"/>
                </a:solidFill>
                <a:effectLst/>
                <a:latin typeface="Droid Sans Mono"/>
              </a:rPr>
              <a:t> (j == </a:t>
            </a:r>
            <a:r>
              <a:rPr kumimoji="0" lang="en-US" altLang="en-US" sz="2200" b="0" i="0" u="none" strike="noStrike" cap="none" normalizeH="0" baseline="0" dirty="0">
                <a:ln>
                  <a:noFill/>
                </a:ln>
                <a:solidFill>
                  <a:srgbClr val="986801"/>
                </a:solidFill>
                <a:effectLst/>
                <a:latin typeface="Droid Sans Mono"/>
              </a:rPr>
              <a:t>0</a:t>
            </a:r>
            <a:r>
              <a:rPr kumimoji="0" lang="en-US" altLang="en-US" sz="2200" b="0" i="0" u="none" strike="noStrike" cap="none" normalizeH="0" baseline="0" dirty="0">
                <a:ln>
                  <a:noFill/>
                </a:ln>
                <a:solidFill>
                  <a:srgbClr val="383A42"/>
                </a:solidFill>
                <a:effectLst/>
                <a:latin typeface="Droid Sans Mono"/>
              </a:rPr>
              <a:t> || i == </a:t>
            </a:r>
            <a:r>
              <a:rPr kumimoji="0" lang="en-US" altLang="en-US" sz="2200" b="0" i="0" u="none" strike="noStrike" cap="none" normalizeH="0" baseline="0" dirty="0">
                <a:ln>
                  <a:noFill/>
                </a:ln>
                <a:solidFill>
                  <a:srgbClr val="986801"/>
                </a:solidFill>
                <a:effectLst/>
                <a:latin typeface="Droid Sans Mono"/>
              </a:rPr>
              <a:t>0</a:t>
            </a:r>
            <a:r>
              <a:rPr kumimoji="0" lang="en-US" altLang="en-US" sz="2200"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coef = </a:t>
            </a:r>
            <a:r>
              <a:rPr kumimoji="0" lang="en-US" altLang="en-US" sz="2200" b="0" i="0" u="none" strike="noStrike" cap="none" normalizeH="0" baseline="0" dirty="0">
                <a:ln>
                  <a:noFill/>
                </a:ln>
                <a:solidFill>
                  <a:srgbClr val="986801"/>
                </a:solidFill>
                <a:effectLst/>
                <a:latin typeface="Droid Sans Mono"/>
              </a:rPr>
              <a:t>1</a:t>
            </a:r>
            <a:r>
              <a:rPr kumimoji="0" lang="en-US" altLang="en-US" sz="2200"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A626A4"/>
                </a:solidFill>
                <a:effectLst/>
                <a:latin typeface="Droid Sans Mono"/>
              </a:rPr>
              <a:t>                                                            else</a:t>
            </a:r>
            <a:r>
              <a:rPr kumimoji="0" lang="en-US" altLang="en-US" sz="2200" b="0" i="0" u="none" strike="noStrike" cap="none" normalizeH="0" baseline="0" dirty="0">
                <a:ln>
                  <a:noFill/>
                </a:ln>
                <a:solidFill>
                  <a:srgbClr val="383A42"/>
                </a:solidFill>
                <a:effectLst/>
                <a:latin typeface="Droid Sans Mono"/>
              </a:rPr>
              <a:t> coef = coef*(i-j+</a:t>
            </a:r>
            <a:r>
              <a:rPr kumimoji="0" lang="en-US" altLang="en-US" sz="2200" b="0" i="0" u="none" strike="noStrike" cap="none" normalizeH="0" baseline="0" dirty="0">
                <a:ln>
                  <a:noFill/>
                </a:ln>
                <a:solidFill>
                  <a:srgbClr val="986801"/>
                </a:solidFill>
                <a:effectLst/>
                <a:latin typeface="Droid Sans Mono"/>
              </a:rPr>
              <a:t>1</a:t>
            </a:r>
            <a:r>
              <a:rPr kumimoji="0" lang="en-US" altLang="en-US" sz="2200" b="0" i="0" u="none" strike="noStrike" cap="none" normalizeH="0" baseline="0" dirty="0">
                <a:ln>
                  <a:noFill/>
                </a:ln>
                <a:solidFill>
                  <a:srgbClr val="383A42"/>
                </a:solidFill>
                <a:effectLst/>
                <a:latin typeface="Droid Sans Mono"/>
              </a:rPr>
              <a:t>)/j;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C18401"/>
                </a:solidFill>
                <a:effectLst/>
                <a:latin typeface="Droid Sans Mono"/>
              </a:rPr>
              <a:t>                                                                         </a:t>
            </a:r>
            <a:r>
              <a:rPr kumimoji="0" lang="en-US" altLang="en-US" sz="2200" b="0" i="0" u="none" strike="noStrike" cap="none" normalizeH="0" baseline="0" dirty="0" err="1">
                <a:ln>
                  <a:noFill/>
                </a:ln>
                <a:solidFill>
                  <a:srgbClr val="C18401"/>
                </a:solidFill>
                <a:effectLst/>
                <a:latin typeface="Droid Sans Mono"/>
              </a:rPr>
              <a:t>cout</a:t>
            </a:r>
            <a:r>
              <a:rPr kumimoji="0" lang="en-US" altLang="en-US" sz="2200" b="0" i="0" u="none" strike="noStrike" cap="none" normalizeH="0" baseline="0" dirty="0">
                <a:ln>
                  <a:noFill/>
                </a:ln>
                <a:solidFill>
                  <a:srgbClr val="383A42"/>
                </a:solidFill>
                <a:effectLst/>
                <a:latin typeface="Droid Sans Mono"/>
              </a:rPr>
              <a:t> &lt;&lt; coef &lt;&lt; </a:t>
            </a:r>
            <a:r>
              <a:rPr kumimoji="0" lang="en-US" altLang="en-US" sz="2200" b="0" i="0" u="none" strike="noStrike" cap="none" normalizeH="0" baseline="0" dirty="0">
                <a:ln>
                  <a:noFill/>
                </a:ln>
                <a:solidFill>
                  <a:srgbClr val="50A14F"/>
                </a:solidFill>
                <a:effectLst/>
                <a:latin typeface="Droid Sans Mono"/>
              </a:rPr>
              <a:t>" "</a:t>
            </a:r>
            <a:r>
              <a:rPr kumimoji="0" lang="en-US" altLang="en-US" sz="22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C18401"/>
                </a:solidFill>
                <a:effectLst/>
                <a:latin typeface="Droid Sans Mono"/>
              </a:rPr>
              <a:t>                                      </a:t>
            </a:r>
            <a:r>
              <a:rPr kumimoji="0" lang="en-US" altLang="en-US" sz="2200" b="0" i="0" u="none" strike="noStrike" cap="none" normalizeH="0" baseline="0" dirty="0" err="1">
                <a:ln>
                  <a:noFill/>
                </a:ln>
                <a:solidFill>
                  <a:srgbClr val="C18401"/>
                </a:solidFill>
                <a:effectLst/>
                <a:latin typeface="Droid Sans Mono"/>
              </a:rPr>
              <a:t>cout</a:t>
            </a:r>
            <a:r>
              <a:rPr kumimoji="0" lang="en-US" altLang="en-US" sz="2200" b="0" i="0" u="none" strike="noStrike" cap="none" normalizeH="0" baseline="0" dirty="0">
                <a:ln>
                  <a:noFill/>
                </a:ln>
                <a:solidFill>
                  <a:srgbClr val="383A42"/>
                </a:solidFill>
                <a:effectLst/>
                <a:latin typeface="Droid Sans Mono"/>
              </a:rPr>
              <a:t> &lt;&lt; </a:t>
            </a:r>
            <a:r>
              <a:rPr kumimoji="0" lang="en-US" altLang="en-US" sz="2200" b="0" i="0" u="none" strike="noStrike" cap="none" normalizeH="0" baseline="0" dirty="0" err="1">
                <a:ln>
                  <a:noFill/>
                </a:ln>
                <a:solidFill>
                  <a:srgbClr val="C18401"/>
                </a:solidFill>
                <a:effectLst/>
                <a:latin typeface="Droid Sans Mono"/>
              </a:rPr>
              <a:t>endl</a:t>
            </a:r>
            <a:r>
              <a:rPr kumimoji="0" lang="en-US" altLang="en-US" sz="2200"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A626A4"/>
                </a:solidFill>
                <a:effectLst/>
                <a:latin typeface="Droid Sans Mono"/>
              </a:rPr>
              <a:t>return</a:t>
            </a:r>
            <a:r>
              <a:rPr kumimoji="0" lang="en-US" altLang="en-US" sz="2200" b="0" i="0" u="none" strike="noStrike" cap="none" normalizeH="0" baseline="0" dirty="0">
                <a:ln>
                  <a:noFill/>
                </a:ln>
                <a:solidFill>
                  <a:srgbClr val="383A42"/>
                </a:solidFill>
                <a:effectLst/>
                <a:latin typeface="Droid Sans Mono"/>
              </a:rPr>
              <a:t> </a:t>
            </a:r>
            <a:r>
              <a:rPr kumimoji="0" lang="en-US" altLang="en-US" sz="2200" b="0" i="0" u="none" strike="noStrike" cap="none" normalizeH="0" baseline="0" dirty="0">
                <a:ln>
                  <a:noFill/>
                </a:ln>
                <a:solidFill>
                  <a:srgbClr val="986801"/>
                </a:solidFill>
                <a:effectLst/>
                <a:latin typeface="Droid Sans Mono"/>
              </a:rPr>
              <a:t>0</a:t>
            </a:r>
            <a:r>
              <a:rPr kumimoji="0" lang="en-US" altLang="en-US" sz="2200" b="0" i="0" u="none" strike="noStrike" cap="none" normalizeH="0" baseline="0" dirty="0">
                <a:ln>
                  <a:noFill/>
                </a:ln>
                <a:solidFill>
                  <a:srgbClr val="383A42"/>
                </a:solidFill>
                <a:effectLst/>
                <a:latin typeface="Droid Sa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383A42"/>
                </a:solidFill>
                <a:effectLst/>
                <a:latin typeface="Arial" panose="020B0604020202020204" pitchFamily="34" charset="0"/>
              </a:rPr>
              <a:t>}</a:t>
            </a: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709200D1-F001-4B8C-8C92-523653837FBD}"/>
              </a:ext>
            </a:extLst>
          </p:cNvPr>
          <p:cNvSpPr txBox="1"/>
          <p:nvPr/>
        </p:nvSpPr>
        <p:spPr>
          <a:xfrm>
            <a:off x="321544" y="486519"/>
            <a:ext cx="2622623" cy="523220"/>
          </a:xfrm>
          <a:prstGeom prst="rect">
            <a:avLst/>
          </a:prstGeom>
          <a:noFill/>
        </p:spPr>
        <p:txBody>
          <a:bodyPr wrap="square">
            <a:spAutoFit/>
          </a:bodyPr>
          <a:lstStyle/>
          <a:p>
            <a:pPr algn="l"/>
            <a:r>
              <a:rPr lang="en-IN" sz="2800" b="1" i="0" dirty="0">
                <a:solidFill>
                  <a:srgbClr val="25265E"/>
                </a:solidFill>
                <a:effectLst/>
                <a:latin typeface="euclid_circular_a"/>
              </a:rPr>
              <a:t>Pascal's triangle</a:t>
            </a:r>
          </a:p>
        </p:txBody>
      </p:sp>
    </p:spTree>
    <p:extLst>
      <p:ext uri="{BB962C8B-B14F-4D97-AF65-F5344CB8AC3E}">
        <p14:creationId xmlns:p14="http://schemas.microsoft.com/office/powerpoint/2010/main" val="301081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8F00-659F-4005-8982-2D3ADD01E999}"/>
              </a:ext>
            </a:extLst>
          </p:cNvPr>
          <p:cNvSpPr>
            <a:spLocks noGrp="1"/>
          </p:cNvSpPr>
          <p:nvPr>
            <p:ph type="title"/>
          </p:nvPr>
        </p:nvSpPr>
        <p:spPr>
          <a:xfrm>
            <a:off x="172374" y="126459"/>
            <a:ext cx="1841251" cy="679645"/>
          </a:xfrm>
        </p:spPr>
        <p:txBody>
          <a:bodyPr>
            <a:normAutofit fontScale="90000"/>
          </a:bodyPr>
          <a:lstStyle/>
          <a:p>
            <a:r>
              <a:rPr lang="en-US" dirty="0"/>
              <a:t>switch</a:t>
            </a:r>
            <a:endParaRPr lang="en-IN" dirty="0"/>
          </a:p>
        </p:txBody>
      </p:sp>
      <p:pic>
        <p:nvPicPr>
          <p:cNvPr id="5" name="Content Placeholder 4" descr="Graphical user interface, text, application&#10;&#10;Description automatically generated">
            <a:extLst>
              <a:ext uri="{FF2B5EF4-FFF2-40B4-BE49-F238E27FC236}">
                <a16:creationId xmlns:a16="http://schemas.microsoft.com/office/drawing/2014/main" id="{9189625C-ED07-4102-92D7-FC32D1BE5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76" y="1076854"/>
            <a:ext cx="5861224" cy="3669040"/>
          </a:xfrm>
        </p:spPr>
      </p:pic>
      <p:pic>
        <p:nvPicPr>
          <p:cNvPr id="4" name="Picture 3">
            <a:extLst>
              <a:ext uri="{FF2B5EF4-FFF2-40B4-BE49-F238E27FC236}">
                <a16:creationId xmlns:a16="http://schemas.microsoft.com/office/drawing/2014/main" id="{72E1AA76-3CD7-4247-B495-702EF4EB6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8246" y="873024"/>
            <a:ext cx="2247900" cy="2038350"/>
          </a:xfrm>
          <a:prstGeom prst="rect">
            <a:avLst/>
          </a:prstGeom>
        </p:spPr>
      </p:pic>
      <p:pic>
        <p:nvPicPr>
          <p:cNvPr id="7" name="Picture 6" descr="Diagram&#10;&#10;Description automatically generated">
            <a:extLst>
              <a:ext uri="{FF2B5EF4-FFF2-40B4-BE49-F238E27FC236}">
                <a16:creationId xmlns:a16="http://schemas.microsoft.com/office/drawing/2014/main" id="{A9ECA74F-09B5-4BA4-8738-54CB34F25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3843" y="126459"/>
            <a:ext cx="5793396" cy="5729592"/>
          </a:xfrm>
          <a:prstGeom prst="rect">
            <a:avLst/>
          </a:prstGeom>
        </p:spPr>
      </p:pic>
    </p:spTree>
    <p:extLst>
      <p:ext uri="{BB962C8B-B14F-4D97-AF65-F5344CB8AC3E}">
        <p14:creationId xmlns:p14="http://schemas.microsoft.com/office/powerpoint/2010/main" val="129480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ED1C-5C17-4A3A-BC5B-0C6E30332F1A}"/>
              </a:ext>
            </a:extLst>
          </p:cNvPr>
          <p:cNvSpPr>
            <a:spLocks noGrp="1"/>
          </p:cNvSpPr>
          <p:nvPr>
            <p:ph type="title"/>
          </p:nvPr>
        </p:nvSpPr>
        <p:spPr>
          <a:xfrm>
            <a:off x="649665" y="260776"/>
            <a:ext cx="10515600" cy="480766"/>
          </a:xfrm>
        </p:spPr>
        <p:txBody>
          <a:bodyPr>
            <a:normAutofit fontScale="90000"/>
          </a:bodyPr>
          <a:lstStyle/>
          <a:p>
            <a:r>
              <a:rPr lang="en-US" dirty="0"/>
              <a:t>Primality test 	</a:t>
            </a:r>
            <a:r>
              <a:rPr lang="en-US" dirty="0">
                <a:highlight>
                  <a:srgbClr val="FFFF00"/>
                </a:highlight>
              </a:rPr>
              <a:t>school method</a:t>
            </a:r>
            <a:endParaRPr lang="en-IN" dirty="0">
              <a:highlight>
                <a:srgbClr val="FFFF00"/>
              </a:highlight>
            </a:endParaRPr>
          </a:p>
        </p:txBody>
      </p:sp>
      <p:sp>
        <p:nvSpPr>
          <p:cNvPr id="3" name="Content Placeholder 2">
            <a:extLst>
              <a:ext uri="{FF2B5EF4-FFF2-40B4-BE49-F238E27FC236}">
                <a16:creationId xmlns:a16="http://schemas.microsoft.com/office/drawing/2014/main" id="{3DD1EC7B-3DA4-4472-BC2D-3ABB5A193B0E}"/>
              </a:ext>
            </a:extLst>
          </p:cNvPr>
          <p:cNvSpPr>
            <a:spLocks noGrp="1"/>
          </p:cNvSpPr>
          <p:nvPr>
            <p:ph idx="1"/>
          </p:nvPr>
        </p:nvSpPr>
        <p:spPr>
          <a:xfrm>
            <a:off x="329939" y="970961"/>
            <a:ext cx="3912124" cy="5059018"/>
          </a:xfrm>
        </p:spPr>
        <p:txBody>
          <a:bodyPr>
            <a:normAutofit fontScale="25000" lnSpcReduction="20000"/>
          </a:bodyPr>
          <a:lstStyle/>
          <a:p>
            <a:pPr marL="0" indent="0">
              <a:buNone/>
            </a:pPr>
            <a:endParaRPr lang="en-US" dirty="0"/>
          </a:p>
          <a:p>
            <a:pPr marL="0" indent="0">
              <a:buNone/>
            </a:pPr>
            <a:r>
              <a:rPr lang="en-US" sz="4800" dirty="0">
                <a:solidFill>
                  <a:srgbClr val="C00000"/>
                </a:solidFill>
              </a:rPr>
              <a:t>#include &lt;bits/</a:t>
            </a:r>
            <a:r>
              <a:rPr lang="en-US" sz="4800" dirty="0" err="1">
                <a:solidFill>
                  <a:srgbClr val="C00000"/>
                </a:solidFill>
              </a:rPr>
              <a:t>stdc</a:t>
            </a:r>
            <a:r>
              <a:rPr lang="en-US" sz="4800" dirty="0">
                <a:solidFill>
                  <a:srgbClr val="C00000"/>
                </a:solidFill>
              </a:rPr>
              <a:t>++.h&gt; </a:t>
            </a:r>
          </a:p>
          <a:p>
            <a:pPr marL="0" indent="0">
              <a:buNone/>
            </a:pPr>
            <a:r>
              <a:rPr lang="en-US" sz="4800" dirty="0">
                <a:solidFill>
                  <a:srgbClr val="C00000"/>
                </a:solidFill>
              </a:rPr>
              <a:t>using namespace std; </a:t>
            </a:r>
          </a:p>
          <a:p>
            <a:pPr marL="0" indent="0">
              <a:buNone/>
            </a:pPr>
            <a:r>
              <a:rPr lang="en-US" sz="4800" dirty="0">
                <a:solidFill>
                  <a:srgbClr val="C00000"/>
                </a:solidFill>
              </a:rPr>
              <a:t>bool </a:t>
            </a:r>
            <a:r>
              <a:rPr lang="en-US" sz="4800" dirty="0" err="1">
                <a:solidFill>
                  <a:srgbClr val="C00000"/>
                </a:solidFill>
              </a:rPr>
              <a:t>isPrime</a:t>
            </a:r>
            <a:r>
              <a:rPr lang="en-US" sz="4800" dirty="0">
                <a:solidFill>
                  <a:srgbClr val="C00000"/>
                </a:solidFill>
              </a:rPr>
              <a:t>(int n) </a:t>
            </a:r>
          </a:p>
          <a:p>
            <a:pPr marL="0" indent="0">
              <a:buNone/>
            </a:pPr>
            <a:r>
              <a:rPr lang="en-US" sz="4800" dirty="0">
                <a:solidFill>
                  <a:srgbClr val="C00000"/>
                </a:solidFill>
              </a:rPr>
              <a:t>{ </a:t>
            </a:r>
          </a:p>
          <a:p>
            <a:pPr marL="0" indent="0">
              <a:buNone/>
            </a:pPr>
            <a:r>
              <a:rPr lang="en-US" sz="4800" dirty="0">
                <a:solidFill>
                  <a:srgbClr val="C00000"/>
                </a:solidFill>
              </a:rPr>
              <a:t>if (n &lt;= 1) return false; </a:t>
            </a:r>
          </a:p>
          <a:p>
            <a:pPr marL="0" indent="0">
              <a:buNone/>
            </a:pPr>
            <a:r>
              <a:rPr lang="en-US" sz="4800" dirty="0">
                <a:solidFill>
                  <a:srgbClr val="C00000"/>
                </a:solidFill>
              </a:rPr>
              <a:t>for (int i=2; i&lt;n; i++) {</a:t>
            </a:r>
          </a:p>
          <a:p>
            <a:pPr marL="0" indent="0">
              <a:buNone/>
            </a:pPr>
            <a:r>
              <a:rPr lang="en-US" sz="4800" dirty="0">
                <a:solidFill>
                  <a:srgbClr val="C00000"/>
                </a:solidFill>
              </a:rPr>
              <a:t>          if (</a:t>
            </a:r>
            <a:r>
              <a:rPr lang="en-US" sz="4800" dirty="0" err="1">
                <a:solidFill>
                  <a:srgbClr val="C00000"/>
                </a:solidFill>
              </a:rPr>
              <a:t>n%i</a:t>
            </a:r>
            <a:r>
              <a:rPr lang="en-US" sz="4800" dirty="0">
                <a:solidFill>
                  <a:srgbClr val="C00000"/>
                </a:solidFill>
              </a:rPr>
              <a:t> == 0) </a:t>
            </a:r>
          </a:p>
          <a:p>
            <a:pPr marL="0" indent="0">
              <a:buNone/>
            </a:pPr>
            <a:r>
              <a:rPr lang="en-US" sz="4800" dirty="0">
                <a:solidFill>
                  <a:srgbClr val="C00000"/>
                </a:solidFill>
              </a:rPr>
              <a:t>         return false;} </a:t>
            </a:r>
          </a:p>
          <a:p>
            <a:pPr marL="0" indent="0">
              <a:buNone/>
            </a:pPr>
            <a:r>
              <a:rPr lang="en-US" sz="4800" dirty="0">
                <a:solidFill>
                  <a:srgbClr val="C00000"/>
                </a:solidFill>
              </a:rPr>
              <a:t>	return true; </a:t>
            </a:r>
          </a:p>
          <a:p>
            <a:pPr marL="0" indent="0">
              <a:buNone/>
            </a:pPr>
            <a:r>
              <a:rPr lang="en-US" sz="4800" dirty="0">
                <a:solidFill>
                  <a:srgbClr val="C00000"/>
                </a:solidFill>
              </a:rPr>
              <a:t>}  </a:t>
            </a:r>
          </a:p>
          <a:p>
            <a:pPr marL="0" indent="0">
              <a:buNone/>
            </a:pPr>
            <a:r>
              <a:rPr lang="en-US" sz="4800" dirty="0">
                <a:solidFill>
                  <a:srgbClr val="C00000"/>
                </a:solidFill>
              </a:rPr>
              <a:t>int main() </a:t>
            </a:r>
          </a:p>
          <a:p>
            <a:pPr marL="0" indent="0">
              <a:buNone/>
            </a:pPr>
            <a:r>
              <a:rPr lang="en-US" sz="4800" dirty="0">
                <a:solidFill>
                  <a:srgbClr val="C00000"/>
                </a:solidFill>
              </a:rPr>
              <a:t>{ </a:t>
            </a:r>
          </a:p>
          <a:p>
            <a:pPr marL="0" indent="0">
              <a:buNone/>
            </a:pPr>
            <a:r>
              <a:rPr lang="en-US" sz="4800" dirty="0" err="1">
                <a:solidFill>
                  <a:srgbClr val="C00000"/>
                </a:solidFill>
              </a:rPr>
              <a:t>isPrime</a:t>
            </a:r>
            <a:r>
              <a:rPr lang="en-US" sz="4800" dirty="0">
                <a:solidFill>
                  <a:srgbClr val="C00000"/>
                </a:solidFill>
              </a:rPr>
              <a:t>(11)? cout &lt;&lt; " true\n": cout &lt;&lt; " false\n"; </a:t>
            </a:r>
          </a:p>
          <a:p>
            <a:pPr marL="0" indent="0">
              <a:buNone/>
            </a:pPr>
            <a:r>
              <a:rPr lang="en-US" sz="4800" dirty="0" err="1">
                <a:solidFill>
                  <a:srgbClr val="C00000"/>
                </a:solidFill>
              </a:rPr>
              <a:t>isPrime</a:t>
            </a:r>
            <a:r>
              <a:rPr lang="en-US" sz="4800" dirty="0">
                <a:solidFill>
                  <a:srgbClr val="C00000"/>
                </a:solidFill>
              </a:rPr>
              <a:t>(15)? cout &lt;&lt; " true\n": cout &lt;&lt; " false\n"; </a:t>
            </a:r>
          </a:p>
          <a:p>
            <a:pPr marL="0" indent="0">
              <a:buNone/>
            </a:pPr>
            <a:r>
              <a:rPr lang="en-US" sz="4800" dirty="0">
                <a:solidFill>
                  <a:srgbClr val="C00000"/>
                </a:solidFill>
              </a:rPr>
              <a:t>	return 0; </a:t>
            </a:r>
          </a:p>
          <a:p>
            <a:pPr marL="0" indent="0">
              <a:buNone/>
            </a:pPr>
            <a:r>
              <a:rPr lang="en-US" sz="4800" dirty="0">
                <a:solidFill>
                  <a:srgbClr val="C00000"/>
                </a:solidFill>
              </a:rPr>
              <a:t>} </a:t>
            </a:r>
          </a:p>
          <a:p>
            <a:endParaRPr lang="en-IN" dirty="0"/>
          </a:p>
        </p:txBody>
      </p:sp>
      <p:sp>
        <p:nvSpPr>
          <p:cNvPr id="11" name="Rectangle 4">
            <a:extLst>
              <a:ext uri="{FF2B5EF4-FFF2-40B4-BE49-F238E27FC236}">
                <a16:creationId xmlns:a16="http://schemas.microsoft.com/office/drawing/2014/main" id="{D87DD2A5-5A0E-4B04-8F11-8EE601C88F7E}"/>
              </a:ext>
            </a:extLst>
          </p:cNvPr>
          <p:cNvSpPr>
            <a:spLocks noChangeArrowheads="1"/>
          </p:cNvSpPr>
          <p:nvPr/>
        </p:nvSpPr>
        <p:spPr bwMode="auto">
          <a:xfrm>
            <a:off x="7613322" y="1696130"/>
            <a:ext cx="4493838" cy="36086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808080"/>
                </a:solidFill>
                <a:effectLst/>
                <a:latin typeface="Consolas" panose="020B0609020204030204" pitchFamily="49" charset="0"/>
              </a:rPr>
              <a:t>bool</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isPrime</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 &lt;= 1)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false</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 &lt;= 3)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true</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(n%2 == 0 || n%3 == 0)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false</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for</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i=5; i*i&lt;=n; i=i+6)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if</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n%i</a:t>
            </a:r>
            <a:r>
              <a:rPr kumimoji="0" lang="en-US" altLang="en-US" sz="1600" b="0" i="0" u="none" strike="noStrike" cap="none" normalizeH="0" baseline="0" dirty="0">
                <a:ln>
                  <a:noFill/>
                </a:ln>
                <a:solidFill>
                  <a:srgbClr val="000000"/>
                </a:solidFill>
                <a:effectLst/>
                <a:latin typeface="Consolas" panose="020B0609020204030204" pitchFamily="49" charset="0"/>
              </a:rPr>
              <a:t> == 0 || n%(i+2) == 0)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false</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true</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pic>
        <p:nvPicPr>
          <p:cNvPr id="5" name="Picture 4" descr="Timeline&#10;&#10;Description automatically generated">
            <a:extLst>
              <a:ext uri="{FF2B5EF4-FFF2-40B4-BE49-F238E27FC236}">
                <a16:creationId xmlns:a16="http://schemas.microsoft.com/office/drawing/2014/main" id="{B4E6F719-7EAD-4EB5-A026-32AEE1ACC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8358" y="2106105"/>
            <a:ext cx="4517010" cy="2258505"/>
          </a:xfrm>
          <a:prstGeom prst="rect">
            <a:avLst/>
          </a:prstGeom>
        </p:spPr>
      </p:pic>
    </p:spTree>
    <p:extLst>
      <p:ext uri="{BB962C8B-B14F-4D97-AF65-F5344CB8AC3E}">
        <p14:creationId xmlns:p14="http://schemas.microsoft.com/office/powerpoint/2010/main" val="188794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207B-CB4E-43E2-8130-A976D7B22603}"/>
              </a:ext>
            </a:extLst>
          </p:cNvPr>
          <p:cNvSpPr>
            <a:spLocks noGrp="1"/>
          </p:cNvSpPr>
          <p:nvPr>
            <p:ph type="title"/>
          </p:nvPr>
        </p:nvSpPr>
        <p:spPr>
          <a:xfrm>
            <a:off x="319192" y="299773"/>
            <a:ext cx="2376874" cy="529786"/>
          </a:xfrm>
        </p:spPr>
        <p:txBody>
          <a:bodyPr>
            <a:normAutofit fontScale="90000"/>
          </a:bodyPr>
          <a:lstStyle/>
          <a:p>
            <a:r>
              <a:rPr lang="en-IN" dirty="0"/>
              <a:t>pointers</a:t>
            </a:r>
          </a:p>
        </p:txBody>
      </p:sp>
      <p:pic>
        <p:nvPicPr>
          <p:cNvPr id="5" name="Content Placeholder 4" descr="Diagram&#10;&#10;Description automatically generated">
            <a:extLst>
              <a:ext uri="{FF2B5EF4-FFF2-40B4-BE49-F238E27FC236}">
                <a16:creationId xmlns:a16="http://schemas.microsoft.com/office/drawing/2014/main" id="{EE8B4E0A-2167-40B5-8942-B7E854D638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61" y="2481943"/>
            <a:ext cx="5208610" cy="2587557"/>
          </a:xfrm>
        </p:spPr>
      </p:pic>
      <p:sp>
        <p:nvSpPr>
          <p:cNvPr id="6" name="TextBox 5">
            <a:extLst>
              <a:ext uri="{FF2B5EF4-FFF2-40B4-BE49-F238E27FC236}">
                <a16:creationId xmlns:a16="http://schemas.microsoft.com/office/drawing/2014/main" id="{31C89B2D-4A33-492E-9FD3-B7885D25CB11}"/>
              </a:ext>
            </a:extLst>
          </p:cNvPr>
          <p:cNvSpPr txBox="1"/>
          <p:nvPr/>
        </p:nvSpPr>
        <p:spPr>
          <a:xfrm>
            <a:off x="319192" y="1129333"/>
            <a:ext cx="2966775" cy="1200329"/>
          </a:xfrm>
          <a:prstGeom prst="rect">
            <a:avLst/>
          </a:prstGeom>
          <a:noFill/>
        </p:spPr>
        <p:txBody>
          <a:bodyPr wrap="square">
            <a:spAutoFit/>
          </a:bodyPr>
          <a:lstStyle/>
          <a:p>
            <a:r>
              <a:rPr lang="en-IN" dirty="0"/>
              <a:t>Syntax:</a:t>
            </a:r>
          </a:p>
          <a:p>
            <a:r>
              <a:rPr lang="en-IN" dirty="0"/>
              <a:t>datatype *</a:t>
            </a:r>
            <a:r>
              <a:rPr lang="en-IN" dirty="0" err="1"/>
              <a:t>var_name</a:t>
            </a:r>
            <a:r>
              <a:rPr lang="en-IN" dirty="0"/>
              <a:t>; </a:t>
            </a:r>
          </a:p>
          <a:p>
            <a:endParaRPr lang="en-IN" dirty="0"/>
          </a:p>
          <a:p>
            <a:r>
              <a:rPr lang="en-IN" dirty="0"/>
              <a:t>int *</a:t>
            </a:r>
            <a:r>
              <a:rPr lang="en-IN" dirty="0" err="1"/>
              <a:t>ptr</a:t>
            </a:r>
            <a:r>
              <a:rPr lang="en-IN" dirty="0"/>
              <a:t>; </a:t>
            </a:r>
          </a:p>
        </p:txBody>
      </p:sp>
      <p:sp>
        <p:nvSpPr>
          <p:cNvPr id="9" name="TextBox 8">
            <a:extLst>
              <a:ext uri="{FF2B5EF4-FFF2-40B4-BE49-F238E27FC236}">
                <a16:creationId xmlns:a16="http://schemas.microsoft.com/office/drawing/2014/main" id="{92FCB436-B4BF-4847-B77F-6F0EC3418A16}"/>
              </a:ext>
            </a:extLst>
          </p:cNvPr>
          <p:cNvSpPr txBox="1"/>
          <p:nvPr/>
        </p:nvSpPr>
        <p:spPr>
          <a:xfrm>
            <a:off x="4965213" y="218503"/>
            <a:ext cx="7226787" cy="6001643"/>
          </a:xfrm>
          <a:prstGeom prst="rect">
            <a:avLst/>
          </a:prstGeom>
          <a:noFill/>
        </p:spPr>
        <p:txBody>
          <a:bodyPr wrap="square" rtlCol="0">
            <a:spAutoFit/>
          </a:bodyPr>
          <a:lstStyle/>
          <a:p>
            <a:r>
              <a:rPr lang="en-IN" sz="2400" dirty="0"/>
              <a:t>#include &lt;</a:t>
            </a:r>
            <a:r>
              <a:rPr lang="en-IN" sz="2400" dirty="0" err="1"/>
              <a:t>stdio.h</a:t>
            </a:r>
            <a:r>
              <a:rPr lang="en-IN" sz="2400" dirty="0"/>
              <a:t>&gt;</a:t>
            </a:r>
          </a:p>
          <a:p>
            <a:r>
              <a:rPr lang="en-IN" sz="2400" dirty="0"/>
              <a:t>using namespace std;</a:t>
            </a:r>
          </a:p>
          <a:p>
            <a:r>
              <a:rPr lang="en-IN" sz="2400" dirty="0"/>
              <a:t>void randomise(){  </a:t>
            </a:r>
          </a:p>
          <a:p>
            <a:r>
              <a:rPr lang="en-IN" sz="2400" dirty="0"/>
              <a:t>int var = 20; </a:t>
            </a:r>
          </a:p>
          <a:p>
            <a:r>
              <a:rPr lang="en-IN" sz="2400" dirty="0"/>
              <a:t>int *</a:t>
            </a:r>
            <a:r>
              <a:rPr lang="en-IN" sz="2400" dirty="0" err="1"/>
              <a:t>ptr</a:t>
            </a:r>
            <a:r>
              <a:rPr lang="en-IN" sz="2400" dirty="0"/>
              <a:t>; </a:t>
            </a:r>
          </a:p>
          <a:p>
            <a:r>
              <a:rPr lang="en-IN" sz="2400" dirty="0" err="1"/>
              <a:t>ptr</a:t>
            </a:r>
            <a:r>
              <a:rPr lang="en-IN" sz="2400" dirty="0"/>
              <a:t> = &amp;var; </a:t>
            </a:r>
          </a:p>
          <a:p>
            <a:endParaRPr lang="en-IN" sz="2400" dirty="0"/>
          </a:p>
          <a:p>
            <a:r>
              <a:rPr lang="en-IN" sz="2400" dirty="0"/>
              <a:t> </a:t>
            </a:r>
            <a:r>
              <a:rPr lang="en-IN" sz="2400" dirty="0" err="1"/>
              <a:t>printf</a:t>
            </a:r>
            <a:r>
              <a:rPr lang="en-IN" sz="2400" dirty="0"/>
              <a:t>("Value at </a:t>
            </a:r>
            <a:r>
              <a:rPr lang="en-IN" sz="2400" dirty="0" err="1"/>
              <a:t>ptr</a:t>
            </a:r>
            <a:r>
              <a:rPr lang="en-IN" sz="2400" dirty="0"/>
              <a:t> = %p ",</a:t>
            </a:r>
            <a:r>
              <a:rPr lang="en-IN" sz="2400" dirty="0" err="1"/>
              <a:t>ptr</a:t>
            </a:r>
            <a:r>
              <a:rPr lang="en-IN" sz="2400" dirty="0"/>
              <a:t>);  </a:t>
            </a:r>
          </a:p>
          <a:p>
            <a:r>
              <a:rPr lang="en-IN" sz="2400" dirty="0"/>
              <a:t> </a:t>
            </a:r>
            <a:r>
              <a:rPr lang="en-IN" sz="2400" dirty="0" err="1"/>
              <a:t>printf</a:t>
            </a:r>
            <a:r>
              <a:rPr lang="en-IN" sz="2400" dirty="0"/>
              <a:t>("Value at var = %d ",var);   </a:t>
            </a:r>
          </a:p>
          <a:p>
            <a:r>
              <a:rPr lang="en-IN" sz="2400" dirty="0"/>
              <a:t> </a:t>
            </a:r>
            <a:r>
              <a:rPr lang="en-IN" sz="2400" dirty="0" err="1"/>
              <a:t>printf</a:t>
            </a:r>
            <a:r>
              <a:rPr lang="en-IN" sz="2400" dirty="0"/>
              <a:t>("Value at *</a:t>
            </a:r>
            <a:r>
              <a:rPr lang="en-IN" sz="2400" dirty="0" err="1"/>
              <a:t>ptr</a:t>
            </a:r>
            <a:r>
              <a:rPr lang="en-IN" sz="2400" dirty="0"/>
              <a:t> = %d ", *</a:t>
            </a:r>
            <a:r>
              <a:rPr lang="en-IN" sz="2400" dirty="0" err="1"/>
              <a:t>ptr</a:t>
            </a:r>
            <a:r>
              <a:rPr lang="en-IN" sz="2400" dirty="0"/>
              <a:t>);   </a:t>
            </a:r>
          </a:p>
          <a:p>
            <a:r>
              <a:rPr lang="en-IN" sz="2400" dirty="0"/>
              <a:t>  }</a:t>
            </a:r>
          </a:p>
          <a:p>
            <a:r>
              <a:rPr lang="en-IN" sz="2400" dirty="0"/>
              <a:t> </a:t>
            </a:r>
          </a:p>
          <a:p>
            <a:endParaRPr lang="en-IN" sz="2400" dirty="0"/>
          </a:p>
          <a:p>
            <a:r>
              <a:rPr lang="en-IN" sz="2400" dirty="0"/>
              <a:t>void main(){</a:t>
            </a:r>
          </a:p>
          <a:p>
            <a:r>
              <a:rPr lang="en-IN" sz="2400" dirty="0"/>
              <a:t>randomise();</a:t>
            </a:r>
          </a:p>
          <a:p>
            <a:r>
              <a:rPr lang="en-IN" sz="2400" dirty="0"/>
              <a:t>}</a:t>
            </a:r>
          </a:p>
        </p:txBody>
      </p:sp>
    </p:spTree>
    <p:extLst>
      <p:ext uri="{BB962C8B-B14F-4D97-AF65-F5344CB8AC3E}">
        <p14:creationId xmlns:p14="http://schemas.microsoft.com/office/powerpoint/2010/main" val="363301659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325</TotalTime>
  <Words>1529</Words>
  <Application>Microsoft Office PowerPoint</Application>
  <PresentationFormat>Widescreen</PresentationFormat>
  <Paragraphs>210</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Arial</vt:lpstr>
      <vt:lpstr>Arial Black</vt:lpstr>
      <vt:lpstr>Calibri</vt:lpstr>
      <vt:lpstr>Century Schoolbook</vt:lpstr>
      <vt:lpstr>Consolas</vt:lpstr>
      <vt:lpstr>Droid Sans Mono</vt:lpstr>
      <vt:lpstr>euclid_circular_a</vt:lpstr>
      <vt:lpstr>Menlo</vt:lpstr>
      <vt:lpstr>Nunito</vt:lpstr>
      <vt:lpstr>urw-din</vt:lpstr>
      <vt:lpstr>Wingdings 2</vt:lpstr>
      <vt:lpstr>View</vt:lpstr>
      <vt:lpstr>Basics of C++</vt:lpstr>
      <vt:lpstr>C++ Program Structure  </vt:lpstr>
      <vt:lpstr> &lt;bits/stdc++.h&gt;</vt:lpstr>
      <vt:lpstr>PowerPoint Presentation</vt:lpstr>
      <vt:lpstr>Loops</vt:lpstr>
      <vt:lpstr>PowerPoint Presentation</vt:lpstr>
      <vt:lpstr>switch</vt:lpstr>
      <vt:lpstr>Primality test  school method</vt:lpstr>
      <vt:lpstr>pointers</vt:lpstr>
      <vt:lpstr>Arrays</vt:lpstr>
      <vt:lpstr>PowerPoint Presentation</vt:lpstr>
      <vt:lpstr>Recursions </vt:lpstr>
      <vt:lpstr>Fibonacci  </vt:lpstr>
      <vt:lpstr>PowerPoint Presentation</vt:lpstr>
      <vt:lpstr>The C++ Standard Template Library (STL)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C++</dc:title>
  <dc:creator>mrsiddy.py@outlook.com</dc:creator>
  <cp:lastModifiedBy>mrsiddy.py@outlook.com</cp:lastModifiedBy>
  <cp:revision>36</cp:revision>
  <dcterms:created xsi:type="dcterms:W3CDTF">2020-11-27T14:46:31Z</dcterms:created>
  <dcterms:modified xsi:type="dcterms:W3CDTF">2020-12-01T10:52:43Z</dcterms:modified>
</cp:coreProperties>
</file>