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64" r:id="rId2"/>
    <p:sldId id="257" r:id="rId3"/>
    <p:sldId id="258" r:id="rId4"/>
    <p:sldId id="266" r:id="rId5"/>
    <p:sldId id="259" r:id="rId6"/>
    <p:sldId id="265"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4CEC76-20D7-48AE-A6EC-F7C09FAC3B2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1861587-31F9-4E6F-9528-089C7082B339}">
      <dgm:prSet custT="1"/>
      <dgm:spPr/>
      <dgm:t>
        <a:bodyPr/>
        <a:lstStyle/>
        <a:p>
          <a:r>
            <a:rPr lang="en-US" sz="2000" dirty="0"/>
            <a:t>Have a thorough grasp on the basic concepts first.</a:t>
          </a:r>
        </a:p>
      </dgm:t>
    </dgm:pt>
    <dgm:pt modelId="{0C9548BD-C61C-484D-B44F-C74A16834F3B}" type="parTrans" cxnId="{3FFF2AC6-7403-43F6-9743-038B9F1AEA7A}">
      <dgm:prSet/>
      <dgm:spPr/>
      <dgm:t>
        <a:bodyPr/>
        <a:lstStyle/>
        <a:p>
          <a:endParaRPr lang="en-US"/>
        </a:p>
      </dgm:t>
    </dgm:pt>
    <dgm:pt modelId="{010D432F-0F58-452B-8BC4-41232EDCD7DF}" type="sibTrans" cxnId="{3FFF2AC6-7403-43F6-9743-038B9F1AEA7A}">
      <dgm:prSet/>
      <dgm:spPr/>
      <dgm:t>
        <a:bodyPr/>
        <a:lstStyle/>
        <a:p>
          <a:endParaRPr lang="en-US"/>
        </a:p>
      </dgm:t>
    </dgm:pt>
    <dgm:pt modelId="{999E2B9A-4C6B-482C-ACB1-3A1660C5A658}">
      <dgm:prSet custT="1"/>
      <dgm:spPr/>
      <dgm:t>
        <a:bodyPr/>
        <a:lstStyle/>
        <a:p>
          <a:r>
            <a:rPr lang="en-US" sz="1800" dirty="0"/>
            <a:t> Develop a good understanding of data structures like lists, trees and graphs. </a:t>
          </a:r>
        </a:p>
      </dgm:t>
    </dgm:pt>
    <dgm:pt modelId="{26E03AB0-24D3-4037-8C83-FD442649E974}" type="parTrans" cxnId="{9F7C360C-C2B8-4572-9EC5-C8C131FCBA07}">
      <dgm:prSet/>
      <dgm:spPr/>
      <dgm:t>
        <a:bodyPr/>
        <a:lstStyle/>
        <a:p>
          <a:endParaRPr lang="en-US"/>
        </a:p>
      </dgm:t>
    </dgm:pt>
    <dgm:pt modelId="{4F62A9F4-93B8-4593-B2A2-FCC51C23B631}" type="sibTrans" cxnId="{9F7C360C-C2B8-4572-9EC5-C8C131FCBA07}">
      <dgm:prSet/>
      <dgm:spPr/>
      <dgm:t>
        <a:bodyPr/>
        <a:lstStyle/>
        <a:p>
          <a:endParaRPr lang="en-US"/>
        </a:p>
      </dgm:t>
    </dgm:pt>
    <dgm:pt modelId="{38F0C30A-43E3-46B4-AF33-E346C6016A70}">
      <dgm:prSet/>
      <dgm:spPr/>
      <dgm:t>
        <a:bodyPr/>
        <a:lstStyle/>
        <a:p>
          <a:r>
            <a:rPr lang="en-US" dirty="0"/>
            <a:t> Try to learn as many new and efficient algorithms and implement them when required.</a:t>
          </a:r>
        </a:p>
      </dgm:t>
    </dgm:pt>
    <dgm:pt modelId="{8EC7A1E1-B7A8-4E0C-AAF1-3BD3BFF7CDAB}" type="parTrans" cxnId="{E7A9A4EC-41A3-446A-8447-CD6B09C6DA05}">
      <dgm:prSet/>
      <dgm:spPr/>
      <dgm:t>
        <a:bodyPr/>
        <a:lstStyle/>
        <a:p>
          <a:endParaRPr lang="en-US"/>
        </a:p>
      </dgm:t>
    </dgm:pt>
    <dgm:pt modelId="{475CF5FC-C1BA-4458-8BD6-C77C43A79290}" type="sibTrans" cxnId="{E7A9A4EC-41A3-446A-8447-CD6B09C6DA05}">
      <dgm:prSet/>
      <dgm:spPr/>
      <dgm:t>
        <a:bodyPr/>
        <a:lstStyle/>
        <a:p>
          <a:endParaRPr lang="en-US"/>
        </a:p>
      </dgm:t>
    </dgm:pt>
    <dgm:pt modelId="{31120FD5-DB13-4904-AE81-93CA5031D65D}" type="pres">
      <dgm:prSet presAssocID="{564CEC76-20D7-48AE-A6EC-F7C09FAC3B2B}" presName="root" presStyleCnt="0">
        <dgm:presLayoutVars>
          <dgm:dir/>
          <dgm:resizeHandles val="exact"/>
        </dgm:presLayoutVars>
      </dgm:prSet>
      <dgm:spPr/>
    </dgm:pt>
    <dgm:pt modelId="{EFC83C60-8658-4D1E-AD0A-EC8D5A795422}" type="pres">
      <dgm:prSet presAssocID="{D1861587-31F9-4E6F-9528-089C7082B339}" presName="compNode" presStyleCnt="0"/>
      <dgm:spPr/>
    </dgm:pt>
    <dgm:pt modelId="{9A823B4F-A18E-481A-8E5D-17ECEDFAB039}" type="pres">
      <dgm:prSet presAssocID="{D1861587-31F9-4E6F-9528-089C7082B339}" presName="iconRect" presStyleLbl="node1" presStyleIdx="0" presStyleCnt="3" custLinFactX="-104672" custLinFactNeighborX="-200000" custLinFactNeighborY="-1231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693D438C-6420-42A8-B529-C4F1C95D8E44}" type="pres">
      <dgm:prSet presAssocID="{D1861587-31F9-4E6F-9528-089C7082B339}" presName="spaceRect" presStyleCnt="0"/>
      <dgm:spPr/>
    </dgm:pt>
    <dgm:pt modelId="{E4902918-F635-4849-80FE-4C3814F427C3}" type="pres">
      <dgm:prSet presAssocID="{D1861587-31F9-4E6F-9528-089C7082B339}" presName="textRect" presStyleLbl="revTx" presStyleIdx="0" presStyleCnt="3" custScaleX="120109" custScaleY="182516" custLinFactX="-36106" custLinFactNeighborX="-100000" custLinFactNeighborY="8129">
        <dgm:presLayoutVars>
          <dgm:chMax val="1"/>
          <dgm:chPref val="1"/>
        </dgm:presLayoutVars>
      </dgm:prSet>
      <dgm:spPr/>
    </dgm:pt>
    <dgm:pt modelId="{441C0446-9230-48B1-9CCF-3DB9B98495EE}" type="pres">
      <dgm:prSet presAssocID="{010D432F-0F58-452B-8BC4-41232EDCD7DF}" presName="sibTrans" presStyleCnt="0"/>
      <dgm:spPr/>
    </dgm:pt>
    <dgm:pt modelId="{7089CD34-1FE7-43C3-9879-4A093492F227}" type="pres">
      <dgm:prSet presAssocID="{999E2B9A-4C6B-482C-ACB1-3A1660C5A658}" presName="compNode" presStyleCnt="0"/>
      <dgm:spPr/>
    </dgm:pt>
    <dgm:pt modelId="{864F930B-8E92-4E4A-A537-FB5905959C40}" type="pres">
      <dgm:prSet presAssocID="{999E2B9A-4C6B-482C-ACB1-3A1660C5A658}" presName="iconRect" presStyleLbl="node1" presStyleIdx="1" presStyleCnt="3" custLinFactX="-92423" custLinFactNeighborX="-100000" custLinFactNeighborY="-5596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A3F0AAF-E6BF-408F-86B8-16617C89708B}" type="pres">
      <dgm:prSet presAssocID="{999E2B9A-4C6B-482C-ACB1-3A1660C5A658}" presName="spaceRect" presStyleCnt="0"/>
      <dgm:spPr/>
    </dgm:pt>
    <dgm:pt modelId="{50C28473-5B3C-440F-9ABB-C1E810BDF018}" type="pres">
      <dgm:prSet presAssocID="{999E2B9A-4C6B-482C-ACB1-3A1660C5A658}" presName="textRect" presStyleLbl="revTx" presStyleIdx="1" presStyleCnt="3" custLinFactNeighborX="-90537" custLinFactNeighborY="-46904">
        <dgm:presLayoutVars>
          <dgm:chMax val="1"/>
          <dgm:chPref val="1"/>
        </dgm:presLayoutVars>
      </dgm:prSet>
      <dgm:spPr/>
    </dgm:pt>
    <dgm:pt modelId="{2136EE8D-08D9-4EA0-9307-1EE4725A5EDE}" type="pres">
      <dgm:prSet presAssocID="{4F62A9F4-93B8-4593-B2A2-FCC51C23B631}" presName="sibTrans" presStyleCnt="0"/>
      <dgm:spPr/>
    </dgm:pt>
    <dgm:pt modelId="{DC2C65B0-097D-4CC5-873F-5CCA9A2E535A}" type="pres">
      <dgm:prSet presAssocID="{38F0C30A-43E3-46B4-AF33-E346C6016A70}" presName="compNode" presStyleCnt="0"/>
      <dgm:spPr/>
    </dgm:pt>
    <dgm:pt modelId="{294BD21B-BD19-449B-9CF2-402193C3F9DB}" type="pres">
      <dgm:prSet presAssocID="{38F0C30A-43E3-46B4-AF33-E346C6016A70}" presName="iconRect" presStyleLbl="node1" presStyleIdx="2" presStyleCnt="3" custLinFactX="-54581" custLinFactNeighborX="-100000" custLinFactNeighborY="-5393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A85EF81E-9626-4000-BFC4-B625394A6A05}" type="pres">
      <dgm:prSet presAssocID="{38F0C30A-43E3-46B4-AF33-E346C6016A70}" presName="spaceRect" presStyleCnt="0"/>
      <dgm:spPr/>
    </dgm:pt>
    <dgm:pt modelId="{1D357105-B07F-41F0-BD17-8099BBCB2586}" type="pres">
      <dgm:prSet presAssocID="{38F0C30A-43E3-46B4-AF33-E346C6016A70}" presName="textRect" presStyleLbl="revTx" presStyleIdx="2" presStyleCnt="3" custLinFactNeighborX="-58510" custLinFactNeighborY="-25366">
        <dgm:presLayoutVars>
          <dgm:chMax val="1"/>
          <dgm:chPref val="1"/>
        </dgm:presLayoutVars>
      </dgm:prSet>
      <dgm:spPr/>
    </dgm:pt>
  </dgm:ptLst>
  <dgm:cxnLst>
    <dgm:cxn modelId="{FD28DB02-F88A-480F-BE5A-F26639E69A58}" type="presOf" srcId="{999E2B9A-4C6B-482C-ACB1-3A1660C5A658}" destId="{50C28473-5B3C-440F-9ABB-C1E810BDF018}" srcOrd="0" destOrd="0" presId="urn:microsoft.com/office/officeart/2018/2/layout/IconLabelList"/>
    <dgm:cxn modelId="{9F7C360C-C2B8-4572-9EC5-C8C131FCBA07}" srcId="{564CEC76-20D7-48AE-A6EC-F7C09FAC3B2B}" destId="{999E2B9A-4C6B-482C-ACB1-3A1660C5A658}" srcOrd="1" destOrd="0" parTransId="{26E03AB0-24D3-4037-8C83-FD442649E974}" sibTransId="{4F62A9F4-93B8-4593-B2A2-FCC51C23B631}"/>
    <dgm:cxn modelId="{3346762D-3A75-491E-8E52-73BEB37D8841}" type="presOf" srcId="{564CEC76-20D7-48AE-A6EC-F7C09FAC3B2B}" destId="{31120FD5-DB13-4904-AE81-93CA5031D65D}" srcOrd="0" destOrd="0" presId="urn:microsoft.com/office/officeart/2018/2/layout/IconLabelList"/>
    <dgm:cxn modelId="{B13FD941-F2E2-49A1-B5D7-A4626C6B9C77}" type="presOf" srcId="{D1861587-31F9-4E6F-9528-089C7082B339}" destId="{E4902918-F635-4849-80FE-4C3814F427C3}" srcOrd="0" destOrd="0" presId="urn:microsoft.com/office/officeart/2018/2/layout/IconLabelList"/>
    <dgm:cxn modelId="{CE139148-15EC-4B4E-B27D-48391654350A}" type="presOf" srcId="{38F0C30A-43E3-46B4-AF33-E346C6016A70}" destId="{1D357105-B07F-41F0-BD17-8099BBCB2586}" srcOrd="0" destOrd="0" presId="urn:microsoft.com/office/officeart/2018/2/layout/IconLabelList"/>
    <dgm:cxn modelId="{3FFF2AC6-7403-43F6-9743-038B9F1AEA7A}" srcId="{564CEC76-20D7-48AE-A6EC-F7C09FAC3B2B}" destId="{D1861587-31F9-4E6F-9528-089C7082B339}" srcOrd="0" destOrd="0" parTransId="{0C9548BD-C61C-484D-B44F-C74A16834F3B}" sibTransId="{010D432F-0F58-452B-8BC4-41232EDCD7DF}"/>
    <dgm:cxn modelId="{E7A9A4EC-41A3-446A-8447-CD6B09C6DA05}" srcId="{564CEC76-20D7-48AE-A6EC-F7C09FAC3B2B}" destId="{38F0C30A-43E3-46B4-AF33-E346C6016A70}" srcOrd="2" destOrd="0" parTransId="{8EC7A1E1-B7A8-4E0C-AAF1-3BD3BFF7CDAB}" sibTransId="{475CF5FC-C1BA-4458-8BD6-C77C43A79290}"/>
    <dgm:cxn modelId="{7E1E95F1-075B-417C-BA72-199BC0787451}" type="presParOf" srcId="{31120FD5-DB13-4904-AE81-93CA5031D65D}" destId="{EFC83C60-8658-4D1E-AD0A-EC8D5A795422}" srcOrd="0" destOrd="0" presId="urn:microsoft.com/office/officeart/2018/2/layout/IconLabelList"/>
    <dgm:cxn modelId="{4AEC97BE-9324-4B2E-8FB6-9F962F665564}" type="presParOf" srcId="{EFC83C60-8658-4D1E-AD0A-EC8D5A795422}" destId="{9A823B4F-A18E-481A-8E5D-17ECEDFAB039}" srcOrd="0" destOrd="0" presId="urn:microsoft.com/office/officeart/2018/2/layout/IconLabelList"/>
    <dgm:cxn modelId="{E1D4868A-30C5-43BF-AD20-454AC2E983B8}" type="presParOf" srcId="{EFC83C60-8658-4D1E-AD0A-EC8D5A795422}" destId="{693D438C-6420-42A8-B529-C4F1C95D8E44}" srcOrd="1" destOrd="0" presId="urn:microsoft.com/office/officeart/2018/2/layout/IconLabelList"/>
    <dgm:cxn modelId="{BD5C36AA-4072-462F-AF8F-8D4489FB093C}" type="presParOf" srcId="{EFC83C60-8658-4D1E-AD0A-EC8D5A795422}" destId="{E4902918-F635-4849-80FE-4C3814F427C3}" srcOrd="2" destOrd="0" presId="urn:microsoft.com/office/officeart/2018/2/layout/IconLabelList"/>
    <dgm:cxn modelId="{52355DEA-386B-4103-AEFD-EDCB0708FD5C}" type="presParOf" srcId="{31120FD5-DB13-4904-AE81-93CA5031D65D}" destId="{441C0446-9230-48B1-9CCF-3DB9B98495EE}" srcOrd="1" destOrd="0" presId="urn:microsoft.com/office/officeart/2018/2/layout/IconLabelList"/>
    <dgm:cxn modelId="{73B089B2-8F66-4004-B2B1-7DED2EDD834D}" type="presParOf" srcId="{31120FD5-DB13-4904-AE81-93CA5031D65D}" destId="{7089CD34-1FE7-43C3-9879-4A093492F227}" srcOrd="2" destOrd="0" presId="urn:microsoft.com/office/officeart/2018/2/layout/IconLabelList"/>
    <dgm:cxn modelId="{0AA722BE-F9CA-4D82-90E3-15B0E63E62E6}" type="presParOf" srcId="{7089CD34-1FE7-43C3-9879-4A093492F227}" destId="{864F930B-8E92-4E4A-A537-FB5905959C40}" srcOrd="0" destOrd="0" presId="urn:microsoft.com/office/officeart/2018/2/layout/IconLabelList"/>
    <dgm:cxn modelId="{FFF1BC47-0345-4085-A99F-001EEFBE06A7}" type="presParOf" srcId="{7089CD34-1FE7-43C3-9879-4A093492F227}" destId="{5A3F0AAF-E6BF-408F-86B8-16617C89708B}" srcOrd="1" destOrd="0" presId="urn:microsoft.com/office/officeart/2018/2/layout/IconLabelList"/>
    <dgm:cxn modelId="{9D67A00C-9110-4205-99E7-B30A70105986}" type="presParOf" srcId="{7089CD34-1FE7-43C3-9879-4A093492F227}" destId="{50C28473-5B3C-440F-9ABB-C1E810BDF018}" srcOrd="2" destOrd="0" presId="urn:microsoft.com/office/officeart/2018/2/layout/IconLabelList"/>
    <dgm:cxn modelId="{4DF8863C-2330-47D8-9728-B3E6A529F2F7}" type="presParOf" srcId="{31120FD5-DB13-4904-AE81-93CA5031D65D}" destId="{2136EE8D-08D9-4EA0-9307-1EE4725A5EDE}" srcOrd="3" destOrd="0" presId="urn:microsoft.com/office/officeart/2018/2/layout/IconLabelList"/>
    <dgm:cxn modelId="{CDCB58FD-2BFD-4C3F-AE7E-A0A312E6F6F4}" type="presParOf" srcId="{31120FD5-DB13-4904-AE81-93CA5031D65D}" destId="{DC2C65B0-097D-4CC5-873F-5CCA9A2E535A}" srcOrd="4" destOrd="0" presId="urn:microsoft.com/office/officeart/2018/2/layout/IconLabelList"/>
    <dgm:cxn modelId="{8F37C0BA-FF5D-49A6-BCEC-701C40F6DC03}" type="presParOf" srcId="{DC2C65B0-097D-4CC5-873F-5CCA9A2E535A}" destId="{294BD21B-BD19-449B-9CF2-402193C3F9DB}" srcOrd="0" destOrd="0" presId="urn:microsoft.com/office/officeart/2018/2/layout/IconLabelList"/>
    <dgm:cxn modelId="{3B23991A-CF58-4B3B-B849-30C517A8330B}" type="presParOf" srcId="{DC2C65B0-097D-4CC5-873F-5CCA9A2E535A}" destId="{A85EF81E-9626-4000-BFC4-B625394A6A05}" srcOrd="1" destOrd="0" presId="urn:microsoft.com/office/officeart/2018/2/layout/IconLabelList"/>
    <dgm:cxn modelId="{A45BA289-7317-4175-BC6B-FAF4FFB5EA7E}" type="presParOf" srcId="{DC2C65B0-097D-4CC5-873F-5CCA9A2E535A}" destId="{1D357105-B07F-41F0-BD17-8099BBCB258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23B4F-A18E-481A-8E5D-17ECEDFAB039}">
      <dsp:nvSpPr>
        <dsp:cNvPr id="0" name=""/>
        <dsp:cNvSpPr/>
      </dsp:nvSpPr>
      <dsp:spPr>
        <a:xfrm>
          <a:off x="781739" y="152651"/>
          <a:ext cx="689765" cy="6897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902918-F635-4849-80FE-4C3814F427C3}">
      <dsp:nvSpPr>
        <dsp:cNvPr id="0" name=""/>
        <dsp:cNvSpPr/>
      </dsp:nvSpPr>
      <dsp:spPr>
        <a:xfrm>
          <a:off x="221372" y="880019"/>
          <a:ext cx="1841045" cy="1993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Have a thorough grasp on the basic concepts first.</a:t>
          </a:r>
        </a:p>
      </dsp:txBody>
      <dsp:txXfrm>
        <a:off x="221372" y="880019"/>
        <a:ext cx="1841045" cy="1993309"/>
      </dsp:txXfrm>
    </dsp:sp>
    <dsp:sp modelId="{864F930B-8E92-4E4A-A537-FB5905959C40}">
      <dsp:nvSpPr>
        <dsp:cNvPr id="0" name=""/>
        <dsp:cNvSpPr/>
      </dsp:nvSpPr>
      <dsp:spPr>
        <a:xfrm>
          <a:off x="3511166" y="76870"/>
          <a:ext cx="689765" cy="6897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C28473-5B3C-440F-9ABB-C1E810BDF018}">
      <dsp:nvSpPr>
        <dsp:cNvPr id="0" name=""/>
        <dsp:cNvSpPr/>
      </dsp:nvSpPr>
      <dsp:spPr>
        <a:xfrm>
          <a:off x="3029147" y="954874"/>
          <a:ext cx="1532812" cy="1092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 Develop a good understanding of data structures like lists, trees and graphs. </a:t>
          </a:r>
        </a:p>
      </dsp:txBody>
      <dsp:txXfrm>
        <a:off x="3029147" y="954874"/>
        <a:ext cx="1532812" cy="1092128"/>
      </dsp:txXfrm>
    </dsp:sp>
    <dsp:sp modelId="{294BD21B-BD19-449B-9CF2-402193C3F9DB}">
      <dsp:nvSpPr>
        <dsp:cNvPr id="0" name=""/>
        <dsp:cNvSpPr/>
      </dsp:nvSpPr>
      <dsp:spPr>
        <a:xfrm>
          <a:off x="5573241" y="90852"/>
          <a:ext cx="689765" cy="6897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357105-B07F-41F0-BD17-8099BBCB2586}">
      <dsp:nvSpPr>
        <dsp:cNvPr id="0" name=""/>
        <dsp:cNvSpPr/>
      </dsp:nvSpPr>
      <dsp:spPr>
        <a:xfrm>
          <a:off x="5321116" y="1190096"/>
          <a:ext cx="1532812" cy="1092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 Try to learn as many new and efficient algorithms and implement them when required.</a:t>
          </a:r>
        </a:p>
      </dsp:txBody>
      <dsp:txXfrm>
        <a:off x="5321116" y="1190096"/>
        <a:ext cx="1532812" cy="109212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7F287C-7C68-47DD-B740-DF19C521DC66}"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0D048-496E-4DA9-8648-3012DBBF07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65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F287C-7C68-47DD-B740-DF19C521DC66}"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0D048-496E-4DA9-8648-3012DBBF0799}" type="slidenum">
              <a:rPr lang="en-IN" smtClean="0"/>
              <a:t>‹#›</a:t>
            </a:fld>
            <a:endParaRPr lang="en-IN"/>
          </a:p>
        </p:txBody>
      </p:sp>
    </p:spTree>
    <p:extLst>
      <p:ext uri="{BB962C8B-B14F-4D97-AF65-F5344CB8AC3E}">
        <p14:creationId xmlns:p14="http://schemas.microsoft.com/office/powerpoint/2010/main" val="379707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F287C-7C68-47DD-B740-DF19C521DC66}"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0D048-496E-4DA9-8648-3012DBBF0799}" type="slidenum">
              <a:rPr lang="en-IN" smtClean="0"/>
              <a:t>‹#›</a:t>
            </a:fld>
            <a:endParaRPr lang="en-IN"/>
          </a:p>
        </p:txBody>
      </p:sp>
    </p:spTree>
    <p:extLst>
      <p:ext uri="{BB962C8B-B14F-4D97-AF65-F5344CB8AC3E}">
        <p14:creationId xmlns:p14="http://schemas.microsoft.com/office/powerpoint/2010/main" val="123479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F287C-7C68-47DD-B740-DF19C521DC66}"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0D048-496E-4DA9-8648-3012DBBF0799}" type="slidenum">
              <a:rPr lang="en-IN" smtClean="0"/>
              <a:t>‹#›</a:t>
            </a:fld>
            <a:endParaRPr lang="en-IN"/>
          </a:p>
        </p:txBody>
      </p:sp>
    </p:spTree>
    <p:extLst>
      <p:ext uri="{BB962C8B-B14F-4D97-AF65-F5344CB8AC3E}">
        <p14:creationId xmlns:p14="http://schemas.microsoft.com/office/powerpoint/2010/main" val="305638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7F287C-7C68-47DD-B740-DF19C521DC66}"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0D048-496E-4DA9-8648-3012DBBF07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58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F287C-7C68-47DD-B740-DF19C521DC66}" type="datetimeFigureOut">
              <a:rPr lang="en-IN" smtClean="0"/>
              <a:t>20-11-2020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0D048-496E-4DA9-8648-3012DBBF0799}" type="slidenum">
              <a:rPr lang="en-IN" smtClean="0"/>
              <a:t>‹#›</a:t>
            </a:fld>
            <a:endParaRPr lang="en-IN"/>
          </a:p>
        </p:txBody>
      </p:sp>
    </p:spTree>
    <p:extLst>
      <p:ext uri="{BB962C8B-B14F-4D97-AF65-F5344CB8AC3E}">
        <p14:creationId xmlns:p14="http://schemas.microsoft.com/office/powerpoint/2010/main" val="243225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F287C-7C68-47DD-B740-DF19C521DC66}" type="datetimeFigureOut">
              <a:rPr lang="en-IN" smtClean="0"/>
              <a:t>20-11-2020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20D048-496E-4DA9-8648-3012DBBF0799}" type="slidenum">
              <a:rPr lang="en-IN" smtClean="0"/>
              <a:t>‹#›</a:t>
            </a:fld>
            <a:endParaRPr lang="en-IN"/>
          </a:p>
        </p:txBody>
      </p:sp>
    </p:spTree>
    <p:extLst>
      <p:ext uri="{BB962C8B-B14F-4D97-AF65-F5344CB8AC3E}">
        <p14:creationId xmlns:p14="http://schemas.microsoft.com/office/powerpoint/2010/main" val="369654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F287C-7C68-47DD-B740-DF19C521DC66}" type="datetimeFigureOut">
              <a:rPr lang="en-IN" smtClean="0"/>
              <a:t>20-11-2020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20D048-496E-4DA9-8648-3012DBBF0799}" type="slidenum">
              <a:rPr lang="en-IN" smtClean="0"/>
              <a:t>‹#›</a:t>
            </a:fld>
            <a:endParaRPr lang="en-IN"/>
          </a:p>
        </p:txBody>
      </p:sp>
    </p:spTree>
    <p:extLst>
      <p:ext uri="{BB962C8B-B14F-4D97-AF65-F5344CB8AC3E}">
        <p14:creationId xmlns:p14="http://schemas.microsoft.com/office/powerpoint/2010/main" val="273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7F287C-7C68-47DD-B740-DF19C521DC66}" type="datetimeFigureOut">
              <a:rPr lang="en-IN" smtClean="0"/>
              <a:t>20-11-2020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F20D048-496E-4DA9-8648-3012DBBF0799}" type="slidenum">
              <a:rPr lang="en-IN" smtClean="0"/>
              <a:t>‹#›</a:t>
            </a:fld>
            <a:endParaRPr lang="en-IN"/>
          </a:p>
        </p:txBody>
      </p:sp>
    </p:spTree>
    <p:extLst>
      <p:ext uri="{BB962C8B-B14F-4D97-AF65-F5344CB8AC3E}">
        <p14:creationId xmlns:p14="http://schemas.microsoft.com/office/powerpoint/2010/main" val="128002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7F287C-7C68-47DD-B740-DF19C521DC66}" type="datetimeFigureOut">
              <a:rPr lang="en-IN" smtClean="0"/>
              <a:t>20-11-2020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20D048-496E-4DA9-8648-3012DBBF0799}" type="slidenum">
              <a:rPr lang="en-IN" smtClean="0"/>
              <a:t>‹#›</a:t>
            </a:fld>
            <a:endParaRPr lang="en-IN"/>
          </a:p>
        </p:txBody>
      </p:sp>
    </p:spTree>
    <p:extLst>
      <p:ext uri="{BB962C8B-B14F-4D97-AF65-F5344CB8AC3E}">
        <p14:creationId xmlns:p14="http://schemas.microsoft.com/office/powerpoint/2010/main" val="82783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7F287C-7C68-47DD-B740-DF19C521DC66}" type="datetimeFigureOut">
              <a:rPr lang="en-IN" smtClean="0"/>
              <a:t>20-11-2020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0D048-496E-4DA9-8648-3012DBBF0799}" type="slidenum">
              <a:rPr lang="en-IN" smtClean="0"/>
              <a:t>‹#›</a:t>
            </a:fld>
            <a:endParaRPr lang="en-IN"/>
          </a:p>
        </p:txBody>
      </p:sp>
    </p:spTree>
    <p:extLst>
      <p:ext uri="{BB962C8B-B14F-4D97-AF65-F5344CB8AC3E}">
        <p14:creationId xmlns:p14="http://schemas.microsoft.com/office/powerpoint/2010/main" val="368030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7F287C-7C68-47DD-B740-DF19C521DC66}" type="datetimeFigureOut">
              <a:rPr lang="en-IN" smtClean="0"/>
              <a:t>20-11-2020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20D048-496E-4DA9-8648-3012DBBF079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11270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23226F57-5403-4732-922E-FF12A475B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C34378A7-DB0A-42EC-A181-1F0B5F5950B4}"/>
              </a:ext>
            </a:extLst>
          </p:cNvPr>
          <p:cNvSpPr/>
          <p:nvPr/>
        </p:nvSpPr>
        <p:spPr>
          <a:xfrm>
            <a:off x="6099627" y="6021254"/>
            <a:ext cx="6092373"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By – Siddhant </a:t>
            </a:r>
            <a:r>
              <a:rPr lang="en-US" sz="5400" dirty="0" err="1">
                <a:ln w="0"/>
                <a:solidFill>
                  <a:schemeClr val="accent1"/>
                </a:solidFill>
                <a:effectLst>
                  <a:outerShdw blurRad="38100" dist="25400" dir="5400000" algn="ctr" rotWithShape="0">
                    <a:srgbClr val="6E747A">
                      <a:alpha val="43000"/>
                    </a:srgbClr>
                  </a:outerShdw>
                </a:effectLst>
              </a:rPr>
              <a:t>saxena</a:t>
            </a:r>
            <a:endParaRPr lang="en-U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0130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593C-59AB-4F2D-B514-DD33D1F4B1AC}"/>
              </a:ext>
            </a:extLst>
          </p:cNvPr>
          <p:cNvSpPr>
            <a:spLocks noGrp="1"/>
          </p:cNvSpPr>
          <p:nvPr>
            <p:ph type="title"/>
          </p:nvPr>
        </p:nvSpPr>
        <p:spPr>
          <a:xfrm>
            <a:off x="474710" y="0"/>
            <a:ext cx="10058400" cy="1450757"/>
          </a:xfrm>
        </p:spPr>
        <p:txBody>
          <a:bodyPr/>
          <a:lstStyle/>
          <a:p>
            <a:r>
              <a:rPr lang="en-IN" dirty="0"/>
              <a:t>What’s next?</a:t>
            </a:r>
          </a:p>
        </p:txBody>
      </p:sp>
      <p:sp>
        <p:nvSpPr>
          <p:cNvPr id="3" name="Content Placeholder 2">
            <a:extLst>
              <a:ext uri="{FF2B5EF4-FFF2-40B4-BE49-F238E27FC236}">
                <a16:creationId xmlns:a16="http://schemas.microsoft.com/office/drawing/2014/main" id="{CB9394CC-0678-49BE-8BC6-CCCEA81E0F75}"/>
              </a:ext>
            </a:extLst>
          </p:cNvPr>
          <p:cNvSpPr>
            <a:spLocks noGrp="1"/>
          </p:cNvSpPr>
          <p:nvPr>
            <p:ph idx="1"/>
          </p:nvPr>
        </p:nvSpPr>
        <p:spPr>
          <a:xfrm>
            <a:off x="1104293" y="2038074"/>
            <a:ext cx="6833477" cy="3545603"/>
          </a:xfrm>
        </p:spPr>
        <p:txBody>
          <a:bodyPr/>
          <a:lstStyle/>
          <a:p>
            <a:pPr marL="0" indent="0">
              <a:buNone/>
            </a:pPr>
            <a:r>
              <a:rPr lang="en-US" dirty="0"/>
              <a:t> Sign up on any of the plethora of online judges and start solving their practice problems. </a:t>
            </a:r>
          </a:p>
          <a:p>
            <a:pPr marL="0" indent="0">
              <a:buNone/>
            </a:pPr>
            <a:r>
              <a:rPr lang="en-US" dirty="0"/>
              <a:t> You will run into a lot of errors in the beginning. </a:t>
            </a:r>
          </a:p>
          <a:p>
            <a:pPr marL="0" indent="0">
              <a:buNone/>
            </a:pPr>
            <a:r>
              <a:rPr lang="en-US" dirty="0"/>
              <a:t> Also, participate in other online contests arranged by sites like </a:t>
            </a:r>
            <a:r>
              <a:rPr lang="en-US" dirty="0" err="1"/>
              <a:t>codechef</a:t>
            </a:r>
            <a:r>
              <a:rPr lang="en-US" dirty="0"/>
              <a:t> and SPOJ.</a:t>
            </a:r>
          </a:p>
          <a:p>
            <a:pPr marL="0" indent="0">
              <a:buNone/>
            </a:pPr>
            <a:r>
              <a:rPr lang="en-US" dirty="0"/>
              <a:t>  Many companies use these contests to hire students for jobs and internships as well. </a:t>
            </a:r>
            <a:endParaRPr lang="en-IN" dirty="0"/>
          </a:p>
        </p:txBody>
      </p:sp>
      <p:pic>
        <p:nvPicPr>
          <p:cNvPr id="5" name="Picture 4" descr="A picture containing graphical user interface&#10;&#10;Description automatically generated">
            <a:extLst>
              <a:ext uri="{FF2B5EF4-FFF2-40B4-BE49-F238E27FC236}">
                <a16:creationId xmlns:a16="http://schemas.microsoft.com/office/drawing/2014/main" id="{878FB677-5870-44AE-873A-418AD2797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450" y="4437444"/>
            <a:ext cx="2647950" cy="1733550"/>
          </a:xfrm>
          <a:prstGeom prst="rect">
            <a:avLst/>
          </a:prstGeom>
        </p:spPr>
      </p:pic>
      <p:pic>
        <p:nvPicPr>
          <p:cNvPr id="7" name="Picture 6" descr="Diagram&#10;&#10;Description automatically generated">
            <a:extLst>
              <a:ext uri="{FF2B5EF4-FFF2-40B4-BE49-F238E27FC236}">
                <a16:creationId xmlns:a16="http://schemas.microsoft.com/office/drawing/2014/main" id="{746FA414-451B-49E1-9A3D-D2462D57B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6872" y="0"/>
            <a:ext cx="2534898" cy="2534898"/>
          </a:xfrm>
          <a:prstGeom prst="rect">
            <a:avLst/>
          </a:prstGeom>
        </p:spPr>
      </p:pic>
    </p:spTree>
    <p:extLst>
      <p:ext uri="{BB962C8B-B14F-4D97-AF65-F5344CB8AC3E}">
        <p14:creationId xmlns:p14="http://schemas.microsoft.com/office/powerpoint/2010/main" val="330910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3765-0B90-4956-9C67-B0EA34D7CEEA}"/>
              </a:ext>
            </a:extLst>
          </p:cNvPr>
          <p:cNvSpPr>
            <a:spLocks noGrp="1"/>
          </p:cNvSpPr>
          <p:nvPr>
            <p:ph type="title"/>
          </p:nvPr>
        </p:nvSpPr>
        <p:spPr/>
        <p:txBody>
          <a:bodyPr/>
          <a:lstStyle/>
          <a:p>
            <a:r>
              <a:rPr lang="en-IN" dirty="0"/>
              <a:t>What is it?</a:t>
            </a:r>
          </a:p>
        </p:txBody>
      </p:sp>
      <p:sp>
        <p:nvSpPr>
          <p:cNvPr id="3" name="Content Placeholder 2">
            <a:extLst>
              <a:ext uri="{FF2B5EF4-FFF2-40B4-BE49-F238E27FC236}">
                <a16:creationId xmlns:a16="http://schemas.microsoft.com/office/drawing/2014/main" id="{E1F4B9F4-9C5B-4BF6-A5E7-FB51FE3A4F46}"/>
              </a:ext>
            </a:extLst>
          </p:cNvPr>
          <p:cNvSpPr>
            <a:spLocks noGrp="1"/>
          </p:cNvSpPr>
          <p:nvPr>
            <p:ph idx="1"/>
          </p:nvPr>
        </p:nvSpPr>
        <p:spPr>
          <a:xfrm>
            <a:off x="1097280" y="1845734"/>
            <a:ext cx="5789903" cy="4023360"/>
          </a:xfrm>
        </p:spPr>
        <p:txBody>
          <a:bodyPr>
            <a:normAutofit lnSpcReduction="10000"/>
          </a:bodyPr>
          <a:lstStyle/>
          <a:p>
            <a:r>
              <a:rPr lang="en-US" dirty="0"/>
              <a:t> Writing programs to solve problems in a contest environment. </a:t>
            </a:r>
          </a:p>
          <a:p>
            <a:endParaRPr lang="en-US" dirty="0"/>
          </a:p>
          <a:p>
            <a:endParaRPr lang="en-US" dirty="0"/>
          </a:p>
          <a:p>
            <a:r>
              <a:rPr lang="en-US" dirty="0"/>
              <a:t> One has a limited time to solve the problems. Ranging from a few hours to a few days. </a:t>
            </a:r>
          </a:p>
          <a:p>
            <a:endParaRPr lang="en-US" dirty="0"/>
          </a:p>
          <a:p>
            <a:endParaRPr lang="en-US" dirty="0"/>
          </a:p>
          <a:p>
            <a:r>
              <a:rPr lang="en-US" dirty="0"/>
              <a:t> The solution should be efficient in terms of execution time, memory used or in some cases even the length of code.</a:t>
            </a:r>
            <a:endParaRPr lang="en-IN" dirty="0"/>
          </a:p>
        </p:txBody>
      </p:sp>
      <p:pic>
        <p:nvPicPr>
          <p:cNvPr id="5" name="Picture 4" descr="Logo, company name&#10;&#10;Description automatically generated">
            <a:extLst>
              <a:ext uri="{FF2B5EF4-FFF2-40B4-BE49-F238E27FC236}">
                <a16:creationId xmlns:a16="http://schemas.microsoft.com/office/drawing/2014/main" id="{57684702-01D9-4642-AF15-6EA41874B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699" y="610005"/>
            <a:ext cx="4762500" cy="4762500"/>
          </a:xfrm>
          <a:prstGeom prst="rect">
            <a:avLst/>
          </a:prstGeom>
        </p:spPr>
      </p:pic>
    </p:spTree>
    <p:extLst>
      <p:ext uri="{BB962C8B-B14F-4D97-AF65-F5344CB8AC3E}">
        <p14:creationId xmlns:p14="http://schemas.microsoft.com/office/powerpoint/2010/main" val="31508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66237-36ED-434C-BF71-5CF467D401D8}"/>
              </a:ext>
            </a:extLst>
          </p:cNvPr>
          <p:cNvSpPr>
            <a:spLocks noGrp="1"/>
          </p:cNvSpPr>
          <p:nvPr>
            <p:ph type="title"/>
          </p:nvPr>
        </p:nvSpPr>
        <p:spPr>
          <a:xfrm>
            <a:off x="1097280" y="286603"/>
            <a:ext cx="10058400" cy="1094725"/>
          </a:xfrm>
        </p:spPr>
        <p:txBody>
          <a:bodyPr/>
          <a:lstStyle/>
          <a:p>
            <a:r>
              <a:rPr lang="en-IN" dirty="0"/>
              <a:t>What’s new?</a:t>
            </a:r>
          </a:p>
        </p:txBody>
      </p:sp>
      <p:sp>
        <p:nvSpPr>
          <p:cNvPr id="3" name="Content Placeholder 2">
            <a:extLst>
              <a:ext uri="{FF2B5EF4-FFF2-40B4-BE49-F238E27FC236}">
                <a16:creationId xmlns:a16="http://schemas.microsoft.com/office/drawing/2014/main" id="{DC83BB0A-B09E-4C59-889F-7D00B27EF16C}"/>
              </a:ext>
            </a:extLst>
          </p:cNvPr>
          <p:cNvSpPr>
            <a:spLocks noGrp="1"/>
          </p:cNvSpPr>
          <p:nvPr>
            <p:ph idx="1"/>
          </p:nvPr>
        </p:nvSpPr>
        <p:spPr>
          <a:xfrm>
            <a:off x="460240" y="1855461"/>
            <a:ext cx="6723947" cy="4023360"/>
          </a:xfrm>
        </p:spPr>
        <p:txBody>
          <a:bodyPr/>
          <a:lstStyle/>
          <a:p>
            <a:pPr>
              <a:buFont typeface="Wingdings" panose="05000000000000000000" pitchFamily="2" charset="2"/>
              <a:buChar char="v"/>
            </a:pPr>
            <a:r>
              <a:rPr lang="en-US" dirty="0"/>
              <a:t>The code will be executed on an Online Judge (OJ).</a:t>
            </a:r>
          </a:p>
          <a:p>
            <a:pPr>
              <a:buFont typeface="Wingdings" panose="05000000000000000000" pitchFamily="2" charset="2"/>
              <a:buChar char="v"/>
            </a:pPr>
            <a:endParaRPr lang="en-US" dirty="0"/>
          </a:p>
          <a:p>
            <a:pPr>
              <a:buFont typeface="Wingdings" panose="05000000000000000000" pitchFamily="2" charset="2"/>
              <a:buChar char="v"/>
            </a:pPr>
            <a:r>
              <a:rPr lang="en-US" dirty="0"/>
              <a:t>  Which means you should write code which conforms to the specific format of input and gives the output in the required format. </a:t>
            </a:r>
          </a:p>
          <a:p>
            <a:pPr>
              <a:buFont typeface="Wingdings" panose="05000000000000000000" pitchFamily="2" charset="2"/>
              <a:buChar char="v"/>
            </a:pPr>
            <a:endParaRPr lang="en-US" dirty="0"/>
          </a:p>
          <a:p>
            <a:pPr>
              <a:buFont typeface="Wingdings" panose="05000000000000000000" pitchFamily="2" charset="2"/>
              <a:buChar char="v"/>
            </a:pPr>
            <a:r>
              <a:rPr lang="en-US" dirty="0"/>
              <a:t> With tough constraints on execution time, it is crucial that you use faster algorithms to avoid TLE(s) on your test cases. </a:t>
            </a:r>
          </a:p>
          <a:p>
            <a:pPr>
              <a:buFont typeface="Wingdings" panose="05000000000000000000" pitchFamily="2" charset="2"/>
              <a:buChar char="v"/>
            </a:pPr>
            <a:endParaRPr lang="en-US" dirty="0"/>
          </a:p>
          <a:p>
            <a:pPr>
              <a:buFont typeface="Wingdings" panose="05000000000000000000" pitchFamily="2" charset="2"/>
              <a:buChar char="v"/>
            </a:pPr>
            <a:r>
              <a:rPr lang="en-US" dirty="0"/>
              <a:t> This requires a good knowledge of time complexities</a:t>
            </a:r>
            <a:endParaRPr lang="en-IN" dirty="0"/>
          </a:p>
        </p:txBody>
      </p:sp>
      <p:pic>
        <p:nvPicPr>
          <p:cNvPr id="7" name="Picture 6" descr="Chart&#10;&#10;Description automatically generated">
            <a:extLst>
              <a:ext uri="{FF2B5EF4-FFF2-40B4-BE49-F238E27FC236}">
                <a16:creationId xmlns:a16="http://schemas.microsoft.com/office/drawing/2014/main" id="{9B565A77-E921-4575-9EF2-9122CB794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187" y="988906"/>
            <a:ext cx="4810017" cy="4562475"/>
          </a:xfrm>
          <a:prstGeom prst="rect">
            <a:avLst/>
          </a:prstGeom>
        </p:spPr>
      </p:pic>
    </p:spTree>
    <p:extLst>
      <p:ext uri="{BB962C8B-B14F-4D97-AF65-F5344CB8AC3E}">
        <p14:creationId xmlns:p14="http://schemas.microsoft.com/office/powerpoint/2010/main" val="28489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D2DFD0-B95A-4D3B-AF31-5B56F5D3E258}"/>
              </a:ext>
            </a:extLst>
          </p:cNvPr>
          <p:cNvSpPr txBox="1"/>
          <p:nvPr/>
        </p:nvSpPr>
        <p:spPr>
          <a:xfrm>
            <a:off x="157579" y="759469"/>
            <a:ext cx="11383393" cy="1477328"/>
          </a:xfrm>
          <a:prstGeom prst="rect">
            <a:avLst/>
          </a:prstGeom>
          <a:noFill/>
        </p:spPr>
        <p:txBody>
          <a:bodyPr wrap="square">
            <a:spAutoFit/>
          </a:bodyPr>
          <a:lstStyle/>
          <a:p>
            <a:r>
              <a:rPr lang="en-US" b="0" i="0" dirty="0">
                <a:solidFill>
                  <a:srgbClr val="000000"/>
                </a:solidFill>
                <a:effectLst/>
                <a:latin typeface="verdana" panose="020B0604030504040204" pitchFamily="34" charset="0"/>
              </a:rPr>
              <a:t>Data Structure can be defined as the group of data elements which provides an efficient way of storing and organizing data in the computer so that it can be used efficiently. Some examples of Data Structures are arrays, Linked List, Stack, Queue, etc. Data Structures are widely used in almost every aspect of Computer Science i.e. Operating System, Compiler Design, Artificial intelligence, Graphics and many more.</a:t>
            </a:r>
            <a:endParaRPr lang="en-IN" dirty="0"/>
          </a:p>
        </p:txBody>
      </p:sp>
      <p:sp>
        <p:nvSpPr>
          <p:cNvPr id="11" name="TextBox 10">
            <a:extLst>
              <a:ext uri="{FF2B5EF4-FFF2-40B4-BE49-F238E27FC236}">
                <a16:creationId xmlns:a16="http://schemas.microsoft.com/office/drawing/2014/main" id="{294F0CFF-DA89-40AC-B299-86DAE21ED91E}"/>
              </a:ext>
            </a:extLst>
          </p:cNvPr>
          <p:cNvSpPr txBox="1"/>
          <p:nvPr/>
        </p:nvSpPr>
        <p:spPr>
          <a:xfrm>
            <a:off x="157579" y="113138"/>
            <a:ext cx="7189803" cy="646331"/>
          </a:xfrm>
          <a:prstGeom prst="rect">
            <a:avLst/>
          </a:prstGeom>
          <a:noFill/>
        </p:spPr>
        <p:txBody>
          <a:bodyPr wrap="square" rtlCol="0">
            <a:spAutoFit/>
          </a:bodyPr>
          <a:lstStyle/>
          <a:p>
            <a:r>
              <a:rPr lang="en-IN" sz="3600" dirty="0">
                <a:solidFill>
                  <a:srgbClr val="FF0000"/>
                </a:solidFill>
                <a:latin typeface="Arial" panose="020B0604020202020204" pitchFamily="34" charset="0"/>
                <a:cs typeface="Arial" panose="020B0604020202020204" pitchFamily="34" charset="0"/>
              </a:rPr>
              <a:t>Intuition of Data Structures</a:t>
            </a:r>
          </a:p>
        </p:txBody>
      </p:sp>
      <p:pic>
        <p:nvPicPr>
          <p:cNvPr id="3" name="Picture 2" descr="Diagram&#10;&#10;Description automatically generated">
            <a:extLst>
              <a:ext uri="{FF2B5EF4-FFF2-40B4-BE49-F238E27FC236}">
                <a16:creationId xmlns:a16="http://schemas.microsoft.com/office/drawing/2014/main" id="{3C69CEA1-25DB-48B6-B5FD-07D9A35F8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19" y="2526846"/>
            <a:ext cx="5974766" cy="3571685"/>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2866EAC9-62BD-416E-9127-84E1DAA86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004" y="2081719"/>
            <a:ext cx="4228813" cy="4663143"/>
          </a:xfrm>
          <a:prstGeom prst="rect">
            <a:avLst/>
          </a:prstGeom>
        </p:spPr>
      </p:pic>
    </p:spTree>
    <p:extLst>
      <p:ext uri="{BB962C8B-B14F-4D97-AF65-F5344CB8AC3E}">
        <p14:creationId xmlns:p14="http://schemas.microsoft.com/office/powerpoint/2010/main" val="2447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4B6A-9E75-457C-B108-E0500068FDE1}"/>
              </a:ext>
            </a:extLst>
          </p:cNvPr>
          <p:cNvSpPr>
            <a:spLocks noGrp="1"/>
          </p:cNvSpPr>
          <p:nvPr>
            <p:ph type="title"/>
          </p:nvPr>
        </p:nvSpPr>
        <p:spPr>
          <a:xfrm>
            <a:off x="645130" y="490425"/>
            <a:ext cx="6310147" cy="1400530"/>
          </a:xfrm>
        </p:spPr>
        <p:txBody>
          <a:bodyPr/>
          <a:lstStyle/>
          <a:p>
            <a:r>
              <a:rPr lang="en-IN" dirty="0"/>
              <a:t>Understanding the input format </a:t>
            </a:r>
          </a:p>
        </p:txBody>
      </p:sp>
      <p:sp>
        <p:nvSpPr>
          <p:cNvPr id="3" name="Content Placeholder 2">
            <a:extLst>
              <a:ext uri="{FF2B5EF4-FFF2-40B4-BE49-F238E27FC236}">
                <a16:creationId xmlns:a16="http://schemas.microsoft.com/office/drawing/2014/main" id="{14B3ED0A-5CBF-4E0D-9FB3-33A2B910A0AB}"/>
              </a:ext>
            </a:extLst>
          </p:cNvPr>
          <p:cNvSpPr>
            <a:spLocks noGrp="1"/>
          </p:cNvSpPr>
          <p:nvPr>
            <p:ph idx="1"/>
          </p:nvPr>
        </p:nvSpPr>
        <p:spPr>
          <a:xfrm>
            <a:off x="737357" y="2147291"/>
            <a:ext cx="5429980" cy="4023360"/>
          </a:xfrm>
        </p:spPr>
        <p:txBody>
          <a:bodyPr/>
          <a:lstStyle/>
          <a:p>
            <a:endParaRPr lang="en-US" dirty="0"/>
          </a:p>
          <a:p>
            <a:pPr>
              <a:buFont typeface="Arial" panose="020B0604020202020204" pitchFamily="34" charset="0"/>
              <a:buChar char="•"/>
            </a:pPr>
            <a:r>
              <a:rPr lang="en-US" dirty="0"/>
              <a:t>Input on OJ’s is very straightforward. You don’t need to prompt for it like we usually do.</a:t>
            </a:r>
          </a:p>
          <a:p>
            <a:endParaRPr lang="en-US" dirty="0"/>
          </a:p>
          <a:p>
            <a:pPr>
              <a:buFont typeface="Wingdings" panose="05000000000000000000" pitchFamily="2" charset="2"/>
              <a:buChar char="§"/>
            </a:pPr>
            <a:r>
              <a:rPr lang="en-US" dirty="0"/>
              <a:t>  The first line of input is usually the number of test cases, followed by the test cases.</a:t>
            </a:r>
            <a:endParaRPr lang="en-IN" dirty="0"/>
          </a:p>
        </p:txBody>
      </p:sp>
      <p:pic>
        <p:nvPicPr>
          <p:cNvPr id="5" name="Picture 4" descr="Text&#10;&#10;Description automatically generated">
            <a:extLst>
              <a:ext uri="{FF2B5EF4-FFF2-40B4-BE49-F238E27FC236}">
                <a16:creationId xmlns:a16="http://schemas.microsoft.com/office/drawing/2014/main" id="{6A0B6072-A6C5-47F2-9AA5-89A00F901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064" y="1278187"/>
            <a:ext cx="4724809" cy="4892464"/>
          </a:xfrm>
          <a:prstGeom prst="rect">
            <a:avLst/>
          </a:prstGeom>
        </p:spPr>
      </p:pic>
    </p:spTree>
    <p:extLst>
      <p:ext uri="{BB962C8B-B14F-4D97-AF65-F5344CB8AC3E}">
        <p14:creationId xmlns:p14="http://schemas.microsoft.com/office/powerpoint/2010/main" val="91332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81EDF9-99C4-46BA-8AA8-37B847BD3E0D}"/>
              </a:ext>
            </a:extLst>
          </p:cNvPr>
          <p:cNvSpPr txBox="1"/>
          <p:nvPr/>
        </p:nvSpPr>
        <p:spPr>
          <a:xfrm>
            <a:off x="124287" y="106532"/>
            <a:ext cx="8387178" cy="3416320"/>
          </a:xfrm>
          <a:prstGeom prst="rect">
            <a:avLst/>
          </a:prstGeom>
          <a:noFill/>
        </p:spPr>
        <p:txBody>
          <a:bodyPr wrap="square">
            <a:spAutoFit/>
          </a:bodyPr>
          <a:lstStyle/>
          <a:p>
            <a:r>
              <a:rPr lang="en-US" dirty="0"/>
              <a:t>Program for Fibonacci numbers</a:t>
            </a:r>
          </a:p>
          <a:p>
            <a:r>
              <a:rPr lang="en-US" dirty="0"/>
              <a:t>Last Updated: 18-11-2020</a:t>
            </a:r>
          </a:p>
          <a:p>
            <a:r>
              <a:rPr lang="en-US" dirty="0"/>
              <a:t>The Fibonacci numbers are the numbers in the following integer sequence.</a:t>
            </a:r>
          </a:p>
          <a:p>
            <a:r>
              <a:rPr lang="en-US" dirty="0"/>
              <a:t>0, 1, 1, 2, 3, 5, 8, 13, 21, 34, 55, 89, 144, ……..</a:t>
            </a:r>
          </a:p>
          <a:p>
            <a:endParaRPr lang="en-US" dirty="0"/>
          </a:p>
          <a:p>
            <a:r>
              <a:rPr lang="en-US" dirty="0"/>
              <a:t>In mathematical terms, the sequence </a:t>
            </a:r>
            <a:r>
              <a:rPr lang="en-US" dirty="0" err="1"/>
              <a:t>Fn</a:t>
            </a:r>
            <a:r>
              <a:rPr lang="en-US" dirty="0"/>
              <a:t> of Fibonacci numbers is defined by the recurrence relation </a:t>
            </a:r>
          </a:p>
          <a:p>
            <a:endParaRPr lang="en-US" dirty="0"/>
          </a:p>
          <a:p>
            <a:r>
              <a:rPr lang="en-US" dirty="0" err="1"/>
              <a:t>Fn</a:t>
            </a:r>
            <a:r>
              <a:rPr lang="en-US" dirty="0"/>
              <a:t> = Fn-1 + Fn-2</a:t>
            </a:r>
          </a:p>
          <a:p>
            <a:r>
              <a:rPr lang="en-US" dirty="0"/>
              <a:t>with seed values </a:t>
            </a:r>
          </a:p>
          <a:p>
            <a:endParaRPr lang="en-US" dirty="0"/>
          </a:p>
          <a:p>
            <a:r>
              <a:rPr lang="en-US" dirty="0"/>
              <a:t>F0 = 0 and F1 = 1.</a:t>
            </a:r>
            <a:endParaRPr lang="en-IN" dirty="0"/>
          </a:p>
        </p:txBody>
      </p:sp>
      <p:pic>
        <p:nvPicPr>
          <p:cNvPr id="7" name="Picture 6" descr="A picture containing text, sign, businesscard&#10;&#10;Description automatically generated">
            <a:extLst>
              <a:ext uri="{FF2B5EF4-FFF2-40B4-BE49-F238E27FC236}">
                <a16:creationId xmlns:a16="http://schemas.microsoft.com/office/drawing/2014/main" id="{F8EDF1B3-BD8E-4335-A7EA-12DC1FE52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749" y="2077375"/>
            <a:ext cx="7579441" cy="3789720"/>
          </a:xfrm>
          <a:prstGeom prst="rect">
            <a:avLst/>
          </a:prstGeom>
        </p:spPr>
      </p:pic>
    </p:spTree>
    <p:extLst>
      <p:ext uri="{BB962C8B-B14F-4D97-AF65-F5344CB8AC3E}">
        <p14:creationId xmlns:p14="http://schemas.microsoft.com/office/powerpoint/2010/main" val="404931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B01D-C180-433B-9679-8531DA2C34CF}"/>
              </a:ext>
            </a:extLst>
          </p:cNvPr>
          <p:cNvSpPr>
            <a:spLocks noGrp="1"/>
          </p:cNvSpPr>
          <p:nvPr>
            <p:ph type="title"/>
          </p:nvPr>
        </p:nvSpPr>
        <p:spPr/>
        <p:txBody>
          <a:bodyPr/>
          <a:lstStyle/>
          <a:p>
            <a:r>
              <a:rPr lang="en-US" dirty="0"/>
              <a:t>Getting started with competitive coding:</a:t>
            </a:r>
            <a:endParaRPr lang="en-IN" dirty="0"/>
          </a:p>
        </p:txBody>
      </p:sp>
      <p:sp>
        <p:nvSpPr>
          <p:cNvPr id="3" name="Content Placeholder 2">
            <a:extLst>
              <a:ext uri="{FF2B5EF4-FFF2-40B4-BE49-F238E27FC236}">
                <a16:creationId xmlns:a16="http://schemas.microsoft.com/office/drawing/2014/main" id="{504E3B25-8649-472A-A06A-50A400F1AF96}"/>
              </a:ext>
            </a:extLst>
          </p:cNvPr>
          <p:cNvSpPr>
            <a:spLocks noGrp="1"/>
          </p:cNvSpPr>
          <p:nvPr>
            <p:ph idx="1"/>
          </p:nvPr>
        </p:nvSpPr>
        <p:spPr/>
        <p:txBody>
          <a:bodyPr>
            <a:normAutofit/>
          </a:bodyPr>
          <a:lstStyle/>
          <a:p>
            <a:r>
              <a:rPr lang="en-US" dirty="0"/>
              <a:t>Solving the problems in a coding contest is not easy. Many online judges have problems of similar difficulty and similar environment. A list of such judges are:- </a:t>
            </a:r>
          </a:p>
          <a:p>
            <a:r>
              <a:rPr lang="en-US" dirty="0"/>
              <a:t>1. TopCoder </a:t>
            </a:r>
          </a:p>
          <a:p>
            <a:r>
              <a:rPr lang="en-US" dirty="0"/>
              <a:t>2. SPOJ </a:t>
            </a:r>
          </a:p>
          <a:p>
            <a:r>
              <a:rPr lang="en-US" dirty="0"/>
              <a:t>3. Codechef </a:t>
            </a:r>
          </a:p>
          <a:p>
            <a:r>
              <a:rPr lang="en-US" dirty="0"/>
              <a:t>4. HackerEarth </a:t>
            </a:r>
          </a:p>
          <a:p>
            <a:r>
              <a:rPr lang="en-US" dirty="0"/>
              <a:t>5. HackerRank</a:t>
            </a:r>
          </a:p>
          <a:p>
            <a:r>
              <a:rPr lang="en-US" dirty="0"/>
              <a:t>6. Codeforces </a:t>
            </a:r>
          </a:p>
          <a:p>
            <a:r>
              <a:rPr lang="en-US" dirty="0"/>
              <a:t>And many more…</a:t>
            </a:r>
            <a:endParaRPr lang="en-IN" dirty="0"/>
          </a:p>
        </p:txBody>
      </p:sp>
      <p:pic>
        <p:nvPicPr>
          <p:cNvPr id="5" name="Picture 4" descr="Logo, company name&#10;&#10;Description automatically generated">
            <a:extLst>
              <a:ext uri="{FF2B5EF4-FFF2-40B4-BE49-F238E27FC236}">
                <a16:creationId xmlns:a16="http://schemas.microsoft.com/office/drawing/2014/main" id="{6EB7F4A2-D39C-436D-A928-F9D26B4E1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597285"/>
            <a:ext cx="4633608" cy="3475206"/>
          </a:xfrm>
          <a:prstGeom prst="rect">
            <a:avLst/>
          </a:prstGeom>
        </p:spPr>
      </p:pic>
    </p:spTree>
    <p:extLst>
      <p:ext uri="{BB962C8B-B14F-4D97-AF65-F5344CB8AC3E}">
        <p14:creationId xmlns:p14="http://schemas.microsoft.com/office/powerpoint/2010/main" val="91185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F09E-97D5-4312-897A-9D887415D7BF}"/>
              </a:ext>
            </a:extLst>
          </p:cNvPr>
          <p:cNvSpPr>
            <a:spLocks noGrp="1"/>
          </p:cNvSpPr>
          <p:nvPr>
            <p:ph type="title"/>
          </p:nvPr>
        </p:nvSpPr>
        <p:spPr>
          <a:xfrm>
            <a:off x="1097280" y="286603"/>
            <a:ext cx="10058400" cy="1450757"/>
          </a:xfrm>
        </p:spPr>
        <p:txBody>
          <a:bodyPr>
            <a:normAutofit/>
          </a:bodyPr>
          <a:lstStyle/>
          <a:p>
            <a:r>
              <a:rPr lang="en-US" dirty="0"/>
              <a:t>A few tips to perform better: </a:t>
            </a:r>
            <a:endParaRPr lang="en-IN" dirty="0"/>
          </a:p>
        </p:txBody>
      </p:sp>
      <p:graphicFrame>
        <p:nvGraphicFramePr>
          <p:cNvPr id="5" name="Content Placeholder 2">
            <a:extLst>
              <a:ext uri="{FF2B5EF4-FFF2-40B4-BE49-F238E27FC236}">
                <a16:creationId xmlns:a16="http://schemas.microsoft.com/office/drawing/2014/main" id="{3946B890-6B11-48D4-B9CD-4DBB5D265811}"/>
              </a:ext>
            </a:extLst>
          </p:cNvPr>
          <p:cNvGraphicFramePr>
            <a:graphicFrameLocks noGrp="1"/>
          </p:cNvGraphicFramePr>
          <p:nvPr>
            <p:ph idx="1"/>
            <p:extLst>
              <p:ext uri="{D42A27DB-BD31-4B8C-83A1-F6EECF244321}">
                <p14:modId xmlns:p14="http://schemas.microsoft.com/office/powerpoint/2010/main" val="565090845"/>
              </p:ext>
            </p:extLst>
          </p:nvPr>
        </p:nvGraphicFramePr>
        <p:xfrm>
          <a:off x="1096963" y="2098515"/>
          <a:ext cx="10058400" cy="3022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16DE2BC-D1E8-495B-AE16-39F533CCF035}"/>
              </a:ext>
            </a:extLst>
          </p:cNvPr>
          <p:cNvSpPr txBox="1"/>
          <p:nvPr/>
        </p:nvSpPr>
        <p:spPr>
          <a:xfrm>
            <a:off x="807868" y="5120641"/>
            <a:ext cx="10058400" cy="369332"/>
          </a:xfrm>
          <a:prstGeom prst="rect">
            <a:avLst/>
          </a:prstGeom>
          <a:noFill/>
        </p:spPr>
        <p:txBody>
          <a:bodyPr wrap="square" rtlCol="0">
            <a:spAutoFit/>
          </a:bodyPr>
          <a:lstStyle/>
          <a:p>
            <a:r>
              <a:rPr lang="en-IN" dirty="0"/>
              <a:t>CP Handbook :- https://cses.fi/book/book.pdf</a:t>
            </a:r>
          </a:p>
        </p:txBody>
      </p:sp>
      <p:pic>
        <p:nvPicPr>
          <p:cNvPr id="6" name="Picture 5">
            <a:extLst>
              <a:ext uri="{FF2B5EF4-FFF2-40B4-BE49-F238E27FC236}">
                <a16:creationId xmlns:a16="http://schemas.microsoft.com/office/drawing/2014/main" id="{E27F0911-62F8-4415-9030-327EE29DC6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70866" y="1107642"/>
            <a:ext cx="3568674" cy="4382331"/>
          </a:xfrm>
          <a:prstGeom prst="rect">
            <a:avLst/>
          </a:prstGeom>
        </p:spPr>
      </p:pic>
    </p:spTree>
    <p:extLst>
      <p:ext uri="{BB962C8B-B14F-4D97-AF65-F5344CB8AC3E}">
        <p14:creationId xmlns:p14="http://schemas.microsoft.com/office/powerpoint/2010/main" val="38757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4D87-D2AC-494E-AEFF-5D5D2D852794}"/>
              </a:ext>
            </a:extLst>
          </p:cNvPr>
          <p:cNvSpPr>
            <a:spLocks noGrp="1"/>
          </p:cNvSpPr>
          <p:nvPr>
            <p:ph type="title"/>
          </p:nvPr>
        </p:nvSpPr>
        <p:spPr>
          <a:xfrm>
            <a:off x="372358" y="160726"/>
            <a:ext cx="3200400" cy="2286000"/>
          </a:xfrm>
        </p:spPr>
        <p:txBody>
          <a:bodyPr/>
          <a:lstStyle/>
          <a:p>
            <a:r>
              <a:rPr lang="en-IN" dirty="0"/>
              <a:t>Some prestigious contests:</a:t>
            </a:r>
          </a:p>
        </p:txBody>
      </p:sp>
      <p:sp>
        <p:nvSpPr>
          <p:cNvPr id="3" name="Content Placeholder 2">
            <a:extLst>
              <a:ext uri="{FF2B5EF4-FFF2-40B4-BE49-F238E27FC236}">
                <a16:creationId xmlns:a16="http://schemas.microsoft.com/office/drawing/2014/main" id="{BC83CDBD-3BBC-477E-8481-0C6059D96839}"/>
              </a:ext>
            </a:extLst>
          </p:cNvPr>
          <p:cNvSpPr>
            <a:spLocks noGrp="1"/>
          </p:cNvSpPr>
          <p:nvPr>
            <p:ph idx="1"/>
          </p:nvPr>
        </p:nvSpPr>
        <p:spPr>
          <a:xfrm>
            <a:off x="4756212" y="297180"/>
            <a:ext cx="6492240" cy="5257800"/>
          </a:xfrm>
        </p:spPr>
        <p:txBody>
          <a:bodyPr/>
          <a:lstStyle/>
          <a:p>
            <a:r>
              <a:rPr lang="en-US" dirty="0"/>
              <a:t>1. ACM – ICPC </a:t>
            </a:r>
          </a:p>
          <a:p>
            <a:r>
              <a:rPr lang="en-US" dirty="0"/>
              <a:t>2. Google Code Jam </a:t>
            </a:r>
          </a:p>
          <a:p>
            <a:r>
              <a:rPr lang="en-US" dirty="0"/>
              <a:t>3. Topcoder Open </a:t>
            </a:r>
          </a:p>
          <a:p>
            <a:r>
              <a:rPr lang="en-US" dirty="0"/>
              <a:t>4. Facebook Hacker Cup (Recent) </a:t>
            </a:r>
          </a:p>
          <a:p>
            <a:r>
              <a:rPr lang="en-US" dirty="0"/>
              <a:t>Students who perform well in these contests are some of the finest brains in the world and instantly recognized by top institutions (companies, academia).</a:t>
            </a:r>
            <a:endParaRPr lang="en-IN" dirty="0"/>
          </a:p>
        </p:txBody>
      </p:sp>
      <p:sp>
        <p:nvSpPr>
          <p:cNvPr id="4" name="Text Placeholder 3">
            <a:extLst>
              <a:ext uri="{FF2B5EF4-FFF2-40B4-BE49-F238E27FC236}">
                <a16:creationId xmlns:a16="http://schemas.microsoft.com/office/drawing/2014/main" id="{65FAD7FC-9A1D-431D-8207-02BAD8AB5E2B}"/>
              </a:ext>
            </a:extLst>
          </p:cNvPr>
          <p:cNvSpPr>
            <a:spLocks noGrp="1"/>
          </p:cNvSpPr>
          <p:nvPr>
            <p:ph type="body" sz="half" idx="2"/>
          </p:nvPr>
        </p:nvSpPr>
        <p:spPr/>
        <p:txBody>
          <a:bodyPr/>
          <a:lstStyle/>
          <a:p>
            <a:endParaRPr lang="en-IN" dirty="0"/>
          </a:p>
        </p:txBody>
      </p:sp>
      <p:pic>
        <p:nvPicPr>
          <p:cNvPr id="6" name="Picture 5" descr="A picture containing company name&#10;&#10;Description automatically generated">
            <a:extLst>
              <a:ext uri="{FF2B5EF4-FFF2-40B4-BE49-F238E27FC236}">
                <a16:creationId xmlns:a16="http://schemas.microsoft.com/office/drawing/2014/main" id="{D2407A52-0B25-41CD-AC4E-051360299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95" y="2831936"/>
            <a:ext cx="3450210" cy="3473268"/>
          </a:xfrm>
          <a:prstGeom prst="rect">
            <a:avLst/>
          </a:prstGeom>
        </p:spPr>
      </p:pic>
      <p:pic>
        <p:nvPicPr>
          <p:cNvPr id="10" name="Picture 9" descr="Text&#10;&#10;Description automatically generated">
            <a:extLst>
              <a:ext uri="{FF2B5EF4-FFF2-40B4-BE49-F238E27FC236}">
                <a16:creationId xmlns:a16="http://schemas.microsoft.com/office/drawing/2014/main" id="{147C275E-30CB-49C0-978D-E7AC1A540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742" y="3429000"/>
            <a:ext cx="5047121" cy="3167109"/>
          </a:xfrm>
          <a:prstGeom prst="rect">
            <a:avLst/>
          </a:prstGeom>
        </p:spPr>
      </p:pic>
    </p:spTree>
    <p:extLst>
      <p:ext uri="{BB962C8B-B14F-4D97-AF65-F5344CB8AC3E}">
        <p14:creationId xmlns:p14="http://schemas.microsoft.com/office/powerpoint/2010/main" val="35624365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136</TotalTime>
  <Words>585</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verdana</vt:lpstr>
      <vt:lpstr>Wingdings</vt:lpstr>
      <vt:lpstr>Retrospect</vt:lpstr>
      <vt:lpstr>PowerPoint Presentation</vt:lpstr>
      <vt:lpstr>What is it?</vt:lpstr>
      <vt:lpstr>What’s new?</vt:lpstr>
      <vt:lpstr>PowerPoint Presentation</vt:lpstr>
      <vt:lpstr>Understanding the input format </vt:lpstr>
      <vt:lpstr>PowerPoint Presentation</vt:lpstr>
      <vt:lpstr>Getting started with competitive coding:</vt:lpstr>
      <vt:lpstr>A few tips to perform better: </vt:lpstr>
      <vt:lpstr>Some prestigious contests:</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Programming </dc:title>
  <dc:creator>mrsiddy.py@outlook.com</dc:creator>
  <cp:lastModifiedBy>mrsiddy.py@outlook.com</cp:lastModifiedBy>
  <cp:revision>13</cp:revision>
  <dcterms:created xsi:type="dcterms:W3CDTF">2020-11-20T05:25:20Z</dcterms:created>
  <dcterms:modified xsi:type="dcterms:W3CDTF">2020-11-20T08:59:53Z</dcterms:modified>
</cp:coreProperties>
</file>