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jpeg" ContentType="image/jpe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13.jpeg" ContentType="image/jpeg"/>
  <Override PartName="/ppt/media/image2.png" ContentType="image/png"/>
  <Override PartName="/ppt/media/image15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6D68F7F-C231-4C4F-8AFE-A1086EFF142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01/09/19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A04B25-9F73-4A7A-A164-C6DB2BE2A3A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"/>
          <p:cNvPicPr/>
          <p:nvPr/>
        </p:nvPicPr>
        <p:blipFill>
          <a:blip r:embed="rId1"/>
          <a:stretch/>
        </p:blipFill>
        <p:spPr>
          <a:xfrm>
            <a:off x="162720" y="248760"/>
            <a:ext cx="3898800" cy="638712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 flipH="1">
            <a:off x="4148280" y="307800"/>
            <a:ext cx="9720" cy="6269400"/>
          </a:xfrm>
          <a:prstGeom prst="line">
            <a:avLst/>
          </a:prstGeom>
          <a:ln w="28440">
            <a:solidFill>
              <a:schemeClr val="accent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-671400" y="6747480"/>
            <a:ext cx="13534200" cy="110160"/>
            <a:chOff x="-671400" y="6747480"/>
            <a:chExt cx="13534200" cy="110160"/>
          </a:xfrm>
        </p:grpSpPr>
        <p:sp>
          <p:nvSpPr>
            <p:cNvPr id="44" name="CustomShape 3"/>
            <p:cNvSpPr/>
            <p:nvPr/>
          </p:nvSpPr>
          <p:spPr>
            <a:xfrm>
              <a:off x="-671400" y="674748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"/>
            <p:cNvSpPr/>
            <p:nvPr/>
          </p:nvSpPr>
          <p:spPr>
            <a:xfrm>
              <a:off x="3840120" y="674748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8351640" y="674748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" name="Group 6"/>
          <p:cNvGrpSpPr/>
          <p:nvPr/>
        </p:nvGrpSpPr>
        <p:grpSpPr>
          <a:xfrm>
            <a:off x="-671400" y="82440"/>
            <a:ext cx="13534200" cy="110160"/>
            <a:chOff x="-671400" y="82440"/>
            <a:chExt cx="13534200" cy="110160"/>
          </a:xfrm>
        </p:grpSpPr>
        <p:sp>
          <p:nvSpPr>
            <p:cNvPr id="48" name="CustomShape 7"/>
            <p:cNvSpPr/>
            <p:nvPr/>
          </p:nvSpPr>
          <p:spPr>
            <a:xfrm>
              <a:off x="-671400" y="8244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8"/>
            <p:cNvSpPr/>
            <p:nvPr/>
          </p:nvSpPr>
          <p:spPr>
            <a:xfrm>
              <a:off x="3840120" y="8244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9"/>
            <p:cNvSpPr/>
            <p:nvPr/>
          </p:nvSpPr>
          <p:spPr>
            <a:xfrm>
              <a:off x="8351640" y="82440"/>
              <a:ext cx="4511160" cy="110160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CustomShape 10"/>
          <p:cNvSpPr/>
          <p:nvPr/>
        </p:nvSpPr>
        <p:spPr>
          <a:xfrm>
            <a:off x="4244760" y="1146960"/>
            <a:ext cx="8050320" cy="10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5400" spc="-1" strike="noStrike">
                <a:solidFill>
                  <a:srgbClr val="002060"/>
                </a:solidFill>
                <a:latin typeface="Arial Rounded MT Bold"/>
              </a:rPr>
              <a:t>BAREJA</a:t>
            </a:r>
            <a:r>
              <a:rPr b="0" lang="en-IN" sz="66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IN" sz="3600" spc="-1" strike="noStrike">
                <a:solidFill>
                  <a:srgbClr val="7c7c7c"/>
                </a:solidFill>
                <a:latin typeface="Arial Rounded MT Bold"/>
              </a:rPr>
              <a:t>TERMINAL OPERATION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9839160" y="3909600"/>
            <a:ext cx="2175840" cy="28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Presented By,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Sanjiv Ranjan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Samir Kumar Nayak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Sadiq Syed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Tuneer Bhattacherjee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Sahil Hansraj Nagrale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Sagar Singh Rathore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Anurag Gupta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Supandeep Grewal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Saurabh Dubey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13232520" y="2404800"/>
            <a:ext cx="667440" cy="66744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>
            <a:off x="13232520" y="0"/>
            <a:ext cx="667440" cy="667440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13232520" y="798120"/>
            <a:ext cx="667440" cy="667440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12446280" y="2404800"/>
            <a:ext cx="667440" cy="6674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0"/>
          <p:cNvSpPr/>
          <p:nvPr/>
        </p:nvSpPr>
        <p:spPr>
          <a:xfrm>
            <a:off x="12446280" y="0"/>
            <a:ext cx="667440" cy="667440"/>
          </a:xfrm>
          <a:prstGeom prst="rect">
            <a:avLst/>
          </a:prstGeom>
          <a:solidFill>
            <a:srgbClr val="01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12446280" y="798120"/>
            <a:ext cx="667440" cy="667440"/>
          </a:xfrm>
          <a:prstGeom prst="rect">
            <a:avLst/>
          </a:prstGeom>
          <a:solidFill>
            <a:srgbClr val="389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14018760" y="2404800"/>
            <a:ext cx="667440" cy="66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3"/>
          <p:cNvSpPr/>
          <p:nvPr/>
        </p:nvSpPr>
        <p:spPr>
          <a:xfrm>
            <a:off x="14018760" y="0"/>
            <a:ext cx="667440" cy="667440"/>
          </a:xfrm>
          <a:prstGeom prst="rect">
            <a:avLst/>
          </a:prstGeom>
          <a:solidFill>
            <a:srgbClr val="018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4"/>
          <p:cNvSpPr/>
          <p:nvPr/>
        </p:nvSpPr>
        <p:spPr>
          <a:xfrm>
            <a:off x="14018760" y="798120"/>
            <a:ext cx="667440" cy="667440"/>
          </a:xfrm>
          <a:prstGeom prst="rect">
            <a:avLst/>
          </a:prstGeom>
          <a:solidFill>
            <a:srgbClr val="7ac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5"/>
          <p:cNvSpPr/>
          <p:nvPr/>
        </p:nvSpPr>
        <p:spPr>
          <a:xfrm>
            <a:off x="13232520" y="1594800"/>
            <a:ext cx="667440" cy="667440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6"/>
          <p:cNvSpPr/>
          <p:nvPr/>
        </p:nvSpPr>
        <p:spPr>
          <a:xfrm>
            <a:off x="12446280" y="1594800"/>
            <a:ext cx="667440" cy="667440"/>
          </a:xfrm>
          <a:prstGeom prst="rect">
            <a:avLst/>
          </a:prstGeom>
          <a:solidFill>
            <a:srgbClr val="fe8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7"/>
          <p:cNvSpPr/>
          <p:nvPr/>
        </p:nvSpPr>
        <p:spPr>
          <a:xfrm>
            <a:off x="14018760" y="1594800"/>
            <a:ext cx="667440" cy="667440"/>
          </a:xfrm>
          <a:prstGeom prst="rect">
            <a:avLst/>
          </a:prstGeom>
          <a:solidFill>
            <a:srgbClr val="fe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8"/>
          <p:cNvSpPr/>
          <p:nvPr/>
        </p:nvSpPr>
        <p:spPr>
          <a:xfrm>
            <a:off x="3646080" y="648000"/>
            <a:ext cx="5225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Quality and Quantity at Different Stages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47" name="Group 19"/>
          <p:cNvGrpSpPr/>
          <p:nvPr/>
        </p:nvGrpSpPr>
        <p:grpSpPr>
          <a:xfrm>
            <a:off x="825120" y="2357280"/>
            <a:ext cx="10509480" cy="2211120"/>
            <a:chOff x="825120" y="2357280"/>
            <a:chExt cx="10509480" cy="2211120"/>
          </a:xfrm>
        </p:grpSpPr>
        <p:sp>
          <p:nvSpPr>
            <p:cNvPr id="248" name="CustomShape 20"/>
            <p:cNvSpPr/>
            <p:nvPr/>
          </p:nvSpPr>
          <p:spPr>
            <a:xfrm>
              <a:off x="7753320" y="2357280"/>
              <a:ext cx="1844640" cy="1436760"/>
            </a:xfrm>
            <a:custGeom>
              <a:avLst/>
              <a:gdLst/>
              <a:ahLst/>
              <a:rect l="l" t="t" r="r" b="b"/>
              <a:pathLst>
                <a:path w="828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8" y="618"/>
                    <a:pt x="828" y="618"/>
                    <a:pt x="828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1"/>
            <p:cNvSpPr/>
            <p:nvPr/>
          </p:nvSpPr>
          <p:spPr>
            <a:xfrm>
              <a:off x="9491040" y="3131640"/>
              <a:ext cx="1843560" cy="1436760"/>
            </a:xfrm>
            <a:custGeom>
              <a:avLst/>
              <a:gdLst/>
              <a:ahLst/>
              <a:rect l="l" t="t" r="r" b="b"/>
              <a:pathLst>
                <a:path w="828" h="644">
                  <a:moveTo>
                    <a:pt x="0" y="346"/>
                  </a:moveTo>
                  <a:cubicBezTo>
                    <a:pt x="111" y="314"/>
                    <a:pt x="111" y="314"/>
                    <a:pt x="111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2" y="0"/>
                  </a:cubicBezTo>
                  <a:cubicBezTo>
                    <a:pt x="828" y="27"/>
                    <a:pt x="828" y="27"/>
                    <a:pt x="828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2"/>
            <p:cNvSpPr/>
            <p:nvPr/>
          </p:nvSpPr>
          <p:spPr>
            <a:xfrm>
              <a:off x="825120" y="2357280"/>
              <a:ext cx="1841760" cy="1436760"/>
            </a:xfrm>
            <a:custGeom>
              <a:avLst/>
              <a:gdLst/>
              <a:ahLst/>
              <a:rect l="l" t="t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3"/>
            <p:cNvSpPr/>
            <p:nvPr/>
          </p:nvSpPr>
          <p:spPr>
            <a:xfrm>
              <a:off x="2559600" y="3131640"/>
              <a:ext cx="1846440" cy="1436760"/>
            </a:xfrm>
            <a:custGeom>
              <a:avLst/>
              <a:gdLst/>
              <a:ahLst/>
              <a:rect l="l" t="t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4"/>
            <p:cNvSpPr/>
            <p:nvPr/>
          </p:nvSpPr>
          <p:spPr>
            <a:xfrm>
              <a:off x="4302000" y="2357280"/>
              <a:ext cx="1840680" cy="1436760"/>
            </a:xfrm>
            <a:custGeom>
              <a:avLst/>
              <a:gdLst/>
              <a:ahLst/>
              <a:rect l="l" t="t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"/>
            <p:cNvSpPr/>
            <p:nvPr/>
          </p:nvSpPr>
          <p:spPr>
            <a:xfrm>
              <a:off x="6036480" y="3131640"/>
              <a:ext cx="1846440" cy="1436760"/>
            </a:xfrm>
            <a:custGeom>
              <a:avLst/>
              <a:gdLst/>
              <a:ahLst/>
              <a:rect l="l" t="t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" name="CustomShape 26"/>
          <p:cNvSpPr/>
          <p:nvPr/>
        </p:nvSpPr>
        <p:spPr>
          <a:xfrm>
            <a:off x="893880" y="3503880"/>
            <a:ext cx="1173600" cy="11754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" name="CustomShape 27"/>
          <p:cNvSpPr/>
          <p:nvPr/>
        </p:nvSpPr>
        <p:spPr>
          <a:xfrm>
            <a:off x="1009800" y="3619800"/>
            <a:ext cx="941760" cy="943920"/>
          </a:xfrm>
          <a:prstGeom prst="ellipse">
            <a:avLst/>
          </a:prstGeom>
          <a:solidFill>
            <a:srgbClr val="016aa3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" name="CustomShape 28"/>
          <p:cNvSpPr/>
          <p:nvPr/>
        </p:nvSpPr>
        <p:spPr>
          <a:xfrm>
            <a:off x="2675520" y="2218680"/>
            <a:ext cx="1170720" cy="11736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" name="CustomShape 29"/>
          <p:cNvSpPr/>
          <p:nvPr/>
        </p:nvSpPr>
        <p:spPr>
          <a:xfrm>
            <a:off x="2789640" y="2332800"/>
            <a:ext cx="941040" cy="945720"/>
          </a:xfrm>
          <a:prstGeom prst="ellipse">
            <a:avLst/>
          </a:prstGeom>
          <a:solidFill>
            <a:srgbClr val="46b688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" name="CustomShape 30"/>
          <p:cNvSpPr/>
          <p:nvPr/>
        </p:nvSpPr>
        <p:spPr>
          <a:xfrm>
            <a:off x="4350960" y="3503880"/>
            <a:ext cx="1170720" cy="11754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" name="CustomShape 31"/>
          <p:cNvSpPr/>
          <p:nvPr/>
        </p:nvSpPr>
        <p:spPr>
          <a:xfrm>
            <a:off x="4464000" y="3619800"/>
            <a:ext cx="941760" cy="943920"/>
          </a:xfrm>
          <a:prstGeom prst="ellipse">
            <a:avLst/>
          </a:prstGeom>
          <a:solidFill>
            <a:srgbClr val="fea34f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CustomShape 32"/>
          <p:cNvSpPr/>
          <p:nvPr/>
        </p:nvSpPr>
        <p:spPr>
          <a:xfrm>
            <a:off x="6143040" y="2218680"/>
            <a:ext cx="1173600" cy="11736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" name="CustomShape 33"/>
          <p:cNvSpPr/>
          <p:nvPr/>
        </p:nvSpPr>
        <p:spPr>
          <a:xfrm>
            <a:off x="6258960" y="2332800"/>
            <a:ext cx="941760" cy="945720"/>
          </a:xfrm>
          <a:prstGeom prst="ellipse">
            <a:avLst/>
          </a:prstGeom>
          <a:solidFill>
            <a:srgbClr val="016aa3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2" name="CustomShape 34"/>
          <p:cNvSpPr/>
          <p:nvPr/>
        </p:nvSpPr>
        <p:spPr>
          <a:xfrm>
            <a:off x="7820280" y="3503880"/>
            <a:ext cx="1173600" cy="11754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35"/>
          <p:cNvSpPr/>
          <p:nvPr/>
        </p:nvSpPr>
        <p:spPr>
          <a:xfrm>
            <a:off x="7936200" y="3619800"/>
            <a:ext cx="941760" cy="943920"/>
          </a:xfrm>
          <a:prstGeom prst="ellipse">
            <a:avLst/>
          </a:prstGeom>
          <a:solidFill>
            <a:srgbClr val="46b688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36"/>
          <p:cNvSpPr/>
          <p:nvPr/>
        </p:nvSpPr>
        <p:spPr>
          <a:xfrm>
            <a:off x="9598320" y="2218680"/>
            <a:ext cx="1170720" cy="1173600"/>
          </a:xfrm>
          <a:prstGeom prst="ellipse">
            <a:avLst/>
          </a:prstGeom>
          <a:solidFill>
            <a:schemeClr val="bg1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5" name="CustomShape 37"/>
          <p:cNvSpPr/>
          <p:nvPr/>
        </p:nvSpPr>
        <p:spPr>
          <a:xfrm>
            <a:off x="9711360" y="2332800"/>
            <a:ext cx="941760" cy="945720"/>
          </a:xfrm>
          <a:prstGeom prst="ellipse">
            <a:avLst/>
          </a:prstGeom>
          <a:solidFill>
            <a:srgbClr val="fea34f"/>
          </a:solidFill>
          <a:ln w="15840">
            <a:noFill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6" name="CustomShape 38"/>
          <p:cNvSpPr/>
          <p:nvPr/>
        </p:nvSpPr>
        <p:spPr>
          <a:xfrm>
            <a:off x="1037520" y="1886760"/>
            <a:ext cx="886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Refinery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7" name="CustomShape 39"/>
          <p:cNvSpPr/>
          <p:nvPr/>
        </p:nvSpPr>
        <p:spPr>
          <a:xfrm>
            <a:off x="2833560" y="4358880"/>
            <a:ext cx="8532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Pipeline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8" name="CustomShape 40"/>
          <p:cNvSpPr/>
          <p:nvPr/>
        </p:nvSpPr>
        <p:spPr>
          <a:xfrm>
            <a:off x="3961440" y="1588320"/>
            <a:ext cx="31208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Marketing Acknowledgement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9" name="CustomShape 41"/>
          <p:cNvSpPr/>
          <p:nvPr/>
        </p:nvSpPr>
        <p:spPr>
          <a:xfrm>
            <a:off x="5699520" y="4449240"/>
            <a:ext cx="2227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Batch Formation Test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0" name="CustomShape 42"/>
          <p:cNvSpPr/>
          <p:nvPr/>
        </p:nvSpPr>
        <p:spPr>
          <a:xfrm>
            <a:off x="7890480" y="1560960"/>
            <a:ext cx="1967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TLF Quality Checks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1" name="CustomShape 43"/>
          <p:cNvSpPr/>
          <p:nvPr/>
        </p:nvSpPr>
        <p:spPr>
          <a:xfrm>
            <a:off x="9671760" y="4467960"/>
            <a:ext cx="2314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Consumer End Checks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2" name="Line 44"/>
          <p:cNvSpPr/>
          <p:nvPr/>
        </p:nvSpPr>
        <p:spPr>
          <a:xfrm>
            <a:off x="814320" y="5641560"/>
            <a:ext cx="1056312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3" name="Group 45"/>
          <p:cNvGrpSpPr/>
          <p:nvPr/>
        </p:nvGrpSpPr>
        <p:grpSpPr>
          <a:xfrm>
            <a:off x="10034640" y="2667600"/>
            <a:ext cx="286920" cy="287280"/>
            <a:chOff x="10034640" y="2667600"/>
            <a:chExt cx="286920" cy="287280"/>
          </a:xfrm>
        </p:grpSpPr>
        <p:sp>
          <p:nvSpPr>
            <p:cNvPr id="274" name="CustomShape 46"/>
            <p:cNvSpPr/>
            <p:nvPr/>
          </p:nvSpPr>
          <p:spPr>
            <a:xfrm>
              <a:off x="10034640" y="2763000"/>
              <a:ext cx="286920" cy="191880"/>
            </a:xfrm>
            <a:custGeom>
              <a:avLst/>
              <a:gdLst/>
              <a:ah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7"/>
            <p:cNvSpPr/>
            <p:nvPr/>
          </p:nvSpPr>
          <p:spPr>
            <a:xfrm>
              <a:off x="10053720" y="2667600"/>
              <a:ext cx="252000" cy="156960"/>
            </a:xfrm>
            <a:custGeom>
              <a:avLst/>
              <a:gdLst/>
              <a:ah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Group 48"/>
          <p:cNvGrpSpPr/>
          <p:nvPr/>
        </p:nvGrpSpPr>
        <p:grpSpPr>
          <a:xfrm>
            <a:off x="8258400" y="3965760"/>
            <a:ext cx="285480" cy="286920"/>
            <a:chOff x="8258400" y="3965760"/>
            <a:chExt cx="285480" cy="286920"/>
          </a:xfrm>
        </p:grpSpPr>
        <p:sp>
          <p:nvSpPr>
            <p:cNvPr id="277" name="CustomShape 49"/>
            <p:cNvSpPr/>
            <p:nvPr/>
          </p:nvSpPr>
          <p:spPr>
            <a:xfrm>
              <a:off x="8258400" y="3965760"/>
              <a:ext cx="285480" cy="286920"/>
            </a:xfrm>
            <a:custGeom>
              <a:avLst/>
              <a:gdLst/>
              <a:ahLst/>
              <a:rect l="l" t="t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50"/>
            <p:cNvSpPr/>
            <p:nvPr/>
          </p:nvSpPr>
          <p:spPr>
            <a:xfrm>
              <a:off x="8287200" y="4022640"/>
              <a:ext cx="199800" cy="72720"/>
            </a:xfrm>
            <a:custGeom>
              <a:avLst/>
              <a:gdLst/>
              <a:ahLst/>
              <a:rect l="l" t="t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51"/>
          <p:cNvGrpSpPr/>
          <p:nvPr/>
        </p:nvGrpSpPr>
        <p:grpSpPr>
          <a:xfrm>
            <a:off x="6582600" y="2693160"/>
            <a:ext cx="285480" cy="225000"/>
            <a:chOff x="6582600" y="2693160"/>
            <a:chExt cx="285480" cy="225000"/>
          </a:xfrm>
        </p:grpSpPr>
        <p:sp>
          <p:nvSpPr>
            <p:cNvPr id="280" name="CustomShape 52"/>
            <p:cNvSpPr/>
            <p:nvPr/>
          </p:nvSpPr>
          <p:spPr>
            <a:xfrm>
              <a:off x="6751080" y="2728080"/>
              <a:ext cx="117000" cy="190080"/>
            </a:xfrm>
            <a:custGeom>
              <a:avLst/>
              <a:gdLst/>
              <a:ahLst/>
              <a:rect l="l" t="t" r="r" b="b"/>
              <a:pathLst>
                <a:path w="296" h="482">
                  <a:moveTo>
                    <a:pt x="217" y="291"/>
                  </a:moveTo>
                  <a:lnTo>
                    <a:pt x="201" y="285"/>
                  </a:lnTo>
                  <a:lnTo>
                    <a:pt x="185" y="280"/>
                  </a:lnTo>
                  <a:lnTo>
                    <a:pt x="168" y="275"/>
                  </a:lnTo>
                  <a:lnTo>
                    <a:pt x="153" y="270"/>
                  </a:lnTo>
                  <a:lnTo>
                    <a:pt x="153" y="238"/>
                  </a:lnTo>
                  <a:lnTo>
                    <a:pt x="158" y="235"/>
                  </a:lnTo>
                  <a:lnTo>
                    <a:pt x="163" y="230"/>
                  </a:lnTo>
                  <a:lnTo>
                    <a:pt x="169" y="225"/>
                  </a:lnTo>
                  <a:lnTo>
                    <a:pt x="176" y="219"/>
                  </a:lnTo>
                  <a:lnTo>
                    <a:pt x="181" y="210"/>
                  </a:lnTo>
                  <a:lnTo>
                    <a:pt x="185" y="201"/>
                  </a:lnTo>
                  <a:lnTo>
                    <a:pt x="189" y="189"/>
                  </a:lnTo>
                  <a:lnTo>
                    <a:pt x="190" y="175"/>
                  </a:lnTo>
                  <a:lnTo>
                    <a:pt x="194" y="172"/>
                  </a:lnTo>
                  <a:lnTo>
                    <a:pt x="198" y="167"/>
                  </a:lnTo>
                  <a:lnTo>
                    <a:pt x="200" y="163"/>
                  </a:lnTo>
                  <a:lnTo>
                    <a:pt x="201" y="158"/>
                  </a:lnTo>
                  <a:lnTo>
                    <a:pt x="205" y="145"/>
                  </a:lnTo>
                  <a:lnTo>
                    <a:pt x="205" y="133"/>
                  </a:lnTo>
                  <a:lnTo>
                    <a:pt x="205" y="127"/>
                  </a:lnTo>
                  <a:lnTo>
                    <a:pt x="205" y="122"/>
                  </a:lnTo>
                  <a:lnTo>
                    <a:pt x="204" y="116"/>
                  </a:lnTo>
                  <a:lnTo>
                    <a:pt x="201" y="110"/>
                  </a:lnTo>
                  <a:lnTo>
                    <a:pt x="198" y="104"/>
                  </a:lnTo>
                  <a:lnTo>
                    <a:pt x="195" y="101"/>
                  </a:lnTo>
                  <a:lnTo>
                    <a:pt x="200" y="90"/>
                  </a:lnTo>
                  <a:lnTo>
                    <a:pt x="205" y="76"/>
                  </a:lnTo>
                  <a:lnTo>
                    <a:pt x="208" y="67"/>
                  </a:lnTo>
                  <a:lnTo>
                    <a:pt x="208" y="59"/>
                  </a:lnTo>
                  <a:lnTo>
                    <a:pt x="208" y="50"/>
                  </a:lnTo>
                  <a:lnTo>
                    <a:pt x="205" y="43"/>
                  </a:lnTo>
                  <a:lnTo>
                    <a:pt x="203" y="36"/>
                  </a:lnTo>
                  <a:lnTo>
                    <a:pt x="200" y="31"/>
                  </a:lnTo>
                  <a:lnTo>
                    <a:pt x="196" y="26"/>
                  </a:lnTo>
                  <a:lnTo>
                    <a:pt x="192" y="22"/>
                  </a:lnTo>
                  <a:lnTo>
                    <a:pt x="182" y="14"/>
                  </a:lnTo>
                  <a:lnTo>
                    <a:pt x="171" y="9"/>
                  </a:lnTo>
                  <a:lnTo>
                    <a:pt x="158" y="5"/>
                  </a:lnTo>
                  <a:lnTo>
                    <a:pt x="145" y="2"/>
                  </a:lnTo>
                  <a:lnTo>
                    <a:pt x="131" y="0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95" y="2"/>
                  </a:lnTo>
                  <a:lnTo>
                    <a:pt x="82" y="4"/>
                  </a:lnTo>
                  <a:lnTo>
                    <a:pt x="70" y="7"/>
                  </a:lnTo>
                  <a:lnTo>
                    <a:pt x="60" y="12"/>
                  </a:lnTo>
                  <a:lnTo>
                    <a:pt x="50" y="17"/>
                  </a:lnTo>
                  <a:lnTo>
                    <a:pt x="42" y="25"/>
                  </a:lnTo>
                  <a:lnTo>
                    <a:pt x="36" y="32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11" y="40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4" y="57"/>
                  </a:lnTo>
                  <a:lnTo>
                    <a:pt x="2" y="65"/>
                  </a:lnTo>
                  <a:lnTo>
                    <a:pt x="4" y="71"/>
                  </a:lnTo>
                  <a:lnTo>
                    <a:pt x="7" y="86"/>
                  </a:lnTo>
                  <a:lnTo>
                    <a:pt x="13" y="99"/>
                  </a:lnTo>
                  <a:lnTo>
                    <a:pt x="7" y="104"/>
                  </a:lnTo>
                  <a:lnTo>
                    <a:pt x="5" y="110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6" y="163"/>
                  </a:lnTo>
                  <a:lnTo>
                    <a:pt x="9" y="167"/>
                  </a:lnTo>
                  <a:lnTo>
                    <a:pt x="11" y="172"/>
                  </a:lnTo>
                  <a:lnTo>
                    <a:pt x="15" y="175"/>
                  </a:lnTo>
                  <a:lnTo>
                    <a:pt x="18" y="188"/>
                  </a:lnTo>
                  <a:lnTo>
                    <a:pt x="20" y="199"/>
                  </a:lnTo>
                  <a:lnTo>
                    <a:pt x="25" y="208"/>
                  </a:lnTo>
                  <a:lnTo>
                    <a:pt x="31" y="217"/>
                  </a:lnTo>
                  <a:lnTo>
                    <a:pt x="37" y="224"/>
                  </a:lnTo>
                  <a:lnTo>
                    <a:pt x="43" y="230"/>
                  </a:lnTo>
                  <a:lnTo>
                    <a:pt x="50" y="234"/>
                  </a:lnTo>
                  <a:lnTo>
                    <a:pt x="56" y="238"/>
                  </a:lnTo>
                  <a:lnTo>
                    <a:pt x="56" y="270"/>
                  </a:lnTo>
                  <a:lnTo>
                    <a:pt x="43" y="274"/>
                  </a:lnTo>
                  <a:lnTo>
                    <a:pt x="31" y="279"/>
                  </a:lnTo>
                  <a:lnTo>
                    <a:pt x="42" y="287"/>
                  </a:lnTo>
                  <a:lnTo>
                    <a:pt x="52" y="294"/>
                  </a:lnTo>
                  <a:lnTo>
                    <a:pt x="61" y="302"/>
                  </a:lnTo>
                  <a:lnTo>
                    <a:pt x="68" y="310"/>
                  </a:lnTo>
                  <a:lnTo>
                    <a:pt x="73" y="318"/>
                  </a:lnTo>
                  <a:lnTo>
                    <a:pt x="77" y="324"/>
                  </a:lnTo>
                  <a:lnTo>
                    <a:pt x="79" y="332"/>
                  </a:lnTo>
                  <a:lnTo>
                    <a:pt x="81" y="338"/>
                  </a:lnTo>
                  <a:lnTo>
                    <a:pt x="81" y="482"/>
                  </a:lnTo>
                  <a:lnTo>
                    <a:pt x="285" y="482"/>
                  </a:lnTo>
                  <a:lnTo>
                    <a:pt x="289" y="481"/>
                  </a:lnTo>
                  <a:lnTo>
                    <a:pt x="293" y="478"/>
                  </a:lnTo>
                  <a:lnTo>
                    <a:pt x="295" y="474"/>
                  </a:lnTo>
                  <a:lnTo>
                    <a:pt x="296" y="470"/>
                  </a:lnTo>
                  <a:lnTo>
                    <a:pt x="296" y="334"/>
                  </a:lnTo>
                  <a:lnTo>
                    <a:pt x="295" y="328"/>
                  </a:lnTo>
                  <a:lnTo>
                    <a:pt x="293" y="323"/>
                  </a:lnTo>
                  <a:lnTo>
                    <a:pt x="286" y="318"/>
                  </a:lnTo>
                  <a:lnTo>
                    <a:pt x="278" y="312"/>
                  </a:lnTo>
                  <a:lnTo>
                    <a:pt x="253" y="302"/>
                  </a:lnTo>
                  <a:lnTo>
                    <a:pt x="217" y="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53"/>
            <p:cNvSpPr/>
            <p:nvPr/>
          </p:nvSpPr>
          <p:spPr>
            <a:xfrm>
              <a:off x="6582600" y="2693160"/>
              <a:ext cx="190080" cy="225000"/>
            </a:xfrm>
            <a:custGeom>
              <a:avLst/>
              <a:gdLst/>
              <a:ahLst/>
              <a:rect l="l" t="t" r="r" b="b"/>
              <a:pathLst>
                <a:path w="480" h="569">
                  <a:moveTo>
                    <a:pt x="425" y="375"/>
                  </a:moveTo>
                  <a:lnTo>
                    <a:pt x="425" y="375"/>
                  </a:lnTo>
                  <a:lnTo>
                    <a:pt x="424" y="375"/>
                  </a:lnTo>
                  <a:lnTo>
                    <a:pt x="421" y="374"/>
                  </a:lnTo>
                  <a:lnTo>
                    <a:pt x="419" y="372"/>
                  </a:lnTo>
                  <a:lnTo>
                    <a:pt x="393" y="358"/>
                  </a:lnTo>
                  <a:lnTo>
                    <a:pt x="366" y="345"/>
                  </a:lnTo>
                  <a:lnTo>
                    <a:pt x="339" y="333"/>
                  </a:lnTo>
                  <a:lnTo>
                    <a:pt x="312" y="321"/>
                  </a:lnTo>
                  <a:lnTo>
                    <a:pt x="312" y="312"/>
                  </a:lnTo>
                  <a:lnTo>
                    <a:pt x="312" y="281"/>
                  </a:lnTo>
                  <a:lnTo>
                    <a:pt x="312" y="276"/>
                  </a:lnTo>
                  <a:lnTo>
                    <a:pt x="313" y="275"/>
                  </a:lnTo>
                  <a:lnTo>
                    <a:pt x="316" y="272"/>
                  </a:lnTo>
                  <a:lnTo>
                    <a:pt x="316" y="272"/>
                  </a:lnTo>
                  <a:lnTo>
                    <a:pt x="316" y="272"/>
                  </a:lnTo>
                  <a:lnTo>
                    <a:pt x="322" y="266"/>
                  </a:lnTo>
                  <a:lnTo>
                    <a:pt x="329" y="256"/>
                  </a:lnTo>
                  <a:lnTo>
                    <a:pt x="334" y="243"/>
                  </a:lnTo>
                  <a:lnTo>
                    <a:pt x="339" y="226"/>
                  </a:lnTo>
                  <a:lnTo>
                    <a:pt x="339" y="223"/>
                  </a:lnTo>
                  <a:lnTo>
                    <a:pt x="340" y="220"/>
                  </a:lnTo>
                  <a:lnTo>
                    <a:pt x="340" y="217"/>
                  </a:lnTo>
                  <a:lnTo>
                    <a:pt x="340" y="214"/>
                  </a:lnTo>
                  <a:lnTo>
                    <a:pt x="342" y="208"/>
                  </a:lnTo>
                  <a:lnTo>
                    <a:pt x="342" y="202"/>
                  </a:lnTo>
                  <a:lnTo>
                    <a:pt x="344" y="202"/>
                  </a:lnTo>
                  <a:lnTo>
                    <a:pt x="345" y="199"/>
                  </a:lnTo>
                  <a:lnTo>
                    <a:pt x="345" y="199"/>
                  </a:lnTo>
                  <a:lnTo>
                    <a:pt x="345" y="199"/>
                  </a:lnTo>
                  <a:lnTo>
                    <a:pt x="349" y="195"/>
                  </a:lnTo>
                  <a:lnTo>
                    <a:pt x="353" y="190"/>
                  </a:lnTo>
                  <a:lnTo>
                    <a:pt x="357" y="184"/>
                  </a:lnTo>
                  <a:lnTo>
                    <a:pt x="358" y="177"/>
                  </a:lnTo>
                  <a:lnTo>
                    <a:pt x="358" y="176"/>
                  </a:lnTo>
                  <a:lnTo>
                    <a:pt x="360" y="176"/>
                  </a:lnTo>
                  <a:lnTo>
                    <a:pt x="360" y="173"/>
                  </a:lnTo>
                  <a:lnTo>
                    <a:pt x="360" y="171"/>
                  </a:lnTo>
                  <a:lnTo>
                    <a:pt x="361" y="170"/>
                  </a:lnTo>
                  <a:lnTo>
                    <a:pt x="361" y="168"/>
                  </a:lnTo>
                  <a:lnTo>
                    <a:pt x="361" y="167"/>
                  </a:lnTo>
                  <a:lnTo>
                    <a:pt x="361" y="164"/>
                  </a:lnTo>
                  <a:lnTo>
                    <a:pt x="361" y="162"/>
                  </a:lnTo>
                  <a:lnTo>
                    <a:pt x="361" y="159"/>
                  </a:lnTo>
                  <a:lnTo>
                    <a:pt x="361" y="152"/>
                  </a:lnTo>
                  <a:lnTo>
                    <a:pt x="360" y="145"/>
                  </a:lnTo>
                  <a:lnTo>
                    <a:pt x="358" y="140"/>
                  </a:lnTo>
                  <a:lnTo>
                    <a:pt x="356" y="135"/>
                  </a:lnTo>
                  <a:lnTo>
                    <a:pt x="356" y="135"/>
                  </a:lnTo>
                  <a:lnTo>
                    <a:pt x="356" y="135"/>
                  </a:lnTo>
                  <a:lnTo>
                    <a:pt x="351" y="130"/>
                  </a:lnTo>
                  <a:lnTo>
                    <a:pt x="347" y="126"/>
                  </a:lnTo>
                  <a:lnTo>
                    <a:pt x="348" y="122"/>
                  </a:lnTo>
                  <a:lnTo>
                    <a:pt x="349" y="117"/>
                  </a:lnTo>
                  <a:lnTo>
                    <a:pt x="353" y="109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7" y="92"/>
                  </a:lnTo>
                  <a:lnTo>
                    <a:pt x="358" y="85"/>
                  </a:lnTo>
                  <a:lnTo>
                    <a:pt x="358" y="85"/>
                  </a:lnTo>
                  <a:lnTo>
                    <a:pt x="358" y="85"/>
                  </a:lnTo>
                  <a:lnTo>
                    <a:pt x="358" y="77"/>
                  </a:lnTo>
                  <a:lnTo>
                    <a:pt x="358" y="71"/>
                  </a:lnTo>
                  <a:lnTo>
                    <a:pt x="358" y="69"/>
                  </a:lnTo>
                  <a:lnTo>
                    <a:pt x="358" y="68"/>
                  </a:lnTo>
                  <a:lnTo>
                    <a:pt x="358" y="60"/>
                  </a:lnTo>
                  <a:lnTo>
                    <a:pt x="357" y="54"/>
                  </a:lnTo>
                  <a:lnTo>
                    <a:pt x="356" y="51"/>
                  </a:lnTo>
                  <a:lnTo>
                    <a:pt x="354" y="48"/>
                  </a:lnTo>
                  <a:lnTo>
                    <a:pt x="353" y="46"/>
                  </a:lnTo>
                  <a:lnTo>
                    <a:pt x="353" y="44"/>
                  </a:lnTo>
                  <a:lnTo>
                    <a:pt x="352" y="42"/>
                  </a:lnTo>
                  <a:lnTo>
                    <a:pt x="352" y="42"/>
                  </a:lnTo>
                  <a:lnTo>
                    <a:pt x="351" y="40"/>
                  </a:lnTo>
                  <a:lnTo>
                    <a:pt x="349" y="37"/>
                  </a:lnTo>
                  <a:lnTo>
                    <a:pt x="349" y="37"/>
                  </a:lnTo>
                  <a:lnTo>
                    <a:pt x="349" y="37"/>
                  </a:lnTo>
                  <a:lnTo>
                    <a:pt x="344" y="32"/>
                  </a:lnTo>
                  <a:lnTo>
                    <a:pt x="340" y="27"/>
                  </a:lnTo>
                  <a:lnTo>
                    <a:pt x="335" y="22"/>
                  </a:lnTo>
                  <a:lnTo>
                    <a:pt x="329" y="18"/>
                  </a:lnTo>
                  <a:lnTo>
                    <a:pt x="329" y="18"/>
                  </a:lnTo>
                  <a:lnTo>
                    <a:pt x="329" y="18"/>
                  </a:lnTo>
                  <a:lnTo>
                    <a:pt x="326" y="17"/>
                  </a:lnTo>
                  <a:lnTo>
                    <a:pt x="324" y="15"/>
                  </a:lnTo>
                  <a:lnTo>
                    <a:pt x="311" y="9"/>
                  </a:lnTo>
                  <a:lnTo>
                    <a:pt x="298" y="5"/>
                  </a:lnTo>
                  <a:lnTo>
                    <a:pt x="284" y="3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39" y="0"/>
                  </a:lnTo>
                  <a:lnTo>
                    <a:pt x="238" y="0"/>
                  </a:lnTo>
                  <a:lnTo>
                    <a:pt x="235" y="0"/>
                  </a:lnTo>
                  <a:lnTo>
                    <a:pt x="231" y="1"/>
                  </a:lnTo>
                  <a:lnTo>
                    <a:pt x="226" y="1"/>
                  </a:lnTo>
                  <a:lnTo>
                    <a:pt x="222" y="3"/>
                  </a:lnTo>
                  <a:lnTo>
                    <a:pt x="218" y="3"/>
                  </a:lnTo>
                  <a:lnTo>
                    <a:pt x="216" y="4"/>
                  </a:lnTo>
                  <a:lnTo>
                    <a:pt x="214" y="4"/>
                  </a:lnTo>
                  <a:lnTo>
                    <a:pt x="209" y="5"/>
                  </a:lnTo>
                  <a:lnTo>
                    <a:pt x="205" y="6"/>
                  </a:lnTo>
                  <a:lnTo>
                    <a:pt x="200" y="8"/>
                  </a:lnTo>
                  <a:lnTo>
                    <a:pt x="196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84" y="15"/>
                  </a:lnTo>
                  <a:lnTo>
                    <a:pt x="173" y="23"/>
                  </a:lnTo>
                  <a:lnTo>
                    <a:pt x="166" y="30"/>
                  </a:lnTo>
                  <a:lnTo>
                    <a:pt x="158" y="39"/>
                  </a:lnTo>
                  <a:lnTo>
                    <a:pt x="158" y="39"/>
                  </a:lnTo>
                  <a:lnTo>
                    <a:pt x="158" y="39"/>
                  </a:lnTo>
                  <a:lnTo>
                    <a:pt x="157" y="41"/>
                  </a:lnTo>
                  <a:lnTo>
                    <a:pt x="155" y="44"/>
                  </a:lnTo>
                  <a:lnTo>
                    <a:pt x="151" y="44"/>
                  </a:lnTo>
                  <a:lnTo>
                    <a:pt x="148" y="44"/>
                  </a:lnTo>
                  <a:lnTo>
                    <a:pt x="144" y="44"/>
                  </a:lnTo>
                  <a:lnTo>
                    <a:pt x="141" y="45"/>
                  </a:lnTo>
                  <a:lnTo>
                    <a:pt x="140" y="45"/>
                  </a:lnTo>
                  <a:lnTo>
                    <a:pt x="139" y="45"/>
                  </a:lnTo>
                  <a:lnTo>
                    <a:pt x="136" y="46"/>
                  </a:lnTo>
                  <a:lnTo>
                    <a:pt x="133" y="48"/>
                  </a:lnTo>
                  <a:lnTo>
                    <a:pt x="132" y="49"/>
                  </a:lnTo>
                  <a:lnTo>
                    <a:pt x="131" y="49"/>
                  </a:lnTo>
                  <a:lnTo>
                    <a:pt x="128" y="50"/>
                  </a:lnTo>
                  <a:lnTo>
                    <a:pt x="127" y="51"/>
                  </a:lnTo>
                  <a:lnTo>
                    <a:pt x="127" y="53"/>
                  </a:lnTo>
                  <a:lnTo>
                    <a:pt x="126" y="53"/>
                  </a:lnTo>
                  <a:lnTo>
                    <a:pt x="125" y="54"/>
                  </a:lnTo>
                  <a:lnTo>
                    <a:pt x="123" y="57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4"/>
                  </a:lnTo>
                  <a:lnTo>
                    <a:pt x="119" y="66"/>
                  </a:lnTo>
                  <a:lnTo>
                    <a:pt x="119" y="68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8" y="73"/>
                  </a:lnTo>
                  <a:lnTo>
                    <a:pt x="118" y="77"/>
                  </a:lnTo>
                  <a:lnTo>
                    <a:pt x="118" y="80"/>
                  </a:lnTo>
                  <a:lnTo>
                    <a:pt x="118" y="81"/>
                  </a:lnTo>
                  <a:lnTo>
                    <a:pt x="118" y="82"/>
                  </a:lnTo>
                  <a:lnTo>
                    <a:pt x="119" y="86"/>
                  </a:lnTo>
                  <a:lnTo>
                    <a:pt x="119" y="89"/>
                  </a:lnTo>
                  <a:lnTo>
                    <a:pt x="119" y="90"/>
                  </a:lnTo>
                  <a:lnTo>
                    <a:pt x="121" y="91"/>
                  </a:lnTo>
                  <a:lnTo>
                    <a:pt x="121" y="95"/>
                  </a:lnTo>
                  <a:lnTo>
                    <a:pt x="122" y="99"/>
                  </a:lnTo>
                  <a:lnTo>
                    <a:pt x="122" y="99"/>
                  </a:lnTo>
                  <a:lnTo>
                    <a:pt x="122" y="100"/>
                  </a:lnTo>
                  <a:lnTo>
                    <a:pt x="123" y="104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8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7" y="128"/>
                  </a:lnTo>
                  <a:lnTo>
                    <a:pt x="123" y="135"/>
                  </a:lnTo>
                  <a:lnTo>
                    <a:pt x="121" y="140"/>
                  </a:lnTo>
                  <a:lnTo>
                    <a:pt x="118" y="145"/>
                  </a:lnTo>
                  <a:lnTo>
                    <a:pt x="117" y="152"/>
                  </a:lnTo>
                  <a:lnTo>
                    <a:pt x="117" y="159"/>
                  </a:lnTo>
                  <a:lnTo>
                    <a:pt x="117" y="162"/>
                  </a:lnTo>
                  <a:lnTo>
                    <a:pt x="117" y="166"/>
                  </a:lnTo>
                  <a:lnTo>
                    <a:pt x="117" y="167"/>
                  </a:lnTo>
                  <a:lnTo>
                    <a:pt x="117" y="170"/>
                  </a:lnTo>
                  <a:lnTo>
                    <a:pt x="118" y="171"/>
                  </a:lnTo>
                  <a:lnTo>
                    <a:pt x="118" y="171"/>
                  </a:lnTo>
                  <a:lnTo>
                    <a:pt x="118" y="175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121" y="184"/>
                  </a:lnTo>
                  <a:lnTo>
                    <a:pt x="125" y="190"/>
                  </a:lnTo>
                  <a:lnTo>
                    <a:pt x="128" y="195"/>
                  </a:lnTo>
                  <a:lnTo>
                    <a:pt x="132" y="199"/>
                  </a:lnTo>
                  <a:lnTo>
                    <a:pt x="132" y="199"/>
                  </a:lnTo>
                  <a:lnTo>
                    <a:pt x="132" y="199"/>
                  </a:lnTo>
                  <a:lnTo>
                    <a:pt x="133" y="202"/>
                  </a:lnTo>
                  <a:lnTo>
                    <a:pt x="136" y="202"/>
                  </a:lnTo>
                  <a:lnTo>
                    <a:pt x="136" y="209"/>
                  </a:lnTo>
                  <a:lnTo>
                    <a:pt x="137" y="216"/>
                  </a:lnTo>
                  <a:lnTo>
                    <a:pt x="137" y="217"/>
                  </a:lnTo>
                  <a:lnTo>
                    <a:pt x="137" y="220"/>
                  </a:lnTo>
                  <a:lnTo>
                    <a:pt x="140" y="231"/>
                  </a:lnTo>
                  <a:lnTo>
                    <a:pt x="144" y="241"/>
                  </a:lnTo>
                  <a:lnTo>
                    <a:pt x="146" y="250"/>
                  </a:lnTo>
                  <a:lnTo>
                    <a:pt x="151" y="258"/>
                  </a:lnTo>
                  <a:lnTo>
                    <a:pt x="159" y="268"/>
                  </a:lnTo>
                  <a:lnTo>
                    <a:pt x="168" y="276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21"/>
                  </a:lnTo>
                  <a:lnTo>
                    <a:pt x="141" y="333"/>
                  </a:lnTo>
                  <a:lnTo>
                    <a:pt x="113" y="345"/>
                  </a:lnTo>
                  <a:lnTo>
                    <a:pt x="86" y="358"/>
                  </a:lnTo>
                  <a:lnTo>
                    <a:pt x="62" y="372"/>
                  </a:lnTo>
                  <a:lnTo>
                    <a:pt x="46" y="381"/>
                  </a:lnTo>
                  <a:lnTo>
                    <a:pt x="33" y="389"/>
                  </a:lnTo>
                  <a:lnTo>
                    <a:pt x="18" y="401"/>
                  </a:lnTo>
                  <a:lnTo>
                    <a:pt x="8" y="410"/>
                  </a:lnTo>
                  <a:lnTo>
                    <a:pt x="4" y="415"/>
                  </a:lnTo>
                  <a:lnTo>
                    <a:pt x="1" y="419"/>
                  </a:lnTo>
                  <a:lnTo>
                    <a:pt x="0" y="421"/>
                  </a:lnTo>
                  <a:lnTo>
                    <a:pt x="0" y="425"/>
                  </a:lnTo>
                  <a:lnTo>
                    <a:pt x="0" y="557"/>
                  </a:lnTo>
                  <a:lnTo>
                    <a:pt x="0" y="561"/>
                  </a:lnTo>
                  <a:lnTo>
                    <a:pt x="2" y="565"/>
                  </a:lnTo>
                  <a:lnTo>
                    <a:pt x="6" y="568"/>
                  </a:lnTo>
                  <a:lnTo>
                    <a:pt x="11" y="569"/>
                  </a:lnTo>
                  <a:lnTo>
                    <a:pt x="348" y="569"/>
                  </a:lnTo>
                  <a:lnTo>
                    <a:pt x="469" y="569"/>
                  </a:lnTo>
                  <a:lnTo>
                    <a:pt x="480" y="569"/>
                  </a:lnTo>
                  <a:lnTo>
                    <a:pt x="480" y="557"/>
                  </a:lnTo>
                  <a:lnTo>
                    <a:pt x="480" y="425"/>
                  </a:lnTo>
                  <a:lnTo>
                    <a:pt x="479" y="421"/>
                  </a:lnTo>
                  <a:lnTo>
                    <a:pt x="476" y="416"/>
                  </a:lnTo>
                  <a:lnTo>
                    <a:pt x="473" y="411"/>
                  </a:lnTo>
                  <a:lnTo>
                    <a:pt x="466" y="405"/>
                  </a:lnTo>
                  <a:lnTo>
                    <a:pt x="449" y="390"/>
                  </a:lnTo>
                  <a:lnTo>
                    <a:pt x="425" y="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2" name="CustomShape 54"/>
          <p:cNvSpPr/>
          <p:nvPr/>
        </p:nvSpPr>
        <p:spPr>
          <a:xfrm>
            <a:off x="4795200" y="3949920"/>
            <a:ext cx="283680" cy="283680"/>
          </a:xfrm>
          <a:custGeom>
            <a:avLst/>
            <a:gdLst/>
            <a:ahLst/>
            <a:rect l="l" t="t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ctr" blurRad="38100" dir="5400000" dist="2540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83" name="Group 55"/>
          <p:cNvGrpSpPr/>
          <p:nvPr/>
        </p:nvGrpSpPr>
        <p:grpSpPr>
          <a:xfrm>
            <a:off x="3118320" y="2674800"/>
            <a:ext cx="283680" cy="261720"/>
            <a:chOff x="3118320" y="2674800"/>
            <a:chExt cx="283680" cy="261720"/>
          </a:xfrm>
        </p:grpSpPr>
        <p:sp>
          <p:nvSpPr>
            <p:cNvPr id="284" name="CustomShape 56"/>
            <p:cNvSpPr/>
            <p:nvPr/>
          </p:nvSpPr>
          <p:spPr>
            <a:xfrm>
              <a:off x="3118320" y="2674800"/>
              <a:ext cx="236160" cy="199800"/>
            </a:xfrm>
            <a:custGeom>
              <a:avLst/>
              <a:gdLst/>
              <a:ahLst/>
              <a:rect l="l" t="t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57"/>
            <p:cNvSpPr/>
            <p:nvPr/>
          </p:nvSpPr>
          <p:spPr>
            <a:xfrm>
              <a:off x="3242160" y="2779560"/>
              <a:ext cx="159840" cy="156960"/>
            </a:xfrm>
            <a:custGeom>
              <a:avLst/>
              <a:gdLst/>
              <a:ahLst/>
              <a:rect l="l" t="t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58"/>
          <p:cNvGrpSpPr/>
          <p:nvPr/>
        </p:nvGrpSpPr>
        <p:grpSpPr>
          <a:xfrm>
            <a:off x="1380960" y="3948120"/>
            <a:ext cx="199800" cy="286920"/>
            <a:chOff x="1380960" y="3948120"/>
            <a:chExt cx="199800" cy="286920"/>
          </a:xfrm>
        </p:grpSpPr>
        <p:sp>
          <p:nvSpPr>
            <p:cNvPr id="287" name="CustomShape 59"/>
            <p:cNvSpPr/>
            <p:nvPr/>
          </p:nvSpPr>
          <p:spPr>
            <a:xfrm>
              <a:off x="1380960" y="3948120"/>
              <a:ext cx="199800" cy="201240"/>
            </a:xfrm>
            <a:custGeom>
              <a:avLst/>
              <a:gdLst/>
              <a:ah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60"/>
            <p:cNvSpPr/>
            <p:nvPr/>
          </p:nvSpPr>
          <p:spPr>
            <a:xfrm>
              <a:off x="1447560" y="4168800"/>
              <a:ext cx="66240" cy="9000"/>
            </a:xfrm>
            <a:custGeom>
              <a:avLst/>
              <a:gdLst/>
              <a:ah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61"/>
            <p:cNvSpPr/>
            <p:nvPr/>
          </p:nvSpPr>
          <p:spPr>
            <a:xfrm>
              <a:off x="1447560" y="4187880"/>
              <a:ext cx="66240" cy="9000"/>
            </a:xfrm>
            <a:custGeom>
              <a:avLst/>
              <a:gdLst/>
              <a:ah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62"/>
            <p:cNvSpPr/>
            <p:nvPr/>
          </p:nvSpPr>
          <p:spPr>
            <a:xfrm>
              <a:off x="1447560" y="4206960"/>
              <a:ext cx="66240" cy="28080"/>
            </a:xfrm>
            <a:custGeom>
              <a:avLst/>
              <a:gdLst/>
              <a:ah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63"/>
          <p:cNvSpPr/>
          <p:nvPr/>
        </p:nvSpPr>
        <p:spPr>
          <a:xfrm>
            <a:off x="786600" y="2298240"/>
            <a:ext cx="16833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Receive the test reports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Quantity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2" name="CustomShape 64"/>
          <p:cNvSpPr/>
          <p:nvPr/>
        </p:nvSpPr>
        <p:spPr>
          <a:xfrm>
            <a:off x="2418480" y="4707360"/>
            <a:ext cx="1683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Valve Checks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Inform Terminal about the receipt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3" name="CustomShape 65"/>
          <p:cNvSpPr/>
          <p:nvPr/>
        </p:nvSpPr>
        <p:spPr>
          <a:xfrm>
            <a:off x="4435200" y="1999800"/>
            <a:ext cx="168336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Guaging of tanks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Valve checks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Acknowledgement to pipeline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4" name="CustomShape 66"/>
          <p:cNvSpPr/>
          <p:nvPr/>
        </p:nvSpPr>
        <p:spPr>
          <a:xfrm>
            <a:off x="6089760" y="4786200"/>
            <a:ext cx="1683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Settling in storage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Sampling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Tests report generated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5" name="CustomShape 67"/>
          <p:cNvSpPr/>
          <p:nvPr/>
        </p:nvSpPr>
        <p:spPr>
          <a:xfrm>
            <a:off x="9875520" y="4876560"/>
            <a:ext cx="1683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Density Test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Surprise Test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Sample for MDG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6" name="CustomShape 68"/>
          <p:cNvSpPr/>
          <p:nvPr/>
        </p:nvSpPr>
        <p:spPr>
          <a:xfrm>
            <a:off x="8286480" y="2070000"/>
            <a:ext cx="1683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Density Test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Water Test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</a:rPr>
              <a:t>Sedimentary Test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13232520" y="2404800"/>
            <a:ext cx="667440" cy="66744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7"/>
          <p:cNvSpPr/>
          <p:nvPr/>
        </p:nvSpPr>
        <p:spPr>
          <a:xfrm>
            <a:off x="13232520" y="0"/>
            <a:ext cx="667440" cy="667440"/>
          </a:xfrm>
          <a:prstGeom prst="rect">
            <a:avLst/>
          </a:prstGeom>
          <a:solidFill>
            <a:srgbClr val="016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8"/>
          <p:cNvSpPr/>
          <p:nvPr/>
        </p:nvSpPr>
        <p:spPr>
          <a:xfrm>
            <a:off x="13232520" y="798120"/>
            <a:ext cx="667440" cy="667440"/>
          </a:xfrm>
          <a:prstGeom prst="rect">
            <a:avLst/>
          </a:prstGeom>
          <a:solidFill>
            <a:srgbClr val="46b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9"/>
          <p:cNvSpPr/>
          <p:nvPr/>
        </p:nvSpPr>
        <p:spPr>
          <a:xfrm>
            <a:off x="12446280" y="2404800"/>
            <a:ext cx="667440" cy="6674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0"/>
          <p:cNvSpPr/>
          <p:nvPr/>
        </p:nvSpPr>
        <p:spPr>
          <a:xfrm>
            <a:off x="12446280" y="0"/>
            <a:ext cx="667440" cy="667440"/>
          </a:xfrm>
          <a:prstGeom prst="rect">
            <a:avLst/>
          </a:prstGeom>
          <a:solidFill>
            <a:srgbClr val="01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1"/>
          <p:cNvSpPr/>
          <p:nvPr/>
        </p:nvSpPr>
        <p:spPr>
          <a:xfrm>
            <a:off x="12446280" y="798120"/>
            <a:ext cx="667440" cy="667440"/>
          </a:xfrm>
          <a:prstGeom prst="rect">
            <a:avLst/>
          </a:prstGeom>
          <a:solidFill>
            <a:srgbClr val="389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2"/>
          <p:cNvSpPr/>
          <p:nvPr/>
        </p:nvSpPr>
        <p:spPr>
          <a:xfrm>
            <a:off x="14018760" y="2404800"/>
            <a:ext cx="667440" cy="66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3"/>
          <p:cNvSpPr/>
          <p:nvPr/>
        </p:nvSpPr>
        <p:spPr>
          <a:xfrm>
            <a:off x="14018760" y="0"/>
            <a:ext cx="667440" cy="667440"/>
          </a:xfrm>
          <a:prstGeom prst="rect">
            <a:avLst/>
          </a:prstGeom>
          <a:solidFill>
            <a:srgbClr val="018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4"/>
          <p:cNvSpPr/>
          <p:nvPr/>
        </p:nvSpPr>
        <p:spPr>
          <a:xfrm>
            <a:off x="14018760" y="798120"/>
            <a:ext cx="667440" cy="667440"/>
          </a:xfrm>
          <a:prstGeom prst="rect">
            <a:avLst/>
          </a:prstGeom>
          <a:solidFill>
            <a:srgbClr val="7ac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5"/>
          <p:cNvSpPr/>
          <p:nvPr/>
        </p:nvSpPr>
        <p:spPr>
          <a:xfrm>
            <a:off x="13232520" y="1594800"/>
            <a:ext cx="667440" cy="667440"/>
          </a:xfrm>
          <a:prstGeom prst="rect">
            <a:avLst/>
          </a:prstGeom>
          <a:solidFill>
            <a:srgbClr val="fea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6"/>
          <p:cNvSpPr/>
          <p:nvPr/>
        </p:nvSpPr>
        <p:spPr>
          <a:xfrm>
            <a:off x="12446280" y="1594800"/>
            <a:ext cx="667440" cy="667440"/>
          </a:xfrm>
          <a:prstGeom prst="rect">
            <a:avLst/>
          </a:prstGeom>
          <a:solidFill>
            <a:srgbClr val="fe8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7"/>
          <p:cNvSpPr/>
          <p:nvPr/>
        </p:nvSpPr>
        <p:spPr>
          <a:xfrm>
            <a:off x="14018760" y="1594800"/>
            <a:ext cx="667440" cy="667440"/>
          </a:xfrm>
          <a:prstGeom prst="rect">
            <a:avLst/>
          </a:prstGeom>
          <a:solidFill>
            <a:srgbClr val="feb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18"/>
          <p:cNvSpPr/>
          <p:nvPr/>
        </p:nvSpPr>
        <p:spPr>
          <a:xfrm>
            <a:off x="7880760" y="637200"/>
            <a:ext cx="360" cy="6091920"/>
          </a:xfrm>
          <a:prstGeom prst="line">
            <a:avLst/>
          </a:prstGeom>
          <a:ln w="28440">
            <a:solidFill>
              <a:schemeClr val="accent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9"/>
          <p:cNvSpPr/>
          <p:nvPr/>
        </p:nvSpPr>
        <p:spPr>
          <a:xfrm>
            <a:off x="1639440" y="670320"/>
            <a:ext cx="2843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Batch Formation Test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6" name="CustomShape 20"/>
          <p:cNvSpPr/>
          <p:nvPr/>
        </p:nvSpPr>
        <p:spPr>
          <a:xfrm>
            <a:off x="9392400" y="670320"/>
            <a:ext cx="1541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TLF Checks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7" name="CustomShape 21"/>
          <p:cNvSpPr/>
          <p:nvPr/>
        </p:nvSpPr>
        <p:spPr>
          <a:xfrm>
            <a:off x="69840" y="3051720"/>
            <a:ext cx="2898360" cy="2285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Settling time of one hour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Sample from Top, Bottom and Middle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9 different tests are performed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Density, Distillation, Sulphur, Copper, ROE, Appearance, Color, RON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Tests are carried Monthly, weekly and MDG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Test reports are issued to Control Room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8" name="CustomShape 22"/>
          <p:cNvSpPr/>
          <p:nvPr/>
        </p:nvSpPr>
        <p:spPr>
          <a:xfrm>
            <a:off x="4719600" y="2226240"/>
            <a:ext cx="2898360" cy="2285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"/>
          <p:cNvSpPr/>
          <p:nvPr/>
        </p:nvSpPr>
        <p:spPr>
          <a:xfrm flipV="1">
            <a:off x="3500280" y="5406480"/>
            <a:ext cx="5979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9943" y="21600"/>
                </a:lnTo>
                <a:lnTo>
                  <a:pt x="1165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60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" name="Group 24"/>
          <p:cNvGrpSpPr/>
          <p:nvPr/>
        </p:nvGrpSpPr>
        <p:grpSpPr>
          <a:xfrm>
            <a:off x="1514520" y="4562640"/>
            <a:ext cx="4649400" cy="1220400"/>
            <a:chOff x="1514520" y="4562640"/>
            <a:chExt cx="4649400" cy="1220400"/>
          </a:xfrm>
        </p:grpSpPr>
        <p:sp>
          <p:nvSpPr>
            <p:cNvPr id="321" name="CustomShape 25"/>
            <p:cNvSpPr/>
            <p:nvPr/>
          </p:nvSpPr>
          <p:spPr>
            <a:xfrm>
              <a:off x="1514520" y="4562640"/>
              <a:ext cx="4649400" cy="1220400"/>
            </a:xfrm>
            <a:custGeom>
              <a:avLst/>
              <a:gdLst/>
              <a:ahLst/>
              <a:rect l="l" t="t" r="r" b="b"/>
              <a:pathLst>
                <a:path w="2929" h="769">
                  <a:moveTo>
                    <a:pt x="0" y="528"/>
                  </a:moveTo>
                  <a:lnTo>
                    <a:pt x="0" y="768"/>
                  </a:lnTo>
                  <a:lnTo>
                    <a:pt x="2928" y="240"/>
                  </a:lnTo>
                  <a:lnTo>
                    <a:pt x="292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57240">
              <a:solidFill>
                <a:schemeClr val="bg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Line 26"/>
            <p:cNvSpPr/>
            <p:nvPr/>
          </p:nvSpPr>
          <p:spPr>
            <a:xfrm flipH="1" flipV="1">
              <a:off x="3720600" y="4949640"/>
              <a:ext cx="133560" cy="750240"/>
            </a:xfrm>
            <a:prstGeom prst="line">
              <a:avLst/>
            </a:prstGeom>
            <a:ln w="57240">
              <a:solidFill>
                <a:schemeClr val="bg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CustomShape 27"/>
          <p:cNvSpPr/>
          <p:nvPr/>
        </p:nvSpPr>
        <p:spPr>
          <a:xfrm>
            <a:off x="69840" y="2801880"/>
            <a:ext cx="2898360" cy="2494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Calibri"/>
              </a:rPr>
              <a:t>MS, HSD, SKO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4" name="CustomShape 28"/>
          <p:cNvSpPr/>
          <p:nvPr/>
        </p:nvSpPr>
        <p:spPr>
          <a:xfrm>
            <a:off x="4719600" y="1976400"/>
            <a:ext cx="2898360" cy="2494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latin typeface="Calibri"/>
              </a:rPr>
              <a:t>ATF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5" name="Line 29"/>
          <p:cNvSpPr/>
          <p:nvPr/>
        </p:nvSpPr>
        <p:spPr>
          <a:xfrm>
            <a:off x="69480" y="5400720"/>
            <a:ext cx="2898720" cy="360"/>
          </a:xfrm>
          <a:prstGeom prst="line">
            <a:avLst/>
          </a:prstGeom>
          <a:ln w="57240">
            <a:solidFill>
              <a:schemeClr val="accent5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30"/>
          <p:cNvSpPr/>
          <p:nvPr/>
        </p:nvSpPr>
        <p:spPr>
          <a:xfrm>
            <a:off x="4719240" y="4562640"/>
            <a:ext cx="2898720" cy="360"/>
          </a:xfrm>
          <a:prstGeom prst="line">
            <a:avLst/>
          </a:prstGeom>
          <a:ln w="57240">
            <a:solidFill>
              <a:schemeClr val="accent5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1"/>
          <p:cNvSpPr/>
          <p:nvPr/>
        </p:nvSpPr>
        <p:spPr>
          <a:xfrm>
            <a:off x="4732920" y="2276640"/>
            <a:ext cx="2898360" cy="2285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Settling time of two hours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Sample from Upper, Lower and Middle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21 different tests are performed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Tests are carried Monthly, weekly and MDG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Test reports are issued to Control Room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601"/>
              </a:spcBef>
              <a:buClr>
                <a:srgbClr val="44546a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44546a"/>
                </a:solidFill>
                <a:latin typeface="Calibri"/>
              </a:rPr>
              <a:t>Every TT carries the test report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8" name="CustomShape 32"/>
          <p:cNvSpPr/>
          <p:nvPr/>
        </p:nvSpPr>
        <p:spPr>
          <a:xfrm>
            <a:off x="8023680" y="1362600"/>
            <a:ext cx="4052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Density Checks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Water Checks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Sedimentary Checks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Dip Checks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MS should be in the first compartment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29" name="CustomShape 33"/>
          <p:cNvSpPr/>
          <p:nvPr/>
        </p:nvSpPr>
        <p:spPr>
          <a:xfrm>
            <a:off x="8033760" y="3847320"/>
            <a:ext cx="4122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SKO &amp; HSD –&gt; Minimum 35 Degree Celsius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ATF –&gt; Minimum 38 Degree Celsius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30" name="CustomShape 34"/>
          <p:cNvSpPr/>
          <p:nvPr/>
        </p:nvSpPr>
        <p:spPr>
          <a:xfrm>
            <a:off x="7999560" y="5704200"/>
            <a:ext cx="4122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HSD –&gt; 815 – 845 kg/m3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ATF –&gt; 775 - 840 kg/m3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MS –&gt;720 – 775 kg/m3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35"/>
          <p:cNvSpPr/>
          <p:nvPr/>
        </p:nvSpPr>
        <p:spPr>
          <a:xfrm>
            <a:off x="8909280" y="2855520"/>
            <a:ext cx="2508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Standard Measure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2" name="CustomShape 36"/>
          <p:cNvSpPr/>
          <p:nvPr/>
        </p:nvSpPr>
        <p:spPr>
          <a:xfrm>
            <a:off x="8277120" y="5324760"/>
            <a:ext cx="979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Density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3" name="CustomShape 37"/>
          <p:cNvSpPr/>
          <p:nvPr/>
        </p:nvSpPr>
        <p:spPr>
          <a:xfrm>
            <a:off x="8276760" y="3496680"/>
            <a:ext cx="1438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Flash Points</a:t>
            </a:r>
            <a:endParaRPr b="0" lang="en-IN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6"/>
          <p:cNvSpPr/>
          <p:nvPr/>
        </p:nvSpPr>
        <p:spPr>
          <a:xfrm>
            <a:off x="3936960" y="681480"/>
            <a:ext cx="360" cy="6091920"/>
          </a:xfrm>
          <a:prstGeom prst="line">
            <a:avLst/>
          </a:prstGeom>
          <a:ln w="28440">
            <a:solidFill>
              <a:schemeClr val="accent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Line 7"/>
          <p:cNvSpPr/>
          <p:nvPr/>
        </p:nvSpPr>
        <p:spPr>
          <a:xfrm>
            <a:off x="8262000" y="681480"/>
            <a:ext cx="360" cy="6091920"/>
          </a:xfrm>
          <a:prstGeom prst="line">
            <a:avLst/>
          </a:prstGeom>
          <a:ln w="28440">
            <a:solidFill>
              <a:schemeClr val="accent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1" name="Picture 4" descr=""/>
          <p:cNvPicPr/>
          <p:nvPr/>
        </p:nvPicPr>
        <p:blipFill>
          <a:blip r:embed="rId1"/>
          <a:stretch/>
        </p:blipFill>
        <p:spPr>
          <a:xfrm>
            <a:off x="130320" y="1037520"/>
            <a:ext cx="3599640" cy="2199600"/>
          </a:xfrm>
          <a:prstGeom prst="rect">
            <a:avLst/>
          </a:prstGeom>
          <a:ln>
            <a:noFill/>
          </a:ln>
        </p:spPr>
      </p:pic>
      <p:sp>
        <p:nvSpPr>
          <p:cNvPr id="342" name="CustomShape 8"/>
          <p:cNvSpPr/>
          <p:nvPr/>
        </p:nvSpPr>
        <p:spPr>
          <a:xfrm>
            <a:off x="694440" y="531360"/>
            <a:ext cx="252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Type of Customers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43" name="Picture 12" descr=""/>
          <p:cNvPicPr/>
          <p:nvPr/>
        </p:nvPicPr>
        <p:blipFill>
          <a:blip r:embed="rId2"/>
          <a:stretch/>
        </p:blipFill>
        <p:spPr>
          <a:xfrm>
            <a:off x="130320" y="3175920"/>
            <a:ext cx="1352160" cy="1347480"/>
          </a:xfrm>
          <a:prstGeom prst="rect">
            <a:avLst/>
          </a:prstGeom>
          <a:ln>
            <a:noFill/>
          </a:ln>
        </p:spPr>
      </p:pic>
      <p:pic>
        <p:nvPicPr>
          <p:cNvPr id="344" name="Picture 13" descr=""/>
          <p:cNvPicPr/>
          <p:nvPr/>
        </p:nvPicPr>
        <p:blipFill>
          <a:blip r:embed="rId3"/>
          <a:stretch/>
        </p:blipFill>
        <p:spPr>
          <a:xfrm>
            <a:off x="1683720" y="4461840"/>
            <a:ext cx="2052000" cy="2044800"/>
          </a:xfrm>
          <a:prstGeom prst="rect">
            <a:avLst/>
          </a:prstGeom>
          <a:ln>
            <a:noFill/>
          </a:ln>
        </p:spPr>
      </p:pic>
      <p:sp>
        <p:nvSpPr>
          <p:cNvPr id="345" name="CustomShape 9"/>
          <p:cNvSpPr/>
          <p:nvPr/>
        </p:nvSpPr>
        <p:spPr>
          <a:xfrm>
            <a:off x="88920" y="3603240"/>
            <a:ext cx="146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Retail Outlets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0"/>
          <p:cNvSpPr/>
          <p:nvPr/>
        </p:nvSpPr>
        <p:spPr>
          <a:xfrm>
            <a:off x="1813320" y="5299920"/>
            <a:ext cx="182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Consumers - Bulk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CustomShape 11"/>
          <p:cNvSpPr/>
          <p:nvPr/>
        </p:nvSpPr>
        <p:spPr>
          <a:xfrm flipH="1">
            <a:off x="4138200" y="1486800"/>
            <a:ext cx="1141200" cy="790200"/>
          </a:xfrm>
          <a:custGeom>
            <a:avLst/>
            <a:gdLst/>
            <a:ahLst/>
            <a:rect l="l" t="t" r="r" b="b"/>
            <a:pathLst>
              <a:path w="5480" h="3796">
                <a:moveTo>
                  <a:pt x="4407" y="2816"/>
                </a:moveTo>
                <a:lnTo>
                  <a:pt x="4475" y="2822"/>
                </a:lnTo>
                <a:lnTo>
                  <a:pt x="4540" y="2833"/>
                </a:lnTo>
                <a:lnTo>
                  <a:pt x="4602" y="2854"/>
                </a:lnTo>
                <a:lnTo>
                  <a:pt x="4658" y="2881"/>
                </a:lnTo>
                <a:lnTo>
                  <a:pt x="4710" y="2916"/>
                </a:lnTo>
                <a:lnTo>
                  <a:pt x="4756" y="2957"/>
                </a:lnTo>
                <a:lnTo>
                  <a:pt x="4797" y="3003"/>
                </a:lnTo>
                <a:lnTo>
                  <a:pt x="4831" y="3054"/>
                </a:lnTo>
                <a:lnTo>
                  <a:pt x="4859" y="3113"/>
                </a:lnTo>
                <a:lnTo>
                  <a:pt x="4879" y="3172"/>
                </a:lnTo>
                <a:lnTo>
                  <a:pt x="4893" y="3237"/>
                </a:lnTo>
                <a:lnTo>
                  <a:pt x="4896" y="3306"/>
                </a:lnTo>
                <a:lnTo>
                  <a:pt x="4893" y="3369"/>
                </a:lnTo>
                <a:lnTo>
                  <a:pt x="4879" y="3431"/>
                </a:lnTo>
                <a:lnTo>
                  <a:pt x="4859" y="3491"/>
                </a:lnTo>
                <a:lnTo>
                  <a:pt x="4831" y="3547"/>
                </a:lnTo>
                <a:lnTo>
                  <a:pt x="4797" y="3599"/>
                </a:lnTo>
                <a:lnTo>
                  <a:pt x="4756" y="3647"/>
                </a:lnTo>
                <a:lnTo>
                  <a:pt x="4710" y="3689"/>
                </a:lnTo>
                <a:lnTo>
                  <a:pt x="4658" y="3725"/>
                </a:lnTo>
                <a:lnTo>
                  <a:pt x="4602" y="3754"/>
                </a:lnTo>
                <a:lnTo>
                  <a:pt x="4540" y="3777"/>
                </a:lnTo>
                <a:lnTo>
                  <a:pt x="4475" y="3790"/>
                </a:lnTo>
                <a:lnTo>
                  <a:pt x="4407" y="3796"/>
                </a:lnTo>
                <a:lnTo>
                  <a:pt x="4337" y="3789"/>
                </a:lnTo>
                <a:lnTo>
                  <a:pt x="4270" y="3773"/>
                </a:lnTo>
                <a:lnTo>
                  <a:pt x="4206" y="3748"/>
                </a:lnTo>
                <a:lnTo>
                  <a:pt x="4147" y="3713"/>
                </a:lnTo>
                <a:lnTo>
                  <a:pt x="4090" y="3671"/>
                </a:lnTo>
                <a:lnTo>
                  <a:pt x="4042" y="3621"/>
                </a:lnTo>
                <a:lnTo>
                  <a:pt x="3999" y="3566"/>
                </a:lnTo>
                <a:lnTo>
                  <a:pt x="3965" y="3506"/>
                </a:lnTo>
                <a:lnTo>
                  <a:pt x="3939" y="3443"/>
                </a:lnTo>
                <a:lnTo>
                  <a:pt x="3922" y="3374"/>
                </a:lnTo>
                <a:lnTo>
                  <a:pt x="3917" y="3306"/>
                </a:lnTo>
                <a:lnTo>
                  <a:pt x="3922" y="3237"/>
                </a:lnTo>
                <a:lnTo>
                  <a:pt x="3936" y="3172"/>
                </a:lnTo>
                <a:lnTo>
                  <a:pt x="3957" y="3113"/>
                </a:lnTo>
                <a:lnTo>
                  <a:pt x="3987" y="3054"/>
                </a:lnTo>
                <a:lnTo>
                  <a:pt x="4023" y="3003"/>
                </a:lnTo>
                <a:lnTo>
                  <a:pt x="4066" y="2957"/>
                </a:lnTo>
                <a:lnTo>
                  <a:pt x="4112" y="2916"/>
                </a:lnTo>
                <a:lnTo>
                  <a:pt x="4165" y="2881"/>
                </a:lnTo>
                <a:lnTo>
                  <a:pt x="4222" y="2854"/>
                </a:lnTo>
                <a:lnTo>
                  <a:pt x="4282" y="2833"/>
                </a:lnTo>
                <a:lnTo>
                  <a:pt x="4343" y="2822"/>
                </a:lnTo>
                <a:lnTo>
                  <a:pt x="4407" y="2816"/>
                </a:lnTo>
                <a:close/>
                <a:moveTo>
                  <a:pt x="1001" y="2816"/>
                </a:moveTo>
                <a:lnTo>
                  <a:pt x="1069" y="2822"/>
                </a:lnTo>
                <a:lnTo>
                  <a:pt x="1134" y="2833"/>
                </a:lnTo>
                <a:lnTo>
                  <a:pt x="1196" y="2854"/>
                </a:lnTo>
                <a:lnTo>
                  <a:pt x="1252" y="2881"/>
                </a:lnTo>
                <a:lnTo>
                  <a:pt x="1305" y="2916"/>
                </a:lnTo>
                <a:lnTo>
                  <a:pt x="1352" y="2957"/>
                </a:lnTo>
                <a:lnTo>
                  <a:pt x="1393" y="3003"/>
                </a:lnTo>
                <a:lnTo>
                  <a:pt x="1427" y="3054"/>
                </a:lnTo>
                <a:lnTo>
                  <a:pt x="1454" y="3113"/>
                </a:lnTo>
                <a:lnTo>
                  <a:pt x="1475" y="3172"/>
                </a:lnTo>
                <a:lnTo>
                  <a:pt x="1487" y="3237"/>
                </a:lnTo>
                <a:lnTo>
                  <a:pt x="1492" y="3306"/>
                </a:lnTo>
                <a:lnTo>
                  <a:pt x="1487" y="3369"/>
                </a:lnTo>
                <a:lnTo>
                  <a:pt x="1475" y="3431"/>
                </a:lnTo>
                <a:lnTo>
                  <a:pt x="1454" y="3491"/>
                </a:lnTo>
                <a:lnTo>
                  <a:pt x="1427" y="3547"/>
                </a:lnTo>
                <a:lnTo>
                  <a:pt x="1393" y="3599"/>
                </a:lnTo>
                <a:lnTo>
                  <a:pt x="1352" y="3647"/>
                </a:lnTo>
                <a:lnTo>
                  <a:pt x="1305" y="3689"/>
                </a:lnTo>
                <a:lnTo>
                  <a:pt x="1252" y="3725"/>
                </a:lnTo>
                <a:lnTo>
                  <a:pt x="1196" y="3754"/>
                </a:lnTo>
                <a:lnTo>
                  <a:pt x="1134" y="3777"/>
                </a:lnTo>
                <a:lnTo>
                  <a:pt x="1069" y="3790"/>
                </a:lnTo>
                <a:lnTo>
                  <a:pt x="1001" y="3796"/>
                </a:lnTo>
                <a:lnTo>
                  <a:pt x="932" y="3789"/>
                </a:lnTo>
                <a:lnTo>
                  <a:pt x="866" y="3773"/>
                </a:lnTo>
                <a:lnTo>
                  <a:pt x="801" y="3748"/>
                </a:lnTo>
                <a:lnTo>
                  <a:pt x="741" y="3713"/>
                </a:lnTo>
                <a:lnTo>
                  <a:pt x="686" y="3671"/>
                </a:lnTo>
                <a:lnTo>
                  <a:pt x="636" y="3621"/>
                </a:lnTo>
                <a:lnTo>
                  <a:pt x="595" y="3566"/>
                </a:lnTo>
                <a:lnTo>
                  <a:pt x="559" y="3506"/>
                </a:lnTo>
                <a:lnTo>
                  <a:pt x="534" y="3443"/>
                </a:lnTo>
                <a:lnTo>
                  <a:pt x="518" y="3374"/>
                </a:lnTo>
                <a:lnTo>
                  <a:pt x="511" y="3306"/>
                </a:lnTo>
                <a:lnTo>
                  <a:pt x="516" y="3237"/>
                </a:lnTo>
                <a:lnTo>
                  <a:pt x="530" y="3172"/>
                </a:lnTo>
                <a:lnTo>
                  <a:pt x="552" y="3113"/>
                </a:lnTo>
                <a:lnTo>
                  <a:pt x="581" y="3054"/>
                </a:lnTo>
                <a:lnTo>
                  <a:pt x="617" y="3003"/>
                </a:lnTo>
                <a:lnTo>
                  <a:pt x="660" y="2957"/>
                </a:lnTo>
                <a:lnTo>
                  <a:pt x="708" y="2916"/>
                </a:lnTo>
                <a:lnTo>
                  <a:pt x="761" y="2881"/>
                </a:lnTo>
                <a:lnTo>
                  <a:pt x="818" y="2854"/>
                </a:lnTo>
                <a:lnTo>
                  <a:pt x="876" y="2833"/>
                </a:lnTo>
                <a:lnTo>
                  <a:pt x="937" y="2822"/>
                </a:lnTo>
                <a:lnTo>
                  <a:pt x="1001" y="2816"/>
                </a:lnTo>
                <a:close/>
                <a:moveTo>
                  <a:pt x="1701" y="675"/>
                </a:moveTo>
                <a:lnTo>
                  <a:pt x="1679" y="675"/>
                </a:lnTo>
                <a:lnTo>
                  <a:pt x="1579" y="680"/>
                </a:lnTo>
                <a:lnTo>
                  <a:pt x="1480" y="690"/>
                </a:lnTo>
                <a:lnTo>
                  <a:pt x="1379" y="711"/>
                </a:lnTo>
                <a:lnTo>
                  <a:pt x="1280" y="737"/>
                </a:lnTo>
                <a:lnTo>
                  <a:pt x="1181" y="769"/>
                </a:lnTo>
                <a:lnTo>
                  <a:pt x="1083" y="808"/>
                </a:lnTo>
                <a:lnTo>
                  <a:pt x="987" y="855"/>
                </a:lnTo>
                <a:lnTo>
                  <a:pt x="895" y="908"/>
                </a:lnTo>
                <a:lnTo>
                  <a:pt x="806" y="964"/>
                </a:lnTo>
                <a:lnTo>
                  <a:pt x="722" y="1028"/>
                </a:lnTo>
                <a:lnTo>
                  <a:pt x="641" y="1096"/>
                </a:lnTo>
                <a:lnTo>
                  <a:pt x="568" y="1168"/>
                </a:lnTo>
                <a:lnTo>
                  <a:pt x="501" y="1245"/>
                </a:lnTo>
                <a:lnTo>
                  <a:pt x="439" y="1327"/>
                </a:lnTo>
                <a:lnTo>
                  <a:pt x="386" y="1413"/>
                </a:lnTo>
                <a:lnTo>
                  <a:pt x="340" y="1500"/>
                </a:lnTo>
                <a:lnTo>
                  <a:pt x="304" y="1592"/>
                </a:lnTo>
                <a:lnTo>
                  <a:pt x="277" y="1688"/>
                </a:lnTo>
                <a:lnTo>
                  <a:pt x="261" y="1786"/>
                </a:lnTo>
                <a:lnTo>
                  <a:pt x="255" y="1885"/>
                </a:lnTo>
                <a:lnTo>
                  <a:pt x="255" y="1887"/>
                </a:lnTo>
                <a:lnTo>
                  <a:pt x="255" y="1889"/>
                </a:lnTo>
                <a:lnTo>
                  <a:pt x="255" y="1895"/>
                </a:lnTo>
                <a:lnTo>
                  <a:pt x="255" y="1909"/>
                </a:lnTo>
                <a:lnTo>
                  <a:pt x="255" y="1933"/>
                </a:lnTo>
                <a:lnTo>
                  <a:pt x="1725" y="1933"/>
                </a:lnTo>
                <a:lnTo>
                  <a:pt x="1725" y="675"/>
                </a:lnTo>
                <a:lnTo>
                  <a:pt x="1725" y="675"/>
                </a:lnTo>
                <a:lnTo>
                  <a:pt x="1721" y="675"/>
                </a:lnTo>
                <a:lnTo>
                  <a:pt x="1715" y="675"/>
                </a:lnTo>
                <a:lnTo>
                  <a:pt x="1701" y="675"/>
                </a:lnTo>
                <a:close/>
                <a:moveTo>
                  <a:pt x="2260" y="420"/>
                </a:moveTo>
                <a:lnTo>
                  <a:pt x="5480" y="420"/>
                </a:lnTo>
                <a:lnTo>
                  <a:pt x="5480" y="420"/>
                </a:lnTo>
                <a:lnTo>
                  <a:pt x="5480" y="420"/>
                </a:lnTo>
                <a:lnTo>
                  <a:pt x="5480" y="422"/>
                </a:lnTo>
                <a:lnTo>
                  <a:pt x="5480" y="423"/>
                </a:lnTo>
                <a:lnTo>
                  <a:pt x="5480" y="427"/>
                </a:lnTo>
                <a:lnTo>
                  <a:pt x="5480" y="432"/>
                </a:lnTo>
                <a:lnTo>
                  <a:pt x="5480" y="440"/>
                </a:lnTo>
                <a:lnTo>
                  <a:pt x="5480" y="451"/>
                </a:lnTo>
                <a:lnTo>
                  <a:pt x="5480" y="464"/>
                </a:lnTo>
                <a:lnTo>
                  <a:pt x="5480" y="480"/>
                </a:lnTo>
                <a:lnTo>
                  <a:pt x="5480" y="500"/>
                </a:lnTo>
                <a:lnTo>
                  <a:pt x="5480" y="668"/>
                </a:lnTo>
                <a:lnTo>
                  <a:pt x="5480" y="718"/>
                </a:lnTo>
                <a:lnTo>
                  <a:pt x="5480" y="774"/>
                </a:lnTo>
                <a:lnTo>
                  <a:pt x="5480" y="838"/>
                </a:lnTo>
                <a:lnTo>
                  <a:pt x="5480" y="983"/>
                </a:lnTo>
                <a:lnTo>
                  <a:pt x="5480" y="1067"/>
                </a:lnTo>
                <a:lnTo>
                  <a:pt x="5480" y="1260"/>
                </a:lnTo>
                <a:lnTo>
                  <a:pt x="5480" y="1370"/>
                </a:lnTo>
                <a:lnTo>
                  <a:pt x="5480" y="1490"/>
                </a:lnTo>
                <a:lnTo>
                  <a:pt x="5480" y="1618"/>
                </a:lnTo>
                <a:lnTo>
                  <a:pt x="5480" y="1755"/>
                </a:lnTo>
                <a:lnTo>
                  <a:pt x="5480" y="1904"/>
                </a:lnTo>
                <a:lnTo>
                  <a:pt x="5480" y="2063"/>
                </a:lnTo>
                <a:lnTo>
                  <a:pt x="5480" y="2233"/>
                </a:lnTo>
                <a:lnTo>
                  <a:pt x="5480" y="2414"/>
                </a:lnTo>
                <a:lnTo>
                  <a:pt x="5480" y="2608"/>
                </a:lnTo>
                <a:lnTo>
                  <a:pt x="5480" y="2811"/>
                </a:lnTo>
                <a:lnTo>
                  <a:pt x="5480" y="3029"/>
                </a:lnTo>
                <a:lnTo>
                  <a:pt x="5480" y="3260"/>
                </a:lnTo>
                <a:lnTo>
                  <a:pt x="5475" y="3260"/>
                </a:lnTo>
                <a:lnTo>
                  <a:pt x="5470" y="3260"/>
                </a:lnTo>
                <a:lnTo>
                  <a:pt x="5459" y="3260"/>
                </a:lnTo>
                <a:lnTo>
                  <a:pt x="5444" y="3260"/>
                </a:lnTo>
                <a:lnTo>
                  <a:pt x="5423" y="3260"/>
                </a:lnTo>
                <a:lnTo>
                  <a:pt x="5317" y="3260"/>
                </a:lnTo>
                <a:lnTo>
                  <a:pt x="5264" y="3260"/>
                </a:lnTo>
                <a:lnTo>
                  <a:pt x="5201" y="3260"/>
                </a:lnTo>
                <a:lnTo>
                  <a:pt x="5037" y="3260"/>
                </a:lnTo>
                <a:lnTo>
                  <a:pt x="5031" y="3181"/>
                </a:lnTo>
                <a:lnTo>
                  <a:pt x="5018" y="3104"/>
                </a:lnTo>
                <a:lnTo>
                  <a:pt x="4994" y="3032"/>
                </a:lnTo>
                <a:lnTo>
                  <a:pt x="4963" y="2964"/>
                </a:lnTo>
                <a:lnTo>
                  <a:pt x="4924" y="2900"/>
                </a:lnTo>
                <a:lnTo>
                  <a:pt x="4877" y="2840"/>
                </a:lnTo>
                <a:lnTo>
                  <a:pt x="4826" y="2789"/>
                </a:lnTo>
                <a:lnTo>
                  <a:pt x="4768" y="2743"/>
                </a:lnTo>
                <a:lnTo>
                  <a:pt x="4703" y="2703"/>
                </a:lnTo>
                <a:lnTo>
                  <a:pt x="4634" y="2673"/>
                </a:lnTo>
                <a:lnTo>
                  <a:pt x="4562" y="2650"/>
                </a:lnTo>
                <a:lnTo>
                  <a:pt x="4485" y="2635"/>
                </a:lnTo>
                <a:lnTo>
                  <a:pt x="4407" y="2631"/>
                </a:lnTo>
                <a:lnTo>
                  <a:pt x="4326" y="2635"/>
                </a:lnTo>
                <a:lnTo>
                  <a:pt x="4251" y="2650"/>
                </a:lnTo>
                <a:lnTo>
                  <a:pt x="4177" y="2673"/>
                </a:lnTo>
                <a:lnTo>
                  <a:pt x="4109" y="2703"/>
                </a:lnTo>
                <a:lnTo>
                  <a:pt x="4046" y="2743"/>
                </a:lnTo>
                <a:lnTo>
                  <a:pt x="3987" y="2789"/>
                </a:lnTo>
                <a:lnTo>
                  <a:pt x="3934" y="2840"/>
                </a:lnTo>
                <a:lnTo>
                  <a:pt x="3890" y="2900"/>
                </a:lnTo>
                <a:lnTo>
                  <a:pt x="3850" y="2964"/>
                </a:lnTo>
                <a:lnTo>
                  <a:pt x="3820" y="3032"/>
                </a:lnTo>
                <a:lnTo>
                  <a:pt x="3796" y="3104"/>
                </a:lnTo>
                <a:lnTo>
                  <a:pt x="3782" y="3181"/>
                </a:lnTo>
                <a:lnTo>
                  <a:pt x="3777" y="3260"/>
                </a:lnTo>
                <a:lnTo>
                  <a:pt x="3777" y="3260"/>
                </a:lnTo>
                <a:lnTo>
                  <a:pt x="3777" y="3260"/>
                </a:lnTo>
                <a:lnTo>
                  <a:pt x="3775" y="3260"/>
                </a:lnTo>
                <a:lnTo>
                  <a:pt x="3772" y="3260"/>
                </a:lnTo>
                <a:lnTo>
                  <a:pt x="3767" y="3260"/>
                </a:lnTo>
                <a:lnTo>
                  <a:pt x="3758" y="3260"/>
                </a:lnTo>
                <a:lnTo>
                  <a:pt x="3732" y="3260"/>
                </a:lnTo>
                <a:lnTo>
                  <a:pt x="3714" y="3260"/>
                </a:lnTo>
                <a:lnTo>
                  <a:pt x="3691" y="3260"/>
                </a:lnTo>
                <a:lnTo>
                  <a:pt x="3486" y="3260"/>
                </a:lnTo>
                <a:lnTo>
                  <a:pt x="3424" y="3260"/>
                </a:lnTo>
                <a:lnTo>
                  <a:pt x="3352" y="3260"/>
                </a:lnTo>
                <a:lnTo>
                  <a:pt x="3274" y="3260"/>
                </a:lnTo>
                <a:lnTo>
                  <a:pt x="3185" y="3260"/>
                </a:lnTo>
                <a:lnTo>
                  <a:pt x="3087" y="3260"/>
                </a:lnTo>
                <a:lnTo>
                  <a:pt x="2978" y="3260"/>
                </a:lnTo>
                <a:lnTo>
                  <a:pt x="2858" y="3260"/>
                </a:lnTo>
                <a:lnTo>
                  <a:pt x="2728" y="3260"/>
                </a:lnTo>
                <a:lnTo>
                  <a:pt x="2584" y="3260"/>
                </a:lnTo>
                <a:lnTo>
                  <a:pt x="2430" y="3260"/>
                </a:lnTo>
                <a:lnTo>
                  <a:pt x="2260" y="3260"/>
                </a:lnTo>
                <a:lnTo>
                  <a:pt x="2260" y="3239"/>
                </a:lnTo>
                <a:lnTo>
                  <a:pt x="2260" y="3229"/>
                </a:lnTo>
                <a:lnTo>
                  <a:pt x="2260" y="3215"/>
                </a:lnTo>
                <a:lnTo>
                  <a:pt x="2260" y="3198"/>
                </a:lnTo>
                <a:lnTo>
                  <a:pt x="2260" y="3179"/>
                </a:lnTo>
                <a:lnTo>
                  <a:pt x="2260" y="2308"/>
                </a:lnTo>
                <a:lnTo>
                  <a:pt x="2260" y="2190"/>
                </a:lnTo>
                <a:lnTo>
                  <a:pt x="2260" y="2061"/>
                </a:lnTo>
                <a:lnTo>
                  <a:pt x="2260" y="420"/>
                </a:lnTo>
                <a:close/>
                <a:moveTo>
                  <a:pt x="1679" y="420"/>
                </a:moveTo>
                <a:lnTo>
                  <a:pt x="1682" y="420"/>
                </a:lnTo>
                <a:lnTo>
                  <a:pt x="1687" y="420"/>
                </a:lnTo>
                <a:lnTo>
                  <a:pt x="1696" y="420"/>
                </a:lnTo>
                <a:lnTo>
                  <a:pt x="1709" y="420"/>
                </a:lnTo>
                <a:lnTo>
                  <a:pt x="1728" y="420"/>
                </a:lnTo>
                <a:lnTo>
                  <a:pt x="1783" y="420"/>
                </a:lnTo>
                <a:lnTo>
                  <a:pt x="1822" y="420"/>
                </a:lnTo>
                <a:lnTo>
                  <a:pt x="1870" y="420"/>
                </a:lnTo>
                <a:lnTo>
                  <a:pt x="1928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2"/>
                </a:lnTo>
                <a:lnTo>
                  <a:pt x="2074" y="427"/>
                </a:lnTo>
                <a:lnTo>
                  <a:pt x="2074" y="432"/>
                </a:lnTo>
                <a:lnTo>
                  <a:pt x="2074" y="440"/>
                </a:lnTo>
                <a:lnTo>
                  <a:pt x="2074" y="451"/>
                </a:lnTo>
                <a:lnTo>
                  <a:pt x="2074" y="668"/>
                </a:lnTo>
                <a:lnTo>
                  <a:pt x="2074" y="718"/>
                </a:lnTo>
                <a:lnTo>
                  <a:pt x="2074" y="774"/>
                </a:lnTo>
                <a:lnTo>
                  <a:pt x="2074" y="838"/>
                </a:lnTo>
                <a:lnTo>
                  <a:pt x="2074" y="983"/>
                </a:lnTo>
                <a:lnTo>
                  <a:pt x="2074" y="1067"/>
                </a:lnTo>
                <a:lnTo>
                  <a:pt x="2074" y="1755"/>
                </a:lnTo>
                <a:lnTo>
                  <a:pt x="2074" y="1904"/>
                </a:lnTo>
                <a:lnTo>
                  <a:pt x="2074" y="2063"/>
                </a:lnTo>
                <a:lnTo>
                  <a:pt x="2074" y="2233"/>
                </a:lnTo>
                <a:lnTo>
                  <a:pt x="2074" y="2608"/>
                </a:lnTo>
                <a:lnTo>
                  <a:pt x="2074" y="2811"/>
                </a:lnTo>
                <a:lnTo>
                  <a:pt x="2074" y="3029"/>
                </a:lnTo>
                <a:lnTo>
                  <a:pt x="2074" y="3260"/>
                </a:lnTo>
                <a:lnTo>
                  <a:pt x="2071" y="3260"/>
                </a:lnTo>
                <a:lnTo>
                  <a:pt x="2064" y="3260"/>
                </a:lnTo>
                <a:lnTo>
                  <a:pt x="2053" y="3260"/>
                </a:lnTo>
                <a:lnTo>
                  <a:pt x="2040" y="3260"/>
                </a:lnTo>
                <a:lnTo>
                  <a:pt x="2019" y="3260"/>
                </a:lnTo>
                <a:lnTo>
                  <a:pt x="1913" y="3260"/>
                </a:lnTo>
                <a:lnTo>
                  <a:pt x="1860" y="3260"/>
                </a:lnTo>
                <a:lnTo>
                  <a:pt x="1795" y="3260"/>
                </a:lnTo>
                <a:lnTo>
                  <a:pt x="1631" y="3260"/>
                </a:lnTo>
                <a:lnTo>
                  <a:pt x="1627" y="3181"/>
                </a:lnTo>
                <a:lnTo>
                  <a:pt x="1612" y="3104"/>
                </a:lnTo>
                <a:lnTo>
                  <a:pt x="1590" y="3032"/>
                </a:lnTo>
                <a:lnTo>
                  <a:pt x="1559" y="2964"/>
                </a:lnTo>
                <a:lnTo>
                  <a:pt x="1519" y="2900"/>
                </a:lnTo>
                <a:lnTo>
                  <a:pt x="1473" y="2840"/>
                </a:lnTo>
                <a:lnTo>
                  <a:pt x="1420" y="2789"/>
                </a:lnTo>
                <a:lnTo>
                  <a:pt x="1362" y="2743"/>
                </a:lnTo>
                <a:lnTo>
                  <a:pt x="1299" y="2703"/>
                </a:lnTo>
                <a:lnTo>
                  <a:pt x="1230" y="2673"/>
                </a:lnTo>
                <a:lnTo>
                  <a:pt x="1157" y="2650"/>
                </a:lnTo>
                <a:lnTo>
                  <a:pt x="1081" y="2635"/>
                </a:lnTo>
                <a:lnTo>
                  <a:pt x="1001" y="2631"/>
                </a:lnTo>
                <a:lnTo>
                  <a:pt x="922" y="2635"/>
                </a:lnTo>
                <a:lnTo>
                  <a:pt x="847" y="2650"/>
                </a:lnTo>
                <a:lnTo>
                  <a:pt x="773" y="2673"/>
                </a:lnTo>
                <a:lnTo>
                  <a:pt x="705" y="2703"/>
                </a:lnTo>
                <a:lnTo>
                  <a:pt x="641" y="2743"/>
                </a:lnTo>
                <a:lnTo>
                  <a:pt x="583" y="2789"/>
                </a:lnTo>
                <a:lnTo>
                  <a:pt x="530" y="2840"/>
                </a:lnTo>
                <a:lnTo>
                  <a:pt x="484" y="2900"/>
                </a:lnTo>
                <a:lnTo>
                  <a:pt x="445" y="2964"/>
                </a:lnTo>
                <a:lnTo>
                  <a:pt x="414" y="3032"/>
                </a:lnTo>
                <a:lnTo>
                  <a:pt x="392" y="3104"/>
                </a:lnTo>
                <a:lnTo>
                  <a:pt x="376" y="3181"/>
                </a:lnTo>
                <a:lnTo>
                  <a:pt x="373" y="3260"/>
                </a:lnTo>
                <a:lnTo>
                  <a:pt x="371" y="3260"/>
                </a:lnTo>
                <a:lnTo>
                  <a:pt x="371" y="3260"/>
                </a:lnTo>
                <a:lnTo>
                  <a:pt x="368" y="3260"/>
                </a:lnTo>
                <a:lnTo>
                  <a:pt x="314" y="3260"/>
                </a:lnTo>
                <a:lnTo>
                  <a:pt x="285" y="3260"/>
                </a:lnTo>
                <a:lnTo>
                  <a:pt x="248" y="3260"/>
                </a:lnTo>
                <a:lnTo>
                  <a:pt x="202" y="3260"/>
                </a:lnTo>
                <a:lnTo>
                  <a:pt x="147" y="3260"/>
                </a:lnTo>
                <a:lnTo>
                  <a:pt x="78" y="3260"/>
                </a:lnTo>
                <a:lnTo>
                  <a:pt x="0" y="3260"/>
                </a:lnTo>
                <a:lnTo>
                  <a:pt x="0" y="3260"/>
                </a:lnTo>
                <a:lnTo>
                  <a:pt x="0" y="3258"/>
                </a:lnTo>
                <a:lnTo>
                  <a:pt x="0" y="3255"/>
                </a:lnTo>
                <a:lnTo>
                  <a:pt x="0" y="3248"/>
                </a:lnTo>
                <a:lnTo>
                  <a:pt x="0" y="3241"/>
                </a:lnTo>
                <a:lnTo>
                  <a:pt x="0" y="2657"/>
                </a:lnTo>
                <a:lnTo>
                  <a:pt x="0" y="2556"/>
                </a:lnTo>
                <a:lnTo>
                  <a:pt x="0" y="2445"/>
                </a:lnTo>
                <a:lnTo>
                  <a:pt x="0" y="2323"/>
                </a:lnTo>
                <a:lnTo>
                  <a:pt x="0" y="2190"/>
                </a:lnTo>
                <a:lnTo>
                  <a:pt x="0" y="2044"/>
                </a:lnTo>
                <a:lnTo>
                  <a:pt x="0" y="1885"/>
                </a:lnTo>
                <a:lnTo>
                  <a:pt x="5" y="1776"/>
                </a:lnTo>
                <a:lnTo>
                  <a:pt x="20" y="1668"/>
                </a:lnTo>
                <a:lnTo>
                  <a:pt x="44" y="1563"/>
                </a:lnTo>
                <a:lnTo>
                  <a:pt x="78" y="1461"/>
                </a:lnTo>
                <a:lnTo>
                  <a:pt x="121" y="1361"/>
                </a:lnTo>
                <a:lnTo>
                  <a:pt x="172" y="1265"/>
                </a:lnTo>
                <a:lnTo>
                  <a:pt x="232" y="1173"/>
                </a:lnTo>
                <a:lnTo>
                  <a:pt x="297" y="1086"/>
                </a:lnTo>
                <a:lnTo>
                  <a:pt x="369" y="1002"/>
                </a:lnTo>
                <a:lnTo>
                  <a:pt x="448" y="921"/>
                </a:lnTo>
                <a:lnTo>
                  <a:pt x="532" y="846"/>
                </a:lnTo>
                <a:lnTo>
                  <a:pt x="621" y="778"/>
                </a:lnTo>
                <a:lnTo>
                  <a:pt x="715" y="713"/>
                </a:lnTo>
                <a:lnTo>
                  <a:pt x="813" y="654"/>
                </a:lnTo>
                <a:lnTo>
                  <a:pt x="914" y="601"/>
                </a:lnTo>
                <a:lnTo>
                  <a:pt x="1018" y="555"/>
                </a:lnTo>
                <a:lnTo>
                  <a:pt x="1126" y="514"/>
                </a:lnTo>
                <a:lnTo>
                  <a:pt x="1234" y="481"/>
                </a:lnTo>
                <a:lnTo>
                  <a:pt x="1343" y="454"/>
                </a:lnTo>
                <a:lnTo>
                  <a:pt x="1454" y="435"/>
                </a:lnTo>
                <a:lnTo>
                  <a:pt x="1566" y="423"/>
                </a:lnTo>
                <a:lnTo>
                  <a:pt x="1679" y="420"/>
                </a:lnTo>
                <a:close/>
                <a:moveTo>
                  <a:pt x="1865" y="0"/>
                </a:moveTo>
                <a:lnTo>
                  <a:pt x="1906" y="4"/>
                </a:lnTo>
                <a:lnTo>
                  <a:pt x="1947" y="16"/>
                </a:lnTo>
                <a:lnTo>
                  <a:pt x="1982" y="36"/>
                </a:lnTo>
                <a:lnTo>
                  <a:pt x="2014" y="60"/>
                </a:lnTo>
                <a:lnTo>
                  <a:pt x="2038" y="93"/>
                </a:lnTo>
                <a:lnTo>
                  <a:pt x="2059" y="127"/>
                </a:lnTo>
                <a:lnTo>
                  <a:pt x="2071" y="166"/>
                </a:lnTo>
                <a:lnTo>
                  <a:pt x="2074" y="209"/>
                </a:lnTo>
                <a:lnTo>
                  <a:pt x="2074" y="209"/>
                </a:lnTo>
                <a:lnTo>
                  <a:pt x="2074" y="213"/>
                </a:lnTo>
                <a:lnTo>
                  <a:pt x="2074" y="220"/>
                </a:lnTo>
                <a:lnTo>
                  <a:pt x="2074" y="233"/>
                </a:lnTo>
                <a:lnTo>
                  <a:pt x="2074" y="255"/>
                </a:lnTo>
                <a:lnTo>
                  <a:pt x="2071" y="255"/>
                </a:lnTo>
                <a:lnTo>
                  <a:pt x="2065" y="255"/>
                </a:lnTo>
                <a:lnTo>
                  <a:pt x="2055" y="255"/>
                </a:lnTo>
                <a:lnTo>
                  <a:pt x="2041" y="255"/>
                </a:lnTo>
                <a:lnTo>
                  <a:pt x="2023" y="255"/>
                </a:lnTo>
                <a:lnTo>
                  <a:pt x="1963" y="255"/>
                </a:lnTo>
                <a:lnTo>
                  <a:pt x="1922" y="255"/>
                </a:lnTo>
                <a:lnTo>
                  <a:pt x="1870" y="255"/>
                </a:lnTo>
                <a:lnTo>
                  <a:pt x="1810" y="255"/>
                </a:lnTo>
                <a:lnTo>
                  <a:pt x="1655" y="255"/>
                </a:lnTo>
                <a:lnTo>
                  <a:pt x="1655" y="255"/>
                </a:lnTo>
                <a:lnTo>
                  <a:pt x="1655" y="254"/>
                </a:lnTo>
                <a:lnTo>
                  <a:pt x="1655" y="247"/>
                </a:lnTo>
                <a:lnTo>
                  <a:pt x="1655" y="232"/>
                </a:lnTo>
                <a:lnTo>
                  <a:pt x="1655" y="209"/>
                </a:lnTo>
                <a:lnTo>
                  <a:pt x="1658" y="166"/>
                </a:lnTo>
                <a:lnTo>
                  <a:pt x="1672" y="127"/>
                </a:lnTo>
                <a:lnTo>
                  <a:pt x="1691" y="93"/>
                </a:lnTo>
                <a:lnTo>
                  <a:pt x="1716" y="60"/>
                </a:lnTo>
                <a:lnTo>
                  <a:pt x="1747" y="36"/>
                </a:lnTo>
                <a:lnTo>
                  <a:pt x="1783" y="16"/>
                </a:lnTo>
                <a:lnTo>
                  <a:pt x="1822" y="4"/>
                </a:lnTo>
                <a:lnTo>
                  <a:pt x="18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2"/>
          <p:cNvSpPr/>
          <p:nvPr/>
        </p:nvSpPr>
        <p:spPr>
          <a:xfrm>
            <a:off x="6802920" y="1534680"/>
            <a:ext cx="1278360" cy="695160"/>
          </a:xfrm>
          <a:custGeom>
            <a:avLst/>
            <a:gdLst/>
            <a:ahLst/>
            <a:rect l="l" t="t" r="r" b="b"/>
            <a:pathLst>
              <a:path w="212" h="115">
                <a:moveTo>
                  <a:pt x="40" y="96"/>
                </a:moveTo>
                <a:cubicBezTo>
                  <a:pt x="40" y="85"/>
                  <a:pt x="49" y="76"/>
                  <a:pt x="60" y="76"/>
                </a:cubicBezTo>
                <a:cubicBezTo>
                  <a:pt x="70" y="76"/>
                  <a:pt x="79" y="85"/>
                  <a:pt x="79" y="96"/>
                </a:cubicBezTo>
                <a:cubicBezTo>
                  <a:pt x="79" y="106"/>
                  <a:pt x="70" y="115"/>
                  <a:pt x="60" y="115"/>
                </a:cubicBezTo>
                <a:cubicBezTo>
                  <a:pt x="49" y="115"/>
                  <a:pt x="40" y="106"/>
                  <a:pt x="40" y="96"/>
                </a:cubicBezTo>
                <a:close/>
                <a:moveTo>
                  <a:pt x="157" y="96"/>
                </a:moveTo>
                <a:cubicBezTo>
                  <a:pt x="157" y="85"/>
                  <a:pt x="165" y="76"/>
                  <a:pt x="176" y="76"/>
                </a:cubicBezTo>
                <a:cubicBezTo>
                  <a:pt x="187" y="76"/>
                  <a:pt x="196" y="85"/>
                  <a:pt x="196" y="96"/>
                </a:cubicBezTo>
                <a:cubicBezTo>
                  <a:pt x="196" y="106"/>
                  <a:pt x="187" y="115"/>
                  <a:pt x="176" y="115"/>
                </a:cubicBezTo>
                <a:cubicBezTo>
                  <a:pt x="165" y="115"/>
                  <a:pt x="157" y="106"/>
                  <a:pt x="157" y="96"/>
                </a:cubicBezTo>
                <a:close/>
                <a:moveTo>
                  <a:pt x="207" y="47"/>
                </a:moveTo>
                <a:cubicBezTo>
                  <a:pt x="204" y="45"/>
                  <a:pt x="204" y="45"/>
                  <a:pt x="204" y="45"/>
                </a:cubicBezTo>
                <a:cubicBezTo>
                  <a:pt x="201" y="44"/>
                  <a:pt x="198" y="40"/>
                  <a:pt x="197" y="37"/>
                </a:cubicBezTo>
                <a:cubicBezTo>
                  <a:pt x="188" y="6"/>
                  <a:pt x="188" y="6"/>
                  <a:pt x="188" y="6"/>
                </a:cubicBezTo>
                <a:cubicBezTo>
                  <a:pt x="188" y="3"/>
                  <a:pt x="184" y="0"/>
                  <a:pt x="181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3" y="3"/>
                  <a:pt x="3" y="6"/>
                </a:cubicBezTo>
                <a:cubicBezTo>
                  <a:pt x="3" y="87"/>
                  <a:pt x="3" y="87"/>
                  <a:pt x="3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5"/>
                  <a:pt x="0" y="95"/>
                  <a:pt x="0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34" y="95"/>
                  <a:pt x="34" y="93"/>
                  <a:pt x="35" y="90"/>
                </a:cubicBezTo>
                <a:cubicBezTo>
                  <a:pt x="37" y="79"/>
                  <a:pt x="47" y="70"/>
                  <a:pt x="60" y="70"/>
                </a:cubicBezTo>
                <a:cubicBezTo>
                  <a:pt x="72" y="70"/>
                  <a:pt x="82" y="79"/>
                  <a:pt x="85" y="90"/>
                </a:cubicBezTo>
                <a:cubicBezTo>
                  <a:pt x="85" y="94"/>
                  <a:pt x="86" y="95"/>
                  <a:pt x="91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50" y="95"/>
                  <a:pt x="150" y="94"/>
                  <a:pt x="151" y="91"/>
                </a:cubicBezTo>
                <a:cubicBezTo>
                  <a:pt x="153" y="79"/>
                  <a:pt x="163" y="70"/>
                  <a:pt x="176" y="70"/>
                </a:cubicBezTo>
                <a:cubicBezTo>
                  <a:pt x="188" y="70"/>
                  <a:pt x="199" y="79"/>
                  <a:pt x="201" y="91"/>
                </a:cubicBezTo>
                <a:cubicBezTo>
                  <a:pt x="201" y="94"/>
                  <a:pt x="202" y="95"/>
                  <a:pt x="207" y="95"/>
                </a:cubicBezTo>
                <a:cubicBezTo>
                  <a:pt x="210" y="95"/>
                  <a:pt x="212" y="93"/>
                  <a:pt x="212" y="89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212" y="53"/>
                  <a:pt x="210" y="49"/>
                  <a:pt x="207" y="47"/>
                </a:cubicBezTo>
                <a:close/>
                <a:moveTo>
                  <a:pt x="162" y="60"/>
                </a:moveTo>
                <a:cubicBezTo>
                  <a:pt x="162" y="64"/>
                  <a:pt x="160" y="66"/>
                  <a:pt x="159" y="66"/>
                </a:cubicBezTo>
                <a:cubicBezTo>
                  <a:pt x="152" y="70"/>
                  <a:pt x="146" y="77"/>
                  <a:pt x="144" y="85"/>
                </a:cubicBezTo>
                <a:cubicBezTo>
                  <a:pt x="143" y="87"/>
                  <a:pt x="142" y="89"/>
                  <a:pt x="139" y="89"/>
                </a:cubicBezTo>
                <a:cubicBezTo>
                  <a:pt x="138" y="89"/>
                  <a:pt x="135" y="89"/>
                  <a:pt x="135" y="89"/>
                </a:cubicBezTo>
                <a:cubicBezTo>
                  <a:pt x="131" y="89"/>
                  <a:pt x="129" y="86"/>
                  <a:pt x="129" y="83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5"/>
                  <a:pt x="131" y="12"/>
                  <a:pt x="135" y="12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9" y="12"/>
                  <a:pt x="162" y="15"/>
                  <a:pt x="162" y="18"/>
                </a:cubicBezTo>
                <a:cubicBezTo>
                  <a:pt x="162" y="18"/>
                  <a:pt x="162" y="57"/>
                  <a:pt x="162" y="60"/>
                </a:cubicBezTo>
                <a:close/>
                <a:moveTo>
                  <a:pt x="184" y="41"/>
                </a:moveTo>
                <a:cubicBezTo>
                  <a:pt x="174" y="41"/>
                  <a:pt x="174" y="41"/>
                  <a:pt x="174" y="41"/>
                </a:cubicBezTo>
                <a:cubicBezTo>
                  <a:pt x="171" y="41"/>
                  <a:pt x="168" y="38"/>
                  <a:pt x="168" y="3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15"/>
                  <a:pt x="171" y="12"/>
                  <a:pt x="174" y="12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9" y="12"/>
                  <a:pt x="183" y="15"/>
                  <a:pt x="184" y="18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89" y="38"/>
                  <a:pt x="187" y="41"/>
                  <a:pt x="184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3"/>
          <p:cNvSpPr/>
          <p:nvPr/>
        </p:nvSpPr>
        <p:spPr>
          <a:xfrm>
            <a:off x="5754600" y="2706120"/>
            <a:ext cx="784440" cy="722520"/>
          </a:xfrm>
          <a:custGeom>
            <a:avLst/>
            <a:gdLst/>
            <a:ahLst/>
            <a:rect l="l" t="t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4"/>
          <p:cNvSpPr/>
          <p:nvPr/>
        </p:nvSpPr>
        <p:spPr>
          <a:xfrm>
            <a:off x="4536360" y="555480"/>
            <a:ext cx="3296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Dispatch is done through Tank Trucks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1" name="CustomShape 15"/>
          <p:cNvSpPr/>
          <p:nvPr/>
        </p:nvSpPr>
        <p:spPr>
          <a:xfrm>
            <a:off x="3970080" y="2362320"/>
            <a:ext cx="1695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Dealer Owned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2" name="CustomShape 16"/>
          <p:cNvSpPr/>
          <p:nvPr/>
        </p:nvSpPr>
        <p:spPr>
          <a:xfrm>
            <a:off x="5478480" y="3495240"/>
            <a:ext cx="1412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Consortium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3" name="CustomShape 17"/>
          <p:cNvSpPr/>
          <p:nvPr/>
        </p:nvSpPr>
        <p:spPr>
          <a:xfrm>
            <a:off x="6719040" y="2362320"/>
            <a:ext cx="1410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Transporter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54" name="Group 18"/>
          <p:cNvGrpSpPr/>
          <p:nvPr/>
        </p:nvGrpSpPr>
        <p:grpSpPr>
          <a:xfrm>
            <a:off x="8339760" y="2359440"/>
            <a:ext cx="1033920" cy="3146400"/>
            <a:chOff x="8339760" y="2359440"/>
            <a:chExt cx="1033920" cy="3146400"/>
          </a:xfrm>
        </p:grpSpPr>
        <p:grpSp>
          <p:nvGrpSpPr>
            <p:cNvPr id="355" name="Group 19"/>
            <p:cNvGrpSpPr/>
            <p:nvPr/>
          </p:nvGrpSpPr>
          <p:grpSpPr>
            <a:xfrm>
              <a:off x="8339760" y="2359440"/>
              <a:ext cx="1033920" cy="3146400"/>
              <a:chOff x="8339760" y="2359440"/>
              <a:chExt cx="1033920" cy="3146400"/>
            </a:xfrm>
          </p:grpSpPr>
          <p:sp>
            <p:nvSpPr>
              <p:cNvPr id="356" name="CustomShape 20"/>
              <p:cNvSpPr/>
              <p:nvPr/>
            </p:nvSpPr>
            <p:spPr>
              <a:xfrm rot="927600">
                <a:off x="8978760" y="2354760"/>
                <a:ext cx="183960" cy="1603800"/>
              </a:xfrm>
              <a:prstGeom prst="triangle">
                <a:avLst>
                  <a:gd name="adj" fmla="val 50000"/>
                </a:avLst>
              </a:prstGeom>
              <a:solidFill>
                <a:srgbClr val="96c61c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dir="t" rig="contrasting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CustomShape 21"/>
              <p:cNvSpPr/>
              <p:nvPr/>
            </p:nvSpPr>
            <p:spPr>
              <a:xfrm rot="11727600">
                <a:off x="8550360" y="3906360"/>
                <a:ext cx="183960" cy="1603800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8" name="CustomShape 22"/>
            <p:cNvSpPr/>
            <p:nvPr/>
          </p:nvSpPr>
          <p:spPr>
            <a:xfrm rot="17127600">
              <a:off x="8690760" y="3746880"/>
              <a:ext cx="371880" cy="276840"/>
            </a:xfrm>
            <a:prstGeom prst="ellipse">
              <a:avLst/>
            </a:prstGeom>
            <a:solidFill>
              <a:srgbClr val="0d51a0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contrasting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9" name="CustomShape 23"/>
          <p:cNvSpPr/>
          <p:nvPr/>
        </p:nvSpPr>
        <p:spPr>
          <a:xfrm>
            <a:off x="7012800" y="2321640"/>
            <a:ext cx="3690720" cy="3154320"/>
          </a:xfrm>
          <a:prstGeom prst="arc">
            <a:avLst>
              <a:gd name="adj1" fmla="val 16200000"/>
              <a:gd name="adj2" fmla="val 5400187"/>
            </a:avLst>
          </a:prstGeom>
          <a:noFill/>
          <a:ln w="38160">
            <a:solidFill>
              <a:srgbClr val="0d5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4"/>
          <p:cNvSpPr/>
          <p:nvPr/>
        </p:nvSpPr>
        <p:spPr>
          <a:xfrm>
            <a:off x="9643320" y="2082240"/>
            <a:ext cx="21380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Consumer Sales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61" name="Group 25"/>
          <p:cNvGrpSpPr/>
          <p:nvPr/>
        </p:nvGrpSpPr>
        <p:grpSpPr>
          <a:xfrm>
            <a:off x="9057600" y="2162160"/>
            <a:ext cx="541800" cy="455040"/>
            <a:chOff x="9057600" y="2162160"/>
            <a:chExt cx="541800" cy="455040"/>
          </a:xfrm>
        </p:grpSpPr>
        <p:sp>
          <p:nvSpPr>
            <p:cNvPr id="362" name="CustomShape 26"/>
            <p:cNvSpPr/>
            <p:nvPr/>
          </p:nvSpPr>
          <p:spPr>
            <a:xfrm>
              <a:off x="9057600" y="2162160"/>
              <a:ext cx="541800" cy="455040"/>
            </a:xfrm>
            <a:prstGeom prst="ellipse">
              <a:avLst/>
            </a:prstGeom>
            <a:solidFill>
              <a:srgbClr val="96c61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pic>
          <p:nvPicPr>
            <p:cNvPr id="363" name="Picture 8" descr=""/>
            <p:cNvPicPr/>
            <p:nvPr/>
          </p:nvPicPr>
          <p:blipFill>
            <a:blip r:embed="rId4"/>
            <a:stretch/>
          </p:blipFill>
          <p:spPr>
            <a:xfrm>
              <a:off x="9123480" y="2213640"/>
              <a:ext cx="409680" cy="338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4" name="CustomShape 27"/>
          <p:cNvSpPr/>
          <p:nvPr/>
        </p:nvSpPr>
        <p:spPr>
          <a:xfrm>
            <a:off x="10373400" y="2709000"/>
            <a:ext cx="21380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Priority Dealers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65" name="Group 28"/>
          <p:cNvGrpSpPr/>
          <p:nvPr/>
        </p:nvGrpSpPr>
        <p:grpSpPr>
          <a:xfrm>
            <a:off x="9765000" y="2681280"/>
            <a:ext cx="541800" cy="455040"/>
            <a:chOff x="9765000" y="2681280"/>
            <a:chExt cx="541800" cy="455040"/>
          </a:xfrm>
        </p:grpSpPr>
        <p:sp>
          <p:nvSpPr>
            <p:cNvPr id="366" name="CustomShape 29"/>
            <p:cNvSpPr/>
            <p:nvPr/>
          </p:nvSpPr>
          <p:spPr>
            <a:xfrm>
              <a:off x="9765000" y="2681280"/>
              <a:ext cx="541800" cy="455040"/>
            </a:xfrm>
            <a:prstGeom prst="ellipse">
              <a:avLst/>
            </a:prstGeom>
            <a:solidFill>
              <a:srgbClr val="96c61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pic>
          <p:nvPicPr>
            <p:cNvPr id="367" name="Picture 8" descr=""/>
            <p:cNvPicPr/>
            <p:nvPr/>
          </p:nvPicPr>
          <p:blipFill>
            <a:blip r:embed="rId5"/>
            <a:stretch/>
          </p:blipFill>
          <p:spPr>
            <a:xfrm>
              <a:off x="9831240" y="2732760"/>
              <a:ext cx="409680" cy="338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8" name="CustomShape 30"/>
          <p:cNvSpPr/>
          <p:nvPr/>
        </p:nvSpPr>
        <p:spPr>
          <a:xfrm>
            <a:off x="10335600" y="4883040"/>
            <a:ext cx="21380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COCO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69" name="Group 31"/>
          <p:cNvGrpSpPr/>
          <p:nvPr/>
        </p:nvGrpSpPr>
        <p:grpSpPr>
          <a:xfrm>
            <a:off x="9727200" y="4694400"/>
            <a:ext cx="541800" cy="455040"/>
            <a:chOff x="9727200" y="4694400"/>
            <a:chExt cx="541800" cy="455040"/>
          </a:xfrm>
        </p:grpSpPr>
        <p:sp>
          <p:nvSpPr>
            <p:cNvPr id="370" name="CustomShape 32"/>
            <p:cNvSpPr/>
            <p:nvPr/>
          </p:nvSpPr>
          <p:spPr>
            <a:xfrm>
              <a:off x="9727200" y="4694400"/>
              <a:ext cx="541800" cy="455040"/>
            </a:xfrm>
            <a:prstGeom prst="ellipse">
              <a:avLst/>
            </a:prstGeom>
            <a:solidFill>
              <a:srgbClr val="96c61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pic>
          <p:nvPicPr>
            <p:cNvPr id="371" name="Picture 8" descr=""/>
            <p:cNvPicPr/>
            <p:nvPr/>
          </p:nvPicPr>
          <p:blipFill>
            <a:blip r:embed="rId6"/>
            <a:stretch/>
          </p:blipFill>
          <p:spPr>
            <a:xfrm>
              <a:off x="9793440" y="4772880"/>
              <a:ext cx="409680" cy="284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2" name="CustomShape 33"/>
          <p:cNvSpPr/>
          <p:nvPr/>
        </p:nvSpPr>
        <p:spPr>
          <a:xfrm>
            <a:off x="9667800" y="5457600"/>
            <a:ext cx="21380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Non Priority Dealers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73" name="Group 34"/>
          <p:cNvGrpSpPr/>
          <p:nvPr/>
        </p:nvGrpSpPr>
        <p:grpSpPr>
          <a:xfrm>
            <a:off x="9074880" y="5175000"/>
            <a:ext cx="541800" cy="455040"/>
            <a:chOff x="9074880" y="5175000"/>
            <a:chExt cx="541800" cy="455040"/>
          </a:xfrm>
        </p:grpSpPr>
        <p:sp>
          <p:nvSpPr>
            <p:cNvPr id="374" name="CustomShape 35"/>
            <p:cNvSpPr/>
            <p:nvPr/>
          </p:nvSpPr>
          <p:spPr>
            <a:xfrm>
              <a:off x="9074880" y="5175000"/>
              <a:ext cx="541800" cy="455040"/>
            </a:xfrm>
            <a:prstGeom prst="ellipse">
              <a:avLst/>
            </a:prstGeom>
            <a:solidFill>
              <a:srgbClr val="96c61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pic>
          <p:nvPicPr>
            <p:cNvPr id="375" name="Picture 8" descr=""/>
            <p:cNvPicPr/>
            <p:nvPr/>
          </p:nvPicPr>
          <p:blipFill>
            <a:blip r:embed="rId7"/>
            <a:stretch/>
          </p:blipFill>
          <p:spPr>
            <a:xfrm>
              <a:off x="9141120" y="5226480"/>
              <a:ext cx="409680" cy="338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6" name="CustomShape 36"/>
          <p:cNvSpPr/>
          <p:nvPr/>
        </p:nvSpPr>
        <p:spPr>
          <a:xfrm>
            <a:off x="8442360" y="594000"/>
            <a:ext cx="3296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Priority of the Customer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77" name="Group 37"/>
          <p:cNvGrpSpPr/>
          <p:nvPr/>
        </p:nvGrpSpPr>
        <p:grpSpPr>
          <a:xfrm>
            <a:off x="4718880" y="4108320"/>
            <a:ext cx="2931840" cy="456120"/>
            <a:chOff x="4718880" y="4108320"/>
            <a:chExt cx="2931840" cy="456120"/>
          </a:xfrm>
        </p:grpSpPr>
        <p:sp>
          <p:nvSpPr>
            <p:cNvPr id="378" name="CustomShape 38"/>
            <p:cNvSpPr/>
            <p:nvPr/>
          </p:nvSpPr>
          <p:spPr>
            <a:xfrm>
              <a:off x="5208120" y="4108320"/>
              <a:ext cx="24426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IN" sz="2400" spc="-1" strike="noStrike">
                  <a:solidFill>
                    <a:srgbClr val="000000"/>
                  </a:solidFill>
                  <a:latin typeface="Calibri"/>
                </a:rPr>
                <a:t>Demand Sensing</a:t>
              </a:r>
              <a:endParaRPr b="0" lang="en-IN" sz="2400" spc="-1" strike="noStrike">
                <a:latin typeface="Arial"/>
              </a:endParaRPr>
            </a:p>
          </p:txBody>
        </p:sp>
        <p:pic>
          <p:nvPicPr>
            <p:cNvPr id="379" name="Picture 66" descr=""/>
            <p:cNvPicPr/>
            <p:nvPr/>
          </p:nvPicPr>
          <p:blipFill>
            <a:blip r:embed="rId8"/>
            <a:srcRect l="0" t="22444" r="0" b="21926"/>
            <a:stretch/>
          </p:blipFill>
          <p:spPr>
            <a:xfrm>
              <a:off x="4718880" y="4199040"/>
              <a:ext cx="601560" cy="334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0" name="CustomShape 39"/>
          <p:cNvSpPr/>
          <p:nvPr/>
        </p:nvSpPr>
        <p:spPr>
          <a:xfrm>
            <a:off x="4066920" y="4788360"/>
            <a:ext cx="4198680" cy="18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d51a0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0d51a0"/>
                </a:solidFill>
                <a:latin typeface="Calibri"/>
              </a:rPr>
              <a:t>Through SMS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d51a0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0d51a0"/>
                </a:solidFill>
                <a:latin typeface="Calibri"/>
              </a:rPr>
              <a:t>Through Xsparsh Web Application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d51a0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0d51a0"/>
                </a:solidFill>
                <a:latin typeface="Calibri"/>
              </a:rPr>
              <a:t>Tankers are epicoated to prevent any chemical reaction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d51a0"/>
              </a:buClr>
              <a:buFont typeface="Wingdings" charset="2"/>
              <a:buChar char=""/>
            </a:pPr>
            <a:r>
              <a:rPr b="1" lang="en-IN" sz="1800" spc="-1" strike="noStrike">
                <a:solidFill>
                  <a:srgbClr val="0d51a0"/>
                </a:solidFill>
                <a:latin typeface="Calibri"/>
              </a:rPr>
              <a:t>ATF has dedicated TT’s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9"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"/>
                            </p:stCondLst>
                            <p:childTnLst>
                              <p:par>
                                <p:cTn id="19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9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"/>
                            </p:stCondLst>
                            <p:childTnLst>
                              <p:par>
                                <p:cTn id="20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09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3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7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"/>
                            </p:stCondLst>
                            <p:childTnLst>
                              <p:par>
                                <p:cTn id="21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27" dur="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"/>
                            </p:stCondLst>
                            <p:childTnLst>
                              <p:par>
                                <p:cTn id="22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0" y="948960"/>
            <a:ext cx="12191760" cy="5898600"/>
          </a:xfrm>
          <a:prstGeom prst="rect">
            <a:avLst/>
          </a:prstGeom>
          <a:ln>
            <a:noFill/>
          </a:ln>
        </p:spPr>
      </p:pic>
      <p:sp>
        <p:nvSpPr>
          <p:cNvPr id="382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4813200" y="512640"/>
            <a:ext cx="1976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Dispatch of TT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2" descr=""/>
          <p:cNvPicPr/>
          <p:nvPr/>
        </p:nvPicPr>
        <p:blipFill>
          <a:blip r:embed="rId1"/>
          <a:stretch/>
        </p:blipFill>
        <p:spPr>
          <a:xfrm>
            <a:off x="586080" y="1062000"/>
            <a:ext cx="10484280" cy="5453640"/>
          </a:xfrm>
          <a:prstGeom prst="rect">
            <a:avLst/>
          </a:prstGeom>
          <a:ln>
            <a:noFill/>
          </a:ln>
        </p:spPr>
      </p:pic>
      <p:sp>
        <p:nvSpPr>
          <p:cNvPr id="389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4808160" y="512640"/>
            <a:ext cx="1275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TLF Flow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354320" y="0"/>
            <a:ext cx="9482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6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7" name="CustomShape 2"/>
          <p:cNvSpPr/>
          <p:nvPr/>
        </p:nvSpPr>
        <p:spPr>
          <a:xfrm>
            <a:off x="2144520" y="0"/>
            <a:ext cx="7837200" cy="6857640"/>
          </a:xfrm>
          <a:custGeom>
            <a:avLst/>
            <a:gdLst/>
            <a:ahLst/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abc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8" name="Picture 2" descr=""/>
          <p:cNvPicPr/>
          <p:nvPr/>
        </p:nvPicPr>
        <p:blipFill>
          <a:blip r:embed="rId2"/>
          <a:stretch/>
        </p:blipFill>
        <p:spPr>
          <a:xfrm>
            <a:off x="3236040" y="2255760"/>
            <a:ext cx="5462280" cy="2389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58" name="Group 6"/>
          <p:cNvGrpSpPr/>
          <p:nvPr/>
        </p:nvGrpSpPr>
        <p:grpSpPr>
          <a:xfrm>
            <a:off x="3920400" y="1490400"/>
            <a:ext cx="1905120" cy="1905120"/>
            <a:chOff x="3920400" y="1490400"/>
            <a:chExt cx="1905120" cy="1905120"/>
          </a:xfrm>
        </p:grpSpPr>
        <p:sp>
          <p:nvSpPr>
            <p:cNvPr id="59" name="CustomShape 7"/>
            <p:cNvSpPr/>
            <p:nvPr/>
          </p:nvSpPr>
          <p:spPr>
            <a:xfrm>
              <a:off x="3920400" y="1490400"/>
              <a:ext cx="1905120" cy="1905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8"/>
            <p:cNvSpPr/>
            <p:nvPr/>
          </p:nvSpPr>
          <p:spPr>
            <a:xfrm>
              <a:off x="3981600" y="1548720"/>
              <a:ext cx="1782720" cy="17827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61" name="Graphic 43" descr=""/>
            <p:cNvPicPr/>
            <p:nvPr/>
          </p:nvPicPr>
          <p:blipFill>
            <a:blip r:embed="rId1"/>
            <a:stretch/>
          </p:blipFill>
          <p:spPr>
            <a:xfrm>
              <a:off x="4304520" y="1872360"/>
              <a:ext cx="914040" cy="914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Group 9"/>
          <p:cNvGrpSpPr/>
          <p:nvPr/>
        </p:nvGrpSpPr>
        <p:grpSpPr>
          <a:xfrm>
            <a:off x="3551400" y="3691440"/>
            <a:ext cx="1905120" cy="1905120"/>
            <a:chOff x="3551400" y="3691440"/>
            <a:chExt cx="1905120" cy="1905120"/>
          </a:xfrm>
        </p:grpSpPr>
        <p:sp>
          <p:nvSpPr>
            <p:cNvPr id="63" name="CustomShape 10"/>
            <p:cNvSpPr/>
            <p:nvPr/>
          </p:nvSpPr>
          <p:spPr>
            <a:xfrm>
              <a:off x="3551400" y="3691440"/>
              <a:ext cx="1905120" cy="1905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11"/>
            <p:cNvSpPr/>
            <p:nvPr/>
          </p:nvSpPr>
          <p:spPr>
            <a:xfrm>
              <a:off x="3612600" y="3752280"/>
              <a:ext cx="1782720" cy="1782720"/>
            </a:xfrm>
            <a:prstGeom prst="ellipse">
              <a:avLst/>
            </a:prstGeom>
            <a:solidFill>
              <a:srgbClr val="d270bd"/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65" name="Graphic 47" descr=""/>
            <p:cNvPicPr/>
            <p:nvPr/>
          </p:nvPicPr>
          <p:blipFill>
            <a:blip r:embed="rId2"/>
            <a:stretch/>
          </p:blipFill>
          <p:spPr>
            <a:xfrm>
              <a:off x="3802680" y="4334760"/>
              <a:ext cx="914040" cy="9140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6" name="Group 12"/>
          <p:cNvGrpSpPr/>
          <p:nvPr/>
        </p:nvGrpSpPr>
        <p:grpSpPr>
          <a:xfrm>
            <a:off x="6274800" y="4427280"/>
            <a:ext cx="1905120" cy="1905120"/>
            <a:chOff x="6274800" y="4427280"/>
            <a:chExt cx="1905120" cy="1905120"/>
          </a:xfrm>
        </p:grpSpPr>
        <p:sp>
          <p:nvSpPr>
            <p:cNvPr id="67" name="CustomShape 13"/>
            <p:cNvSpPr/>
            <p:nvPr/>
          </p:nvSpPr>
          <p:spPr>
            <a:xfrm>
              <a:off x="6274800" y="4427280"/>
              <a:ext cx="1905120" cy="1905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6336000" y="4488480"/>
              <a:ext cx="1782720" cy="1782720"/>
            </a:xfrm>
            <a:prstGeom prst="ellipse">
              <a:avLst/>
            </a:prstGeom>
            <a:solidFill>
              <a:schemeClr val="accent5"/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9" name="Group 15"/>
          <p:cNvGrpSpPr/>
          <p:nvPr/>
        </p:nvGrpSpPr>
        <p:grpSpPr>
          <a:xfrm>
            <a:off x="6398640" y="1711080"/>
            <a:ext cx="1905120" cy="1905120"/>
            <a:chOff x="6398640" y="1711080"/>
            <a:chExt cx="1905120" cy="1905120"/>
          </a:xfrm>
        </p:grpSpPr>
        <p:sp>
          <p:nvSpPr>
            <p:cNvPr id="70" name="CustomShape 16"/>
            <p:cNvSpPr/>
            <p:nvPr/>
          </p:nvSpPr>
          <p:spPr>
            <a:xfrm>
              <a:off x="6398640" y="1711080"/>
              <a:ext cx="1905120" cy="1905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17"/>
            <p:cNvSpPr/>
            <p:nvPr/>
          </p:nvSpPr>
          <p:spPr>
            <a:xfrm>
              <a:off x="6413040" y="1833120"/>
              <a:ext cx="1782720" cy="178272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CustomShape 18"/>
          <p:cNvSpPr/>
          <p:nvPr/>
        </p:nvSpPr>
        <p:spPr>
          <a:xfrm>
            <a:off x="1719720" y="5696280"/>
            <a:ext cx="22046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DISPATCH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9"/>
          <p:cNvSpPr/>
          <p:nvPr/>
        </p:nvSpPr>
        <p:spPr>
          <a:xfrm>
            <a:off x="8331480" y="6031080"/>
            <a:ext cx="263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CustomShape 20"/>
          <p:cNvSpPr/>
          <p:nvPr/>
        </p:nvSpPr>
        <p:spPr>
          <a:xfrm>
            <a:off x="1907640" y="1838520"/>
            <a:ext cx="2204640" cy="217080"/>
          </a:xfrm>
          <a:custGeom>
            <a:avLst/>
            <a:gdLst/>
            <a:ahLst/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chemeClr val="accent4">
                <a:lumMod val="60000"/>
                <a:lumOff val="4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1"/>
          <p:cNvSpPr/>
          <p:nvPr/>
        </p:nvSpPr>
        <p:spPr>
          <a:xfrm flipH="1">
            <a:off x="8035200" y="2001600"/>
            <a:ext cx="2204640" cy="217080"/>
          </a:xfrm>
          <a:custGeom>
            <a:avLst/>
            <a:gdLst/>
            <a:ahLst/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chemeClr val="accent6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2"/>
          <p:cNvSpPr/>
          <p:nvPr/>
        </p:nvSpPr>
        <p:spPr>
          <a:xfrm>
            <a:off x="8411400" y="2034360"/>
            <a:ext cx="18284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3"/>
          <p:cNvSpPr/>
          <p:nvPr/>
        </p:nvSpPr>
        <p:spPr>
          <a:xfrm flipV="1">
            <a:off x="1907640" y="5434920"/>
            <a:ext cx="2204640" cy="217080"/>
          </a:xfrm>
          <a:custGeom>
            <a:avLst/>
            <a:gdLst/>
            <a:ahLst/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d270b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4"/>
          <p:cNvSpPr/>
          <p:nvPr/>
        </p:nvSpPr>
        <p:spPr>
          <a:xfrm flipH="1" flipV="1">
            <a:off x="8043120" y="5824080"/>
            <a:ext cx="2204640" cy="217080"/>
          </a:xfrm>
          <a:custGeom>
            <a:avLst/>
            <a:gdLst/>
            <a:ahLst/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" name="Group 25"/>
          <p:cNvGrpSpPr/>
          <p:nvPr/>
        </p:nvGrpSpPr>
        <p:grpSpPr>
          <a:xfrm>
            <a:off x="4569120" y="2444040"/>
            <a:ext cx="3053520" cy="3053520"/>
            <a:chOff x="4569120" y="2444040"/>
            <a:chExt cx="3053520" cy="3053520"/>
          </a:xfrm>
        </p:grpSpPr>
        <p:sp>
          <p:nvSpPr>
            <p:cNvPr id="80" name="CustomShape 26"/>
            <p:cNvSpPr/>
            <p:nvPr/>
          </p:nvSpPr>
          <p:spPr>
            <a:xfrm>
              <a:off x="4569120" y="2444040"/>
              <a:ext cx="3053520" cy="3053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27"/>
            <p:cNvSpPr/>
            <p:nvPr/>
          </p:nvSpPr>
          <p:spPr>
            <a:xfrm>
              <a:off x="4667040" y="2542320"/>
              <a:ext cx="2857680" cy="2857680"/>
            </a:xfrm>
            <a:prstGeom prst="ellipse">
              <a:avLst/>
            </a:prstGeom>
            <a:solidFill>
              <a:srgbClr val="70e0ec"/>
            </a:solidFill>
            <a:ln w="936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28"/>
            <p:cNvSpPr/>
            <p:nvPr/>
          </p:nvSpPr>
          <p:spPr>
            <a:xfrm>
              <a:off x="5044320" y="3330720"/>
              <a:ext cx="2102760" cy="128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100000"/>
                </a:lnSpc>
              </a:pPr>
              <a:r>
                <a:rPr b="1" lang="en-IN" sz="2800" spc="-1" strike="noStrike">
                  <a:solidFill>
                    <a:srgbClr val="000000"/>
                  </a:solidFill>
                  <a:latin typeface="Calibri"/>
                </a:rPr>
                <a:t>OPERATIONS IN BAREJA TERMINAL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83" name="CustomShape 29"/>
          <p:cNvSpPr/>
          <p:nvPr/>
        </p:nvSpPr>
        <p:spPr>
          <a:xfrm>
            <a:off x="1898280" y="1945440"/>
            <a:ext cx="18284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4" name="Graphic 75" descr=""/>
          <p:cNvPicPr/>
          <p:nvPr/>
        </p:nvPicPr>
        <p:blipFill>
          <a:blip r:embed="rId3"/>
          <a:stretch/>
        </p:blipFill>
        <p:spPr>
          <a:xfrm>
            <a:off x="7082640" y="20048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85" name="CustomShape 30"/>
          <p:cNvSpPr/>
          <p:nvPr/>
        </p:nvSpPr>
        <p:spPr>
          <a:xfrm>
            <a:off x="7021440" y="5307120"/>
            <a:ext cx="587520" cy="527400"/>
          </a:xfrm>
          <a:custGeom>
            <a:avLst/>
            <a:gdLst/>
            <a:ahLst/>
            <a:rect l="l" t="t" r="r" b="b"/>
            <a:pathLst>
              <a:path w="200" h="179">
                <a:moveTo>
                  <a:pt x="147" y="162"/>
                </a:moveTo>
                <a:cubicBezTo>
                  <a:pt x="147" y="179"/>
                  <a:pt x="147" y="179"/>
                  <a:pt x="147" y="179"/>
                </a:cubicBezTo>
                <a:cubicBezTo>
                  <a:pt x="100" y="179"/>
                  <a:pt x="100" y="179"/>
                  <a:pt x="100" y="179"/>
                </a:cubicBezTo>
                <a:cubicBezTo>
                  <a:pt x="53" y="179"/>
                  <a:pt x="53" y="179"/>
                  <a:pt x="53" y="179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53" y="162"/>
                  <a:pt x="53" y="155"/>
                  <a:pt x="61" y="155"/>
                </a:cubicBezTo>
                <a:cubicBezTo>
                  <a:pt x="69" y="155"/>
                  <a:pt x="100" y="155"/>
                  <a:pt x="100" y="155"/>
                </a:cubicBezTo>
                <a:cubicBezTo>
                  <a:pt x="100" y="155"/>
                  <a:pt x="131" y="155"/>
                  <a:pt x="138" y="155"/>
                </a:cubicBezTo>
                <a:cubicBezTo>
                  <a:pt x="146" y="155"/>
                  <a:pt x="147" y="162"/>
                  <a:pt x="147" y="162"/>
                </a:cubicBezTo>
                <a:close/>
                <a:moveTo>
                  <a:pt x="139" y="100"/>
                </a:moveTo>
                <a:cubicBezTo>
                  <a:pt x="126" y="120"/>
                  <a:pt x="113" y="129"/>
                  <a:pt x="113" y="129"/>
                </a:cubicBezTo>
                <a:cubicBezTo>
                  <a:pt x="113" y="129"/>
                  <a:pt x="104" y="136"/>
                  <a:pt x="116" y="142"/>
                </a:cubicBezTo>
                <a:cubicBezTo>
                  <a:pt x="128" y="148"/>
                  <a:pt x="125" y="153"/>
                  <a:pt x="125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75" y="153"/>
                  <a:pt x="75" y="153"/>
                  <a:pt x="75" y="153"/>
                </a:cubicBezTo>
                <a:cubicBezTo>
                  <a:pt x="75" y="153"/>
                  <a:pt x="72" y="148"/>
                  <a:pt x="83" y="142"/>
                </a:cubicBezTo>
                <a:cubicBezTo>
                  <a:pt x="95" y="136"/>
                  <a:pt x="86" y="129"/>
                  <a:pt x="86" y="129"/>
                </a:cubicBezTo>
                <a:cubicBezTo>
                  <a:pt x="86" y="129"/>
                  <a:pt x="73" y="120"/>
                  <a:pt x="61" y="100"/>
                </a:cubicBezTo>
                <a:cubicBezTo>
                  <a:pt x="29" y="96"/>
                  <a:pt x="0" y="64"/>
                  <a:pt x="1" y="42"/>
                </a:cubicBezTo>
                <a:cubicBezTo>
                  <a:pt x="1" y="35"/>
                  <a:pt x="6" y="18"/>
                  <a:pt x="37" y="19"/>
                </a:cubicBezTo>
                <a:cubicBezTo>
                  <a:pt x="36" y="13"/>
                  <a:pt x="36" y="7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7"/>
                  <a:pt x="163" y="13"/>
                  <a:pt x="163" y="19"/>
                </a:cubicBezTo>
                <a:cubicBezTo>
                  <a:pt x="194" y="18"/>
                  <a:pt x="198" y="35"/>
                  <a:pt x="199" y="42"/>
                </a:cubicBezTo>
                <a:cubicBezTo>
                  <a:pt x="200" y="64"/>
                  <a:pt x="171" y="96"/>
                  <a:pt x="139" y="100"/>
                </a:cubicBezTo>
                <a:close/>
                <a:moveTo>
                  <a:pt x="84" y="118"/>
                </a:moveTo>
                <a:cubicBezTo>
                  <a:pt x="47" y="61"/>
                  <a:pt x="53" y="23"/>
                  <a:pt x="53" y="16"/>
                </a:cubicBezTo>
                <a:cubicBezTo>
                  <a:pt x="54" y="8"/>
                  <a:pt x="49" y="8"/>
                  <a:pt x="48" y="12"/>
                </a:cubicBezTo>
                <a:cubicBezTo>
                  <a:pt x="35" y="56"/>
                  <a:pt x="84" y="118"/>
                  <a:pt x="84" y="118"/>
                </a:cubicBezTo>
                <a:close/>
                <a:moveTo>
                  <a:pt x="11" y="42"/>
                </a:moveTo>
                <a:cubicBezTo>
                  <a:pt x="11" y="56"/>
                  <a:pt x="30" y="81"/>
                  <a:pt x="54" y="88"/>
                </a:cubicBezTo>
                <a:cubicBezTo>
                  <a:pt x="46" y="73"/>
                  <a:pt x="40" y="54"/>
                  <a:pt x="37" y="29"/>
                </a:cubicBezTo>
                <a:cubicBezTo>
                  <a:pt x="26" y="29"/>
                  <a:pt x="12" y="31"/>
                  <a:pt x="11" y="42"/>
                </a:cubicBezTo>
                <a:close/>
                <a:moveTo>
                  <a:pt x="162" y="29"/>
                </a:moveTo>
                <a:cubicBezTo>
                  <a:pt x="159" y="54"/>
                  <a:pt x="153" y="73"/>
                  <a:pt x="145" y="88"/>
                </a:cubicBezTo>
                <a:cubicBezTo>
                  <a:pt x="169" y="81"/>
                  <a:pt x="188" y="56"/>
                  <a:pt x="188" y="42"/>
                </a:cubicBezTo>
                <a:cubicBezTo>
                  <a:pt x="187" y="31"/>
                  <a:pt x="173" y="29"/>
                  <a:pt x="162" y="2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74840" y="862560"/>
            <a:ext cx="1441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Reciept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984320" y="1447200"/>
            <a:ext cx="7422480" cy="26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IN" sz="2400" spc="-1" strike="noStrike" cap="all">
                <a:solidFill>
                  <a:srgbClr val="ff0000"/>
                </a:solidFill>
                <a:latin typeface="Calibri"/>
              </a:rPr>
              <a:t>1.KSPL</a:t>
            </a:r>
            <a:endParaRPr b="0" lang="en-IN" sz="2400" spc="-1" strike="noStrike">
              <a:latin typeface="Arial"/>
            </a:endParaRPr>
          </a:p>
          <a:p>
            <a:pPr marL="285840" indent="-285480" algn="ctr">
              <a:lnSpc>
                <a:spcPct val="120000"/>
              </a:lnSpc>
              <a:spcBef>
                <a:spcPts val="1001"/>
              </a:spcBef>
              <a:buClr>
                <a:srgbClr val="4472c4"/>
              </a:buClr>
              <a:buSzPct val="160000"/>
              <a:buFont typeface="Arial"/>
              <a:buChar char="•"/>
            </a:pPr>
            <a:r>
              <a:rPr b="0" lang="en-IN" sz="2400" spc="-1" strike="noStrike" cap="all">
                <a:solidFill>
                  <a:srgbClr val="000000"/>
                </a:solidFill>
                <a:latin typeface="Calibri"/>
              </a:rPr>
              <a:t>Multi-product pipeline</a:t>
            </a:r>
            <a:endParaRPr b="0" lang="en-IN" sz="2400" spc="-1" strike="noStrike">
              <a:latin typeface="Arial"/>
            </a:endParaRPr>
          </a:p>
          <a:p>
            <a:pPr marL="285840" indent="-285480" algn="ctr">
              <a:lnSpc>
                <a:spcPct val="120000"/>
              </a:lnSpc>
              <a:spcBef>
                <a:spcPts val="1001"/>
              </a:spcBef>
              <a:buClr>
                <a:srgbClr val="4472c4"/>
              </a:buClr>
              <a:buSzPct val="160000"/>
              <a:buFont typeface="Arial"/>
              <a:buChar char="•"/>
            </a:pPr>
            <a:r>
              <a:rPr b="0" lang="en-IN" sz="2400" spc="-1" strike="noStrike" cap="all">
                <a:solidFill>
                  <a:srgbClr val="000000"/>
                </a:solidFill>
                <a:latin typeface="Calibri"/>
              </a:rPr>
              <a:t>Ahmedabad ToP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IN" sz="2400" spc="-1" strike="noStrike" cap="all">
                <a:solidFill>
                  <a:srgbClr val="ff0000"/>
                </a:solidFill>
                <a:latin typeface="Calibri"/>
              </a:rPr>
              <a:t>2.KAPL</a:t>
            </a:r>
            <a:endParaRPr b="0" lang="en-IN" sz="2400" spc="-1" strike="noStrike">
              <a:latin typeface="Arial"/>
            </a:endParaRPr>
          </a:p>
          <a:p>
            <a:pPr marL="285840" indent="-285480" algn="ctr">
              <a:lnSpc>
                <a:spcPct val="120000"/>
              </a:lnSpc>
              <a:spcBef>
                <a:spcPts val="1001"/>
              </a:spcBef>
              <a:buClr>
                <a:srgbClr val="4472c4"/>
              </a:buClr>
              <a:buSzPct val="160000"/>
              <a:buFont typeface="Arial"/>
              <a:buChar char="•"/>
            </a:pPr>
            <a:r>
              <a:rPr b="0" lang="en-IN" sz="2400" spc="-1" strike="noStrike" cap="all">
                <a:solidFill>
                  <a:srgbClr val="000000"/>
                </a:solidFill>
                <a:latin typeface="Calibri"/>
              </a:rPr>
              <a:t>Dedeicated pipeline for ATF</a:t>
            </a:r>
            <a:endParaRPr b="0" lang="en-IN" sz="2400" spc="-1" strike="noStrike">
              <a:latin typeface="Arial"/>
            </a:endParaRPr>
          </a:p>
          <a:p>
            <a:pPr marL="285840" indent="-285480" algn="ctr">
              <a:lnSpc>
                <a:spcPct val="120000"/>
              </a:lnSpc>
              <a:spcBef>
                <a:spcPts val="1001"/>
              </a:spcBef>
              <a:buClr>
                <a:srgbClr val="4472c4"/>
              </a:buClr>
              <a:buSzPct val="160000"/>
              <a:buFont typeface="Arial"/>
              <a:buChar char="•"/>
            </a:pPr>
            <a:r>
              <a:rPr b="0" lang="en-IN" sz="2400" spc="-1" strike="noStrike" cap="all">
                <a:solidFill>
                  <a:srgbClr val="000000"/>
                </a:solidFill>
                <a:latin typeface="Calibri"/>
              </a:rPr>
              <a:t>Supplies to whole Gujraat, touches few places in Rajsthan.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175720" y="549720"/>
            <a:ext cx="2759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INTERFACE CUTTING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57920" y="2271240"/>
            <a:ext cx="1959120" cy="661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45320" y="2271240"/>
            <a:ext cx="1959120" cy="6613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SKO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750360" y="2271240"/>
            <a:ext cx="1959120" cy="661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HSD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9456840" y="2271240"/>
            <a:ext cx="1959120" cy="6613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036840" y="2271240"/>
            <a:ext cx="681120" cy="661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3340440" y="2271240"/>
            <a:ext cx="681120" cy="661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8736120" y="2271240"/>
            <a:ext cx="681120" cy="661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8930880" y="3054960"/>
            <a:ext cx="356760" cy="4352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3502800" y="3063600"/>
            <a:ext cx="356760" cy="4352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6199200" y="3063600"/>
            <a:ext cx="356760" cy="43524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8417160" y="3699360"/>
            <a:ext cx="1898280" cy="15411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2% OF MS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2% OF HSD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2732040" y="3699360"/>
            <a:ext cx="1898280" cy="154116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2% OF SKO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2% OF 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5493240" y="3699360"/>
            <a:ext cx="1898280" cy="15411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2% OF HSD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+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2% OF SKO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3859920" y="780480"/>
            <a:ext cx="6591960" cy="10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Done by pipeline division at exchange pit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20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"/>
          <p:cNvGrpSpPr/>
          <p:nvPr/>
        </p:nvGrpSpPr>
        <p:grpSpPr>
          <a:xfrm>
            <a:off x="1745640" y="1224360"/>
            <a:ext cx="2468520" cy="2468520"/>
            <a:chOff x="1745640" y="1224360"/>
            <a:chExt cx="2468520" cy="2468520"/>
          </a:xfrm>
        </p:grpSpPr>
        <p:sp>
          <p:nvSpPr>
            <p:cNvPr id="114" name="CustomShape 2"/>
            <p:cNvSpPr/>
            <p:nvPr/>
          </p:nvSpPr>
          <p:spPr>
            <a:xfrm>
              <a:off x="1745640" y="1224360"/>
              <a:ext cx="2468520" cy="24685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5" name="CustomShape 3"/>
            <p:cNvSpPr/>
            <p:nvPr/>
          </p:nvSpPr>
          <p:spPr>
            <a:xfrm>
              <a:off x="1900080" y="138492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2A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6" name="CustomShape 4"/>
            <p:cNvSpPr/>
            <p:nvPr/>
          </p:nvSpPr>
          <p:spPr>
            <a:xfrm>
              <a:off x="3159000" y="138492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3B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7" name="CustomShape 5"/>
            <p:cNvSpPr/>
            <p:nvPr/>
          </p:nvSpPr>
          <p:spPr>
            <a:xfrm>
              <a:off x="1900080" y="262584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2B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8" name="CustomShape 6"/>
            <p:cNvSpPr/>
            <p:nvPr/>
          </p:nvSpPr>
          <p:spPr>
            <a:xfrm>
              <a:off x="3159000" y="262296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3A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19" name="Group 7"/>
          <p:cNvGrpSpPr/>
          <p:nvPr/>
        </p:nvGrpSpPr>
        <p:grpSpPr>
          <a:xfrm>
            <a:off x="5401800" y="1224360"/>
            <a:ext cx="2468520" cy="2468520"/>
            <a:chOff x="5401800" y="1224360"/>
            <a:chExt cx="2468520" cy="2468520"/>
          </a:xfrm>
        </p:grpSpPr>
        <p:sp>
          <p:nvSpPr>
            <p:cNvPr id="120" name="CustomShape 8"/>
            <p:cNvSpPr/>
            <p:nvPr/>
          </p:nvSpPr>
          <p:spPr>
            <a:xfrm>
              <a:off x="5401800" y="1224360"/>
              <a:ext cx="2468520" cy="24685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1" name="CustomShape 9"/>
            <p:cNvSpPr/>
            <p:nvPr/>
          </p:nvSpPr>
          <p:spPr>
            <a:xfrm>
              <a:off x="5556240" y="138492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4D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2" name="CustomShape 10"/>
            <p:cNvSpPr/>
            <p:nvPr/>
          </p:nvSpPr>
          <p:spPr>
            <a:xfrm>
              <a:off x="6815160" y="138492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4C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3" name="CustomShape 11"/>
            <p:cNvSpPr/>
            <p:nvPr/>
          </p:nvSpPr>
          <p:spPr>
            <a:xfrm>
              <a:off x="5556240" y="262584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4A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CustomShape 12"/>
            <p:cNvSpPr/>
            <p:nvPr/>
          </p:nvSpPr>
          <p:spPr>
            <a:xfrm>
              <a:off x="6815160" y="262296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4B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25" name="CustomShape 13"/>
          <p:cNvSpPr/>
          <p:nvPr/>
        </p:nvSpPr>
        <p:spPr>
          <a:xfrm>
            <a:off x="2030760" y="3777840"/>
            <a:ext cx="185220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SKO/ATF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5709960" y="3767400"/>
            <a:ext cx="185220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HSD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27" name="Group 15"/>
          <p:cNvGrpSpPr/>
          <p:nvPr/>
        </p:nvGrpSpPr>
        <p:grpSpPr>
          <a:xfrm>
            <a:off x="1152000" y="4379040"/>
            <a:ext cx="3681000" cy="1200960"/>
            <a:chOff x="1152000" y="4379040"/>
            <a:chExt cx="3681000" cy="1200960"/>
          </a:xfrm>
        </p:grpSpPr>
        <p:grpSp>
          <p:nvGrpSpPr>
            <p:cNvPr id="128" name="Group 16"/>
            <p:cNvGrpSpPr/>
            <p:nvPr/>
          </p:nvGrpSpPr>
          <p:grpSpPr>
            <a:xfrm>
              <a:off x="1152000" y="4379040"/>
              <a:ext cx="3681000" cy="1200960"/>
              <a:chOff x="1152000" y="4379040"/>
              <a:chExt cx="3681000" cy="1200960"/>
            </a:xfrm>
          </p:grpSpPr>
          <p:sp>
            <p:nvSpPr>
              <p:cNvPr id="129" name="CustomShape 17"/>
              <p:cNvSpPr/>
              <p:nvPr/>
            </p:nvSpPr>
            <p:spPr>
              <a:xfrm>
                <a:off x="1152000" y="4379040"/>
                <a:ext cx="3681000" cy="1200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30" name="CustomShape 18"/>
              <p:cNvSpPr/>
              <p:nvPr/>
            </p:nvSpPr>
            <p:spPr>
              <a:xfrm>
                <a:off x="1306440" y="4539240"/>
                <a:ext cx="914040" cy="914040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Calibri"/>
                  </a:rPr>
                  <a:t>1C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31" name="CustomShape 19"/>
              <p:cNvSpPr/>
              <p:nvPr/>
            </p:nvSpPr>
            <p:spPr>
              <a:xfrm>
                <a:off x="2565000" y="4539240"/>
                <a:ext cx="914040" cy="914040"/>
              </a:xfrm>
              <a:prstGeom prst="ellips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Calibri"/>
                  </a:rPr>
                  <a:t>1B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32" name="CustomShape 20"/>
            <p:cNvSpPr/>
            <p:nvPr/>
          </p:nvSpPr>
          <p:spPr>
            <a:xfrm>
              <a:off x="3782160" y="4539240"/>
              <a:ext cx="914040" cy="91404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1A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33" name="CustomShape 21"/>
          <p:cNvSpPr/>
          <p:nvPr/>
        </p:nvSpPr>
        <p:spPr>
          <a:xfrm>
            <a:off x="2030760" y="5746680"/>
            <a:ext cx="1852200" cy="37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34" name="Group 22"/>
          <p:cNvGrpSpPr/>
          <p:nvPr/>
        </p:nvGrpSpPr>
        <p:grpSpPr>
          <a:xfrm>
            <a:off x="5424480" y="4275360"/>
            <a:ext cx="2458080" cy="2521800"/>
            <a:chOff x="5424480" y="4275360"/>
            <a:chExt cx="2458080" cy="2521800"/>
          </a:xfrm>
        </p:grpSpPr>
        <p:grpSp>
          <p:nvGrpSpPr>
            <p:cNvPr id="135" name="Group 23"/>
            <p:cNvGrpSpPr/>
            <p:nvPr/>
          </p:nvGrpSpPr>
          <p:grpSpPr>
            <a:xfrm>
              <a:off x="5424480" y="4275360"/>
              <a:ext cx="1930680" cy="2149920"/>
              <a:chOff x="5424480" y="4275360"/>
              <a:chExt cx="1930680" cy="2149920"/>
            </a:xfrm>
          </p:grpSpPr>
          <p:sp>
            <p:nvSpPr>
              <p:cNvPr id="136" name="CustomShape 24"/>
              <p:cNvSpPr/>
              <p:nvPr/>
            </p:nvSpPr>
            <p:spPr>
              <a:xfrm>
                <a:off x="5424480" y="4275360"/>
                <a:ext cx="1930680" cy="214956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37" name="Line 25"/>
              <p:cNvSpPr/>
              <p:nvPr/>
            </p:nvSpPr>
            <p:spPr>
              <a:xfrm>
                <a:off x="6390000" y="4275360"/>
                <a:ext cx="360" cy="214992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8" name="CustomShape 26"/>
              <p:cNvSpPr/>
              <p:nvPr/>
            </p:nvSpPr>
            <p:spPr>
              <a:xfrm>
                <a:off x="5603040" y="4448880"/>
                <a:ext cx="651600" cy="18028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Calibri"/>
                  </a:rPr>
                  <a:t>6A</a:t>
                </a:r>
                <a:endParaRPr b="0" lang="en-IN" sz="1800" spc="-1" strike="noStrike">
                  <a:latin typeface="Arial"/>
                </a:endParaRPr>
              </a:p>
            </p:txBody>
          </p:sp>
          <p:sp>
            <p:nvSpPr>
              <p:cNvPr id="139" name="CustomShape 27"/>
              <p:cNvSpPr/>
              <p:nvPr/>
            </p:nvSpPr>
            <p:spPr>
              <a:xfrm>
                <a:off x="6561000" y="4448880"/>
                <a:ext cx="651600" cy="180288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ffffff"/>
                    </a:solidFill>
                    <a:latin typeface="Calibri"/>
                  </a:rPr>
                  <a:t>6B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40" name="CustomShape 28"/>
            <p:cNvSpPr/>
            <p:nvPr/>
          </p:nvSpPr>
          <p:spPr>
            <a:xfrm>
              <a:off x="7492320" y="4275360"/>
              <a:ext cx="390240" cy="2149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ETHANOL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1" name="CustomShape 29"/>
            <p:cNvSpPr/>
            <p:nvPr/>
          </p:nvSpPr>
          <p:spPr>
            <a:xfrm>
              <a:off x="5424480" y="6524280"/>
              <a:ext cx="1787760" cy="2728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UG &amp; HZ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42" name="Group 30"/>
          <p:cNvGrpSpPr/>
          <p:nvPr/>
        </p:nvGrpSpPr>
        <p:grpSpPr>
          <a:xfrm>
            <a:off x="8625960" y="2126880"/>
            <a:ext cx="1962360" cy="3453120"/>
            <a:chOff x="8625960" y="2126880"/>
            <a:chExt cx="1962360" cy="3453120"/>
          </a:xfrm>
        </p:grpSpPr>
        <p:sp>
          <p:nvSpPr>
            <p:cNvPr id="143" name="CustomShape 31"/>
            <p:cNvSpPr/>
            <p:nvPr/>
          </p:nvSpPr>
          <p:spPr>
            <a:xfrm>
              <a:off x="8625960" y="2126880"/>
              <a:ext cx="1366560" cy="34531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4" name="CustomShape 32"/>
            <p:cNvSpPr/>
            <p:nvPr/>
          </p:nvSpPr>
          <p:spPr>
            <a:xfrm>
              <a:off x="8858160" y="2288160"/>
              <a:ext cx="914040" cy="91404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5A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5" name="CustomShape 33"/>
            <p:cNvSpPr/>
            <p:nvPr/>
          </p:nvSpPr>
          <p:spPr>
            <a:xfrm>
              <a:off x="8858160" y="3340800"/>
              <a:ext cx="914040" cy="91404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5B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6" name="CustomShape 34"/>
            <p:cNvSpPr/>
            <p:nvPr/>
          </p:nvSpPr>
          <p:spPr>
            <a:xfrm>
              <a:off x="8760600" y="4393440"/>
              <a:ext cx="1142640" cy="114264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5C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7" name="CustomShape 35"/>
            <p:cNvSpPr/>
            <p:nvPr/>
          </p:nvSpPr>
          <p:spPr>
            <a:xfrm>
              <a:off x="10140120" y="2126880"/>
              <a:ext cx="448200" cy="3453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WATER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TANKS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48" name="CustomShape 36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7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8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39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0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41"/>
          <p:cNvSpPr/>
          <p:nvPr/>
        </p:nvSpPr>
        <p:spPr>
          <a:xfrm>
            <a:off x="4502880" y="614880"/>
            <a:ext cx="2505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Storage Tank Farm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44360" y="67536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Tank Capacities &amp; Storing Limit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155520" y="1855800"/>
          <a:ext cx="6272280" cy="2909520"/>
        </p:xfrm>
        <a:graphic>
          <a:graphicData uri="http://schemas.openxmlformats.org/drawingml/2006/table">
            <a:tbl>
              <a:tblPr/>
              <a:tblGrid>
                <a:gridCol w="1681200"/>
                <a:gridCol w="1954440"/>
                <a:gridCol w="1425600"/>
                <a:gridCol w="121104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Storage Tank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Quantity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Level 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Tank Dia.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8300KL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HSD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11000KL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6300KL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SKO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3300KL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ETHANOL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WATER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2600KL/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5200KL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8359920" y="675360"/>
            <a:ext cx="1985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Types of tanks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6761160" y="1489680"/>
            <a:ext cx="5183640" cy="53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Tanks are classified in the three ways:</a:t>
            </a:r>
            <a:endParaRPr b="0" lang="en-IN" sz="2400" spc="-1" strike="noStrike"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Under ground and above ground tanks.</a:t>
            </a:r>
            <a:endParaRPr b="0" lang="en-IN" sz="2400" spc="-1" strike="noStrike"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Floating roof and cone roof tanks.</a:t>
            </a:r>
            <a:endParaRPr b="0" lang="en-IN" sz="2400" spc="-1" strike="noStrike"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Horizontal and vertical tanks.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For MS floating roof tanks are used to prevent evaporation.</a:t>
            </a:r>
            <a:endParaRPr b="0" lang="en-IN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Floating roof locks down at 1.25 meter.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" name="Line 10"/>
          <p:cNvSpPr/>
          <p:nvPr/>
        </p:nvSpPr>
        <p:spPr>
          <a:xfrm>
            <a:off x="6624720" y="600120"/>
            <a:ext cx="360" cy="6091920"/>
          </a:xfrm>
          <a:prstGeom prst="line">
            <a:avLst/>
          </a:prstGeom>
          <a:ln w="28440">
            <a:solidFill>
              <a:schemeClr val="accent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974840" y="658800"/>
            <a:ext cx="203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Mode of Tanks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328760" y="1292400"/>
            <a:ext cx="1621080" cy="21942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962800" y="2682360"/>
            <a:ext cx="1011600" cy="54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Closed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17160" y="2682360"/>
            <a:ext cx="1285920" cy="548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Opened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181480" y="1292400"/>
            <a:ext cx="1621080" cy="21942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</a:rPr>
              <a:t>Dispatch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6815160" y="2682360"/>
            <a:ext cx="1194480" cy="548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Opened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291560" y="2682360"/>
            <a:ext cx="1163880" cy="54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Closed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9034200" y="1292400"/>
            <a:ext cx="1621080" cy="21942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</a:rPr>
              <a:t>Dormant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10667880" y="2682360"/>
            <a:ext cx="1194480" cy="54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Closed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8144280" y="2682360"/>
            <a:ext cx="1163880" cy="548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Closed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414360" y="3767400"/>
            <a:ext cx="3413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Product is being received either from Pipeline or other Tanks.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 Dispatch occurs during this period.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8010000" y="3767400"/>
            <a:ext cx="3413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Tank is Ideal. No dispatch or receiving is done.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Due to maintenance or other reasons.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4449960" y="3767400"/>
            <a:ext cx="3413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Product is dispatched to TLF or other Tanks.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No receiving Operation occurs during this period.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990600" y="874080"/>
            <a:ext cx="415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Tank Level Alarms while storing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1949400" y="2810160"/>
            <a:ext cx="3584160" cy="2530440"/>
            <a:chOff x="1949400" y="2810160"/>
            <a:chExt cx="3584160" cy="2530440"/>
          </a:xfrm>
        </p:grpSpPr>
        <p:sp>
          <p:nvSpPr>
            <p:cNvPr id="184" name="CustomShape 3"/>
            <p:cNvSpPr/>
            <p:nvPr/>
          </p:nvSpPr>
          <p:spPr>
            <a:xfrm rot="5400000">
              <a:off x="1806480" y="2952720"/>
              <a:ext cx="950760" cy="665280"/>
            </a:xfrm>
            <a:prstGeom prst="chevron">
              <a:avLst>
                <a:gd name="adj" fmla="val 50000"/>
              </a:avLst>
            </a:prstGeom>
            <a:solidFill>
              <a:srgbClr val="f2423e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 rot="-5400000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H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5" name="CustomShape 4"/>
            <p:cNvSpPr/>
            <p:nvPr/>
          </p:nvSpPr>
          <p:spPr>
            <a:xfrm rot="5400000">
              <a:off x="3765600" y="1659600"/>
              <a:ext cx="617760" cy="29181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Tank level Warning.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86" name="CustomShape 5"/>
            <p:cNvSpPr/>
            <p:nvPr/>
          </p:nvSpPr>
          <p:spPr>
            <a:xfrm rot="5400000">
              <a:off x="1806480" y="3742560"/>
              <a:ext cx="950760" cy="665280"/>
            </a:xfrm>
            <a:prstGeom prst="chevron">
              <a:avLst>
                <a:gd name="adj" fmla="val 50000"/>
              </a:avLst>
            </a:prstGeom>
            <a:solidFill>
              <a:srgbClr val="f11b1b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 rot="-5400000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HH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7" name="CustomShape 6"/>
            <p:cNvSpPr/>
            <p:nvPr/>
          </p:nvSpPr>
          <p:spPr>
            <a:xfrm rot="5400000">
              <a:off x="3765600" y="2449440"/>
              <a:ext cx="617760" cy="29181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100000"/>
                </a:lnSpc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Tank level crossed permissible limit. </a:t>
              </a:r>
              <a:endParaRPr b="0" lang="en-IN" sz="15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Receipt Valve is Closed.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88" name="CustomShape 7"/>
            <p:cNvSpPr/>
            <p:nvPr/>
          </p:nvSpPr>
          <p:spPr>
            <a:xfrm rot="5400000">
              <a:off x="1806480" y="4532400"/>
              <a:ext cx="950760" cy="665280"/>
            </a:xfrm>
            <a:prstGeom prst="chevron">
              <a:avLst>
                <a:gd name="adj" fmla="val 50000"/>
              </a:avLst>
            </a:prstGeom>
            <a:solidFill>
              <a:srgbClr val="d20000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520" rIns="11520" tIns="11520" bIns="11520" anchor="ctr" rot="-5400000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</a:rPr>
                <a:t>HHH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9" name="CustomShape 8"/>
            <p:cNvSpPr/>
            <p:nvPr/>
          </p:nvSpPr>
          <p:spPr>
            <a:xfrm rot="5400000">
              <a:off x="3765600" y="3239640"/>
              <a:ext cx="617760" cy="29181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Critical Height reached.</a:t>
              </a:r>
              <a:endParaRPr b="0" lang="en-IN" sz="15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Emergency Shutdown occurs.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190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1" name="CustomShape 10"/>
          <p:cNvSpPr/>
          <p:nvPr/>
        </p:nvSpPr>
        <p:spPr>
          <a:xfrm>
            <a:off x="1949040" y="2114640"/>
            <a:ext cx="3344400" cy="42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While Receiving Product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>
            <a:off x="6661080" y="2114640"/>
            <a:ext cx="3344400" cy="42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While Dispatching Product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3" name="Group 12"/>
          <p:cNvGrpSpPr/>
          <p:nvPr/>
        </p:nvGrpSpPr>
        <p:grpSpPr>
          <a:xfrm>
            <a:off x="6661440" y="2809800"/>
            <a:ext cx="3584160" cy="2531160"/>
            <a:chOff x="6661440" y="2809800"/>
            <a:chExt cx="3584160" cy="2531160"/>
          </a:xfrm>
        </p:grpSpPr>
        <p:sp>
          <p:nvSpPr>
            <p:cNvPr id="194" name="CustomShape 13"/>
            <p:cNvSpPr/>
            <p:nvPr/>
          </p:nvSpPr>
          <p:spPr>
            <a:xfrm rot="5400000">
              <a:off x="6514200" y="2957040"/>
              <a:ext cx="981720" cy="687240"/>
            </a:xfrm>
            <a:prstGeom prst="chevron">
              <a:avLst>
                <a:gd name="adj" fmla="val 50000"/>
              </a:avLst>
            </a:prstGeom>
            <a:solidFill>
              <a:srgbClr val="f2423e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2240" rIns="12240" tIns="12240" bIns="12240" anchor="ctr" rot="-5400000"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L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95" name="CustomShape 14"/>
            <p:cNvSpPr/>
            <p:nvPr/>
          </p:nvSpPr>
          <p:spPr>
            <a:xfrm rot="5400000">
              <a:off x="8478360" y="1680120"/>
              <a:ext cx="637920" cy="28965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Tank level Warning.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6" name="CustomShape 15"/>
            <p:cNvSpPr/>
            <p:nvPr/>
          </p:nvSpPr>
          <p:spPr>
            <a:xfrm rot="5400000">
              <a:off x="6514200" y="3731760"/>
              <a:ext cx="981720" cy="687240"/>
            </a:xfrm>
            <a:prstGeom prst="chevron">
              <a:avLst>
                <a:gd name="adj" fmla="val 50000"/>
              </a:avLst>
            </a:prstGeom>
            <a:solidFill>
              <a:srgbClr val="f11b1b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2240" rIns="12240" tIns="12240" bIns="12240" anchor="ctr" rot="-5400000"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LL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97" name="CustomShape 16"/>
            <p:cNvSpPr/>
            <p:nvPr/>
          </p:nvSpPr>
          <p:spPr>
            <a:xfrm rot="5400000">
              <a:off x="8478360" y="2454840"/>
              <a:ext cx="637920" cy="28965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100000"/>
                </a:lnSpc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Dispatch Valve is Closed.</a:t>
              </a:r>
              <a:endParaRPr b="0" lang="en-IN" sz="1500" spc="-1" strike="noStrike">
                <a:latin typeface="Arial"/>
              </a:endParaRPr>
            </a:p>
            <a:p>
              <a:pPr lvl="1" marL="114480" indent="-114120">
                <a:lnSpc>
                  <a:spcPct val="100000"/>
                </a:lnSpc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Tank Level below permissible limit.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8" name="CustomShape 17"/>
            <p:cNvSpPr/>
            <p:nvPr/>
          </p:nvSpPr>
          <p:spPr>
            <a:xfrm rot="5400000">
              <a:off x="6514200" y="4506480"/>
              <a:ext cx="981720" cy="687240"/>
            </a:xfrm>
            <a:prstGeom prst="chevron">
              <a:avLst>
                <a:gd name="adj" fmla="val 50000"/>
              </a:avLst>
            </a:prstGeom>
            <a:solidFill>
              <a:srgbClr val="d20000"/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2240" rIns="12240" tIns="12240" bIns="12240" anchor="ctr" rot="-5400000"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b="0" lang="en-IN" sz="1900" spc="-1" strike="noStrike">
                  <a:solidFill>
                    <a:srgbClr val="ffffff"/>
                  </a:solidFill>
                  <a:latin typeface="Calibri"/>
                </a:rPr>
                <a:t>LLL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199" name="CustomShape 18"/>
            <p:cNvSpPr/>
            <p:nvPr/>
          </p:nvSpPr>
          <p:spPr>
            <a:xfrm rot="5400000">
              <a:off x="8478360" y="3229920"/>
              <a:ext cx="637920" cy="28965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9360" tIns="9360" bIns="9360" anchor="ctr" rot="-5400000"/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Critical level reached.</a:t>
              </a:r>
              <a:endParaRPr b="0" lang="en-IN" sz="15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IN" sz="1500" spc="-1" strike="noStrike">
                  <a:solidFill>
                    <a:srgbClr val="000000"/>
                  </a:solidFill>
                  <a:latin typeface="Calibri"/>
                </a:rPr>
                <a:t>Emergency Shutdown occurs.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200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01" name="CustomShape 20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21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CustomShape 22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23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24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13960" y="873720"/>
            <a:ext cx="336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Storage Tank Pipe Valves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807800" y="1926360"/>
            <a:ext cx="2474640" cy="376704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203864"/>
                </a:solidFill>
                <a:latin typeface="Candara"/>
              </a:rPr>
              <a:t>TANK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808280" y="3826800"/>
            <a:ext cx="3193920" cy="35316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2527920" y="3774960"/>
            <a:ext cx="456840" cy="456840"/>
          </a:xfrm>
          <a:prstGeom prst="flowChartSummingJunction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3661560" y="3774960"/>
            <a:ext cx="456840" cy="456840"/>
          </a:xfrm>
          <a:prstGeom prst="flowChartSummingJunction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2299320" y="4328280"/>
            <a:ext cx="914040" cy="273960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DBBV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3452760" y="4328280"/>
            <a:ext cx="914040" cy="273960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ROSOV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2183400" y="3252240"/>
            <a:ext cx="2279520" cy="426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Primary Valve Inlet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7279560" y="3826800"/>
            <a:ext cx="3520440" cy="35316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7998840" y="3774960"/>
            <a:ext cx="456840" cy="456840"/>
          </a:xfrm>
          <a:prstGeom prst="flowChartSummingJunction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>
            <a:off x="10800000" y="3744000"/>
            <a:ext cx="456840" cy="456840"/>
          </a:xfrm>
          <a:prstGeom prst="flowChartSummingJunction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7770240" y="4328280"/>
            <a:ext cx="914040" cy="273960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ROSOV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10605960" y="3398040"/>
            <a:ext cx="914040" cy="273960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DBBV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7654680" y="3252240"/>
            <a:ext cx="2444040" cy="426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Primary Valve Outlet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7279560" y="5054040"/>
            <a:ext cx="3880440" cy="353160"/>
          </a:xfrm>
          <a:prstGeom prst="homePlate">
            <a:avLst>
              <a:gd name="adj" fmla="val 4306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6"/>
          <p:cNvSpPr/>
          <p:nvPr/>
        </p:nvSpPr>
        <p:spPr>
          <a:xfrm>
            <a:off x="7477560" y="5476320"/>
            <a:ext cx="2689560" cy="426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Secondary Valve Outlet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8593920" y="5002200"/>
            <a:ext cx="456840" cy="456840"/>
          </a:xfrm>
          <a:prstGeom prst="flowChartSummingJunction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8"/>
          <p:cNvSpPr/>
          <p:nvPr/>
        </p:nvSpPr>
        <p:spPr>
          <a:xfrm>
            <a:off x="0" y="10080"/>
            <a:ext cx="2355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Overview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2375280" y="10080"/>
            <a:ext cx="2395080" cy="476640"/>
          </a:xfrm>
          <a:prstGeom prst="flowChartManualOperation">
            <a:avLst/>
          </a:prstGeom>
          <a:gradFill rotWithShape="0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Receipt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20"/>
          <p:cNvSpPr/>
          <p:nvPr/>
        </p:nvSpPr>
        <p:spPr>
          <a:xfrm>
            <a:off x="4830480" y="10080"/>
            <a:ext cx="2474640" cy="476640"/>
          </a:xfrm>
          <a:prstGeom prst="flowChartManualOperation">
            <a:avLst/>
          </a:prstGeom>
          <a:gradFill rotWithShape="0">
            <a:gsLst>
              <a:gs pos="0">
                <a:srgbClr val="568129"/>
              </a:gs>
              <a:gs pos="50000">
                <a:srgbClr val="7bb73b"/>
              </a:gs>
              <a:gs pos="100000">
                <a:srgbClr val="91d945"/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Quality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7354800" y="10080"/>
            <a:ext cx="2544120" cy="476640"/>
          </a:xfrm>
          <a:prstGeom prst="flowChartManualOperation">
            <a:avLst/>
          </a:prstGeom>
          <a:gradFill rotWithShape="0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/>
          </a:gra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Storage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22"/>
          <p:cNvSpPr/>
          <p:nvPr/>
        </p:nvSpPr>
        <p:spPr>
          <a:xfrm>
            <a:off x="9899280" y="10080"/>
            <a:ext cx="2292120" cy="476640"/>
          </a:xfrm>
          <a:prstGeom prst="flowChartManualOperat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Dispatch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10752840" y="4200840"/>
            <a:ext cx="504000" cy="1080000"/>
          </a:xfrm>
          <a:custGeom>
            <a:avLst/>
            <a:gdLst/>
            <a:ahLst/>
            <a:rect l="0" t="0" r="r" b="b"/>
            <a:pathLst>
              <a:path w="1401" h="3002">
                <a:moveTo>
                  <a:pt x="350" y="3001"/>
                </a:moveTo>
                <a:lnTo>
                  <a:pt x="350" y="750"/>
                </a:lnTo>
                <a:lnTo>
                  <a:pt x="0" y="750"/>
                </a:lnTo>
                <a:lnTo>
                  <a:pt x="700" y="0"/>
                </a:lnTo>
                <a:lnTo>
                  <a:pt x="1400" y="750"/>
                </a:lnTo>
                <a:lnTo>
                  <a:pt x="1050" y="750"/>
                </a:lnTo>
                <a:lnTo>
                  <a:pt x="1050" y="3001"/>
                </a:lnTo>
                <a:lnTo>
                  <a:pt x="350" y="30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Application>LibreOffice/6.0.7.3$Linux_X86_64 LibreOffice_project/00m0$Build-3</Application>
  <Words>703</Words>
  <Paragraphs>284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2019-08-22T13:10:55Z</dcterms:created>
  <dc:creator>sanjiv ranjan</dc:creator>
  <dc:description/>
  <dc:language>en-IN</dc:language>
  <cp:lastModifiedBy/>
  <dcterms:modified xsi:type="dcterms:W3CDTF">2019-09-01T12:24:44Z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