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4" r:id="rId22"/>
    <p:sldId id="275" r:id="rId23"/>
    <p:sldId id="276" r:id="rId24"/>
  </p:sldIdLst>
  <p:sldSz cx="13004800" cy="9753600"/>
  <p:notesSz cx="6858000" cy="9144000"/>
  <p:defaultTextStyle>
    <a:lvl1pPr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1pPr>
    <a:lvl2pPr indent="228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2pPr>
    <a:lvl3pPr indent="457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3pPr>
    <a:lvl4pPr indent="685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4pPr>
    <a:lvl5pPr indent="9144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5pPr>
    <a:lvl6pPr indent="11430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6pPr>
    <a:lvl7pPr indent="1371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7pPr>
    <a:lvl8pPr indent="1600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8pPr>
    <a:lvl9pPr indent="1828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508000" y="25781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1pPr>
      <a:lvl2pPr indent="2286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2pPr>
      <a:lvl3pPr indent="4572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3pPr>
      <a:lvl4pPr indent="6858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4pPr>
      <a:lvl5pPr indent="9144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5pPr>
      <a:lvl6pPr indent="11430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6pPr>
      <a:lvl7pPr indent="13716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7pPr>
      <a:lvl8pPr indent="16002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8pPr>
      <a:lvl9pPr indent="1828800" defTabSz="584200">
        <a:lnSpc>
          <a:spcPct val="90000"/>
        </a:lnSpc>
        <a:defRPr sz="6400" cap="all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191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1pPr>
      <a:lvl2pPr marL="8382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2pPr>
      <a:lvl3pPr marL="12573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3pPr>
      <a:lvl4pPr marL="16764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4pPr>
      <a:lvl5pPr marL="20955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5pPr>
      <a:lvl6pPr marL="25146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6pPr>
      <a:lvl7pPr marL="29337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7pPr>
      <a:lvl8pPr marL="33528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8pPr>
      <a:lvl9pPr marL="3771900" indent="-419100" defTabSz="584200">
        <a:spcBef>
          <a:spcPts val="4200"/>
        </a:spcBef>
        <a:buSzPct val="30000"/>
        <a:buBlip>
          <a:blip r:embed="rId15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MAINTENANCE &amp; SAFETY OF TERMINALS</a:t>
            </a:r>
          </a:p>
        </p:txBody>
      </p:sp>
      <p:sp>
        <p:nvSpPr>
          <p:cNvPr id="58" name="Shape 58"/>
          <p:cNvSpPr/>
          <p:nvPr/>
        </p:nvSpPr>
        <p:spPr>
          <a:xfrm>
            <a:off x="2902000" y="5524872"/>
            <a:ext cx="7219240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8223" lvl="0" indent="-578223">
              <a:buClr>
                <a:srgbClr val="A1A1A1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</a:rPr>
              <a:t>SHIVANI VINAY WAKADE</a:t>
            </a:r>
          </a:p>
          <a:p>
            <a:pPr marL="578223" lvl="0" indent="-578223">
              <a:buClr>
                <a:srgbClr val="A1A1A1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</a:rPr>
              <a:t>YASH PARMAR</a:t>
            </a:r>
          </a:p>
          <a:p>
            <a:pPr marL="578223" lvl="0" indent="-578223">
              <a:buClr>
                <a:srgbClr val="A1A1A1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</a:rPr>
              <a:t>AFSAR SAZAULLAH</a:t>
            </a:r>
          </a:p>
          <a:p>
            <a:pPr marL="578223" lvl="0" indent="-578223">
              <a:buClr>
                <a:srgbClr val="A1A1A1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</a:rPr>
              <a:t>TANAY ATPADKAR</a:t>
            </a:r>
          </a:p>
          <a:p>
            <a:pPr marL="578223" lvl="0" indent="-578223">
              <a:buClr>
                <a:srgbClr val="A1A1A1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</a:rPr>
              <a:t>ADITYA KUMAR JHA</a:t>
            </a:r>
          </a:p>
          <a:p>
            <a:pPr marL="578223" lvl="0" indent="-578223">
              <a:buClr>
                <a:srgbClr val="A1A1A1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</a:rPr>
              <a:t>SHUBHANG PRASAD</a:t>
            </a:r>
          </a:p>
          <a:p>
            <a:pPr marL="578223" lvl="0" indent="-578223">
              <a:buClr>
                <a:srgbClr val="A1A1A1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</a:rPr>
              <a:t>RAJU BANOTH</a:t>
            </a:r>
          </a:p>
          <a:p>
            <a:pPr marL="578223" lvl="0" indent="-578223">
              <a:buClr>
                <a:srgbClr val="A1A1A1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</a:rPr>
              <a:t>SANJAY SOREN</a:t>
            </a:r>
          </a:p>
          <a:p>
            <a:pPr marL="578223" lvl="0" indent="-578223">
              <a:buClr>
                <a:srgbClr val="A1A1A1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</a:rPr>
              <a:t>PRAVEEN KUMAR BANOTH</a:t>
            </a:r>
          </a:p>
        </p:txBody>
      </p:sp>
      <p:pic>
        <p:nvPicPr>
          <p:cNvPr id="59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911661" y="568325"/>
            <a:ext cx="3181478" cy="238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Pipeline Maintenance 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Pressure testing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Clamps for leakage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Cathodic Protection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Route Lines</a:t>
            </a:r>
          </a:p>
        </p:txBody>
      </p:sp>
      <p:pic>
        <p:nvPicPr>
          <p:cNvPr id="92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0" name="Picture 2" descr="C:\Users\Tanay Atpadkar\Pictures\Screenshots\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913" y="3148608"/>
            <a:ext cx="6850111" cy="5256584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9158" y="1899042"/>
            <a:ext cx="10846484" cy="6267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asted-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Pumps Maintenance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Strainer Cleaning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Vibration Check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Temperature Checks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Rubber mat</a:t>
            </a:r>
          </a:p>
        </p:txBody>
      </p:sp>
      <p:pic>
        <p:nvPicPr>
          <p:cNvPr id="99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C:\Users\Tanay Atpadkar\Pictures\Screenshots\pu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0312" y="3796680"/>
            <a:ext cx="6541588" cy="468052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Pumps Maintenance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Flame Protection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Coupling guard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Pump house manifold 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Earthing</a:t>
            </a:r>
          </a:p>
        </p:txBody>
      </p:sp>
      <p:pic>
        <p:nvPicPr>
          <p:cNvPr id="103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8195" name="Picture 3" descr="C:\Users\Tanay Atpadkar\Pictures\Screenshots\manifo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913" y="3652664"/>
            <a:ext cx="6850111" cy="4896543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electrical maintenance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Electrical Audit by CEA every 3 years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Periodic change of transformer oil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Periodic replacement of silica gel in transformers</a:t>
            </a:r>
          </a:p>
        </p:txBody>
      </p:sp>
      <p:pic>
        <p:nvPicPr>
          <p:cNvPr id="107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SAFETY</a:t>
            </a:r>
          </a:p>
        </p:txBody>
      </p:sp>
      <p:pic>
        <p:nvPicPr>
          <p:cNvPr id="110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SAFETY </a:t>
            </a:r>
          </a:p>
        </p:txBody>
      </p:sp>
      <p:pic>
        <p:nvPicPr>
          <p:cNvPr id="113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942365" y="2881903"/>
            <a:ext cx="6820947" cy="5945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asted-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SAFETY</a:t>
            </a:r>
          </a:p>
        </p:txBody>
      </p:sp>
      <p:pic>
        <p:nvPicPr>
          <p:cNvPr id="117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714341" y="2699582"/>
            <a:ext cx="9576118" cy="6411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asted-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SAFETY EQUIPMENTS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4909" lvl="0" indent="-414909" defTabSz="578358">
              <a:spcBef>
                <a:spcPts val="4100"/>
              </a:spcBef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366">
                <a:solidFill>
                  <a:srgbClr val="606060"/>
                </a:solidFill>
              </a:rPr>
              <a:t>DCP</a:t>
            </a:r>
          </a:p>
          <a:p>
            <a:pPr marL="414909" lvl="0" indent="-414909" defTabSz="578358">
              <a:spcBef>
                <a:spcPts val="4100"/>
              </a:spcBef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366">
                <a:solidFill>
                  <a:srgbClr val="606060"/>
                </a:solidFill>
              </a:rPr>
              <a:t>Medium Expansion Foam Generator (MEFG)</a:t>
            </a:r>
          </a:p>
          <a:p>
            <a:pPr marL="414909" lvl="0" indent="-414909" defTabSz="578358">
              <a:spcBef>
                <a:spcPts val="4100"/>
              </a:spcBef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366">
                <a:solidFill>
                  <a:srgbClr val="606060"/>
                </a:solidFill>
              </a:rPr>
              <a:t>High Velocity Long Range Monitor</a:t>
            </a:r>
          </a:p>
          <a:p>
            <a:pPr marL="414909" lvl="0" indent="-414909" defTabSz="578358">
              <a:spcBef>
                <a:spcPts val="4100"/>
              </a:spcBef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366">
                <a:solidFill>
                  <a:srgbClr val="606060"/>
                </a:solidFill>
              </a:rPr>
              <a:t> Hydrocarbon Detectors</a:t>
            </a:r>
          </a:p>
          <a:p>
            <a:pPr marL="414909" lvl="0" indent="-414909" defTabSz="578358">
              <a:spcBef>
                <a:spcPts val="4100"/>
              </a:spcBef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366">
                <a:solidFill>
                  <a:srgbClr val="606060"/>
                </a:solidFill>
              </a:rPr>
              <a:t>Dyke valve indicator</a:t>
            </a:r>
          </a:p>
          <a:p>
            <a:pPr marL="414909" lvl="0" indent="-414909" defTabSz="578358">
              <a:spcBef>
                <a:spcPts val="4100"/>
              </a:spcBef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366">
                <a:solidFill>
                  <a:srgbClr val="606060"/>
                </a:solidFill>
              </a:rPr>
              <a:t>Level Alarms (HHH, HH, H, L, LL, LLL)</a:t>
            </a:r>
          </a:p>
        </p:txBody>
      </p:sp>
      <p:pic>
        <p:nvPicPr>
          <p:cNvPr id="122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426233" y="4926740"/>
            <a:ext cx="4078783" cy="28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Safety of TT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</a:rPr>
              <a:t>Hazardous Chemical handling certification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</a:rPr>
              <a:t>Green </a:t>
            </a:r>
            <a:r>
              <a:rPr lang="en-IN" dirty="0" smtClean="0">
                <a:solidFill>
                  <a:schemeClr val="tx2"/>
                </a:solidFill>
              </a:rPr>
              <a:t>Card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</a:rPr>
              <a:t>Battery cut-off 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</a:rPr>
              <a:t>Master valve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</a:rPr>
              <a:t>Emergency valve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</a:rPr>
              <a:t>Safety lock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1026" name="Picture 2" descr="C:\Users\Tanay Atpadkar\Pictures\Screenshots\tank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8184" y="3436640"/>
            <a:ext cx="7810972" cy="5472607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MAINTENANCE</a:t>
            </a:r>
          </a:p>
        </p:txBody>
      </p:sp>
      <p:pic>
        <p:nvPicPr>
          <p:cNvPr id="62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Safety of TT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>
              <a:buSzPct val="100000"/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2"/>
                </a:solidFill>
              </a:rPr>
              <a:t>Spark </a:t>
            </a:r>
            <a:r>
              <a:rPr lang="en-IN" sz="3200" dirty="0" smtClean="0">
                <a:solidFill>
                  <a:schemeClr val="tx2"/>
                </a:solidFill>
              </a:rPr>
              <a:t>Arrestors</a:t>
            </a:r>
            <a:endParaRPr lang="en-IN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dirty="0" smtClean="0"/>
              <a:t>Space between tanker and driver cabin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IN" dirty="0" smtClean="0"/>
              <a:t>Tank size less than drivers cabin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IN" dirty="0" smtClean="0"/>
              <a:t>Lead fire safety link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IN" dirty="0" smtClean="0"/>
              <a:t>Earthing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IN" dirty="0" smtClean="0"/>
              <a:t>Air vent</a:t>
            </a:r>
            <a:endParaRPr lang="en-IN" dirty="0"/>
          </a:p>
        </p:txBody>
      </p:sp>
      <p:pic>
        <p:nvPicPr>
          <p:cNvPr id="10242" name="Picture 2" descr="C:\Users\Tanay Atpadkar\Pictures\Screenshots\12-kl-bottom-loading-petroleum-tanker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2441" y="5740896"/>
            <a:ext cx="5736636" cy="3024336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SAFETY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4909" lvl="0" indent="-414909" defTabSz="578358">
              <a:spcBef>
                <a:spcPts val="4100"/>
              </a:spcBef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366" dirty="0">
                <a:solidFill>
                  <a:srgbClr val="606060"/>
                </a:solidFill>
              </a:rPr>
              <a:t>Water Sprinkler System</a:t>
            </a:r>
          </a:p>
          <a:p>
            <a:pPr marL="414909" lvl="0" indent="-414909" defTabSz="578358">
              <a:spcBef>
                <a:spcPts val="4100"/>
              </a:spcBef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366" dirty="0">
                <a:solidFill>
                  <a:srgbClr val="606060"/>
                </a:solidFill>
              </a:rPr>
              <a:t>Emergency Alarms</a:t>
            </a:r>
          </a:p>
          <a:p>
            <a:pPr marL="414909" lvl="0" indent="-414909" defTabSz="578358">
              <a:spcBef>
                <a:spcPts val="4100"/>
              </a:spcBef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366" dirty="0">
                <a:solidFill>
                  <a:srgbClr val="606060"/>
                </a:solidFill>
              </a:rPr>
              <a:t>Fire Water Pump House</a:t>
            </a:r>
          </a:p>
          <a:p>
            <a:pPr marL="414909" lvl="0" indent="-414909" defTabSz="578358">
              <a:spcBef>
                <a:spcPts val="4100"/>
              </a:spcBef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366" dirty="0">
                <a:solidFill>
                  <a:srgbClr val="606060"/>
                </a:solidFill>
              </a:rPr>
              <a:t>Flame Proof Equipments</a:t>
            </a:r>
          </a:p>
          <a:p>
            <a:pPr marL="414909" lvl="0" indent="-414909" defTabSz="578358">
              <a:spcBef>
                <a:spcPts val="4100"/>
              </a:spcBef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366" dirty="0" err="1" smtClean="0">
                <a:solidFill>
                  <a:srgbClr val="606060"/>
                </a:solidFill>
              </a:rPr>
              <a:t>Earthing</a:t>
            </a:r>
            <a:endParaRPr sz="3366" dirty="0">
              <a:solidFill>
                <a:srgbClr val="606060"/>
              </a:solidFill>
            </a:endParaRPr>
          </a:p>
        </p:txBody>
      </p:sp>
      <p:pic>
        <p:nvPicPr>
          <p:cNvPr id="127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9220" name="Picture 4" descr="C:\Users\Tanay Atpadkar\Pictures\Screenshots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6536" y="2788568"/>
            <a:ext cx="4476729" cy="59766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SAFETY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Frisking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Sand Buckets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Follow SOP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PPEs</a:t>
            </a:r>
          </a:p>
        </p:txBody>
      </p:sp>
      <p:pic>
        <p:nvPicPr>
          <p:cNvPr id="131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554032" y="4052580"/>
            <a:ext cx="5846771" cy="333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270000" y="4051300"/>
            <a:ext cx="10464800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606060"/>
                </a:solidFill>
              </a:rPr>
              <a:t>THANK YOU </a:t>
            </a:r>
          </a:p>
        </p:txBody>
      </p:sp>
      <p:pic>
        <p:nvPicPr>
          <p:cNvPr id="135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maintenance 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 u="sng">
                <a:solidFill>
                  <a:srgbClr val="606060"/>
                </a:solidFill>
              </a:rPr>
              <a:t>CONE ROOF TANKS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Annular plate extensions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Air vent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Water marks on roof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Earthing strip</a:t>
            </a:r>
          </a:p>
        </p:txBody>
      </p:sp>
      <p:pic>
        <p:nvPicPr>
          <p:cNvPr id="66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C:\Users\Tanay Atpadkar\Pictures\Screenshots\cone roo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6336" y="3292624"/>
            <a:ext cx="6646416" cy="5562463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maintenance 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Sprinkler systems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Stair case and handrails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Water drains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Sand Pad foundation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Tank cleaning</a:t>
            </a:r>
          </a:p>
        </p:txBody>
      </p:sp>
      <p:pic>
        <p:nvPicPr>
          <p:cNvPr id="70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4" name="Picture 2" descr="C:\Users\Tanay Atpadkar\Pictures\Screenshots\Sprinkler sy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6336" y="2865334"/>
            <a:ext cx="6193655" cy="6057231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292438" y="997269"/>
            <a:ext cx="5819297" cy="7759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maintenance 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 u="sng">
                <a:solidFill>
                  <a:srgbClr val="606060"/>
                </a:solidFill>
              </a:rPr>
              <a:t>FLOATING ROOF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Pontoons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Articulated drains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PV valves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Auto Bleeder vent</a:t>
            </a:r>
          </a:p>
        </p:txBody>
      </p:sp>
      <p:pic>
        <p:nvPicPr>
          <p:cNvPr id="77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8" name="Picture 2" descr="C:\Users\Tanay Atpadkar\Pictures\Screenshots\floating roo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0312" y="3292624"/>
            <a:ext cx="6890314" cy="5512251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maintenance 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Sprinkler </a:t>
            </a:r>
            <a:r>
              <a:rPr sz="3400" dirty="0" smtClean="0">
                <a:solidFill>
                  <a:srgbClr val="606060"/>
                </a:solidFill>
              </a:rPr>
              <a:t>system</a:t>
            </a:r>
            <a:r>
              <a:rPr lang="en-IN" sz="3400" dirty="0" smtClean="0">
                <a:solidFill>
                  <a:srgbClr val="606060"/>
                </a:solidFill>
              </a:rPr>
              <a:t> 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IN" sz="3400" dirty="0" smtClean="0">
                <a:solidFill>
                  <a:srgbClr val="606060"/>
                </a:solidFill>
              </a:rPr>
              <a:t>Primary and secondary seal</a:t>
            </a:r>
            <a:endParaRPr sz="3400" dirty="0">
              <a:solidFill>
                <a:srgbClr val="606060"/>
              </a:solidFill>
            </a:endParaRP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Foam Dam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Sand Pad foundation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Tank cleaning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Pipeline maintenance 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508000" y="3035300"/>
            <a:ext cx="11988800" cy="407374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 u="sng" dirty="0">
                <a:solidFill>
                  <a:srgbClr val="606060"/>
                </a:solidFill>
              </a:rPr>
              <a:t>PIPELINES TYPES</a:t>
            </a:r>
          </a:p>
          <a:p>
            <a:pPr marL="546100" lvl="0" indent="-546100">
              <a:buClr>
                <a:srgbClr val="A1A1A1"/>
              </a:buClr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FF0000"/>
                </a:solidFill>
              </a:rPr>
              <a:t>Hydrant Lines</a:t>
            </a:r>
          </a:p>
          <a:p>
            <a:pPr marL="546100" lvl="0" indent="-546100">
              <a:buClr>
                <a:srgbClr val="A1A1A1"/>
              </a:buClr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Product Lines</a:t>
            </a:r>
          </a:p>
        </p:txBody>
      </p:sp>
      <p:pic>
        <p:nvPicPr>
          <p:cNvPr id="84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2" name="Picture 2" descr="C:\Users\Tanay Atpadkar\Pictures\Screenshots\pipeli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713" y="5740896"/>
            <a:ext cx="7358359" cy="3161020"/>
          </a:xfrm>
          <a:prstGeom prst="rect">
            <a:avLst/>
          </a:prstGeom>
          <a:noFill/>
        </p:spPr>
      </p:pic>
      <p:pic>
        <p:nvPicPr>
          <p:cNvPr id="5123" name="Picture 3" descr="C:\Users\Tanay Atpadkar\Pictures\Screenshots\hydra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4248" y="2932584"/>
            <a:ext cx="7344816" cy="2364482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Pipeline Maintenance 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Solid rod between pipe and foundation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Guiding </a:t>
            </a:r>
            <a:r>
              <a:rPr sz="3400" dirty="0" smtClean="0">
                <a:solidFill>
                  <a:srgbClr val="606060"/>
                </a:solidFill>
              </a:rPr>
              <a:t>rods</a:t>
            </a:r>
            <a:endParaRPr sz="3400" dirty="0">
              <a:solidFill>
                <a:srgbClr val="606060"/>
              </a:solidFill>
            </a:endParaRP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Wrapping coating in underground pipeline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Inspection of pipeline foundation</a:t>
            </a:r>
          </a:p>
          <a:p>
            <a:pPr lvl="0">
              <a:buClr>
                <a:srgbClr val="BEBEBE"/>
              </a:buClr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IN" sz="3400" dirty="0" smtClean="0">
                <a:solidFill>
                  <a:srgbClr val="606060"/>
                </a:solidFill>
              </a:rPr>
              <a:t>No </a:t>
            </a:r>
            <a:r>
              <a:rPr sz="3400" dirty="0" smtClean="0">
                <a:solidFill>
                  <a:srgbClr val="606060"/>
                </a:solidFill>
              </a:rPr>
              <a:t>Vegetation </a:t>
            </a:r>
            <a:endParaRPr sz="3400" dirty="0">
              <a:solidFill>
                <a:srgbClr val="606060"/>
              </a:solidFill>
            </a:endParaRPr>
          </a:p>
        </p:txBody>
      </p:sp>
      <p:pic>
        <p:nvPicPr>
          <p:cNvPr id="88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73999" y="111240"/>
            <a:ext cx="1914919" cy="1437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7" name="Picture 3" descr="C:\Users\Tanay Atpadkar\Pictures\Screenshots\p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4688" y="3292624"/>
            <a:ext cx="3910112" cy="5688632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0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266</Words>
  <Application>Microsoft Office PowerPoint</Application>
  <PresentationFormat>Custom</PresentationFormat>
  <Paragraphs>100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New_Template3</vt:lpstr>
      <vt:lpstr>MAINTENANCE &amp; SAFETY OF TERMINALS</vt:lpstr>
      <vt:lpstr>MAINTENANCE</vt:lpstr>
      <vt:lpstr>maintenance </vt:lpstr>
      <vt:lpstr>maintenance </vt:lpstr>
      <vt:lpstr>Slide 5</vt:lpstr>
      <vt:lpstr>maintenance </vt:lpstr>
      <vt:lpstr>maintenance </vt:lpstr>
      <vt:lpstr>Pipeline maintenance </vt:lpstr>
      <vt:lpstr>Pipeline Maintenance </vt:lpstr>
      <vt:lpstr>Pipeline Maintenance </vt:lpstr>
      <vt:lpstr>Slide 11</vt:lpstr>
      <vt:lpstr>Pumps Maintenance</vt:lpstr>
      <vt:lpstr>Pumps Maintenance</vt:lpstr>
      <vt:lpstr>electrical maintenance</vt:lpstr>
      <vt:lpstr>SAFETY</vt:lpstr>
      <vt:lpstr>SAFETY </vt:lpstr>
      <vt:lpstr>SAFETY</vt:lpstr>
      <vt:lpstr>SAFETY EQUIPMENTS</vt:lpstr>
      <vt:lpstr>Safety of TT</vt:lpstr>
      <vt:lpstr>Safety of TT</vt:lpstr>
      <vt:lpstr>SAFETY</vt:lpstr>
      <vt:lpstr>SAFETY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MAINTENANCE &amp; SAFETY OF TERMINALS</dc:title>
  <cp:lastModifiedBy>Tanay Atpadkar</cp:lastModifiedBy>
  <cp:revision>5</cp:revision>
  <dcterms:modified xsi:type="dcterms:W3CDTF">2019-08-23T08:12:08Z</dcterms:modified>
</cp:coreProperties>
</file>