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Fjalla One"/>
      <p:regular r:id="rId32"/>
    </p:embeddedFont>
    <p:embeddedFont>
      <p:font typeface="Barlow Semi Condensed Medium"/>
      <p:regular r:id="rId33"/>
      <p:bold r:id="rId34"/>
      <p:italic r:id="rId35"/>
      <p:boldItalic r:id="rId36"/>
    </p:embeddedFont>
    <p:embeddedFont>
      <p:font typeface="Abel"/>
      <p:regular r:id="rId37"/>
    </p:embeddedFont>
    <p:embeddedFont>
      <p:font typeface="Barlow Semi Condensed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SemiCondensed-italic.fntdata"/><Relationship Id="rId20" Type="http://schemas.openxmlformats.org/officeDocument/2006/relationships/slide" Target="slides/slide16.xml"/><Relationship Id="rId41" Type="http://schemas.openxmlformats.org/officeDocument/2006/relationships/font" Target="fonts/BarlowSemiCondensed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BarlowSemiCondensedMedium-regular.fntdata"/><Relationship Id="rId10" Type="http://schemas.openxmlformats.org/officeDocument/2006/relationships/slide" Target="slides/slide6.xml"/><Relationship Id="rId32" Type="http://schemas.openxmlformats.org/officeDocument/2006/relationships/font" Target="fonts/FjallaOne-regular.fntdata"/><Relationship Id="rId13" Type="http://schemas.openxmlformats.org/officeDocument/2006/relationships/slide" Target="slides/slide9.xml"/><Relationship Id="rId35" Type="http://schemas.openxmlformats.org/officeDocument/2006/relationships/font" Target="fonts/BarlowSemiCondensedMedium-italic.fntdata"/><Relationship Id="rId12" Type="http://schemas.openxmlformats.org/officeDocument/2006/relationships/slide" Target="slides/slide8.xml"/><Relationship Id="rId34" Type="http://schemas.openxmlformats.org/officeDocument/2006/relationships/font" Target="fonts/BarlowSemiCondensedMedium-bold.fntdata"/><Relationship Id="rId15" Type="http://schemas.openxmlformats.org/officeDocument/2006/relationships/slide" Target="slides/slide11.xml"/><Relationship Id="rId37" Type="http://schemas.openxmlformats.org/officeDocument/2006/relationships/font" Target="fonts/Abel-regular.fntdata"/><Relationship Id="rId14" Type="http://schemas.openxmlformats.org/officeDocument/2006/relationships/slide" Target="slides/slide10.xml"/><Relationship Id="rId36" Type="http://schemas.openxmlformats.org/officeDocument/2006/relationships/font" Target="fonts/BarlowSemiCondensedMedium-boldItalic.fntdata"/><Relationship Id="rId17" Type="http://schemas.openxmlformats.org/officeDocument/2006/relationships/slide" Target="slides/slide13.xml"/><Relationship Id="rId39" Type="http://schemas.openxmlformats.org/officeDocument/2006/relationships/font" Target="fonts/BarlowSemiCondensed-bold.fntdata"/><Relationship Id="rId16" Type="http://schemas.openxmlformats.org/officeDocument/2006/relationships/slide" Target="slides/slide12.xml"/><Relationship Id="rId38" Type="http://schemas.openxmlformats.org/officeDocument/2006/relationships/font" Target="fonts/BarlowSemiCondensed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11a9dd0a59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1" name="Google Shape;2261;g11a9dd0a59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11878a042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11878a042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f985daaf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f985daaf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11f985daaf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Google Shape;2318;g11f985daaf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11f985daaf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11f985daaf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g11878a0425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4" name="Google Shape;2344;g11878a0425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11f985daaf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11f985daaf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g11f985daaf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3" name="Google Shape;2363;g11f985daaf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4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g11f985daaf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6" name="Google Shape;2376;g11f985daaf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11878a0425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11878a0425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3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g11f985daaf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5" name="Google Shape;2395;g11f985daaf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6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g11f985daaf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8" name="Google Shape;2408;g11f985daaf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9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Google Shape;2420;g11f985daaf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1" name="Google Shape;2421;g11f985daaf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2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g11878df76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4" name="Google Shape;2434;g11878df76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g11878a0425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7" name="Google Shape;2447;g11878a0425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3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g804e9800b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5" name="Google Shape;2675;g804e9800b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3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g11f985daaf1_0_1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5" name="Google Shape;2755;g11f985daaf1_0_1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4" name="Shape 2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g8728718f4e_1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6" name="Google Shape;2766;g8728718f4e_1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3" name="Google Shape;2143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11f985daaf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11f985daaf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g8714a43093_5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0" name="Google Shape;2170;g8714a43093_5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g11a9dd0a59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4" name="Google Shape;2194;g11a9dd0a59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11a9dd0a59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11a9dd0a59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11878a042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11878a042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11878a04259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3" name="Google Shape;2223;g11878a04259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-30639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4105975" y="1169975"/>
            <a:ext cx="4825500" cy="22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Proyecto 1 - BI  Análisis de Texto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358081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Simón Rendón - 201820112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Juan Diaz - 201729408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Manuel Sosa - 201815393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42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 de transformación</a:t>
            </a:r>
            <a:endParaRPr/>
          </a:p>
        </p:txBody>
      </p:sp>
      <p:sp>
        <p:nvSpPr>
          <p:cNvPr id="2264" name="Google Shape;2264;p42"/>
          <p:cNvSpPr txBox="1"/>
          <p:nvPr/>
        </p:nvSpPr>
        <p:spPr>
          <a:xfrm>
            <a:off x="10054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 eliminó todas las ‘stop-words’ 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65" name="Google Shape;2265;p42"/>
          <p:cNvSpPr txBox="1"/>
          <p:nvPr/>
        </p:nvSpPr>
        <p:spPr>
          <a:xfrm>
            <a:off x="4272250" y="15097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 eliminaron los prefijos, sufijos y se realizó una lematización.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66" name="Google Shape;2266;p42"/>
          <p:cNvSpPr txBox="1"/>
          <p:nvPr/>
        </p:nvSpPr>
        <p:spPr>
          <a:xfrm>
            <a:off x="26433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 realizó una corrección de contracciones y luego se dividió el texto en frases/palabras.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67" name="Google Shape;2267;p42"/>
          <p:cNvSpPr txBox="1"/>
          <p:nvPr/>
        </p:nvSpPr>
        <p:spPr>
          <a:xfrm>
            <a:off x="5766400" y="3609325"/>
            <a:ext cx="25227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 crearon campos para estudiar: study, condition y study_condition.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68" name="Google Shape;2268;p42"/>
          <p:cNvGrpSpPr/>
          <p:nvPr/>
        </p:nvGrpSpPr>
        <p:grpSpPr>
          <a:xfrm>
            <a:off x="1620199" y="2106974"/>
            <a:ext cx="5900539" cy="1517351"/>
            <a:chOff x="1621724" y="2106974"/>
            <a:chExt cx="5900539" cy="1517351"/>
          </a:xfrm>
        </p:grpSpPr>
        <p:grpSp>
          <p:nvGrpSpPr>
            <p:cNvPr id="2269" name="Google Shape;2269;p42"/>
            <p:cNvGrpSpPr/>
            <p:nvPr/>
          </p:nvGrpSpPr>
          <p:grpSpPr>
            <a:xfrm>
              <a:off x="2604781" y="2884996"/>
              <a:ext cx="4021755" cy="519"/>
              <a:chOff x="3762454" y="2553002"/>
              <a:chExt cx="1121578" cy="145"/>
            </a:xfrm>
          </p:grpSpPr>
          <p:cxnSp>
            <p:nvCxnSpPr>
              <p:cNvPr id="2270" name="Google Shape;2270;p42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1" name="Google Shape;2271;p42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2" name="Google Shape;2272;p42"/>
              <p:cNvCxnSpPr>
                <a:stCxn id="2273" idx="6"/>
                <a:endCxn id="2274" idx="2"/>
              </p:cNvCxnSpPr>
              <p:nvPr/>
            </p:nvCxnSpPr>
            <p:spPr>
              <a:xfrm>
                <a:off x="3762454" y="2553146"/>
                <a:ext cx="183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275" name="Google Shape;2275;p42"/>
            <p:cNvCxnSpPr/>
            <p:nvPr/>
          </p:nvCxnSpPr>
          <p:spPr>
            <a:xfrm>
              <a:off x="3752008" y="3186309"/>
              <a:ext cx="0" cy="35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76" name="Google Shape;2276;p42"/>
            <p:cNvGrpSpPr/>
            <p:nvPr/>
          </p:nvGrpSpPr>
          <p:grpSpPr>
            <a:xfrm>
              <a:off x="3261117" y="2393765"/>
              <a:ext cx="983016" cy="983016"/>
              <a:chOff x="3347725" y="2480342"/>
              <a:chExt cx="810000" cy="810000"/>
            </a:xfrm>
          </p:grpSpPr>
          <p:sp>
            <p:nvSpPr>
              <p:cNvPr id="2274" name="Google Shape;2274;p42"/>
              <p:cNvSpPr/>
              <p:nvPr/>
            </p:nvSpPr>
            <p:spPr>
              <a:xfrm>
                <a:off x="3347725" y="2480342"/>
                <a:ext cx="810000" cy="8100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42"/>
              <p:cNvSpPr/>
              <p:nvPr/>
            </p:nvSpPr>
            <p:spPr>
              <a:xfrm>
                <a:off x="3451091" y="2583719"/>
                <a:ext cx="603600" cy="6036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278" name="Google Shape;2278;p42"/>
            <p:cNvCxnSpPr>
              <a:stCxn id="2279" idx="0"/>
            </p:cNvCxnSpPr>
            <p:nvPr/>
          </p:nvCxnSpPr>
          <p:spPr>
            <a:xfrm rot="10800000">
              <a:off x="5391605" y="2122099"/>
              <a:ext cx="0" cy="39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80" name="Google Shape;2280;p42"/>
            <p:cNvGrpSpPr/>
            <p:nvPr/>
          </p:nvGrpSpPr>
          <p:grpSpPr>
            <a:xfrm>
              <a:off x="4899976" y="2393376"/>
              <a:ext cx="983218" cy="983218"/>
              <a:chOff x="4987056" y="2480342"/>
              <a:chExt cx="809100" cy="809100"/>
            </a:xfrm>
          </p:grpSpPr>
          <p:sp>
            <p:nvSpPr>
              <p:cNvPr id="2281" name="Google Shape;2281;p42"/>
              <p:cNvSpPr/>
              <p:nvPr/>
            </p:nvSpPr>
            <p:spPr>
              <a:xfrm>
                <a:off x="4987056" y="2480342"/>
                <a:ext cx="809100" cy="809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42"/>
              <p:cNvSpPr/>
              <p:nvPr/>
            </p:nvSpPr>
            <p:spPr>
              <a:xfrm>
                <a:off x="5090423" y="2583719"/>
                <a:ext cx="602400" cy="6024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282" name="Google Shape;2282;p42"/>
            <p:cNvCxnSpPr/>
            <p:nvPr/>
          </p:nvCxnSpPr>
          <p:spPr>
            <a:xfrm>
              <a:off x="7031106" y="3186309"/>
              <a:ext cx="0" cy="35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83" name="Google Shape;2283;p42"/>
            <p:cNvGrpSpPr/>
            <p:nvPr/>
          </p:nvGrpSpPr>
          <p:grpSpPr>
            <a:xfrm>
              <a:off x="6539045" y="2393178"/>
              <a:ext cx="983218" cy="983218"/>
              <a:chOff x="6626363" y="2480342"/>
              <a:chExt cx="809100" cy="809100"/>
            </a:xfrm>
          </p:grpSpPr>
          <p:sp>
            <p:nvSpPr>
              <p:cNvPr id="2284" name="Google Shape;2284;p42"/>
              <p:cNvSpPr/>
              <p:nvPr/>
            </p:nvSpPr>
            <p:spPr>
              <a:xfrm>
                <a:off x="6626363" y="2480342"/>
                <a:ext cx="809100" cy="8091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42"/>
              <p:cNvSpPr/>
              <p:nvPr/>
            </p:nvSpPr>
            <p:spPr>
              <a:xfrm>
                <a:off x="6729729" y="2583719"/>
                <a:ext cx="602400" cy="602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286" name="Google Shape;2286;p42"/>
            <p:cNvCxnSpPr>
              <a:stCxn id="2287" idx="0"/>
            </p:cNvCxnSpPr>
            <p:nvPr/>
          </p:nvCxnSpPr>
          <p:spPr>
            <a:xfrm rot="10800000">
              <a:off x="2113474" y="2122227"/>
              <a:ext cx="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88" name="Google Shape;2288;p42"/>
            <p:cNvGrpSpPr/>
            <p:nvPr/>
          </p:nvGrpSpPr>
          <p:grpSpPr>
            <a:xfrm>
              <a:off x="1621724" y="2393805"/>
              <a:ext cx="983056" cy="983421"/>
              <a:chOff x="1708681" y="2480698"/>
              <a:chExt cx="809100" cy="809400"/>
            </a:xfrm>
          </p:grpSpPr>
          <p:sp>
            <p:nvSpPr>
              <p:cNvPr id="2273" name="Google Shape;2273;p42"/>
              <p:cNvSpPr/>
              <p:nvPr/>
            </p:nvSpPr>
            <p:spPr>
              <a:xfrm>
                <a:off x="1708681" y="2480698"/>
                <a:ext cx="809100" cy="809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42"/>
              <p:cNvSpPr/>
              <p:nvPr/>
            </p:nvSpPr>
            <p:spPr>
              <a:xfrm>
                <a:off x="1812063" y="2584091"/>
                <a:ext cx="602700" cy="6027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89" name="Google Shape;2289;p42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42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42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42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3" name="Google Shape;2293;p42"/>
          <p:cNvSpPr txBox="1"/>
          <p:nvPr/>
        </p:nvSpPr>
        <p:spPr>
          <a:xfrm>
            <a:off x="1762947" y="272391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stopword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94" name="Google Shape;2294;p42"/>
          <p:cNvSpPr txBox="1"/>
          <p:nvPr/>
        </p:nvSpPr>
        <p:spPr>
          <a:xfrm>
            <a:off x="3245975" y="2744225"/>
            <a:ext cx="9729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token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95" name="Google Shape;2295;p42"/>
          <p:cNvSpPr txBox="1"/>
          <p:nvPr/>
        </p:nvSpPr>
        <p:spPr>
          <a:xfrm>
            <a:off x="4997500" y="2699088"/>
            <a:ext cx="810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normal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96" name="Google Shape;2296;p42"/>
          <p:cNvSpPr txBox="1"/>
          <p:nvPr/>
        </p:nvSpPr>
        <p:spPr>
          <a:xfrm>
            <a:off x="6545025" y="2744225"/>
            <a:ext cx="954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campos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0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43"/>
          <p:cNvSpPr txBox="1"/>
          <p:nvPr>
            <p:ph type="title"/>
          </p:nvPr>
        </p:nvSpPr>
        <p:spPr>
          <a:xfrm>
            <a:off x="2108175" y="2459725"/>
            <a:ext cx="5077200" cy="11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Hallazgos con Logistic Regression</a:t>
            </a:r>
            <a:endParaRPr sz="4700"/>
          </a:p>
        </p:txBody>
      </p:sp>
      <p:sp>
        <p:nvSpPr>
          <p:cNvPr id="2302" name="Google Shape;2302;p43"/>
          <p:cNvSpPr txBox="1"/>
          <p:nvPr>
            <p:ph idx="2" type="title"/>
          </p:nvPr>
        </p:nvSpPr>
        <p:spPr>
          <a:xfrm>
            <a:off x="2917100" y="1008063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03-1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7" name="Google Shape;2307;p44"/>
          <p:cNvGrpSpPr/>
          <p:nvPr/>
        </p:nvGrpSpPr>
        <p:grpSpPr>
          <a:xfrm>
            <a:off x="2221974" y="463572"/>
            <a:ext cx="4801074" cy="783592"/>
            <a:chOff x="2771600" y="526920"/>
            <a:chExt cx="3480300" cy="1145100"/>
          </a:xfrm>
        </p:grpSpPr>
        <p:sp>
          <p:nvSpPr>
            <p:cNvPr id="2308" name="Google Shape;2308;p44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44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0" name="Google Shape;2310;p44"/>
          <p:cNvSpPr txBox="1"/>
          <p:nvPr>
            <p:ph idx="4294967295" type="title"/>
          </p:nvPr>
        </p:nvSpPr>
        <p:spPr>
          <a:xfrm>
            <a:off x="2361425" y="563663"/>
            <a:ext cx="45852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Columna ‘study’ solamente</a:t>
            </a:r>
            <a:endParaRPr/>
          </a:p>
        </p:txBody>
      </p:sp>
      <p:sp>
        <p:nvSpPr>
          <p:cNvPr id="2311" name="Google Shape;2311;p44"/>
          <p:cNvSpPr txBox="1"/>
          <p:nvPr/>
        </p:nvSpPr>
        <p:spPr>
          <a:xfrm>
            <a:off x="1101850" y="1494300"/>
            <a:ext cx="285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53</a:t>
            </a:r>
            <a:r>
              <a:rPr lang="en" sz="900"/>
              <a:t> </a:t>
            </a:r>
            <a:r>
              <a:rPr lang="en" sz="1000"/>
              <a:t>de cada 100 pacientes clasificados como elegibles son bien categorizados (Precisión) </a:t>
            </a:r>
            <a:endParaRPr sz="1000"/>
          </a:p>
        </p:txBody>
      </p:sp>
      <p:sp>
        <p:nvSpPr>
          <p:cNvPr id="2312" name="Google Shape;2312;p44"/>
          <p:cNvSpPr txBox="1"/>
          <p:nvPr/>
        </p:nvSpPr>
        <p:spPr>
          <a:xfrm>
            <a:off x="1101850" y="2971800"/>
            <a:ext cx="285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54</a:t>
            </a:r>
            <a:r>
              <a:rPr lang="en" sz="900"/>
              <a:t> </a:t>
            </a:r>
            <a:r>
              <a:rPr lang="en" sz="1000"/>
              <a:t>de cada 100 pacientes clasificados como no elegibles son bien categorizados (Precisión) </a:t>
            </a:r>
            <a:endParaRPr sz="1000"/>
          </a:p>
        </p:txBody>
      </p:sp>
      <p:sp>
        <p:nvSpPr>
          <p:cNvPr id="2313" name="Google Shape;2313;p44"/>
          <p:cNvSpPr txBox="1"/>
          <p:nvPr/>
        </p:nvSpPr>
        <p:spPr>
          <a:xfrm>
            <a:off x="3492775" y="1494300"/>
            <a:ext cx="285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46</a:t>
            </a: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%</a:t>
            </a:r>
            <a:r>
              <a:rPr lang="en" sz="900"/>
              <a:t> </a:t>
            </a:r>
            <a:r>
              <a:rPr lang="en" sz="1000"/>
              <a:t>porcentaje de personas elegibles que el modelo puede reconocer (Recall) </a:t>
            </a:r>
            <a:endParaRPr sz="1000"/>
          </a:p>
        </p:txBody>
      </p:sp>
      <p:sp>
        <p:nvSpPr>
          <p:cNvPr id="2314" name="Google Shape;2314;p44"/>
          <p:cNvSpPr txBox="1"/>
          <p:nvPr/>
        </p:nvSpPr>
        <p:spPr>
          <a:xfrm>
            <a:off x="3530150" y="2971800"/>
            <a:ext cx="285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61</a:t>
            </a: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%</a:t>
            </a:r>
            <a:r>
              <a:rPr lang="en" sz="900"/>
              <a:t> </a:t>
            </a:r>
            <a:r>
              <a:rPr lang="en" sz="1000"/>
              <a:t>porcentaje de personas no elegibles que el modelo puede reconocer (Recall) </a:t>
            </a:r>
            <a:endParaRPr sz="1000"/>
          </a:p>
        </p:txBody>
      </p:sp>
      <p:sp>
        <p:nvSpPr>
          <p:cNvPr id="2315" name="Google Shape;2315;p44"/>
          <p:cNvSpPr txBox="1"/>
          <p:nvPr/>
        </p:nvSpPr>
        <p:spPr>
          <a:xfrm>
            <a:off x="6427775" y="1900700"/>
            <a:ext cx="2562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53%</a:t>
            </a:r>
            <a:r>
              <a:rPr lang="en" sz="1700"/>
              <a:t> </a:t>
            </a:r>
            <a:r>
              <a:rPr lang="en" sz="1800"/>
              <a:t>porcentaje de acierto en general del modelo (Exactitud) 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9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0" name="Google Shape;2320;p45"/>
          <p:cNvGrpSpPr/>
          <p:nvPr/>
        </p:nvGrpSpPr>
        <p:grpSpPr>
          <a:xfrm>
            <a:off x="2221974" y="463572"/>
            <a:ext cx="4801074" cy="783592"/>
            <a:chOff x="2771600" y="526920"/>
            <a:chExt cx="3480300" cy="1145100"/>
          </a:xfrm>
        </p:grpSpPr>
        <p:sp>
          <p:nvSpPr>
            <p:cNvPr id="2321" name="Google Shape;2321;p45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45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3" name="Google Shape;2323;p45"/>
          <p:cNvSpPr txBox="1"/>
          <p:nvPr>
            <p:ph idx="4294967295" type="title"/>
          </p:nvPr>
        </p:nvSpPr>
        <p:spPr>
          <a:xfrm>
            <a:off x="2361425" y="563663"/>
            <a:ext cx="45852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Columna ‘condition’ solamente</a:t>
            </a:r>
            <a:endParaRPr/>
          </a:p>
        </p:txBody>
      </p:sp>
      <p:sp>
        <p:nvSpPr>
          <p:cNvPr id="2324" name="Google Shape;2324;p45"/>
          <p:cNvSpPr txBox="1"/>
          <p:nvPr/>
        </p:nvSpPr>
        <p:spPr>
          <a:xfrm>
            <a:off x="1101850" y="1494300"/>
            <a:ext cx="2108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79</a:t>
            </a:r>
            <a:r>
              <a:rPr lang="en" sz="900"/>
              <a:t> </a:t>
            </a:r>
            <a:r>
              <a:rPr lang="en" sz="1000"/>
              <a:t>de cada 100 pacientes clasificados como elegibles son bien categorizados (Precisión) </a:t>
            </a:r>
            <a:endParaRPr sz="1000"/>
          </a:p>
        </p:txBody>
      </p:sp>
      <p:sp>
        <p:nvSpPr>
          <p:cNvPr id="2325" name="Google Shape;2325;p45"/>
          <p:cNvSpPr txBox="1"/>
          <p:nvPr/>
        </p:nvSpPr>
        <p:spPr>
          <a:xfrm>
            <a:off x="1101850" y="2971800"/>
            <a:ext cx="285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80</a:t>
            </a:r>
            <a:r>
              <a:rPr lang="en" sz="900"/>
              <a:t> </a:t>
            </a:r>
            <a:r>
              <a:rPr lang="en" sz="1000"/>
              <a:t>de cada 100 pacientes clasificados como no elegibles son bien categorizados (Precisión) </a:t>
            </a:r>
            <a:endParaRPr sz="1000"/>
          </a:p>
        </p:txBody>
      </p:sp>
      <p:sp>
        <p:nvSpPr>
          <p:cNvPr id="2326" name="Google Shape;2326;p45"/>
          <p:cNvSpPr txBox="1"/>
          <p:nvPr/>
        </p:nvSpPr>
        <p:spPr>
          <a:xfrm>
            <a:off x="3492775" y="1494300"/>
            <a:ext cx="285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80</a:t>
            </a: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%</a:t>
            </a:r>
            <a:r>
              <a:rPr lang="en" sz="900"/>
              <a:t> </a:t>
            </a:r>
            <a:r>
              <a:rPr lang="en" sz="1000"/>
              <a:t>porcentaje de personas elegibles que el modelo puede reconocer (Recall) </a:t>
            </a:r>
            <a:endParaRPr sz="1000"/>
          </a:p>
        </p:txBody>
      </p:sp>
      <p:sp>
        <p:nvSpPr>
          <p:cNvPr id="2327" name="Google Shape;2327;p45"/>
          <p:cNvSpPr txBox="1"/>
          <p:nvPr/>
        </p:nvSpPr>
        <p:spPr>
          <a:xfrm>
            <a:off x="3530150" y="2971800"/>
            <a:ext cx="285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79</a:t>
            </a: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%</a:t>
            </a:r>
            <a:r>
              <a:rPr lang="en" sz="900"/>
              <a:t> </a:t>
            </a:r>
            <a:r>
              <a:rPr lang="en" sz="1000"/>
              <a:t>porcentaje de personas no elegibles que el modelo puede reconocer (Recall) </a:t>
            </a:r>
            <a:endParaRPr sz="1000"/>
          </a:p>
        </p:txBody>
      </p:sp>
      <p:sp>
        <p:nvSpPr>
          <p:cNvPr id="2328" name="Google Shape;2328;p45"/>
          <p:cNvSpPr txBox="1"/>
          <p:nvPr/>
        </p:nvSpPr>
        <p:spPr>
          <a:xfrm>
            <a:off x="6427775" y="1900700"/>
            <a:ext cx="2562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80</a:t>
            </a:r>
            <a:r>
              <a:rPr lang="en" sz="6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%</a:t>
            </a:r>
            <a:r>
              <a:rPr lang="en" sz="1700"/>
              <a:t> </a:t>
            </a:r>
            <a:r>
              <a:rPr lang="en" sz="1800"/>
              <a:t>porcentaje de acierto en general del modelo (Exactitud) 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2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3" name="Google Shape;2333;p46"/>
          <p:cNvGrpSpPr/>
          <p:nvPr/>
        </p:nvGrpSpPr>
        <p:grpSpPr>
          <a:xfrm>
            <a:off x="2221974" y="463572"/>
            <a:ext cx="4801074" cy="783592"/>
            <a:chOff x="2771600" y="526920"/>
            <a:chExt cx="3480300" cy="1145100"/>
          </a:xfrm>
        </p:grpSpPr>
        <p:sp>
          <p:nvSpPr>
            <p:cNvPr id="2334" name="Google Shape;2334;p46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46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6" name="Google Shape;2336;p46"/>
          <p:cNvSpPr txBox="1"/>
          <p:nvPr>
            <p:ph idx="4294967295" type="title"/>
          </p:nvPr>
        </p:nvSpPr>
        <p:spPr>
          <a:xfrm>
            <a:off x="2361425" y="563663"/>
            <a:ext cx="45852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Columna ‘study_condition’</a:t>
            </a:r>
            <a:endParaRPr/>
          </a:p>
        </p:txBody>
      </p:sp>
      <p:sp>
        <p:nvSpPr>
          <p:cNvPr id="2337" name="Google Shape;2337;p46"/>
          <p:cNvSpPr txBox="1"/>
          <p:nvPr/>
        </p:nvSpPr>
        <p:spPr>
          <a:xfrm>
            <a:off x="1101850" y="1494300"/>
            <a:ext cx="2391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79</a:t>
            </a:r>
            <a:r>
              <a:rPr lang="en" sz="900"/>
              <a:t> </a:t>
            </a:r>
            <a:r>
              <a:rPr lang="en" sz="1000"/>
              <a:t>de cada 100 pacientes clasificados como elegibles son bien categorizados (Precisión) </a:t>
            </a:r>
            <a:endParaRPr sz="1000"/>
          </a:p>
        </p:txBody>
      </p:sp>
      <p:sp>
        <p:nvSpPr>
          <p:cNvPr id="2338" name="Google Shape;2338;p46"/>
          <p:cNvSpPr txBox="1"/>
          <p:nvPr/>
        </p:nvSpPr>
        <p:spPr>
          <a:xfrm>
            <a:off x="1101850" y="2971800"/>
            <a:ext cx="2391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81</a:t>
            </a:r>
            <a:r>
              <a:rPr lang="en" sz="900"/>
              <a:t> </a:t>
            </a:r>
            <a:r>
              <a:rPr lang="en" sz="1000"/>
              <a:t>de cada 100 pacientes clasificados como no elegibles son bien categorizados (Precisión) </a:t>
            </a:r>
            <a:endParaRPr sz="1000"/>
          </a:p>
        </p:txBody>
      </p:sp>
      <p:sp>
        <p:nvSpPr>
          <p:cNvPr id="2339" name="Google Shape;2339;p46"/>
          <p:cNvSpPr txBox="1"/>
          <p:nvPr/>
        </p:nvSpPr>
        <p:spPr>
          <a:xfrm>
            <a:off x="3492775" y="1494300"/>
            <a:ext cx="285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80%</a:t>
            </a:r>
            <a:r>
              <a:rPr lang="en" sz="900"/>
              <a:t> </a:t>
            </a:r>
            <a:r>
              <a:rPr lang="en" sz="1000"/>
              <a:t>porcentaje de personas elegibles que el modelo puede reconocer (Recall) </a:t>
            </a:r>
            <a:endParaRPr sz="1000"/>
          </a:p>
        </p:txBody>
      </p:sp>
      <p:sp>
        <p:nvSpPr>
          <p:cNvPr id="2340" name="Google Shape;2340;p46"/>
          <p:cNvSpPr txBox="1"/>
          <p:nvPr/>
        </p:nvSpPr>
        <p:spPr>
          <a:xfrm>
            <a:off x="3530150" y="2971800"/>
            <a:ext cx="285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79%</a:t>
            </a:r>
            <a:r>
              <a:rPr lang="en" sz="900"/>
              <a:t> </a:t>
            </a:r>
            <a:r>
              <a:rPr lang="en" sz="1000"/>
              <a:t>porcentaje de personas no elegibles que el modelo puede reconocer (Recall) </a:t>
            </a:r>
            <a:endParaRPr sz="1000"/>
          </a:p>
        </p:txBody>
      </p:sp>
      <p:sp>
        <p:nvSpPr>
          <p:cNvPr id="2341" name="Google Shape;2341;p46"/>
          <p:cNvSpPr txBox="1"/>
          <p:nvPr/>
        </p:nvSpPr>
        <p:spPr>
          <a:xfrm>
            <a:off x="6427775" y="1900700"/>
            <a:ext cx="2562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80%</a:t>
            </a:r>
            <a:r>
              <a:rPr lang="en" sz="1700"/>
              <a:t> </a:t>
            </a:r>
            <a:r>
              <a:rPr lang="en" sz="1800"/>
              <a:t>porcentaje de acierto en general del modelo (Exactitud) 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5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47"/>
          <p:cNvSpPr txBox="1"/>
          <p:nvPr>
            <p:ph type="title"/>
          </p:nvPr>
        </p:nvSpPr>
        <p:spPr>
          <a:xfrm>
            <a:off x="1920525" y="2459725"/>
            <a:ext cx="53754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Hallazgos con Naive Bayes</a:t>
            </a:r>
            <a:endParaRPr sz="4700"/>
          </a:p>
        </p:txBody>
      </p:sp>
      <p:sp>
        <p:nvSpPr>
          <p:cNvPr id="2347" name="Google Shape;2347;p47"/>
          <p:cNvSpPr txBox="1"/>
          <p:nvPr>
            <p:ph idx="2" type="title"/>
          </p:nvPr>
        </p:nvSpPr>
        <p:spPr>
          <a:xfrm>
            <a:off x="2917100" y="1008063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03-2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2" name="Google Shape;2352;p48"/>
          <p:cNvGrpSpPr/>
          <p:nvPr/>
        </p:nvGrpSpPr>
        <p:grpSpPr>
          <a:xfrm>
            <a:off x="2221974" y="463572"/>
            <a:ext cx="4801074" cy="783592"/>
            <a:chOff x="2771600" y="526920"/>
            <a:chExt cx="3480300" cy="1145100"/>
          </a:xfrm>
        </p:grpSpPr>
        <p:sp>
          <p:nvSpPr>
            <p:cNvPr id="2353" name="Google Shape;2353;p48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48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5" name="Google Shape;2355;p48"/>
          <p:cNvSpPr txBox="1"/>
          <p:nvPr>
            <p:ph idx="4294967295" type="title"/>
          </p:nvPr>
        </p:nvSpPr>
        <p:spPr>
          <a:xfrm>
            <a:off x="2361425" y="563663"/>
            <a:ext cx="45852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Columna ‘study’ solamente</a:t>
            </a:r>
            <a:endParaRPr/>
          </a:p>
        </p:txBody>
      </p:sp>
      <p:sp>
        <p:nvSpPr>
          <p:cNvPr id="2356" name="Google Shape;2356;p48"/>
          <p:cNvSpPr txBox="1"/>
          <p:nvPr/>
        </p:nvSpPr>
        <p:spPr>
          <a:xfrm>
            <a:off x="1101850" y="1494300"/>
            <a:ext cx="285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56</a:t>
            </a:r>
            <a:r>
              <a:rPr lang="en" sz="900"/>
              <a:t> </a:t>
            </a:r>
            <a:r>
              <a:rPr lang="en" sz="1000"/>
              <a:t>de cada 100 pacientes clasificados como elegibles son bien categorizados (Precisión) </a:t>
            </a:r>
            <a:endParaRPr sz="1000"/>
          </a:p>
        </p:txBody>
      </p:sp>
      <p:sp>
        <p:nvSpPr>
          <p:cNvPr id="2357" name="Google Shape;2357;p48"/>
          <p:cNvSpPr txBox="1"/>
          <p:nvPr/>
        </p:nvSpPr>
        <p:spPr>
          <a:xfrm>
            <a:off x="1101850" y="2971800"/>
            <a:ext cx="285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52</a:t>
            </a:r>
            <a:r>
              <a:rPr lang="en" sz="900"/>
              <a:t> </a:t>
            </a:r>
            <a:r>
              <a:rPr lang="en" sz="1000"/>
              <a:t>de cada 100 pacientes clasificados como no elegibles son bien categorizados (Precisión) </a:t>
            </a:r>
            <a:endParaRPr sz="1000"/>
          </a:p>
        </p:txBody>
      </p:sp>
      <p:sp>
        <p:nvSpPr>
          <p:cNvPr id="2358" name="Google Shape;2358;p48"/>
          <p:cNvSpPr txBox="1"/>
          <p:nvPr/>
        </p:nvSpPr>
        <p:spPr>
          <a:xfrm>
            <a:off x="3492775" y="1494300"/>
            <a:ext cx="285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41</a:t>
            </a: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%</a:t>
            </a:r>
            <a:r>
              <a:rPr lang="en" sz="900"/>
              <a:t> </a:t>
            </a:r>
            <a:r>
              <a:rPr lang="en" sz="1000"/>
              <a:t>porcentaje de personas elegibles que el modelo puede reconocer (Recall) </a:t>
            </a:r>
            <a:endParaRPr sz="1000"/>
          </a:p>
        </p:txBody>
      </p:sp>
      <p:sp>
        <p:nvSpPr>
          <p:cNvPr id="2359" name="Google Shape;2359;p48"/>
          <p:cNvSpPr txBox="1"/>
          <p:nvPr/>
        </p:nvSpPr>
        <p:spPr>
          <a:xfrm>
            <a:off x="3530150" y="2971800"/>
            <a:ext cx="285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67</a:t>
            </a: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%</a:t>
            </a:r>
            <a:r>
              <a:rPr lang="en" sz="900"/>
              <a:t> </a:t>
            </a:r>
            <a:r>
              <a:rPr lang="en" sz="1000"/>
              <a:t>porcentaje de personas no elegibles que el modelo puede reconocer (Recall) </a:t>
            </a:r>
            <a:endParaRPr sz="1000"/>
          </a:p>
        </p:txBody>
      </p:sp>
      <p:sp>
        <p:nvSpPr>
          <p:cNvPr id="2360" name="Google Shape;2360;p48"/>
          <p:cNvSpPr txBox="1"/>
          <p:nvPr/>
        </p:nvSpPr>
        <p:spPr>
          <a:xfrm>
            <a:off x="6427775" y="1900700"/>
            <a:ext cx="2562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54</a:t>
            </a:r>
            <a:r>
              <a:rPr lang="en" sz="6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%</a:t>
            </a:r>
            <a:r>
              <a:rPr lang="en" sz="1700"/>
              <a:t> </a:t>
            </a:r>
            <a:r>
              <a:rPr lang="en" sz="1800"/>
              <a:t>porcentaje de acierto en general del modelo (Exactitud) 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5" name="Google Shape;2365;p49"/>
          <p:cNvGrpSpPr/>
          <p:nvPr/>
        </p:nvGrpSpPr>
        <p:grpSpPr>
          <a:xfrm>
            <a:off x="2221974" y="463572"/>
            <a:ext cx="4801074" cy="783592"/>
            <a:chOff x="2771600" y="526920"/>
            <a:chExt cx="3480300" cy="1145100"/>
          </a:xfrm>
        </p:grpSpPr>
        <p:sp>
          <p:nvSpPr>
            <p:cNvPr id="2366" name="Google Shape;2366;p49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49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8" name="Google Shape;2368;p49"/>
          <p:cNvSpPr txBox="1"/>
          <p:nvPr>
            <p:ph idx="4294967295" type="title"/>
          </p:nvPr>
        </p:nvSpPr>
        <p:spPr>
          <a:xfrm>
            <a:off x="2361425" y="563663"/>
            <a:ext cx="45852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Columna ‘condition’ solamente</a:t>
            </a:r>
            <a:endParaRPr/>
          </a:p>
        </p:txBody>
      </p:sp>
      <p:sp>
        <p:nvSpPr>
          <p:cNvPr id="2369" name="Google Shape;2369;p49"/>
          <p:cNvSpPr txBox="1"/>
          <p:nvPr/>
        </p:nvSpPr>
        <p:spPr>
          <a:xfrm>
            <a:off x="1101850" y="1494300"/>
            <a:ext cx="2307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79</a:t>
            </a:r>
            <a:r>
              <a:rPr lang="en" sz="900"/>
              <a:t> </a:t>
            </a:r>
            <a:r>
              <a:rPr lang="en" sz="1000"/>
              <a:t>de cada 100 pacientes clasificados como elegibles son bien categorizados (Precisión) </a:t>
            </a:r>
            <a:endParaRPr sz="1000"/>
          </a:p>
        </p:txBody>
      </p:sp>
      <p:sp>
        <p:nvSpPr>
          <p:cNvPr id="2370" name="Google Shape;2370;p49"/>
          <p:cNvSpPr txBox="1"/>
          <p:nvPr/>
        </p:nvSpPr>
        <p:spPr>
          <a:xfrm>
            <a:off x="1101850" y="2971800"/>
            <a:ext cx="2108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78</a:t>
            </a:r>
            <a:r>
              <a:rPr lang="en" sz="900"/>
              <a:t> </a:t>
            </a:r>
            <a:r>
              <a:rPr lang="en" sz="1000"/>
              <a:t>de cada 100 pacientes clasificados como no elegibles son bien categorizados (Precisión) </a:t>
            </a:r>
            <a:endParaRPr sz="1000"/>
          </a:p>
        </p:txBody>
      </p:sp>
      <p:sp>
        <p:nvSpPr>
          <p:cNvPr id="2371" name="Google Shape;2371;p49"/>
          <p:cNvSpPr txBox="1"/>
          <p:nvPr/>
        </p:nvSpPr>
        <p:spPr>
          <a:xfrm>
            <a:off x="3492775" y="1494300"/>
            <a:ext cx="285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80</a:t>
            </a: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%</a:t>
            </a:r>
            <a:r>
              <a:rPr lang="en" sz="900"/>
              <a:t> </a:t>
            </a:r>
            <a:r>
              <a:rPr lang="en" sz="1000"/>
              <a:t>porcentaje de personas elegibles que el modelo puede reconocer (Recall) </a:t>
            </a:r>
            <a:endParaRPr sz="1000"/>
          </a:p>
        </p:txBody>
      </p:sp>
      <p:sp>
        <p:nvSpPr>
          <p:cNvPr id="2372" name="Google Shape;2372;p49"/>
          <p:cNvSpPr txBox="1"/>
          <p:nvPr/>
        </p:nvSpPr>
        <p:spPr>
          <a:xfrm>
            <a:off x="3530150" y="2971800"/>
            <a:ext cx="285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7</a:t>
            </a: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7%</a:t>
            </a:r>
            <a:r>
              <a:rPr lang="en" sz="900"/>
              <a:t> </a:t>
            </a:r>
            <a:r>
              <a:rPr lang="en" sz="1000"/>
              <a:t>porcentaje de personas no elegibles que el modelo puede reconocer (Recall) </a:t>
            </a:r>
            <a:endParaRPr sz="1000"/>
          </a:p>
        </p:txBody>
      </p:sp>
      <p:sp>
        <p:nvSpPr>
          <p:cNvPr id="2373" name="Google Shape;2373;p49"/>
          <p:cNvSpPr txBox="1"/>
          <p:nvPr/>
        </p:nvSpPr>
        <p:spPr>
          <a:xfrm>
            <a:off x="6427775" y="1900700"/>
            <a:ext cx="2562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79</a:t>
            </a:r>
            <a:r>
              <a:rPr lang="en" sz="6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%</a:t>
            </a:r>
            <a:r>
              <a:rPr lang="en" sz="1700"/>
              <a:t> </a:t>
            </a:r>
            <a:r>
              <a:rPr lang="en" sz="1800"/>
              <a:t>porcentaje de acierto en general del modelo (Exactitud) 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7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8" name="Google Shape;2378;p50"/>
          <p:cNvGrpSpPr/>
          <p:nvPr/>
        </p:nvGrpSpPr>
        <p:grpSpPr>
          <a:xfrm>
            <a:off x="2221974" y="463572"/>
            <a:ext cx="4801074" cy="783592"/>
            <a:chOff x="2771600" y="526920"/>
            <a:chExt cx="3480300" cy="1145100"/>
          </a:xfrm>
        </p:grpSpPr>
        <p:sp>
          <p:nvSpPr>
            <p:cNvPr id="2379" name="Google Shape;2379;p50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50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1" name="Google Shape;2381;p50"/>
          <p:cNvSpPr txBox="1"/>
          <p:nvPr>
            <p:ph idx="4294967295" type="title"/>
          </p:nvPr>
        </p:nvSpPr>
        <p:spPr>
          <a:xfrm>
            <a:off x="2361425" y="563663"/>
            <a:ext cx="45852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Columna ‘study_condition’</a:t>
            </a:r>
            <a:endParaRPr/>
          </a:p>
        </p:txBody>
      </p:sp>
      <p:sp>
        <p:nvSpPr>
          <p:cNvPr id="2382" name="Google Shape;2382;p50"/>
          <p:cNvSpPr txBox="1"/>
          <p:nvPr/>
        </p:nvSpPr>
        <p:spPr>
          <a:xfrm>
            <a:off x="1101850" y="1494300"/>
            <a:ext cx="2307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78</a:t>
            </a:r>
            <a:r>
              <a:rPr lang="en" sz="900"/>
              <a:t> </a:t>
            </a:r>
            <a:r>
              <a:rPr lang="en" sz="1000"/>
              <a:t>de cada 100 pacientes clasificados como elegibles son bien categorizados (Precisión) </a:t>
            </a:r>
            <a:endParaRPr sz="1000"/>
          </a:p>
        </p:txBody>
      </p:sp>
      <p:sp>
        <p:nvSpPr>
          <p:cNvPr id="2383" name="Google Shape;2383;p50"/>
          <p:cNvSpPr txBox="1"/>
          <p:nvPr/>
        </p:nvSpPr>
        <p:spPr>
          <a:xfrm>
            <a:off x="1101850" y="2971800"/>
            <a:ext cx="2198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81</a:t>
            </a:r>
            <a:r>
              <a:rPr lang="en" sz="900"/>
              <a:t> </a:t>
            </a:r>
            <a:r>
              <a:rPr lang="en" sz="1000"/>
              <a:t>de cada 100 pacientes clasificados como no elegibles son bien categorizados (Precisión) </a:t>
            </a:r>
            <a:endParaRPr sz="1000"/>
          </a:p>
        </p:txBody>
      </p:sp>
      <p:sp>
        <p:nvSpPr>
          <p:cNvPr id="2384" name="Google Shape;2384;p50"/>
          <p:cNvSpPr txBox="1"/>
          <p:nvPr/>
        </p:nvSpPr>
        <p:spPr>
          <a:xfrm>
            <a:off x="3492775" y="1494300"/>
            <a:ext cx="285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81%</a:t>
            </a:r>
            <a:r>
              <a:rPr lang="en" sz="900"/>
              <a:t> </a:t>
            </a:r>
            <a:r>
              <a:rPr lang="en" sz="1000"/>
              <a:t>porcentaje de personas elegibles que el modelo puede reconocer (Recall) </a:t>
            </a:r>
            <a:endParaRPr sz="1000"/>
          </a:p>
        </p:txBody>
      </p:sp>
      <p:sp>
        <p:nvSpPr>
          <p:cNvPr id="2385" name="Google Shape;2385;p50"/>
          <p:cNvSpPr txBox="1"/>
          <p:nvPr/>
        </p:nvSpPr>
        <p:spPr>
          <a:xfrm>
            <a:off x="3530150" y="2971800"/>
            <a:ext cx="285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77%</a:t>
            </a:r>
            <a:r>
              <a:rPr lang="en" sz="900"/>
              <a:t> </a:t>
            </a:r>
            <a:r>
              <a:rPr lang="en" sz="1000"/>
              <a:t>porcentaje de personas no elegibles que el modelo puede reconocer (Recall) </a:t>
            </a:r>
            <a:endParaRPr sz="1000"/>
          </a:p>
        </p:txBody>
      </p:sp>
      <p:sp>
        <p:nvSpPr>
          <p:cNvPr id="2386" name="Google Shape;2386;p50"/>
          <p:cNvSpPr txBox="1"/>
          <p:nvPr/>
        </p:nvSpPr>
        <p:spPr>
          <a:xfrm>
            <a:off x="6427775" y="1900700"/>
            <a:ext cx="2562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79%</a:t>
            </a:r>
            <a:r>
              <a:rPr lang="en" sz="1700"/>
              <a:t> </a:t>
            </a:r>
            <a:r>
              <a:rPr lang="en" sz="1800"/>
              <a:t>porcentaje de acierto en general del modelo (Exactitud) 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0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51"/>
          <p:cNvSpPr txBox="1"/>
          <p:nvPr>
            <p:ph type="title"/>
          </p:nvPr>
        </p:nvSpPr>
        <p:spPr>
          <a:xfrm>
            <a:off x="2265300" y="2459725"/>
            <a:ext cx="41586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Hallazgos con Support Vector Machine (SVM)</a:t>
            </a:r>
            <a:endParaRPr sz="4700"/>
          </a:p>
        </p:txBody>
      </p:sp>
      <p:sp>
        <p:nvSpPr>
          <p:cNvPr id="2392" name="Google Shape;2392;p51"/>
          <p:cNvSpPr txBox="1"/>
          <p:nvPr>
            <p:ph idx="2" type="title"/>
          </p:nvPr>
        </p:nvSpPr>
        <p:spPr>
          <a:xfrm>
            <a:off x="2774825" y="822013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03-3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6" name="Google Shape;1886;p34"/>
          <p:cNvGrpSpPr/>
          <p:nvPr/>
        </p:nvGrpSpPr>
        <p:grpSpPr>
          <a:xfrm>
            <a:off x="4223198" y="1510458"/>
            <a:ext cx="4430405" cy="3106404"/>
            <a:chOff x="862950" y="825025"/>
            <a:chExt cx="5862650" cy="4111175"/>
          </a:xfrm>
        </p:grpSpPr>
        <p:sp>
          <p:nvSpPr>
            <p:cNvPr id="1887" name="Google Shape;1887;p34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6" name="Google Shape;2096;p34"/>
          <p:cNvGrpSpPr/>
          <p:nvPr/>
        </p:nvGrpSpPr>
        <p:grpSpPr>
          <a:xfrm>
            <a:off x="731647" y="421173"/>
            <a:ext cx="635100" cy="734640"/>
            <a:chOff x="731647" y="573573"/>
            <a:chExt cx="635100" cy="734640"/>
          </a:xfrm>
        </p:grpSpPr>
        <p:grpSp>
          <p:nvGrpSpPr>
            <p:cNvPr id="2097" name="Google Shape;2097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098" name="Google Shape;2098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0" name="Google Shape;2100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1" name="Google Shape;2101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2" name="Google Shape;2102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3" name="Google Shape;2103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04" name="Google Shape;2104;p34"/>
          <p:cNvGrpSpPr/>
          <p:nvPr/>
        </p:nvGrpSpPr>
        <p:grpSpPr>
          <a:xfrm>
            <a:off x="731647" y="1498060"/>
            <a:ext cx="635100" cy="733490"/>
            <a:chOff x="731647" y="1650460"/>
            <a:chExt cx="635100" cy="733490"/>
          </a:xfrm>
        </p:grpSpPr>
        <p:grpSp>
          <p:nvGrpSpPr>
            <p:cNvPr id="2105" name="Google Shape;2105;p34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06" name="Google Shape;2106;p34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34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8" name="Google Shape;2108;p34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09" name="Google Shape;2109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0" name="Google Shape;2110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1" name="Google Shape;2111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2" name="Google Shape;2112;p34"/>
          <p:cNvGrpSpPr/>
          <p:nvPr/>
        </p:nvGrpSpPr>
        <p:grpSpPr>
          <a:xfrm>
            <a:off x="731647" y="2575877"/>
            <a:ext cx="635100" cy="734984"/>
            <a:chOff x="731647" y="2728277"/>
            <a:chExt cx="635100" cy="734984"/>
          </a:xfrm>
        </p:grpSpPr>
        <p:grpSp>
          <p:nvGrpSpPr>
            <p:cNvPr id="2113" name="Google Shape;2113;p34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14" name="Google Shape;2114;p34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34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6" name="Google Shape;2116;p34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17" name="Google Shape;2117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8" name="Google Shape;2118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9" name="Google Shape;2119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0" name="Google Shape;2120;p34"/>
          <p:cNvGrpSpPr/>
          <p:nvPr/>
        </p:nvGrpSpPr>
        <p:grpSpPr>
          <a:xfrm>
            <a:off x="731647" y="3654275"/>
            <a:ext cx="635100" cy="734704"/>
            <a:chOff x="731647" y="3806675"/>
            <a:chExt cx="635100" cy="734704"/>
          </a:xfrm>
        </p:grpSpPr>
        <p:grpSp>
          <p:nvGrpSpPr>
            <p:cNvPr id="2121" name="Google Shape;2121;p34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22" name="Google Shape;2122;p34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34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4" name="Google Shape;2124;p34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25" name="Google Shape;2125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6" name="Google Shape;2126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7" name="Google Shape;2127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28" name="Google Shape;2128;p34"/>
          <p:cNvSpPr txBox="1"/>
          <p:nvPr>
            <p:ph type="title"/>
          </p:nvPr>
        </p:nvSpPr>
        <p:spPr>
          <a:xfrm>
            <a:off x="5220100" y="356625"/>
            <a:ext cx="3302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 contenidos</a:t>
            </a:r>
            <a:endParaRPr/>
          </a:p>
        </p:txBody>
      </p:sp>
      <p:sp>
        <p:nvSpPr>
          <p:cNvPr id="2129" name="Google Shape;2129;p34"/>
          <p:cNvSpPr txBox="1"/>
          <p:nvPr>
            <p:ph idx="2" type="subTitle"/>
          </p:nvPr>
        </p:nvSpPr>
        <p:spPr>
          <a:xfrm>
            <a:off x="1664208" y="1018032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30" name="Google Shape;2130;p34"/>
          <p:cNvSpPr txBox="1"/>
          <p:nvPr>
            <p:ph idx="1" type="subTitle"/>
          </p:nvPr>
        </p:nvSpPr>
        <p:spPr>
          <a:xfrm>
            <a:off x="1664199" y="429775"/>
            <a:ext cx="30087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Comprensión del negocio y enfoque analítico</a:t>
            </a:r>
            <a:endParaRPr/>
          </a:p>
        </p:txBody>
      </p:sp>
      <p:sp>
        <p:nvSpPr>
          <p:cNvPr id="2131" name="Google Shape;2131;p34"/>
          <p:cNvSpPr txBox="1"/>
          <p:nvPr>
            <p:ph idx="3" type="subTitle"/>
          </p:nvPr>
        </p:nvSpPr>
        <p:spPr>
          <a:xfrm>
            <a:off x="1664199" y="1508742"/>
            <a:ext cx="28944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Comprensión y preparación de los datos</a:t>
            </a:r>
            <a:endParaRPr/>
          </a:p>
        </p:txBody>
      </p:sp>
      <p:sp>
        <p:nvSpPr>
          <p:cNvPr id="2132" name="Google Shape;2132;p34"/>
          <p:cNvSpPr txBox="1"/>
          <p:nvPr>
            <p:ph idx="4" type="subTitle"/>
          </p:nvPr>
        </p:nvSpPr>
        <p:spPr>
          <a:xfrm>
            <a:off x="1664208" y="2097024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Perfilamiento y limpieza</a:t>
            </a:r>
            <a:endParaRPr/>
          </a:p>
        </p:txBody>
      </p:sp>
      <p:sp>
        <p:nvSpPr>
          <p:cNvPr id="2133" name="Google Shape;2133;p34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Modelado y Evaluación</a:t>
            </a:r>
            <a:endParaRPr/>
          </a:p>
        </p:txBody>
      </p:sp>
      <p:sp>
        <p:nvSpPr>
          <p:cNvPr id="2134" name="Google Shape;2134;p34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Logistic Regression, Naive Bayes, Support Vector Machine</a:t>
            </a:r>
            <a:endParaRPr/>
          </a:p>
        </p:txBody>
      </p:sp>
      <p:sp>
        <p:nvSpPr>
          <p:cNvPr id="2135" name="Google Shape;2135;p34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2136" name="Google Shape;2136;p34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Hallazgos del estudio realizado</a:t>
            </a:r>
            <a:endParaRPr/>
          </a:p>
        </p:txBody>
      </p:sp>
      <p:sp>
        <p:nvSpPr>
          <p:cNvPr id="2137" name="Google Shape;2137;p34"/>
          <p:cNvSpPr txBox="1"/>
          <p:nvPr>
            <p:ph idx="9" type="title"/>
          </p:nvPr>
        </p:nvSpPr>
        <p:spPr>
          <a:xfrm>
            <a:off x="813816" y="5699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8" name="Google Shape;2138;p34"/>
          <p:cNvSpPr txBox="1"/>
          <p:nvPr>
            <p:ph idx="13" type="title"/>
          </p:nvPr>
        </p:nvSpPr>
        <p:spPr>
          <a:xfrm>
            <a:off x="813816" y="16489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39" name="Google Shape;2139;p34"/>
          <p:cNvSpPr txBox="1"/>
          <p:nvPr>
            <p:ph idx="14" type="title"/>
          </p:nvPr>
        </p:nvSpPr>
        <p:spPr>
          <a:xfrm>
            <a:off x="813816" y="27279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40" name="Google Shape;2140;p34"/>
          <p:cNvSpPr txBox="1"/>
          <p:nvPr>
            <p:ph idx="15" type="title"/>
          </p:nvPr>
        </p:nvSpPr>
        <p:spPr>
          <a:xfrm>
            <a:off x="813816" y="38069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7" name="Google Shape;2397;p52"/>
          <p:cNvGrpSpPr/>
          <p:nvPr/>
        </p:nvGrpSpPr>
        <p:grpSpPr>
          <a:xfrm>
            <a:off x="2221974" y="463572"/>
            <a:ext cx="4801074" cy="783592"/>
            <a:chOff x="2771600" y="526920"/>
            <a:chExt cx="3480300" cy="1145100"/>
          </a:xfrm>
        </p:grpSpPr>
        <p:sp>
          <p:nvSpPr>
            <p:cNvPr id="2398" name="Google Shape;2398;p52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52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0" name="Google Shape;2400;p52"/>
          <p:cNvSpPr txBox="1"/>
          <p:nvPr>
            <p:ph idx="4294967295" type="title"/>
          </p:nvPr>
        </p:nvSpPr>
        <p:spPr>
          <a:xfrm>
            <a:off x="2361425" y="563663"/>
            <a:ext cx="45852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Columna ‘study’ solamente</a:t>
            </a:r>
            <a:endParaRPr/>
          </a:p>
        </p:txBody>
      </p:sp>
      <p:sp>
        <p:nvSpPr>
          <p:cNvPr id="2401" name="Google Shape;2401;p52"/>
          <p:cNvSpPr txBox="1"/>
          <p:nvPr/>
        </p:nvSpPr>
        <p:spPr>
          <a:xfrm>
            <a:off x="1101850" y="1494300"/>
            <a:ext cx="285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54</a:t>
            </a:r>
            <a:r>
              <a:rPr lang="en" sz="900"/>
              <a:t> </a:t>
            </a:r>
            <a:r>
              <a:rPr lang="en" sz="1000"/>
              <a:t>de cada 100 pacientes clasificados </a:t>
            </a:r>
            <a:r>
              <a:rPr lang="en" sz="1000"/>
              <a:t>como elegibles </a:t>
            </a:r>
            <a:r>
              <a:rPr lang="en" sz="1000"/>
              <a:t>son bien categorizados (Precisión) </a:t>
            </a:r>
            <a:endParaRPr sz="1000"/>
          </a:p>
        </p:txBody>
      </p:sp>
      <p:sp>
        <p:nvSpPr>
          <p:cNvPr id="2402" name="Google Shape;2402;p52"/>
          <p:cNvSpPr txBox="1"/>
          <p:nvPr/>
        </p:nvSpPr>
        <p:spPr>
          <a:xfrm>
            <a:off x="1101850" y="2971800"/>
            <a:ext cx="285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55</a:t>
            </a:r>
            <a:r>
              <a:rPr lang="en" sz="900"/>
              <a:t> </a:t>
            </a:r>
            <a:r>
              <a:rPr lang="en" sz="1000"/>
              <a:t>de cada 100 pacientes clasificados como no elegibles son bien categorizados (Precisión) </a:t>
            </a:r>
            <a:endParaRPr sz="1000"/>
          </a:p>
        </p:txBody>
      </p:sp>
      <p:sp>
        <p:nvSpPr>
          <p:cNvPr id="2403" name="Google Shape;2403;p52"/>
          <p:cNvSpPr txBox="1"/>
          <p:nvPr/>
        </p:nvSpPr>
        <p:spPr>
          <a:xfrm>
            <a:off x="3492775" y="1494300"/>
            <a:ext cx="285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58%</a:t>
            </a:r>
            <a:r>
              <a:rPr lang="en" sz="900"/>
              <a:t> </a:t>
            </a:r>
            <a:r>
              <a:rPr lang="en" sz="1000"/>
              <a:t>porcentaje</a:t>
            </a:r>
            <a:r>
              <a:rPr lang="en" sz="1000"/>
              <a:t> de personas elegibles que el modelo puede reconocer (Recall) </a:t>
            </a:r>
            <a:endParaRPr sz="1000"/>
          </a:p>
        </p:txBody>
      </p:sp>
      <p:sp>
        <p:nvSpPr>
          <p:cNvPr id="2404" name="Google Shape;2404;p52"/>
          <p:cNvSpPr txBox="1"/>
          <p:nvPr/>
        </p:nvSpPr>
        <p:spPr>
          <a:xfrm>
            <a:off x="3530150" y="2971800"/>
            <a:ext cx="285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52%</a:t>
            </a:r>
            <a:r>
              <a:rPr lang="en" sz="900"/>
              <a:t> </a:t>
            </a:r>
            <a:r>
              <a:rPr lang="en" sz="1000"/>
              <a:t>porcentaje de personas no elegibles que el modelo puede reconocer (Recall) </a:t>
            </a:r>
            <a:endParaRPr sz="1000"/>
          </a:p>
        </p:txBody>
      </p:sp>
      <p:sp>
        <p:nvSpPr>
          <p:cNvPr id="2405" name="Google Shape;2405;p52"/>
          <p:cNvSpPr txBox="1"/>
          <p:nvPr/>
        </p:nvSpPr>
        <p:spPr>
          <a:xfrm>
            <a:off x="6427775" y="1900700"/>
            <a:ext cx="2562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55%</a:t>
            </a:r>
            <a:r>
              <a:rPr lang="en" sz="1700"/>
              <a:t> </a:t>
            </a:r>
            <a:r>
              <a:rPr lang="en" sz="1800"/>
              <a:t>porcentaje de acierto en general del modelo (Exactitud) 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9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0" name="Google Shape;2410;p53"/>
          <p:cNvGrpSpPr/>
          <p:nvPr/>
        </p:nvGrpSpPr>
        <p:grpSpPr>
          <a:xfrm>
            <a:off x="2221974" y="463572"/>
            <a:ext cx="4801074" cy="783592"/>
            <a:chOff x="2771600" y="526920"/>
            <a:chExt cx="3480300" cy="1145100"/>
          </a:xfrm>
        </p:grpSpPr>
        <p:sp>
          <p:nvSpPr>
            <p:cNvPr id="2411" name="Google Shape;2411;p53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53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3" name="Google Shape;2413;p53"/>
          <p:cNvSpPr txBox="1"/>
          <p:nvPr>
            <p:ph idx="4294967295" type="title"/>
          </p:nvPr>
        </p:nvSpPr>
        <p:spPr>
          <a:xfrm>
            <a:off x="2317275" y="549363"/>
            <a:ext cx="45852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Columna ‘condition’ solamente</a:t>
            </a:r>
            <a:endParaRPr/>
          </a:p>
        </p:txBody>
      </p:sp>
      <p:sp>
        <p:nvSpPr>
          <p:cNvPr id="2414" name="Google Shape;2414;p53"/>
          <p:cNvSpPr txBox="1"/>
          <p:nvPr/>
        </p:nvSpPr>
        <p:spPr>
          <a:xfrm>
            <a:off x="1101850" y="1494300"/>
            <a:ext cx="2428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79</a:t>
            </a:r>
            <a:r>
              <a:rPr lang="en" sz="900"/>
              <a:t> </a:t>
            </a:r>
            <a:r>
              <a:rPr lang="en" sz="1000"/>
              <a:t>de cada 100 pacientes clasificados como elegibles son bien categorizados (Precisión) </a:t>
            </a:r>
            <a:endParaRPr sz="1000"/>
          </a:p>
        </p:txBody>
      </p:sp>
      <p:sp>
        <p:nvSpPr>
          <p:cNvPr id="2415" name="Google Shape;2415;p53"/>
          <p:cNvSpPr txBox="1"/>
          <p:nvPr/>
        </p:nvSpPr>
        <p:spPr>
          <a:xfrm>
            <a:off x="1101850" y="2971800"/>
            <a:ext cx="2428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79</a:t>
            </a:r>
            <a:r>
              <a:rPr lang="en" sz="900"/>
              <a:t> </a:t>
            </a:r>
            <a:r>
              <a:rPr lang="en" sz="1000"/>
              <a:t>de cada 100 pacientes clasificados como no elegibles son bien categorizados (Precisión) </a:t>
            </a:r>
            <a:endParaRPr sz="1000"/>
          </a:p>
        </p:txBody>
      </p:sp>
      <p:sp>
        <p:nvSpPr>
          <p:cNvPr id="2416" name="Google Shape;2416;p53"/>
          <p:cNvSpPr txBox="1"/>
          <p:nvPr/>
        </p:nvSpPr>
        <p:spPr>
          <a:xfrm>
            <a:off x="3492775" y="1494300"/>
            <a:ext cx="285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80</a:t>
            </a: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%</a:t>
            </a:r>
            <a:r>
              <a:rPr lang="en" sz="900"/>
              <a:t> </a:t>
            </a:r>
            <a:r>
              <a:rPr lang="en" sz="1000"/>
              <a:t>porcentaje de personas elegibles que el modelo puede reconocer (Recall) </a:t>
            </a:r>
            <a:endParaRPr sz="1000"/>
          </a:p>
        </p:txBody>
      </p:sp>
      <p:sp>
        <p:nvSpPr>
          <p:cNvPr id="2417" name="Google Shape;2417;p53"/>
          <p:cNvSpPr txBox="1"/>
          <p:nvPr/>
        </p:nvSpPr>
        <p:spPr>
          <a:xfrm>
            <a:off x="3530150" y="2971800"/>
            <a:ext cx="285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79</a:t>
            </a: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%</a:t>
            </a:r>
            <a:r>
              <a:rPr lang="en" sz="900"/>
              <a:t> </a:t>
            </a:r>
            <a:r>
              <a:rPr lang="en" sz="1000"/>
              <a:t>porcentaje de personas no elegibles que el modelo puede reconocer (Recall) </a:t>
            </a:r>
            <a:endParaRPr sz="1000"/>
          </a:p>
        </p:txBody>
      </p:sp>
      <p:sp>
        <p:nvSpPr>
          <p:cNvPr id="2418" name="Google Shape;2418;p53"/>
          <p:cNvSpPr txBox="1"/>
          <p:nvPr/>
        </p:nvSpPr>
        <p:spPr>
          <a:xfrm>
            <a:off x="6427775" y="1900700"/>
            <a:ext cx="2562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79</a:t>
            </a:r>
            <a:r>
              <a:rPr lang="en" sz="6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%</a:t>
            </a:r>
            <a:r>
              <a:rPr lang="en" sz="1700"/>
              <a:t> </a:t>
            </a:r>
            <a:r>
              <a:rPr lang="en" sz="1800"/>
              <a:t>porcentaje de acierto en general del modelo (Exactitud) 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2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3" name="Google Shape;2423;p54"/>
          <p:cNvGrpSpPr/>
          <p:nvPr/>
        </p:nvGrpSpPr>
        <p:grpSpPr>
          <a:xfrm>
            <a:off x="2221974" y="463572"/>
            <a:ext cx="4801074" cy="783592"/>
            <a:chOff x="2771600" y="526920"/>
            <a:chExt cx="3480300" cy="1145100"/>
          </a:xfrm>
        </p:grpSpPr>
        <p:sp>
          <p:nvSpPr>
            <p:cNvPr id="2424" name="Google Shape;2424;p54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54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6" name="Google Shape;2426;p54"/>
          <p:cNvSpPr txBox="1"/>
          <p:nvPr>
            <p:ph idx="4294967295" type="title"/>
          </p:nvPr>
        </p:nvSpPr>
        <p:spPr>
          <a:xfrm>
            <a:off x="2361425" y="563663"/>
            <a:ext cx="45852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Columna ‘study_condition’</a:t>
            </a:r>
            <a:endParaRPr/>
          </a:p>
        </p:txBody>
      </p:sp>
      <p:sp>
        <p:nvSpPr>
          <p:cNvPr id="2427" name="Google Shape;2427;p54"/>
          <p:cNvSpPr txBox="1"/>
          <p:nvPr/>
        </p:nvSpPr>
        <p:spPr>
          <a:xfrm>
            <a:off x="1101850" y="1494300"/>
            <a:ext cx="2340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81</a:t>
            </a:r>
            <a:r>
              <a:rPr lang="en" sz="900"/>
              <a:t> </a:t>
            </a:r>
            <a:r>
              <a:rPr lang="en" sz="1000"/>
              <a:t>de cada 100 pacientes clasificados como elegibles son bien categorizados (Precisión) </a:t>
            </a:r>
            <a:endParaRPr sz="1000"/>
          </a:p>
        </p:txBody>
      </p:sp>
      <p:sp>
        <p:nvSpPr>
          <p:cNvPr id="2428" name="Google Shape;2428;p54"/>
          <p:cNvSpPr txBox="1"/>
          <p:nvPr/>
        </p:nvSpPr>
        <p:spPr>
          <a:xfrm>
            <a:off x="1101850" y="2971800"/>
            <a:ext cx="2391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77</a:t>
            </a:r>
            <a:r>
              <a:rPr lang="en" sz="900"/>
              <a:t> </a:t>
            </a:r>
            <a:r>
              <a:rPr lang="en" sz="1000"/>
              <a:t>de cada 100 pacientes clasificados como no elegibles son bien categorizados (Precisión) </a:t>
            </a:r>
            <a:endParaRPr sz="1000"/>
          </a:p>
        </p:txBody>
      </p:sp>
      <p:sp>
        <p:nvSpPr>
          <p:cNvPr id="2429" name="Google Shape;2429;p54"/>
          <p:cNvSpPr txBox="1"/>
          <p:nvPr/>
        </p:nvSpPr>
        <p:spPr>
          <a:xfrm>
            <a:off x="3492775" y="1494300"/>
            <a:ext cx="285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78</a:t>
            </a: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%</a:t>
            </a:r>
            <a:r>
              <a:rPr lang="en" sz="900"/>
              <a:t> </a:t>
            </a:r>
            <a:r>
              <a:rPr lang="en" sz="1000"/>
              <a:t>porcentaje de personas elegibles que el modelo puede reconocer (Recall) </a:t>
            </a:r>
            <a:endParaRPr sz="1000"/>
          </a:p>
        </p:txBody>
      </p:sp>
      <p:sp>
        <p:nvSpPr>
          <p:cNvPr id="2430" name="Google Shape;2430;p54"/>
          <p:cNvSpPr txBox="1"/>
          <p:nvPr/>
        </p:nvSpPr>
        <p:spPr>
          <a:xfrm>
            <a:off x="3530150" y="2971800"/>
            <a:ext cx="285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80</a:t>
            </a: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%</a:t>
            </a:r>
            <a:r>
              <a:rPr lang="en" sz="900"/>
              <a:t> </a:t>
            </a:r>
            <a:r>
              <a:rPr lang="en" sz="1000"/>
              <a:t>porcentaje de personas no elegibles que el modelo puede reconocer (Recall) </a:t>
            </a:r>
            <a:endParaRPr sz="1000"/>
          </a:p>
        </p:txBody>
      </p:sp>
      <p:sp>
        <p:nvSpPr>
          <p:cNvPr id="2431" name="Google Shape;2431;p54"/>
          <p:cNvSpPr txBox="1"/>
          <p:nvPr/>
        </p:nvSpPr>
        <p:spPr>
          <a:xfrm>
            <a:off x="6427775" y="1900700"/>
            <a:ext cx="2562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79</a:t>
            </a:r>
            <a:r>
              <a:rPr lang="en" sz="6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%</a:t>
            </a:r>
            <a:r>
              <a:rPr lang="en" sz="1700"/>
              <a:t> </a:t>
            </a:r>
            <a:r>
              <a:rPr lang="en" sz="1800"/>
              <a:t>porcentaje de acierto en general del modelo (Exactitud) 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5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6" name="Google Shape;2436;p55"/>
          <p:cNvGrpSpPr/>
          <p:nvPr/>
        </p:nvGrpSpPr>
        <p:grpSpPr>
          <a:xfrm>
            <a:off x="2221974" y="463572"/>
            <a:ext cx="4801074" cy="783592"/>
            <a:chOff x="2771600" y="526920"/>
            <a:chExt cx="3480300" cy="1145100"/>
          </a:xfrm>
        </p:grpSpPr>
        <p:sp>
          <p:nvSpPr>
            <p:cNvPr id="2437" name="Google Shape;2437;p55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55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9" name="Google Shape;2439;p55"/>
          <p:cNvSpPr txBox="1"/>
          <p:nvPr>
            <p:ph idx="4294967295" type="title"/>
          </p:nvPr>
        </p:nvSpPr>
        <p:spPr>
          <a:xfrm>
            <a:off x="2361425" y="563663"/>
            <a:ext cx="45852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Columna ‘condition’ con ajuste </a:t>
            </a:r>
            <a:endParaRPr/>
          </a:p>
        </p:txBody>
      </p:sp>
      <p:sp>
        <p:nvSpPr>
          <p:cNvPr id="2440" name="Google Shape;2440;p55"/>
          <p:cNvSpPr txBox="1"/>
          <p:nvPr/>
        </p:nvSpPr>
        <p:spPr>
          <a:xfrm>
            <a:off x="1101850" y="1494300"/>
            <a:ext cx="2428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82</a:t>
            </a:r>
            <a:r>
              <a:rPr lang="en" sz="900"/>
              <a:t> </a:t>
            </a:r>
            <a:r>
              <a:rPr lang="en" sz="1000"/>
              <a:t>de cada 100 pacientes clasificados como elegibles son bien categorizados (Precisión) </a:t>
            </a:r>
            <a:endParaRPr sz="1000"/>
          </a:p>
        </p:txBody>
      </p:sp>
      <p:sp>
        <p:nvSpPr>
          <p:cNvPr id="2441" name="Google Shape;2441;p55"/>
          <p:cNvSpPr txBox="1"/>
          <p:nvPr/>
        </p:nvSpPr>
        <p:spPr>
          <a:xfrm>
            <a:off x="1101850" y="2971800"/>
            <a:ext cx="2428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82</a:t>
            </a:r>
            <a:r>
              <a:rPr lang="en" sz="900"/>
              <a:t> </a:t>
            </a:r>
            <a:r>
              <a:rPr lang="en" sz="1000"/>
              <a:t>de cada 100 pacientes clasificados como no elegibles son bien categorizados (Precisión) </a:t>
            </a:r>
            <a:endParaRPr sz="1000"/>
          </a:p>
        </p:txBody>
      </p:sp>
      <p:sp>
        <p:nvSpPr>
          <p:cNvPr id="2442" name="Google Shape;2442;p55"/>
          <p:cNvSpPr txBox="1"/>
          <p:nvPr/>
        </p:nvSpPr>
        <p:spPr>
          <a:xfrm>
            <a:off x="3492775" y="1494300"/>
            <a:ext cx="285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83%</a:t>
            </a:r>
            <a:r>
              <a:rPr lang="en" sz="900"/>
              <a:t> </a:t>
            </a:r>
            <a:r>
              <a:rPr lang="en" sz="1000"/>
              <a:t>porcentaje de personas elegibles que el modelo puede reconocer (Recall) </a:t>
            </a:r>
            <a:endParaRPr sz="1000"/>
          </a:p>
        </p:txBody>
      </p:sp>
      <p:sp>
        <p:nvSpPr>
          <p:cNvPr id="2443" name="Google Shape;2443;p55"/>
          <p:cNvSpPr txBox="1"/>
          <p:nvPr/>
        </p:nvSpPr>
        <p:spPr>
          <a:xfrm>
            <a:off x="3530150" y="2971800"/>
            <a:ext cx="285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82</a:t>
            </a:r>
            <a:r>
              <a:rPr lang="en" sz="5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%</a:t>
            </a:r>
            <a:r>
              <a:rPr lang="en" sz="900"/>
              <a:t> </a:t>
            </a:r>
            <a:r>
              <a:rPr lang="en" sz="1000"/>
              <a:t>porcentaje de personas no elegibles que el modelo puede reconocer (Recall) </a:t>
            </a:r>
            <a:endParaRPr sz="1000"/>
          </a:p>
        </p:txBody>
      </p:sp>
      <p:sp>
        <p:nvSpPr>
          <p:cNvPr id="2444" name="Google Shape;2444;p55"/>
          <p:cNvSpPr txBox="1"/>
          <p:nvPr/>
        </p:nvSpPr>
        <p:spPr>
          <a:xfrm>
            <a:off x="6427775" y="1900700"/>
            <a:ext cx="2562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82</a:t>
            </a:r>
            <a:r>
              <a:rPr lang="en" sz="6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%</a:t>
            </a:r>
            <a:r>
              <a:rPr lang="en" sz="1700"/>
              <a:t> </a:t>
            </a:r>
            <a:r>
              <a:rPr lang="en" sz="1800"/>
              <a:t>porcentaje de acierto en general del modelo (Exactitud) 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p56"/>
          <p:cNvSpPr txBox="1"/>
          <p:nvPr>
            <p:ph type="title"/>
          </p:nvPr>
        </p:nvSpPr>
        <p:spPr>
          <a:xfrm>
            <a:off x="2527975" y="2688325"/>
            <a:ext cx="41586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Resultados y sugerencias al negocio</a:t>
            </a:r>
            <a:endParaRPr sz="4700"/>
          </a:p>
        </p:txBody>
      </p:sp>
      <p:sp>
        <p:nvSpPr>
          <p:cNvPr id="2450" name="Google Shape;2450;p56"/>
          <p:cNvSpPr txBox="1"/>
          <p:nvPr>
            <p:ph idx="2" type="title"/>
          </p:nvPr>
        </p:nvSpPr>
        <p:spPr>
          <a:xfrm>
            <a:off x="2917100" y="1008063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451" name="Google Shape;2451;p56"/>
          <p:cNvGrpSpPr/>
          <p:nvPr/>
        </p:nvGrpSpPr>
        <p:grpSpPr>
          <a:xfrm>
            <a:off x="6488431" y="3264318"/>
            <a:ext cx="1475957" cy="1578476"/>
            <a:chOff x="1744400" y="429725"/>
            <a:chExt cx="4623925" cy="4948200"/>
          </a:xfrm>
        </p:grpSpPr>
        <p:sp>
          <p:nvSpPr>
            <p:cNvPr id="2452" name="Google Shape;2452;p56"/>
            <p:cNvSpPr/>
            <p:nvPr/>
          </p:nvSpPr>
          <p:spPr>
            <a:xfrm>
              <a:off x="1744400" y="430000"/>
              <a:ext cx="4623925" cy="4588575"/>
            </a:xfrm>
            <a:custGeom>
              <a:rect b="b" l="l" r="r" t="t"/>
              <a:pathLst>
                <a:path extrusionOk="0" h="183543" w="184957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56"/>
            <p:cNvSpPr/>
            <p:nvPr/>
          </p:nvSpPr>
          <p:spPr>
            <a:xfrm>
              <a:off x="1899500" y="429725"/>
              <a:ext cx="4282125" cy="4588850"/>
            </a:xfrm>
            <a:custGeom>
              <a:rect b="b" l="l" r="r" t="t"/>
              <a:pathLst>
                <a:path extrusionOk="0" h="183554" w="171285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56"/>
            <p:cNvSpPr/>
            <p:nvPr/>
          </p:nvSpPr>
          <p:spPr>
            <a:xfrm>
              <a:off x="4410775" y="2781675"/>
              <a:ext cx="1750500" cy="1387625"/>
            </a:xfrm>
            <a:custGeom>
              <a:rect b="b" l="l" r="r" t="t"/>
              <a:pathLst>
                <a:path extrusionOk="0" h="55505" w="7002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56"/>
            <p:cNvSpPr/>
            <p:nvPr/>
          </p:nvSpPr>
          <p:spPr>
            <a:xfrm>
              <a:off x="4424125" y="2894675"/>
              <a:ext cx="1725925" cy="1246550"/>
            </a:xfrm>
            <a:custGeom>
              <a:rect b="b" l="l" r="r" t="t"/>
              <a:pathLst>
                <a:path extrusionOk="0" h="49862" w="69037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56"/>
            <p:cNvSpPr/>
            <p:nvPr/>
          </p:nvSpPr>
          <p:spPr>
            <a:xfrm>
              <a:off x="6118425" y="2900300"/>
              <a:ext cx="26000" cy="749625"/>
            </a:xfrm>
            <a:custGeom>
              <a:rect b="b" l="l" r="r" t="t"/>
              <a:pathLst>
                <a:path extrusionOk="0" h="29985" w="104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56"/>
            <p:cNvSpPr/>
            <p:nvPr/>
          </p:nvSpPr>
          <p:spPr>
            <a:xfrm>
              <a:off x="6118425" y="3649900"/>
              <a:ext cx="26000" cy="485025"/>
            </a:xfrm>
            <a:custGeom>
              <a:rect b="b" l="l" r="r" t="t"/>
              <a:pathLst>
                <a:path extrusionOk="0" h="19401" w="104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56"/>
            <p:cNvSpPr/>
            <p:nvPr/>
          </p:nvSpPr>
          <p:spPr>
            <a:xfrm>
              <a:off x="4417100" y="2877850"/>
              <a:ext cx="1735050" cy="67400"/>
            </a:xfrm>
            <a:custGeom>
              <a:rect b="b" l="l" r="r" t="t"/>
              <a:pathLst>
                <a:path extrusionOk="0" h="2696" w="69402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56"/>
            <p:cNvSpPr/>
            <p:nvPr/>
          </p:nvSpPr>
          <p:spPr>
            <a:xfrm>
              <a:off x="4411500" y="2871525"/>
              <a:ext cx="1746975" cy="80050"/>
            </a:xfrm>
            <a:custGeom>
              <a:rect b="b" l="l" r="r" t="t"/>
              <a:pathLst>
                <a:path extrusionOk="0" h="3202" w="69879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56"/>
            <p:cNvSpPr/>
            <p:nvPr/>
          </p:nvSpPr>
          <p:spPr>
            <a:xfrm>
              <a:off x="4417800" y="2888375"/>
              <a:ext cx="1737850" cy="1258475"/>
            </a:xfrm>
            <a:custGeom>
              <a:rect b="b" l="l" r="r" t="t"/>
              <a:pathLst>
                <a:path extrusionOk="0" h="50339" w="69514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56"/>
            <p:cNvSpPr/>
            <p:nvPr/>
          </p:nvSpPr>
          <p:spPr>
            <a:xfrm>
              <a:off x="5191975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56"/>
            <p:cNvSpPr/>
            <p:nvPr/>
          </p:nvSpPr>
          <p:spPr>
            <a:xfrm>
              <a:off x="5433400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56"/>
            <p:cNvSpPr/>
            <p:nvPr/>
          </p:nvSpPr>
          <p:spPr>
            <a:xfrm>
              <a:off x="5674850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56"/>
            <p:cNvSpPr/>
            <p:nvPr/>
          </p:nvSpPr>
          <p:spPr>
            <a:xfrm>
              <a:off x="5916300" y="2989450"/>
              <a:ext cx="142500" cy="21075"/>
            </a:xfrm>
            <a:custGeom>
              <a:rect b="b" l="l" r="r" t="t"/>
              <a:pathLst>
                <a:path extrusionOk="0" h="843" w="570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56"/>
            <p:cNvSpPr/>
            <p:nvPr/>
          </p:nvSpPr>
          <p:spPr>
            <a:xfrm>
              <a:off x="5778025" y="3646400"/>
              <a:ext cx="113725" cy="357975"/>
            </a:xfrm>
            <a:custGeom>
              <a:rect b="b" l="l" r="r" t="t"/>
              <a:pathLst>
                <a:path extrusionOk="0" h="14319" w="4549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56"/>
            <p:cNvSpPr/>
            <p:nvPr/>
          </p:nvSpPr>
          <p:spPr>
            <a:xfrm>
              <a:off x="5772400" y="3640075"/>
              <a:ext cx="124975" cy="370600"/>
            </a:xfrm>
            <a:custGeom>
              <a:rect b="b" l="l" r="r" t="t"/>
              <a:pathLst>
                <a:path extrusionOk="0" h="14824" w="4999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56"/>
            <p:cNvSpPr/>
            <p:nvPr/>
          </p:nvSpPr>
          <p:spPr>
            <a:xfrm>
              <a:off x="5651700" y="3878000"/>
              <a:ext cx="113725" cy="126375"/>
            </a:xfrm>
            <a:custGeom>
              <a:rect b="b" l="l" r="r" t="t"/>
              <a:pathLst>
                <a:path extrusionOk="0" h="5055" w="4549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56"/>
            <p:cNvSpPr/>
            <p:nvPr/>
          </p:nvSpPr>
          <p:spPr>
            <a:xfrm>
              <a:off x="5646075" y="3872400"/>
              <a:ext cx="124950" cy="138275"/>
            </a:xfrm>
            <a:custGeom>
              <a:rect b="b" l="l" r="r" t="t"/>
              <a:pathLst>
                <a:path extrusionOk="0" h="5531" w="4998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56"/>
            <p:cNvSpPr/>
            <p:nvPr/>
          </p:nvSpPr>
          <p:spPr>
            <a:xfrm>
              <a:off x="5525350" y="3171925"/>
              <a:ext cx="113725" cy="832450"/>
            </a:xfrm>
            <a:custGeom>
              <a:rect b="b" l="l" r="r" t="t"/>
              <a:pathLst>
                <a:path extrusionOk="0" h="33298" w="4549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56"/>
            <p:cNvSpPr/>
            <p:nvPr/>
          </p:nvSpPr>
          <p:spPr>
            <a:xfrm>
              <a:off x="5519750" y="3166300"/>
              <a:ext cx="124950" cy="844375"/>
            </a:xfrm>
            <a:custGeom>
              <a:rect b="b" l="l" r="r" t="t"/>
              <a:pathLst>
                <a:path extrusionOk="0" h="33775" w="4998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56"/>
            <p:cNvSpPr/>
            <p:nvPr/>
          </p:nvSpPr>
          <p:spPr>
            <a:xfrm>
              <a:off x="5399725" y="3214025"/>
              <a:ext cx="113025" cy="790350"/>
            </a:xfrm>
            <a:custGeom>
              <a:rect b="b" l="l" r="r" t="t"/>
              <a:pathLst>
                <a:path extrusionOk="0" h="31614" w="4521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56"/>
            <p:cNvSpPr/>
            <p:nvPr/>
          </p:nvSpPr>
          <p:spPr>
            <a:xfrm>
              <a:off x="5393400" y="3208425"/>
              <a:ext cx="125650" cy="802250"/>
            </a:xfrm>
            <a:custGeom>
              <a:rect b="b" l="l" r="r" t="t"/>
              <a:pathLst>
                <a:path extrusionOk="0" h="32090" w="5026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56"/>
            <p:cNvSpPr/>
            <p:nvPr/>
          </p:nvSpPr>
          <p:spPr>
            <a:xfrm>
              <a:off x="5273375" y="3646400"/>
              <a:ext cx="113725" cy="357975"/>
            </a:xfrm>
            <a:custGeom>
              <a:rect b="b" l="l" r="r" t="t"/>
              <a:pathLst>
                <a:path extrusionOk="0" h="14319" w="4549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56"/>
            <p:cNvSpPr/>
            <p:nvPr/>
          </p:nvSpPr>
          <p:spPr>
            <a:xfrm>
              <a:off x="5267075" y="3640075"/>
              <a:ext cx="125650" cy="370600"/>
            </a:xfrm>
            <a:custGeom>
              <a:rect b="b" l="l" r="r" t="t"/>
              <a:pathLst>
                <a:path extrusionOk="0" h="14824" w="5026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56"/>
            <p:cNvSpPr/>
            <p:nvPr/>
          </p:nvSpPr>
          <p:spPr>
            <a:xfrm>
              <a:off x="5147050" y="3530575"/>
              <a:ext cx="113725" cy="473800"/>
            </a:xfrm>
            <a:custGeom>
              <a:rect b="b" l="l" r="r" t="t"/>
              <a:pathLst>
                <a:path extrusionOk="0" h="18952" w="4549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56"/>
            <p:cNvSpPr/>
            <p:nvPr/>
          </p:nvSpPr>
          <p:spPr>
            <a:xfrm>
              <a:off x="5141425" y="3524275"/>
              <a:ext cx="124975" cy="486400"/>
            </a:xfrm>
            <a:custGeom>
              <a:rect b="b" l="l" r="r" t="t"/>
              <a:pathLst>
                <a:path extrusionOk="0" h="19456" w="4999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56"/>
            <p:cNvSpPr/>
            <p:nvPr/>
          </p:nvSpPr>
          <p:spPr>
            <a:xfrm>
              <a:off x="5020700" y="3941175"/>
              <a:ext cx="113750" cy="63200"/>
            </a:xfrm>
            <a:custGeom>
              <a:rect b="b" l="l" r="r" t="t"/>
              <a:pathLst>
                <a:path extrusionOk="0" h="2528" w="455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56"/>
            <p:cNvSpPr/>
            <p:nvPr/>
          </p:nvSpPr>
          <p:spPr>
            <a:xfrm>
              <a:off x="5015100" y="3935550"/>
              <a:ext cx="124950" cy="75125"/>
            </a:xfrm>
            <a:custGeom>
              <a:rect b="b" l="l" r="r" t="t"/>
              <a:pathLst>
                <a:path extrusionOk="0" h="3005" w="4998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56"/>
            <p:cNvSpPr/>
            <p:nvPr/>
          </p:nvSpPr>
          <p:spPr>
            <a:xfrm>
              <a:off x="4894375" y="3878000"/>
              <a:ext cx="113725" cy="126375"/>
            </a:xfrm>
            <a:custGeom>
              <a:rect b="b" l="l" r="r" t="t"/>
              <a:pathLst>
                <a:path extrusionOk="0" h="5055" w="4549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56"/>
            <p:cNvSpPr/>
            <p:nvPr/>
          </p:nvSpPr>
          <p:spPr>
            <a:xfrm>
              <a:off x="4888750" y="3872400"/>
              <a:ext cx="125675" cy="138275"/>
            </a:xfrm>
            <a:custGeom>
              <a:rect b="b" l="l" r="r" t="t"/>
              <a:pathLst>
                <a:path extrusionOk="0" h="5531" w="5027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56"/>
            <p:cNvSpPr/>
            <p:nvPr/>
          </p:nvSpPr>
          <p:spPr>
            <a:xfrm>
              <a:off x="4768750" y="3646400"/>
              <a:ext cx="113025" cy="357975"/>
            </a:xfrm>
            <a:custGeom>
              <a:rect b="b" l="l" r="r" t="t"/>
              <a:pathLst>
                <a:path extrusionOk="0" h="14319" w="4521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56"/>
            <p:cNvSpPr/>
            <p:nvPr/>
          </p:nvSpPr>
          <p:spPr>
            <a:xfrm>
              <a:off x="4762425" y="3640075"/>
              <a:ext cx="125650" cy="370600"/>
            </a:xfrm>
            <a:custGeom>
              <a:rect b="b" l="l" r="r" t="t"/>
              <a:pathLst>
                <a:path extrusionOk="0" h="14824" w="5026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56"/>
            <p:cNvSpPr/>
            <p:nvPr/>
          </p:nvSpPr>
          <p:spPr>
            <a:xfrm>
              <a:off x="4673275" y="3320025"/>
              <a:ext cx="283600" cy="242875"/>
            </a:xfrm>
            <a:custGeom>
              <a:rect b="b" l="l" r="r" t="t"/>
              <a:pathLst>
                <a:path extrusionOk="0" h="9715" w="11344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56"/>
            <p:cNvSpPr/>
            <p:nvPr/>
          </p:nvSpPr>
          <p:spPr>
            <a:xfrm>
              <a:off x="4905600" y="3314400"/>
              <a:ext cx="197250" cy="245675"/>
            </a:xfrm>
            <a:custGeom>
              <a:rect b="b" l="l" r="r" t="t"/>
              <a:pathLst>
                <a:path extrusionOk="0" h="9827" w="789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56"/>
            <p:cNvSpPr/>
            <p:nvPr/>
          </p:nvSpPr>
          <p:spPr>
            <a:xfrm>
              <a:off x="4789800" y="3086300"/>
              <a:ext cx="361475" cy="386750"/>
            </a:xfrm>
            <a:custGeom>
              <a:rect b="b" l="l" r="r" t="t"/>
              <a:pathLst>
                <a:path extrusionOk="0" h="15470" w="14459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56"/>
            <p:cNvSpPr/>
            <p:nvPr/>
          </p:nvSpPr>
          <p:spPr>
            <a:xfrm>
              <a:off x="4797525" y="3210525"/>
              <a:ext cx="228825" cy="228125"/>
            </a:xfrm>
            <a:custGeom>
              <a:rect b="b" l="l" r="r" t="t"/>
              <a:pathLst>
                <a:path extrusionOk="0" h="9125" w="9153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56"/>
            <p:cNvSpPr/>
            <p:nvPr/>
          </p:nvSpPr>
          <p:spPr>
            <a:xfrm>
              <a:off x="4793300" y="3206325"/>
              <a:ext cx="237250" cy="236550"/>
            </a:xfrm>
            <a:custGeom>
              <a:rect b="b" l="l" r="r" t="t"/>
              <a:pathLst>
                <a:path extrusionOk="0" h="9462" w="949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56"/>
            <p:cNvSpPr/>
            <p:nvPr/>
          </p:nvSpPr>
          <p:spPr>
            <a:xfrm>
              <a:off x="5243200" y="4242275"/>
              <a:ext cx="278675" cy="11950"/>
            </a:xfrm>
            <a:custGeom>
              <a:rect b="b" l="l" r="r" t="t"/>
              <a:pathLst>
                <a:path extrusionOk="0" h="478" w="11147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56"/>
            <p:cNvSpPr/>
            <p:nvPr/>
          </p:nvSpPr>
          <p:spPr>
            <a:xfrm>
              <a:off x="5243200" y="4290000"/>
              <a:ext cx="278675" cy="11250"/>
            </a:xfrm>
            <a:custGeom>
              <a:rect b="b" l="l" r="r" t="t"/>
              <a:pathLst>
                <a:path extrusionOk="0" h="450" w="11147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56"/>
            <p:cNvSpPr/>
            <p:nvPr/>
          </p:nvSpPr>
          <p:spPr>
            <a:xfrm>
              <a:off x="5243200" y="4337025"/>
              <a:ext cx="278675" cy="11950"/>
            </a:xfrm>
            <a:custGeom>
              <a:rect b="b" l="l" r="r" t="t"/>
              <a:pathLst>
                <a:path extrusionOk="0" h="478" w="11147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56"/>
            <p:cNvSpPr/>
            <p:nvPr/>
          </p:nvSpPr>
          <p:spPr>
            <a:xfrm>
              <a:off x="5243200" y="4384750"/>
              <a:ext cx="278675" cy="11250"/>
            </a:xfrm>
            <a:custGeom>
              <a:rect b="b" l="l" r="r" t="t"/>
              <a:pathLst>
                <a:path extrusionOk="0" h="450" w="11147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56"/>
            <p:cNvSpPr/>
            <p:nvPr/>
          </p:nvSpPr>
          <p:spPr>
            <a:xfrm>
              <a:off x="5568175" y="3960825"/>
              <a:ext cx="277950" cy="389575"/>
            </a:xfrm>
            <a:custGeom>
              <a:rect b="b" l="l" r="r" t="t"/>
              <a:pathLst>
                <a:path extrusionOk="0" h="15583" w="11118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56"/>
            <p:cNvSpPr/>
            <p:nvPr/>
          </p:nvSpPr>
          <p:spPr>
            <a:xfrm>
              <a:off x="1997775" y="759600"/>
              <a:ext cx="2480425" cy="1965250"/>
            </a:xfrm>
            <a:custGeom>
              <a:rect b="b" l="l" r="r" t="t"/>
              <a:pathLst>
                <a:path extrusionOk="0" h="78610" w="99217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56"/>
            <p:cNvSpPr/>
            <p:nvPr/>
          </p:nvSpPr>
          <p:spPr>
            <a:xfrm>
              <a:off x="2016000" y="918925"/>
              <a:ext cx="2445350" cy="1766625"/>
            </a:xfrm>
            <a:custGeom>
              <a:rect b="b" l="l" r="r" t="t"/>
              <a:pathLst>
                <a:path extrusionOk="0" h="70665" w="97814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56"/>
            <p:cNvSpPr/>
            <p:nvPr/>
          </p:nvSpPr>
          <p:spPr>
            <a:xfrm>
              <a:off x="4417100" y="924550"/>
              <a:ext cx="38625" cy="1064750"/>
            </a:xfrm>
            <a:custGeom>
              <a:rect b="b" l="l" r="r" t="t"/>
              <a:pathLst>
                <a:path extrusionOk="0" h="42590" w="1545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56"/>
            <p:cNvSpPr/>
            <p:nvPr/>
          </p:nvSpPr>
          <p:spPr>
            <a:xfrm>
              <a:off x="4417100" y="1989275"/>
              <a:ext cx="38625" cy="689975"/>
            </a:xfrm>
            <a:custGeom>
              <a:rect b="b" l="l" r="r" t="t"/>
              <a:pathLst>
                <a:path extrusionOk="0" h="27599" w="1545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56"/>
            <p:cNvSpPr/>
            <p:nvPr/>
          </p:nvSpPr>
          <p:spPr>
            <a:xfrm>
              <a:off x="2006175" y="895050"/>
              <a:ext cx="2458675" cy="96200"/>
            </a:xfrm>
            <a:custGeom>
              <a:rect b="b" l="l" r="r" t="t"/>
              <a:pathLst>
                <a:path extrusionOk="0" h="3848" w="98347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56"/>
            <p:cNvSpPr/>
            <p:nvPr/>
          </p:nvSpPr>
          <p:spPr>
            <a:xfrm>
              <a:off x="2000575" y="889450"/>
              <a:ext cx="2469900" cy="107400"/>
            </a:xfrm>
            <a:custGeom>
              <a:rect b="b" l="l" r="r" t="t"/>
              <a:pathLst>
                <a:path extrusionOk="0" h="4296" w="98796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56"/>
            <p:cNvSpPr/>
            <p:nvPr/>
          </p:nvSpPr>
          <p:spPr>
            <a:xfrm>
              <a:off x="2010400" y="913300"/>
              <a:ext cx="2457275" cy="1777875"/>
            </a:xfrm>
            <a:custGeom>
              <a:rect b="b" l="l" r="r" t="t"/>
              <a:pathLst>
                <a:path extrusionOk="0" h="71115" w="98291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56"/>
            <p:cNvSpPr/>
            <p:nvPr/>
          </p:nvSpPr>
          <p:spPr>
            <a:xfrm>
              <a:off x="3103900" y="1053675"/>
              <a:ext cx="201475" cy="30225"/>
            </a:xfrm>
            <a:custGeom>
              <a:rect b="b" l="l" r="r" t="t"/>
              <a:pathLst>
                <a:path extrusionOk="0" h="1209" w="8059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56"/>
            <p:cNvSpPr/>
            <p:nvPr/>
          </p:nvSpPr>
          <p:spPr>
            <a:xfrm>
              <a:off x="3446425" y="1053675"/>
              <a:ext cx="200750" cy="30225"/>
            </a:xfrm>
            <a:custGeom>
              <a:rect b="b" l="l" r="r" t="t"/>
              <a:pathLst>
                <a:path extrusionOk="0" h="1209" w="803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56"/>
            <p:cNvSpPr/>
            <p:nvPr/>
          </p:nvSpPr>
          <p:spPr>
            <a:xfrm>
              <a:off x="3788225" y="1053675"/>
              <a:ext cx="201475" cy="30225"/>
            </a:xfrm>
            <a:custGeom>
              <a:rect b="b" l="l" r="r" t="t"/>
              <a:pathLst>
                <a:path extrusionOk="0" h="1209" w="8059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56"/>
            <p:cNvSpPr/>
            <p:nvPr/>
          </p:nvSpPr>
          <p:spPr>
            <a:xfrm>
              <a:off x="4130750" y="1053675"/>
              <a:ext cx="201450" cy="30225"/>
            </a:xfrm>
            <a:custGeom>
              <a:rect b="b" l="l" r="r" t="t"/>
              <a:pathLst>
                <a:path extrusionOk="0" h="1209" w="8058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56"/>
            <p:cNvSpPr/>
            <p:nvPr/>
          </p:nvSpPr>
          <p:spPr>
            <a:xfrm>
              <a:off x="2149375" y="1931025"/>
              <a:ext cx="2203175" cy="5625"/>
            </a:xfrm>
            <a:custGeom>
              <a:rect b="b" l="l" r="r" t="t"/>
              <a:pathLst>
                <a:path extrusionOk="0" h="225" w="88127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56"/>
            <p:cNvSpPr/>
            <p:nvPr/>
          </p:nvSpPr>
          <p:spPr>
            <a:xfrm>
              <a:off x="21465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56"/>
            <p:cNvSpPr/>
            <p:nvPr/>
          </p:nvSpPr>
          <p:spPr>
            <a:xfrm>
              <a:off x="24217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56"/>
            <p:cNvSpPr/>
            <p:nvPr/>
          </p:nvSpPr>
          <p:spPr>
            <a:xfrm>
              <a:off x="26975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56"/>
            <p:cNvSpPr/>
            <p:nvPr/>
          </p:nvSpPr>
          <p:spPr>
            <a:xfrm>
              <a:off x="29726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56"/>
            <p:cNvSpPr/>
            <p:nvPr/>
          </p:nvSpPr>
          <p:spPr>
            <a:xfrm>
              <a:off x="32478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56"/>
            <p:cNvSpPr/>
            <p:nvPr/>
          </p:nvSpPr>
          <p:spPr>
            <a:xfrm>
              <a:off x="35236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56"/>
            <p:cNvSpPr/>
            <p:nvPr/>
          </p:nvSpPr>
          <p:spPr>
            <a:xfrm>
              <a:off x="37987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56"/>
            <p:cNvSpPr/>
            <p:nvPr/>
          </p:nvSpPr>
          <p:spPr>
            <a:xfrm>
              <a:off x="40739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56"/>
            <p:cNvSpPr/>
            <p:nvPr/>
          </p:nvSpPr>
          <p:spPr>
            <a:xfrm>
              <a:off x="43497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56"/>
            <p:cNvSpPr/>
            <p:nvPr/>
          </p:nvSpPr>
          <p:spPr>
            <a:xfrm>
              <a:off x="2274300" y="1744725"/>
              <a:ext cx="301125" cy="108725"/>
            </a:xfrm>
            <a:custGeom>
              <a:rect b="b" l="l" r="r" t="t"/>
              <a:pathLst>
                <a:path extrusionOk="0" h="4349" w="12045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56"/>
            <p:cNvSpPr/>
            <p:nvPr/>
          </p:nvSpPr>
          <p:spPr>
            <a:xfrm>
              <a:off x="2549425" y="1557275"/>
              <a:ext cx="301825" cy="210775"/>
            </a:xfrm>
            <a:custGeom>
              <a:rect b="b" l="l" r="r" t="t"/>
              <a:pathLst>
                <a:path extrusionOk="0" h="8431" w="12073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56"/>
            <p:cNvSpPr/>
            <p:nvPr/>
          </p:nvSpPr>
          <p:spPr>
            <a:xfrm>
              <a:off x="2824575" y="1301875"/>
              <a:ext cx="301825" cy="278950"/>
            </a:xfrm>
            <a:custGeom>
              <a:rect b="b" l="l" r="r" t="t"/>
              <a:pathLst>
                <a:path extrusionOk="0" h="11158" w="12073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56"/>
            <p:cNvSpPr/>
            <p:nvPr/>
          </p:nvSpPr>
          <p:spPr>
            <a:xfrm>
              <a:off x="3101100" y="1276175"/>
              <a:ext cx="299725" cy="49225"/>
            </a:xfrm>
            <a:custGeom>
              <a:rect b="b" l="l" r="r" t="t"/>
              <a:pathLst>
                <a:path extrusionOk="0" h="1969" w="11989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56"/>
            <p:cNvSpPr/>
            <p:nvPr/>
          </p:nvSpPr>
          <p:spPr>
            <a:xfrm>
              <a:off x="3375525" y="1276375"/>
              <a:ext cx="301825" cy="210900"/>
            </a:xfrm>
            <a:custGeom>
              <a:rect b="b" l="l" r="r" t="t"/>
              <a:pathLst>
                <a:path extrusionOk="0" h="8436" w="12073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56"/>
            <p:cNvSpPr/>
            <p:nvPr/>
          </p:nvSpPr>
          <p:spPr>
            <a:xfrm>
              <a:off x="3650675" y="1463775"/>
              <a:ext cx="301825" cy="202300"/>
            </a:xfrm>
            <a:custGeom>
              <a:rect b="b" l="l" r="r" t="t"/>
              <a:pathLst>
                <a:path extrusionOk="0" h="8092" w="12073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56"/>
            <p:cNvSpPr/>
            <p:nvPr/>
          </p:nvSpPr>
          <p:spPr>
            <a:xfrm>
              <a:off x="3925800" y="1267900"/>
              <a:ext cx="301825" cy="398225"/>
            </a:xfrm>
            <a:custGeom>
              <a:rect b="b" l="l" r="r" t="t"/>
              <a:pathLst>
                <a:path extrusionOk="0" h="15929" w="12073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56"/>
            <p:cNvSpPr/>
            <p:nvPr/>
          </p:nvSpPr>
          <p:spPr>
            <a:xfrm>
              <a:off x="2251850" y="18068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56"/>
            <p:cNvSpPr/>
            <p:nvPr/>
          </p:nvSpPr>
          <p:spPr>
            <a:xfrm>
              <a:off x="2246225" y="1800475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56"/>
            <p:cNvSpPr/>
            <p:nvPr/>
          </p:nvSpPr>
          <p:spPr>
            <a:xfrm>
              <a:off x="2527675" y="1721150"/>
              <a:ext cx="70200" cy="70225"/>
            </a:xfrm>
            <a:custGeom>
              <a:rect b="b" l="l" r="r" t="t"/>
              <a:pathLst>
                <a:path extrusionOk="0" h="2809" w="2808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56"/>
            <p:cNvSpPr/>
            <p:nvPr/>
          </p:nvSpPr>
          <p:spPr>
            <a:xfrm>
              <a:off x="2521350" y="1715550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56"/>
            <p:cNvSpPr/>
            <p:nvPr/>
          </p:nvSpPr>
          <p:spPr>
            <a:xfrm>
              <a:off x="2802800" y="1533775"/>
              <a:ext cx="70225" cy="70200"/>
            </a:xfrm>
            <a:custGeom>
              <a:rect b="b" l="l" r="r" t="t"/>
              <a:pathLst>
                <a:path extrusionOk="0" h="2808" w="2809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56"/>
            <p:cNvSpPr/>
            <p:nvPr/>
          </p:nvSpPr>
          <p:spPr>
            <a:xfrm>
              <a:off x="2797200" y="1528150"/>
              <a:ext cx="81425" cy="82150"/>
            </a:xfrm>
            <a:custGeom>
              <a:rect b="b" l="l" r="r" t="t"/>
              <a:pathLst>
                <a:path extrusionOk="0" h="3286" w="3257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56"/>
            <p:cNvSpPr/>
            <p:nvPr/>
          </p:nvSpPr>
          <p:spPr>
            <a:xfrm>
              <a:off x="3077950" y="1278275"/>
              <a:ext cx="70200" cy="70225"/>
            </a:xfrm>
            <a:custGeom>
              <a:rect b="b" l="l" r="r" t="t"/>
              <a:pathLst>
                <a:path extrusionOk="0" h="2809" w="2808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56"/>
            <p:cNvSpPr/>
            <p:nvPr/>
          </p:nvSpPr>
          <p:spPr>
            <a:xfrm>
              <a:off x="3072325" y="1272675"/>
              <a:ext cx="82150" cy="82125"/>
            </a:xfrm>
            <a:custGeom>
              <a:rect b="b" l="l" r="r" t="t"/>
              <a:pathLst>
                <a:path extrusionOk="0" h="3285" w="3286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56"/>
            <p:cNvSpPr/>
            <p:nvPr/>
          </p:nvSpPr>
          <p:spPr>
            <a:xfrm>
              <a:off x="3353775" y="1253025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56"/>
            <p:cNvSpPr/>
            <p:nvPr/>
          </p:nvSpPr>
          <p:spPr>
            <a:xfrm>
              <a:off x="3347450" y="1247400"/>
              <a:ext cx="82150" cy="81450"/>
            </a:xfrm>
            <a:custGeom>
              <a:rect b="b" l="l" r="r" t="t"/>
              <a:pathLst>
                <a:path extrusionOk="0" h="3258" w="3286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56"/>
            <p:cNvSpPr/>
            <p:nvPr/>
          </p:nvSpPr>
          <p:spPr>
            <a:xfrm>
              <a:off x="3628900" y="1440425"/>
              <a:ext cx="70225" cy="70200"/>
            </a:xfrm>
            <a:custGeom>
              <a:rect b="b" l="l" r="r" t="t"/>
              <a:pathLst>
                <a:path extrusionOk="0" h="2808" w="2809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56"/>
            <p:cNvSpPr/>
            <p:nvPr/>
          </p:nvSpPr>
          <p:spPr>
            <a:xfrm>
              <a:off x="3623300" y="1434800"/>
              <a:ext cx="81425" cy="81450"/>
            </a:xfrm>
            <a:custGeom>
              <a:rect b="b" l="l" r="r" t="t"/>
              <a:pathLst>
                <a:path extrusionOk="0" h="3258" w="3257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56"/>
            <p:cNvSpPr/>
            <p:nvPr/>
          </p:nvSpPr>
          <p:spPr>
            <a:xfrm>
              <a:off x="3904050" y="16194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56"/>
            <p:cNvSpPr/>
            <p:nvPr/>
          </p:nvSpPr>
          <p:spPr>
            <a:xfrm>
              <a:off x="3898425" y="1613075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56"/>
            <p:cNvSpPr/>
            <p:nvPr/>
          </p:nvSpPr>
          <p:spPr>
            <a:xfrm>
              <a:off x="4179875" y="12446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56"/>
            <p:cNvSpPr/>
            <p:nvPr/>
          </p:nvSpPr>
          <p:spPr>
            <a:xfrm>
              <a:off x="4173550" y="1238975"/>
              <a:ext cx="82150" cy="81450"/>
            </a:xfrm>
            <a:custGeom>
              <a:rect b="b" l="l" r="r" t="t"/>
              <a:pathLst>
                <a:path extrusionOk="0" h="3258" w="3286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56"/>
            <p:cNvSpPr/>
            <p:nvPr/>
          </p:nvSpPr>
          <p:spPr>
            <a:xfrm>
              <a:off x="2899675" y="2124725"/>
              <a:ext cx="271625" cy="294825"/>
            </a:xfrm>
            <a:custGeom>
              <a:rect b="b" l="l" r="r" t="t"/>
              <a:pathLst>
                <a:path extrusionOk="0" h="11793" w="10865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56"/>
            <p:cNvSpPr/>
            <p:nvPr/>
          </p:nvSpPr>
          <p:spPr>
            <a:xfrm>
              <a:off x="2913700" y="2118425"/>
              <a:ext cx="263225" cy="306875"/>
            </a:xfrm>
            <a:custGeom>
              <a:rect b="b" l="l" r="r" t="t"/>
              <a:pathLst>
                <a:path extrusionOk="0" h="12275" w="10529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56"/>
            <p:cNvSpPr/>
            <p:nvPr/>
          </p:nvSpPr>
          <p:spPr>
            <a:xfrm>
              <a:off x="2923525" y="2376000"/>
              <a:ext cx="247775" cy="197950"/>
            </a:xfrm>
            <a:custGeom>
              <a:rect b="b" l="l" r="r" t="t"/>
              <a:pathLst>
                <a:path extrusionOk="0" h="7918" w="9911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56"/>
            <p:cNvSpPr/>
            <p:nvPr/>
          </p:nvSpPr>
          <p:spPr>
            <a:xfrm>
              <a:off x="2916500" y="2367575"/>
              <a:ext cx="268850" cy="214800"/>
            </a:xfrm>
            <a:custGeom>
              <a:rect b="b" l="l" r="r" t="t"/>
              <a:pathLst>
                <a:path extrusionOk="0" h="8592" w="10754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56"/>
            <p:cNvSpPr/>
            <p:nvPr/>
          </p:nvSpPr>
          <p:spPr>
            <a:xfrm>
              <a:off x="3016175" y="2250375"/>
              <a:ext cx="442200" cy="377675"/>
            </a:xfrm>
            <a:custGeom>
              <a:rect b="b" l="l" r="r" t="t"/>
              <a:pathLst>
                <a:path extrusionOk="0" h="15107" w="17688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56"/>
            <p:cNvSpPr/>
            <p:nvPr/>
          </p:nvSpPr>
          <p:spPr>
            <a:xfrm>
              <a:off x="3009850" y="2244450"/>
              <a:ext cx="418350" cy="389175"/>
            </a:xfrm>
            <a:custGeom>
              <a:rect b="b" l="l" r="r" t="t"/>
              <a:pathLst>
                <a:path extrusionOk="0" h="15567" w="16734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56"/>
            <p:cNvSpPr/>
            <p:nvPr/>
          </p:nvSpPr>
          <p:spPr>
            <a:xfrm>
              <a:off x="3171275" y="2124725"/>
              <a:ext cx="217625" cy="251300"/>
            </a:xfrm>
            <a:custGeom>
              <a:rect b="b" l="l" r="r" t="t"/>
              <a:pathLst>
                <a:path extrusionOk="0" h="10052" w="8705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56"/>
            <p:cNvSpPr/>
            <p:nvPr/>
          </p:nvSpPr>
          <p:spPr>
            <a:xfrm>
              <a:off x="3164975" y="2118425"/>
              <a:ext cx="231625" cy="267425"/>
            </a:xfrm>
            <a:custGeom>
              <a:rect b="b" l="l" r="r" t="t"/>
              <a:pathLst>
                <a:path extrusionOk="0" h="10697" w="9265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56"/>
            <p:cNvSpPr/>
            <p:nvPr/>
          </p:nvSpPr>
          <p:spPr>
            <a:xfrm>
              <a:off x="3048450" y="2253175"/>
              <a:ext cx="244975" cy="244975"/>
            </a:xfrm>
            <a:custGeom>
              <a:rect b="b" l="l" r="r" t="t"/>
              <a:pathLst>
                <a:path extrusionOk="0" h="9799" w="9799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56"/>
            <p:cNvSpPr/>
            <p:nvPr/>
          </p:nvSpPr>
          <p:spPr>
            <a:xfrm>
              <a:off x="3042850" y="2247575"/>
              <a:ext cx="256900" cy="256900"/>
            </a:xfrm>
            <a:custGeom>
              <a:rect b="b" l="l" r="r" t="t"/>
              <a:pathLst>
                <a:path extrusionOk="0" h="10276" w="10276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56"/>
            <p:cNvSpPr/>
            <p:nvPr/>
          </p:nvSpPr>
          <p:spPr>
            <a:xfrm>
              <a:off x="2176025" y="2376000"/>
              <a:ext cx="295525" cy="251575"/>
            </a:xfrm>
            <a:custGeom>
              <a:rect b="b" l="l" r="r" t="t"/>
              <a:pathLst>
                <a:path extrusionOk="0" h="10063" w="11821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56"/>
            <p:cNvSpPr/>
            <p:nvPr/>
          </p:nvSpPr>
          <p:spPr>
            <a:xfrm>
              <a:off x="2170425" y="2370400"/>
              <a:ext cx="306750" cy="263225"/>
            </a:xfrm>
            <a:custGeom>
              <a:rect b="b" l="l" r="r" t="t"/>
              <a:pathLst>
                <a:path extrusionOk="0" h="10529" w="1227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56"/>
            <p:cNvSpPr/>
            <p:nvPr/>
          </p:nvSpPr>
          <p:spPr>
            <a:xfrm>
              <a:off x="2428000" y="2376000"/>
              <a:ext cx="197950" cy="247800"/>
            </a:xfrm>
            <a:custGeom>
              <a:rect b="b" l="l" r="r" t="t"/>
              <a:pathLst>
                <a:path extrusionOk="0" h="9912" w="7918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56"/>
            <p:cNvSpPr/>
            <p:nvPr/>
          </p:nvSpPr>
          <p:spPr>
            <a:xfrm>
              <a:off x="2419575" y="2361975"/>
              <a:ext cx="214100" cy="268825"/>
            </a:xfrm>
            <a:custGeom>
              <a:rect b="b" l="l" r="r" t="t"/>
              <a:pathLst>
                <a:path extrusionOk="0" h="10753" w="8564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56"/>
            <p:cNvSpPr/>
            <p:nvPr/>
          </p:nvSpPr>
          <p:spPr>
            <a:xfrm>
              <a:off x="2302375" y="2124700"/>
              <a:ext cx="395175" cy="406450"/>
            </a:xfrm>
            <a:custGeom>
              <a:rect b="b" l="l" r="r" t="t"/>
              <a:pathLst>
                <a:path extrusionOk="0" h="16258" w="15807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56"/>
            <p:cNvSpPr/>
            <p:nvPr/>
          </p:nvSpPr>
          <p:spPr>
            <a:xfrm>
              <a:off x="2295350" y="2119125"/>
              <a:ext cx="390275" cy="417625"/>
            </a:xfrm>
            <a:custGeom>
              <a:rect b="b" l="l" r="r" t="t"/>
              <a:pathLst>
                <a:path extrusionOk="0" h="16705" w="15611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56"/>
            <p:cNvSpPr/>
            <p:nvPr/>
          </p:nvSpPr>
          <p:spPr>
            <a:xfrm>
              <a:off x="2176025" y="2158425"/>
              <a:ext cx="252000" cy="217600"/>
            </a:xfrm>
            <a:custGeom>
              <a:rect b="b" l="l" r="r" t="t"/>
              <a:pathLst>
                <a:path extrusionOk="0" h="8704" w="1008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56"/>
            <p:cNvSpPr/>
            <p:nvPr/>
          </p:nvSpPr>
          <p:spPr>
            <a:xfrm>
              <a:off x="2170425" y="2150700"/>
              <a:ext cx="267425" cy="231650"/>
            </a:xfrm>
            <a:custGeom>
              <a:rect b="b" l="l" r="r" t="t"/>
              <a:pathLst>
                <a:path extrusionOk="0" h="9266" w="10697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56"/>
            <p:cNvSpPr/>
            <p:nvPr/>
          </p:nvSpPr>
          <p:spPr>
            <a:xfrm>
              <a:off x="2305175" y="2253875"/>
              <a:ext cx="244975" cy="244975"/>
            </a:xfrm>
            <a:custGeom>
              <a:rect b="b" l="l" r="r" t="t"/>
              <a:pathLst>
                <a:path extrusionOk="0" h="9799" w="9799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56"/>
            <p:cNvSpPr/>
            <p:nvPr/>
          </p:nvSpPr>
          <p:spPr>
            <a:xfrm>
              <a:off x="2299575" y="2247575"/>
              <a:ext cx="256200" cy="256900"/>
            </a:xfrm>
            <a:custGeom>
              <a:rect b="b" l="l" r="r" t="t"/>
              <a:pathLst>
                <a:path extrusionOk="0" h="10276" w="10248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56"/>
            <p:cNvSpPr/>
            <p:nvPr/>
          </p:nvSpPr>
          <p:spPr>
            <a:xfrm>
              <a:off x="3662600" y="2376000"/>
              <a:ext cx="294800" cy="251575"/>
            </a:xfrm>
            <a:custGeom>
              <a:rect b="b" l="l" r="r" t="t"/>
              <a:pathLst>
                <a:path extrusionOk="0" h="10063" w="11792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56"/>
            <p:cNvSpPr/>
            <p:nvPr/>
          </p:nvSpPr>
          <p:spPr>
            <a:xfrm>
              <a:off x="3656275" y="2370400"/>
              <a:ext cx="307450" cy="263225"/>
            </a:xfrm>
            <a:custGeom>
              <a:rect b="b" l="l" r="r" t="t"/>
              <a:pathLst>
                <a:path extrusionOk="0" h="10529" w="12298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56"/>
            <p:cNvSpPr/>
            <p:nvPr/>
          </p:nvSpPr>
          <p:spPr>
            <a:xfrm>
              <a:off x="3913875" y="2376000"/>
              <a:ext cx="197950" cy="247800"/>
            </a:xfrm>
            <a:custGeom>
              <a:rect b="b" l="l" r="r" t="t"/>
              <a:pathLst>
                <a:path extrusionOk="0" h="9912" w="7918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56"/>
            <p:cNvSpPr/>
            <p:nvPr/>
          </p:nvSpPr>
          <p:spPr>
            <a:xfrm>
              <a:off x="3905450" y="2361975"/>
              <a:ext cx="214800" cy="268825"/>
            </a:xfrm>
            <a:custGeom>
              <a:rect b="b" l="l" r="r" t="t"/>
              <a:pathLst>
                <a:path extrusionOk="0" h="10753" w="8592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56"/>
            <p:cNvSpPr/>
            <p:nvPr/>
          </p:nvSpPr>
          <p:spPr>
            <a:xfrm>
              <a:off x="3788225" y="2124700"/>
              <a:ext cx="395175" cy="406450"/>
            </a:xfrm>
            <a:custGeom>
              <a:rect b="b" l="l" r="r" t="t"/>
              <a:pathLst>
                <a:path extrusionOk="0" h="16258" w="15807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56"/>
            <p:cNvSpPr/>
            <p:nvPr/>
          </p:nvSpPr>
          <p:spPr>
            <a:xfrm>
              <a:off x="3781200" y="2119125"/>
              <a:ext cx="390975" cy="417625"/>
            </a:xfrm>
            <a:custGeom>
              <a:rect b="b" l="l" r="r" t="t"/>
              <a:pathLst>
                <a:path extrusionOk="0" h="16705" w="15639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56"/>
            <p:cNvSpPr/>
            <p:nvPr/>
          </p:nvSpPr>
          <p:spPr>
            <a:xfrm>
              <a:off x="3662600" y="2158425"/>
              <a:ext cx="251300" cy="217600"/>
            </a:xfrm>
            <a:custGeom>
              <a:rect b="b" l="l" r="r" t="t"/>
              <a:pathLst>
                <a:path extrusionOk="0" h="8704" w="10052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56"/>
            <p:cNvSpPr/>
            <p:nvPr/>
          </p:nvSpPr>
          <p:spPr>
            <a:xfrm>
              <a:off x="3656275" y="2150700"/>
              <a:ext cx="267450" cy="231650"/>
            </a:xfrm>
            <a:custGeom>
              <a:rect b="b" l="l" r="r" t="t"/>
              <a:pathLst>
                <a:path extrusionOk="0" h="9266" w="10698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56"/>
            <p:cNvSpPr/>
            <p:nvPr/>
          </p:nvSpPr>
          <p:spPr>
            <a:xfrm>
              <a:off x="3791025" y="2253875"/>
              <a:ext cx="245000" cy="244975"/>
            </a:xfrm>
            <a:custGeom>
              <a:rect b="b" l="l" r="r" t="t"/>
              <a:pathLst>
                <a:path extrusionOk="0" h="9799" w="980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56"/>
            <p:cNvSpPr/>
            <p:nvPr/>
          </p:nvSpPr>
          <p:spPr>
            <a:xfrm>
              <a:off x="3785425" y="2247575"/>
              <a:ext cx="256900" cy="256900"/>
            </a:xfrm>
            <a:custGeom>
              <a:rect b="b" l="l" r="r" t="t"/>
              <a:pathLst>
                <a:path extrusionOk="0" h="10276" w="10276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56"/>
            <p:cNvSpPr/>
            <p:nvPr/>
          </p:nvSpPr>
          <p:spPr>
            <a:xfrm>
              <a:off x="2155675" y="11828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56"/>
            <p:cNvSpPr/>
            <p:nvPr/>
          </p:nvSpPr>
          <p:spPr>
            <a:xfrm>
              <a:off x="2155675" y="12298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56"/>
            <p:cNvSpPr/>
            <p:nvPr/>
          </p:nvSpPr>
          <p:spPr>
            <a:xfrm>
              <a:off x="2155675" y="12775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56"/>
            <p:cNvSpPr/>
            <p:nvPr/>
          </p:nvSpPr>
          <p:spPr>
            <a:xfrm>
              <a:off x="2155675" y="132460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56"/>
            <p:cNvSpPr/>
            <p:nvPr/>
          </p:nvSpPr>
          <p:spPr>
            <a:xfrm>
              <a:off x="4314625" y="1290925"/>
              <a:ext cx="604350" cy="291850"/>
            </a:xfrm>
            <a:custGeom>
              <a:rect b="b" l="l" r="r" t="t"/>
              <a:pathLst>
                <a:path extrusionOk="0" h="11674" w="24174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56"/>
            <p:cNvSpPr/>
            <p:nvPr/>
          </p:nvSpPr>
          <p:spPr>
            <a:xfrm>
              <a:off x="4963850" y="14909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56"/>
            <p:cNvSpPr/>
            <p:nvPr/>
          </p:nvSpPr>
          <p:spPr>
            <a:xfrm>
              <a:off x="4963850" y="15379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56"/>
            <p:cNvSpPr/>
            <p:nvPr/>
          </p:nvSpPr>
          <p:spPr>
            <a:xfrm>
              <a:off x="4963850" y="1585700"/>
              <a:ext cx="277975" cy="11250"/>
            </a:xfrm>
            <a:custGeom>
              <a:rect b="b" l="l" r="r" t="t"/>
              <a:pathLst>
                <a:path extrusionOk="0" h="450" w="11119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56"/>
            <p:cNvSpPr/>
            <p:nvPr/>
          </p:nvSpPr>
          <p:spPr>
            <a:xfrm>
              <a:off x="4963850" y="16327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56"/>
            <p:cNvSpPr/>
            <p:nvPr/>
          </p:nvSpPr>
          <p:spPr>
            <a:xfrm>
              <a:off x="4963850" y="229880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56"/>
            <p:cNvSpPr/>
            <p:nvPr/>
          </p:nvSpPr>
          <p:spPr>
            <a:xfrm>
              <a:off x="4963850" y="23458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56"/>
            <p:cNvSpPr/>
            <p:nvPr/>
          </p:nvSpPr>
          <p:spPr>
            <a:xfrm>
              <a:off x="4963850" y="23935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56"/>
            <p:cNvSpPr/>
            <p:nvPr/>
          </p:nvSpPr>
          <p:spPr>
            <a:xfrm>
              <a:off x="4963850" y="24405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56"/>
            <p:cNvSpPr/>
            <p:nvPr/>
          </p:nvSpPr>
          <p:spPr>
            <a:xfrm>
              <a:off x="2291850" y="3234400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56"/>
            <p:cNvSpPr/>
            <p:nvPr/>
          </p:nvSpPr>
          <p:spPr>
            <a:xfrm>
              <a:off x="2291850" y="3282125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56"/>
            <p:cNvSpPr/>
            <p:nvPr/>
          </p:nvSpPr>
          <p:spPr>
            <a:xfrm>
              <a:off x="2291850" y="3329150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56"/>
            <p:cNvSpPr/>
            <p:nvPr/>
          </p:nvSpPr>
          <p:spPr>
            <a:xfrm>
              <a:off x="2291850" y="3376875"/>
              <a:ext cx="278650" cy="11250"/>
            </a:xfrm>
            <a:custGeom>
              <a:rect b="b" l="l" r="r" t="t"/>
              <a:pathLst>
                <a:path extrusionOk="0" h="450" w="11146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56"/>
            <p:cNvSpPr/>
            <p:nvPr/>
          </p:nvSpPr>
          <p:spPr>
            <a:xfrm>
              <a:off x="4036000" y="2098775"/>
              <a:ext cx="888575" cy="274450"/>
            </a:xfrm>
            <a:custGeom>
              <a:rect b="b" l="l" r="r" t="t"/>
              <a:pathLst>
                <a:path extrusionOk="0" h="10978" w="35543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56"/>
            <p:cNvSpPr/>
            <p:nvPr/>
          </p:nvSpPr>
          <p:spPr>
            <a:xfrm>
              <a:off x="2418875" y="2616750"/>
              <a:ext cx="11975" cy="600125"/>
            </a:xfrm>
            <a:custGeom>
              <a:rect b="b" l="l" r="r" t="t"/>
              <a:pathLst>
                <a:path extrusionOk="0" h="24005" w="479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56"/>
            <p:cNvSpPr/>
            <p:nvPr/>
          </p:nvSpPr>
          <p:spPr>
            <a:xfrm>
              <a:off x="1831425" y="3538000"/>
              <a:ext cx="129875" cy="102100"/>
            </a:xfrm>
            <a:custGeom>
              <a:rect b="b" l="l" r="r" t="t"/>
              <a:pathLst>
                <a:path extrusionOk="0" h="4084" w="5195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56"/>
            <p:cNvSpPr/>
            <p:nvPr/>
          </p:nvSpPr>
          <p:spPr>
            <a:xfrm>
              <a:off x="1834225" y="3377750"/>
              <a:ext cx="807875" cy="1698375"/>
            </a:xfrm>
            <a:custGeom>
              <a:rect b="b" l="l" r="r" t="t"/>
              <a:pathLst>
                <a:path extrusionOk="0" h="67935" w="32315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56"/>
            <p:cNvSpPr/>
            <p:nvPr/>
          </p:nvSpPr>
          <p:spPr>
            <a:xfrm>
              <a:off x="2360625" y="3503225"/>
              <a:ext cx="95475" cy="140375"/>
            </a:xfrm>
            <a:custGeom>
              <a:rect b="b" l="l" r="r" t="t"/>
              <a:pathLst>
                <a:path extrusionOk="0" h="5615" w="3819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56"/>
            <p:cNvSpPr/>
            <p:nvPr/>
          </p:nvSpPr>
          <p:spPr>
            <a:xfrm>
              <a:off x="3864725" y="5031175"/>
              <a:ext cx="1179875" cy="346750"/>
            </a:xfrm>
            <a:custGeom>
              <a:rect b="b" l="l" r="r" t="t"/>
              <a:pathLst>
                <a:path extrusionOk="0" h="13870" w="47195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56"/>
            <p:cNvSpPr/>
            <p:nvPr/>
          </p:nvSpPr>
          <p:spPr>
            <a:xfrm>
              <a:off x="3864725" y="5031175"/>
              <a:ext cx="1179875" cy="346750"/>
            </a:xfrm>
            <a:custGeom>
              <a:rect b="b" l="l" r="r" t="t"/>
              <a:pathLst>
                <a:path extrusionOk="0" h="13870" w="47195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56"/>
            <p:cNvSpPr/>
            <p:nvPr/>
          </p:nvSpPr>
          <p:spPr>
            <a:xfrm>
              <a:off x="4084425" y="2377175"/>
              <a:ext cx="392350" cy="435425"/>
            </a:xfrm>
            <a:custGeom>
              <a:rect b="b" l="l" r="r" t="t"/>
              <a:pathLst>
                <a:path extrusionOk="0" h="17417" w="15694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56"/>
            <p:cNvSpPr/>
            <p:nvPr/>
          </p:nvSpPr>
          <p:spPr>
            <a:xfrm>
              <a:off x="4079500" y="2371100"/>
              <a:ext cx="398700" cy="447250"/>
            </a:xfrm>
            <a:custGeom>
              <a:rect b="b" l="l" r="r" t="t"/>
              <a:pathLst>
                <a:path extrusionOk="0" h="17890" w="15948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56"/>
            <p:cNvSpPr/>
            <p:nvPr/>
          </p:nvSpPr>
          <p:spPr>
            <a:xfrm>
              <a:off x="4160925" y="2436200"/>
              <a:ext cx="315850" cy="264150"/>
            </a:xfrm>
            <a:custGeom>
              <a:rect b="b" l="l" r="r" t="t"/>
              <a:pathLst>
                <a:path extrusionOk="0" h="10566" w="12634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56"/>
            <p:cNvSpPr/>
            <p:nvPr/>
          </p:nvSpPr>
          <p:spPr>
            <a:xfrm>
              <a:off x="4158125" y="2430050"/>
              <a:ext cx="320075" cy="275850"/>
            </a:xfrm>
            <a:custGeom>
              <a:rect b="b" l="l" r="r" t="t"/>
              <a:pathLst>
                <a:path extrusionOk="0" h="11034" w="12803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56"/>
            <p:cNvSpPr/>
            <p:nvPr/>
          </p:nvSpPr>
          <p:spPr>
            <a:xfrm>
              <a:off x="4207250" y="2635575"/>
              <a:ext cx="66700" cy="50675"/>
            </a:xfrm>
            <a:custGeom>
              <a:rect b="b" l="l" r="r" t="t"/>
              <a:pathLst>
                <a:path extrusionOk="0" h="2027" w="2668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56"/>
            <p:cNvSpPr/>
            <p:nvPr/>
          </p:nvSpPr>
          <p:spPr>
            <a:xfrm>
              <a:off x="4134950" y="2749975"/>
              <a:ext cx="383950" cy="124375"/>
            </a:xfrm>
            <a:custGeom>
              <a:rect b="b" l="l" r="r" t="t"/>
              <a:pathLst>
                <a:path extrusionOk="0" h="4975" w="15358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56"/>
            <p:cNvSpPr/>
            <p:nvPr/>
          </p:nvSpPr>
          <p:spPr>
            <a:xfrm>
              <a:off x="4128625" y="2744475"/>
              <a:ext cx="388875" cy="135675"/>
            </a:xfrm>
            <a:custGeom>
              <a:rect b="b" l="l" r="r" t="t"/>
              <a:pathLst>
                <a:path extrusionOk="0" h="5427" w="15555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56"/>
            <p:cNvSpPr/>
            <p:nvPr/>
          </p:nvSpPr>
          <p:spPr>
            <a:xfrm>
              <a:off x="3856300" y="3795025"/>
              <a:ext cx="103200" cy="213500"/>
            </a:xfrm>
            <a:custGeom>
              <a:rect b="b" l="l" r="r" t="t"/>
              <a:pathLst>
                <a:path extrusionOk="0" h="8540" w="4128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56"/>
            <p:cNvSpPr/>
            <p:nvPr/>
          </p:nvSpPr>
          <p:spPr>
            <a:xfrm>
              <a:off x="3850000" y="3788875"/>
              <a:ext cx="110200" cy="225325"/>
            </a:xfrm>
            <a:custGeom>
              <a:rect b="b" l="l" r="r" t="t"/>
              <a:pathLst>
                <a:path extrusionOk="0" h="9013" w="4408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56"/>
            <p:cNvSpPr/>
            <p:nvPr/>
          </p:nvSpPr>
          <p:spPr>
            <a:xfrm>
              <a:off x="3807875" y="3450575"/>
              <a:ext cx="162875" cy="381150"/>
            </a:xfrm>
            <a:custGeom>
              <a:rect b="b" l="l" r="r" t="t"/>
              <a:pathLst>
                <a:path extrusionOk="0" h="15246" w="6515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56"/>
            <p:cNvSpPr/>
            <p:nvPr/>
          </p:nvSpPr>
          <p:spPr>
            <a:xfrm>
              <a:off x="3802275" y="3444500"/>
              <a:ext cx="174775" cy="392825"/>
            </a:xfrm>
            <a:custGeom>
              <a:rect b="b" l="l" r="r" t="t"/>
              <a:pathLst>
                <a:path extrusionOk="0" h="15713" w="6991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56"/>
            <p:cNvSpPr/>
            <p:nvPr/>
          </p:nvSpPr>
          <p:spPr>
            <a:xfrm>
              <a:off x="4094250" y="5104850"/>
              <a:ext cx="209875" cy="142550"/>
            </a:xfrm>
            <a:custGeom>
              <a:rect b="b" l="l" r="r" t="t"/>
              <a:pathLst>
                <a:path extrusionOk="0" h="5702" w="8395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56"/>
            <p:cNvSpPr/>
            <p:nvPr/>
          </p:nvSpPr>
          <p:spPr>
            <a:xfrm>
              <a:off x="4092150" y="5099250"/>
              <a:ext cx="209875" cy="153750"/>
            </a:xfrm>
            <a:custGeom>
              <a:rect b="b" l="l" r="r" t="t"/>
              <a:pathLst>
                <a:path extrusionOk="0" h="6150" w="8395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56"/>
            <p:cNvSpPr/>
            <p:nvPr/>
          </p:nvSpPr>
          <p:spPr>
            <a:xfrm>
              <a:off x="4095650" y="5121025"/>
              <a:ext cx="197950" cy="126375"/>
            </a:xfrm>
            <a:custGeom>
              <a:rect b="b" l="l" r="r" t="t"/>
              <a:pathLst>
                <a:path extrusionOk="0" h="5055" w="7918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56"/>
            <p:cNvSpPr/>
            <p:nvPr/>
          </p:nvSpPr>
          <p:spPr>
            <a:xfrm>
              <a:off x="4092150" y="5115125"/>
              <a:ext cx="208475" cy="137875"/>
            </a:xfrm>
            <a:custGeom>
              <a:rect b="b" l="l" r="r" t="t"/>
              <a:pathLst>
                <a:path extrusionOk="0" h="5515" w="8339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56"/>
            <p:cNvSpPr/>
            <p:nvPr/>
          </p:nvSpPr>
          <p:spPr>
            <a:xfrm>
              <a:off x="4480275" y="5126625"/>
              <a:ext cx="139000" cy="99000"/>
            </a:xfrm>
            <a:custGeom>
              <a:rect b="b" l="l" r="r" t="t"/>
              <a:pathLst>
                <a:path extrusionOk="0" h="3960" w="556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56"/>
            <p:cNvSpPr/>
            <p:nvPr/>
          </p:nvSpPr>
          <p:spPr>
            <a:xfrm>
              <a:off x="4474650" y="5120600"/>
              <a:ext cx="147425" cy="111325"/>
            </a:xfrm>
            <a:custGeom>
              <a:rect b="b" l="l" r="r" t="t"/>
              <a:pathLst>
                <a:path extrusionOk="0" h="4453" w="5897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56"/>
            <p:cNvSpPr/>
            <p:nvPr/>
          </p:nvSpPr>
          <p:spPr>
            <a:xfrm>
              <a:off x="4485875" y="5175750"/>
              <a:ext cx="127775" cy="49875"/>
            </a:xfrm>
            <a:custGeom>
              <a:rect b="b" l="l" r="r" t="t"/>
              <a:pathLst>
                <a:path extrusionOk="0" h="1995" w="5111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56"/>
            <p:cNvSpPr/>
            <p:nvPr/>
          </p:nvSpPr>
          <p:spPr>
            <a:xfrm>
              <a:off x="4480275" y="5169875"/>
              <a:ext cx="139700" cy="62050"/>
            </a:xfrm>
            <a:custGeom>
              <a:rect b="b" l="l" r="r" t="t"/>
              <a:pathLst>
                <a:path extrusionOk="0" h="2482" w="5588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56"/>
            <p:cNvSpPr/>
            <p:nvPr/>
          </p:nvSpPr>
          <p:spPr>
            <a:xfrm>
              <a:off x="4017975" y="3637125"/>
              <a:ext cx="654625" cy="1546225"/>
            </a:xfrm>
            <a:custGeom>
              <a:rect b="b" l="l" r="r" t="t"/>
              <a:pathLst>
                <a:path extrusionOk="0" h="61849" w="26185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56"/>
            <p:cNvSpPr/>
            <p:nvPr/>
          </p:nvSpPr>
          <p:spPr>
            <a:xfrm>
              <a:off x="4013525" y="3630950"/>
              <a:ext cx="661200" cy="1558175"/>
            </a:xfrm>
            <a:custGeom>
              <a:rect b="b" l="l" r="r" t="t"/>
              <a:pathLst>
                <a:path extrusionOk="0" h="62327" w="26448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56"/>
            <p:cNvSpPr/>
            <p:nvPr/>
          </p:nvSpPr>
          <p:spPr>
            <a:xfrm>
              <a:off x="4350425" y="4004350"/>
              <a:ext cx="40025" cy="246475"/>
            </a:xfrm>
            <a:custGeom>
              <a:rect b="b" l="l" r="r" t="t"/>
              <a:pathLst>
                <a:path extrusionOk="0" h="9859" w="1601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56"/>
            <p:cNvSpPr/>
            <p:nvPr/>
          </p:nvSpPr>
          <p:spPr>
            <a:xfrm>
              <a:off x="4370775" y="4022050"/>
              <a:ext cx="101800" cy="48475"/>
            </a:xfrm>
            <a:custGeom>
              <a:rect b="b" l="l" r="r" t="t"/>
              <a:pathLst>
                <a:path extrusionOk="0" h="1939" w="4072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56"/>
            <p:cNvSpPr/>
            <p:nvPr/>
          </p:nvSpPr>
          <p:spPr>
            <a:xfrm>
              <a:off x="4550450" y="4371275"/>
              <a:ext cx="79350" cy="306325"/>
            </a:xfrm>
            <a:custGeom>
              <a:rect b="b" l="l" r="r" t="t"/>
              <a:pathLst>
                <a:path extrusionOk="0" h="12253" w="3174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56"/>
            <p:cNvSpPr/>
            <p:nvPr/>
          </p:nvSpPr>
          <p:spPr>
            <a:xfrm>
              <a:off x="4764525" y="2629475"/>
              <a:ext cx="126375" cy="225925"/>
            </a:xfrm>
            <a:custGeom>
              <a:rect b="b" l="l" r="r" t="t"/>
              <a:pathLst>
                <a:path extrusionOk="0" h="9037" w="5055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56"/>
            <p:cNvSpPr/>
            <p:nvPr/>
          </p:nvSpPr>
          <p:spPr>
            <a:xfrm>
              <a:off x="4765225" y="2623775"/>
              <a:ext cx="131275" cy="237525"/>
            </a:xfrm>
            <a:custGeom>
              <a:rect b="b" l="l" r="r" t="t"/>
              <a:pathLst>
                <a:path extrusionOk="0" h="9501" w="5251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56"/>
            <p:cNvSpPr/>
            <p:nvPr/>
          </p:nvSpPr>
          <p:spPr>
            <a:xfrm>
              <a:off x="4805950" y="2688050"/>
              <a:ext cx="101775" cy="120325"/>
            </a:xfrm>
            <a:custGeom>
              <a:rect b="b" l="l" r="r" t="t"/>
              <a:pathLst>
                <a:path extrusionOk="0" h="4813" w="4071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56"/>
            <p:cNvSpPr/>
            <p:nvPr/>
          </p:nvSpPr>
          <p:spPr>
            <a:xfrm>
              <a:off x="4799625" y="2682025"/>
              <a:ext cx="108800" cy="132100"/>
            </a:xfrm>
            <a:custGeom>
              <a:rect b="b" l="l" r="r" t="t"/>
              <a:pathLst>
                <a:path extrusionOk="0" h="5284" w="4352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56"/>
            <p:cNvSpPr/>
            <p:nvPr/>
          </p:nvSpPr>
          <p:spPr>
            <a:xfrm>
              <a:off x="4770150" y="2830675"/>
              <a:ext cx="77225" cy="73875"/>
            </a:xfrm>
            <a:custGeom>
              <a:rect b="b" l="l" r="r" t="t"/>
              <a:pathLst>
                <a:path extrusionOk="0" h="2955" w="3089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56"/>
            <p:cNvSpPr/>
            <p:nvPr/>
          </p:nvSpPr>
          <p:spPr>
            <a:xfrm>
              <a:off x="4764525" y="2825200"/>
              <a:ext cx="89175" cy="84950"/>
            </a:xfrm>
            <a:custGeom>
              <a:rect b="b" l="l" r="r" t="t"/>
              <a:pathLst>
                <a:path extrusionOk="0" h="3398" w="3567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56"/>
            <p:cNvSpPr/>
            <p:nvPr/>
          </p:nvSpPr>
          <p:spPr>
            <a:xfrm>
              <a:off x="3826125" y="2811350"/>
              <a:ext cx="1043000" cy="918300"/>
            </a:xfrm>
            <a:custGeom>
              <a:rect b="b" l="l" r="r" t="t"/>
              <a:pathLst>
                <a:path extrusionOk="0" h="36732" w="4172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56"/>
            <p:cNvSpPr/>
            <p:nvPr/>
          </p:nvSpPr>
          <p:spPr>
            <a:xfrm>
              <a:off x="3820525" y="2805550"/>
              <a:ext cx="1051425" cy="930000"/>
            </a:xfrm>
            <a:custGeom>
              <a:rect b="b" l="l" r="r" t="t"/>
              <a:pathLst>
                <a:path extrusionOk="0" h="37200" w="42057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56"/>
            <p:cNvSpPr/>
            <p:nvPr/>
          </p:nvSpPr>
          <p:spPr>
            <a:xfrm>
              <a:off x="4528000" y="3305275"/>
              <a:ext cx="55475" cy="49150"/>
            </a:xfrm>
            <a:custGeom>
              <a:rect b="b" l="l" r="r" t="t"/>
              <a:pathLst>
                <a:path extrusionOk="0" h="1966" w="2219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56"/>
            <p:cNvSpPr/>
            <p:nvPr/>
          </p:nvSpPr>
          <p:spPr>
            <a:xfrm>
              <a:off x="4205850" y="3376875"/>
              <a:ext cx="290600" cy="241475"/>
            </a:xfrm>
            <a:custGeom>
              <a:rect b="b" l="l" r="r" t="t"/>
              <a:pathLst>
                <a:path extrusionOk="0" h="9659" w="11624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56"/>
            <p:cNvSpPr/>
            <p:nvPr/>
          </p:nvSpPr>
          <p:spPr>
            <a:xfrm>
              <a:off x="4167250" y="3454775"/>
              <a:ext cx="129150" cy="108825"/>
            </a:xfrm>
            <a:custGeom>
              <a:rect b="b" l="l" r="r" t="t"/>
              <a:pathLst>
                <a:path extrusionOk="0" h="4353" w="5166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56"/>
            <p:cNvSpPr/>
            <p:nvPr/>
          </p:nvSpPr>
          <p:spPr>
            <a:xfrm>
              <a:off x="3883675" y="3624500"/>
              <a:ext cx="118650" cy="385075"/>
            </a:xfrm>
            <a:custGeom>
              <a:rect b="b" l="l" r="r" t="t"/>
              <a:pathLst>
                <a:path extrusionOk="0" h="15403" w="4746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56"/>
            <p:cNvSpPr/>
            <p:nvPr/>
          </p:nvSpPr>
          <p:spPr>
            <a:xfrm>
              <a:off x="3878775" y="3619025"/>
              <a:ext cx="128450" cy="396575"/>
            </a:xfrm>
            <a:custGeom>
              <a:rect b="b" l="l" r="r" t="t"/>
              <a:pathLst>
                <a:path extrusionOk="0" h="15863" w="5138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56"/>
            <p:cNvSpPr/>
            <p:nvPr/>
          </p:nvSpPr>
          <p:spPr>
            <a:xfrm>
              <a:off x="4737150" y="3094725"/>
              <a:ext cx="70925" cy="163550"/>
            </a:xfrm>
            <a:custGeom>
              <a:rect b="b" l="l" r="r" t="t"/>
              <a:pathLst>
                <a:path extrusionOk="0" h="6542" w="2837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56"/>
            <p:cNvSpPr/>
            <p:nvPr/>
          </p:nvSpPr>
          <p:spPr>
            <a:xfrm>
              <a:off x="4730125" y="3088925"/>
              <a:ext cx="84250" cy="175525"/>
            </a:xfrm>
            <a:custGeom>
              <a:rect b="b" l="l" r="r" t="t"/>
              <a:pathLst>
                <a:path extrusionOk="0" h="7021" w="337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56"/>
            <p:cNvSpPr/>
            <p:nvPr/>
          </p:nvSpPr>
          <p:spPr>
            <a:xfrm>
              <a:off x="3973525" y="3851475"/>
              <a:ext cx="22225" cy="90425"/>
            </a:xfrm>
            <a:custGeom>
              <a:rect b="b" l="l" r="r" t="t"/>
              <a:pathLst>
                <a:path extrusionOk="0" h="3617" w="889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56"/>
            <p:cNvSpPr/>
            <p:nvPr/>
          </p:nvSpPr>
          <p:spPr>
            <a:xfrm>
              <a:off x="3967900" y="3845725"/>
              <a:ext cx="33025" cy="101975"/>
            </a:xfrm>
            <a:custGeom>
              <a:rect b="b" l="l" r="r" t="t"/>
              <a:pathLst>
                <a:path extrusionOk="0" h="4079" w="1321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56"/>
            <p:cNvSpPr/>
            <p:nvPr/>
          </p:nvSpPr>
          <p:spPr>
            <a:xfrm>
              <a:off x="3935625" y="3881125"/>
              <a:ext cx="53525" cy="115525"/>
            </a:xfrm>
            <a:custGeom>
              <a:rect b="b" l="l" r="r" t="t"/>
              <a:pathLst>
                <a:path extrusionOk="0" h="4621" w="2141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56"/>
            <p:cNvSpPr/>
            <p:nvPr/>
          </p:nvSpPr>
          <p:spPr>
            <a:xfrm>
              <a:off x="3932125" y="3875200"/>
              <a:ext cx="57575" cy="127325"/>
            </a:xfrm>
            <a:custGeom>
              <a:rect b="b" l="l" r="r" t="t"/>
              <a:pathLst>
                <a:path extrusionOk="0" h="5093" w="2303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56"/>
            <p:cNvSpPr/>
            <p:nvPr/>
          </p:nvSpPr>
          <p:spPr>
            <a:xfrm>
              <a:off x="3952475" y="3904550"/>
              <a:ext cx="18275" cy="72300"/>
            </a:xfrm>
            <a:custGeom>
              <a:rect b="b" l="l" r="r" t="t"/>
              <a:pathLst>
                <a:path extrusionOk="0" h="2892" w="731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56"/>
            <p:cNvSpPr/>
            <p:nvPr/>
          </p:nvSpPr>
          <p:spPr>
            <a:xfrm>
              <a:off x="4649425" y="3143050"/>
              <a:ext cx="18275" cy="224025"/>
            </a:xfrm>
            <a:custGeom>
              <a:rect b="b" l="l" r="r" t="t"/>
              <a:pathLst>
                <a:path extrusionOk="0" h="8961" w="731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56"/>
            <p:cNvSpPr/>
            <p:nvPr/>
          </p:nvSpPr>
          <p:spPr>
            <a:xfrm>
              <a:off x="4652225" y="3168275"/>
              <a:ext cx="37925" cy="131550"/>
            </a:xfrm>
            <a:custGeom>
              <a:rect b="b" l="l" r="r" t="t"/>
              <a:pathLst>
                <a:path extrusionOk="0" h="5262" w="1517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56"/>
            <p:cNvSpPr/>
            <p:nvPr/>
          </p:nvSpPr>
          <p:spPr>
            <a:xfrm>
              <a:off x="3982650" y="3160575"/>
              <a:ext cx="18275" cy="252825"/>
            </a:xfrm>
            <a:custGeom>
              <a:rect b="b" l="l" r="r" t="t"/>
              <a:pathLst>
                <a:path extrusionOk="0" h="10113" w="731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56"/>
            <p:cNvSpPr/>
            <p:nvPr/>
          </p:nvSpPr>
          <p:spPr>
            <a:xfrm>
              <a:off x="2591550" y="5031175"/>
              <a:ext cx="1179850" cy="346750"/>
            </a:xfrm>
            <a:custGeom>
              <a:rect b="b" l="l" r="r" t="t"/>
              <a:pathLst>
                <a:path extrusionOk="0" h="13870" w="47194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56"/>
            <p:cNvSpPr/>
            <p:nvPr/>
          </p:nvSpPr>
          <p:spPr>
            <a:xfrm>
              <a:off x="2591550" y="5031175"/>
              <a:ext cx="1179850" cy="346750"/>
            </a:xfrm>
            <a:custGeom>
              <a:rect b="b" l="l" r="r" t="t"/>
              <a:pathLst>
                <a:path extrusionOk="0" h="13870" w="47194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56"/>
            <p:cNvSpPr/>
            <p:nvPr/>
          </p:nvSpPr>
          <p:spPr>
            <a:xfrm>
              <a:off x="3400100" y="2659400"/>
              <a:ext cx="126350" cy="233900"/>
            </a:xfrm>
            <a:custGeom>
              <a:rect b="b" l="l" r="r" t="t"/>
              <a:pathLst>
                <a:path extrusionOk="0" h="9356" w="5054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56"/>
            <p:cNvSpPr/>
            <p:nvPr/>
          </p:nvSpPr>
          <p:spPr>
            <a:xfrm>
              <a:off x="3395875" y="2653250"/>
              <a:ext cx="136900" cy="245950"/>
            </a:xfrm>
            <a:custGeom>
              <a:rect b="b" l="l" r="r" t="t"/>
              <a:pathLst>
                <a:path extrusionOk="0" h="9838" w="5476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56"/>
            <p:cNvSpPr/>
            <p:nvPr/>
          </p:nvSpPr>
          <p:spPr>
            <a:xfrm>
              <a:off x="3487125" y="2863100"/>
              <a:ext cx="346050" cy="500625"/>
            </a:xfrm>
            <a:custGeom>
              <a:rect b="b" l="l" r="r" t="t"/>
              <a:pathLst>
                <a:path extrusionOk="0" h="20025" w="13842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56"/>
            <p:cNvSpPr/>
            <p:nvPr/>
          </p:nvSpPr>
          <p:spPr>
            <a:xfrm>
              <a:off x="3480800" y="2857400"/>
              <a:ext cx="350275" cy="512475"/>
            </a:xfrm>
            <a:custGeom>
              <a:rect b="b" l="l" r="r" t="t"/>
              <a:pathLst>
                <a:path extrusionOk="0" h="20499" w="14011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56"/>
            <p:cNvSpPr/>
            <p:nvPr/>
          </p:nvSpPr>
          <p:spPr>
            <a:xfrm>
              <a:off x="3115850" y="2418375"/>
              <a:ext cx="301125" cy="330350"/>
            </a:xfrm>
            <a:custGeom>
              <a:rect b="b" l="l" r="r" t="t"/>
              <a:pathLst>
                <a:path extrusionOk="0" h="13214" w="12045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56"/>
            <p:cNvSpPr/>
            <p:nvPr/>
          </p:nvSpPr>
          <p:spPr>
            <a:xfrm>
              <a:off x="3123550" y="2412500"/>
              <a:ext cx="294825" cy="342125"/>
            </a:xfrm>
            <a:custGeom>
              <a:rect b="b" l="l" r="r" t="t"/>
              <a:pathLst>
                <a:path extrusionOk="0" h="13685" w="11793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56"/>
            <p:cNvSpPr/>
            <p:nvPr/>
          </p:nvSpPr>
          <p:spPr>
            <a:xfrm>
              <a:off x="3035125" y="2305125"/>
              <a:ext cx="402900" cy="383475"/>
            </a:xfrm>
            <a:custGeom>
              <a:rect b="b" l="l" r="r" t="t"/>
              <a:pathLst>
                <a:path extrusionOk="0" h="15339" w="16116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56"/>
            <p:cNvSpPr/>
            <p:nvPr/>
          </p:nvSpPr>
          <p:spPr>
            <a:xfrm>
              <a:off x="3054075" y="2298800"/>
              <a:ext cx="384650" cy="395875"/>
            </a:xfrm>
            <a:custGeom>
              <a:rect b="b" l="l" r="r" t="t"/>
              <a:pathLst>
                <a:path extrusionOk="0" h="15835" w="15386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56"/>
            <p:cNvSpPr/>
            <p:nvPr/>
          </p:nvSpPr>
          <p:spPr>
            <a:xfrm>
              <a:off x="3253400" y="2545500"/>
              <a:ext cx="71625" cy="89550"/>
            </a:xfrm>
            <a:custGeom>
              <a:rect b="b" l="l" r="r" t="t"/>
              <a:pathLst>
                <a:path extrusionOk="0" h="3582" w="2865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56"/>
            <p:cNvSpPr/>
            <p:nvPr/>
          </p:nvSpPr>
          <p:spPr>
            <a:xfrm>
              <a:off x="3258325" y="2540250"/>
              <a:ext cx="73725" cy="100375"/>
            </a:xfrm>
            <a:custGeom>
              <a:rect b="b" l="l" r="r" t="t"/>
              <a:pathLst>
                <a:path extrusionOk="0" h="4015" w="2949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56"/>
            <p:cNvSpPr/>
            <p:nvPr/>
          </p:nvSpPr>
          <p:spPr>
            <a:xfrm>
              <a:off x="3096175" y="2715150"/>
              <a:ext cx="256925" cy="96750"/>
            </a:xfrm>
            <a:custGeom>
              <a:rect b="b" l="l" r="r" t="t"/>
              <a:pathLst>
                <a:path extrusionOk="0" h="3870" w="10277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56"/>
            <p:cNvSpPr/>
            <p:nvPr/>
          </p:nvSpPr>
          <p:spPr>
            <a:xfrm>
              <a:off x="3089875" y="2709400"/>
              <a:ext cx="269550" cy="108575"/>
            </a:xfrm>
            <a:custGeom>
              <a:rect b="b" l="l" r="r" t="t"/>
              <a:pathLst>
                <a:path extrusionOk="0" h="4343" w="10782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56"/>
            <p:cNvSpPr/>
            <p:nvPr/>
          </p:nvSpPr>
          <p:spPr>
            <a:xfrm>
              <a:off x="2812625" y="5107575"/>
              <a:ext cx="230250" cy="130200"/>
            </a:xfrm>
            <a:custGeom>
              <a:rect b="b" l="l" r="r" t="t"/>
              <a:pathLst>
                <a:path extrusionOk="0" h="5208" w="921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56"/>
            <p:cNvSpPr/>
            <p:nvPr/>
          </p:nvSpPr>
          <p:spPr>
            <a:xfrm>
              <a:off x="2811925" y="5102075"/>
              <a:ext cx="226025" cy="141800"/>
            </a:xfrm>
            <a:custGeom>
              <a:rect b="b" l="l" r="r" t="t"/>
              <a:pathLst>
                <a:path extrusionOk="0" h="5672" w="9041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56"/>
            <p:cNvSpPr/>
            <p:nvPr/>
          </p:nvSpPr>
          <p:spPr>
            <a:xfrm>
              <a:off x="2816150" y="5125225"/>
              <a:ext cx="209875" cy="112550"/>
            </a:xfrm>
            <a:custGeom>
              <a:rect b="b" l="l" r="r" t="t"/>
              <a:pathLst>
                <a:path extrusionOk="0" h="4502" w="8395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56"/>
            <p:cNvSpPr/>
            <p:nvPr/>
          </p:nvSpPr>
          <p:spPr>
            <a:xfrm>
              <a:off x="2811925" y="5119425"/>
              <a:ext cx="220425" cy="124450"/>
            </a:xfrm>
            <a:custGeom>
              <a:rect b="b" l="l" r="r" t="t"/>
              <a:pathLst>
                <a:path extrusionOk="0" h="4978" w="8817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56"/>
            <p:cNvSpPr/>
            <p:nvPr/>
          </p:nvSpPr>
          <p:spPr>
            <a:xfrm>
              <a:off x="3328500" y="5107575"/>
              <a:ext cx="230250" cy="130200"/>
            </a:xfrm>
            <a:custGeom>
              <a:rect b="b" l="l" r="r" t="t"/>
              <a:pathLst>
                <a:path extrusionOk="0" h="5208" w="921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56"/>
            <p:cNvSpPr/>
            <p:nvPr/>
          </p:nvSpPr>
          <p:spPr>
            <a:xfrm>
              <a:off x="3333425" y="5102075"/>
              <a:ext cx="226025" cy="141800"/>
            </a:xfrm>
            <a:custGeom>
              <a:rect b="b" l="l" r="r" t="t"/>
              <a:pathLst>
                <a:path extrusionOk="0" h="5672" w="9041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56"/>
            <p:cNvSpPr/>
            <p:nvPr/>
          </p:nvSpPr>
          <p:spPr>
            <a:xfrm>
              <a:off x="3345350" y="5125225"/>
              <a:ext cx="209875" cy="112550"/>
            </a:xfrm>
            <a:custGeom>
              <a:rect b="b" l="l" r="r" t="t"/>
              <a:pathLst>
                <a:path extrusionOk="0" h="4502" w="8395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56"/>
            <p:cNvSpPr/>
            <p:nvPr/>
          </p:nvSpPr>
          <p:spPr>
            <a:xfrm>
              <a:off x="3339025" y="5119425"/>
              <a:ext cx="220425" cy="124450"/>
            </a:xfrm>
            <a:custGeom>
              <a:rect b="b" l="l" r="r" t="t"/>
              <a:pathLst>
                <a:path extrusionOk="0" h="4978" w="8817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56"/>
            <p:cNvSpPr/>
            <p:nvPr/>
          </p:nvSpPr>
          <p:spPr>
            <a:xfrm>
              <a:off x="2910200" y="3517250"/>
              <a:ext cx="615550" cy="1665775"/>
            </a:xfrm>
            <a:custGeom>
              <a:rect b="b" l="l" r="r" t="t"/>
              <a:pathLst>
                <a:path extrusionOk="0" h="66631" w="24622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56"/>
            <p:cNvSpPr/>
            <p:nvPr/>
          </p:nvSpPr>
          <p:spPr>
            <a:xfrm>
              <a:off x="2905275" y="3511100"/>
              <a:ext cx="626800" cy="1678025"/>
            </a:xfrm>
            <a:custGeom>
              <a:rect b="b" l="l" r="r" t="t"/>
              <a:pathLst>
                <a:path extrusionOk="0" h="67121" w="25072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56"/>
            <p:cNvSpPr/>
            <p:nvPr/>
          </p:nvSpPr>
          <p:spPr>
            <a:xfrm>
              <a:off x="3183925" y="3855550"/>
              <a:ext cx="78625" cy="139825"/>
            </a:xfrm>
            <a:custGeom>
              <a:rect b="b" l="l" r="r" t="t"/>
              <a:pathLst>
                <a:path extrusionOk="0" h="5593" w="3145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56"/>
            <p:cNvSpPr/>
            <p:nvPr/>
          </p:nvSpPr>
          <p:spPr>
            <a:xfrm>
              <a:off x="2589450" y="2878550"/>
              <a:ext cx="361475" cy="677325"/>
            </a:xfrm>
            <a:custGeom>
              <a:rect b="b" l="l" r="r" t="t"/>
              <a:pathLst>
                <a:path extrusionOk="0" h="27093" w="14459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56"/>
            <p:cNvSpPr/>
            <p:nvPr/>
          </p:nvSpPr>
          <p:spPr>
            <a:xfrm>
              <a:off x="2588725" y="2872225"/>
              <a:ext cx="367825" cy="689625"/>
            </a:xfrm>
            <a:custGeom>
              <a:rect b="b" l="l" r="r" t="t"/>
              <a:pathLst>
                <a:path extrusionOk="0" h="27585" w="14713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56"/>
            <p:cNvSpPr/>
            <p:nvPr/>
          </p:nvSpPr>
          <p:spPr>
            <a:xfrm>
              <a:off x="2888425" y="3476525"/>
              <a:ext cx="122150" cy="126200"/>
            </a:xfrm>
            <a:custGeom>
              <a:rect b="b" l="l" r="r" t="t"/>
              <a:pathLst>
                <a:path extrusionOk="0" h="5048" w="4886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56"/>
            <p:cNvSpPr/>
            <p:nvPr/>
          </p:nvSpPr>
          <p:spPr>
            <a:xfrm>
              <a:off x="2882825" y="3470650"/>
              <a:ext cx="126350" cy="137850"/>
            </a:xfrm>
            <a:custGeom>
              <a:rect b="b" l="l" r="r" t="t"/>
              <a:pathLst>
                <a:path extrusionOk="0" h="5514" w="5054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56"/>
            <p:cNvSpPr/>
            <p:nvPr/>
          </p:nvSpPr>
          <p:spPr>
            <a:xfrm>
              <a:off x="2922825" y="3491975"/>
              <a:ext cx="54775" cy="71700"/>
            </a:xfrm>
            <a:custGeom>
              <a:rect b="b" l="l" r="r" t="t"/>
              <a:pathLst>
                <a:path extrusionOk="0" h="2868" w="2191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56"/>
            <p:cNvSpPr/>
            <p:nvPr/>
          </p:nvSpPr>
          <p:spPr>
            <a:xfrm>
              <a:off x="2916500" y="3485800"/>
              <a:ext cx="65300" cy="83400"/>
            </a:xfrm>
            <a:custGeom>
              <a:rect b="b" l="l" r="r" t="t"/>
              <a:pathLst>
                <a:path extrusionOk="0" h="3336" w="2612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56"/>
            <p:cNvSpPr/>
            <p:nvPr/>
          </p:nvSpPr>
          <p:spPr>
            <a:xfrm>
              <a:off x="2907375" y="2774425"/>
              <a:ext cx="602250" cy="818975"/>
            </a:xfrm>
            <a:custGeom>
              <a:rect b="b" l="l" r="r" t="t"/>
              <a:pathLst>
                <a:path extrusionOk="0" h="32759" w="2409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56"/>
            <p:cNvSpPr/>
            <p:nvPr/>
          </p:nvSpPr>
          <p:spPr>
            <a:xfrm>
              <a:off x="2901775" y="2769050"/>
              <a:ext cx="613450" cy="830350"/>
            </a:xfrm>
            <a:custGeom>
              <a:rect b="b" l="l" r="r" t="t"/>
              <a:pathLst>
                <a:path extrusionOk="0" h="33214" w="24538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56"/>
            <p:cNvSpPr/>
            <p:nvPr/>
          </p:nvSpPr>
          <p:spPr>
            <a:xfrm>
              <a:off x="3490625" y="2898200"/>
              <a:ext cx="312375" cy="474625"/>
            </a:xfrm>
            <a:custGeom>
              <a:rect b="b" l="l" r="r" t="t"/>
              <a:pathLst>
                <a:path extrusionOk="0" h="18985" w="12495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56"/>
            <p:cNvSpPr/>
            <p:nvPr/>
          </p:nvSpPr>
          <p:spPr>
            <a:xfrm>
              <a:off x="3484325" y="2892300"/>
              <a:ext cx="325675" cy="486700"/>
            </a:xfrm>
            <a:custGeom>
              <a:rect b="b" l="l" r="r" t="t"/>
              <a:pathLst>
                <a:path extrusionOk="0" h="19468" w="13027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6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7" name="Google Shape;2677;p57"/>
          <p:cNvGrpSpPr/>
          <p:nvPr/>
        </p:nvGrpSpPr>
        <p:grpSpPr>
          <a:xfrm>
            <a:off x="1666624" y="2827016"/>
            <a:ext cx="175013" cy="27000"/>
            <a:chOff x="5662375" y="212375"/>
            <a:chExt cx="175013" cy="27000"/>
          </a:xfrm>
        </p:grpSpPr>
        <p:sp>
          <p:nvSpPr>
            <p:cNvPr id="2678" name="Google Shape;2678;p5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679" name="Google Shape;2679;p5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680" name="Google Shape;2680;p5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681" name="Google Shape;2681;p57"/>
          <p:cNvGrpSpPr/>
          <p:nvPr/>
        </p:nvGrpSpPr>
        <p:grpSpPr>
          <a:xfrm>
            <a:off x="4132369" y="2841903"/>
            <a:ext cx="175013" cy="27000"/>
            <a:chOff x="5662375" y="212375"/>
            <a:chExt cx="175013" cy="27000"/>
          </a:xfrm>
        </p:grpSpPr>
        <p:sp>
          <p:nvSpPr>
            <p:cNvPr id="2682" name="Google Shape;2682;p5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683" name="Google Shape;2683;p5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684" name="Google Shape;2684;p5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685" name="Google Shape;2685;p57"/>
          <p:cNvGrpSpPr/>
          <p:nvPr/>
        </p:nvGrpSpPr>
        <p:grpSpPr>
          <a:xfrm>
            <a:off x="6997564" y="2827016"/>
            <a:ext cx="175013" cy="27000"/>
            <a:chOff x="5662375" y="212375"/>
            <a:chExt cx="175013" cy="27000"/>
          </a:xfrm>
        </p:grpSpPr>
        <p:sp>
          <p:nvSpPr>
            <p:cNvPr id="2686" name="Google Shape;2686;p5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687" name="Google Shape;2687;p5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688" name="Google Shape;2688;p5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689" name="Google Shape;2689;p57"/>
          <p:cNvSpPr txBox="1"/>
          <p:nvPr>
            <p:ph type="title"/>
          </p:nvPr>
        </p:nvSpPr>
        <p:spPr>
          <a:xfrm>
            <a:off x="1719072" y="335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y Propuestas</a:t>
            </a:r>
            <a:endParaRPr/>
          </a:p>
        </p:txBody>
      </p:sp>
      <p:sp>
        <p:nvSpPr>
          <p:cNvPr id="2690" name="Google Shape;2690;p57"/>
          <p:cNvSpPr txBox="1"/>
          <p:nvPr>
            <p:ph idx="1" type="subTitle"/>
          </p:nvPr>
        </p:nvSpPr>
        <p:spPr>
          <a:xfrm>
            <a:off x="3494451" y="1133491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2691" name="Google Shape;2691;p57"/>
          <p:cNvSpPr txBox="1"/>
          <p:nvPr>
            <p:ph idx="2" type="subTitle"/>
          </p:nvPr>
        </p:nvSpPr>
        <p:spPr>
          <a:xfrm>
            <a:off x="1024128" y="11186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692" name="Google Shape;2692;p57"/>
          <p:cNvSpPr txBox="1"/>
          <p:nvPr>
            <p:ph idx="3" type="subTitle"/>
          </p:nvPr>
        </p:nvSpPr>
        <p:spPr>
          <a:xfrm>
            <a:off x="6139375" y="1118625"/>
            <a:ext cx="21996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sp>
        <p:nvSpPr>
          <p:cNvPr id="2693" name="Google Shape;2693;p57"/>
          <p:cNvSpPr txBox="1"/>
          <p:nvPr>
            <p:ph idx="4" type="subTitle"/>
          </p:nvPr>
        </p:nvSpPr>
        <p:spPr>
          <a:xfrm>
            <a:off x="3201338" y="1697375"/>
            <a:ext cx="23553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Precisión de clasificación máxima: 79%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4" name="Google Shape;2694;p57"/>
          <p:cNvSpPr txBox="1"/>
          <p:nvPr>
            <p:ph idx="5" type="subTitle"/>
          </p:nvPr>
        </p:nvSpPr>
        <p:spPr>
          <a:xfrm>
            <a:off x="1024128" y="1682496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Precisión de clasificación máxima: 80%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5" name="Google Shape;2695;p57"/>
          <p:cNvSpPr txBox="1"/>
          <p:nvPr>
            <p:ph idx="6" type="subTitle"/>
          </p:nvPr>
        </p:nvSpPr>
        <p:spPr>
          <a:xfrm>
            <a:off x="6215975" y="1672400"/>
            <a:ext cx="21228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Precisión de clasificación máxima: 82%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6" name="Google Shape;2696;p57"/>
          <p:cNvGrpSpPr/>
          <p:nvPr/>
        </p:nvGrpSpPr>
        <p:grpSpPr>
          <a:xfrm>
            <a:off x="1696099" y="612949"/>
            <a:ext cx="420796" cy="370732"/>
            <a:chOff x="-3137650" y="2067900"/>
            <a:chExt cx="291450" cy="256775"/>
          </a:xfrm>
        </p:grpSpPr>
        <p:sp>
          <p:nvSpPr>
            <p:cNvPr id="2697" name="Google Shape;2697;p57"/>
            <p:cNvSpPr/>
            <p:nvPr/>
          </p:nvSpPr>
          <p:spPr>
            <a:xfrm>
              <a:off x="-3137650" y="2067900"/>
              <a:ext cx="291450" cy="187475"/>
            </a:xfrm>
            <a:custGeom>
              <a:rect b="b" l="l" r="r" t="t"/>
              <a:pathLst>
                <a:path extrusionOk="0" h="7499" w="11658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698" name="Google Shape;2698;p57"/>
            <p:cNvSpPr/>
            <p:nvPr/>
          </p:nvSpPr>
          <p:spPr>
            <a:xfrm>
              <a:off x="-3137650" y="2273475"/>
              <a:ext cx="291450" cy="51200"/>
            </a:xfrm>
            <a:custGeom>
              <a:rect b="b" l="l" r="r" t="t"/>
              <a:pathLst>
                <a:path extrusionOk="0" h="2048" w="11658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699" name="Google Shape;2699;p57"/>
            <p:cNvSpPr/>
            <p:nvPr/>
          </p:nvSpPr>
          <p:spPr>
            <a:xfrm>
              <a:off x="-3035250" y="2103000"/>
              <a:ext cx="104000" cy="118500"/>
            </a:xfrm>
            <a:custGeom>
              <a:rect b="b" l="l" r="r" t="t"/>
              <a:pathLst>
                <a:path extrusionOk="0" h="4740" w="416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700" name="Google Shape;2700;p57"/>
          <p:cNvGrpSpPr/>
          <p:nvPr/>
        </p:nvGrpSpPr>
        <p:grpSpPr>
          <a:xfrm>
            <a:off x="4161877" y="627835"/>
            <a:ext cx="420796" cy="421770"/>
            <a:chOff x="-3137650" y="2408950"/>
            <a:chExt cx="291450" cy="292125"/>
          </a:xfrm>
        </p:grpSpPr>
        <p:sp>
          <p:nvSpPr>
            <p:cNvPr id="2701" name="Google Shape;2701;p57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702" name="Google Shape;2702;p57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703" name="Google Shape;2703;p57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704" name="Google Shape;2704;p57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705" name="Google Shape;2705;p57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706" name="Google Shape;2706;p57"/>
          <p:cNvGrpSpPr/>
          <p:nvPr/>
        </p:nvGrpSpPr>
        <p:grpSpPr>
          <a:xfrm>
            <a:off x="7027102" y="613971"/>
            <a:ext cx="421914" cy="420759"/>
            <a:chOff x="-2571737" y="2403625"/>
            <a:chExt cx="292225" cy="291425"/>
          </a:xfrm>
        </p:grpSpPr>
        <p:sp>
          <p:nvSpPr>
            <p:cNvPr id="2707" name="Google Shape;2707;p57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708" name="Google Shape;2708;p57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709" name="Google Shape;2709;p57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710" name="Google Shape;2710;p57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711" name="Google Shape;2711;p57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712" name="Google Shape;2712;p57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713" name="Google Shape;2713;p57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714" name="Google Shape;2714;p57"/>
          <p:cNvGrpSpPr/>
          <p:nvPr/>
        </p:nvGrpSpPr>
        <p:grpSpPr>
          <a:xfrm>
            <a:off x="1971424" y="4808216"/>
            <a:ext cx="175013" cy="27000"/>
            <a:chOff x="5662375" y="212375"/>
            <a:chExt cx="175013" cy="27000"/>
          </a:xfrm>
        </p:grpSpPr>
        <p:sp>
          <p:nvSpPr>
            <p:cNvPr id="2715" name="Google Shape;2715;p5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716" name="Google Shape;2716;p5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717" name="Google Shape;2717;p5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718" name="Google Shape;2718;p57"/>
          <p:cNvGrpSpPr/>
          <p:nvPr/>
        </p:nvGrpSpPr>
        <p:grpSpPr>
          <a:xfrm>
            <a:off x="4437169" y="4823103"/>
            <a:ext cx="175013" cy="27000"/>
            <a:chOff x="5662375" y="212375"/>
            <a:chExt cx="175013" cy="27000"/>
          </a:xfrm>
        </p:grpSpPr>
        <p:sp>
          <p:nvSpPr>
            <p:cNvPr id="2719" name="Google Shape;2719;p5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720" name="Google Shape;2720;p5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721" name="Google Shape;2721;p5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722" name="Google Shape;2722;p57"/>
          <p:cNvGrpSpPr/>
          <p:nvPr/>
        </p:nvGrpSpPr>
        <p:grpSpPr>
          <a:xfrm>
            <a:off x="7302364" y="4808216"/>
            <a:ext cx="175013" cy="27000"/>
            <a:chOff x="5662375" y="212375"/>
            <a:chExt cx="175013" cy="27000"/>
          </a:xfrm>
        </p:grpSpPr>
        <p:sp>
          <p:nvSpPr>
            <p:cNvPr id="2723" name="Google Shape;2723;p5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724" name="Google Shape;2724;p5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725" name="Google Shape;2725;p5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726" name="Google Shape;2726;p57"/>
          <p:cNvSpPr txBox="1"/>
          <p:nvPr>
            <p:ph idx="2" type="subTitle"/>
          </p:nvPr>
        </p:nvSpPr>
        <p:spPr>
          <a:xfrm>
            <a:off x="1037478" y="3071841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Mejor Modelo</a:t>
            </a:r>
            <a:endParaRPr/>
          </a:p>
        </p:txBody>
      </p:sp>
      <p:sp>
        <p:nvSpPr>
          <p:cNvPr id="2727" name="Google Shape;2727;p57"/>
          <p:cNvSpPr txBox="1"/>
          <p:nvPr>
            <p:ph idx="3" type="subTitle"/>
          </p:nvPr>
        </p:nvSpPr>
        <p:spPr>
          <a:xfrm>
            <a:off x="5968975" y="2963425"/>
            <a:ext cx="27558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Implementar un segundo algoritmo (regresion logistica)</a:t>
            </a:r>
            <a:endParaRPr sz="1600"/>
          </a:p>
        </p:txBody>
      </p:sp>
      <p:sp>
        <p:nvSpPr>
          <p:cNvPr id="2728" name="Google Shape;2728;p57"/>
          <p:cNvSpPr txBox="1"/>
          <p:nvPr>
            <p:ph idx="5" type="subTitle"/>
          </p:nvPr>
        </p:nvSpPr>
        <p:spPr>
          <a:xfrm>
            <a:off x="1037478" y="3642321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 con una exactitud de 82%.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729" name="Google Shape;2729;p57"/>
          <p:cNvGrpSpPr/>
          <p:nvPr/>
        </p:nvGrpSpPr>
        <p:grpSpPr>
          <a:xfrm>
            <a:off x="7027102" y="2671371"/>
            <a:ext cx="421914" cy="420759"/>
            <a:chOff x="-2571737" y="2403625"/>
            <a:chExt cx="292225" cy="291425"/>
          </a:xfrm>
        </p:grpSpPr>
        <p:sp>
          <p:nvSpPr>
            <p:cNvPr id="2730" name="Google Shape;2730;p57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731" name="Google Shape;2731;p57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732" name="Google Shape;2732;p57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733" name="Google Shape;2733;p57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734" name="Google Shape;2734;p57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735" name="Google Shape;2735;p57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736" name="Google Shape;2736;p57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sp>
        <p:nvSpPr>
          <p:cNvPr id="2737" name="Google Shape;2737;p57"/>
          <p:cNvSpPr txBox="1"/>
          <p:nvPr>
            <p:ph idx="3" type="subTitle"/>
          </p:nvPr>
        </p:nvSpPr>
        <p:spPr>
          <a:xfrm>
            <a:off x="3279200" y="3060888"/>
            <a:ext cx="21996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Implementar el mejor modelo </a:t>
            </a:r>
            <a:endParaRPr/>
          </a:p>
        </p:txBody>
      </p:sp>
      <p:sp>
        <p:nvSpPr>
          <p:cNvPr id="2738" name="Google Shape;2738;p57"/>
          <p:cNvSpPr txBox="1"/>
          <p:nvPr>
            <p:ph idx="6" type="subTitle"/>
          </p:nvPr>
        </p:nvSpPr>
        <p:spPr>
          <a:xfrm>
            <a:off x="3433850" y="3618588"/>
            <a:ext cx="21228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 que S.V.M. supera el umbral de calidad (80%) se sugiere al negocio implementarlo de la mano de expertos.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739" name="Google Shape;2739;p57"/>
          <p:cNvSpPr txBox="1"/>
          <p:nvPr>
            <p:ph idx="6" type="subTitle"/>
          </p:nvPr>
        </p:nvSpPr>
        <p:spPr>
          <a:xfrm>
            <a:off x="5819675" y="3474825"/>
            <a:ext cx="29154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Dada las consecuencias de una posible mala </a:t>
            </a:r>
            <a:r>
              <a:rPr lang="en"/>
              <a:t>clasificación</a:t>
            </a:r>
            <a:r>
              <a:rPr lang="en"/>
              <a:t>, sugerimos implementar un segundo modelo que reclasifique los pacientes elegibles del SVM, para evitar los falsos positivos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740" name="Google Shape;2740;p57"/>
          <p:cNvGrpSpPr/>
          <p:nvPr/>
        </p:nvGrpSpPr>
        <p:grpSpPr>
          <a:xfrm>
            <a:off x="1583839" y="2599048"/>
            <a:ext cx="562601" cy="472738"/>
            <a:chOff x="5053900" y="2021500"/>
            <a:chExt cx="483750" cy="483125"/>
          </a:xfrm>
        </p:grpSpPr>
        <p:sp>
          <p:nvSpPr>
            <p:cNvPr id="2741" name="Google Shape;2741;p57"/>
            <p:cNvSpPr/>
            <p:nvPr/>
          </p:nvSpPr>
          <p:spPr>
            <a:xfrm>
              <a:off x="5281350" y="2078100"/>
              <a:ext cx="127375" cy="127350"/>
            </a:xfrm>
            <a:custGeom>
              <a:rect b="b" l="l" r="r" t="t"/>
              <a:pathLst>
                <a:path extrusionOk="0" h="5094" w="5095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2" name="Google Shape;2742;p57"/>
            <p:cNvSpPr/>
            <p:nvPr/>
          </p:nvSpPr>
          <p:spPr>
            <a:xfrm>
              <a:off x="5118000" y="2021500"/>
              <a:ext cx="368700" cy="483125"/>
            </a:xfrm>
            <a:custGeom>
              <a:rect b="b" l="l" r="r" t="t"/>
              <a:pathLst>
                <a:path extrusionOk="0" h="19325" w="14748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3" name="Google Shape;2743;p57"/>
            <p:cNvSpPr/>
            <p:nvPr/>
          </p:nvSpPr>
          <p:spPr>
            <a:xfrm>
              <a:off x="50539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4" name="Google Shape;2744;p57"/>
            <p:cNvSpPr/>
            <p:nvPr/>
          </p:nvSpPr>
          <p:spPr>
            <a:xfrm>
              <a:off x="5056850" y="2096550"/>
              <a:ext cx="50750" cy="48025"/>
            </a:xfrm>
            <a:custGeom>
              <a:rect b="b" l="l" r="r" t="t"/>
              <a:pathLst>
                <a:path extrusionOk="0" h="1921" w="203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5" name="Google Shape;2745;p57"/>
            <p:cNvSpPr/>
            <p:nvPr/>
          </p:nvSpPr>
          <p:spPr>
            <a:xfrm>
              <a:off x="5056400" y="2266400"/>
              <a:ext cx="51200" cy="48350"/>
            </a:xfrm>
            <a:custGeom>
              <a:rect b="b" l="l" r="r" t="t"/>
              <a:pathLst>
                <a:path extrusionOk="0" h="1934" w="2048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6" name="Google Shape;2746;p57"/>
            <p:cNvSpPr/>
            <p:nvPr/>
          </p:nvSpPr>
          <p:spPr>
            <a:xfrm>
              <a:off x="54804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7" name="Google Shape;2747;p57"/>
            <p:cNvSpPr/>
            <p:nvPr/>
          </p:nvSpPr>
          <p:spPr>
            <a:xfrm>
              <a:off x="5479800" y="209655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8" name="Google Shape;2748;p57"/>
            <p:cNvSpPr/>
            <p:nvPr/>
          </p:nvSpPr>
          <p:spPr>
            <a:xfrm>
              <a:off x="5483350" y="226640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49" name="Google Shape;2749;p57"/>
          <p:cNvGrpSpPr/>
          <p:nvPr/>
        </p:nvGrpSpPr>
        <p:grpSpPr>
          <a:xfrm>
            <a:off x="4161959" y="2620060"/>
            <a:ext cx="363486" cy="420771"/>
            <a:chOff x="3860250" y="1427025"/>
            <a:chExt cx="487900" cy="483200"/>
          </a:xfrm>
        </p:grpSpPr>
        <p:sp>
          <p:nvSpPr>
            <p:cNvPr id="2750" name="Google Shape;2750;p57"/>
            <p:cNvSpPr/>
            <p:nvPr/>
          </p:nvSpPr>
          <p:spPr>
            <a:xfrm>
              <a:off x="3875800" y="1427025"/>
              <a:ext cx="472350" cy="468650"/>
            </a:xfrm>
            <a:custGeom>
              <a:rect b="b" l="l" r="r" t="t"/>
              <a:pathLst>
                <a:path extrusionOk="0" h="18746" w="18894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51" name="Google Shape;2751;p57"/>
            <p:cNvSpPr/>
            <p:nvPr/>
          </p:nvSpPr>
          <p:spPr>
            <a:xfrm>
              <a:off x="3860250" y="1861675"/>
              <a:ext cx="54675" cy="48550"/>
            </a:xfrm>
            <a:custGeom>
              <a:rect b="b" l="l" r="r" t="t"/>
              <a:pathLst>
                <a:path extrusionOk="0" h="1942" w="2187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52" name="Google Shape;2752;p57"/>
            <p:cNvSpPr/>
            <p:nvPr/>
          </p:nvSpPr>
          <p:spPr>
            <a:xfrm>
              <a:off x="3923425" y="1801775"/>
              <a:ext cx="51350" cy="48550"/>
            </a:xfrm>
            <a:custGeom>
              <a:rect b="b" l="l" r="r" t="t"/>
              <a:pathLst>
                <a:path extrusionOk="0" h="1942" w="2054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6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p58"/>
          <p:cNvSpPr txBox="1"/>
          <p:nvPr/>
        </p:nvSpPr>
        <p:spPr>
          <a:xfrm>
            <a:off x="2258925" y="1409725"/>
            <a:ext cx="2049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82%</a:t>
            </a:r>
            <a:r>
              <a:rPr lang="en" sz="100"/>
              <a:t> </a:t>
            </a:r>
            <a:r>
              <a:rPr lang="en" sz="1500"/>
              <a:t>de exactitud de clasificación con el algoritmo Support Vector Machine.</a:t>
            </a:r>
            <a:endParaRPr sz="1500"/>
          </a:p>
        </p:txBody>
      </p:sp>
      <p:sp>
        <p:nvSpPr>
          <p:cNvPr id="2758" name="Google Shape;2758;p58"/>
          <p:cNvSpPr txBox="1"/>
          <p:nvPr/>
        </p:nvSpPr>
        <p:spPr>
          <a:xfrm>
            <a:off x="125325" y="1409725"/>
            <a:ext cx="21816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79</a:t>
            </a:r>
            <a:r>
              <a:rPr lang="en" sz="4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%</a:t>
            </a:r>
            <a:r>
              <a:rPr lang="en" sz="100"/>
              <a:t> </a:t>
            </a:r>
            <a:r>
              <a:rPr lang="en" sz="1500"/>
              <a:t>de exactitud de clasificación con el algoritmo Naive Bayes.</a:t>
            </a:r>
            <a:endParaRPr sz="1500"/>
          </a:p>
        </p:txBody>
      </p:sp>
      <p:sp>
        <p:nvSpPr>
          <p:cNvPr id="2759" name="Google Shape;2759;p58"/>
          <p:cNvSpPr txBox="1"/>
          <p:nvPr/>
        </p:nvSpPr>
        <p:spPr>
          <a:xfrm>
            <a:off x="125325" y="3162325"/>
            <a:ext cx="2049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80%</a:t>
            </a:r>
            <a:r>
              <a:rPr lang="en" sz="100"/>
              <a:t> </a:t>
            </a:r>
            <a:r>
              <a:rPr lang="en" sz="1500"/>
              <a:t>de exactitud de clasificación con el algoritmo Logistic Regression.</a:t>
            </a:r>
            <a:endParaRPr sz="1500"/>
          </a:p>
        </p:txBody>
      </p:sp>
      <p:pic>
        <p:nvPicPr>
          <p:cNvPr id="2760" name="Google Shape;276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036" y="157495"/>
            <a:ext cx="3900587" cy="2500979"/>
          </a:xfrm>
          <a:prstGeom prst="rect">
            <a:avLst/>
          </a:prstGeom>
          <a:noFill/>
          <a:ln>
            <a:noFill/>
          </a:ln>
        </p:spPr>
      </p:pic>
      <p:sp>
        <p:nvSpPr>
          <p:cNvPr id="2761" name="Google Shape;2761;p58"/>
          <p:cNvSpPr txBox="1"/>
          <p:nvPr/>
        </p:nvSpPr>
        <p:spPr>
          <a:xfrm>
            <a:off x="2258925" y="3162325"/>
            <a:ext cx="2049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FF9900"/>
                </a:solidFill>
                <a:latin typeface="Fjalla One"/>
                <a:ea typeface="Fjalla One"/>
                <a:cs typeface="Fjalla One"/>
                <a:sym typeface="Fjalla One"/>
              </a:rPr>
              <a:t>80%</a:t>
            </a:r>
            <a:r>
              <a:rPr lang="en" sz="100"/>
              <a:t> </a:t>
            </a:r>
            <a:r>
              <a:rPr lang="en" sz="1500"/>
              <a:t>es el umbral de calidad de un modelo para ser implementado en el negocio.</a:t>
            </a:r>
            <a:endParaRPr sz="1500"/>
          </a:p>
        </p:txBody>
      </p:sp>
      <p:pic>
        <p:nvPicPr>
          <p:cNvPr id="2762" name="Google Shape;276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125" y="2812000"/>
            <a:ext cx="4802499" cy="224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3" name="Google Shape;2763;p58"/>
          <p:cNvSpPr txBox="1"/>
          <p:nvPr>
            <p:ph idx="4294967295" type="title"/>
          </p:nvPr>
        </p:nvSpPr>
        <p:spPr>
          <a:xfrm>
            <a:off x="650325" y="90790"/>
            <a:ext cx="3256800" cy="13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Tablero de control: estudio del negocio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7" name="Shape 2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" name="Google Shape;2768;p59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¡Gracias!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p35"/>
          <p:cNvSpPr txBox="1"/>
          <p:nvPr>
            <p:ph type="title"/>
          </p:nvPr>
        </p:nvSpPr>
        <p:spPr>
          <a:xfrm>
            <a:off x="1909500" y="2174400"/>
            <a:ext cx="5640300" cy="15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Comprensión del negocio y enfoque analítico</a:t>
            </a:r>
            <a:endParaRPr sz="4300"/>
          </a:p>
        </p:txBody>
      </p:sp>
      <p:sp>
        <p:nvSpPr>
          <p:cNvPr id="2146" name="Google Shape;2146;p35"/>
          <p:cNvSpPr txBox="1"/>
          <p:nvPr>
            <p:ph idx="2" type="title"/>
          </p:nvPr>
        </p:nvSpPr>
        <p:spPr>
          <a:xfrm>
            <a:off x="2917100" y="1008063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1" name="Google Shape;2151;p36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52" name="Google Shape;2152;p36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6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4" name="Google Shape;2154;p36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155" name="Google Shape;2155;p36"/>
          <p:cNvGrpSpPr/>
          <p:nvPr/>
        </p:nvGrpSpPr>
        <p:grpSpPr>
          <a:xfrm>
            <a:off x="4276542" y="950661"/>
            <a:ext cx="591455" cy="590639"/>
            <a:chOff x="1190625" y="238125"/>
            <a:chExt cx="5238750" cy="5231525"/>
          </a:xfrm>
        </p:grpSpPr>
        <p:sp>
          <p:nvSpPr>
            <p:cNvPr id="2156" name="Google Shape;2156;p36"/>
            <p:cNvSpPr/>
            <p:nvPr/>
          </p:nvSpPr>
          <p:spPr>
            <a:xfrm>
              <a:off x="1190625" y="259325"/>
              <a:ext cx="5238750" cy="5210325"/>
            </a:xfrm>
            <a:custGeom>
              <a:rect b="b" l="l" r="r" t="t"/>
              <a:pathLst>
                <a:path extrusionOk="0" h="208413" w="20955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57" name="Google Shape;2157;p36"/>
            <p:cNvSpPr/>
            <p:nvPr/>
          </p:nvSpPr>
          <p:spPr>
            <a:xfrm>
              <a:off x="4202861" y="1284806"/>
              <a:ext cx="1389300" cy="1389300"/>
            </a:xfrm>
            <a:custGeom>
              <a:rect b="b" l="l" r="r" t="t"/>
              <a:pathLst>
                <a:path extrusionOk="0" h="55572" w="55572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58" name="Google Shape;2158;p36"/>
            <p:cNvSpPr/>
            <p:nvPr/>
          </p:nvSpPr>
          <p:spPr>
            <a:xfrm>
              <a:off x="3730400" y="4080350"/>
              <a:ext cx="173675" cy="260500"/>
            </a:xfrm>
            <a:custGeom>
              <a:rect b="b" l="l" r="r" t="t"/>
              <a:pathLst>
                <a:path extrusionOk="0" h="10420" w="6947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59" name="Google Shape;2159;p36"/>
            <p:cNvSpPr/>
            <p:nvPr/>
          </p:nvSpPr>
          <p:spPr>
            <a:xfrm>
              <a:off x="2430350" y="1227000"/>
              <a:ext cx="1473725" cy="2679700"/>
            </a:xfrm>
            <a:custGeom>
              <a:rect b="b" l="l" r="r" t="t"/>
              <a:pathLst>
                <a:path extrusionOk="0" h="107188" w="58949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0" name="Google Shape;2160;p36"/>
            <p:cNvSpPr/>
            <p:nvPr/>
          </p:nvSpPr>
          <p:spPr>
            <a:xfrm>
              <a:off x="5467000" y="3472525"/>
              <a:ext cx="607825" cy="173700"/>
            </a:xfrm>
            <a:custGeom>
              <a:rect b="b" l="l" r="r" t="t"/>
              <a:pathLst>
                <a:path extrusionOk="0" h="6948" w="24313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1" name="Google Shape;2161;p36"/>
            <p:cNvSpPr/>
            <p:nvPr/>
          </p:nvSpPr>
          <p:spPr>
            <a:xfrm>
              <a:off x="5324700" y="3925975"/>
              <a:ext cx="631950" cy="566850"/>
            </a:xfrm>
            <a:custGeom>
              <a:rect b="b" l="l" r="r" t="t"/>
              <a:pathLst>
                <a:path extrusionOk="0" h="22674" w="25278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2" name="Google Shape;2162;p36"/>
            <p:cNvSpPr/>
            <p:nvPr/>
          </p:nvSpPr>
          <p:spPr>
            <a:xfrm>
              <a:off x="4946025" y="4167175"/>
              <a:ext cx="173675" cy="607825"/>
            </a:xfrm>
            <a:custGeom>
              <a:rect b="b" l="l" r="r" t="t"/>
              <a:pathLst>
                <a:path extrusionOk="0" h="24313" w="6947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3" name="Google Shape;2163;p36"/>
            <p:cNvSpPr/>
            <p:nvPr/>
          </p:nvSpPr>
          <p:spPr>
            <a:xfrm>
              <a:off x="1279850" y="1564675"/>
              <a:ext cx="735675" cy="342525"/>
            </a:xfrm>
            <a:custGeom>
              <a:rect b="b" l="l" r="r" t="t"/>
              <a:pathLst>
                <a:path extrusionOk="0" h="13701" w="29427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4" name="Google Shape;2164;p36"/>
            <p:cNvSpPr/>
            <p:nvPr/>
          </p:nvSpPr>
          <p:spPr>
            <a:xfrm>
              <a:off x="1424575" y="710850"/>
              <a:ext cx="706725" cy="574075"/>
            </a:xfrm>
            <a:custGeom>
              <a:rect b="b" l="l" r="r" t="t"/>
              <a:pathLst>
                <a:path extrusionOk="0" h="22963" w="28269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5" name="Google Shape;2165;p36"/>
            <p:cNvSpPr/>
            <p:nvPr/>
          </p:nvSpPr>
          <p:spPr>
            <a:xfrm>
              <a:off x="2167450" y="238125"/>
              <a:ext cx="344925" cy="738075"/>
            </a:xfrm>
            <a:custGeom>
              <a:rect b="b" l="l" r="r" t="t"/>
              <a:pathLst>
                <a:path extrusionOk="0" h="29523" w="13797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66" name="Google Shape;2166;p36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Enfoque Analítico</a:t>
            </a:r>
            <a:endParaRPr/>
          </a:p>
        </p:txBody>
      </p:sp>
      <p:sp>
        <p:nvSpPr>
          <p:cNvPr id="2167" name="Google Shape;2167;p36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busca automatizar el proceso de identificación de pacientes con cáncer elegibles para ensayos clínicos a partir de textos descriptivos.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2" name="Google Shape;2172;p37"/>
          <p:cNvGrpSpPr/>
          <p:nvPr/>
        </p:nvGrpSpPr>
        <p:grpSpPr>
          <a:xfrm>
            <a:off x="2831850" y="69720"/>
            <a:ext cx="3480300" cy="1145236"/>
            <a:chOff x="2771600" y="526920"/>
            <a:chExt cx="3480300" cy="1145236"/>
          </a:xfrm>
        </p:grpSpPr>
        <p:sp>
          <p:nvSpPr>
            <p:cNvPr id="2173" name="Google Shape;2173;p37"/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5" name="Google Shape;2175;p37"/>
          <p:cNvGrpSpPr/>
          <p:nvPr/>
        </p:nvGrpSpPr>
        <p:grpSpPr>
          <a:xfrm>
            <a:off x="2831850" y="2633145"/>
            <a:ext cx="3480300" cy="1145100"/>
            <a:chOff x="2771600" y="526920"/>
            <a:chExt cx="3480300" cy="1145100"/>
          </a:xfrm>
        </p:grpSpPr>
        <p:sp>
          <p:nvSpPr>
            <p:cNvPr id="2176" name="Google Shape;2176;p3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8" name="Google Shape;2178;p37"/>
          <p:cNvGrpSpPr/>
          <p:nvPr/>
        </p:nvGrpSpPr>
        <p:grpSpPr>
          <a:xfrm>
            <a:off x="2831850" y="1313395"/>
            <a:ext cx="3480300" cy="1145100"/>
            <a:chOff x="2771600" y="526920"/>
            <a:chExt cx="3480300" cy="1145100"/>
          </a:xfrm>
        </p:grpSpPr>
        <p:sp>
          <p:nvSpPr>
            <p:cNvPr id="2179" name="Google Shape;2179;p3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1" name="Google Shape;2181;p37"/>
          <p:cNvSpPr txBox="1"/>
          <p:nvPr>
            <p:ph idx="3" type="subTitle"/>
          </p:nvPr>
        </p:nvSpPr>
        <p:spPr>
          <a:xfrm>
            <a:off x="2825496" y="2011680"/>
            <a:ext cx="34839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contiene el label, la otra el texto a estudiar</a:t>
            </a:r>
            <a:endParaRPr/>
          </a:p>
        </p:txBody>
      </p:sp>
      <p:sp>
        <p:nvSpPr>
          <p:cNvPr id="2182" name="Google Shape;2182;p37"/>
          <p:cNvSpPr txBox="1"/>
          <p:nvPr>
            <p:ph type="title"/>
          </p:nvPr>
        </p:nvSpPr>
        <p:spPr>
          <a:xfrm>
            <a:off x="2825496" y="246888"/>
            <a:ext cx="34839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12000 filas</a:t>
            </a:r>
            <a:endParaRPr/>
          </a:p>
        </p:txBody>
      </p:sp>
      <p:sp>
        <p:nvSpPr>
          <p:cNvPr id="2183" name="Google Shape;2183;p37"/>
          <p:cNvSpPr txBox="1"/>
          <p:nvPr>
            <p:ph idx="1" type="subTitle"/>
          </p:nvPr>
        </p:nvSpPr>
        <p:spPr>
          <a:xfrm>
            <a:off x="2825496" y="768096"/>
            <a:ext cx="34839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Todas con datos tipo categóricos</a:t>
            </a:r>
            <a:endParaRPr/>
          </a:p>
        </p:txBody>
      </p:sp>
      <p:sp>
        <p:nvSpPr>
          <p:cNvPr id="2184" name="Google Shape;2184;p37"/>
          <p:cNvSpPr txBox="1"/>
          <p:nvPr>
            <p:ph idx="2" type="title"/>
          </p:nvPr>
        </p:nvSpPr>
        <p:spPr>
          <a:xfrm>
            <a:off x="2825496" y="1491282"/>
            <a:ext cx="34839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columnas</a:t>
            </a:r>
            <a:endParaRPr/>
          </a:p>
        </p:txBody>
      </p:sp>
      <p:sp>
        <p:nvSpPr>
          <p:cNvPr id="2185" name="Google Shape;2185;p37"/>
          <p:cNvSpPr txBox="1"/>
          <p:nvPr>
            <p:ph idx="4" type="title"/>
          </p:nvPr>
        </p:nvSpPr>
        <p:spPr>
          <a:xfrm>
            <a:off x="2825496" y="2810256"/>
            <a:ext cx="34839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 duplicados</a:t>
            </a:r>
            <a:endParaRPr/>
          </a:p>
        </p:txBody>
      </p:sp>
      <p:sp>
        <p:nvSpPr>
          <p:cNvPr id="2186" name="Google Shape;2186;p37"/>
          <p:cNvSpPr txBox="1"/>
          <p:nvPr>
            <p:ph idx="5" type="subTitle"/>
          </p:nvPr>
        </p:nvSpPr>
        <p:spPr>
          <a:xfrm>
            <a:off x="2834640" y="3331464"/>
            <a:ext cx="34839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187" name="Google Shape;2187;p37"/>
          <p:cNvGrpSpPr/>
          <p:nvPr/>
        </p:nvGrpSpPr>
        <p:grpSpPr>
          <a:xfrm>
            <a:off x="2831850" y="3928545"/>
            <a:ext cx="3480300" cy="1145100"/>
            <a:chOff x="2771600" y="526920"/>
            <a:chExt cx="3480300" cy="1145100"/>
          </a:xfrm>
        </p:grpSpPr>
        <p:sp>
          <p:nvSpPr>
            <p:cNvPr id="2188" name="Google Shape;2188;p3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0" name="Google Shape;2190;p37"/>
          <p:cNvSpPr txBox="1"/>
          <p:nvPr>
            <p:ph idx="4" type="title"/>
          </p:nvPr>
        </p:nvSpPr>
        <p:spPr>
          <a:xfrm>
            <a:off x="2825496" y="4105656"/>
            <a:ext cx="34839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6000 filas de cada label</a:t>
            </a:r>
            <a:endParaRPr sz="2800"/>
          </a:p>
        </p:txBody>
      </p:sp>
      <p:sp>
        <p:nvSpPr>
          <p:cNvPr id="2191" name="Google Shape;2191;p37"/>
          <p:cNvSpPr txBox="1"/>
          <p:nvPr>
            <p:ph idx="5" type="subTitle"/>
          </p:nvPr>
        </p:nvSpPr>
        <p:spPr>
          <a:xfrm>
            <a:off x="2834640" y="4626864"/>
            <a:ext cx="34839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decir, la base de datos está balanceada.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p38"/>
          <p:cNvSpPr txBox="1"/>
          <p:nvPr>
            <p:ph type="title"/>
          </p:nvPr>
        </p:nvSpPr>
        <p:spPr>
          <a:xfrm>
            <a:off x="-2251779" y="-1293712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7" name="Google Shape;2197;p38"/>
          <p:cNvSpPr txBox="1"/>
          <p:nvPr>
            <p:ph idx="1" type="subTitle"/>
          </p:nvPr>
        </p:nvSpPr>
        <p:spPr>
          <a:xfrm>
            <a:off x="-2119329" y="1346696"/>
            <a:ext cx="34839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38"/>
          <p:cNvSpPr txBox="1"/>
          <p:nvPr>
            <p:ph idx="4" type="title"/>
          </p:nvPr>
        </p:nvSpPr>
        <p:spPr>
          <a:xfrm>
            <a:off x="2957946" y="57676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9" name="Google Shape;2199;p38"/>
          <p:cNvSpPr txBox="1"/>
          <p:nvPr>
            <p:ph idx="5" type="subTitle"/>
          </p:nvPr>
        </p:nvSpPr>
        <p:spPr>
          <a:xfrm>
            <a:off x="2967090" y="6288864"/>
            <a:ext cx="34839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0" name="Google Shape;220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950" y="1697476"/>
            <a:ext cx="7056749" cy="2883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1" name="Google Shape;2201;p38"/>
          <p:cNvGrpSpPr/>
          <p:nvPr/>
        </p:nvGrpSpPr>
        <p:grpSpPr>
          <a:xfrm>
            <a:off x="2755650" y="450720"/>
            <a:ext cx="3480300" cy="1145100"/>
            <a:chOff x="2771600" y="526920"/>
            <a:chExt cx="3480300" cy="1145100"/>
          </a:xfrm>
        </p:grpSpPr>
        <p:sp>
          <p:nvSpPr>
            <p:cNvPr id="2202" name="Google Shape;2202;p38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8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4" name="Google Shape;2204;p38"/>
          <p:cNvSpPr txBox="1"/>
          <p:nvPr>
            <p:ph type="title"/>
          </p:nvPr>
        </p:nvSpPr>
        <p:spPr>
          <a:xfrm>
            <a:off x="2749296" y="627888"/>
            <a:ext cx="34839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Columna ‘label’</a:t>
            </a:r>
            <a:endParaRPr/>
          </a:p>
        </p:txBody>
      </p:sp>
      <p:sp>
        <p:nvSpPr>
          <p:cNvPr id="2205" name="Google Shape;2205;p38"/>
          <p:cNvSpPr txBox="1"/>
          <p:nvPr>
            <p:ph idx="1" type="subTitle"/>
          </p:nvPr>
        </p:nvSpPr>
        <p:spPr>
          <a:xfrm>
            <a:off x="2749296" y="1149096"/>
            <a:ext cx="34839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Estudio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0" name="Google Shape;22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413" y="1647124"/>
            <a:ext cx="7681176" cy="3068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1" name="Google Shape;2211;p39"/>
          <p:cNvGrpSpPr/>
          <p:nvPr/>
        </p:nvGrpSpPr>
        <p:grpSpPr>
          <a:xfrm>
            <a:off x="2221745" y="219707"/>
            <a:ext cx="4801074" cy="1299918"/>
            <a:chOff x="2771600" y="526920"/>
            <a:chExt cx="3480300" cy="1145100"/>
          </a:xfrm>
        </p:grpSpPr>
        <p:sp>
          <p:nvSpPr>
            <p:cNvPr id="2212" name="Google Shape;2212;p39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9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4" name="Google Shape;2214;p39"/>
          <p:cNvSpPr txBox="1"/>
          <p:nvPr>
            <p:ph type="title"/>
          </p:nvPr>
        </p:nvSpPr>
        <p:spPr>
          <a:xfrm>
            <a:off x="2437625" y="563663"/>
            <a:ext cx="45852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Columna ‘study_and_condition’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40"/>
          <p:cNvSpPr txBox="1"/>
          <p:nvPr>
            <p:ph type="title"/>
          </p:nvPr>
        </p:nvSpPr>
        <p:spPr>
          <a:xfrm>
            <a:off x="1445925" y="2077875"/>
            <a:ext cx="6313500" cy="13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Comprensión y preparación de los datos</a:t>
            </a:r>
            <a:endParaRPr sz="4700"/>
          </a:p>
        </p:txBody>
      </p:sp>
      <p:sp>
        <p:nvSpPr>
          <p:cNvPr id="2220" name="Google Shape;2220;p40"/>
          <p:cNvSpPr txBox="1"/>
          <p:nvPr>
            <p:ph idx="2" type="title"/>
          </p:nvPr>
        </p:nvSpPr>
        <p:spPr>
          <a:xfrm>
            <a:off x="2917100" y="1008063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41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 de transformación</a:t>
            </a:r>
            <a:endParaRPr/>
          </a:p>
        </p:txBody>
      </p:sp>
      <p:sp>
        <p:nvSpPr>
          <p:cNvPr id="2226" name="Google Shape;2226;p41"/>
          <p:cNvSpPr txBox="1"/>
          <p:nvPr/>
        </p:nvSpPr>
        <p:spPr>
          <a:xfrm>
            <a:off x="10054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 eliminaron todos los caracteres no ASCII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/>
          <p:nvPr/>
        </p:nvSpPr>
        <p:spPr>
          <a:xfrm>
            <a:off x="4272250" y="144082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 eliminó toda puntuación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8" name="Google Shape;2228;p41"/>
          <p:cNvSpPr txBox="1"/>
          <p:nvPr/>
        </p:nvSpPr>
        <p:spPr>
          <a:xfrm>
            <a:off x="26433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 convirtió a minúscula todas las cadenas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/>
          <p:nvPr/>
        </p:nvSpPr>
        <p:spPr>
          <a:xfrm>
            <a:off x="59191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Todo caracter numérico se convirtió en texto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30" name="Google Shape;2230;p41"/>
          <p:cNvGrpSpPr/>
          <p:nvPr/>
        </p:nvGrpSpPr>
        <p:grpSpPr>
          <a:xfrm>
            <a:off x="1620199" y="2106974"/>
            <a:ext cx="5900539" cy="1517351"/>
            <a:chOff x="1621724" y="2106974"/>
            <a:chExt cx="5900539" cy="1517351"/>
          </a:xfrm>
        </p:grpSpPr>
        <p:grpSp>
          <p:nvGrpSpPr>
            <p:cNvPr id="2231" name="Google Shape;2231;p41"/>
            <p:cNvGrpSpPr/>
            <p:nvPr/>
          </p:nvGrpSpPr>
          <p:grpSpPr>
            <a:xfrm>
              <a:off x="2604781" y="2884996"/>
              <a:ext cx="4021755" cy="519"/>
              <a:chOff x="3762454" y="2553002"/>
              <a:chExt cx="1121578" cy="145"/>
            </a:xfrm>
          </p:grpSpPr>
          <p:cxnSp>
            <p:nvCxnSpPr>
              <p:cNvPr id="2232" name="Google Shape;2232;p41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3" name="Google Shape;2233;p41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4" name="Google Shape;2234;p41"/>
              <p:cNvCxnSpPr>
                <a:stCxn id="2235" idx="6"/>
                <a:endCxn id="2236" idx="2"/>
              </p:cNvCxnSpPr>
              <p:nvPr/>
            </p:nvCxnSpPr>
            <p:spPr>
              <a:xfrm>
                <a:off x="3762454" y="2553146"/>
                <a:ext cx="183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237" name="Google Shape;2237;p41"/>
            <p:cNvCxnSpPr/>
            <p:nvPr/>
          </p:nvCxnSpPr>
          <p:spPr>
            <a:xfrm>
              <a:off x="3752008" y="3186309"/>
              <a:ext cx="0" cy="35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38" name="Google Shape;2238;p41"/>
            <p:cNvGrpSpPr/>
            <p:nvPr/>
          </p:nvGrpSpPr>
          <p:grpSpPr>
            <a:xfrm>
              <a:off x="3261117" y="2393765"/>
              <a:ext cx="983016" cy="983016"/>
              <a:chOff x="3347725" y="2480342"/>
              <a:chExt cx="810000" cy="810000"/>
            </a:xfrm>
          </p:grpSpPr>
          <p:sp>
            <p:nvSpPr>
              <p:cNvPr id="2236" name="Google Shape;2236;p41"/>
              <p:cNvSpPr/>
              <p:nvPr/>
            </p:nvSpPr>
            <p:spPr>
              <a:xfrm>
                <a:off x="3347725" y="2480342"/>
                <a:ext cx="810000" cy="8100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41"/>
              <p:cNvSpPr/>
              <p:nvPr/>
            </p:nvSpPr>
            <p:spPr>
              <a:xfrm>
                <a:off x="3451091" y="2583719"/>
                <a:ext cx="603600" cy="6036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240" name="Google Shape;2240;p41"/>
            <p:cNvCxnSpPr>
              <a:stCxn id="2241" idx="0"/>
            </p:cNvCxnSpPr>
            <p:nvPr/>
          </p:nvCxnSpPr>
          <p:spPr>
            <a:xfrm rot="10800000">
              <a:off x="5391605" y="2122099"/>
              <a:ext cx="0" cy="39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42" name="Google Shape;2242;p41"/>
            <p:cNvGrpSpPr/>
            <p:nvPr/>
          </p:nvGrpSpPr>
          <p:grpSpPr>
            <a:xfrm>
              <a:off x="4899976" y="2393376"/>
              <a:ext cx="983218" cy="983218"/>
              <a:chOff x="4987056" y="2480342"/>
              <a:chExt cx="809100" cy="809100"/>
            </a:xfrm>
          </p:grpSpPr>
          <p:sp>
            <p:nvSpPr>
              <p:cNvPr id="2243" name="Google Shape;2243;p41"/>
              <p:cNvSpPr/>
              <p:nvPr/>
            </p:nvSpPr>
            <p:spPr>
              <a:xfrm>
                <a:off x="4987056" y="2480342"/>
                <a:ext cx="809100" cy="809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41"/>
              <p:cNvSpPr/>
              <p:nvPr/>
            </p:nvSpPr>
            <p:spPr>
              <a:xfrm>
                <a:off x="5090423" y="2583719"/>
                <a:ext cx="602400" cy="6024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244" name="Google Shape;2244;p41"/>
            <p:cNvCxnSpPr/>
            <p:nvPr/>
          </p:nvCxnSpPr>
          <p:spPr>
            <a:xfrm>
              <a:off x="7031106" y="3186309"/>
              <a:ext cx="0" cy="35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45" name="Google Shape;2245;p41"/>
            <p:cNvGrpSpPr/>
            <p:nvPr/>
          </p:nvGrpSpPr>
          <p:grpSpPr>
            <a:xfrm>
              <a:off x="6539045" y="2393178"/>
              <a:ext cx="983218" cy="983218"/>
              <a:chOff x="6626363" y="2480342"/>
              <a:chExt cx="809100" cy="809100"/>
            </a:xfrm>
          </p:grpSpPr>
          <p:sp>
            <p:nvSpPr>
              <p:cNvPr id="2246" name="Google Shape;2246;p41"/>
              <p:cNvSpPr/>
              <p:nvPr/>
            </p:nvSpPr>
            <p:spPr>
              <a:xfrm>
                <a:off x="6626363" y="2480342"/>
                <a:ext cx="809100" cy="8091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41"/>
              <p:cNvSpPr/>
              <p:nvPr/>
            </p:nvSpPr>
            <p:spPr>
              <a:xfrm>
                <a:off x="6729729" y="2583719"/>
                <a:ext cx="602400" cy="602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248" name="Google Shape;2248;p41"/>
            <p:cNvCxnSpPr>
              <a:stCxn id="2249" idx="0"/>
            </p:cNvCxnSpPr>
            <p:nvPr/>
          </p:nvCxnSpPr>
          <p:spPr>
            <a:xfrm rot="10800000">
              <a:off x="2113474" y="2122227"/>
              <a:ext cx="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50" name="Google Shape;2250;p41"/>
            <p:cNvGrpSpPr/>
            <p:nvPr/>
          </p:nvGrpSpPr>
          <p:grpSpPr>
            <a:xfrm>
              <a:off x="1621724" y="2393805"/>
              <a:ext cx="983056" cy="983421"/>
              <a:chOff x="1708681" y="2480698"/>
              <a:chExt cx="809100" cy="809400"/>
            </a:xfrm>
          </p:grpSpPr>
          <p:sp>
            <p:nvSpPr>
              <p:cNvPr id="2235" name="Google Shape;2235;p41"/>
              <p:cNvSpPr/>
              <p:nvPr/>
            </p:nvSpPr>
            <p:spPr>
              <a:xfrm>
                <a:off x="1708681" y="2480698"/>
                <a:ext cx="809100" cy="809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41"/>
              <p:cNvSpPr/>
              <p:nvPr/>
            </p:nvSpPr>
            <p:spPr>
              <a:xfrm>
                <a:off x="1812063" y="2584091"/>
                <a:ext cx="602700" cy="6027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51" name="Google Shape;2251;p41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1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1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41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5" name="Google Shape;2255;p41"/>
          <p:cNvSpPr txBox="1"/>
          <p:nvPr/>
        </p:nvSpPr>
        <p:spPr>
          <a:xfrm>
            <a:off x="1762947" y="272391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ASCII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56" name="Google Shape;2256;p41"/>
          <p:cNvSpPr txBox="1"/>
          <p:nvPr/>
        </p:nvSpPr>
        <p:spPr>
          <a:xfrm>
            <a:off x="3347975" y="2744225"/>
            <a:ext cx="7689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LowerCase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57" name="Google Shape;2257;p41"/>
          <p:cNvSpPr txBox="1"/>
          <p:nvPr/>
        </p:nvSpPr>
        <p:spPr>
          <a:xfrm>
            <a:off x="4997500" y="2744225"/>
            <a:ext cx="7689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!&amp;$?,.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58" name="Google Shape;2258;p41"/>
          <p:cNvSpPr txBox="1"/>
          <p:nvPr/>
        </p:nvSpPr>
        <p:spPr>
          <a:xfrm>
            <a:off x="6676650" y="2744225"/>
            <a:ext cx="7689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Numbers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