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05000" cy="3571875"/>
          </a:xfrm>
          <a:custGeom>
            <a:avLst/>
            <a:gdLst/>
            <a:ahLst/>
            <a:cxnLst/>
            <a:rect l="l" t="t" r="r" b="b"/>
            <a:pathLst>
              <a:path w="1905000" h="3571875">
                <a:moveTo>
                  <a:pt x="1905000" y="0"/>
                </a:moveTo>
                <a:lnTo>
                  <a:pt x="0" y="0"/>
                </a:lnTo>
                <a:lnTo>
                  <a:pt x="0" y="2628836"/>
                </a:lnTo>
                <a:lnTo>
                  <a:pt x="0" y="2800350"/>
                </a:lnTo>
                <a:lnTo>
                  <a:pt x="0" y="3571875"/>
                </a:lnTo>
                <a:lnTo>
                  <a:pt x="1905000" y="3571875"/>
                </a:lnTo>
                <a:lnTo>
                  <a:pt x="1905000" y="2800350"/>
                </a:lnTo>
                <a:lnTo>
                  <a:pt x="1905000" y="2628836"/>
                </a:lnTo>
                <a:lnTo>
                  <a:pt x="1905000" y="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90600" y="2628836"/>
            <a:ext cx="7620000" cy="1786255"/>
          </a:xfrm>
          <a:custGeom>
            <a:avLst/>
            <a:gdLst/>
            <a:ahLst/>
            <a:cxnLst/>
            <a:rect l="l" t="t" r="r" b="b"/>
            <a:pathLst>
              <a:path w="7620000" h="1786254">
                <a:moveTo>
                  <a:pt x="7620000" y="0"/>
                </a:moveTo>
                <a:lnTo>
                  <a:pt x="0" y="0"/>
                </a:lnTo>
                <a:lnTo>
                  <a:pt x="0" y="1704174"/>
                </a:lnTo>
                <a:lnTo>
                  <a:pt x="0" y="1786001"/>
                </a:lnTo>
                <a:lnTo>
                  <a:pt x="7620000" y="1786001"/>
                </a:lnTo>
                <a:lnTo>
                  <a:pt x="7620000" y="1704174"/>
                </a:lnTo>
                <a:lnTo>
                  <a:pt x="7620000" y="0"/>
                </a:lnTo>
                <a:close/>
              </a:path>
            </a:pathLst>
          </a:custGeom>
          <a:solidFill>
            <a:srgbClr val="33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38225" y="2800349"/>
            <a:ext cx="7620000" cy="1428750"/>
          </a:xfrm>
          <a:custGeom>
            <a:avLst/>
            <a:gdLst/>
            <a:ahLst/>
            <a:cxnLst/>
            <a:rect l="l" t="t" r="r" b="b"/>
            <a:pathLst>
              <a:path w="7620000" h="1428750">
                <a:moveTo>
                  <a:pt x="7620000" y="0"/>
                </a:moveTo>
                <a:lnTo>
                  <a:pt x="0" y="0"/>
                </a:lnTo>
                <a:lnTo>
                  <a:pt x="0" y="1428750"/>
                </a:lnTo>
                <a:lnTo>
                  <a:pt x="7620000" y="1428750"/>
                </a:lnTo>
                <a:lnTo>
                  <a:pt x="7620000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657599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50800">
            <a:solidFill>
              <a:srgbClr val="33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273800" y="400113"/>
            <a:ext cx="2381250" cy="357505"/>
          </a:xfrm>
          <a:custGeom>
            <a:avLst/>
            <a:gdLst/>
            <a:ahLst/>
            <a:cxnLst/>
            <a:rect l="l" t="t" r="r" b="b"/>
            <a:pathLst>
              <a:path w="2381250" h="357505">
                <a:moveTo>
                  <a:pt x="2381250" y="0"/>
                </a:moveTo>
                <a:lnTo>
                  <a:pt x="0" y="0"/>
                </a:lnTo>
                <a:lnTo>
                  <a:pt x="0" y="357187"/>
                </a:lnTo>
                <a:lnTo>
                  <a:pt x="2381250" y="357187"/>
                </a:lnTo>
                <a:lnTo>
                  <a:pt x="238125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35000" y="514349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44450">
            <a:solidFill>
              <a:srgbClr val="33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875" y="996378"/>
            <a:ext cx="79394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8250" y="3190938"/>
            <a:ext cx="6667499" cy="624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3300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76250" cy="3571875"/>
          </a:xfrm>
          <a:custGeom>
            <a:avLst/>
            <a:gdLst/>
            <a:ahLst/>
            <a:cxnLst/>
            <a:rect l="l" t="t" r="r" b="b"/>
            <a:pathLst>
              <a:path w="476250" h="3571875">
                <a:moveTo>
                  <a:pt x="476250" y="0"/>
                </a:moveTo>
                <a:lnTo>
                  <a:pt x="0" y="0"/>
                </a:lnTo>
                <a:lnTo>
                  <a:pt x="0" y="3571875"/>
                </a:lnTo>
                <a:lnTo>
                  <a:pt x="476250" y="3571875"/>
                </a:lnTo>
                <a:lnTo>
                  <a:pt x="476250" y="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1120393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19050">
            <a:solidFill>
              <a:srgbClr val="33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657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4450">
            <a:solidFill>
              <a:srgbClr val="33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094" y="433704"/>
            <a:ext cx="78778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00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05" y="1217637"/>
            <a:ext cx="8327389" cy="354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9083" y="4730908"/>
            <a:ext cx="219075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ius/codius-wiki/wiki/White-Pap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ecoin.ne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ao.int/publications/pages/publication.aspx?docnum=9303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aimultiple.com/blockchain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aimultiple.com/blockchain-supply-chain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aimultiple.com/blockchain-supply-chain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aimultiple.com/food-supply-chain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Smart </a:t>
            </a:r>
            <a:r>
              <a:rPr spc="15" dirty="0"/>
              <a:t>Contracts </a:t>
            </a:r>
            <a:r>
              <a:rPr dirty="0"/>
              <a:t>and Use</a:t>
            </a:r>
            <a:r>
              <a:rPr spc="-165" dirty="0"/>
              <a:t> </a:t>
            </a:r>
            <a:r>
              <a:rPr dirty="0"/>
              <a:t>Cases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CST </a:t>
            </a:r>
            <a:r>
              <a:rPr spc="-15" dirty="0"/>
              <a:t>428 </a:t>
            </a:r>
            <a:r>
              <a:rPr spc="-5" dirty="0"/>
              <a:t>BLOCK </a:t>
            </a:r>
            <a:r>
              <a:rPr spc="-45" dirty="0"/>
              <a:t>CHAIN</a:t>
            </a:r>
            <a:r>
              <a:rPr spc="145" dirty="0"/>
              <a:t> </a:t>
            </a:r>
            <a:r>
              <a:rPr spc="-10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80028" y="1485010"/>
            <a:ext cx="2727960" cy="703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21334" marR="5080" indent="-509270">
              <a:lnSpc>
                <a:spcPts val="2650"/>
              </a:lnSpc>
              <a:spcBef>
                <a:spcPts val="225"/>
              </a:spcBef>
            </a:pPr>
            <a:r>
              <a:rPr sz="2250" b="1" spc="5" dirty="0">
                <a:latin typeface="Arial"/>
                <a:cs typeface="Arial"/>
              </a:rPr>
              <a:t>S8 </a:t>
            </a:r>
            <a:r>
              <a:rPr sz="2250" b="1" spc="-5" dirty="0">
                <a:latin typeface="Arial"/>
                <a:cs typeface="Arial"/>
              </a:rPr>
              <a:t>CSE –</a:t>
            </a:r>
            <a:r>
              <a:rPr sz="2250" b="1" spc="-355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ELECTIVE  </a:t>
            </a:r>
            <a:r>
              <a:rPr sz="2250" b="1" spc="-5" dirty="0">
                <a:latin typeface="Arial"/>
                <a:cs typeface="Arial"/>
              </a:rPr>
              <a:t>MODULE –</a:t>
            </a:r>
            <a:r>
              <a:rPr sz="2250" b="1" spc="-250" dirty="0">
                <a:latin typeface="Arial"/>
                <a:cs typeface="Arial"/>
              </a:rPr>
              <a:t> </a:t>
            </a:r>
            <a:r>
              <a:rPr sz="2250" b="1" spc="-5" dirty="0">
                <a:latin typeface="Arial"/>
                <a:cs typeface="Arial"/>
              </a:rPr>
              <a:t>4</a:t>
            </a:r>
            <a:endParaRPr sz="2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90331" y="4730908"/>
            <a:ext cx="14986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1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126" y="126682"/>
            <a:ext cx="4298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1980" algn="l"/>
                <a:tab pos="1273175" algn="l"/>
                <a:tab pos="2524125" algn="l"/>
                <a:tab pos="3378835" algn="l"/>
              </a:tabLst>
            </a:pPr>
            <a:r>
              <a:rPr b="0" spc="-5" dirty="0">
                <a:latin typeface="Times New Roman"/>
                <a:cs typeface="Times New Roman"/>
              </a:rPr>
              <a:t>o</a:t>
            </a:r>
            <a:r>
              <a:rPr b="0" dirty="0">
                <a:latin typeface="Times New Roman"/>
                <a:cs typeface="Times New Roman"/>
              </a:rPr>
              <a:t>f	</a:t>
            </a:r>
            <a:r>
              <a:rPr b="0" spc="15" dirty="0">
                <a:latin typeface="Times New Roman"/>
                <a:cs typeface="Times New Roman"/>
              </a:rPr>
              <a:t>a</a:t>
            </a:r>
            <a:r>
              <a:rPr b="0" dirty="0">
                <a:latin typeface="Times New Roman"/>
                <a:cs typeface="Times New Roman"/>
              </a:rPr>
              <a:t>n	</a:t>
            </a:r>
            <a:r>
              <a:rPr b="0" spc="-85" dirty="0">
                <a:latin typeface="Times New Roman"/>
                <a:cs typeface="Times New Roman"/>
              </a:rPr>
              <a:t>o</a:t>
            </a:r>
            <a:r>
              <a:rPr b="0" spc="-30" dirty="0">
                <a:latin typeface="Times New Roman"/>
                <a:cs typeface="Times New Roman"/>
              </a:rPr>
              <a:t>r</a:t>
            </a:r>
            <a:r>
              <a:rPr b="0" spc="95" dirty="0">
                <a:latin typeface="Times New Roman"/>
                <a:cs typeface="Times New Roman"/>
              </a:rPr>
              <a:t>a</a:t>
            </a:r>
            <a:r>
              <a:rPr b="0" spc="-65" dirty="0">
                <a:latin typeface="Times New Roman"/>
                <a:cs typeface="Times New Roman"/>
              </a:rPr>
              <a:t>c</a:t>
            </a:r>
            <a:r>
              <a:rPr b="0" dirty="0">
                <a:latin typeface="Times New Roman"/>
                <a:cs typeface="Times New Roman"/>
              </a:rPr>
              <a:t>le	</a:t>
            </a:r>
            <a:r>
              <a:rPr b="0" spc="15" dirty="0">
                <a:latin typeface="Times New Roman"/>
                <a:cs typeface="Times New Roman"/>
              </a:rPr>
              <a:t>a</a:t>
            </a:r>
            <a:r>
              <a:rPr b="0" dirty="0">
                <a:latin typeface="Times New Roman"/>
                <a:cs typeface="Times New Roman"/>
              </a:rPr>
              <a:t>nd	</a:t>
            </a:r>
            <a:r>
              <a:rPr b="0" spc="30" dirty="0">
                <a:latin typeface="Times New Roman"/>
                <a:cs typeface="Times New Roman"/>
              </a:rPr>
              <a:t>s</a:t>
            </a:r>
            <a:r>
              <a:rPr b="0" spc="-5" dirty="0">
                <a:latin typeface="Times New Roman"/>
                <a:cs typeface="Times New Roman"/>
              </a:rPr>
              <a:t>m</a:t>
            </a:r>
            <a:r>
              <a:rPr b="0" spc="15" dirty="0">
                <a:latin typeface="Times New Roman"/>
                <a:cs typeface="Times New Roman"/>
              </a:rPr>
              <a:t>a</a:t>
            </a:r>
            <a:r>
              <a:rPr b="0" spc="-30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126682"/>
            <a:ext cx="3089275" cy="100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571500" algn="l"/>
                <a:tab pos="2036445" algn="l"/>
              </a:tabLst>
            </a:pPr>
            <a:r>
              <a:rPr sz="3200" dirty="0">
                <a:solidFill>
                  <a:srgbClr val="330033"/>
                </a:solidFill>
                <a:latin typeface="Times New Roman"/>
                <a:cs typeface="Times New Roman"/>
              </a:rPr>
              <a:t>A	generic	</a:t>
            </a:r>
            <a:r>
              <a:rPr sz="3200" spc="-15" dirty="0">
                <a:solidFill>
                  <a:srgbClr val="330033"/>
                </a:solidFill>
                <a:latin typeface="Times New Roman"/>
                <a:cs typeface="Times New Roman"/>
              </a:rPr>
              <a:t>model  </a:t>
            </a:r>
            <a:r>
              <a:rPr sz="3200" spc="-30" dirty="0">
                <a:solidFill>
                  <a:srgbClr val="330033"/>
                </a:solidFill>
                <a:latin typeface="Times New Roman"/>
                <a:cs typeface="Times New Roman"/>
              </a:rPr>
              <a:t>contract</a:t>
            </a:r>
            <a:r>
              <a:rPr sz="3200" spc="185" dirty="0">
                <a:solidFill>
                  <a:srgbClr val="330033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330033"/>
                </a:solidFill>
                <a:latin typeface="Times New Roman"/>
                <a:cs typeface="Times New Roman"/>
              </a:rPr>
              <a:t>ecosystem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875" y="1394548"/>
            <a:ext cx="8096250" cy="3248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19083" y="4730908"/>
            <a:ext cx="22161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10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07" y="1274762"/>
            <a:ext cx="815340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Depending </a:t>
            </a:r>
            <a:r>
              <a:rPr sz="1600" spc="35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industry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5" dirty="0">
                <a:latin typeface="Times New Roman"/>
                <a:cs typeface="Times New Roman"/>
              </a:rPr>
              <a:t>case </a:t>
            </a:r>
            <a:r>
              <a:rPr sz="1600" spc="-10" dirty="0">
                <a:latin typeface="Times New Roman"/>
                <a:cs typeface="Times New Roman"/>
              </a:rPr>
              <a:t>requirements,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deliver </a:t>
            </a:r>
            <a:r>
              <a:rPr sz="1600" spc="-5" dirty="0">
                <a:latin typeface="Times New Roman"/>
                <a:cs typeface="Times New Roman"/>
              </a:rPr>
              <a:t>different </a:t>
            </a:r>
            <a:r>
              <a:rPr sz="1600" spc="-10" dirty="0">
                <a:latin typeface="Times New Roman"/>
                <a:cs typeface="Times New Roman"/>
              </a:rPr>
              <a:t>types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data  </a:t>
            </a:r>
            <a:r>
              <a:rPr sz="1600" spc="-5" dirty="0">
                <a:latin typeface="Times New Roman"/>
                <a:cs typeface="Times New Roman"/>
              </a:rPr>
              <a:t>ranging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weather reports, </a:t>
            </a:r>
            <a:r>
              <a:rPr sz="1600" spc="10" dirty="0">
                <a:latin typeface="Times New Roman"/>
                <a:cs typeface="Times New Roman"/>
              </a:rPr>
              <a:t>real-world </a:t>
            </a:r>
            <a:r>
              <a:rPr sz="1600" spc="-5" dirty="0">
                <a:latin typeface="Times New Roman"/>
                <a:cs typeface="Times New Roman"/>
              </a:rPr>
              <a:t>news,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corporate </a:t>
            </a:r>
            <a:r>
              <a:rPr sz="1600" spc="-15" dirty="0">
                <a:latin typeface="Times New Roman"/>
                <a:cs typeface="Times New Roman"/>
              </a:rPr>
              <a:t>actions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coming from </a:t>
            </a:r>
            <a:r>
              <a:rPr sz="1600" spc="85" dirty="0">
                <a:latin typeface="Times New Roman"/>
                <a:cs typeface="Times New Roman"/>
              </a:rPr>
              <a:t>an  </a:t>
            </a:r>
            <a:r>
              <a:rPr sz="1600" b="1" spc="-20" dirty="0">
                <a:latin typeface="Times New Roman"/>
                <a:cs typeface="Times New Roman"/>
              </a:rPr>
              <a:t>Internet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spc="-45" dirty="0">
                <a:latin typeface="Times New Roman"/>
                <a:cs typeface="Times New Roman"/>
              </a:rPr>
              <a:t>Things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b="1" spc="-15" dirty="0">
                <a:latin typeface="Times New Roman"/>
                <a:cs typeface="Times New Roman"/>
              </a:rPr>
              <a:t>IoT</a:t>
            </a:r>
            <a:r>
              <a:rPr sz="1600" spc="-15" dirty="0">
                <a:latin typeface="Times New Roman"/>
                <a:cs typeface="Times New Roman"/>
              </a:rPr>
              <a:t>)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device.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9083" y="4730908"/>
            <a:ext cx="22161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11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181" y="1248854"/>
            <a:ext cx="7935468" cy="3376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19083" y="4730908"/>
            <a:ext cx="22161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12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607" y="1275397"/>
            <a:ext cx="7938134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5875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15" dirty="0">
                <a:latin typeface="Times New Roman"/>
                <a:cs typeface="Times New Roman"/>
              </a:rPr>
              <a:t>different methods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write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25" dirty="0">
                <a:latin typeface="Times New Roman"/>
                <a:cs typeface="Times New Roman"/>
              </a:rPr>
              <a:t>into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blockchain, </a:t>
            </a:r>
            <a:r>
              <a:rPr sz="1600" spc="5" dirty="0">
                <a:latin typeface="Times New Roman"/>
                <a:cs typeface="Times New Roman"/>
              </a:rPr>
              <a:t>depending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type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blockchain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used.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15" dirty="0">
                <a:latin typeface="Times New Roman"/>
                <a:cs typeface="Times New Roman"/>
              </a:rPr>
              <a:t>example,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Bitcoin </a:t>
            </a:r>
            <a:r>
              <a:rPr sz="1600" dirty="0">
                <a:latin typeface="Times New Roman"/>
                <a:cs typeface="Times New Roman"/>
              </a:rPr>
              <a:t>blockchain, </a:t>
            </a:r>
            <a:r>
              <a:rPr sz="1600" spc="40" dirty="0">
                <a:latin typeface="Times New Roman"/>
                <a:cs typeface="Times New Roman"/>
              </a:rPr>
              <a:t>an </a:t>
            </a:r>
            <a:r>
              <a:rPr sz="1600" spc="10" dirty="0">
                <a:latin typeface="Times New Roman"/>
                <a:cs typeface="Times New Roman"/>
              </a:rPr>
              <a:t>oracle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write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 specific </a:t>
            </a:r>
            <a:r>
              <a:rPr sz="1600" spc="-10" dirty="0">
                <a:latin typeface="Times New Roman"/>
                <a:cs typeface="Times New Roman"/>
              </a:rPr>
              <a:t>transaction,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smart </a:t>
            </a:r>
            <a:r>
              <a:rPr sz="1600" spc="-15" dirty="0">
                <a:latin typeface="Times New Roman"/>
                <a:cs typeface="Times New Roman"/>
              </a:rPr>
              <a:t>contract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35" dirty="0">
                <a:latin typeface="Times New Roman"/>
                <a:cs typeface="Times New Roman"/>
              </a:rPr>
              <a:t>monitor that </a:t>
            </a:r>
            <a:r>
              <a:rPr sz="1600" spc="-10" dirty="0">
                <a:latin typeface="Times New Roman"/>
                <a:cs typeface="Times New Roman"/>
              </a:rPr>
              <a:t>transaction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read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Other </a:t>
            </a:r>
            <a:r>
              <a:rPr sz="1600" spc="-15" dirty="0">
                <a:latin typeface="Times New Roman"/>
                <a:cs typeface="Times New Roman"/>
              </a:rPr>
              <a:t>methods </a:t>
            </a:r>
            <a:r>
              <a:rPr sz="1600" spc="-5" dirty="0">
                <a:latin typeface="Times New Roman"/>
                <a:cs typeface="Times New Roman"/>
              </a:rPr>
              <a:t>include </a:t>
            </a:r>
            <a:r>
              <a:rPr sz="1600" spc="10" dirty="0">
                <a:latin typeface="Times New Roman"/>
                <a:cs typeface="Times New Roman"/>
              </a:rPr>
              <a:t>storing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fetched </a:t>
            </a:r>
            <a:r>
              <a:rPr sz="1600" spc="5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smart </a:t>
            </a:r>
            <a:r>
              <a:rPr sz="1600" spc="5" dirty="0">
                <a:latin typeface="Times New Roman"/>
                <a:cs typeface="Times New Roman"/>
              </a:rPr>
              <a:t>contract's </a:t>
            </a:r>
            <a:r>
              <a:rPr sz="1600" spc="-15" dirty="0">
                <a:latin typeface="Times New Roman"/>
                <a:cs typeface="Times New Roman"/>
              </a:rPr>
              <a:t>storage, </a:t>
            </a:r>
            <a:r>
              <a:rPr sz="1600" spc="15" dirty="0">
                <a:latin typeface="Times New Roman"/>
                <a:cs typeface="Times New Roman"/>
              </a:rPr>
              <a:t>which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then 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accessed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25" dirty="0">
                <a:latin typeface="Times New Roman"/>
                <a:cs typeface="Times New Roman"/>
              </a:rPr>
              <a:t>other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 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blockchain </a:t>
            </a:r>
            <a:r>
              <a:rPr sz="1600" spc="10" dirty="0">
                <a:latin typeface="Times New Roman"/>
                <a:cs typeface="Times New Roman"/>
              </a:rPr>
              <a:t>via </a:t>
            </a:r>
            <a:r>
              <a:rPr sz="1600" spc="-15" dirty="0">
                <a:latin typeface="Times New Roman"/>
                <a:cs typeface="Times New Roman"/>
              </a:rPr>
              <a:t>requests </a:t>
            </a:r>
            <a:r>
              <a:rPr sz="1600" spc="10" dirty="0">
                <a:latin typeface="Times New Roman"/>
                <a:cs typeface="Times New Roman"/>
              </a:rPr>
              <a:t>between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  </a:t>
            </a:r>
            <a:r>
              <a:rPr sz="1600" spc="-15" dirty="0">
                <a:latin typeface="Times New Roman"/>
                <a:cs typeface="Times New Roman"/>
              </a:rPr>
              <a:t>depending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platform.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20" dirty="0">
                <a:latin typeface="Times New Roman"/>
                <a:cs typeface="Times New Roman"/>
              </a:rPr>
              <a:t>example,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40" dirty="0">
                <a:latin typeface="Times New Roman"/>
                <a:cs typeface="Times New Roman"/>
              </a:rPr>
              <a:t>Ethereum, </a:t>
            </a:r>
            <a:r>
              <a:rPr sz="1600" spc="-25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achieved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25" dirty="0">
                <a:latin typeface="Times New Roman"/>
                <a:cs typeface="Times New Roman"/>
              </a:rPr>
              <a:t>using message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calls.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9083" y="4730908"/>
            <a:ext cx="22161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13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126682"/>
            <a:ext cx="7618095" cy="100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38530" algn="l"/>
                <a:tab pos="2748915" algn="l"/>
                <a:tab pos="4823460" algn="l"/>
                <a:tab pos="5413375" algn="l"/>
                <a:tab pos="6389370" algn="l"/>
              </a:tabLst>
            </a:pPr>
            <a:r>
              <a:rPr spc="20" dirty="0"/>
              <a:t>T</a:t>
            </a:r>
            <a:r>
              <a:rPr spc="-100" dirty="0"/>
              <a:t>h</a:t>
            </a:r>
            <a:r>
              <a:rPr dirty="0"/>
              <a:t>e	</a:t>
            </a:r>
            <a:r>
              <a:rPr spc="30" dirty="0"/>
              <a:t>s</a:t>
            </a:r>
            <a:r>
              <a:rPr spc="-30" dirty="0"/>
              <a:t>t</a:t>
            </a:r>
            <a:r>
              <a:rPr spc="75" dirty="0"/>
              <a:t>a</a:t>
            </a:r>
            <a:r>
              <a:rPr spc="-100" dirty="0"/>
              <a:t>n</a:t>
            </a:r>
            <a:r>
              <a:rPr spc="-25" dirty="0"/>
              <a:t>d</a:t>
            </a:r>
            <a:r>
              <a:rPr dirty="0"/>
              <a:t>a</a:t>
            </a:r>
            <a:r>
              <a:rPr spc="10" dirty="0"/>
              <a:t>r</a:t>
            </a:r>
            <a:r>
              <a:rPr dirty="0"/>
              <a:t>d	</a:t>
            </a:r>
            <a:r>
              <a:rPr spc="55" dirty="0"/>
              <a:t>m</a:t>
            </a:r>
            <a:r>
              <a:rPr spc="15" dirty="0"/>
              <a:t>ec</a:t>
            </a:r>
            <a:r>
              <a:rPr spc="-100" dirty="0"/>
              <a:t>h</a:t>
            </a:r>
            <a:r>
              <a:rPr spc="75" dirty="0"/>
              <a:t>a</a:t>
            </a:r>
            <a:r>
              <a:rPr spc="-100" dirty="0"/>
              <a:t>n</a:t>
            </a:r>
            <a:r>
              <a:rPr dirty="0"/>
              <a:t>ics	</a:t>
            </a:r>
            <a:r>
              <a:rPr spc="-85" dirty="0"/>
              <a:t>o</a:t>
            </a:r>
            <a:r>
              <a:rPr dirty="0"/>
              <a:t>f	</a:t>
            </a:r>
            <a:r>
              <a:rPr spc="-25" dirty="0"/>
              <a:t>h</a:t>
            </a:r>
            <a:r>
              <a:rPr spc="-85" dirty="0"/>
              <a:t>o</a:t>
            </a:r>
            <a:r>
              <a:rPr dirty="0"/>
              <a:t>w	</a:t>
            </a:r>
            <a:r>
              <a:rPr spc="-85" dirty="0"/>
              <a:t>o</a:t>
            </a:r>
            <a:r>
              <a:rPr spc="15" dirty="0"/>
              <a:t>r</a:t>
            </a:r>
            <a:r>
              <a:rPr dirty="0"/>
              <a:t>a</a:t>
            </a:r>
            <a:r>
              <a:rPr spc="10" dirty="0"/>
              <a:t>c</a:t>
            </a:r>
            <a:r>
              <a:rPr dirty="0"/>
              <a:t>les  </a:t>
            </a:r>
            <a:r>
              <a:rPr spc="-15" dirty="0"/>
              <a:t>work </a:t>
            </a:r>
            <a:r>
              <a:rPr spc="-5" dirty="0"/>
              <a:t>is presented</a:t>
            </a:r>
            <a:r>
              <a:rPr spc="85" dirty="0"/>
              <a:t> </a:t>
            </a:r>
            <a:r>
              <a:rPr spc="-10" dirty="0"/>
              <a:t>here: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4483" y="4718367"/>
            <a:ext cx="1682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14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44" y="1115695"/>
            <a:ext cx="8146415" cy="3691254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05740" indent="-193675" algn="just">
              <a:lnSpc>
                <a:spcPct val="100000"/>
              </a:lnSpc>
              <a:spcBef>
                <a:spcPts val="1065"/>
              </a:spcBef>
              <a:buSzPct val="90625"/>
              <a:buFont typeface="Arial"/>
              <a:buAutoNum type="arabicPeriod"/>
              <a:tabLst>
                <a:tab pos="206375" algn="l"/>
              </a:tabLst>
            </a:pP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smart </a:t>
            </a:r>
            <a:r>
              <a:rPr sz="1600" spc="-15" dirty="0">
                <a:latin typeface="Times New Roman"/>
                <a:cs typeface="Times New Roman"/>
              </a:rPr>
              <a:t>contract sends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request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15" dirty="0">
                <a:latin typeface="Times New Roman"/>
                <a:cs typeface="Times New Roman"/>
              </a:rPr>
              <a:t>data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oracle.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300"/>
              </a:lnSpc>
              <a:buAutoNum type="arabicPeriod"/>
              <a:tabLst>
                <a:tab pos="236854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request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executed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required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requested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source. </a:t>
            </a:r>
            <a:r>
              <a:rPr sz="1600" dirty="0">
                <a:latin typeface="Times New Roman"/>
                <a:cs typeface="Times New Roman"/>
              </a:rPr>
              <a:t>There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various  </a:t>
            </a:r>
            <a:r>
              <a:rPr sz="1600" spc="-15" dirty="0">
                <a:latin typeface="Times New Roman"/>
                <a:cs typeface="Times New Roman"/>
              </a:rPr>
              <a:t>methods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requesting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source. These </a:t>
            </a:r>
            <a:r>
              <a:rPr sz="1600" spc="-15" dirty="0">
                <a:latin typeface="Times New Roman"/>
                <a:cs typeface="Times New Roman"/>
              </a:rPr>
              <a:t>methods </a:t>
            </a:r>
            <a:r>
              <a:rPr sz="1600" spc="-5" dirty="0">
                <a:latin typeface="Times New Roman"/>
                <a:cs typeface="Times New Roman"/>
              </a:rPr>
              <a:t>usually </a:t>
            </a:r>
            <a:r>
              <a:rPr sz="1600" spc="5" dirty="0">
                <a:latin typeface="Times New Roman"/>
                <a:cs typeface="Times New Roman"/>
              </a:rPr>
              <a:t>involve </a:t>
            </a:r>
            <a:r>
              <a:rPr sz="1600" spc="-5" dirty="0">
                <a:latin typeface="Times New Roman"/>
                <a:cs typeface="Times New Roman"/>
              </a:rPr>
              <a:t>invoking </a:t>
            </a:r>
            <a:r>
              <a:rPr sz="1600" spc="-10" dirty="0">
                <a:latin typeface="Times New Roman"/>
                <a:cs typeface="Times New Roman"/>
              </a:rPr>
              <a:t>APIs  </a:t>
            </a:r>
            <a:r>
              <a:rPr sz="1600" spc="5" dirty="0">
                <a:latin typeface="Times New Roman"/>
                <a:cs typeface="Times New Roman"/>
              </a:rPr>
              <a:t>provided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data provider, </a:t>
            </a:r>
            <a:r>
              <a:rPr sz="1600" spc="-10" dirty="0">
                <a:latin typeface="Times New Roman"/>
                <a:cs typeface="Times New Roman"/>
              </a:rPr>
              <a:t>calling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web </a:t>
            </a:r>
            <a:r>
              <a:rPr sz="1600" spc="10" dirty="0">
                <a:latin typeface="Times New Roman"/>
                <a:cs typeface="Times New Roman"/>
              </a:rPr>
              <a:t>service, </a:t>
            </a:r>
            <a:r>
              <a:rPr sz="1600" spc="-5" dirty="0">
                <a:latin typeface="Times New Roman"/>
                <a:cs typeface="Times New Roman"/>
              </a:rPr>
              <a:t>reading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database </a:t>
            </a:r>
            <a:r>
              <a:rPr sz="1600" spc="-10" dirty="0">
                <a:latin typeface="Times New Roman"/>
                <a:cs typeface="Times New Roman"/>
              </a:rPr>
              <a:t>(for </a:t>
            </a:r>
            <a:r>
              <a:rPr sz="1600" dirty="0">
                <a:latin typeface="Times New Roman"/>
                <a:cs typeface="Times New Roman"/>
              </a:rPr>
              <a:t>example, </a:t>
            </a:r>
            <a:r>
              <a:rPr sz="1600" spc="30" dirty="0">
                <a:latin typeface="Times New Roman"/>
                <a:cs typeface="Times New Roman"/>
              </a:rPr>
              <a:t>in  </a:t>
            </a:r>
            <a:r>
              <a:rPr sz="1600" spc="5" dirty="0">
                <a:latin typeface="Times New Roman"/>
                <a:cs typeface="Times New Roman"/>
              </a:rPr>
              <a:t>enterprise </a:t>
            </a:r>
            <a:r>
              <a:rPr sz="1600" dirty="0">
                <a:latin typeface="Times New Roman"/>
                <a:cs typeface="Times New Roman"/>
              </a:rPr>
              <a:t>integration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5" dirty="0">
                <a:latin typeface="Times New Roman"/>
                <a:cs typeface="Times New Roman"/>
              </a:rPr>
              <a:t>cases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required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spc="5" dirty="0">
                <a:latin typeface="Times New Roman"/>
                <a:cs typeface="Times New Roman"/>
              </a:rPr>
              <a:t>exist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local enterprise </a:t>
            </a:r>
            <a:r>
              <a:rPr sz="1600" spc="-10" dirty="0">
                <a:latin typeface="Times New Roman"/>
                <a:cs typeface="Times New Roman"/>
              </a:rPr>
              <a:t>legacy  </a:t>
            </a:r>
            <a:r>
              <a:rPr sz="1600" spc="-20" dirty="0">
                <a:latin typeface="Times New Roman"/>
                <a:cs typeface="Times New Roman"/>
              </a:rPr>
              <a:t>system),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requesting </a:t>
            </a:r>
            <a:r>
              <a:rPr sz="1600" spc="5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5" dirty="0">
                <a:latin typeface="Times New Roman"/>
                <a:cs typeface="Times New Roman"/>
              </a:rPr>
              <a:t>another </a:t>
            </a:r>
            <a:r>
              <a:rPr sz="1600" dirty="0">
                <a:latin typeface="Times New Roman"/>
                <a:cs typeface="Times New Roman"/>
              </a:rPr>
              <a:t>blockchain. Sources 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25" dirty="0">
                <a:latin typeface="Times New Roman"/>
                <a:cs typeface="Times New Roman"/>
              </a:rPr>
              <a:t>any </a:t>
            </a:r>
            <a:r>
              <a:rPr sz="1600" spc="-5" dirty="0">
                <a:latin typeface="Times New Roman"/>
                <a:cs typeface="Times New Roman"/>
              </a:rPr>
              <a:t>external </a:t>
            </a:r>
            <a:r>
              <a:rPr sz="1600" dirty="0">
                <a:latin typeface="Times New Roman"/>
                <a:cs typeface="Times New Roman"/>
              </a:rPr>
              <a:t>off-chain </a:t>
            </a:r>
            <a:r>
              <a:rPr sz="1600" spc="-10" dirty="0">
                <a:latin typeface="Times New Roman"/>
                <a:cs typeface="Times New Roman"/>
              </a:rPr>
              <a:t>data  </a:t>
            </a:r>
            <a:r>
              <a:rPr sz="1600" spc="5" dirty="0">
                <a:latin typeface="Times New Roman"/>
                <a:cs typeface="Times New Roman"/>
              </a:rPr>
              <a:t>provider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internet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-20" dirty="0">
                <a:latin typeface="Times New Roman"/>
                <a:cs typeface="Times New Roman"/>
              </a:rPr>
              <a:t>internal </a:t>
            </a:r>
            <a:r>
              <a:rPr sz="1600" spc="-5" dirty="0">
                <a:latin typeface="Times New Roman"/>
                <a:cs typeface="Times New Roman"/>
              </a:rPr>
              <a:t>enterprise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  <a:p>
            <a:pPr marL="236220" indent="-224154" algn="just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236854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20" dirty="0">
                <a:latin typeface="Times New Roman"/>
                <a:cs typeface="Times New Roman"/>
              </a:rPr>
              <a:t>sent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notary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generate </a:t>
            </a:r>
            <a:r>
              <a:rPr sz="1600" spc="-5" dirty="0">
                <a:latin typeface="Times New Roman"/>
                <a:cs typeface="Times New Roman"/>
              </a:rPr>
              <a:t>cryptographic </a:t>
            </a:r>
            <a:r>
              <a:rPr sz="1600" spc="5" dirty="0">
                <a:latin typeface="Times New Roman"/>
                <a:cs typeface="Times New Roman"/>
              </a:rPr>
              <a:t>proof </a:t>
            </a:r>
            <a:r>
              <a:rPr sz="1600" dirty="0">
                <a:latin typeface="Times New Roman"/>
                <a:cs typeface="Times New Roman"/>
              </a:rPr>
              <a:t>(usually a </a:t>
            </a:r>
            <a:r>
              <a:rPr sz="1600" spc="-10" dirty="0">
                <a:latin typeface="Times New Roman"/>
                <a:cs typeface="Times New Roman"/>
              </a:rPr>
              <a:t>digital </a:t>
            </a:r>
            <a:r>
              <a:rPr sz="1600" spc="-5" dirty="0">
                <a:latin typeface="Times New Roman"/>
                <a:cs typeface="Times New Roman"/>
              </a:rPr>
              <a:t>signature) of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12700" marR="9525" algn="just">
              <a:lnSpc>
                <a:spcPts val="2890"/>
              </a:lnSpc>
              <a:spcBef>
                <a:spcPts val="254"/>
              </a:spcBef>
            </a:pPr>
            <a:r>
              <a:rPr sz="1600" spc="-10" dirty="0">
                <a:latin typeface="Times New Roman"/>
                <a:cs typeface="Times New Roman"/>
              </a:rPr>
              <a:t>requested </a:t>
            </a:r>
            <a:r>
              <a:rPr sz="1600" spc="5" dirty="0">
                <a:latin typeface="Times New Roman"/>
                <a:cs typeface="Times New Roman"/>
              </a:rPr>
              <a:t>data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prove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15" dirty="0">
                <a:latin typeface="Times New Roman"/>
                <a:cs typeface="Times New Roman"/>
              </a:rPr>
              <a:t>validity </a:t>
            </a:r>
            <a:r>
              <a:rPr sz="1600" dirty="0">
                <a:latin typeface="Times New Roman"/>
                <a:cs typeface="Times New Roman"/>
              </a:rPr>
              <a:t>(authenticity). </a:t>
            </a:r>
            <a:r>
              <a:rPr sz="1600" spc="-20" dirty="0">
                <a:latin typeface="Times New Roman"/>
                <a:cs typeface="Times New Roman"/>
              </a:rPr>
              <a:t>Usually, </a:t>
            </a:r>
            <a:r>
              <a:rPr sz="1600" spc="5" dirty="0">
                <a:latin typeface="Times New Roman"/>
                <a:cs typeface="Times New Roman"/>
              </a:rPr>
              <a:t>TLSNotary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20" dirty="0">
                <a:latin typeface="Times New Roman"/>
                <a:cs typeface="Times New Roman"/>
              </a:rPr>
              <a:t>used for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purpose  </a:t>
            </a:r>
            <a:r>
              <a:rPr sz="1600" spc="-5" dirty="0">
                <a:latin typeface="Times New Roman"/>
                <a:cs typeface="Times New Roman"/>
              </a:rPr>
              <a:t>(https://tlsnotary.org). </a:t>
            </a:r>
            <a:r>
              <a:rPr sz="1600" spc="-20" dirty="0">
                <a:latin typeface="Times New Roman"/>
                <a:cs typeface="Times New Roman"/>
              </a:rPr>
              <a:t>Other </a:t>
            </a:r>
            <a:r>
              <a:rPr sz="1600" dirty="0">
                <a:latin typeface="Times New Roman"/>
                <a:cs typeface="Times New Roman"/>
              </a:rPr>
              <a:t>techniques </a:t>
            </a:r>
            <a:r>
              <a:rPr sz="1600" spc="-5" dirty="0">
                <a:latin typeface="Times New Roman"/>
                <a:cs typeface="Times New Roman"/>
              </a:rPr>
              <a:t>include </a:t>
            </a:r>
            <a:r>
              <a:rPr sz="1600" b="1" spc="-5" dirty="0">
                <a:latin typeface="Times New Roman"/>
                <a:cs typeface="Times New Roman"/>
              </a:rPr>
              <a:t>Android </a:t>
            </a:r>
            <a:r>
              <a:rPr sz="1600" b="1" spc="-10" dirty="0">
                <a:latin typeface="Times New Roman"/>
                <a:cs typeface="Times New Roman"/>
              </a:rPr>
              <a:t>proofs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b="1" spc="5" dirty="0">
                <a:latin typeface="Times New Roman"/>
                <a:cs typeface="Times New Roman"/>
              </a:rPr>
              <a:t>Ledger </a:t>
            </a:r>
            <a:r>
              <a:rPr sz="1600" b="1" spc="-10" dirty="0">
                <a:latin typeface="Times New Roman"/>
                <a:cs typeface="Times New Roman"/>
              </a:rPr>
              <a:t>proofs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trusted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944" y="4903152"/>
            <a:ext cx="4775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hardware-assisted </a:t>
            </a:r>
            <a:r>
              <a:rPr sz="1600" b="1" spc="-20" dirty="0">
                <a:latin typeface="Times New Roman"/>
                <a:cs typeface="Times New Roman"/>
              </a:rPr>
              <a:t>proofs</a:t>
            </a:r>
            <a:r>
              <a:rPr sz="1600" spc="-2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spc="20" dirty="0">
                <a:latin typeface="Times New Roman"/>
                <a:cs typeface="Times New Roman"/>
              </a:rPr>
              <a:t>we </a:t>
            </a:r>
            <a:r>
              <a:rPr sz="1600" spc="25" dirty="0">
                <a:latin typeface="Times New Roman"/>
                <a:cs typeface="Times New Roman"/>
              </a:rPr>
              <a:t>will </a:t>
            </a:r>
            <a:r>
              <a:rPr sz="1600" spc="-5" dirty="0">
                <a:latin typeface="Times New Roman"/>
                <a:cs typeface="Times New Roman"/>
              </a:rPr>
              <a:t>explain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shortly.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07" y="1253934"/>
            <a:ext cx="7978775" cy="22244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15900" indent="-203200" algn="just">
              <a:lnSpc>
                <a:spcPct val="100000"/>
              </a:lnSpc>
              <a:spcBef>
                <a:spcPts val="1065"/>
              </a:spcBef>
              <a:buAutoNum type="arabicPeriod" startAt="4"/>
              <a:tabLst>
                <a:tab pos="215900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proof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validity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20" dirty="0">
                <a:latin typeface="Times New Roman"/>
                <a:cs typeface="Times New Roman"/>
              </a:rPr>
              <a:t>sent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oracle.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300"/>
              </a:lnSpc>
              <a:buAutoNum type="arabicPeriod" startAt="4"/>
              <a:tabLst>
                <a:tab pos="236220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requested </a:t>
            </a:r>
            <a:r>
              <a:rPr sz="1600" spc="5" dirty="0">
                <a:latin typeface="Times New Roman"/>
                <a:cs typeface="Times New Roman"/>
              </a:rPr>
              <a:t>data </a:t>
            </a:r>
            <a:r>
              <a:rPr sz="1600" spc="25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5" dirty="0">
                <a:latin typeface="Times New Roman"/>
                <a:cs typeface="Times New Roman"/>
              </a:rPr>
              <a:t>proof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authenticity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10" dirty="0">
                <a:latin typeface="Times New Roman"/>
                <a:cs typeface="Times New Roman"/>
              </a:rPr>
              <a:t>optionally </a:t>
            </a:r>
            <a:r>
              <a:rPr sz="1600" spc="5" dirty="0">
                <a:latin typeface="Times New Roman"/>
                <a:cs typeface="Times New Roman"/>
              </a:rPr>
              <a:t>saved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decentralized  </a:t>
            </a:r>
            <a:r>
              <a:rPr sz="1600" spc="-15" dirty="0">
                <a:latin typeface="Times New Roman"/>
                <a:cs typeface="Times New Roman"/>
              </a:rPr>
              <a:t>storage </a:t>
            </a:r>
            <a:r>
              <a:rPr sz="1600" spc="10" dirty="0">
                <a:latin typeface="Times New Roman"/>
                <a:cs typeface="Times New Roman"/>
              </a:rPr>
              <a:t>system </a:t>
            </a:r>
            <a:r>
              <a:rPr sz="1600" dirty="0">
                <a:latin typeface="Times New Roman"/>
                <a:cs typeface="Times New Roman"/>
              </a:rPr>
              <a:t>such as </a:t>
            </a:r>
            <a:r>
              <a:rPr sz="1600" spc="25" dirty="0">
                <a:latin typeface="Times New Roman"/>
                <a:cs typeface="Times New Roman"/>
              </a:rPr>
              <a:t>Swarm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20" dirty="0">
                <a:latin typeface="Times New Roman"/>
                <a:cs typeface="Times New Roman"/>
              </a:rPr>
              <a:t>IPFS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40" dirty="0">
                <a:latin typeface="Times New Roman"/>
                <a:cs typeface="Times New Roman"/>
              </a:rPr>
              <a:t>by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contract/blockchain </a:t>
            </a:r>
            <a:r>
              <a:rPr sz="1600" spc="-20" dirty="0">
                <a:latin typeface="Times New Roman"/>
                <a:cs typeface="Times New Roman"/>
              </a:rPr>
              <a:t>for  </a:t>
            </a:r>
            <a:r>
              <a:rPr sz="1600" spc="-5" dirty="0">
                <a:latin typeface="Times New Roman"/>
                <a:cs typeface="Times New Roman"/>
              </a:rPr>
              <a:t>verification. 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especially </a:t>
            </a:r>
            <a:r>
              <a:rPr sz="1600" spc="-10" dirty="0">
                <a:latin typeface="Times New Roman"/>
                <a:cs typeface="Times New Roman"/>
              </a:rPr>
              <a:t>useful </a:t>
            </a:r>
            <a:r>
              <a:rPr sz="1600" spc="10" dirty="0">
                <a:latin typeface="Times New Roman"/>
                <a:cs typeface="Times New Roman"/>
              </a:rPr>
              <a:t>when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proofs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authenticity are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large </a:t>
            </a:r>
            <a:r>
              <a:rPr sz="1600" spc="-10" dirty="0">
                <a:latin typeface="Times New Roman"/>
                <a:cs typeface="Times New Roman"/>
              </a:rPr>
              <a:t>size </a:t>
            </a:r>
            <a:r>
              <a:rPr sz="1600" dirty="0">
                <a:latin typeface="Times New Roman"/>
                <a:cs typeface="Times New Roman"/>
              </a:rPr>
              <a:t>and  </a:t>
            </a:r>
            <a:r>
              <a:rPr sz="1600" spc="-20" dirty="0">
                <a:latin typeface="Times New Roman"/>
                <a:cs typeface="Times New Roman"/>
              </a:rPr>
              <a:t>sending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them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requesting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contracts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(storing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them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chain)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not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feasible.</a:t>
            </a:r>
            <a:endParaRPr sz="1600">
              <a:latin typeface="Times New Roman"/>
              <a:cs typeface="Times New Roman"/>
            </a:endParaRPr>
          </a:p>
          <a:p>
            <a:pPr marL="215900" indent="-203200" algn="just">
              <a:lnSpc>
                <a:spcPct val="100000"/>
              </a:lnSpc>
              <a:spcBef>
                <a:spcPts val="960"/>
              </a:spcBef>
              <a:buAutoNum type="arabicPeriod" startAt="4"/>
              <a:tabLst>
                <a:tab pos="215900" algn="l"/>
              </a:tabLst>
            </a:pPr>
            <a:r>
              <a:rPr sz="1600" spc="-15" dirty="0">
                <a:latin typeface="Times New Roman"/>
                <a:cs typeface="Times New Roman"/>
              </a:rPr>
              <a:t>Finally,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data,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proof </a:t>
            </a:r>
            <a:r>
              <a:rPr sz="1600" spc="-5" dirty="0">
                <a:latin typeface="Times New Roman"/>
                <a:cs typeface="Times New Roman"/>
              </a:rPr>
              <a:t>of validity,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20" dirty="0">
                <a:latin typeface="Times New Roman"/>
                <a:cs typeface="Times New Roman"/>
              </a:rPr>
              <a:t>sent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567880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0" spc="-5" dirty="0">
                <a:latin typeface="Times New Roman"/>
                <a:cs typeface="Times New Roman"/>
              </a:rPr>
              <a:t>A </a:t>
            </a:r>
            <a:r>
              <a:rPr sz="4250" b="0" spc="10" dirty="0">
                <a:latin typeface="Times New Roman"/>
                <a:cs typeface="Times New Roman"/>
              </a:rPr>
              <a:t>generic </a:t>
            </a:r>
            <a:r>
              <a:rPr sz="4250" b="0" spc="-20" dirty="0">
                <a:latin typeface="Times New Roman"/>
                <a:cs typeface="Times New Roman"/>
              </a:rPr>
              <a:t>oracle </a:t>
            </a:r>
            <a:r>
              <a:rPr sz="4250" b="0" spc="15" dirty="0">
                <a:latin typeface="Times New Roman"/>
                <a:cs typeface="Times New Roman"/>
              </a:rPr>
              <a:t>data</a:t>
            </a:r>
            <a:r>
              <a:rPr sz="4250" b="0" spc="-595" dirty="0">
                <a:latin typeface="Times New Roman"/>
                <a:cs typeface="Times New Roman"/>
              </a:rPr>
              <a:t> </a:t>
            </a:r>
            <a:r>
              <a:rPr sz="4250" b="0" spc="-25" dirty="0">
                <a:latin typeface="Times New Roman"/>
                <a:cs typeface="Times New Roman"/>
              </a:rPr>
              <a:t>flow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3369" y="1571116"/>
            <a:ext cx="7872095" cy="1660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875" y="1235138"/>
            <a:ext cx="787844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8415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preceding </a:t>
            </a:r>
            <a:r>
              <a:rPr sz="1600" spc="20" dirty="0">
                <a:latin typeface="Times New Roman"/>
                <a:cs typeface="Times New Roman"/>
              </a:rPr>
              <a:t>diagram </a:t>
            </a:r>
            <a:r>
              <a:rPr sz="1600" spc="10" dirty="0">
                <a:latin typeface="Times New Roman"/>
                <a:cs typeface="Times New Roman"/>
              </a:rPr>
              <a:t>shows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generic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flow </a:t>
            </a:r>
            <a:r>
              <a:rPr sz="1600" dirty="0">
                <a:latin typeface="Times New Roman"/>
                <a:cs typeface="Times New Roman"/>
              </a:rPr>
              <a:t>of a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5" dirty="0">
                <a:latin typeface="Times New Roman"/>
                <a:cs typeface="Times New Roman"/>
              </a:rPr>
              <a:t>request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 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oracle. </a:t>
            </a: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oracle </a:t>
            </a:r>
            <a:r>
              <a:rPr sz="1600" spc="-15" dirty="0">
                <a:latin typeface="Times New Roman"/>
                <a:cs typeface="Times New Roman"/>
              </a:rPr>
              <a:t>then </a:t>
            </a:r>
            <a:r>
              <a:rPr sz="1600" spc="-10" dirty="0">
                <a:latin typeface="Times New Roman"/>
                <a:cs typeface="Times New Roman"/>
              </a:rPr>
              <a:t>requests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source,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then </a:t>
            </a:r>
            <a:r>
              <a:rPr sz="1600" spc="5" dirty="0">
                <a:latin typeface="Times New Roman"/>
                <a:cs typeface="Times New Roman"/>
              </a:rPr>
              <a:t>sent </a:t>
            </a:r>
            <a:r>
              <a:rPr sz="1600" spc="-50" dirty="0">
                <a:latin typeface="Times New Roman"/>
                <a:cs typeface="Times New Roman"/>
              </a:rPr>
              <a:t>to 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attestation service </a:t>
            </a:r>
            <a:r>
              <a:rPr sz="1600" spc="-20" dirty="0">
                <a:latin typeface="Times New Roman"/>
                <a:cs typeface="Times New Roman"/>
              </a:rPr>
              <a:t>for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notarization. </a:t>
            </a:r>
            <a:r>
              <a:rPr sz="1600" spc="-10" dirty="0">
                <a:latin typeface="Times New Roman"/>
                <a:cs typeface="Times New Roman"/>
              </a:rPr>
              <a:t>The data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sent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oracle </a:t>
            </a:r>
            <a:r>
              <a:rPr sz="1600" spc="5" dirty="0">
                <a:latin typeface="Times New Roman"/>
                <a:cs typeface="Times New Roman"/>
              </a:rPr>
              <a:t>with proof </a:t>
            </a:r>
            <a:r>
              <a:rPr sz="1600" dirty="0">
                <a:latin typeface="Times New Roman"/>
                <a:cs typeface="Times New Roman"/>
              </a:rPr>
              <a:t>of  </a:t>
            </a:r>
            <a:r>
              <a:rPr sz="1600" spc="-30" dirty="0">
                <a:latin typeface="Times New Roman"/>
                <a:cs typeface="Times New Roman"/>
              </a:rPr>
              <a:t>authenticity.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Finally,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sent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smart contract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cryptographic </a:t>
            </a:r>
            <a:r>
              <a:rPr sz="1600" spc="5" dirty="0">
                <a:latin typeface="Times New Roman"/>
                <a:cs typeface="Times New Roman"/>
              </a:rPr>
              <a:t>proof (authenticity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proof)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is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valid.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40" dirty="0">
                <a:latin typeface="Times New Roman"/>
                <a:cs typeface="Times New Roman"/>
              </a:rPr>
              <a:t>Due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security </a:t>
            </a:r>
            <a:r>
              <a:rPr sz="1600" spc="-5" dirty="0">
                <a:latin typeface="Times New Roman"/>
                <a:cs typeface="Times New Roman"/>
              </a:rPr>
              <a:t>requirements,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-20" dirty="0">
                <a:latin typeface="Times New Roman"/>
                <a:cs typeface="Times New Roman"/>
              </a:rPr>
              <a:t>should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4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capable </a:t>
            </a:r>
            <a:r>
              <a:rPr sz="1600" dirty="0">
                <a:latin typeface="Times New Roman"/>
                <a:cs typeface="Times New Roman"/>
              </a:rPr>
              <a:t>of digitally signing or digitally  attesting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data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prove </a:t>
            </a:r>
            <a:r>
              <a:rPr sz="1600" spc="-10" dirty="0">
                <a:latin typeface="Times New Roman"/>
                <a:cs typeface="Times New Roman"/>
              </a:rPr>
              <a:t>that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authentic. This </a:t>
            </a:r>
            <a:r>
              <a:rPr sz="1600" spc="5" dirty="0">
                <a:latin typeface="Times New Roman"/>
                <a:cs typeface="Times New Roman"/>
              </a:rPr>
              <a:t>proof </a:t>
            </a:r>
            <a:r>
              <a:rPr sz="1600" spc="15" dirty="0">
                <a:latin typeface="Times New Roman"/>
                <a:cs typeface="Times New Roman"/>
              </a:rPr>
              <a:t>is called </a:t>
            </a:r>
            <a:r>
              <a:rPr sz="1600" b="1" spc="-35" dirty="0">
                <a:latin typeface="Times New Roman"/>
                <a:cs typeface="Times New Roman"/>
              </a:rPr>
              <a:t>proof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5" dirty="0">
                <a:latin typeface="Times New Roman"/>
                <a:cs typeface="Times New Roman"/>
              </a:rPr>
              <a:t>validity </a:t>
            </a:r>
            <a:r>
              <a:rPr sz="1600" dirty="0">
                <a:latin typeface="Times New Roman"/>
                <a:cs typeface="Times New Roman"/>
              </a:rPr>
              <a:t>or  </a:t>
            </a:r>
            <a:r>
              <a:rPr sz="1600" b="1" spc="-35" dirty="0">
                <a:latin typeface="Times New Roman"/>
                <a:cs typeface="Times New Roman"/>
              </a:rPr>
              <a:t>proof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authenticity</a:t>
            </a:r>
            <a:r>
              <a:rPr sz="1600" spc="-2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537" y="1264983"/>
            <a:ext cx="7999730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 </a:t>
            </a:r>
            <a:r>
              <a:rPr sz="1600" spc="5" dirty="0">
                <a:latin typeface="Times New Roman"/>
                <a:cs typeface="Times New Roman"/>
              </a:rPr>
              <a:t>subscribe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0" dirty="0">
                <a:latin typeface="Times New Roman"/>
                <a:cs typeface="Times New Roman"/>
              </a:rPr>
              <a:t>oracles. </a:t>
            </a:r>
            <a:r>
              <a:rPr sz="1600" spc="-2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either </a:t>
            </a:r>
            <a:r>
              <a:rPr sz="1600" spc="5" dirty="0">
                <a:latin typeface="Times New Roman"/>
                <a:cs typeface="Times New Roman"/>
              </a:rPr>
              <a:t>pull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from oracles,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20" dirty="0">
                <a:latin typeface="Times New Roman"/>
                <a:cs typeface="Times New Roman"/>
              </a:rPr>
              <a:t>push </a:t>
            </a:r>
            <a:r>
              <a:rPr sz="1600" spc="-15" dirty="0">
                <a:latin typeface="Times New Roman"/>
                <a:cs typeface="Times New Roman"/>
              </a:rPr>
              <a:t>data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0" dirty="0">
                <a:latin typeface="Times New Roman"/>
                <a:cs typeface="Times New Roman"/>
              </a:rPr>
              <a:t>It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also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necessary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that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oracles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should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able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manipulate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data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they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provide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latin typeface="Times New Roman"/>
                <a:cs typeface="Times New Roman"/>
              </a:rPr>
              <a:t>must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10" dirty="0">
                <a:latin typeface="Times New Roman"/>
                <a:cs typeface="Times New Roman"/>
              </a:rPr>
              <a:t>able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provide </a:t>
            </a:r>
            <a:r>
              <a:rPr sz="1600" spc="-25" dirty="0">
                <a:latin typeface="Times New Roman"/>
                <a:cs typeface="Times New Roman"/>
              </a:rPr>
              <a:t>factual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Even </a:t>
            </a:r>
            <a:r>
              <a:rPr sz="1600" spc="5" dirty="0">
                <a:latin typeface="Times New Roman"/>
                <a:cs typeface="Times New Roman"/>
              </a:rPr>
              <a:t>though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-20" dirty="0">
                <a:latin typeface="Times New Roman"/>
                <a:cs typeface="Times New Roman"/>
              </a:rPr>
              <a:t>are trusted (due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associated </a:t>
            </a:r>
            <a:r>
              <a:rPr sz="1600" spc="5" dirty="0">
                <a:latin typeface="Times New Roman"/>
                <a:cs typeface="Times New Roman"/>
              </a:rPr>
              <a:t>proof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authenticity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data),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-15" dirty="0">
                <a:latin typeface="Times New Roman"/>
                <a:cs typeface="Times New Roman"/>
              </a:rPr>
              <a:t>may  </a:t>
            </a:r>
            <a:r>
              <a:rPr sz="1600" spc="5" dirty="0">
                <a:latin typeface="Times New Roman"/>
                <a:cs typeface="Times New Roman"/>
              </a:rPr>
              <a:t>still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possible </a:t>
            </a:r>
            <a:r>
              <a:rPr sz="1600" spc="-20" dirty="0">
                <a:latin typeface="Times New Roman"/>
                <a:cs typeface="Times New Roman"/>
              </a:rPr>
              <a:t>that,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some </a:t>
            </a:r>
            <a:r>
              <a:rPr sz="1600" spc="5" dirty="0">
                <a:latin typeface="Times New Roman"/>
                <a:cs typeface="Times New Roman"/>
              </a:rPr>
              <a:t>cases,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incorrect </a:t>
            </a:r>
            <a:r>
              <a:rPr sz="1600" spc="-30" dirty="0">
                <a:latin typeface="Times New Roman"/>
                <a:cs typeface="Times New Roman"/>
              </a:rPr>
              <a:t>due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manipulation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fault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Therefore,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-50" dirty="0">
                <a:latin typeface="Times New Roman"/>
                <a:cs typeface="Times New Roman"/>
              </a:rPr>
              <a:t>must </a:t>
            </a:r>
            <a:r>
              <a:rPr sz="1600" spc="-3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able </a:t>
            </a:r>
            <a:r>
              <a:rPr sz="1600" spc="-25" dirty="0">
                <a:latin typeface="Times New Roman"/>
                <a:cs typeface="Times New Roman"/>
              </a:rPr>
              <a:t>to modify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validation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provided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spc="-25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-20" dirty="0">
                <a:latin typeface="Times New Roman"/>
                <a:cs typeface="Times New Roman"/>
              </a:rPr>
              <a:t>cryptographic </a:t>
            </a:r>
            <a:r>
              <a:rPr sz="1600" spc="-15" dirty="0">
                <a:latin typeface="Times New Roman"/>
                <a:cs typeface="Times New Roman"/>
              </a:rPr>
              <a:t>proofing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schemes.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635571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5" dirty="0"/>
              <a:t>Types </a:t>
            </a:r>
            <a:r>
              <a:rPr sz="4250" spc="-25" dirty="0"/>
              <a:t>of blockchain</a:t>
            </a:r>
            <a:r>
              <a:rPr sz="4250" spc="-185" dirty="0"/>
              <a:t> </a:t>
            </a:r>
            <a:r>
              <a:rPr sz="4250" spc="10" dirty="0"/>
              <a:t>oracles</a:t>
            </a:r>
            <a:endParaRPr sz="4250"/>
          </a:p>
        </p:txBody>
      </p:sp>
      <p:sp>
        <p:nvSpPr>
          <p:cNvPr id="3" name="object 3"/>
          <p:cNvSpPr/>
          <p:nvPr/>
        </p:nvSpPr>
        <p:spPr>
          <a:xfrm>
            <a:off x="633844" y="1249263"/>
            <a:ext cx="8126095" cy="3891915"/>
          </a:xfrm>
          <a:custGeom>
            <a:avLst/>
            <a:gdLst/>
            <a:ahLst/>
            <a:cxnLst/>
            <a:rect l="l" t="t" r="r" b="b"/>
            <a:pathLst>
              <a:path w="8126095" h="3891915">
                <a:moveTo>
                  <a:pt x="8125714" y="3891694"/>
                </a:moveTo>
                <a:lnTo>
                  <a:pt x="8125714" y="0"/>
                </a:lnTo>
                <a:lnTo>
                  <a:pt x="0" y="0"/>
                </a:lnTo>
                <a:lnTo>
                  <a:pt x="0" y="3891694"/>
                </a:lnTo>
              </a:path>
            </a:pathLst>
          </a:custGeom>
          <a:ln w="10170">
            <a:solidFill>
              <a:srgbClr val="CC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422" y="1274762"/>
            <a:ext cx="7978140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Times New Roman"/>
                <a:cs typeface="Times New Roman"/>
              </a:rPr>
              <a:t>There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-10" dirty="0">
                <a:latin typeface="Times New Roman"/>
                <a:cs typeface="Times New Roman"/>
              </a:rPr>
              <a:t>types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10" dirty="0">
                <a:latin typeface="Times New Roman"/>
                <a:cs typeface="Times New Roman"/>
              </a:rPr>
              <a:t>oracles, </a:t>
            </a:r>
            <a:r>
              <a:rPr sz="1600" spc="-5" dirty="0">
                <a:latin typeface="Times New Roman"/>
                <a:cs typeface="Times New Roman"/>
              </a:rPr>
              <a:t>ranging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simple </a:t>
            </a:r>
            <a:r>
              <a:rPr sz="1600" spc="-5" dirty="0">
                <a:latin typeface="Times New Roman"/>
                <a:cs typeface="Times New Roman"/>
              </a:rPr>
              <a:t>software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complex  </a:t>
            </a:r>
            <a:r>
              <a:rPr sz="1600" dirty="0">
                <a:latin typeface="Times New Roman"/>
                <a:cs typeface="Times New Roman"/>
              </a:rPr>
              <a:t>hardware assisted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decentralized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oracles.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20" dirty="0">
                <a:latin typeface="Times New Roman"/>
                <a:cs typeface="Times New Roman"/>
              </a:rPr>
              <a:t>Categorize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-25" dirty="0">
                <a:latin typeface="Times New Roman"/>
                <a:cs typeface="Times New Roman"/>
              </a:rPr>
              <a:t>into </a:t>
            </a:r>
            <a:r>
              <a:rPr sz="1600" spc="-5" dirty="0">
                <a:latin typeface="Times New Roman"/>
                <a:cs typeface="Times New Roman"/>
              </a:rPr>
              <a:t>two categories: </a:t>
            </a:r>
            <a:r>
              <a:rPr sz="1600" b="1" spc="-50" dirty="0">
                <a:latin typeface="Times New Roman"/>
                <a:cs typeface="Times New Roman"/>
              </a:rPr>
              <a:t>inbound </a:t>
            </a:r>
            <a:r>
              <a:rPr sz="1600" b="1" spc="-5" dirty="0">
                <a:latin typeface="Times New Roman"/>
                <a:cs typeface="Times New Roman"/>
              </a:rPr>
              <a:t>oracles </a:t>
            </a:r>
            <a:r>
              <a:rPr sz="1600" b="1" spc="-35" dirty="0">
                <a:latin typeface="Times New Roman"/>
                <a:cs typeface="Times New Roman"/>
              </a:rPr>
              <a:t>and outbound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oracles.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5" dirty="0">
                <a:latin typeface="Times New Roman"/>
                <a:cs typeface="Times New Roman"/>
              </a:rPr>
              <a:t>Inbound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oracles</a:t>
            </a:r>
            <a:endParaRPr sz="1600">
              <a:latin typeface="Times New Roman"/>
              <a:cs typeface="Times New Roman"/>
            </a:endParaRPr>
          </a:p>
          <a:p>
            <a:pPr marL="12700" marR="13970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10" dirty="0">
                <a:latin typeface="Times New Roman"/>
                <a:cs typeface="Times New Roman"/>
              </a:rPr>
              <a:t>class </a:t>
            </a:r>
            <a:r>
              <a:rPr sz="1600" spc="-15" dirty="0">
                <a:latin typeface="Times New Roman"/>
                <a:cs typeface="Times New Roman"/>
              </a:rPr>
              <a:t>represents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receive </a:t>
            </a:r>
            <a:r>
              <a:rPr sz="1600" spc="-10" dirty="0">
                <a:latin typeface="Times New Roman"/>
                <a:cs typeface="Times New Roman"/>
              </a:rPr>
              <a:t>incoming data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external </a:t>
            </a:r>
            <a:r>
              <a:rPr sz="1600" dirty="0">
                <a:latin typeface="Times New Roman"/>
                <a:cs typeface="Times New Roman"/>
              </a:rPr>
              <a:t>services,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15" dirty="0">
                <a:latin typeface="Times New Roman"/>
                <a:cs typeface="Times New Roman"/>
              </a:rPr>
              <a:t>feed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-25" dirty="0">
                <a:latin typeface="Times New Roman"/>
                <a:cs typeface="Times New Roman"/>
              </a:rPr>
              <a:t>into 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contract.</a:t>
            </a:r>
            <a:endParaRPr sz="1600">
              <a:latin typeface="Times New Roman"/>
              <a:cs typeface="Times New Roman"/>
            </a:endParaRPr>
          </a:p>
          <a:p>
            <a:pPr marL="927735" marR="4756150">
              <a:lnSpc>
                <a:spcPct val="100000"/>
              </a:lnSpc>
              <a:spcBef>
                <a:spcPts val="10"/>
              </a:spcBef>
            </a:pPr>
            <a:r>
              <a:rPr sz="1600" b="1" spc="-15" dirty="0">
                <a:latin typeface="Times New Roman"/>
                <a:cs typeface="Times New Roman"/>
              </a:rPr>
              <a:t>Software </a:t>
            </a:r>
            <a:r>
              <a:rPr sz="1600" b="1" spc="-5" dirty="0">
                <a:latin typeface="Times New Roman"/>
                <a:cs typeface="Times New Roman"/>
              </a:rPr>
              <a:t>oracles  </a:t>
            </a:r>
            <a:r>
              <a:rPr sz="1600" b="1" spc="-45" dirty="0">
                <a:latin typeface="Times New Roman"/>
                <a:cs typeface="Times New Roman"/>
              </a:rPr>
              <a:t>Hardware </a:t>
            </a:r>
            <a:r>
              <a:rPr sz="1600" b="1" spc="-5" dirty="0">
                <a:latin typeface="Times New Roman"/>
                <a:cs typeface="Times New Roman"/>
              </a:rPr>
              <a:t>oracles  </a:t>
            </a:r>
            <a:r>
              <a:rPr sz="1600" b="1" spc="-35" dirty="0">
                <a:latin typeface="Times New Roman"/>
                <a:cs typeface="Times New Roman"/>
              </a:rPr>
              <a:t>Computation </a:t>
            </a:r>
            <a:r>
              <a:rPr sz="1600" b="1" spc="-5" dirty="0">
                <a:latin typeface="Times New Roman"/>
                <a:cs typeface="Times New Roman"/>
              </a:rPr>
              <a:t>oracles  Aggregation </a:t>
            </a:r>
            <a:r>
              <a:rPr sz="1600" b="1" dirty="0">
                <a:latin typeface="Times New Roman"/>
                <a:cs typeface="Times New Roman"/>
              </a:rPr>
              <a:t>based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oracles</a:t>
            </a:r>
            <a:endParaRPr sz="1600">
              <a:latin typeface="Times New Roman"/>
              <a:cs typeface="Times New Roman"/>
            </a:endParaRPr>
          </a:p>
          <a:p>
            <a:pPr marL="927735" marR="4451350">
              <a:lnSpc>
                <a:spcPct val="100000"/>
              </a:lnSpc>
              <a:spcBef>
                <a:spcPts val="15"/>
              </a:spcBef>
            </a:pPr>
            <a:r>
              <a:rPr sz="1600" b="1" spc="-30" dirty="0">
                <a:latin typeface="Times New Roman"/>
                <a:cs typeface="Times New Roman"/>
              </a:rPr>
              <a:t>Crowd wisdom </a:t>
            </a:r>
            <a:r>
              <a:rPr sz="1600" b="1" spc="-25" dirty="0">
                <a:latin typeface="Times New Roman"/>
                <a:cs typeface="Times New Roman"/>
              </a:rPr>
              <a:t>driven </a:t>
            </a:r>
            <a:r>
              <a:rPr sz="1600" b="1" spc="-5" dirty="0">
                <a:latin typeface="Times New Roman"/>
                <a:cs typeface="Times New Roman"/>
              </a:rPr>
              <a:t>oracles  </a:t>
            </a:r>
            <a:r>
              <a:rPr sz="1600" b="1" spc="5" dirty="0">
                <a:latin typeface="Times New Roman"/>
                <a:cs typeface="Times New Roman"/>
              </a:rPr>
              <a:t>Decentralized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oracles</a:t>
            </a:r>
            <a:endParaRPr sz="16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1600" b="1" spc="-45" dirty="0">
                <a:latin typeface="Times New Roman"/>
                <a:cs typeface="Times New Roman"/>
              </a:rPr>
              <a:t>Smart</a:t>
            </a:r>
            <a:r>
              <a:rPr sz="1600" b="1" spc="1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oracles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615124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0" spc="-25" dirty="0">
                <a:latin typeface="Times New Roman"/>
                <a:cs typeface="Times New Roman"/>
              </a:rPr>
              <a:t>Smart </a:t>
            </a:r>
            <a:r>
              <a:rPr sz="4250" b="0" spc="5" dirty="0">
                <a:latin typeface="Times New Roman"/>
                <a:cs typeface="Times New Roman"/>
              </a:rPr>
              <a:t>Contracts </a:t>
            </a:r>
            <a:r>
              <a:rPr sz="4250" b="0" dirty="0">
                <a:latin typeface="Times New Roman"/>
                <a:cs typeface="Times New Roman"/>
              </a:rPr>
              <a:t>-</a:t>
            </a:r>
            <a:r>
              <a:rPr sz="4250" b="0" spc="-380" dirty="0">
                <a:latin typeface="Times New Roman"/>
                <a:cs typeface="Times New Roman"/>
              </a:rPr>
              <a:t> </a:t>
            </a:r>
            <a:r>
              <a:rPr sz="4250" b="0" spc="5" dirty="0">
                <a:latin typeface="Times New Roman"/>
                <a:cs typeface="Times New Roman"/>
              </a:rPr>
              <a:t>Definition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0331" y="4730908"/>
            <a:ext cx="14986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377" y="1175959"/>
            <a:ext cx="8186420" cy="327215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4"/>
              </a:spcBef>
            </a:pPr>
            <a:r>
              <a:rPr sz="1850" b="1" spc="-5" dirty="0">
                <a:latin typeface="Times New Roman"/>
                <a:cs typeface="Times New Roman"/>
              </a:rPr>
              <a:t>Smart</a:t>
            </a:r>
            <a:r>
              <a:rPr sz="1850" b="1" spc="-12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contracts</a:t>
            </a:r>
            <a:r>
              <a:rPr sz="1850" b="1" spc="-22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are</a:t>
            </a:r>
            <a:r>
              <a:rPr sz="1850" b="1" spc="-85" dirty="0">
                <a:latin typeface="Times New Roman"/>
                <a:cs typeface="Times New Roman"/>
              </a:rPr>
              <a:t> </a:t>
            </a:r>
            <a:r>
              <a:rPr sz="1850" b="1" spc="-5" dirty="0">
                <a:latin typeface="Times New Roman"/>
                <a:cs typeface="Times New Roman"/>
              </a:rPr>
              <a:t>described</a:t>
            </a:r>
            <a:r>
              <a:rPr sz="1850" b="1" spc="-21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by</a:t>
            </a:r>
            <a:r>
              <a:rPr sz="1850" b="1" spc="-130" dirty="0">
                <a:latin typeface="Times New Roman"/>
                <a:cs typeface="Times New Roman"/>
              </a:rPr>
              <a:t> </a:t>
            </a:r>
            <a:r>
              <a:rPr sz="1850" b="1" spc="-15" dirty="0">
                <a:latin typeface="Times New Roman"/>
                <a:cs typeface="Times New Roman"/>
              </a:rPr>
              <a:t>Szabo</a:t>
            </a:r>
            <a:r>
              <a:rPr sz="1850" b="1" spc="-95" dirty="0">
                <a:latin typeface="Times New Roman"/>
                <a:cs typeface="Times New Roman"/>
              </a:rPr>
              <a:t> </a:t>
            </a:r>
            <a:r>
              <a:rPr sz="1850" b="1" spc="10" dirty="0">
                <a:latin typeface="Times New Roman"/>
                <a:cs typeface="Times New Roman"/>
              </a:rPr>
              <a:t>as</a:t>
            </a:r>
            <a:r>
              <a:rPr sz="1850" b="1" spc="-60" dirty="0">
                <a:latin typeface="Times New Roman"/>
                <a:cs typeface="Times New Roman"/>
              </a:rPr>
              <a:t> </a:t>
            </a:r>
            <a:r>
              <a:rPr sz="1850" b="1" spc="-15" dirty="0">
                <a:latin typeface="Times New Roman"/>
                <a:cs typeface="Times New Roman"/>
              </a:rPr>
              <a:t>follows</a:t>
            </a:r>
            <a:r>
              <a:rPr sz="1450" spc="-15" dirty="0">
                <a:latin typeface="Arial"/>
                <a:cs typeface="Arial"/>
              </a:rPr>
              <a:t>:</a:t>
            </a:r>
            <a:endParaRPr sz="1450">
              <a:latin typeface="Arial"/>
              <a:cs typeface="Arial"/>
            </a:endParaRPr>
          </a:p>
          <a:p>
            <a:pPr marL="100330" marR="337185" algn="just">
              <a:lnSpc>
                <a:spcPct val="96700"/>
              </a:lnSpc>
              <a:spcBef>
                <a:spcPts val="680"/>
              </a:spcBef>
            </a:pPr>
            <a:r>
              <a:rPr sz="1450" i="1" spc="-25" dirty="0">
                <a:latin typeface="Arial"/>
                <a:cs typeface="Arial"/>
              </a:rPr>
              <a:t>"</a:t>
            </a:r>
            <a:r>
              <a:rPr sz="1450" i="1" spc="-25" dirty="0">
                <a:latin typeface="Times New Roman"/>
                <a:cs typeface="Times New Roman"/>
              </a:rPr>
              <a:t>A </a:t>
            </a:r>
            <a:r>
              <a:rPr sz="1450" i="1" spc="-5" dirty="0">
                <a:latin typeface="Times New Roman"/>
                <a:cs typeface="Times New Roman"/>
              </a:rPr>
              <a:t>smart </a:t>
            </a:r>
            <a:r>
              <a:rPr sz="1450" i="1" spc="-15" dirty="0">
                <a:latin typeface="Times New Roman"/>
                <a:cs typeface="Times New Roman"/>
              </a:rPr>
              <a:t>contract </a:t>
            </a:r>
            <a:r>
              <a:rPr sz="1450" i="1" spc="30" dirty="0">
                <a:latin typeface="Times New Roman"/>
                <a:cs typeface="Times New Roman"/>
              </a:rPr>
              <a:t>is </a:t>
            </a:r>
            <a:r>
              <a:rPr sz="1450" i="1" spc="-10" dirty="0">
                <a:latin typeface="Times New Roman"/>
                <a:cs typeface="Times New Roman"/>
              </a:rPr>
              <a:t>an </a:t>
            </a:r>
            <a:r>
              <a:rPr sz="1450" i="1" spc="-25" dirty="0">
                <a:latin typeface="Times New Roman"/>
                <a:cs typeface="Times New Roman"/>
              </a:rPr>
              <a:t>electronic </a:t>
            </a:r>
            <a:r>
              <a:rPr sz="1450" i="1" spc="-20" dirty="0">
                <a:latin typeface="Times New Roman"/>
                <a:cs typeface="Times New Roman"/>
              </a:rPr>
              <a:t>transaction </a:t>
            </a:r>
            <a:r>
              <a:rPr sz="1450" i="1" spc="-15" dirty="0">
                <a:latin typeface="Times New Roman"/>
                <a:cs typeface="Times New Roman"/>
              </a:rPr>
              <a:t>protocol </a:t>
            </a:r>
            <a:r>
              <a:rPr sz="1450" i="1" spc="-25" dirty="0">
                <a:latin typeface="Times New Roman"/>
                <a:cs typeface="Times New Roman"/>
              </a:rPr>
              <a:t>that </a:t>
            </a:r>
            <a:r>
              <a:rPr sz="1450" i="1" spc="-15" dirty="0">
                <a:latin typeface="Times New Roman"/>
                <a:cs typeface="Times New Roman"/>
              </a:rPr>
              <a:t>executes </a:t>
            </a:r>
            <a:r>
              <a:rPr sz="1450" i="1" spc="-10" dirty="0">
                <a:latin typeface="Times New Roman"/>
                <a:cs typeface="Times New Roman"/>
              </a:rPr>
              <a:t>the </a:t>
            </a:r>
            <a:r>
              <a:rPr sz="1450" i="1" spc="-25" dirty="0">
                <a:latin typeface="Times New Roman"/>
                <a:cs typeface="Times New Roman"/>
              </a:rPr>
              <a:t>terms </a:t>
            </a:r>
            <a:r>
              <a:rPr sz="1450" i="1" spc="-10" dirty="0">
                <a:latin typeface="Times New Roman"/>
                <a:cs typeface="Times New Roman"/>
              </a:rPr>
              <a:t>of </a:t>
            </a:r>
            <a:r>
              <a:rPr sz="1450" i="1" spc="-5" dirty="0">
                <a:latin typeface="Times New Roman"/>
                <a:cs typeface="Times New Roman"/>
              </a:rPr>
              <a:t>a </a:t>
            </a:r>
            <a:r>
              <a:rPr sz="1450" i="1" spc="-25" dirty="0">
                <a:latin typeface="Times New Roman"/>
                <a:cs typeface="Times New Roman"/>
              </a:rPr>
              <a:t>contract. </a:t>
            </a:r>
            <a:r>
              <a:rPr sz="1450" i="1" spc="-10" dirty="0">
                <a:latin typeface="Times New Roman"/>
                <a:cs typeface="Times New Roman"/>
              </a:rPr>
              <a:t>The </a:t>
            </a:r>
            <a:r>
              <a:rPr sz="1450" i="1" spc="-20" dirty="0">
                <a:latin typeface="Times New Roman"/>
                <a:cs typeface="Times New Roman"/>
              </a:rPr>
              <a:t>general  </a:t>
            </a:r>
            <a:r>
              <a:rPr sz="1450" i="1" spc="-15" dirty="0">
                <a:latin typeface="Times New Roman"/>
                <a:cs typeface="Times New Roman"/>
              </a:rPr>
              <a:t>objectives </a:t>
            </a:r>
            <a:r>
              <a:rPr sz="1450" i="1" spc="-10" dirty="0">
                <a:latin typeface="Times New Roman"/>
                <a:cs typeface="Times New Roman"/>
              </a:rPr>
              <a:t>are to </a:t>
            </a:r>
            <a:r>
              <a:rPr sz="1450" i="1" spc="-15" dirty="0">
                <a:latin typeface="Times New Roman"/>
                <a:cs typeface="Times New Roman"/>
              </a:rPr>
              <a:t>satisfy </a:t>
            </a:r>
            <a:r>
              <a:rPr sz="1450" i="1" spc="-20" dirty="0">
                <a:latin typeface="Times New Roman"/>
                <a:cs typeface="Times New Roman"/>
              </a:rPr>
              <a:t>common contractual </a:t>
            </a:r>
            <a:r>
              <a:rPr sz="1450" i="1" spc="-25" dirty="0">
                <a:latin typeface="Times New Roman"/>
                <a:cs typeface="Times New Roman"/>
              </a:rPr>
              <a:t>conditions (such </a:t>
            </a:r>
            <a:r>
              <a:rPr sz="1450" i="1" spc="-50" dirty="0">
                <a:latin typeface="Times New Roman"/>
                <a:cs typeface="Times New Roman"/>
              </a:rPr>
              <a:t>as </a:t>
            </a:r>
            <a:r>
              <a:rPr sz="1450" i="1" spc="-30" dirty="0">
                <a:latin typeface="Times New Roman"/>
                <a:cs typeface="Times New Roman"/>
              </a:rPr>
              <a:t>payment </a:t>
            </a:r>
            <a:r>
              <a:rPr sz="1450" i="1" spc="-20" dirty="0">
                <a:latin typeface="Times New Roman"/>
                <a:cs typeface="Times New Roman"/>
              </a:rPr>
              <a:t>terms, liens, confidentiality, </a:t>
            </a:r>
            <a:r>
              <a:rPr sz="1450" i="1" spc="-35" dirty="0">
                <a:latin typeface="Times New Roman"/>
                <a:cs typeface="Times New Roman"/>
              </a:rPr>
              <a:t>and  </a:t>
            </a:r>
            <a:r>
              <a:rPr sz="1450" i="1" spc="-10" dirty="0">
                <a:latin typeface="Times New Roman"/>
                <a:cs typeface="Times New Roman"/>
              </a:rPr>
              <a:t>even </a:t>
            </a:r>
            <a:r>
              <a:rPr sz="1450" i="1" spc="-25" dirty="0">
                <a:latin typeface="Times New Roman"/>
                <a:cs typeface="Times New Roman"/>
              </a:rPr>
              <a:t>enforcement), minimize exceptions both malicious </a:t>
            </a:r>
            <a:r>
              <a:rPr sz="1450" i="1" spc="-10" dirty="0">
                <a:latin typeface="Times New Roman"/>
                <a:cs typeface="Times New Roman"/>
              </a:rPr>
              <a:t>and </a:t>
            </a:r>
            <a:r>
              <a:rPr sz="1450" i="1" spc="-20" dirty="0">
                <a:latin typeface="Times New Roman"/>
                <a:cs typeface="Times New Roman"/>
              </a:rPr>
              <a:t>accidental, </a:t>
            </a:r>
            <a:r>
              <a:rPr sz="1450" i="1" spc="-35" dirty="0">
                <a:latin typeface="Times New Roman"/>
                <a:cs typeface="Times New Roman"/>
              </a:rPr>
              <a:t>and </a:t>
            </a:r>
            <a:r>
              <a:rPr sz="1450" i="1" spc="-20" dirty="0">
                <a:latin typeface="Times New Roman"/>
                <a:cs typeface="Times New Roman"/>
              </a:rPr>
              <a:t>minimize </a:t>
            </a:r>
            <a:r>
              <a:rPr sz="1450" i="1" spc="-10" dirty="0">
                <a:latin typeface="Times New Roman"/>
                <a:cs typeface="Times New Roman"/>
              </a:rPr>
              <a:t>the </a:t>
            </a:r>
            <a:r>
              <a:rPr sz="1450" i="1" spc="-25" dirty="0">
                <a:latin typeface="Times New Roman"/>
                <a:cs typeface="Times New Roman"/>
              </a:rPr>
              <a:t>need </a:t>
            </a:r>
            <a:r>
              <a:rPr sz="1450" i="1" spc="-35" dirty="0">
                <a:latin typeface="Times New Roman"/>
                <a:cs typeface="Times New Roman"/>
              </a:rPr>
              <a:t>for </a:t>
            </a:r>
            <a:r>
              <a:rPr sz="1450" i="1" spc="-20" dirty="0">
                <a:latin typeface="Times New Roman"/>
                <a:cs typeface="Times New Roman"/>
              </a:rPr>
              <a:t>trusted  intermediaries. Related </a:t>
            </a:r>
            <a:r>
              <a:rPr sz="1450" i="1" spc="-25" dirty="0">
                <a:latin typeface="Times New Roman"/>
                <a:cs typeface="Times New Roman"/>
              </a:rPr>
              <a:t>economic </a:t>
            </a:r>
            <a:r>
              <a:rPr sz="1450" i="1" spc="-10" dirty="0">
                <a:latin typeface="Times New Roman"/>
                <a:cs typeface="Times New Roman"/>
              </a:rPr>
              <a:t>goals </a:t>
            </a:r>
            <a:r>
              <a:rPr sz="1450" i="1" spc="-5" dirty="0">
                <a:latin typeface="Times New Roman"/>
                <a:cs typeface="Times New Roman"/>
              </a:rPr>
              <a:t>include </a:t>
            </a:r>
            <a:r>
              <a:rPr sz="1450" i="1" spc="-30" dirty="0">
                <a:latin typeface="Times New Roman"/>
                <a:cs typeface="Times New Roman"/>
              </a:rPr>
              <a:t>lowering </a:t>
            </a:r>
            <a:r>
              <a:rPr sz="1450" i="1" spc="-25" dirty="0">
                <a:latin typeface="Times New Roman"/>
                <a:cs typeface="Times New Roman"/>
              </a:rPr>
              <a:t>fraud </a:t>
            </a:r>
            <a:r>
              <a:rPr sz="1450" i="1" spc="-20" dirty="0">
                <a:latin typeface="Times New Roman"/>
                <a:cs typeface="Times New Roman"/>
              </a:rPr>
              <a:t>loss,arbitrations </a:t>
            </a:r>
            <a:r>
              <a:rPr sz="1450" i="1" spc="-35" dirty="0">
                <a:latin typeface="Times New Roman"/>
                <a:cs typeface="Times New Roman"/>
              </a:rPr>
              <a:t>and </a:t>
            </a:r>
            <a:r>
              <a:rPr sz="1450" i="1" spc="-20" dirty="0">
                <a:latin typeface="Times New Roman"/>
                <a:cs typeface="Times New Roman"/>
              </a:rPr>
              <a:t>enforcement </a:t>
            </a:r>
            <a:r>
              <a:rPr sz="1450" i="1" spc="-35" dirty="0">
                <a:latin typeface="Times New Roman"/>
                <a:cs typeface="Times New Roman"/>
              </a:rPr>
              <a:t>costs, and  </a:t>
            </a:r>
            <a:r>
              <a:rPr sz="1450" i="1" spc="-10" dirty="0">
                <a:latin typeface="Times New Roman"/>
                <a:cs typeface="Times New Roman"/>
              </a:rPr>
              <a:t>other </a:t>
            </a:r>
            <a:r>
              <a:rPr sz="1450" i="1" spc="-5" dirty="0">
                <a:latin typeface="Times New Roman"/>
                <a:cs typeface="Times New Roman"/>
              </a:rPr>
              <a:t>transaction</a:t>
            </a:r>
            <a:r>
              <a:rPr sz="1450" i="1" spc="-229" dirty="0">
                <a:latin typeface="Times New Roman"/>
                <a:cs typeface="Times New Roman"/>
              </a:rPr>
              <a:t> </a:t>
            </a:r>
            <a:r>
              <a:rPr sz="1450" i="1" spc="-5" dirty="0">
                <a:latin typeface="Times New Roman"/>
                <a:cs typeface="Times New Roman"/>
              </a:rPr>
              <a:t>costs."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50" b="1" spc="-25" dirty="0">
                <a:latin typeface="Times New Roman"/>
                <a:cs typeface="Times New Roman"/>
              </a:rPr>
              <a:t>Comprehensive </a:t>
            </a:r>
            <a:r>
              <a:rPr sz="1850" b="1" spc="-20" dirty="0">
                <a:latin typeface="Times New Roman"/>
                <a:cs typeface="Times New Roman"/>
              </a:rPr>
              <a:t>generalized </a:t>
            </a:r>
            <a:r>
              <a:rPr sz="1850" b="1" spc="-25" dirty="0">
                <a:latin typeface="Times New Roman"/>
                <a:cs typeface="Times New Roman"/>
              </a:rPr>
              <a:t>definition </a:t>
            </a:r>
            <a:r>
              <a:rPr sz="1850" b="1" spc="10" dirty="0">
                <a:latin typeface="Times New Roman"/>
                <a:cs typeface="Times New Roman"/>
              </a:rPr>
              <a:t>of </a:t>
            </a:r>
            <a:r>
              <a:rPr sz="1850" b="1" spc="-5" dirty="0">
                <a:latin typeface="Times New Roman"/>
                <a:cs typeface="Times New Roman"/>
              </a:rPr>
              <a:t>a smart</a:t>
            </a:r>
            <a:r>
              <a:rPr sz="1850" b="1" spc="-305" dirty="0">
                <a:latin typeface="Times New Roman"/>
                <a:cs typeface="Times New Roman"/>
              </a:rPr>
              <a:t> </a:t>
            </a:r>
            <a:r>
              <a:rPr sz="1850" b="1" spc="-5" dirty="0">
                <a:latin typeface="Times New Roman"/>
                <a:cs typeface="Times New Roman"/>
              </a:rPr>
              <a:t>contract:</a:t>
            </a:r>
            <a:endParaRPr sz="1850">
              <a:latin typeface="Times New Roman"/>
              <a:cs typeface="Times New Roman"/>
            </a:endParaRPr>
          </a:p>
          <a:p>
            <a:pPr marL="100330" marR="5080" algn="just">
              <a:lnSpc>
                <a:spcPct val="100000"/>
              </a:lnSpc>
              <a:spcBef>
                <a:spcPts val="705"/>
              </a:spcBef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10" dirty="0">
                <a:latin typeface="Times New Roman"/>
                <a:cs typeface="Times New Roman"/>
              </a:rPr>
              <a:t>smart </a:t>
            </a:r>
            <a:r>
              <a:rPr sz="2400" i="1" spc="-10" dirty="0">
                <a:latin typeface="Times New Roman"/>
                <a:cs typeface="Times New Roman"/>
              </a:rPr>
              <a:t>contract </a:t>
            </a:r>
            <a:r>
              <a:rPr sz="2400" i="1" spc="-15" dirty="0">
                <a:latin typeface="Times New Roman"/>
                <a:cs typeface="Times New Roman"/>
              </a:rPr>
              <a:t>is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secure </a:t>
            </a:r>
            <a:r>
              <a:rPr sz="2400" i="1" dirty="0">
                <a:latin typeface="Times New Roman"/>
                <a:cs typeface="Times New Roman"/>
              </a:rPr>
              <a:t>and </a:t>
            </a:r>
            <a:r>
              <a:rPr sz="2400" i="1" spc="-20" dirty="0">
                <a:latin typeface="Times New Roman"/>
                <a:cs typeface="Times New Roman"/>
              </a:rPr>
              <a:t>unstoppable </a:t>
            </a:r>
            <a:r>
              <a:rPr sz="2400" i="1" spc="-10" dirty="0">
                <a:latin typeface="Times New Roman"/>
                <a:cs typeface="Times New Roman"/>
              </a:rPr>
              <a:t>computer </a:t>
            </a:r>
            <a:r>
              <a:rPr sz="2400" i="1" spc="5" dirty="0">
                <a:latin typeface="Times New Roman"/>
                <a:cs typeface="Times New Roman"/>
              </a:rPr>
              <a:t>program  </a:t>
            </a:r>
            <a:r>
              <a:rPr sz="2400" i="1" spc="-10" dirty="0">
                <a:latin typeface="Times New Roman"/>
                <a:cs typeface="Times New Roman"/>
              </a:rPr>
              <a:t>representing </a:t>
            </a:r>
            <a:r>
              <a:rPr sz="2400" i="1" dirty="0">
                <a:latin typeface="Times New Roman"/>
                <a:cs typeface="Times New Roman"/>
              </a:rPr>
              <a:t>an </a:t>
            </a:r>
            <a:r>
              <a:rPr sz="2400" i="1" spc="-5" dirty="0">
                <a:latin typeface="Times New Roman"/>
                <a:cs typeface="Times New Roman"/>
              </a:rPr>
              <a:t>agreement </a:t>
            </a:r>
            <a:r>
              <a:rPr sz="2400" i="1" spc="-10" dirty="0">
                <a:latin typeface="Times New Roman"/>
                <a:cs typeface="Times New Roman"/>
              </a:rPr>
              <a:t>that </a:t>
            </a:r>
            <a:r>
              <a:rPr sz="2400" i="1" spc="-15" dirty="0">
                <a:latin typeface="Times New Roman"/>
                <a:cs typeface="Times New Roman"/>
              </a:rPr>
              <a:t>is automatically </a:t>
            </a:r>
            <a:r>
              <a:rPr sz="2400" i="1" spc="-10" dirty="0">
                <a:latin typeface="Times New Roman"/>
                <a:cs typeface="Times New Roman"/>
              </a:rPr>
              <a:t>executable </a:t>
            </a:r>
            <a:r>
              <a:rPr sz="2400" i="1" dirty="0">
                <a:latin typeface="Times New Roman"/>
                <a:cs typeface="Times New Roman"/>
              </a:rPr>
              <a:t>and  </a:t>
            </a:r>
            <a:r>
              <a:rPr sz="2400" i="1" spc="-20" dirty="0">
                <a:latin typeface="Times New Roman"/>
                <a:cs typeface="Times New Roman"/>
              </a:rPr>
              <a:t>enforceable.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269" y="352107"/>
            <a:ext cx="31921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Inbound</a:t>
            </a:r>
            <a:r>
              <a:rPr sz="3600" spc="55" dirty="0"/>
              <a:t> </a:t>
            </a:r>
            <a:r>
              <a:rPr sz="3600" spc="5" dirty="0"/>
              <a:t>oracles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73417" y="1216932"/>
            <a:ext cx="7832725" cy="20758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850" b="1" dirty="0">
                <a:latin typeface="Times New Roman"/>
                <a:cs typeface="Times New Roman"/>
              </a:rPr>
              <a:t>Software</a:t>
            </a:r>
            <a:r>
              <a:rPr sz="1850" b="1" spc="-170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oracles</a:t>
            </a:r>
            <a:endParaRPr sz="1850">
              <a:latin typeface="Times New Roman"/>
              <a:cs typeface="Times New Roman"/>
            </a:endParaRPr>
          </a:p>
          <a:p>
            <a:pPr marL="690880" marR="5080" indent="-285115" algn="just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15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These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responsible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acquiring </a:t>
            </a:r>
            <a:r>
              <a:rPr sz="1600" spc="5" dirty="0">
                <a:latin typeface="Times New Roman"/>
                <a:cs typeface="Times New Roman"/>
              </a:rPr>
              <a:t>information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online </a:t>
            </a:r>
            <a:r>
              <a:rPr sz="1600" spc="10" dirty="0">
                <a:latin typeface="Times New Roman"/>
                <a:cs typeface="Times New Roman"/>
              </a:rPr>
              <a:t>services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 </a:t>
            </a:r>
            <a:r>
              <a:rPr sz="1600" spc="-15" dirty="0">
                <a:latin typeface="Times New Roman"/>
                <a:cs typeface="Times New Roman"/>
              </a:rPr>
              <a:t>Internet. 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-15" dirty="0">
                <a:latin typeface="Times New Roman"/>
                <a:cs typeface="Times New Roman"/>
              </a:rPr>
              <a:t>type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oracle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usually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source </a:t>
            </a:r>
            <a:r>
              <a:rPr sz="1600" spc="-15" dirty="0">
                <a:latin typeface="Times New Roman"/>
                <a:cs typeface="Times New Roman"/>
              </a:rPr>
              <a:t>data </a:t>
            </a:r>
            <a:r>
              <a:rPr sz="1600" spc="20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as weather information,  </a:t>
            </a:r>
            <a:r>
              <a:rPr sz="1600" spc="-10" dirty="0">
                <a:latin typeface="Times New Roman"/>
                <a:cs typeface="Times New Roman"/>
              </a:rPr>
              <a:t>financial data </a:t>
            </a:r>
            <a:r>
              <a:rPr sz="1600" spc="10" dirty="0">
                <a:latin typeface="Times New Roman"/>
                <a:cs typeface="Times New Roman"/>
              </a:rPr>
              <a:t>(stock prices,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10" dirty="0">
                <a:latin typeface="Times New Roman"/>
                <a:cs typeface="Times New Roman"/>
              </a:rPr>
              <a:t>example), </a:t>
            </a:r>
            <a:r>
              <a:rPr sz="1600" spc="-5" dirty="0">
                <a:latin typeface="Times New Roman"/>
                <a:cs typeface="Times New Roman"/>
              </a:rPr>
              <a:t>travel </a:t>
            </a:r>
            <a:r>
              <a:rPr sz="1600" spc="5" dirty="0">
                <a:latin typeface="Times New Roman"/>
                <a:cs typeface="Times New Roman"/>
              </a:rPr>
              <a:t>information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other </a:t>
            </a:r>
            <a:r>
              <a:rPr sz="1600" spc="-10" dirty="0">
                <a:latin typeface="Times New Roman"/>
                <a:cs typeface="Times New Roman"/>
              </a:rPr>
              <a:t>types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data  </a:t>
            </a:r>
            <a:r>
              <a:rPr sz="1600" spc="-10" dirty="0">
                <a:latin typeface="Times New Roman"/>
                <a:cs typeface="Times New Roman"/>
              </a:rPr>
              <a:t>from third-party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providers.</a:t>
            </a:r>
            <a:endParaRPr sz="1600">
              <a:latin typeface="Times New Roman"/>
              <a:cs typeface="Times New Roman"/>
            </a:endParaRPr>
          </a:p>
          <a:p>
            <a:pPr marL="690880" marR="50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6915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 source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-10" dirty="0">
                <a:latin typeface="Times New Roman"/>
                <a:cs typeface="Times New Roman"/>
              </a:rPr>
              <a:t>internal </a:t>
            </a:r>
            <a:r>
              <a:rPr sz="1600" spc="-5" dirty="0">
                <a:latin typeface="Times New Roman"/>
                <a:cs typeface="Times New Roman"/>
              </a:rPr>
              <a:t>enterprise </a:t>
            </a:r>
            <a:r>
              <a:rPr sz="1600" spc="-25" dirty="0">
                <a:latin typeface="Times New Roman"/>
                <a:cs typeface="Times New Roman"/>
              </a:rPr>
              <a:t>system, </a:t>
            </a:r>
            <a:r>
              <a:rPr sz="1600" spc="15" dirty="0">
                <a:latin typeface="Times New Roman"/>
                <a:cs typeface="Times New Roman"/>
              </a:rPr>
              <a:t>which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spc="5" dirty="0">
                <a:latin typeface="Times New Roman"/>
                <a:cs typeface="Times New Roman"/>
              </a:rPr>
              <a:t>provide </a:t>
            </a:r>
            <a:r>
              <a:rPr sz="1600" spc="-30" dirty="0">
                <a:latin typeface="Times New Roman"/>
                <a:cs typeface="Times New Roman"/>
              </a:rPr>
              <a:t>some  </a:t>
            </a:r>
            <a:r>
              <a:rPr sz="1600" spc="5" dirty="0">
                <a:latin typeface="Times New Roman"/>
                <a:cs typeface="Times New Roman"/>
              </a:rPr>
              <a:t>enterprise </a:t>
            </a:r>
            <a:r>
              <a:rPr sz="1600" spc="-10" dirty="0">
                <a:latin typeface="Times New Roman"/>
                <a:cs typeface="Times New Roman"/>
              </a:rPr>
              <a:t>specific data. </a:t>
            </a:r>
            <a:r>
              <a:rPr sz="1600" spc="-20" dirty="0">
                <a:latin typeface="Times New Roman"/>
                <a:cs typeface="Times New Roman"/>
              </a:rPr>
              <a:t>These </a:t>
            </a:r>
            <a:r>
              <a:rPr sz="1600" spc="-25" dirty="0">
                <a:latin typeface="Times New Roman"/>
                <a:cs typeface="Times New Roman"/>
              </a:rPr>
              <a:t>types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oracle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called </a:t>
            </a:r>
            <a:r>
              <a:rPr sz="1600" spc="-15" dirty="0">
                <a:latin typeface="Times New Roman"/>
                <a:cs typeface="Times New Roman"/>
              </a:rPr>
              <a:t>standard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25" dirty="0">
                <a:latin typeface="Times New Roman"/>
                <a:cs typeface="Times New Roman"/>
              </a:rPr>
              <a:t>simple  </a:t>
            </a:r>
            <a:r>
              <a:rPr sz="1600" spc="10" dirty="0">
                <a:latin typeface="Times New Roman"/>
                <a:cs typeface="Times New Roman"/>
              </a:rPr>
              <a:t>oracles</a:t>
            </a:r>
            <a:r>
              <a:rPr sz="1450" spc="10" dirty="0"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30263"/>
            <a:ext cx="3193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Inbound</a:t>
            </a:r>
            <a:r>
              <a:rPr sz="3600" spc="65" dirty="0"/>
              <a:t> </a:t>
            </a:r>
            <a:r>
              <a:rPr sz="3600" spc="5" dirty="0"/>
              <a:t>oracles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44483" y="4718367"/>
            <a:ext cx="1682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21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97" y="1319910"/>
            <a:ext cx="7867015" cy="35413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40"/>
              </a:spcBef>
            </a:pPr>
            <a:r>
              <a:rPr sz="1850" b="1" dirty="0">
                <a:latin typeface="Times New Roman"/>
                <a:cs typeface="Times New Roman"/>
              </a:rPr>
              <a:t>Hardware</a:t>
            </a:r>
            <a:r>
              <a:rPr sz="1850" b="1" spc="-170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oracles</a:t>
            </a:r>
            <a:endParaRPr sz="185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15" dirty="0">
                <a:latin typeface="Times New Roman"/>
                <a:cs typeface="Times New Roman"/>
              </a:rPr>
              <a:t>type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oracle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source data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hardware </a:t>
            </a:r>
            <a:r>
              <a:rPr sz="1600" spc="-10" dirty="0">
                <a:latin typeface="Times New Roman"/>
                <a:cs typeface="Times New Roman"/>
              </a:rPr>
              <a:t>sources </a:t>
            </a:r>
            <a:r>
              <a:rPr sz="1600" spc="-20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-20" dirty="0">
                <a:latin typeface="Times New Roman"/>
                <a:cs typeface="Times New Roman"/>
              </a:rPr>
              <a:t>IoT </a:t>
            </a:r>
            <a:r>
              <a:rPr sz="1600" spc="5" dirty="0">
                <a:latin typeface="Times New Roman"/>
                <a:cs typeface="Times New Roman"/>
              </a:rPr>
              <a:t>devices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sensors.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useful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5" dirty="0">
                <a:latin typeface="Times New Roman"/>
                <a:cs typeface="Times New Roman"/>
              </a:rPr>
              <a:t>cases </a:t>
            </a:r>
            <a:r>
              <a:rPr sz="1600" dirty="0">
                <a:latin typeface="Times New Roman"/>
                <a:cs typeface="Times New Roman"/>
              </a:rPr>
              <a:t>such as insurance-related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spc="-10" dirty="0">
                <a:latin typeface="Times New Roman"/>
                <a:cs typeface="Times New Roman"/>
              </a:rPr>
              <a:t>contracts </a:t>
            </a:r>
            <a:r>
              <a:rPr sz="1600" spc="10" dirty="0">
                <a:latin typeface="Times New Roman"/>
                <a:cs typeface="Times New Roman"/>
              </a:rPr>
              <a:t>where </a:t>
            </a:r>
            <a:r>
              <a:rPr sz="1600" dirty="0">
                <a:latin typeface="Times New Roman"/>
                <a:cs typeface="Times New Roman"/>
              </a:rPr>
              <a:t>telemetry </a:t>
            </a:r>
            <a:r>
              <a:rPr sz="1600" spc="5" dirty="0">
                <a:latin typeface="Times New Roman"/>
                <a:cs typeface="Times New Roman"/>
              </a:rPr>
              <a:t>sensors  provide </a:t>
            </a:r>
            <a:r>
              <a:rPr sz="1600" dirty="0">
                <a:latin typeface="Times New Roman"/>
                <a:cs typeface="Times New Roman"/>
              </a:rPr>
              <a:t>certain </a:t>
            </a:r>
            <a:r>
              <a:rPr sz="1600" spc="-5" dirty="0">
                <a:latin typeface="Times New Roman"/>
                <a:cs typeface="Times New Roman"/>
              </a:rPr>
              <a:t>information,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example, </a:t>
            </a:r>
            <a:r>
              <a:rPr sz="1600" spc="10" dirty="0">
                <a:latin typeface="Times New Roman"/>
                <a:cs typeface="Times New Roman"/>
              </a:rPr>
              <a:t>vehicle </a:t>
            </a:r>
            <a:r>
              <a:rPr sz="1600" spc="5" dirty="0">
                <a:latin typeface="Times New Roman"/>
                <a:cs typeface="Times New Roman"/>
              </a:rPr>
              <a:t>speed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location. This information </a:t>
            </a:r>
            <a:r>
              <a:rPr sz="1600" spc="30" dirty="0">
                <a:latin typeface="Times New Roman"/>
                <a:cs typeface="Times New Roman"/>
              </a:rPr>
              <a:t>can 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fed </a:t>
            </a:r>
            <a:r>
              <a:rPr sz="1600" spc="-5" dirty="0">
                <a:latin typeface="Times New Roman"/>
                <a:cs typeface="Times New Roman"/>
              </a:rPr>
              <a:t>into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spc="5" dirty="0">
                <a:latin typeface="Times New Roman"/>
                <a:cs typeface="Times New Roman"/>
              </a:rPr>
              <a:t>contract </a:t>
            </a:r>
            <a:r>
              <a:rPr sz="1600" spc="10" dirty="0">
                <a:latin typeface="Times New Roman"/>
                <a:cs typeface="Times New Roman"/>
              </a:rPr>
              <a:t>dealing </a:t>
            </a:r>
            <a:r>
              <a:rPr sz="1600" spc="25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insurance </a:t>
            </a:r>
            <a:r>
              <a:rPr sz="1600" spc="-10" dirty="0">
                <a:latin typeface="Times New Roman"/>
                <a:cs typeface="Times New Roman"/>
              </a:rPr>
              <a:t>claims </a:t>
            </a:r>
            <a:r>
              <a:rPr sz="1600" dirty="0">
                <a:latin typeface="Times New Roman"/>
                <a:cs typeface="Times New Roman"/>
              </a:rPr>
              <a:t>and payouts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decide </a:t>
            </a:r>
            <a:r>
              <a:rPr sz="1600" spc="-5" dirty="0">
                <a:latin typeface="Times New Roman"/>
                <a:cs typeface="Times New Roman"/>
              </a:rPr>
              <a:t>whether 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accept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claim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not.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Based 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information </a:t>
            </a:r>
            <a:r>
              <a:rPr sz="1600" spc="5" dirty="0">
                <a:latin typeface="Times New Roman"/>
                <a:cs typeface="Times New Roman"/>
              </a:rPr>
              <a:t>received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source </a:t>
            </a:r>
            <a:r>
              <a:rPr sz="1600" dirty="0">
                <a:latin typeface="Times New Roman"/>
                <a:cs typeface="Times New Roman"/>
              </a:rPr>
              <a:t>hardware </a:t>
            </a:r>
            <a:r>
              <a:rPr sz="1600" spc="-5" dirty="0">
                <a:latin typeface="Times New Roman"/>
                <a:cs typeface="Times New Roman"/>
              </a:rPr>
              <a:t>sensors,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smart </a:t>
            </a:r>
            <a:r>
              <a:rPr sz="1600" spc="5" dirty="0">
                <a:latin typeface="Times New Roman"/>
                <a:cs typeface="Times New Roman"/>
              </a:rPr>
              <a:t>contract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can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Times New Roman"/>
                <a:cs typeface="Times New Roman"/>
              </a:rPr>
              <a:t>decide </a:t>
            </a:r>
            <a:r>
              <a:rPr sz="1600" spc="-25" dirty="0">
                <a:latin typeface="Times New Roman"/>
                <a:cs typeface="Times New Roman"/>
              </a:rPr>
              <a:t>whether to </a:t>
            </a:r>
            <a:r>
              <a:rPr sz="1600" spc="5" dirty="0">
                <a:latin typeface="Times New Roman"/>
                <a:cs typeface="Times New Roman"/>
              </a:rPr>
              <a:t>accept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10" dirty="0">
                <a:latin typeface="Times New Roman"/>
                <a:cs typeface="Times New Roman"/>
              </a:rPr>
              <a:t>reject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claim.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5" dirty="0">
                <a:latin typeface="Times New Roman"/>
                <a:cs typeface="Times New Roman"/>
              </a:rPr>
              <a:t>However, </a:t>
            </a:r>
            <a:r>
              <a:rPr sz="1600" spc="-25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approach </a:t>
            </a:r>
            <a:r>
              <a:rPr sz="1600" dirty="0">
                <a:latin typeface="Times New Roman"/>
                <a:cs typeface="Times New Roman"/>
              </a:rPr>
              <a:t>requires a </a:t>
            </a:r>
            <a:r>
              <a:rPr sz="1600" spc="-10" dirty="0">
                <a:latin typeface="Times New Roman"/>
                <a:cs typeface="Times New Roman"/>
              </a:rPr>
              <a:t>mechanism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dirty="0">
                <a:latin typeface="Times New Roman"/>
                <a:cs typeface="Times New Roman"/>
              </a:rPr>
              <a:t>hardware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devices </a:t>
            </a:r>
            <a:r>
              <a:rPr sz="1600" spc="-2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tamperproof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tamper-resistant.</a:t>
            </a:r>
            <a:endParaRPr sz="1600">
              <a:latin typeface="Times New Roman"/>
              <a:cs typeface="Times New Roman"/>
            </a:endParaRPr>
          </a:p>
          <a:p>
            <a:pPr marL="297180" marR="12065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level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security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achieved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spc="10" dirty="0">
                <a:latin typeface="Times New Roman"/>
                <a:cs typeface="Times New Roman"/>
              </a:rPr>
              <a:t>providing </a:t>
            </a:r>
            <a:r>
              <a:rPr sz="1600" dirty="0">
                <a:latin typeface="Times New Roman"/>
                <a:cs typeface="Times New Roman"/>
              </a:rPr>
              <a:t>cryptographic </a:t>
            </a:r>
            <a:r>
              <a:rPr sz="1600" spc="-5" dirty="0">
                <a:latin typeface="Times New Roman"/>
                <a:cs typeface="Times New Roman"/>
              </a:rPr>
              <a:t>evidence </a:t>
            </a:r>
            <a:r>
              <a:rPr sz="1600" dirty="0">
                <a:latin typeface="Times New Roman"/>
                <a:cs typeface="Times New Roman"/>
              </a:rPr>
              <a:t>(non-  </a:t>
            </a:r>
            <a:r>
              <a:rPr sz="1600" spc="-5" dirty="0">
                <a:latin typeface="Times New Roman"/>
                <a:cs typeface="Times New Roman"/>
              </a:rPr>
              <a:t>repudiation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integrity) of </a:t>
            </a:r>
            <a:r>
              <a:rPr sz="1600" spc="-20" dirty="0">
                <a:latin typeface="Times New Roman"/>
                <a:cs typeface="Times New Roman"/>
              </a:rPr>
              <a:t>IoT </a:t>
            </a:r>
            <a:r>
              <a:rPr sz="1600" spc="10" dirty="0">
                <a:latin typeface="Times New Roman"/>
                <a:cs typeface="Times New Roman"/>
              </a:rPr>
              <a:t>device's </a:t>
            </a:r>
            <a:r>
              <a:rPr sz="1600" spc="-15" dirty="0">
                <a:latin typeface="Times New Roman"/>
                <a:cs typeface="Times New Roman"/>
              </a:rPr>
              <a:t>data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5" dirty="0">
                <a:latin typeface="Times New Roman"/>
                <a:cs typeface="Times New Roman"/>
              </a:rPr>
              <a:t>anti-tampering </a:t>
            </a:r>
            <a:r>
              <a:rPr sz="1600" dirty="0">
                <a:latin typeface="Times New Roman"/>
                <a:cs typeface="Times New Roman"/>
              </a:rPr>
              <a:t>mechanism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IoT  device, </a:t>
            </a:r>
            <a:r>
              <a:rPr sz="1600" spc="-5" dirty="0">
                <a:latin typeface="Times New Roman"/>
                <a:cs typeface="Times New Roman"/>
              </a:rPr>
              <a:t>which renders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device </a:t>
            </a:r>
            <a:r>
              <a:rPr sz="1600" spc="-5" dirty="0">
                <a:latin typeface="Times New Roman"/>
                <a:cs typeface="Times New Roman"/>
              </a:rPr>
              <a:t>useless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case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5" dirty="0">
                <a:latin typeface="Times New Roman"/>
                <a:cs typeface="Times New Roman"/>
              </a:rPr>
              <a:t>tampering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attempts.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30263"/>
            <a:ext cx="3193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Inbound</a:t>
            </a:r>
            <a:r>
              <a:rPr sz="3600" spc="65" dirty="0"/>
              <a:t> </a:t>
            </a:r>
            <a:r>
              <a:rPr sz="3600" spc="5" dirty="0"/>
              <a:t>oracles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7387" y="1227059"/>
            <a:ext cx="7834630" cy="2564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850" b="1" spc="-15" dirty="0">
                <a:latin typeface="Times New Roman"/>
                <a:cs typeface="Times New Roman"/>
              </a:rPr>
              <a:t>Computation</a:t>
            </a:r>
            <a:r>
              <a:rPr sz="1850" b="1" spc="-14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oracles</a:t>
            </a:r>
            <a:endParaRPr sz="1850">
              <a:latin typeface="Times New Roman"/>
              <a:cs typeface="Times New Roman"/>
            </a:endParaRPr>
          </a:p>
          <a:p>
            <a:pPr marL="385445" indent="-285115" algn="just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86080" algn="l"/>
              </a:tabLst>
            </a:pPr>
            <a:r>
              <a:rPr sz="1600" spc="-15" dirty="0">
                <a:latin typeface="Times New Roman"/>
                <a:cs typeface="Times New Roman"/>
              </a:rPr>
              <a:t>These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15" dirty="0">
                <a:latin typeface="Times New Roman"/>
                <a:cs typeface="Times New Roman"/>
              </a:rPr>
              <a:t>allow </a:t>
            </a:r>
            <a:r>
              <a:rPr sz="1600" spc="-20" dirty="0">
                <a:latin typeface="Times New Roman"/>
                <a:cs typeface="Times New Roman"/>
              </a:rPr>
              <a:t>computing-intensive </a:t>
            </a:r>
            <a:r>
              <a:rPr sz="1600" spc="-10" dirty="0">
                <a:latin typeface="Times New Roman"/>
                <a:cs typeface="Times New Roman"/>
              </a:rPr>
              <a:t>calculations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15" dirty="0">
                <a:latin typeface="Times New Roman"/>
                <a:cs typeface="Times New Roman"/>
              </a:rPr>
              <a:t>performed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off-chain.</a:t>
            </a:r>
            <a:endParaRPr sz="1600">
              <a:latin typeface="Times New Roman"/>
              <a:cs typeface="Times New Roman"/>
            </a:endParaRPr>
          </a:p>
          <a:p>
            <a:pPr marL="385445" marR="5080" indent="-285115" algn="just">
              <a:lnSpc>
                <a:spcPct val="100000"/>
              </a:lnSpc>
              <a:buFont typeface="Arial"/>
              <a:buChar char="•"/>
              <a:tabLst>
                <a:tab pos="386080" algn="l"/>
              </a:tabLst>
            </a:pPr>
            <a:r>
              <a:rPr sz="1600" spc="-20" dirty="0">
                <a:latin typeface="Times New Roman"/>
                <a:cs typeface="Times New Roman"/>
              </a:rPr>
              <a:t>As </a:t>
            </a:r>
            <a:r>
              <a:rPr sz="1600" dirty="0">
                <a:latin typeface="Times New Roman"/>
                <a:cs typeface="Times New Roman"/>
              </a:rPr>
              <a:t>blockchain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30" dirty="0">
                <a:latin typeface="Times New Roman"/>
                <a:cs typeface="Times New Roman"/>
              </a:rPr>
              <a:t>not </a:t>
            </a:r>
            <a:r>
              <a:rPr sz="1600" spc="5" dirty="0">
                <a:latin typeface="Times New Roman"/>
                <a:cs typeface="Times New Roman"/>
              </a:rPr>
              <a:t>suitable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performing </a:t>
            </a:r>
            <a:r>
              <a:rPr sz="1600" dirty="0">
                <a:latin typeface="Times New Roman"/>
                <a:cs typeface="Times New Roman"/>
              </a:rPr>
              <a:t>compute-intensive </a:t>
            </a:r>
            <a:r>
              <a:rPr sz="1600" spc="-5" dirty="0">
                <a:latin typeface="Times New Roman"/>
                <a:cs typeface="Times New Roman"/>
              </a:rPr>
              <a:t>operations,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blockchain  </a:t>
            </a:r>
            <a:r>
              <a:rPr sz="1600" spc="-5" dirty="0">
                <a:latin typeface="Times New Roman"/>
                <a:cs typeface="Times New Roman"/>
              </a:rPr>
              <a:t>(that </a:t>
            </a:r>
            <a:r>
              <a:rPr sz="1600" spc="15" dirty="0">
                <a:latin typeface="Times New Roman"/>
                <a:cs typeface="Times New Roman"/>
              </a:rPr>
              <a:t>is, </a:t>
            </a:r>
            <a:r>
              <a:rPr sz="1600" dirty="0">
                <a:latin typeface="Times New Roman"/>
                <a:cs typeface="Times New Roman"/>
              </a:rPr>
              <a:t>a smart contract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a blockchain)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request </a:t>
            </a:r>
            <a:r>
              <a:rPr sz="1600" dirty="0">
                <a:latin typeface="Times New Roman"/>
                <a:cs typeface="Times New Roman"/>
              </a:rPr>
              <a:t>computations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performed </a:t>
            </a:r>
            <a:r>
              <a:rPr sz="1600" spc="80" dirty="0">
                <a:latin typeface="Times New Roman"/>
                <a:cs typeface="Times New Roman"/>
              </a:rPr>
              <a:t>on  </a:t>
            </a:r>
            <a:r>
              <a:rPr sz="1600" spc="5" dirty="0">
                <a:latin typeface="Times New Roman"/>
                <a:cs typeface="Times New Roman"/>
              </a:rPr>
              <a:t>off-chain </a:t>
            </a:r>
            <a:r>
              <a:rPr sz="1600" spc="-5" dirty="0">
                <a:latin typeface="Times New Roman"/>
                <a:cs typeface="Times New Roman"/>
              </a:rPr>
              <a:t>highperformance </a:t>
            </a:r>
            <a:r>
              <a:rPr sz="1600" dirty="0">
                <a:latin typeface="Times New Roman"/>
                <a:cs typeface="Times New Roman"/>
              </a:rPr>
              <a:t>computing </a:t>
            </a:r>
            <a:r>
              <a:rPr sz="1600" spc="5" dirty="0">
                <a:latin typeface="Times New Roman"/>
                <a:cs typeface="Times New Roman"/>
              </a:rPr>
              <a:t>infrastructure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25" dirty="0">
                <a:latin typeface="Times New Roman"/>
                <a:cs typeface="Times New Roman"/>
              </a:rPr>
              <a:t>get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verified </a:t>
            </a:r>
            <a:r>
              <a:rPr sz="1600" spc="-10" dirty="0">
                <a:latin typeface="Times New Roman"/>
                <a:cs typeface="Times New Roman"/>
              </a:rPr>
              <a:t>results </a:t>
            </a:r>
            <a:r>
              <a:rPr sz="1600" dirty="0">
                <a:latin typeface="Times New Roman"/>
                <a:cs typeface="Times New Roman"/>
              </a:rPr>
              <a:t>back </a:t>
            </a:r>
            <a:r>
              <a:rPr sz="1600" spc="10" dirty="0">
                <a:latin typeface="Times New Roman"/>
                <a:cs typeface="Times New Roman"/>
              </a:rPr>
              <a:t>via  </a:t>
            </a:r>
            <a:r>
              <a:rPr sz="1600" spc="5" dirty="0">
                <a:latin typeface="Times New Roman"/>
                <a:cs typeface="Times New Roman"/>
              </a:rPr>
              <a:t>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oracle.</a:t>
            </a:r>
            <a:endParaRPr sz="1600">
              <a:latin typeface="Times New Roman"/>
              <a:cs typeface="Times New Roman"/>
            </a:endParaRPr>
          </a:p>
          <a:p>
            <a:pPr marL="385445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86080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oracle,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5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case, provides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20" dirty="0">
                <a:latin typeface="Times New Roman"/>
                <a:cs typeface="Times New Roman"/>
              </a:rPr>
              <a:t>integrity </a:t>
            </a:r>
            <a:r>
              <a:rPr sz="1600" spc="-25" dirty="0">
                <a:latin typeface="Times New Roman"/>
                <a:cs typeface="Times New Roman"/>
              </a:rPr>
              <a:t>and authenticity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guarantees.</a:t>
            </a:r>
            <a:endParaRPr sz="1600">
              <a:latin typeface="Times New Roman"/>
              <a:cs typeface="Times New Roman"/>
            </a:endParaRPr>
          </a:p>
          <a:p>
            <a:pPr marL="38544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86080" algn="l"/>
              </a:tabLst>
            </a:pPr>
            <a:r>
              <a:rPr sz="1600" spc="-20" dirty="0">
                <a:latin typeface="Times New Roman"/>
                <a:cs typeface="Times New Roman"/>
              </a:rPr>
              <a:t>An </a:t>
            </a:r>
            <a:r>
              <a:rPr sz="1600" spc="-25" dirty="0">
                <a:latin typeface="Times New Roman"/>
                <a:cs typeface="Times New Roman"/>
              </a:rPr>
              <a:t>example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such </a:t>
            </a:r>
            <a:r>
              <a:rPr sz="1600" spc="5" dirty="0">
                <a:latin typeface="Times New Roman"/>
                <a:cs typeface="Times New Roman"/>
              </a:rPr>
              <a:t>an </a:t>
            </a:r>
            <a:r>
              <a:rPr sz="1600" spc="10" dirty="0">
                <a:latin typeface="Times New Roman"/>
                <a:cs typeface="Times New Roman"/>
              </a:rPr>
              <a:t>oracle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Truebit</a:t>
            </a:r>
            <a:r>
              <a:rPr sz="1600" spc="-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(https://truebit.io).</a:t>
            </a:r>
            <a:endParaRPr sz="1600">
              <a:latin typeface="Times New Roman"/>
              <a:cs typeface="Times New Roman"/>
            </a:endParaRPr>
          </a:p>
          <a:p>
            <a:pPr marL="385445" marR="14604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86080" algn="l"/>
              </a:tabLst>
            </a:pPr>
            <a:r>
              <a:rPr sz="1600" spc="-30" dirty="0">
                <a:latin typeface="Times New Roman"/>
                <a:cs typeface="Times New Roman"/>
              </a:rPr>
              <a:t>It </a:t>
            </a:r>
            <a:r>
              <a:rPr sz="1600" spc="20" dirty="0">
                <a:latin typeface="Times New Roman"/>
                <a:cs typeface="Times New Roman"/>
              </a:rPr>
              <a:t>allows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submit </a:t>
            </a:r>
            <a:r>
              <a:rPr sz="1600" spc="5" dirty="0">
                <a:latin typeface="Times New Roman"/>
                <a:cs typeface="Times New Roman"/>
              </a:rPr>
              <a:t>computation </a:t>
            </a:r>
            <a:r>
              <a:rPr sz="1600" spc="-5" dirty="0">
                <a:latin typeface="Times New Roman"/>
                <a:cs typeface="Times New Roman"/>
              </a:rPr>
              <a:t>tasks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0" dirty="0">
                <a:latin typeface="Times New Roman"/>
                <a:cs typeface="Times New Roman"/>
              </a:rPr>
              <a:t>oracles,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eventually  </a:t>
            </a:r>
            <a:r>
              <a:rPr sz="1600" spc="-15" dirty="0">
                <a:latin typeface="Times New Roman"/>
                <a:cs typeface="Times New Roman"/>
              </a:rPr>
              <a:t>completed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25" dirty="0">
                <a:latin typeface="Times New Roman"/>
                <a:cs typeface="Times New Roman"/>
              </a:rPr>
              <a:t>miners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15" dirty="0">
                <a:latin typeface="Times New Roman"/>
                <a:cs typeface="Times New Roman"/>
              </a:rPr>
              <a:t>return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incentive.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30263"/>
            <a:ext cx="3193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Inbound</a:t>
            </a:r>
            <a:r>
              <a:rPr sz="3600" spc="65" dirty="0"/>
              <a:t> </a:t>
            </a:r>
            <a:r>
              <a:rPr sz="3600" spc="5" dirty="0"/>
              <a:t>oracles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8337" y="1258316"/>
            <a:ext cx="8097520" cy="329755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850" b="1" spc="-5" dirty="0">
                <a:latin typeface="Times New Roman"/>
                <a:cs typeface="Times New Roman"/>
              </a:rPr>
              <a:t>Aggregation </a:t>
            </a:r>
            <a:r>
              <a:rPr sz="1850" b="1" dirty="0">
                <a:latin typeface="Times New Roman"/>
                <a:cs typeface="Times New Roman"/>
              </a:rPr>
              <a:t>based</a:t>
            </a:r>
            <a:r>
              <a:rPr sz="1850" b="1" spc="-340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oracles</a:t>
            </a:r>
            <a:endParaRPr sz="185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0" dirty="0">
                <a:latin typeface="Times New Roman"/>
                <a:cs typeface="Times New Roman"/>
              </a:rPr>
              <a:t>In </a:t>
            </a:r>
            <a:r>
              <a:rPr sz="1600" spc="-25" dirty="0">
                <a:latin typeface="Times New Roman"/>
                <a:cs typeface="Times New Roman"/>
              </a:rPr>
              <a:t>this </a:t>
            </a:r>
            <a:r>
              <a:rPr sz="1600" spc="-5" dirty="0">
                <a:latin typeface="Times New Roman"/>
                <a:cs typeface="Times New Roman"/>
              </a:rPr>
              <a:t>scenario,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single </a:t>
            </a:r>
            <a:r>
              <a:rPr sz="1600" spc="-10" dirty="0">
                <a:latin typeface="Times New Roman"/>
                <a:cs typeface="Times New Roman"/>
              </a:rPr>
              <a:t>value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sourced from </a:t>
            </a:r>
            <a:r>
              <a:rPr sz="1600" spc="-55" dirty="0">
                <a:latin typeface="Times New Roman"/>
                <a:cs typeface="Times New Roman"/>
              </a:rPr>
              <a:t>many </a:t>
            </a:r>
            <a:r>
              <a:rPr sz="1600" spc="-15" dirty="0">
                <a:latin typeface="Times New Roman"/>
                <a:cs typeface="Times New Roman"/>
              </a:rPr>
              <a:t>different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feeds.</a:t>
            </a:r>
            <a:endParaRPr sz="1600">
              <a:latin typeface="Times New Roman"/>
              <a:cs typeface="Times New Roman"/>
            </a:endParaRPr>
          </a:p>
          <a:p>
            <a:pPr marL="297180" marR="1206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As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example,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spc="-5" dirty="0">
                <a:latin typeface="Times New Roman"/>
                <a:cs typeface="Times New Roman"/>
              </a:rPr>
              <a:t>single </a:t>
            </a:r>
            <a:r>
              <a:rPr sz="1600" spc="-10" dirty="0">
                <a:latin typeface="Times New Roman"/>
                <a:cs typeface="Times New Roman"/>
              </a:rPr>
              <a:t>value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price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financial instrument,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10" dirty="0">
                <a:latin typeface="Times New Roman"/>
                <a:cs typeface="Times New Roman"/>
              </a:rPr>
              <a:t>risky 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0" dirty="0">
                <a:latin typeface="Times New Roman"/>
                <a:cs typeface="Times New Roman"/>
              </a:rPr>
              <a:t>rely </a:t>
            </a:r>
            <a:r>
              <a:rPr sz="1600" spc="-20" dirty="0">
                <a:latin typeface="Times New Roman"/>
                <a:cs typeface="Times New Roman"/>
              </a:rPr>
              <a:t>upon </a:t>
            </a:r>
            <a:r>
              <a:rPr sz="1600" spc="-15" dirty="0">
                <a:latin typeface="Times New Roman"/>
                <a:cs typeface="Times New Roman"/>
              </a:rPr>
              <a:t>only </a:t>
            </a:r>
            <a:r>
              <a:rPr sz="1600" spc="-30" dirty="0">
                <a:latin typeface="Times New Roman"/>
                <a:cs typeface="Times New Roman"/>
              </a:rPr>
              <a:t>one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feed.</a:t>
            </a:r>
            <a:endParaRPr sz="1600">
              <a:latin typeface="Times New Roman"/>
              <a:cs typeface="Times New Roman"/>
            </a:endParaRPr>
          </a:p>
          <a:p>
            <a:pPr marL="297180" marR="1333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mitigate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problem, </a:t>
            </a:r>
            <a:r>
              <a:rPr sz="1600" spc="-5" dirty="0">
                <a:latin typeface="Times New Roman"/>
                <a:cs typeface="Times New Roman"/>
              </a:rPr>
              <a:t>multiple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5" dirty="0">
                <a:latin typeface="Times New Roman"/>
                <a:cs typeface="Times New Roman"/>
              </a:rPr>
              <a:t>providers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spc="10" dirty="0">
                <a:latin typeface="Times New Roman"/>
                <a:cs typeface="Times New Roman"/>
              </a:rPr>
              <a:t>all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these feeds </a:t>
            </a:r>
            <a:r>
              <a:rPr sz="1600" spc="5" dirty="0">
                <a:latin typeface="Times New Roman"/>
                <a:cs typeface="Times New Roman"/>
              </a:rPr>
              <a:t>are  </a:t>
            </a:r>
            <a:r>
              <a:rPr sz="1600" spc="-10" dirty="0">
                <a:latin typeface="Times New Roman"/>
                <a:cs typeface="Times New Roman"/>
              </a:rPr>
              <a:t>inspected,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finally,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price </a:t>
            </a:r>
            <a:r>
              <a:rPr sz="1600" spc="-10" dirty="0">
                <a:latin typeface="Times New Roman"/>
                <a:cs typeface="Times New Roman"/>
              </a:rPr>
              <a:t>value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reported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spc="-30" dirty="0">
                <a:latin typeface="Times New Roman"/>
                <a:cs typeface="Times New Roman"/>
              </a:rPr>
              <a:t>most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feeds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10" dirty="0">
                <a:latin typeface="Times New Roman"/>
                <a:cs typeface="Times New Roman"/>
              </a:rPr>
              <a:t>picked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up.</a:t>
            </a:r>
            <a:endParaRPr sz="1600">
              <a:latin typeface="Times New Roman"/>
              <a:cs typeface="Times New Roman"/>
            </a:endParaRPr>
          </a:p>
          <a:p>
            <a:pPr marL="297180" marR="1143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assumption </a:t>
            </a:r>
            <a:r>
              <a:rPr sz="1600" spc="-15" dirty="0">
                <a:latin typeface="Times New Roman"/>
                <a:cs typeface="Times New Roman"/>
              </a:rPr>
              <a:t>here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15" dirty="0">
                <a:latin typeface="Times New Roman"/>
                <a:cs typeface="Times New Roman"/>
              </a:rPr>
              <a:t>if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majority 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sources </a:t>
            </a:r>
            <a:r>
              <a:rPr sz="1600" dirty="0">
                <a:latin typeface="Times New Roman"/>
                <a:cs typeface="Times New Roman"/>
              </a:rPr>
              <a:t>reports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spc="10" dirty="0">
                <a:latin typeface="Times New Roman"/>
                <a:cs typeface="Times New Roman"/>
              </a:rPr>
              <a:t>price </a:t>
            </a:r>
            <a:r>
              <a:rPr sz="1600" spc="-10" dirty="0">
                <a:latin typeface="Times New Roman"/>
                <a:cs typeface="Times New Roman"/>
              </a:rPr>
              <a:t>value, </a:t>
            </a:r>
            <a:r>
              <a:rPr sz="1600" spc="5" dirty="0">
                <a:latin typeface="Times New Roman"/>
                <a:cs typeface="Times New Roman"/>
              </a:rPr>
              <a:t>then </a:t>
            </a:r>
            <a:r>
              <a:rPr sz="1600" spc="30" dirty="0">
                <a:latin typeface="Times New Roman"/>
                <a:cs typeface="Times New Roman"/>
              </a:rPr>
              <a:t>it 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likely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correct.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collation </a:t>
            </a:r>
            <a:r>
              <a:rPr sz="1600" dirty="0">
                <a:latin typeface="Times New Roman"/>
                <a:cs typeface="Times New Roman"/>
              </a:rPr>
              <a:t>mechanism </a:t>
            </a:r>
            <a:r>
              <a:rPr sz="1600" spc="-10" dirty="0">
                <a:latin typeface="Times New Roman"/>
                <a:cs typeface="Times New Roman"/>
              </a:rPr>
              <a:t>depends </a:t>
            </a:r>
            <a:r>
              <a:rPr sz="1600" spc="35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5" dirty="0">
                <a:latin typeface="Times New Roman"/>
                <a:cs typeface="Times New Roman"/>
              </a:rPr>
              <a:t>case: </a:t>
            </a:r>
            <a:r>
              <a:rPr sz="1600" spc="-5" dirty="0">
                <a:latin typeface="Times New Roman"/>
                <a:cs typeface="Times New Roman"/>
              </a:rPr>
              <a:t>sometimes </a:t>
            </a:r>
            <a:r>
              <a:rPr sz="1600" dirty="0">
                <a:latin typeface="Times New Roman"/>
                <a:cs typeface="Times New Roman"/>
              </a:rPr>
              <a:t>it's merely </a:t>
            </a:r>
            <a:r>
              <a:rPr sz="1600" spc="40" dirty="0">
                <a:latin typeface="Times New Roman"/>
                <a:cs typeface="Times New Roman"/>
              </a:rPr>
              <a:t>an </a:t>
            </a:r>
            <a:r>
              <a:rPr sz="1600" spc="-10" dirty="0">
                <a:latin typeface="Times New Roman"/>
                <a:cs typeface="Times New Roman"/>
              </a:rPr>
              <a:t>average </a:t>
            </a:r>
            <a:r>
              <a:rPr sz="1600" spc="75" dirty="0">
                <a:latin typeface="Times New Roman"/>
                <a:cs typeface="Times New Roman"/>
              </a:rPr>
              <a:t>of  </a:t>
            </a:r>
            <a:r>
              <a:rPr sz="1600" spc="-5" dirty="0">
                <a:latin typeface="Times New Roman"/>
                <a:cs typeface="Times New Roman"/>
              </a:rPr>
              <a:t>multiple values, </a:t>
            </a:r>
            <a:r>
              <a:rPr sz="1600" spc="-10" dirty="0">
                <a:latin typeface="Times New Roman"/>
                <a:cs typeface="Times New Roman"/>
              </a:rPr>
              <a:t>sometimes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median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taken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all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values,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sometimes </a:t>
            </a:r>
            <a:r>
              <a:rPr sz="1600" spc="15" dirty="0">
                <a:latin typeface="Times New Roman"/>
                <a:cs typeface="Times New Roman"/>
              </a:rPr>
              <a:t>it is </a:t>
            </a:r>
            <a:r>
              <a:rPr sz="1600" spc="-20" dirty="0">
                <a:latin typeface="Times New Roman"/>
                <a:cs typeface="Times New Roman"/>
              </a:rPr>
              <a:t>the  </a:t>
            </a:r>
            <a:r>
              <a:rPr sz="1600" spc="-45" dirty="0">
                <a:latin typeface="Times New Roman"/>
                <a:cs typeface="Times New Roman"/>
              </a:rPr>
              <a:t>maximum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value.</a:t>
            </a:r>
            <a:endParaRPr sz="1600">
              <a:latin typeface="Times New Roman"/>
              <a:cs typeface="Times New Roman"/>
            </a:endParaRPr>
          </a:p>
          <a:p>
            <a:pPr marL="297180" marR="23495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Regardless of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aggregation </a:t>
            </a:r>
            <a:r>
              <a:rPr sz="1600" spc="-25" dirty="0">
                <a:latin typeface="Times New Roman"/>
                <a:cs typeface="Times New Roman"/>
              </a:rPr>
              <a:t>mechanism,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essential </a:t>
            </a:r>
            <a:r>
              <a:rPr sz="1600" spc="-5" dirty="0">
                <a:latin typeface="Times New Roman"/>
                <a:cs typeface="Times New Roman"/>
              </a:rPr>
              <a:t>requirement </a:t>
            </a:r>
            <a:r>
              <a:rPr sz="1600" spc="-15" dirty="0">
                <a:latin typeface="Times New Roman"/>
                <a:cs typeface="Times New Roman"/>
              </a:rPr>
              <a:t>here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30" dirty="0">
                <a:latin typeface="Times New Roman"/>
                <a:cs typeface="Times New Roman"/>
              </a:rPr>
              <a:t>get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value 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valid </a:t>
            </a:r>
            <a:r>
              <a:rPr sz="1600" spc="-30" dirty="0">
                <a:latin typeface="Times New Roman"/>
                <a:cs typeface="Times New Roman"/>
              </a:rPr>
              <a:t>and authentic,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spc="-15" dirty="0">
                <a:latin typeface="Times New Roman"/>
                <a:cs typeface="Times New Roman"/>
              </a:rPr>
              <a:t>eventually </a:t>
            </a:r>
            <a:r>
              <a:rPr sz="1600" spc="-10" dirty="0">
                <a:latin typeface="Times New Roman"/>
                <a:cs typeface="Times New Roman"/>
              </a:rPr>
              <a:t>feeds </a:t>
            </a:r>
            <a:r>
              <a:rPr sz="1600" spc="-25" dirty="0">
                <a:latin typeface="Times New Roman"/>
                <a:cs typeface="Times New Roman"/>
              </a:rPr>
              <a:t>into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30263"/>
            <a:ext cx="3193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Inbound</a:t>
            </a:r>
            <a:r>
              <a:rPr sz="3600" spc="65" dirty="0"/>
              <a:t> </a:t>
            </a:r>
            <a:r>
              <a:rPr sz="3600" spc="5" dirty="0"/>
              <a:t>oracles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081405" y="4811012"/>
            <a:ext cx="119570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trusted.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4483" y="4718367"/>
            <a:ext cx="1682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24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307" y="1241523"/>
            <a:ext cx="8235950" cy="35731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850" b="1" spc="5" dirty="0">
                <a:latin typeface="Times New Roman"/>
                <a:cs typeface="Times New Roman"/>
              </a:rPr>
              <a:t>Crowd</a:t>
            </a:r>
            <a:r>
              <a:rPr sz="1850" b="1" spc="-135" dirty="0">
                <a:latin typeface="Times New Roman"/>
                <a:cs typeface="Times New Roman"/>
              </a:rPr>
              <a:t> </a:t>
            </a:r>
            <a:r>
              <a:rPr sz="1850" b="1" spc="-15" dirty="0">
                <a:latin typeface="Times New Roman"/>
                <a:cs typeface="Times New Roman"/>
              </a:rPr>
              <a:t>wisdom</a:t>
            </a:r>
            <a:r>
              <a:rPr sz="1850" b="1" spc="-155" dirty="0">
                <a:latin typeface="Times New Roman"/>
                <a:cs typeface="Times New Roman"/>
              </a:rPr>
              <a:t> </a:t>
            </a:r>
            <a:r>
              <a:rPr sz="1850" b="1" spc="-25" dirty="0">
                <a:latin typeface="Times New Roman"/>
                <a:cs typeface="Times New Roman"/>
              </a:rPr>
              <a:t>driven</a:t>
            </a:r>
            <a:r>
              <a:rPr sz="1850" b="1" spc="-13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oracles</a:t>
            </a:r>
            <a:endParaRPr sz="1850">
              <a:latin typeface="Times New Roman"/>
              <a:cs typeface="Times New Roman"/>
            </a:endParaRPr>
          </a:p>
          <a:p>
            <a:pPr marL="411480" indent="-285115" algn="just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412115" algn="l"/>
              </a:tabLst>
            </a:pPr>
            <a:r>
              <a:rPr sz="1600" spc="-20" dirty="0">
                <a:latin typeface="Times New Roman"/>
                <a:cs typeface="Times New Roman"/>
              </a:rPr>
              <a:t>Instead, </a:t>
            </a:r>
            <a:r>
              <a:rPr sz="1600" spc="-25" dirty="0">
                <a:latin typeface="Times New Roman"/>
                <a:cs typeface="Times New Roman"/>
              </a:rPr>
              <a:t>multiple </a:t>
            </a:r>
            <a:r>
              <a:rPr sz="1600" spc="-5" dirty="0">
                <a:latin typeface="Times New Roman"/>
                <a:cs typeface="Times New Roman"/>
              </a:rPr>
              <a:t>public </a:t>
            </a:r>
            <a:r>
              <a:rPr sz="1600" spc="-10" dirty="0">
                <a:latin typeface="Times New Roman"/>
                <a:cs typeface="Times New Roman"/>
              </a:rPr>
              <a:t>sources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deduce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30" dirty="0">
                <a:latin typeface="Times New Roman"/>
                <a:cs typeface="Times New Roman"/>
              </a:rPr>
              <a:t>most </a:t>
            </a:r>
            <a:r>
              <a:rPr sz="1600" dirty="0">
                <a:latin typeface="Times New Roman"/>
                <a:cs typeface="Times New Roman"/>
              </a:rPr>
              <a:t>appropriate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eventually.</a:t>
            </a:r>
            <a:endParaRPr sz="1600">
              <a:latin typeface="Times New Roman"/>
              <a:cs typeface="Times New Roman"/>
            </a:endParaRPr>
          </a:p>
          <a:p>
            <a:pPr marL="411480" marR="1841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2115" algn="l"/>
              </a:tabLst>
            </a:pP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other </a:t>
            </a:r>
            <a:r>
              <a:rPr sz="1600" spc="10" dirty="0">
                <a:latin typeface="Times New Roman"/>
                <a:cs typeface="Times New Roman"/>
              </a:rPr>
              <a:t>words,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5" dirty="0">
                <a:latin typeface="Times New Roman"/>
                <a:cs typeface="Times New Roman"/>
              </a:rPr>
              <a:t>solves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20" dirty="0">
                <a:latin typeface="Times New Roman"/>
                <a:cs typeface="Times New Roman"/>
              </a:rPr>
              <a:t>problem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single </a:t>
            </a:r>
            <a:r>
              <a:rPr sz="1600" spc="5" dirty="0">
                <a:latin typeface="Times New Roman"/>
                <a:cs typeface="Times New Roman"/>
              </a:rPr>
              <a:t>source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may </a:t>
            </a:r>
            <a:r>
              <a:rPr sz="1600" spc="-5" dirty="0">
                <a:latin typeface="Times New Roman"/>
                <a:cs typeface="Times New Roman"/>
              </a:rPr>
              <a:t>not be </a:t>
            </a:r>
            <a:r>
              <a:rPr sz="1600" dirty="0">
                <a:latin typeface="Times New Roman"/>
                <a:cs typeface="Times New Roman"/>
              </a:rPr>
              <a:t>trustworthy </a:t>
            </a:r>
            <a:r>
              <a:rPr sz="1600" spc="-5" dirty="0">
                <a:latin typeface="Times New Roman"/>
                <a:cs typeface="Times New Roman"/>
              </a:rPr>
              <a:t>or  </a:t>
            </a:r>
            <a:r>
              <a:rPr sz="1600" spc="-15" dirty="0">
                <a:latin typeface="Times New Roman"/>
                <a:cs typeface="Times New Roman"/>
              </a:rPr>
              <a:t>accurate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expected.</a:t>
            </a:r>
            <a:endParaRPr sz="1600">
              <a:latin typeface="Times New Roman"/>
              <a:cs typeface="Times New Roman"/>
            </a:endParaRPr>
          </a:p>
          <a:p>
            <a:pPr marL="4114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2115" algn="l"/>
              </a:tabLst>
            </a:pPr>
            <a:r>
              <a:rPr sz="1600" spc="-30" dirty="0">
                <a:latin typeface="Times New Roman"/>
                <a:cs typeface="Times New Roman"/>
              </a:rPr>
              <a:t>If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only </a:t>
            </a:r>
            <a:r>
              <a:rPr sz="1600" spc="-5" dirty="0">
                <a:latin typeface="Times New Roman"/>
                <a:cs typeface="Times New Roman"/>
              </a:rPr>
              <a:t>one </a:t>
            </a:r>
            <a:r>
              <a:rPr sz="1600" spc="5" dirty="0">
                <a:latin typeface="Times New Roman"/>
                <a:cs typeface="Times New Roman"/>
              </a:rPr>
              <a:t>source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data,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unreliable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risky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0" dirty="0">
                <a:latin typeface="Times New Roman"/>
                <a:cs typeface="Times New Roman"/>
              </a:rPr>
              <a:t>rely </a:t>
            </a:r>
            <a:r>
              <a:rPr sz="1600" spc="35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entirely. </a:t>
            </a:r>
            <a:r>
              <a:rPr sz="1600" spc="10" dirty="0">
                <a:latin typeface="Times New Roman"/>
                <a:cs typeface="Times New Roman"/>
              </a:rPr>
              <a:t>It may turn  </a:t>
            </a:r>
            <a:r>
              <a:rPr sz="1600" spc="-15" dirty="0">
                <a:latin typeface="Times New Roman"/>
                <a:cs typeface="Times New Roman"/>
              </a:rPr>
              <a:t>malicious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20" dirty="0">
                <a:latin typeface="Times New Roman"/>
                <a:cs typeface="Times New Roman"/>
              </a:rPr>
              <a:t>become </a:t>
            </a:r>
            <a:r>
              <a:rPr sz="1600" spc="-30" dirty="0">
                <a:latin typeface="Times New Roman"/>
                <a:cs typeface="Times New Roman"/>
              </a:rPr>
              <a:t>genuinely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faulty.</a:t>
            </a:r>
            <a:endParaRPr sz="1600">
              <a:latin typeface="Times New Roman"/>
              <a:cs typeface="Times New Roman"/>
            </a:endParaRPr>
          </a:p>
          <a:p>
            <a:pPr marL="411480" marR="15875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12115" algn="l"/>
              </a:tabLst>
            </a:pP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case,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ensure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credibility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5" dirty="0">
                <a:latin typeface="Times New Roman"/>
                <a:cs typeface="Times New Roman"/>
              </a:rPr>
              <a:t>provided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third-party </a:t>
            </a:r>
            <a:r>
              <a:rPr sz="1600" spc="5" dirty="0">
                <a:latin typeface="Times New Roman"/>
                <a:cs typeface="Times New Roman"/>
              </a:rPr>
              <a:t>sources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10" dirty="0">
                <a:latin typeface="Times New Roman"/>
                <a:cs typeface="Times New Roman"/>
              </a:rPr>
              <a:t>oracles, </a:t>
            </a:r>
            <a:r>
              <a:rPr sz="1600" spc="-20" dirty="0">
                <a:latin typeface="Times New Roman"/>
                <a:cs typeface="Times New Roman"/>
              </a:rPr>
              <a:t>the 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sourced from </a:t>
            </a:r>
            <a:r>
              <a:rPr sz="1600" spc="-25" dirty="0">
                <a:latin typeface="Times New Roman"/>
                <a:cs typeface="Times New Roman"/>
              </a:rPr>
              <a:t>multiple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sources.</a:t>
            </a:r>
            <a:endParaRPr sz="1600">
              <a:latin typeface="Times New Roman"/>
              <a:cs typeface="Times New Roman"/>
            </a:endParaRPr>
          </a:p>
          <a:p>
            <a:pPr marL="411480" marR="952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21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These </a:t>
            </a:r>
            <a:r>
              <a:rPr sz="1600" spc="-10" dirty="0">
                <a:latin typeface="Times New Roman"/>
                <a:cs typeface="Times New Roman"/>
              </a:rPr>
              <a:t>sources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10" dirty="0">
                <a:latin typeface="Times New Roman"/>
                <a:cs typeface="Times New Roman"/>
              </a:rPr>
              <a:t>users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system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even </a:t>
            </a:r>
            <a:r>
              <a:rPr sz="1600" spc="-10" dirty="0">
                <a:latin typeface="Times New Roman"/>
                <a:cs typeface="Times New Roman"/>
              </a:rPr>
              <a:t>members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general </a:t>
            </a:r>
            <a:r>
              <a:rPr sz="1600" spc="-5" dirty="0">
                <a:latin typeface="Times New Roman"/>
                <a:cs typeface="Times New Roman"/>
              </a:rPr>
              <a:t>public </a:t>
            </a:r>
            <a:r>
              <a:rPr sz="1600" spc="-15" dirty="0">
                <a:latin typeface="Times New Roman"/>
                <a:cs typeface="Times New Roman"/>
              </a:rPr>
              <a:t>who </a:t>
            </a:r>
            <a:r>
              <a:rPr sz="1600" spc="-20" dirty="0">
                <a:latin typeface="Times New Roman"/>
                <a:cs typeface="Times New Roman"/>
              </a:rPr>
              <a:t>have  </a:t>
            </a:r>
            <a:r>
              <a:rPr sz="1600" spc="5" dirty="0">
                <a:latin typeface="Times New Roman"/>
                <a:cs typeface="Times New Roman"/>
              </a:rPr>
              <a:t>access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have </a:t>
            </a:r>
            <a:r>
              <a:rPr sz="1600" spc="-10" dirty="0">
                <a:latin typeface="Times New Roman"/>
                <a:cs typeface="Times New Roman"/>
              </a:rPr>
              <a:t>knowledge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some </a:t>
            </a:r>
            <a:r>
              <a:rPr sz="1600" spc="-10" dirty="0">
                <a:latin typeface="Times New Roman"/>
                <a:cs typeface="Times New Roman"/>
              </a:rPr>
              <a:t>data,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example,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political </a:t>
            </a:r>
            <a:r>
              <a:rPr sz="1600" spc="-15" dirty="0">
                <a:latin typeface="Times New Roman"/>
                <a:cs typeface="Times New Roman"/>
              </a:rPr>
              <a:t>event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sporting </a:t>
            </a:r>
            <a:r>
              <a:rPr sz="1600" spc="15" dirty="0">
                <a:latin typeface="Times New Roman"/>
                <a:cs typeface="Times New Roman"/>
              </a:rPr>
              <a:t>event 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spc="-35" dirty="0">
                <a:latin typeface="Times New Roman"/>
                <a:cs typeface="Times New Roman"/>
              </a:rPr>
              <a:t>members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public </a:t>
            </a:r>
            <a:r>
              <a:rPr sz="1600" spc="-45" dirty="0">
                <a:latin typeface="Times New Roman"/>
                <a:cs typeface="Times New Roman"/>
              </a:rPr>
              <a:t>know the </a:t>
            </a:r>
            <a:r>
              <a:rPr sz="1600" spc="-10" dirty="0">
                <a:latin typeface="Times New Roman"/>
                <a:cs typeface="Times New Roman"/>
              </a:rPr>
              <a:t>results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provide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required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4114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412115" algn="l"/>
              </a:tabLst>
            </a:pPr>
            <a:r>
              <a:rPr sz="1600" spc="-10" dirty="0">
                <a:latin typeface="Times New Roman"/>
                <a:cs typeface="Times New Roman"/>
              </a:rPr>
              <a:t>Similarly, </a:t>
            </a:r>
            <a:r>
              <a:rPr sz="1600" spc="-25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10" dirty="0">
                <a:latin typeface="Times New Roman"/>
                <a:cs typeface="Times New Roman"/>
              </a:rPr>
              <a:t>sourced from </a:t>
            </a:r>
            <a:r>
              <a:rPr sz="1600" spc="-25" dirty="0">
                <a:latin typeface="Times New Roman"/>
                <a:cs typeface="Times New Roman"/>
              </a:rPr>
              <a:t>multiple </a:t>
            </a:r>
            <a:r>
              <a:rPr sz="1600" spc="-15" dirty="0">
                <a:latin typeface="Times New Roman"/>
                <a:cs typeface="Times New Roman"/>
              </a:rPr>
              <a:t>different </a:t>
            </a:r>
            <a:r>
              <a:rPr sz="1600" spc="-10" dirty="0">
                <a:latin typeface="Times New Roman"/>
                <a:cs typeface="Times New Roman"/>
              </a:rPr>
              <a:t>news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websites.</a:t>
            </a:r>
            <a:endParaRPr sz="1600">
              <a:latin typeface="Times New Roman"/>
              <a:cs typeface="Times New Roman"/>
            </a:endParaRPr>
          </a:p>
          <a:p>
            <a:pPr marL="411480" marR="12065" indent="-285115" algn="just">
              <a:lnSpc>
                <a:spcPct val="100000"/>
              </a:lnSpc>
              <a:buFont typeface="Arial"/>
              <a:buChar char="•"/>
              <a:tabLst>
                <a:tab pos="4121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then </a:t>
            </a:r>
            <a:r>
              <a:rPr sz="1600" spc="-5" dirty="0">
                <a:latin typeface="Times New Roman"/>
                <a:cs typeface="Times New Roman"/>
              </a:rPr>
              <a:t>be aggregated,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15" dirty="0">
                <a:latin typeface="Times New Roman"/>
                <a:cs typeface="Times New Roman"/>
              </a:rPr>
              <a:t>if </a:t>
            </a:r>
            <a:r>
              <a:rPr sz="1600" dirty="0">
                <a:latin typeface="Times New Roman"/>
                <a:cs typeface="Times New Roman"/>
              </a:rPr>
              <a:t>a sufficiently </a:t>
            </a:r>
            <a:r>
              <a:rPr sz="1600" spc="5" dirty="0">
                <a:latin typeface="Times New Roman"/>
                <a:cs typeface="Times New Roman"/>
              </a:rPr>
              <a:t>high </a:t>
            </a:r>
            <a:r>
              <a:rPr sz="1600" spc="-10" dirty="0">
                <a:latin typeface="Times New Roman"/>
                <a:cs typeface="Times New Roman"/>
              </a:rPr>
              <a:t>number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dirty="0">
                <a:latin typeface="Times New Roman"/>
                <a:cs typeface="Times New Roman"/>
              </a:rPr>
              <a:t>information </a:t>
            </a:r>
            <a:r>
              <a:rPr sz="1600" spc="30" dirty="0">
                <a:latin typeface="Times New Roman"/>
                <a:cs typeface="Times New Roman"/>
              </a:rPr>
              <a:t>is  </a:t>
            </a:r>
            <a:r>
              <a:rPr sz="1600" spc="5" dirty="0">
                <a:latin typeface="Times New Roman"/>
                <a:cs typeface="Times New Roman"/>
              </a:rPr>
              <a:t>received </a:t>
            </a:r>
            <a:r>
              <a:rPr sz="1600" spc="-1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multiple </a:t>
            </a:r>
            <a:r>
              <a:rPr sz="1600" spc="-5" dirty="0">
                <a:latin typeface="Times New Roman"/>
                <a:cs typeface="Times New Roman"/>
              </a:rPr>
              <a:t>sources, </a:t>
            </a:r>
            <a:r>
              <a:rPr sz="1600" spc="5" dirty="0">
                <a:latin typeface="Times New Roman"/>
                <a:cs typeface="Times New Roman"/>
              </a:rPr>
              <a:t>then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40" dirty="0">
                <a:latin typeface="Times New Roman"/>
                <a:cs typeface="Times New Roman"/>
              </a:rPr>
              <a:t>an </a:t>
            </a:r>
            <a:r>
              <a:rPr sz="1600" spc="5" dirty="0">
                <a:latin typeface="Times New Roman"/>
                <a:cs typeface="Times New Roman"/>
              </a:rPr>
              <a:t>increased </a:t>
            </a:r>
            <a:r>
              <a:rPr sz="1600" spc="-5" dirty="0">
                <a:latin typeface="Times New Roman"/>
                <a:cs typeface="Times New Roman"/>
              </a:rPr>
              <a:t>likelihood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correct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30263"/>
            <a:ext cx="3193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Inbound</a:t>
            </a:r>
            <a:r>
              <a:rPr sz="3600" spc="65" dirty="0"/>
              <a:t> </a:t>
            </a:r>
            <a:r>
              <a:rPr sz="3600" spc="5" dirty="0"/>
              <a:t>oracles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8305" y="1217637"/>
            <a:ext cx="8327389" cy="330795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pc="-25" dirty="0"/>
              <a:t>Decentralized</a:t>
            </a:r>
            <a:r>
              <a:rPr spc="-55" dirty="0"/>
              <a:t> </a:t>
            </a:r>
            <a:r>
              <a:rPr spc="5" dirty="0"/>
              <a:t>oracles</a:t>
            </a:r>
          </a:p>
          <a:p>
            <a:pPr marL="405765" indent="-285750" algn="just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06400" algn="l"/>
              </a:tabLst>
            </a:pPr>
            <a:r>
              <a:rPr sz="1600" b="0" spc="-15" dirty="0">
                <a:latin typeface="Times New Roman"/>
                <a:cs typeface="Times New Roman"/>
              </a:rPr>
              <a:t>Another type </a:t>
            </a:r>
            <a:r>
              <a:rPr sz="1600" b="0" dirty="0">
                <a:latin typeface="Times New Roman"/>
                <a:cs typeface="Times New Roman"/>
              </a:rPr>
              <a:t>of </a:t>
            </a:r>
            <a:r>
              <a:rPr sz="1600" b="0" spc="10" dirty="0">
                <a:latin typeface="Times New Roman"/>
                <a:cs typeface="Times New Roman"/>
              </a:rPr>
              <a:t>oracles, </a:t>
            </a:r>
            <a:r>
              <a:rPr sz="1600" b="0" dirty="0">
                <a:latin typeface="Times New Roman"/>
                <a:cs typeface="Times New Roman"/>
              </a:rPr>
              <a:t>which primarily </a:t>
            </a:r>
            <a:r>
              <a:rPr sz="1600" b="0" spc="-5" dirty="0">
                <a:latin typeface="Times New Roman"/>
                <a:cs typeface="Times New Roman"/>
              </a:rPr>
              <a:t>emerged </a:t>
            </a:r>
            <a:r>
              <a:rPr sz="1600" b="0" spc="-30" dirty="0">
                <a:latin typeface="Times New Roman"/>
                <a:cs typeface="Times New Roman"/>
              </a:rPr>
              <a:t>due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spc="-20" dirty="0">
                <a:latin typeface="Times New Roman"/>
                <a:cs typeface="Times New Roman"/>
              </a:rPr>
              <a:t>the</a:t>
            </a:r>
            <a:r>
              <a:rPr sz="1600" b="0" spc="10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decentralization requirements,</a:t>
            </a:r>
            <a:endParaRPr sz="1600" dirty="0">
              <a:latin typeface="Times New Roman"/>
              <a:cs typeface="Times New Roman"/>
            </a:endParaRPr>
          </a:p>
          <a:p>
            <a:pPr marL="405765" algn="just">
              <a:lnSpc>
                <a:spcPct val="100000"/>
              </a:lnSpc>
            </a:pPr>
            <a:r>
              <a:rPr sz="1600" b="0" spc="15" dirty="0">
                <a:latin typeface="Times New Roman"/>
                <a:cs typeface="Times New Roman"/>
              </a:rPr>
              <a:t>is </a:t>
            </a:r>
            <a:r>
              <a:rPr sz="1600" b="0" spc="10" dirty="0">
                <a:latin typeface="Times New Roman"/>
                <a:cs typeface="Times New Roman"/>
              </a:rPr>
              <a:t>called </a:t>
            </a:r>
            <a:r>
              <a:rPr sz="1600" dirty="0"/>
              <a:t>decentralized</a:t>
            </a:r>
            <a:r>
              <a:rPr sz="1600" spc="-190" dirty="0"/>
              <a:t> </a:t>
            </a:r>
            <a:r>
              <a:rPr sz="1600" b="0" spc="10" dirty="0">
                <a:latin typeface="Times New Roman"/>
                <a:cs typeface="Times New Roman"/>
              </a:rPr>
              <a:t>oracles.</a:t>
            </a:r>
            <a:endParaRPr sz="1600" dirty="0">
              <a:latin typeface="Times New Roman"/>
              <a:cs typeface="Times New Roman"/>
            </a:endParaRPr>
          </a:p>
          <a:p>
            <a:pPr marL="405765" indent="-28575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06400" algn="l"/>
              </a:tabLst>
            </a:pPr>
            <a:r>
              <a:rPr sz="1600" b="0" spc="-20" dirty="0">
                <a:latin typeface="Times New Roman"/>
                <a:cs typeface="Times New Roman"/>
              </a:rPr>
              <a:t>As </a:t>
            </a:r>
            <a:r>
              <a:rPr sz="1600" b="0" dirty="0">
                <a:latin typeface="Times New Roman"/>
                <a:cs typeface="Times New Roman"/>
              </a:rPr>
              <a:t>blockchain </a:t>
            </a:r>
            <a:r>
              <a:rPr sz="1600" b="0" spc="-10" dirty="0">
                <a:latin typeface="Times New Roman"/>
                <a:cs typeface="Times New Roman"/>
              </a:rPr>
              <a:t>platforms </a:t>
            </a:r>
            <a:r>
              <a:rPr sz="1600" b="0" spc="25" dirty="0">
                <a:latin typeface="Times New Roman"/>
                <a:cs typeface="Times New Roman"/>
              </a:rPr>
              <a:t>such </a:t>
            </a:r>
            <a:r>
              <a:rPr sz="1600" b="0" spc="5" dirty="0">
                <a:latin typeface="Times New Roman"/>
                <a:cs typeface="Times New Roman"/>
              </a:rPr>
              <a:t>as </a:t>
            </a:r>
            <a:r>
              <a:rPr sz="1600" b="0" dirty="0">
                <a:latin typeface="Times New Roman"/>
                <a:cs typeface="Times New Roman"/>
              </a:rPr>
              <a:t>Bitcoin</a:t>
            </a:r>
            <a:r>
              <a:rPr sz="1600" b="0" spc="245" dirty="0">
                <a:latin typeface="Times New Roman"/>
                <a:cs typeface="Times New Roman"/>
              </a:rPr>
              <a:t> </a:t>
            </a:r>
            <a:r>
              <a:rPr sz="1600" b="0" spc="-25" dirty="0">
                <a:latin typeface="Times New Roman"/>
                <a:cs typeface="Times New Roman"/>
              </a:rPr>
              <a:t>and </a:t>
            </a:r>
            <a:r>
              <a:rPr sz="1600" b="0" spc="5" dirty="0">
                <a:latin typeface="Times New Roman"/>
                <a:cs typeface="Times New Roman"/>
              </a:rPr>
              <a:t>Ethereum </a:t>
            </a:r>
            <a:r>
              <a:rPr sz="1600" b="0" spc="10" dirty="0">
                <a:latin typeface="Times New Roman"/>
                <a:cs typeface="Times New Roman"/>
              </a:rPr>
              <a:t>are </a:t>
            </a:r>
            <a:r>
              <a:rPr sz="1600" b="0" dirty="0">
                <a:latin typeface="Times New Roman"/>
                <a:cs typeface="Times New Roman"/>
              </a:rPr>
              <a:t>fully decentralized, </a:t>
            </a:r>
            <a:r>
              <a:rPr sz="1600" b="0" spc="15" dirty="0">
                <a:latin typeface="Times New Roman"/>
                <a:cs typeface="Times New Roman"/>
              </a:rPr>
              <a:t>it is </a:t>
            </a:r>
            <a:r>
              <a:rPr sz="1600" b="0" spc="-15" dirty="0">
                <a:latin typeface="Times New Roman"/>
                <a:cs typeface="Times New Roman"/>
              </a:rPr>
              <a:t>expected</a:t>
            </a:r>
            <a:endParaRPr sz="1600" dirty="0">
              <a:latin typeface="Times New Roman"/>
              <a:cs typeface="Times New Roman"/>
            </a:endParaRPr>
          </a:p>
          <a:p>
            <a:pPr marL="405765" algn="just">
              <a:lnSpc>
                <a:spcPct val="100000"/>
              </a:lnSpc>
              <a:spcBef>
                <a:spcPts val="5"/>
              </a:spcBef>
            </a:pPr>
            <a:r>
              <a:rPr sz="1600" b="0" spc="-30" dirty="0">
                <a:latin typeface="Times New Roman"/>
                <a:cs typeface="Times New Roman"/>
              </a:rPr>
              <a:t>that </a:t>
            </a:r>
            <a:r>
              <a:rPr sz="1600" b="0" spc="10" dirty="0">
                <a:latin typeface="Times New Roman"/>
                <a:cs typeface="Times New Roman"/>
              </a:rPr>
              <a:t>oracle services </a:t>
            </a:r>
            <a:r>
              <a:rPr sz="1600" b="0" spc="-20" dirty="0">
                <a:latin typeface="Times New Roman"/>
                <a:cs typeface="Times New Roman"/>
              </a:rPr>
              <a:t>should </a:t>
            </a:r>
            <a:r>
              <a:rPr sz="1600" b="0" spc="10" dirty="0">
                <a:latin typeface="Times New Roman"/>
                <a:cs typeface="Times New Roman"/>
              </a:rPr>
              <a:t>also </a:t>
            </a:r>
            <a:r>
              <a:rPr sz="1600" b="0" dirty="0">
                <a:latin typeface="Times New Roman"/>
                <a:cs typeface="Times New Roman"/>
              </a:rPr>
              <a:t>be</a:t>
            </a:r>
            <a:r>
              <a:rPr sz="1600" b="0" spc="8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decentralized.</a:t>
            </a:r>
            <a:endParaRPr sz="1600" dirty="0">
              <a:latin typeface="Times New Roman"/>
              <a:cs typeface="Times New Roman"/>
            </a:endParaRPr>
          </a:p>
          <a:p>
            <a:pPr marL="405765" indent="-28575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06400" algn="l"/>
              </a:tabLst>
            </a:pPr>
            <a:r>
              <a:rPr sz="1600" b="0" spc="-20" dirty="0">
                <a:latin typeface="Times New Roman"/>
                <a:cs typeface="Times New Roman"/>
              </a:rPr>
              <a:t>This </a:t>
            </a:r>
            <a:r>
              <a:rPr sz="1600" b="0" spc="-10" dirty="0">
                <a:latin typeface="Times New Roman"/>
                <a:cs typeface="Times New Roman"/>
              </a:rPr>
              <a:t>way, </a:t>
            </a:r>
            <a:r>
              <a:rPr sz="1600" b="0" spc="20" dirty="0">
                <a:latin typeface="Times New Roman"/>
                <a:cs typeface="Times New Roman"/>
              </a:rPr>
              <a:t>we </a:t>
            </a:r>
            <a:r>
              <a:rPr sz="1600" b="0" spc="5" dirty="0">
                <a:latin typeface="Times New Roman"/>
                <a:cs typeface="Times New Roman"/>
              </a:rPr>
              <a:t>can address </a:t>
            </a:r>
            <a:r>
              <a:rPr sz="1600" b="0" spc="-45" dirty="0">
                <a:latin typeface="Times New Roman"/>
                <a:cs typeface="Times New Roman"/>
              </a:rPr>
              <a:t>the </a:t>
            </a:r>
            <a:r>
              <a:rPr sz="1600" b="0" i="1" spc="5" dirty="0">
                <a:latin typeface="Times New Roman"/>
                <a:cs typeface="Times New Roman"/>
              </a:rPr>
              <a:t>Blockchain </a:t>
            </a:r>
            <a:r>
              <a:rPr sz="1600" b="0" i="1" dirty="0">
                <a:latin typeface="Times New Roman"/>
                <a:cs typeface="Times New Roman"/>
              </a:rPr>
              <a:t>Oracle</a:t>
            </a:r>
            <a:r>
              <a:rPr sz="1600" b="0" i="1" spc="-10" dirty="0">
                <a:latin typeface="Times New Roman"/>
                <a:cs typeface="Times New Roman"/>
              </a:rPr>
              <a:t> </a:t>
            </a:r>
            <a:r>
              <a:rPr sz="1600" b="0" i="1" dirty="0">
                <a:latin typeface="Times New Roman"/>
                <a:cs typeface="Times New Roman"/>
              </a:rPr>
              <a:t>Problem</a:t>
            </a:r>
            <a:r>
              <a:rPr sz="1600" b="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405765" marR="5080" indent="-285115" algn="just">
              <a:lnSpc>
                <a:spcPct val="100000"/>
              </a:lnSpc>
              <a:buFont typeface="Arial"/>
              <a:buChar char="•"/>
              <a:tabLst>
                <a:tab pos="406400" algn="l"/>
              </a:tabLst>
            </a:pPr>
            <a:r>
              <a:rPr sz="1600" b="0" spc="-20" dirty="0">
                <a:latin typeface="Times New Roman"/>
                <a:cs typeface="Times New Roman"/>
              </a:rPr>
              <a:t>This </a:t>
            </a:r>
            <a:r>
              <a:rPr sz="1600" b="0" spc="-15" dirty="0">
                <a:latin typeface="Times New Roman"/>
                <a:cs typeface="Times New Roman"/>
              </a:rPr>
              <a:t>type </a:t>
            </a:r>
            <a:r>
              <a:rPr sz="1600" b="0" spc="40" dirty="0">
                <a:latin typeface="Times New Roman"/>
                <a:cs typeface="Times New Roman"/>
              </a:rPr>
              <a:t>of </a:t>
            </a:r>
            <a:r>
              <a:rPr sz="1600" b="0" spc="10" dirty="0">
                <a:latin typeface="Times New Roman"/>
                <a:cs typeface="Times New Roman"/>
              </a:rPr>
              <a:t>oracle </a:t>
            </a:r>
            <a:r>
              <a:rPr sz="1600" b="0" spc="5" dirty="0">
                <a:latin typeface="Times New Roman"/>
                <a:cs typeface="Times New Roman"/>
              </a:rPr>
              <a:t>can </a:t>
            </a:r>
            <a:r>
              <a:rPr sz="1600" b="0" dirty="0">
                <a:latin typeface="Times New Roman"/>
                <a:cs typeface="Times New Roman"/>
              </a:rPr>
              <a:t>be </a:t>
            </a:r>
            <a:r>
              <a:rPr sz="1600" b="0" spc="10" dirty="0">
                <a:latin typeface="Times New Roman"/>
                <a:cs typeface="Times New Roman"/>
              </a:rPr>
              <a:t>built </a:t>
            </a:r>
            <a:r>
              <a:rPr sz="1600" b="0" spc="5" dirty="0">
                <a:latin typeface="Times New Roman"/>
                <a:cs typeface="Times New Roman"/>
              </a:rPr>
              <a:t>based </a:t>
            </a:r>
            <a:r>
              <a:rPr sz="1600" b="0" spc="40" dirty="0">
                <a:latin typeface="Times New Roman"/>
                <a:cs typeface="Times New Roman"/>
              </a:rPr>
              <a:t>on </a:t>
            </a:r>
            <a:r>
              <a:rPr sz="1600" b="0" dirty="0">
                <a:latin typeface="Times New Roman"/>
                <a:cs typeface="Times New Roman"/>
              </a:rPr>
              <a:t>a distributed </a:t>
            </a:r>
            <a:r>
              <a:rPr sz="1600" b="0" spc="-5" dirty="0">
                <a:latin typeface="Times New Roman"/>
                <a:cs typeface="Times New Roman"/>
              </a:rPr>
              <a:t>mechanism. </a:t>
            </a:r>
            <a:r>
              <a:rPr sz="1600" b="0" spc="10" dirty="0">
                <a:latin typeface="Times New Roman"/>
                <a:cs typeface="Times New Roman"/>
              </a:rPr>
              <a:t>It </a:t>
            </a:r>
            <a:r>
              <a:rPr sz="1600" b="0" spc="30" dirty="0">
                <a:latin typeface="Times New Roman"/>
                <a:cs typeface="Times New Roman"/>
              </a:rPr>
              <a:t>can </a:t>
            </a:r>
            <a:r>
              <a:rPr sz="1600" b="0" spc="10" dirty="0">
                <a:latin typeface="Times New Roman"/>
                <a:cs typeface="Times New Roman"/>
              </a:rPr>
              <a:t>also </a:t>
            </a:r>
            <a:r>
              <a:rPr sz="1600" b="0" dirty="0">
                <a:latin typeface="Times New Roman"/>
                <a:cs typeface="Times New Roman"/>
              </a:rPr>
              <a:t>be </a:t>
            </a:r>
            <a:r>
              <a:rPr sz="1600" b="0" spc="5" dirty="0">
                <a:latin typeface="Times New Roman"/>
                <a:cs typeface="Times New Roman"/>
              </a:rPr>
              <a:t>envisaged  </a:t>
            </a:r>
            <a:r>
              <a:rPr sz="1600" b="0" spc="-15" dirty="0">
                <a:latin typeface="Times New Roman"/>
                <a:cs typeface="Times New Roman"/>
              </a:rPr>
              <a:t>that </a:t>
            </a:r>
            <a:r>
              <a:rPr sz="1600" b="0" spc="-20" dirty="0">
                <a:latin typeface="Times New Roman"/>
                <a:cs typeface="Times New Roman"/>
              </a:rPr>
              <a:t>the </a:t>
            </a:r>
            <a:r>
              <a:rPr sz="1600" b="0" spc="10" dirty="0">
                <a:latin typeface="Times New Roman"/>
                <a:cs typeface="Times New Roman"/>
              </a:rPr>
              <a:t>oracles </a:t>
            </a:r>
            <a:r>
              <a:rPr sz="1600" b="0" spc="5" dirty="0">
                <a:latin typeface="Times New Roman"/>
                <a:cs typeface="Times New Roman"/>
              </a:rPr>
              <a:t>can </a:t>
            </a:r>
            <a:r>
              <a:rPr sz="1600" b="0" spc="-30" dirty="0">
                <a:latin typeface="Times New Roman"/>
                <a:cs typeface="Times New Roman"/>
              </a:rPr>
              <a:t>find </a:t>
            </a:r>
            <a:r>
              <a:rPr sz="1600" b="0" spc="5" dirty="0">
                <a:latin typeface="Times New Roman"/>
                <a:cs typeface="Times New Roman"/>
              </a:rPr>
              <a:t>themselves </a:t>
            </a:r>
            <a:r>
              <a:rPr sz="1600" b="0" spc="-10" dirty="0">
                <a:latin typeface="Times New Roman"/>
                <a:cs typeface="Times New Roman"/>
              </a:rPr>
              <a:t>source data from </a:t>
            </a:r>
            <a:r>
              <a:rPr sz="1600" b="0" spc="-5" dirty="0">
                <a:latin typeface="Times New Roman"/>
                <a:cs typeface="Times New Roman"/>
              </a:rPr>
              <a:t>another </a:t>
            </a:r>
            <a:r>
              <a:rPr sz="1600" b="0" dirty="0">
                <a:latin typeface="Times New Roman"/>
                <a:cs typeface="Times New Roman"/>
              </a:rPr>
              <a:t>blockchain, which </a:t>
            </a:r>
            <a:r>
              <a:rPr sz="1600" b="0" spc="15" dirty="0">
                <a:latin typeface="Times New Roman"/>
                <a:cs typeface="Times New Roman"/>
              </a:rPr>
              <a:t>is </a:t>
            </a:r>
            <a:r>
              <a:rPr sz="1600" b="0" spc="10" dirty="0">
                <a:latin typeface="Times New Roman"/>
                <a:cs typeface="Times New Roman"/>
              </a:rPr>
              <a:t>driven </a:t>
            </a:r>
            <a:r>
              <a:rPr sz="1600" b="0" dirty="0">
                <a:latin typeface="Times New Roman"/>
                <a:cs typeface="Times New Roman"/>
              </a:rPr>
              <a:t>by  </a:t>
            </a:r>
            <a:r>
              <a:rPr sz="1600" b="0" spc="-10" dirty="0">
                <a:latin typeface="Times New Roman"/>
                <a:cs typeface="Times New Roman"/>
              </a:rPr>
              <a:t>distributed </a:t>
            </a:r>
            <a:r>
              <a:rPr sz="1600" b="0" spc="-20" dirty="0">
                <a:latin typeface="Times New Roman"/>
                <a:cs typeface="Times New Roman"/>
              </a:rPr>
              <a:t>consensus, </a:t>
            </a:r>
            <a:r>
              <a:rPr sz="1600" b="0" spc="-55" dirty="0">
                <a:latin typeface="Times New Roman"/>
                <a:cs typeface="Times New Roman"/>
              </a:rPr>
              <a:t>thus </a:t>
            </a:r>
            <a:r>
              <a:rPr sz="1600" b="0" spc="-25" dirty="0">
                <a:latin typeface="Times New Roman"/>
                <a:cs typeface="Times New Roman"/>
              </a:rPr>
              <a:t>ensuring </a:t>
            </a:r>
            <a:r>
              <a:rPr sz="1600" b="0" spc="-45" dirty="0">
                <a:latin typeface="Times New Roman"/>
                <a:cs typeface="Times New Roman"/>
              </a:rPr>
              <a:t>the </a:t>
            </a:r>
            <a:r>
              <a:rPr sz="1600" b="0" spc="-25" dirty="0">
                <a:latin typeface="Times New Roman"/>
                <a:cs typeface="Times New Roman"/>
              </a:rPr>
              <a:t>authenticity </a:t>
            </a:r>
            <a:r>
              <a:rPr sz="1600" b="0" dirty="0">
                <a:latin typeface="Times New Roman"/>
                <a:cs typeface="Times New Roman"/>
              </a:rPr>
              <a:t>of</a:t>
            </a:r>
            <a:r>
              <a:rPr sz="1600" b="0" spc="-210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Times New Roman"/>
                <a:cs typeface="Times New Roman"/>
              </a:rPr>
              <a:t>data.</a:t>
            </a:r>
            <a:endParaRPr sz="1600" dirty="0">
              <a:latin typeface="Times New Roman"/>
              <a:cs typeface="Times New Roman"/>
            </a:endParaRPr>
          </a:p>
          <a:p>
            <a:pPr marL="405765" marR="16510" indent="-28511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1600" b="0" spc="-5" dirty="0">
                <a:latin typeface="Times New Roman"/>
                <a:cs typeface="Times New Roman"/>
              </a:rPr>
              <a:t>For </a:t>
            </a:r>
            <a:r>
              <a:rPr sz="1600" b="0" spc="-10" dirty="0">
                <a:latin typeface="Times New Roman"/>
                <a:cs typeface="Times New Roman"/>
              </a:rPr>
              <a:t>example, </a:t>
            </a:r>
            <a:r>
              <a:rPr sz="1600" b="0" dirty="0">
                <a:latin typeface="Times New Roman"/>
                <a:cs typeface="Times New Roman"/>
              </a:rPr>
              <a:t>one </a:t>
            </a:r>
            <a:r>
              <a:rPr sz="1600" b="0" spc="10" dirty="0">
                <a:latin typeface="Times New Roman"/>
                <a:cs typeface="Times New Roman"/>
              </a:rPr>
              <a:t>institution </a:t>
            </a:r>
            <a:r>
              <a:rPr sz="1600" b="0" spc="5" dirty="0">
                <a:latin typeface="Times New Roman"/>
                <a:cs typeface="Times New Roman"/>
              </a:rPr>
              <a:t>running </a:t>
            </a:r>
            <a:r>
              <a:rPr sz="1600" b="0" spc="-5" dirty="0">
                <a:latin typeface="Times New Roman"/>
                <a:cs typeface="Times New Roman"/>
              </a:rPr>
              <a:t>their </a:t>
            </a:r>
            <a:r>
              <a:rPr sz="1600" b="0" dirty="0">
                <a:latin typeface="Times New Roman"/>
                <a:cs typeface="Times New Roman"/>
              </a:rPr>
              <a:t>private blockchain </a:t>
            </a:r>
            <a:r>
              <a:rPr sz="1600" b="0" spc="30" dirty="0">
                <a:latin typeface="Times New Roman"/>
                <a:cs typeface="Times New Roman"/>
              </a:rPr>
              <a:t>can </a:t>
            </a:r>
            <a:r>
              <a:rPr sz="1600" b="0" spc="10" dirty="0">
                <a:latin typeface="Times New Roman"/>
                <a:cs typeface="Times New Roman"/>
              </a:rPr>
              <a:t>publish </a:t>
            </a:r>
            <a:r>
              <a:rPr sz="1600" b="0" spc="-5" dirty="0">
                <a:latin typeface="Times New Roman"/>
                <a:cs typeface="Times New Roman"/>
              </a:rPr>
              <a:t>their </a:t>
            </a:r>
            <a:r>
              <a:rPr sz="1600" b="0" spc="-10" dirty="0">
                <a:latin typeface="Times New Roman"/>
                <a:cs typeface="Times New Roman"/>
              </a:rPr>
              <a:t>data </a:t>
            </a:r>
            <a:r>
              <a:rPr sz="1600" b="0" spc="-15" dirty="0">
                <a:latin typeface="Times New Roman"/>
                <a:cs typeface="Times New Roman"/>
              </a:rPr>
              <a:t>feed </a:t>
            </a:r>
            <a:r>
              <a:rPr sz="1600" b="0" spc="10" dirty="0">
                <a:latin typeface="Times New Roman"/>
                <a:cs typeface="Times New Roman"/>
              </a:rPr>
              <a:t>via  </a:t>
            </a:r>
            <a:r>
              <a:rPr sz="1600" b="0" spc="5" dirty="0">
                <a:latin typeface="Times New Roman"/>
                <a:cs typeface="Times New Roman"/>
              </a:rPr>
              <a:t>an </a:t>
            </a:r>
            <a:r>
              <a:rPr sz="1600" b="0" spc="10" dirty="0">
                <a:latin typeface="Times New Roman"/>
                <a:cs typeface="Times New Roman"/>
              </a:rPr>
              <a:t>oracle </a:t>
            </a:r>
            <a:r>
              <a:rPr sz="1600" b="0" spc="-30" dirty="0">
                <a:latin typeface="Times New Roman"/>
                <a:cs typeface="Times New Roman"/>
              </a:rPr>
              <a:t>that </a:t>
            </a:r>
            <a:r>
              <a:rPr sz="1600" b="0" spc="5" dirty="0">
                <a:latin typeface="Times New Roman"/>
                <a:cs typeface="Times New Roman"/>
              </a:rPr>
              <a:t>can </a:t>
            </a:r>
            <a:r>
              <a:rPr sz="1600" b="0" spc="-30" dirty="0">
                <a:latin typeface="Times New Roman"/>
                <a:cs typeface="Times New Roman"/>
              </a:rPr>
              <a:t>then </a:t>
            </a:r>
            <a:r>
              <a:rPr sz="1600" b="0" dirty="0">
                <a:latin typeface="Times New Roman"/>
                <a:cs typeface="Times New Roman"/>
              </a:rPr>
              <a:t>be </a:t>
            </a:r>
            <a:r>
              <a:rPr sz="1600" b="0" spc="-35" dirty="0">
                <a:latin typeface="Times New Roman"/>
                <a:cs typeface="Times New Roman"/>
              </a:rPr>
              <a:t>consumed </a:t>
            </a:r>
            <a:r>
              <a:rPr sz="1600" b="0" dirty="0">
                <a:latin typeface="Times New Roman"/>
                <a:cs typeface="Times New Roman"/>
              </a:rPr>
              <a:t>by </a:t>
            </a:r>
            <a:r>
              <a:rPr sz="1600" b="0" spc="-25" dirty="0">
                <a:latin typeface="Times New Roman"/>
                <a:cs typeface="Times New Roman"/>
              </a:rPr>
              <a:t>other</a:t>
            </a:r>
            <a:r>
              <a:rPr sz="1600" b="0" spc="-13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Times New Roman"/>
                <a:cs typeface="Times New Roman"/>
              </a:rPr>
              <a:t>blockchains.</a:t>
            </a:r>
            <a:endParaRPr sz="1600" dirty="0">
              <a:latin typeface="Times New Roman"/>
              <a:cs typeface="Times New Roman"/>
            </a:endParaRPr>
          </a:p>
          <a:p>
            <a:pPr marL="405765" marR="760095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1600" b="0" dirty="0">
                <a:latin typeface="Times New Roman"/>
                <a:cs typeface="Times New Roman"/>
              </a:rPr>
              <a:t>A </a:t>
            </a:r>
            <a:r>
              <a:rPr sz="1600" b="0" spc="-10" dirty="0">
                <a:latin typeface="Times New Roman"/>
                <a:cs typeface="Times New Roman"/>
              </a:rPr>
              <a:t>decentralized </a:t>
            </a:r>
            <a:r>
              <a:rPr sz="1600" b="0" spc="10" dirty="0">
                <a:latin typeface="Times New Roman"/>
                <a:cs typeface="Times New Roman"/>
              </a:rPr>
              <a:t>oracle </a:t>
            </a:r>
            <a:r>
              <a:rPr sz="1600" b="0" dirty="0">
                <a:latin typeface="Times New Roman"/>
                <a:cs typeface="Times New Roman"/>
              </a:rPr>
              <a:t>essentially </a:t>
            </a:r>
            <a:r>
              <a:rPr sz="1600" b="0" spc="15" dirty="0">
                <a:latin typeface="Times New Roman"/>
                <a:cs typeface="Times New Roman"/>
              </a:rPr>
              <a:t>allows </a:t>
            </a:r>
            <a:r>
              <a:rPr sz="1600" b="0" spc="-15" dirty="0">
                <a:latin typeface="Times New Roman"/>
                <a:cs typeface="Times New Roman"/>
              </a:rPr>
              <a:t>off-chain </a:t>
            </a:r>
            <a:r>
              <a:rPr sz="1600" b="0" spc="-20" dirty="0">
                <a:latin typeface="Times New Roman"/>
                <a:cs typeface="Times New Roman"/>
              </a:rPr>
              <a:t>information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dirty="0">
                <a:latin typeface="Times New Roman"/>
                <a:cs typeface="Times New Roman"/>
              </a:rPr>
              <a:t>be </a:t>
            </a:r>
            <a:r>
              <a:rPr sz="1600" b="0" spc="-10" dirty="0">
                <a:latin typeface="Times New Roman"/>
                <a:cs typeface="Times New Roman"/>
              </a:rPr>
              <a:t>transferred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dirty="0">
                <a:latin typeface="Times New Roman"/>
                <a:cs typeface="Times New Roman"/>
              </a:rPr>
              <a:t>a  </a:t>
            </a:r>
            <a:r>
              <a:rPr sz="1600" b="0" spc="-10" dirty="0" err="1" smtClean="0">
                <a:latin typeface="Times New Roman"/>
                <a:cs typeface="Times New Roman"/>
              </a:rPr>
              <a:t>blockchain</a:t>
            </a:r>
            <a:r>
              <a:rPr lang="en-IN" sz="1600" b="0" spc="-10" smtClean="0">
                <a:latin typeface="Times New Roman"/>
                <a:cs typeface="Times New Roman"/>
              </a:rPr>
              <a:t> </a:t>
            </a:r>
            <a:r>
              <a:rPr sz="1600" b="0" spc="-20" smtClean="0">
                <a:latin typeface="Times New Roman"/>
                <a:cs typeface="Times New Roman"/>
              </a:rPr>
              <a:t>without </a:t>
            </a:r>
            <a:r>
              <a:rPr sz="1600" b="0" spc="-10" dirty="0">
                <a:latin typeface="Times New Roman"/>
                <a:cs typeface="Times New Roman"/>
              </a:rPr>
              <a:t>relying </a:t>
            </a:r>
            <a:r>
              <a:rPr sz="1600" b="0" dirty="0">
                <a:latin typeface="Times New Roman"/>
                <a:cs typeface="Times New Roman"/>
              </a:rPr>
              <a:t>on a </a:t>
            </a:r>
            <a:r>
              <a:rPr sz="1600" b="0" spc="-20" dirty="0">
                <a:latin typeface="Times New Roman"/>
                <a:cs typeface="Times New Roman"/>
              </a:rPr>
              <a:t>trusted </a:t>
            </a:r>
            <a:r>
              <a:rPr sz="1600" b="0" spc="-15" dirty="0">
                <a:latin typeface="Times New Roman"/>
                <a:cs typeface="Times New Roman"/>
              </a:rPr>
              <a:t>third</a:t>
            </a:r>
            <a:r>
              <a:rPr sz="1600" b="0" spc="8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Times New Roman"/>
                <a:cs typeface="Times New Roman"/>
              </a:rPr>
              <a:t>party.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30263"/>
            <a:ext cx="3193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Inbound</a:t>
            </a:r>
            <a:r>
              <a:rPr sz="3600" spc="65" dirty="0"/>
              <a:t> </a:t>
            </a:r>
            <a:r>
              <a:rPr sz="3600" spc="5" dirty="0"/>
              <a:t>oracles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335"/>
              </a:spcBef>
            </a:pPr>
            <a:r>
              <a:rPr spc="-5" dirty="0"/>
              <a:t>Smart</a:t>
            </a:r>
            <a:r>
              <a:rPr spc="-120" dirty="0"/>
              <a:t> </a:t>
            </a:r>
            <a:r>
              <a:rPr spc="5" dirty="0"/>
              <a:t>oracles</a:t>
            </a:r>
          </a:p>
          <a:p>
            <a:pPr marL="674370" indent="-2857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75005" algn="l"/>
                <a:tab pos="675640" algn="l"/>
              </a:tabLst>
            </a:pPr>
            <a:r>
              <a:rPr sz="1600" b="0" spc="-20" dirty="0">
                <a:latin typeface="Times New Roman"/>
                <a:cs typeface="Times New Roman"/>
              </a:rPr>
              <a:t>An </a:t>
            </a:r>
            <a:r>
              <a:rPr sz="1600" b="0" spc="10" dirty="0">
                <a:latin typeface="Times New Roman"/>
                <a:cs typeface="Times New Roman"/>
              </a:rPr>
              <a:t>idea </a:t>
            </a:r>
            <a:r>
              <a:rPr sz="1600" b="0" dirty="0">
                <a:latin typeface="Times New Roman"/>
                <a:cs typeface="Times New Roman"/>
              </a:rPr>
              <a:t>of </a:t>
            </a:r>
            <a:r>
              <a:rPr sz="1600" b="0" spc="-20" dirty="0">
                <a:latin typeface="Times New Roman"/>
                <a:cs typeface="Times New Roman"/>
              </a:rPr>
              <a:t>smart </a:t>
            </a:r>
            <a:r>
              <a:rPr sz="1600" b="0" spc="10" dirty="0">
                <a:latin typeface="Times New Roman"/>
                <a:cs typeface="Times New Roman"/>
              </a:rPr>
              <a:t>oracle </a:t>
            </a:r>
            <a:r>
              <a:rPr sz="1600" b="0" spc="-25" dirty="0">
                <a:latin typeface="Times New Roman"/>
                <a:cs typeface="Times New Roman"/>
              </a:rPr>
              <a:t>has </a:t>
            </a:r>
            <a:r>
              <a:rPr sz="1600" b="0" spc="10" dirty="0">
                <a:latin typeface="Times New Roman"/>
                <a:cs typeface="Times New Roman"/>
              </a:rPr>
              <a:t>also </a:t>
            </a:r>
            <a:r>
              <a:rPr sz="1600" b="0" dirty="0">
                <a:latin typeface="Times New Roman"/>
                <a:cs typeface="Times New Roman"/>
              </a:rPr>
              <a:t>been </a:t>
            </a:r>
            <a:r>
              <a:rPr sz="1600" b="0" spc="5" dirty="0">
                <a:latin typeface="Times New Roman"/>
                <a:cs typeface="Times New Roman"/>
              </a:rPr>
              <a:t>proposed </a:t>
            </a:r>
            <a:r>
              <a:rPr sz="1600" b="0" dirty="0">
                <a:latin typeface="Times New Roman"/>
                <a:cs typeface="Times New Roman"/>
              </a:rPr>
              <a:t>by </a:t>
            </a:r>
            <a:r>
              <a:rPr sz="1600" b="0" spc="5" dirty="0">
                <a:latin typeface="Times New Roman"/>
                <a:cs typeface="Times New Roman"/>
              </a:rPr>
              <a:t>Ripple </a:t>
            </a:r>
            <a:r>
              <a:rPr sz="1600" b="0" spc="10" dirty="0">
                <a:latin typeface="Times New Roman"/>
                <a:cs typeface="Times New Roman"/>
              </a:rPr>
              <a:t>labs</a:t>
            </a:r>
            <a:r>
              <a:rPr sz="1600" b="0" spc="-1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(codius).</a:t>
            </a:r>
            <a:endParaRPr sz="1600">
              <a:latin typeface="Times New Roman"/>
              <a:cs typeface="Times New Roman"/>
            </a:endParaRPr>
          </a:p>
          <a:p>
            <a:pPr marL="674370" indent="-285750">
              <a:lnSpc>
                <a:spcPct val="100000"/>
              </a:lnSpc>
              <a:buFont typeface="Arial"/>
              <a:buChar char="•"/>
              <a:tabLst>
                <a:tab pos="675005" algn="l"/>
                <a:tab pos="675640" algn="l"/>
              </a:tabLst>
            </a:pPr>
            <a:r>
              <a:rPr sz="1600" b="0" spc="-35" dirty="0">
                <a:latin typeface="Times New Roman"/>
                <a:cs typeface="Times New Roman"/>
              </a:rPr>
              <a:t>Its </a:t>
            </a:r>
            <a:r>
              <a:rPr sz="1600" b="0" dirty="0">
                <a:latin typeface="Times New Roman"/>
                <a:cs typeface="Times New Roman"/>
              </a:rPr>
              <a:t>original </a:t>
            </a:r>
            <a:r>
              <a:rPr sz="1600" b="0" spc="-5" dirty="0">
                <a:latin typeface="Times New Roman"/>
                <a:cs typeface="Times New Roman"/>
              </a:rPr>
              <a:t>whitepaper </a:t>
            </a:r>
            <a:r>
              <a:rPr sz="1600" b="0" spc="15" dirty="0">
                <a:latin typeface="Times New Roman"/>
                <a:cs typeface="Times New Roman"/>
              </a:rPr>
              <a:t>is </a:t>
            </a:r>
            <a:r>
              <a:rPr sz="1600" b="0" dirty="0">
                <a:latin typeface="Times New Roman"/>
                <a:cs typeface="Times New Roman"/>
              </a:rPr>
              <a:t>available </a:t>
            </a:r>
            <a:r>
              <a:rPr sz="1600" b="0" spc="5" dirty="0">
                <a:latin typeface="Times New Roman"/>
                <a:cs typeface="Times New Roman"/>
              </a:rPr>
              <a:t>at</a:t>
            </a:r>
            <a:r>
              <a:rPr sz="1600" b="0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600" b="0" u="sng" spc="-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https://github.com/codius/codius-wiki/wiki/White-</a:t>
            </a:r>
            <a:endParaRPr sz="1600">
              <a:latin typeface="Times New Roman"/>
              <a:cs typeface="Times New Roman"/>
            </a:endParaRPr>
          </a:p>
          <a:p>
            <a:pPr marL="674370">
              <a:lnSpc>
                <a:spcPct val="100000"/>
              </a:lnSpc>
              <a:spcBef>
                <a:spcPts val="5"/>
              </a:spcBef>
            </a:pPr>
            <a:r>
              <a:rPr sz="1600" b="0" u="sng" spc="-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Paper#from-oraclesto-</a:t>
            </a:r>
            <a:r>
              <a:rPr sz="1600" b="0" spc="105" dirty="0">
                <a:solidFill>
                  <a:srgbClr val="990033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600" b="0" spc="-5" dirty="0">
                <a:latin typeface="Times New Roman"/>
                <a:cs typeface="Times New Roman"/>
              </a:rPr>
              <a:t>smart-oracles.</a:t>
            </a:r>
            <a:endParaRPr sz="1600">
              <a:latin typeface="Times New Roman"/>
              <a:cs typeface="Times New Roman"/>
            </a:endParaRPr>
          </a:p>
          <a:p>
            <a:pPr marL="67437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75005" algn="l"/>
                <a:tab pos="675640" algn="l"/>
              </a:tabLst>
            </a:pPr>
            <a:r>
              <a:rPr sz="1600" b="0" spc="-5" dirty="0">
                <a:latin typeface="Times New Roman"/>
                <a:cs typeface="Times New Roman"/>
              </a:rPr>
              <a:t>Smart </a:t>
            </a:r>
            <a:r>
              <a:rPr sz="1600" b="0" spc="10" dirty="0">
                <a:latin typeface="Times New Roman"/>
                <a:cs typeface="Times New Roman"/>
              </a:rPr>
              <a:t>oracles </a:t>
            </a:r>
            <a:r>
              <a:rPr sz="1600" b="0" spc="5" dirty="0">
                <a:latin typeface="Times New Roman"/>
                <a:cs typeface="Times New Roman"/>
              </a:rPr>
              <a:t>are </a:t>
            </a:r>
            <a:r>
              <a:rPr sz="1600" b="0" spc="-5" dirty="0">
                <a:latin typeface="Times New Roman"/>
                <a:cs typeface="Times New Roman"/>
              </a:rPr>
              <a:t>entities </a:t>
            </a:r>
            <a:r>
              <a:rPr sz="1600" b="0" spc="10" dirty="0">
                <a:latin typeface="Times New Roman"/>
                <a:cs typeface="Times New Roman"/>
              </a:rPr>
              <a:t>just </a:t>
            </a:r>
            <a:r>
              <a:rPr sz="1600" b="0" spc="15" dirty="0">
                <a:latin typeface="Times New Roman"/>
                <a:cs typeface="Times New Roman"/>
              </a:rPr>
              <a:t>like </a:t>
            </a:r>
            <a:r>
              <a:rPr sz="1600" b="0" spc="10" dirty="0">
                <a:latin typeface="Times New Roman"/>
                <a:cs typeface="Times New Roman"/>
              </a:rPr>
              <a:t>oracles, </a:t>
            </a:r>
            <a:r>
              <a:rPr sz="1600" b="0" dirty="0">
                <a:latin typeface="Times New Roman"/>
                <a:cs typeface="Times New Roman"/>
              </a:rPr>
              <a:t>but </a:t>
            </a:r>
            <a:r>
              <a:rPr sz="1600" b="0" spc="25" dirty="0">
                <a:latin typeface="Times New Roman"/>
                <a:cs typeface="Times New Roman"/>
              </a:rPr>
              <a:t>with </a:t>
            </a:r>
            <a:r>
              <a:rPr sz="1600" b="0" spc="-20" dirty="0">
                <a:latin typeface="Times New Roman"/>
                <a:cs typeface="Times New Roman"/>
              </a:rPr>
              <a:t>the </a:t>
            </a:r>
            <a:r>
              <a:rPr sz="1600" b="0" dirty="0">
                <a:latin typeface="Times New Roman"/>
                <a:cs typeface="Times New Roman"/>
              </a:rPr>
              <a:t>added </a:t>
            </a:r>
            <a:r>
              <a:rPr sz="1600" b="0" spc="5" dirty="0">
                <a:latin typeface="Times New Roman"/>
                <a:cs typeface="Times New Roman"/>
              </a:rPr>
              <a:t>capability </a:t>
            </a:r>
            <a:r>
              <a:rPr sz="1600" b="0" spc="40" dirty="0">
                <a:latin typeface="Times New Roman"/>
                <a:cs typeface="Times New Roman"/>
              </a:rPr>
              <a:t>of</a:t>
            </a:r>
            <a:r>
              <a:rPr sz="1600" b="0" spc="200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Times New Roman"/>
                <a:cs typeface="Times New Roman"/>
              </a:rPr>
              <a:t>executing</a:t>
            </a:r>
            <a:endParaRPr sz="1600">
              <a:latin typeface="Times New Roman"/>
              <a:cs typeface="Times New Roman"/>
            </a:endParaRPr>
          </a:p>
          <a:p>
            <a:pPr marL="674370">
              <a:lnSpc>
                <a:spcPct val="100000"/>
              </a:lnSpc>
              <a:spcBef>
                <a:spcPts val="5"/>
              </a:spcBef>
            </a:pPr>
            <a:r>
              <a:rPr sz="1600" b="0" spc="-15" dirty="0">
                <a:latin typeface="Times New Roman"/>
                <a:cs typeface="Times New Roman"/>
              </a:rPr>
              <a:t>contract</a:t>
            </a:r>
            <a:r>
              <a:rPr sz="1600" b="0" spc="11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  <a:p>
            <a:pPr marL="674370" indent="-285750">
              <a:lnSpc>
                <a:spcPct val="100000"/>
              </a:lnSpc>
              <a:buFont typeface="Arial"/>
              <a:buChar char="•"/>
              <a:tabLst>
                <a:tab pos="675005" algn="l"/>
                <a:tab pos="675640" algn="l"/>
              </a:tabLst>
            </a:pPr>
            <a:r>
              <a:rPr sz="1600" b="0" spc="-5" dirty="0">
                <a:latin typeface="Times New Roman"/>
                <a:cs typeface="Times New Roman"/>
              </a:rPr>
              <a:t>Smart</a:t>
            </a:r>
            <a:r>
              <a:rPr sz="1600" b="0" spc="200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Times New Roman"/>
                <a:cs typeface="Times New Roman"/>
              </a:rPr>
              <a:t>oracles</a:t>
            </a:r>
            <a:r>
              <a:rPr sz="1600" b="0" spc="260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Times New Roman"/>
                <a:cs typeface="Times New Roman"/>
              </a:rPr>
              <a:t>proposed</a:t>
            </a:r>
            <a:r>
              <a:rPr sz="1600" b="0" spc="2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by</a:t>
            </a:r>
            <a:r>
              <a:rPr sz="1600" b="0" spc="16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Times New Roman"/>
                <a:cs typeface="Times New Roman"/>
              </a:rPr>
              <a:t>Codius</a:t>
            </a:r>
            <a:r>
              <a:rPr sz="1600" b="0" spc="254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Times New Roman"/>
                <a:cs typeface="Times New Roman"/>
              </a:rPr>
              <a:t>run</a:t>
            </a:r>
            <a:r>
              <a:rPr sz="1600" b="0" spc="25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using</a:t>
            </a:r>
            <a:r>
              <a:rPr sz="1600" b="0" spc="165" dirty="0">
                <a:latin typeface="Times New Roman"/>
                <a:cs typeface="Times New Roman"/>
              </a:rPr>
              <a:t> </a:t>
            </a:r>
            <a:r>
              <a:rPr sz="1600" b="0" spc="-5" dirty="0">
                <a:latin typeface="Times New Roman"/>
                <a:cs typeface="Times New Roman"/>
              </a:rPr>
              <a:t>Google</a:t>
            </a:r>
            <a:r>
              <a:rPr sz="1600" b="0" spc="250" dirty="0">
                <a:latin typeface="Times New Roman"/>
                <a:cs typeface="Times New Roman"/>
              </a:rPr>
              <a:t> </a:t>
            </a:r>
            <a:r>
              <a:rPr sz="1600" b="0" spc="5" dirty="0">
                <a:latin typeface="Times New Roman"/>
                <a:cs typeface="Times New Roman"/>
              </a:rPr>
              <a:t>Native</a:t>
            </a:r>
            <a:r>
              <a:rPr sz="1600" b="0" spc="254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Times New Roman"/>
                <a:cs typeface="Times New Roman"/>
              </a:rPr>
              <a:t>Client,</a:t>
            </a:r>
            <a:r>
              <a:rPr sz="1600" b="0" spc="240" dirty="0">
                <a:latin typeface="Times New Roman"/>
                <a:cs typeface="Times New Roman"/>
              </a:rPr>
              <a:t> </a:t>
            </a:r>
            <a:r>
              <a:rPr sz="1600" b="0" spc="15" dirty="0">
                <a:latin typeface="Times New Roman"/>
                <a:cs typeface="Times New Roman"/>
              </a:rPr>
              <a:t>which</a:t>
            </a:r>
            <a:r>
              <a:rPr sz="1600" b="0" spc="160" dirty="0">
                <a:latin typeface="Times New Roman"/>
                <a:cs typeface="Times New Roman"/>
              </a:rPr>
              <a:t> </a:t>
            </a:r>
            <a:r>
              <a:rPr sz="1600" b="0" spc="15" dirty="0">
                <a:latin typeface="Times New Roman"/>
                <a:cs typeface="Times New Roman"/>
              </a:rPr>
              <a:t>is</a:t>
            </a:r>
            <a:r>
              <a:rPr sz="1600" b="0" spc="26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</a:t>
            </a:r>
            <a:r>
              <a:rPr sz="1600" b="0" spc="254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sandboxed</a:t>
            </a:r>
            <a:endParaRPr sz="1600">
              <a:latin typeface="Times New Roman"/>
              <a:cs typeface="Times New Roman"/>
            </a:endParaRPr>
          </a:p>
          <a:p>
            <a:pPr marL="674370">
              <a:lnSpc>
                <a:spcPct val="100000"/>
              </a:lnSpc>
              <a:spcBef>
                <a:spcPts val="5"/>
              </a:spcBef>
            </a:pPr>
            <a:r>
              <a:rPr sz="1600" b="0" spc="-30" dirty="0">
                <a:latin typeface="Times New Roman"/>
                <a:cs typeface="Times New Roman"/>
              </a:rPr>
              <a:t>environment </a:t>
            </a:r>
            <a:r>
              <a:rPr sz="1600" b="0" spc="-20" dirty="0">
                <a:latin typeface="Times New Roman"/>
                <a:cs typeface="Times New Roman"/>
              </a:rPr>
              <a:t>for </a:t>
            </a:r>
            <a:r>
              <a:rPr sz="1600" b="0" spc="-40" dirty="0">
                <a:latin typeface="Times New Roman"/>
                <a:cs typeface="Times New Roman"/>
              </a:rPr>
              <a:t>running </a:t>
            </a:r>
            <a:r>
              <a:rPr sz="1600" b="0" spc="-35" dirty="0">
                <a:latin typeface="Times New Roman"/>
                <a:cs typeface="Times New Roman"/>
              </a:rPr>
              <a:t>untrusted </a:t>
            </a:r>
            <a:r>
              <a:rPr sz="1600" b="0" spc="-30" dirty="0">
                <a:latin typeface="Times New Roman"/>
                <a:cs typeface="Times New Roman"/>
              </a:rPr>
              <a:t>x86 </a:t>
            </a:r>
            <a:r>
              <a:rPr sz="1600" b="0" spc="-15" dirty="0">
                <a:latin typeface="Times New Roman"/>
                <a:cs typeface="Times New Roman"/>
              </a:rPr>
              <a:t>native</a:t>
            </a:r>
            <a:r>
              <a:rPr sz="1600" b="0" spc="14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30263"/>
            <a:ext cx="352932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/>
              <a:t>Outbound</a:t>
            </a:r>
            <a:r>
              <a:rPr sz="3600" spc="135" dirty="0"/>
              <a:t> </a:t>
            </a:r>
            <a:r>
              <a:rPr sz="3600" spc="5" dirty="0"/>
              <a:t>oracles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875" y="2416492"/>
            <a:ext cx="11874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875" y="3149282"/>
            <a:ext cx="1187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875" y="1194752"/>
            <a:ext cx="7858125" cy="271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9685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type,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15" dirty="0">
                <a:latin typeface="Times New Roman"/>
                <a:cs typeface="Times New Roman"/>
              </a:rPr>
              <a:t>called </a:t>
            </a:r>
            <a:r>
              <a:rPr sz="1600" b="1" spc="-5" dirty="0">
                <a:latin typeface="Times New Roman"/>
                <a:cs typeface="Times New Roman"/>
              </a:rPr>
              <a:t>reverse oracles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spc="-15" dirty="0">
                <a:latin typeface="Times New Roman"/>
                <a:cs typeface="Times New Roman"/>
              </a:rPr>
              <a:t>are 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send </a:t>
            </a:r>
            <a:r>
              <a:rPr sz="1600" spc="10" dirty="0">
                <a:latin typeface="Times New Roman"/>
                <a:cs typeface="Times New Roman"/>
              </a:rPr>
              <a:t>data </a:t>
            </a:r>
            <a:r>
              <a:rPr sz="1600" dirty="0">
                <a:latin typeface="Times New Roman"/>
                <a:cs typeface="Times New Roman"/>
              </a:rPr>
              <a:t>out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blockchain </a:t>
            </a:r>
            <a:r>
              <a:rPr sz="1600" dirty="0">
                <a:latin typeface="Times New Roman"/>
                <a:cs typeface="Times New Roman"/>
              </a:rPr>
              <a:t>smart  </a:t>
            </a:r>
            <a:r>
              <a:rPr sz="1600" spc="-15" dirty="0">
                <a:latin typeface="Times New Roman"/>
                <a:cs typeface="Times New Roman"/>
              </a:rPr>
              <a:t>contracts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outside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world.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There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two </a:t>
            </a:r>
            <a:r>
              <a:rPr sz="1600" spc="10" dirty="0">
                <a:latin typeface="Times New Roman"/>
                <a:cs typeface="Times New Roman"/>
              </a:rPr>
              <a:t>possible </a:t>
            </a:r>
            <a:r>
              <a:rPr sz="1600" dirty="0">
                <a:latin typeface="Times New Roman"/>
                <a:cs typeface="Times New Roman"/>
              </a:rPr>
              <a:t>scenarios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here;</a:t>
            </a:r>
            <a:endParaRPr sz="1600">
              <a:latin typeface="Times New Roman"/>
              <a:cs typeface="Times New Roman"/>
            </a:endParaRPr>
          </a:p>
          <a:p>
            <a:pPr marL="297180" marR="17145" indent="-28511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110615" algn="l"/>
                <a:tab pos="1111250" algn="l"/>
              </a:tabLst>
            </a:pPr>
            <a:r>
              <a:rPr dirty="0"/>
              <a:t>	</a:t>
            </a:r>
            <a:r>
              <a:rPr sz="1600" spc="-30" dirty="0">
                <a:latin typeface="Times New Roman"/>
                <a:cs typeface="Times New Roman"/>
              </a:rPr>
              <a:t>one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b="1" spc="-25" dirty="0">
                <a:latin typeface="Times New Roman"/>
                <a:cs typeface="Times New Roman"/>
              </a:rPr>
              <a:t>the source </a:t>
            </a:r>
            <a:r>
              <a:rPr sz="1600" b="1" spc="-5" dirty="0">
                <a:latin typeface="Times New Roman"/>
                <a:cs typeface="Times New Roman"/>
              </a:rPr>
              <a:t>blockchain </a:t>
            </a:r>
            <a:r>
              <a:rPr sz="1600" b="1" spc="-25" dirty="0">
                <a:latin typeface="Times New Roman"/>
                <a:cs typeface="Times New Roman"/>
              </a:rPr>
              <a:t>is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producer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30" dirty="0">
                <a:latin typeface="Times New Roman"/>
                <a:cs typeface="Times New Roman"/>
              </a:rPr>
              <a:t>some </a:t>
            </a:r>
            <a:r>
              <a:rPr sz="1600" b="1" spc="-20" dirty="0">
                <a:latin typeface="Times New Roman"/>
                <a:cs typeface="Times New Roman"/>
              </a:rPr>
              <a:t>data </a:t>
            </a:r>
            <a:r>
              <a:rPr sz="1600" b="1" dirty="0">
                <a:latin typeface="Times New Roman"/>
                <a:cs typeface="Times New Roman"/>
              </a:rPr>
              <a:t>such as  </a:t>
            </a:r>
            <a:r>
              <a:rPr sz="1600" b="1" spc="-30" dirty="0">
                <a:latin typeface="Times New Roman"/>
                <a:cs typeface="Times New Roman"/>
              </a:rPr>
              <a:t>blockchain </a:t>
            </a:r>
            <a:r>
              <a:rPr sz="1600" b="1" spc="-15" dirty="0">
                <a:latin typeface="Times New Roman"/>
                <a:cs typeface="Times New Roman"/>
              </a:rPr>
              <a:t>metrics, </a:t>
            </a:r>
            <a:r>
              <a:rPr sz="1600" b="1" spc="-35" dirty="0">
                <a:latin typeface="Times New Roman"/>
                <a:cs typeface="Times New Roman"/>
              </a:rPr>
              <a:t>which </a:t>
            </a:r>
            <a:r>
              <a:rPr sz="1600" b="1" spc="-25" dirty="0">
                <a:latin typeface="Times New Roman"/>
                <a:cs typeface="Times New Roman"/>
              </a:rPr>
              <a:t>are </a:t>
            </a:r>
            <a:r>
              <a:rPr sz="1600" b="1" spc="10" dirty="0">
                <a:latin typeface="Times New Roman"/>
                <a:cs typeface="Times New Roman"/>
              </a:rPr>
              <a:t>needed </a:t>
            </a:r>
            <a:r>
              <a:rPr sz="1600" b="1" spc="5" dirty="0">
                <a:latin typeface="Times New Roman"/>
                <a:cs typeface="Times New Roman"/>
              </a:rPr>
              <a:t>for </a:t>
            </a:r>
            <a:r>
              <a:rPr sz="1600" b="1" spc="-30" dirty="0">
                <a:latin typeface="Times New Roman"/>
                <a:cs typeface="Times New Roman"/>
              </a:rPr>
              <a:t>some </a:t>
            </a:r>
            <a:r>
              <a:rPr sz="1600" b="1" spc="5" dirty="0">
                <a:latin typeface="Times New Roman"/>
                <a:cs typeface="Times New Roman"/>
              </a:rPr>
              <a:t>other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35" dirty="0">
                <a:latin typeface="Times New Roman"/>
                <a:cs typeface="Times New Roman"/>
              </a:rPr>
              <a:t>blockchain.</a:t>
            </a:r>
            <a:endParaRPr sz="1600">
              <a:latin typeface="Times New Roman"/>
              <a:cs typeface="Times New Roman"/>
            </a:endParaRPr>
          </a:p>
          <a:p>
            <a:pPr marL="927735" algn="just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actual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30" dirty="0">
                <a:latin typeface="Times New Roman"/>
                <a:cs typeface="Times New Roman"/>
              </a:rPr>
              <a:t>somehow </a:t>
            </a:r>
            <a:r>
              <a:rPr sz="1600" spc="-15" dirty="0">
                <a:latin typeface="Times New Roman"/>
                <a:cs typeface="Times New Roman"/>
              </a:rPr>
              <a:t>needs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15" dirty="0">
                <a:latin typeface="Times New Roman"/>
                <a:cs typeface="Times New Roman"/>
              </a:rPr>
              <a:t>sent </a:t>
            </a:r>
            <a:r>
              <a:rPr sz="1600" spc="-30" dirty="0">
                <a:latin typeface="Times New Roman"/>
                <a:cs typeface="Times New Roman"/>
              </a:rPr>
              <a:t>out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30" dirty="0">
                <a:latin typeface="Times New Roman"/>
                <a:cs typeface="Times New Roman"/>
              </a:rPr>
              <a:t>another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15" dirty="0">
                <a:latin typeface="Times New Roman"/>
                <a:cs typeface="Times New Roman"/>
              </a:rPr>
              <a:t>smart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contract.</a:t>
            </a:r>
            <a:endParaRPr sz="1600">
              <a:latin typeface="Times New Roman"/>
              <a:cs typeface="Times New Roman"/>
            </a:endParaRPr>
          </a:p>
          <a:p>
            <a:pPr marL="297180" marR="26670" indent="629920" algn="just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oher scenario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that </a:t>
            </a:r>
            <a:r>
              <a:rPr sz="1600" b="1" spc="40" dirty="0">
                <a:latin typeface="Times New Roman"/>
                <a:cs typeface="Times New Roman"/>
              </a:rPr>
              <a:t>an </a:t>
            </a:r>
            <a:r>
              <a:rPr sz="1600" b="1" spc="5" dirty="0">
                <a:latin typeface="Times New Roman"/>
                <a:cs typeface="Times New Roman"/>
              </a:rPr>
              <a:t>external </a:t>
            </a:r>
            <a:r>
              <a:rPr sz="1600" b="1" spc="-15" dirty="0">
                <a:latin typeface="Times New Roman"/>
                <a:cs typeface="Times New Roman"/>
              </a:rPr>
              <a:t>hardware </a:t>
            </a:r>
            <a:r>
              <a:rPr sz="1600" b="1" spc="-10" dirty="0">
                <a:latin typeface="Times New Roman"/>
                <a:cs typeface="Times New Roman"/>
              </a:rPr>
              <a:t>device </a:t>
            </a:r>
            <a:r>
              <a:rPr sz="1600" b="1" spc="-20" dirty="0">
                <a:latin typeface="Times New Roman"/>
                <a:cs typeface="Times New Roman"/>
              </a:rPr>
              <a:t>needs </a:t>
            </a:r>
            <a:r>
              <a:rPr sz="1600" b="1" spc="10" dirty="0">
                <a:latin typeface="Times New Roman"/>
                <a:cs typeface="Times New Roman"/>
              </a:rPr>
              <a:t>to </a:t>
            </a:r>
            <a:r>
              <a:rPr sz="1600" b="1" spc="-5" dirty="0">
                <a:latin typeface="Times New Roman"/>
                <a:cs typeface="Times New Roman"/>
              </a:rPr>
              <a:t>perform </a:t>
            </a:r>
            <a:r>
              <a:rPr sz="1600" b="1" spc="-10" dirty="0">
                <a:latin typeface="Times New Roman"/>
                <a:cs typeface="Times New Roman"/>
              </a:rPr>
              <a:t>some  </a:t>
            </a:r>
            <a:r>
              <a:rPr sz="1600" b="1" spc="-25" dirty="0">
                <a:latin typeface="Times New Roman"/>
                <a:cs typeface="Times New Roman"/>
              </a:rPr>
              <a:t>physical </a:t>
            </a:r>
            <a:r>
              <a:rPr sz="1600" b="1" spc="-5" dirty="0">
                <a:latin typeface="Times New Roman"/>
                <a:cs typeface="Times New Roman"/>
              </a:rPr>
              <a:t>activity </a:t>
            </a:r>
            <a:r>
              <a:rPr sz="1600" b="1" spc="-25" dirty="0">
                <a:latin typeface="Times New Roman"/>
                <a:cs typeface="Times New Roman"/>
              </a:rPr>
              <a:t>in </a:t>
            </a:r>
            <a:r>
              <a:rPr sz="1600" b="1" spc="-20" dirty="0">
                <a:latin typeface="Times New Roman"/>
                <a:cs typeface="Times New Roman"/>
              </a:rPr>
              <a:t>response </a:t>
            </a:r>
            <a:r>
              <a:rPr sz="1600" b="1" spc="10" dirty="0">
                <a:latin typeface="Times New Roman"/>
                <a:cs typeface="Times New Roman"/>
              </a:rPr>
              <a:t>to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15" dirty="0">
                <a:latin typeface="Times New Roman"/>
                <a:cs typeface="Times New Roman"/>
              </a:rPr>
              <a:t>transaction</a:t>
            </a:r>
            <a:r>
              <a:rPr sz="1600" b="1" spc="-140" dirty="0">
                <a:latin typeface="Times New Roman"/>
                <a:cs typeface="Times New Roman"/>
              </a:rPr>
              <a:t> </a:t>
            </a:r>
            <a:r>
              <a:rPr sz="1600" b="1" spc="-35" dirty="0">
                <a:latin typeface="Times New Roman"/>
                <a:cs typeface="Times New Roman"/>
              </a:rPr>
              <a:t>on-chain.</a:t>
            </a:r>
            <a:endParaRPr sz="1600">
              <a:latin typeface="Times New Roman"/>
              <a:cs typeface="Times New Roman"/>
            </a:endParaRPr>
          </a:p>
          <a:p>
            <a:pPr marL="297180" marR="5080" indent="629920" algn="just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Times New Roman"/>
                <a:cs typeface="Times New Roman"/>
              </a:rPr>
              <a:t>However, </a:t>
            </a:r>
            <a:r>
              <a:rPr sz="1600" spc="-35" dirty="0">
                <a:latin typeface="Times New Roman"/>
                <a:cs typeface="Times New Roman"/>
              </a:rPr>
              <a:t>note </a:t>
            </a:r>
            <a:r>
              <a:rPr sz="1600" spc="-10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spc="-15" dirty="0">
                <a:latin typeface="Times New Roman"/>
                <a:cs typeface="Times New Roman"/>
              </a:rPr>
              <a:t>type </a:t>
            </a:r>
            <a:r>
              <a:rPr sz="1600" dirty="0">
                <a:latin typeface="Times New Roman"/>
                <a:cs typeface="Times New Roman"/>
              </a:rPr>
              <a:t>of scenario does </a:t>
            </a:r>
            <a:r>
              <a:rPr sz="1600" spc="-30" dirty="0">
                <a:latin typeface="Times New Roman"/>
                <a:cs typeface="Times New Roman"/>
              </a:rPr>
              <a:t>not </a:t>
            </a:r>
            <a:r>
              <a:rPr sz="1600" spc="5" dirty="0">
                <a:latin typeface="Times New Roman"/>
                <a:cs typeface="Times New Roman"/>
              </a:rPr>
              <a:t>necessarily </a:t>
            </a:r>
            <a:r>
              <a:rPr sz="1600" spc="-20" dirty="0">
                <a:latin typeface="Times New Roman"/>
                <a:cs typeface="Times New Roman"/>
              </a:rPr>
              <a:t>need </a:t>
            </a:r>
            <a:r>
              <a:rPr sz="1600" spc="5" dirty="0">
                <a:latin typeface="Times New Roman"/>
                <a:cs typeface="Times New Roman"/>
              </a:rPr>
              <a:t>an </a:t>
            </a:r>
            <a:r>
              <a:rPr sz="1600" spc="10" dirty="0">
                <a:latin typeface="Times New Roman"/>
                <a:cs typeface="Times New Roman"/>
              </a:rPr>
              <a:t>oracle,  </a:t>
            </a:r>
            <a:r>
              <a:rPr sz="1600" spc="-10" dirty="0">
                <a:latin typeface="Times New Roman"/>
                <a:cs typeface="Times New Roman"/>
              </a:rPr>
              <a:t>because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external </a:t>
            </a:r>
            <a:r>
              <a:rPr sz="1600" dirty="0">
                <a:latin typeface="Times New Roman"/>
                <a:cs typeface="Times New Roman"/>
              </a:rPr>
              <a:t>hardware </a:t>
            </a:r>
            <a:r>
              <a:rPr sz="1600" spc="5" dirty="0">
                <a:latin typeface="Times New Roman"/>
                <a:cs typeface="Times New Roman"/>
              </a:rPr>
              <a:t>device can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15" dirty="0">
                <a:latin typeface="Times New Roman"/>
                <a:cs typeface="Times New Roman"/>
              </a:rPr>
              <a:t>sent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signal </a:t>
            </a:r>
            <a:r>
              <a:rPr sz="1600" spc="5" dirty="0">
                <a:latin typeface="Times New Roman"/>
                <a:cs typeface="Times New Roman"/>
              </a:rPr>
              <a:t>as </a:t>
            </a:r>
            <a:r>
              <a:rPr sz="1600" dirty="0">
                <a:latin typeface="Times New Roman"/>
                <a:cs typeface="Times New Roman"/>
              </a:rPr>
              <a:t>a result of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smart contract  </a:t>
            </a:r>
            <a:r>
              <a:rPr sz="1600" spc="-20" dirty="0">
                <a:latin typeface="Times New Roman"/>
                <a:cs typeface="Times New Roman"/>
              </a:rPr>
              <a:t>event.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60655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3665" algn="l"/>
              </a:tabLst>
            </a:pPr>
            <a:r>
              <a:rPr sz="4250" spc="-20" dirty="0"/>
              <a:t>Deploying</a:t>
            </a:r>
            <a:r>
              <a:rPr sz="4250" spc="-55" dirty="0"/>
              <a:t> </a:t>
            </a:r>
            <a:r>
              <a:rPr sz="4250" spc="-35" dirty="0"/>
              <a:t>smart	</a:t>
            </a:r>
            <a:r>
              <a:rPr sz="4250" spc="-5" dirty="0"/>
              <a:t>contracts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0715" y="1225295"/>
            <a:ext cx="8091170" cy="320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545" marR="5715" indent="-28448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180" algn="l"/>
              </a:tabLst>
            </a:pPr>
            <a:r>
              <a:rPr sz="1600" spc="-10" dirty="0">
                <a:latin typeface="Times New Roman"/>
                <a:cs typeface="Times New Roman"/>
              </a:rPr>
              <a:t>Smart contracts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spc="-3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be deployed </a:t>
            </a:r>
            <a:r>
              <a:rPr sz="1600" dirty="0">
                <a:latin typeface="Times New Roman"/>
                <a:cs typeface="Times New Roman"/>
              </a:rPr>
              <a:t>on a </a:t>
            </a:r>
            <a:r>
              <a:rPr sz="1600" spc="-10" dirty="0">
                <a:latin typeface="Times New Roman"/>
                <a:cs typeface="Times New Roman"/>
              </a:rPr>
              <a:t>blockchain, </a:t>
            </a:r>
            <a:r>
              <a:rPr sz="1600" spc="-5" dirty="0">
                <a:latin typeface="Times New Roman"/>
                <a:cs typeface="Times New Roman"/>
              </a:rPr>
              <a:t>but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-25" dirty="0">
                <a:latin typeface="Times New Roman"/>
                <a:cs typeface="Times New Roman"/>
              </a:rPr>
              <a:t>makes </a:t>
            </a:r>
            <a:r>
              <a:rPr sz="1600" spc="-10" dirty="0">
                <a:latin typeface="Times New Roman"/>
                <a:cs typeface="Times New Roman"/>
              </a:rPr>
              <a:t>sense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do </a:t>
            </a:r>
            <a:r>
              <a:rPr sz="1600" spc="5" dirty="0">
                <a:latin typeface="Times New Roman"/>
                <a:cs typeface="Times New Roman"/>
              </a:rPr>
              <a:t>so </a:t>
            </a:r>
            <a:r>
              <a:rPr sz="1600" dirty="0">
                <a:latin typeface="Times New Roman"/>
                <a:cs typeface="Times New Roman"/>
              </a:rPr>
              <a:t>on a  </a:t>
            </a:r>
            <a:r>
              <a:rPr sz="1600" spc="-5" dirty="0">
                <a:latin typeface="Times New Roman"/>
                <a:cs typeface="Times New Roman"/>
              </a:rPr>
              <a:t>blockchain due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security and </a:t>
            </a:r>
            <a:r>
              <a:rPr sz="1600" spc="-5" dirty="0">
                <a:latin typeface="Times New Roman"/>
                <a:cs typeface="Times New Roman"/>
              </a:rPr>
              <a:t>decentralized </a:t>
            </a:r>
            <a:r>
              <a:rPr sz="1600" spc="-10" dirty="0">
                <a:latin typeface="Times New Roman"/>
                <a:cs typeface="Times New Roman"/>
              </a:rPr>
              <a:t>consensus </a:t>
            </a:r>
            <a:r>
              <a:rPr sz="1600" dirty="0">
                <a:latin typeface="Times New Roman"/>
                <a:cs typeface="Times New Roman"/>
              </a:rPr>
              <a:t>mechanism </a:t>
            </a:r>
            <a:r>
              <a:rPr sz="1600" spc="5" dirty="0">
                <a:latin typeface="Times New Roman"/>
                <a:cs typeface="Times New Roman"/>
              </a:rPr>
              <a:t>provided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spc="-20" dirty="0">
                <a:latin typeface="Times New Roman"/>
                <a:cs typeface="Times New Roman"/>
              </a:rPr>
              <a:t>the  </a:t>
            </a:r>
            <a:r>
              <a:rPr sz="1600" spc="-15" dirty="0">
                <a:latin typeface="Times New Roman"/>
                <a:cs typeface="Times New Roman"/>
              </a:rPr>
              <a:t>blockchain.</a:t>
            </a:r>
            <a:endParaRPr sz="1600">
              <a:latin typeface="Times New Roman"/>
              <a:cs typeface="Times New Roman"/>
            </a:endParaRPr>
          </a:p>
          <a:p>
            <a:pPr marL="297180" indent="-284480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180" algn="l"/>
              </a:tabLst>
            </a:pPr>
            <a:r>
              <a:rPr sz="1600" spc="-5" dirty="0">
                <a:latin typeface="Times New Roman"/>
                <a:cs typeface="Times New Roman"/>
              </a:rPr>
              <a:t>Ethereum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40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example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10" dirty="0">
                <a:latin typeface="Times New Roman"/>
                <a:cs typeface="Times New Roman"/>
              </a:rPr>
              <a:t>platform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natively </a:t>
            </a:r>
            <a:r>
              <a:rPr sz="1600" spc="5" dirty="0">
                <a:latin typeface="Times New Roman"/>
                <a:cs typeface="Times New Roman"/>
              </a:rPr>
              <a:t>supports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development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296545" algn="just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Times New Roman"/>
                <a:cs typeface="Times New Roman"/>
              </a:rPr>
              <a:t>deployment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smart contracts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7180" indent="-284480" algn="just">
              <a:lnSpc>
                <a:spcPct val="100000"/>
              </a:lnSpc>
              <a:buFont typeface="Arial"/>
              <a:buChar char="•"/>
              <a:tabLst>
                <a:tab pos="297180" algn="l"/>
              </a:tabLst>
            </a:pPr>
            <a:r>
              <a:rPr sz="1600" spc="-25" dirty="0">
                <a:latin typeface="Times New Roman"/>
                <a:cs typeface="Times New Roman"/>
              </a:rPr>
              <a:t>Smart </a:t>
            </a:r>
            <a:r>
              <a:rPr sz="1600" spc="-15" dirty="0">
                <a:latin typeface="Times New Roman"/>
                <a:cs typeface="Times New Roman"/>
              </a:rPr>
              <a:t>contracts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-25" dirty="0">
                <a:latin typeface="Times New Roman"/>
                <a:cs typeface="Times New Roman"/>
              </a:rPr>
              <a:t>Ethereum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typically </a:t>
            </a:r>
            <a:r>
              <a:rPr sz="1600" spc="5" dirty="0">
                <a:latin typeface="Times New Roman"/>
                <a:cs typeface="Times New Roman"/>
              </a:rPr>
              <a:t>part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spc="-25" dirty="0">
                <a:latin typeface="Times New Roman"/>
                <a:cs typeface="Times New Roman"/>
              </a:rPr>
              <a:t>broader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5" dirty="0">
                <a:latin typeface="Times New Roman"/>
                <a:cs typeface="Times New Roman"/>
              </a:rPr>
              <a:t>DApp</a:t>
            </a:r>
            <a:r>
              <a:rPr sz="1600" spc="-5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</a:tabLst>
            </a:pP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comparison,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Bitcoin </a:t>
            </a:r>
            <a:r>
              <a:rPr sz="1600" dirty="0">
                <a:latin typeface="Times New Roman"/>
                <a:cs typeface="Times New Roman"/>
              </a:rPr>
              <a:t>blockchain,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transaction </a:t>
            </a:r>
            <a:r>
              <a:rPr sz="1600" dirty="0">
                <a:latin typeface="Times New Roman"/>
                <a:cs typeface="Times New Roman"/>
              </a:rPr>
              <a:t>timelocks, such as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b="1" spc="-25" dirty="0">
                <a:latin typeface="Times New Roman"/>
                <a:cs typeface="Times New Roman"/>
              </a:rPr>
              <a:t>nLocktime </a:t>
            </a:r>
            <a:r>
              <a:rPr sz="1600" dirty="0">
                <a:latin typeface="Times New Roman"/>
                <a:cs typeface="Times New Roman"/>
              </a:rPr>
              <a:t>field, 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CHECKLOCKTIMEVERIFY </a:t>
            </a:r>
            <a:r>
              <a:rPr sz="1600" b="1" dirty="0">
                <a:latin typeface="Times New Roman"/>
                <a:cs typeface="Times New Roman"/>
              </a:rPr>
              <a:t>(CLTV</a:t>
            </a:r>
            <a:r>
              <a:rPr sz="1600" dirty="0">
                <a:latin typeface="Times New Roman"/>
                <a:cs typeface="Times New Roman"/>
              </a:rPr>
              <a:t>), and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CHECKSEQUENCEVERIFY </a:t>
            </a:r>
            <a:r>
              <a:rPr sz="1600" spc="10" dirty="0">
                <a:latin typeface="Times New Roman"/>
                <a:cs typeface="Times New Roman"/>
              </a:rPr>
              <a:t>script  </a:t>
            </a:r>
            <a:r>
              <a:rPr sz="1600" spc="-5" dirty="0">
                <a:latin typeface="Times New Roman"/>
                <a:cs typeface="Times New Roman"/>
              </a:rPr>
              <a:t>operator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Bitcoin </a:t>
            </a:r>
            <a:r>
              <a:rPr sz="1600" spc="-10" dirty="0">
                <a:latin typeface="Times New Roman"/>
                <a:cs typeface="Times New Roman"/>
              </a:rPr>
              <a:t>transaction,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25" dirty="0">
                <a:latin typeface="Times New Roman"/>
                <a:cs typeface="Times New Roman"/>
              </a:rPr>
              <a:t>seen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40" dirty="0">
                <a:latin typeface="Times New Roman"/>
                <a:cs typeface="Times New Roman"/>
              </a:rPr>
              <a:t>an </a:t>
            </a:r>
            <a:r>
              <a:rPr sz="1600" spc="5" dirty="0">
                <a:latin typeface="Times New Roman"/>
                <a:cs typeface="Times New Roman"/>
              </a:rPr>
              <a:t>enabler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simple </a:t>
            </a:r>
            <a:r>
              <a:rPr sz="1600" spc="10" dirty="0">
                <a:latin typeface="Times New Roman"/>
                <a:cs typeface="Times New Roman"/>
              </a:rPr>
              <a:t>version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smart  </a:t>
            </a:r>
            <a:r>
              <a:rPr sz="1600" spc="-15" dirty="0">
                <a:latin typeface="Times New Roman"/>
                <a:cs typeface="Times New Roman"/>
              </a:rPr>
              <a:t>contract.</a:t>
            </a:r>
            <a:endParaRPr sz="1600">
              <a:latin typeface="Times New Roman"/>
              <a:cs typeface="Times New Roman"/>
            </a:endParaRPr>
          </a:p>
          <a:p>
            <a:pPr marL="296545" marR="6985" indent="-284480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180" algn="l"/>
              </a:tabLst>
            </a:pPr>
            <a:r>
              <a:rPr sz="1600" spc="-20" dirty="0">
                <a:latin typeface="Times New Roman"/>
                <a:cs typeface="Times New Roman"/>
              </a:rPr>
              <a:t>These </a:t>
            </a:r>
            <a:r>
              <a:rPr sz="1600" spc="-5" dirty="0">
                <a:latin typeface="Times New Roman"/>
                <a:cs typeface="Times New Roman"/>
              </a:rPr>
              <a:t>timelocks </a:t>
            </a:r>
            <a:r>
              <a:rPr sz="1600" spc="-10" dirty="0">
                <a:latin typeface="Times New Roman"/>
                <a:cs typeface="Times New Roman"/>
              </a:rPr>
              <a:t>enable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transaction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10" dirty="0">
                <a:latin typeface="Times New Roman"/>
                <a:cs typeface="Times New Roman"/>
              </a:rPr>
              <a:t>locked </a:t>
            </a:r>
            <a:r>
              <a:rPr sz="1600" spc="-25" dirty="0">
                <a:latin typeface="Times New Roman"/>
                <a:cs typeface="Times New Roman"/>
              </a:rPr>
              <a:t>until </a:t>
            </a:r>
            <a:r>
              <a:rPr sz="1600" dirty="0">
                <a:latin typeface="Times New Roman"/>
                <a:cs typeface="Times New Roman"/>
              </a:rPr>
              <a:t>a specified </a:t>
            </a:r>
            <a:r>
              <a:rPr sz="1600" spc="-40" dirty="0">
                <a:latin typeface="Times New Roman"/>
                <a:cs typeface="Times New Roman"/>
              </a:rPr>
              <a:t>time </a:t>
            </a:r>
            <a:r>
              <a:rPr sz="1600" spc="-5" dirty="0">
                <a:latin typeface="Times New Roman"/>
                <a:cs typeface="Times New Roman"/>
              </a:rPr>
              <a:t>or until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5" dirty="0">
                <a:latin typeface="Times New Roman"/>
                <a:cs typeface="Times New Roman"/>
              </a:rPr>
              <a:t>number </a:t>
            </a:r>
            <a:r>
              <a:rPr sz="1600" spc="-5" dirty="0">
                <a:latin typeface="Times New Roman"/>
                <a:cs typeface="Times New Roman"/>
              </a:rPr>
              <a:t>of  blocks, </a:t>
            </a:r>
            <a:r>
              <a:rPr sz="1600" spc="-15" dirty="0">
                <a:latin typeface="Times New Roman"/>
                <a:cs typeface="Times New Roman"/>
              </a:rPr>
              <a:t>thus </a:t>
            </a:r>
            <a:r>
              <a:rPr sz="1600" spc="10" dirty="0">
                <a:latin typeface="Times New Roman"/>
                <a:cs typeface="Times New Roman"/>
              </a:rPr>
              <a:t>enforcing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basic </a:t>
            </a:r>
            <a:r>
              <a:rPr sz="1600" spc="-5" dirty="0">
                <a:latin typeface="Times New Roman"/>
                <a:cs typeface="Times New Roman"/>
              </a:rPr>
              <a:t>contract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certain </a:t>
            </a:r>
            <a:r>
              <a:rPr sz="1600" spc="5" dirty="0">
                <a:latin typeface="Times New Roman"/>
                <a:cs typeface="Times New Roman"/>
              </a:rPr>
              <a:t>transaction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25" dirty="0">
                <a:latin typeface="Times New Roman"/>
                <a:cs typeface="Times New Roman"/>
              </a:rPr>
              <a:t>only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10" dirty="0">
                <a:latin typeface="Times New Roman"/>
                <a:cs typeface="Times New Roman"/>
              </a:rPr>
              <a:t>unlocked </a:t>
            </a:r>
            <a:r>
              <a:rPr sz="1600" spc="15" dirty="0">
                <a:latin typeface="Times New Roman"/>
                <a:cs typeface="Times New Roman"/>
              </a:rPr>
              <a:t>if</a:t>
            </a:r>
            <a:r>
              <a:rPr sz="1600" spc="-28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certain  </a:t>
            </a:r>
            <a:r>
              <a:rPr sz="1600" spc="-15" dirty="0">
                <a:latin typeface="Times New Roman"/>
                <a:cs typeface="Times New Roman"/>
              </a:rPr>
              <a:t>conditions </a:t>
            </a:r>
            <a:r>
              <a:rPr sz="1600" spc="10" dirty="0">
                <a:latin typeface="Times New Roman"/>
                <a:cs typeface="Times New Roman"/>
              </a:rPr>
              <a:t>(elapsed </a:t>
            </a:r>
            <a:r>
              <a:rPr sz="1600" spc="-40" dirty="0">
                <a:latin typeface="Times New Roman"/>
                <a:cs typeface="Times New Roman"/>
              </a:rPr>
              <a:t>time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50" dirty="0">
                <a:latin typeface="Times New Roman"/>
                <a:cs typeface="Times New Roman"/>
              </a:rPr>
              <a:t>number </a:t>
            </a:r>
            <a:r>
              <a:rPr sz="1600" spc="-5" dirty="0">
                <a:latin typeface="Times New Roman"/>
                <a:cs typeface="Times New Roman"/>
              </a:rPr>
              <a:t>of blocks) </a:t>
            </a:r>
            <a:r>
              <a:rPr sz="1600" spc="5" dirty="0">
                <a:latin typeface="Times New Roman"/>
                <a:cs typeface="Times New Roman"/>
              </a:rPr>
              <a:t>are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met.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422" y="1213484"/>
            <a:ext cx="7989570" cy="271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26670" indent="-28511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example, </a:t>
            </a:r>
            <a:r>
              <a:rPr sz="1600" spc="-5" dirty="0">
                <a:latin typeface="Times New Roman"/>
                <a:cs typeface="Times New Roman"/>
              </a:rPr>
              <a:t>you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implement </a:t>
            </a:r>
            <a:r>
              <a:rPr sz="1600" dirty="0">
                <a:latin typeface="Times New Roman"/>
                <a:cs typeface="Times New Roman"/>
              </a:rPr>
              <a:t>conditions </a:t>
            </a:r>
            <a:r>
              <a:rPr sz="1600" spc="20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b="1" i="1" spc="15" dirty="0">
                <a:latin typeface="Times New Roman"/>
                <a:cs typeface="Times New Roman"/>
              </a:rPr>
              <a:t>Pay </a:t>
            </a:r>
            <a:r>
              <a:rPr sz="1600" b="1" i="1" spc="5" dirty="0">
                <a:latin typeface="Times New Roman"/>
                <a:cs typeface="Times New Roman"/>
              </a:rPr>
              <a:t>party </a:t>
            </a:r>
            <a:r>
              <a:rPr sz="1600" b="1" i="1" spc="-20" dirty="0">
                <a:latin typeface="Times New Roman"/>
                <a:cs typeface="Times New Roman"/>
              </a:rPr>
              <a:t>X, </a:t>
            </a:r>
            <a:r>
              <a:rPr sz="1600" b="1" i="1" dirty="0">
                <a:latin typeface="Times New Roman"/>
                <a:cs typeface="Times New Roman"/>
              </a:rPr>
              <a:t>N number </a:t>
            </a:r>
            <a:r>
              <a:rPr sz="1600" b="1" i="1" spc="-5" dirty="0">
                <a:latin typeface="Times New Roman"/>
                <a:cs typeface="Times New Roman"/>
              </a:rPr>
              <a:t>of </a:t>
            </a:r>
            <a:r>
              <a:rPr sz="1600" b="1" i="1" spc="10" dirty="0">
                <a:latin typeface="Times New Roman"/>
                <a:cs typeface="Times New Roman"/>
              </a:rPr>
              <a:t>bitcoins </a:t>
            </a:r>
            <a:r>
              <a:rPr sz="1600" b="1" i="1" spc="-5" dirty="0">
                <a:latin typeface="Times New Roman"/>
                <a:cs typeface="Times New Roman"/>
              </a:rPr>
              <a:t>after  </a:t>
            </a:r>
            <a:r>
              <a:rPr sz="1600" b="1" i="1" dirty="0">
                <a:latin typeface="Times New Roman"/>
                <a:cs typeface="Times New Roman"/>
              </a:rPr>
              <a:t>3 </a:t>
            </a:r>
            <a:r>
              <a:rPr sz="1600" b="1" i="1" spc="5" dirty="0">
                <a:latin typeface="Times New Roman"/>
                <a:cs typeface="Times New Roman"/>
              </a:rPr>
              <a:t>months</a:t>
            </a:r>
            <a:r>
              <a:rPr sz="1600" spc="5" dirty="0">
                <a:latin typeface="Times New Roman"/>
                <a:cs typeface="Times New Roman"/>
              </a:rPr>
              <a:t>. </a:t>
            </a:r>
            <a:r>
              <a:rPr sz="1600" spc="-10" dirty="0">
                <a:latin typeface="Times New Roman"/>
                <a:cs typeface="Times New Roman"/>
              </a:rPr>
              <a:t>However, </a:t>
            </a:r>
            <a:r>
              <a:rPr sz="1600" spc="-25" dirty="0">
                <a:latin typeface="Times New Roman"/>
                <a:cs typeface="Times New Roman"/>
              </a:rPr>
              <a:t>this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very limited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should </a:t>
            </a:r>
            <a:r>
              <a:rPr sz="1600" spc="5" dirty="0">
                <a:latin typeface="Times New Roman"/>
                <a:cs typeface="Times New Roman"/>
              </a:rPr>
              <a:t>only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10" dirty="0">
                <a:latin typeface="Times New Roman"/>
                <a:cs typeface="Times New Roman"/>
              </a:rPr>
              <a:t>viewed </a:t>
            </a:r>
            <a:r>
              <a:rPr sz="1600" dirty="0">
                <a:latin typeface="Times New Roman"/>
                <a:cs typeface="Times New Roman"/>
              </a:rPr>
              <a:t>as an </a:t>
            </a:r>
            <a:r>
              <a:rPr sz="1600" spc="-15" dirty="0">
                <a:latin typeface="Times New Roman"/>
                <a:cs typeface="Times New Roman"/>
              </a:rPr>
              <a:t>example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basic 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addition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example </a:t>
            </a:r>
            <a:r>
              <a:rPr sz="1600" spc="-20" dirty="0">
                <a:latin typeface="Times New Roman"/>
                <a:cs typeface="Times New Roman"/>
              </a:rPr>
              <a:t>mentioned </a:t>
            </a:r>
            <a:r>
              <a:rPr sz="1600" spc="15" dirty="0">
                <a:latin typeface="Times New Roman"/>
                <a:cs typeface="Times New Roman"/>
              </a:rPr>
              <a:t>earlier, </a:t>
            </a:r>
            <a:r>
              <a:rPr sz="1600" spc="-5" dirty="0">
                <a:latin typeface="Times New Roman"/>
                <a:cs typeface="Times New Roman"/>
              </a:rPr>
              <a:t>Bitcoin scripting language, </a:t>
            </a:r>
            <a:r>
              <a:rPr sz="1600" dirty="0">
                <a:latin typeface="Times New Roman"/>
                <a:cs typeface="Times New Roman"/>
              </a:rPr>
              <a:t>though limited,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can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construct </a:t>
            </a:r>
            <a:r>
              <a:rPr sz="1600" spc="10" dirty="0">
                <a:latin typeface="Times New Roman"/>
                <a:cs typeface="Times New Roman"/>
              </a:rPr>
              <a:t>basic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45" dirty="0">
                <a:latin typeface="Times New Roman"/>
                <a:cs typeface="Times New Roman"/>
              </a:rPr>
              <a:t>One </a:t>
            </a:r>
            <a:r>
              <a:rPr sz="1600" spc="-5" dirty="0">
                <a:latin typeface="Times New Roman"/>
                <a:cs typeface="Times New Roman"/>
              </a:rPr>
              <a:t>example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basic smart </a:t>
            </a:r>
            <a:r>
              <a:rPr sz="1600" spc="5" dirty="0">
                <a:latin typeface="Times New Roman"/>
                <a:cs typeface="Times New Roman"/>
              </a:rPr>
              <a:t>contract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fund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Bitcoin </a:t>
            </a:r>
            <a:r>
              <a:rPr sz="1600" spc="5" dirty="0">
                <a:latin typeface="Times New Roman"/>
                <a:cs typeface="Times New Roman"/>
              </a:rPr>
              <a:t>address that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spent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by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latin typeface="Times New Roman"/>
                <a:cs typeface="Times New Roman"/>
              </a:rPr>
              <a:t>anyone </a:t>
            </a:r>
            <a:r>
              <a:rPr sz="1600" spc="-15" dirty="0">
                <a:latin typeface="Times New Roman"/>
                <a:cs typeface="Times New Roman"/>
              </a:rPr>
              <a:t>who </a:t>
            </a:r>
            <a:r>
              <a:rPr sz="1600" spc="-25" dirty="0">
                <a:latin typeface="Times New Roman"/>
                <a:cs typeface="Times New Roman"/>
              </a:rPr>
              <a:t>demonstrates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spc="-20" dirty="0">
                <a:latin typeface="Times New Roman"/>
                <a:cs typeface="Times New Roman"/>
              </a:rPr>
              <a:t>hash collision</a:t>
            </a:r>
            <a:r>
              <a:rPr sz="1600" b="1" spc="12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attack</a:t>
            </a:r>
            <a:r>
              <a:rPr sz="1600" spc="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15" dirty="0">
                <a:latin typeface="Times New Roman"/>
                <a:cs typeface="Times New Roman"/>
              </a:rPr>
              <a:t>was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5" dirty="0">
                <a:latin typeface="Times New Roman"/>
                <a:cs typeface="Times New Roman"/>
              </a:rPr>
              <a:t>contest that </a:t>
            </a:r>
            <a:r>
              <a:rPr sz="1600" spc="15" dirty="0">
                <a:latin typeface="Times New Roman"/>
                <a:cs typeface="Times New Roman"/>
              </a:rPr>
              <a:t>was </a:t>
            </a:r>
            <a:r>
              <a:rPr sz="1600" spc="-20" dirty="0">
                <a:latin typeface="Times New Roman"/>
                <a:cs typeface="Times New Roman"/>
              </a:rPr>
              <a:t>announced </a:t>
            </a:r>
            <a:r>
              <a:rPr sz="1600" spc="35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Bitcointalk </a:t>
            </a:r>
            <a:r>
              <a:rPr sz="1600" spc="10" dirty="0">
                <a:latin typeface="Times New Roman"/>
                <a:cs typeface="Times New Roman"/>
              </a:rPr>
              <a:t>forum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spc="-10" dirty="0">
                <a:latin typeface="Times New Roman"/>
                <a:cs typeface="Times New Roman"/>
              </a:rPr>
              <a:t>bitcoins </a:t>
            </a:r>
            <a:r>
              <a:rPr sz="1600" spc="15" dirty="0">
                <a:latin typeface="Times New Roman"/>
                <a:cs typeface="Times New Roman"/>
              </a:rPr>
              <a:t>were </a:t>
            </a:r>
            <a:r>
              <a:rPr sz="1600" spc="5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as a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latin typeface="Times New Roman"/>
                <a:cs typeface="Times New Roman"/>
              </a:rPr>
              <a:t>reward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whoever </a:t>
            </a:r>
            <a:r>
              <a:rPr sz="1600" spc="-40" dirty="0">
                <a:latin typeface="Times New Roman"/>
                <a:cs typeface="Times New Roman"/>
              </a:rPr>
              <a:t>manages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30" dirty="0">
                <a:latin typeface="Times New Roman"/>
                <a:cs typeface="Times New Roman"/>
              </a:rPr>
              <a:t>find </a:t>
            </a:r>
            <a:r>
              <a:rPr sz="1600" spc="-20" dirty="0">
                <a:latin typeface="Times New Roman"/>
                <a:cs typeface="Times New Roman"/>
              </a:rPr>
              <a:t>hash </a:t>
            </a:r>
            <a:r>
              <a:rPr sz="1600" spc="5" dirty="0">
                <a:latin typeface="Times New Roman"/>
                <a:cs typeface="Times New Roman"/>
              </a:rPr>
              <a:t>collisions </a:t>
            </a:r>
            <a:r>
              <a:rPr sz="1600" spc="-20" dirty="0">
                <a:latin typeface="Times New Roman"/>
                <a:cs typeface="Times New Roman"/>
              </a:rPr>
              <a:t>for hash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functions.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conditional </a:t>
            </a:r>
            <a:r>
              <a:rPr sz="1600" spc="-5" dirty="0">
                <a:latin typeface="Times New Roman"/>
                <a:cs typeface="Times New Roman"/>
              </a:rPr>
              <a:t>unlocking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Bitcoin solely </a:t>
            </a:r>
            <a:r>
              <a:rPr sz="1600" spc="35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demonstration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successful </a:t>
            </a:r>
            <a:r>
              <a:rPr sz="1600" spc="15" dirty="0">
                <a:latin typeface="Times New Roman"/>
                <a:cs typeface="Times New Roman"/>
              </a:rPr>
              <a:t>attack is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10" dirty="0">
                <a:latin typeface="Times New Roman"/>
                <a:cs typeface="Times New Roman"/>
              </a:rPr>
              <a:t>basic </a:t>
            </a:r>
            <a:r>
              <a:rPr sz="1600" spc="-35" dirty="0">
                <a:latin typeface="Times New Roman"/>
                <a:cs typeface="Times New Roman"/>
              </a:rPr>
              <a:t>type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60655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3665" algn="l"/>
              </a:tabLst>
            </a:pPr>
            <a:r>
              <a:rPr sz="4250" spc="-20" dirty="0"/>
              <a:t>Deploying</a:t>
            </a:r>
            <a:r>
              <a:rPr sz="4250" spc="-55" dirty="0"/>
              <a:t> </a:t>
            </a:r>
            <a:r>
              <a:rPr sz="4250" spc="-35" dirty="0"/>
              <a:t>smart	</a:t>
            </a:r>
            <a:r>
              <a:rPr sz="4250" spc="-5" dirty="0"/>
              <a:t>contracts</a:t>
            </a:r>
            <a:endParaRPr sz="4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325" y="1207769"/>
            <a:ext cx="8194040" cy="320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smart contract </a:t>
            </a:r>
            <a:r>
              <a:rPr sz="1600" spc="10" dirty="0">
                <a:latin typeface="Times New Roman"/>
                <a:cs typeface="Times New Roman"/>
              </a:rPr>
              <a:t>is, </a:t>
            </a:r>
            <a:r>
              <a:rPr sz="1600" spc="-5" dirty="0">
                <a:latin typeface="Times New Roman"/>
                <a:cs typeface="Times New Roman"/>
              </a:rPr>
              <a:t>fundamentally,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5" dirty="0">
                <a:latin typeface="Times New Roman"/>
                <a:cs typeface="Times New Roman"/>
              </a:rPr>
              <a:t>computer </a:t>
            </a:r>
            <a:r>
              <a:rPr sz="1600" b="1" dirty="0">
                <a:latin typeface="Times New Roman"/>
                <a:cs typeface="Times New Roman"/>
              </a:rPr>
              <a:t>program that </a:t>
            </a:r>
            <a:r>
              <a:rPr sz="1600" b="1" spc="-25" dirty="0">
                <a:latin typeface="Times New Roman"/>
                <a:cs typeface="Times New Roman"/>
              </a:rPr>
              <a:t>is </a:t>
            </a:r>
            <a:r>
              <a:rPr sz="1600" b="1" spc="5" dirty="0">
                <a:latin typeface="Times New Roman"/>
                <a:cs typeface="Times New Roman"/>
              </a:rPr>
              <a:t>written </a:t>
            </a:r>
            <a:r>
              <a:rPr sz="1600" b="1" spc="15" dirty="0">
                <a:latin typeface="Times New Roman"/>
                <a:cs typeface="Times New Roman"/>
              </a:rPr>
              <a:t>in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10" dirty="0">
                <a:latin typeface="Times New Roman"/>
                <a:cs typeface="Times New Roman"/>
              </a:rPr>
              <a:t>language </a:t>
            </a:r>
            <a:r>
              <a:rPr sz="1600" b="1" spc="-20" dirty="0">
                <a:latin typeface="Times New Roman"/>
                <a:cs typeface="Times New Roman"/>
              </a:rPr>
              <a:t>that</a:t>
            </a:r>
            <a:r>
              <a:rPr sz="1600" b="1" spc="1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endParaRPr sz="1600" dirty="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latin typeface="Times New Roman"/>
                <a:cs typeface="Times New Roman"/>
              </a:rPr>
              <a:t>computer </a:t>
            </a:r>
            <a:r>
              <a:rPr sz="1600" b="1" spc="-5" dirty="0">
                <a:latin typeface="Times New Roman"/>
                <a:cs typeface="Times New Roman"/>
              </a:rPr>
              <a:t>or </a:t>
            </a:r>
            <a:r>
              <a:rPr sz="1600" b="1" spc="5" dirty="0">
                <a:latin typeface="Times New Roman"/>
                <a:cs typeface="Times New Roman"/>
              </a:rPr>
              <a:t>target </a:t>
            </a:r>
            <a:r>
              <a:rPr sz="1600" b="1" spc="-55" dirty="0">
                <a:latin typeface="Times New Roman"/>
                <a:cs typeface="Times New Roman"/>
              </a:rPr>
              <a:t>machine </a:t>
            </a:r>
            <a:r>
              <a:rPr sz="1600" b="1" dirty="0">
                <a:latin typeface="Times New Roman"/>
                <a:cs typeface="Times New Roman"/>
              </a:rPr>
              <a:t>can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40" dirty="0">
                <a:latin typeface="Times New Roman"/>
                <a:cs typeface="Times New Roman"/>
              </a:rPr>
              <a:t>understand.</a:t>
            </a:r>
            <a:endParaRPr sz="1600" dirty="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30" dirty="0">
                <a:latin typeface="Times New Roman"/>
                <a:cs typeface="Times New Roman"/>
              </a:rPr>
              <a:t>It </a:t>
            </a:r>
            <a:r>
              <a:rPr sz="1600" b="1" spc="-10" dirty="0">
                <a:latin typeface="Times New Roman"/>
                <a:cs typeface="Times New Roman"/>
              </a:rPr>
              <a:t>encompasses </a:t>
            </a:r>
            <a:r>
              <a:rPr sz="1600" b="1" spc="-5" dirty="0">
                <a:latin typeface="Times New Roman"/>
                <a:cs typeface="Times New Roman"/>
              </a:rPr>
              <a:t>agreements </a:t>
            </a:r>
            <a:r>
              <a:rPr sz="1600" b="1" spc="20" dirty="0">
                <a:latin typeface="Times New Roman"/>
                <a:cs typeface="Times New Roman"/>
              </a:rPr>
              <a:t>between </a:t>
            </a:r>
            <a:r>
              <a:rPr sz="1600" b="1" spc="-20" dirty="0">
                <a:latin typeface="Times New Roman"/>
                <a:cs typeface="Times New Roman"/>
              </a:rPr>
              <a:t>parties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form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business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logic.</a:t>
            </a:r>
            <a:endParaRPr sz="1600" dirty="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automatically </a:t>
            </a:r>
            <a:r>
              <a:rPr sz="1600" spc="-5" dirty="0">
                <a:latin typeface="Times New Roman"/>
                <a:cs typeface="Times New Roman"/>
              </a:rPr>
              <a:t>executed </a:t>
            </a:r>
            <a:r>
              <a:rPr sz="1600" spc="5" dirty="0">
                <a:latin typeface="Times New Roman"/>
                <a:cs typeface="Times New Roman"/>
              </a:rPr>
              <a:t>according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instruction that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 smtClean="0">
                <a:latin typeface="Times New Roman"/>
                <a:cs typeface="Times New Roman"/>
              </a:rPr>
              <a:t>coded</a:t>
            </a:r>
            <a:r>
              <a:rPr lang="en-IN" sz="1600" spc="-5" dirty="0" smtClean="0">
                <a:latin typeface="Times New Roman"/>
                <a:cs typeface="Times New Roman"/>
              </a:rPr>
              <a:t> </a:t>
            </a:r>
            <a:r>
              <a:rPr sz="1600" spc="-5" dirty="0" smtClean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for</a:t>
            </a:r>
            <a:endParaRPr sz="1600" dirty="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imes New Roman"/>
                <a:cs typeface="Times New Roman"/>
              </a:rPr>
              <a:t>example, </a:t>
            </a:r>
            <a:r>
              <a:rPr sz="1600" spc="-10" dirty="0">
                <a:latin typeface="Times New Roman"/>
                <a:cs typeface="Times New Roman"/>
              </a:rPr>
              <a:t>when </a:t>
            </a:r>
            <a:r>
              <a:rPr sz="1600" dirty="0">
                <a:latin typeface="Times New Roman"/>
                <a:cs typeface="Times New Roman"/>
              </a:rPr>
              <a:t>certain </a:t>
            </a:r>
            <a:r>
              <a:rPr sz="1600" spc="-15" dirty="0">
                <a:latin typeface="Times New Roman"/>
                <a:cs typeface="Times New Roman"/>
              </a:rPr>
              <a:t>conditions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satisfy.</a:t>
            </a:r>
            <a:endParaRPr sz="1600" dirty="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They </a:t>
            </a:r>
            <a:r>
              <a:rPr sz="1600" spc="5" dirty="0">
                <a:latin typeface="Times New Roman"/>
                <a:cs typeface="Times New Roman"/>
              </a:rPr>
              <a:t>are enforceable,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spc="-10" dirty="0">
                <a:latin typeface="Times New Roman"/>
                <a:cs typeface="Times New Roman"/>
              </a:rPr>
              <a:t>means </a:t>
            </a:r>
            <a:r>
              <a:rPr sz="1600" b="1" spc="-20" dirty="0">
                <a:latin typeface="Times New Roman"/>
                <a:cs typeface="Times New Roman"/>
              </a:rPr>
              <a:t>that </a:t>
            </a:r>
            <a:r>
              <a:rPr sz="1600" b="1" spc="35" dirty="0">
                <a:latin typeface="Times New Roman"/>
                <a:cs typeface="Times New Roman"/>
              </a:rPr>
              <a:t>all </a:t>
            </a:r>
            <a:r>
              <a:rPr sz="1600" b="1" dirty="0">
                <a:latin typeface="Times New Roman"/>
                <a:cs typeface="Times New Roman"/>
              </a:rPr>
              <a:t>contractual </a:t>
            </a:r>
            <a:r>
              <a:rPr sz="1600" b="1" spc="-5" dirty="0">
                <a:latin typeface="Times New Roman"/>
                <a:cs typeface="Times New Roman"/>
              </a:rPr>
              <a:t>terms </a:t>
            </a:r>
            <a:r>
              <a:rPr sz="1600" b="1" dirty="0">
                <a:latin typeface="Times New Roman"/>
                <a:cs typeface="Times New Roman"/>
              </a:rPr>
              <a:t>perform </a:t>
            </a:r>
            <a:r>
              <a:rPr sz="1600" b="1" spc="-5" dirty="0">
                <a:latin typeface="Times New Roman"/>
                <a:cs typeface="Times New Roman"/>
              </a:rPr>
              <a:t>as </a:t>
            </a:r>
            <a:r>
              <a:rPr sz="1600" b="1" spc="10" dirty="0">
                <a:latin typeface="Times New Roman"/>
                <a:cs typeface="Times New Roman"/>
              </a:rPr>
              <a:t>specified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and</a:t>
            </a:r>
            <a:endParaRPr sz="1600" dirty="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b="1" spc="10" dirty="0">
                <a:latin typeface="Times New Roman"/>
                <a:cs typeface="Times New Roman"/>
              </a:rPr>
              <a:t>expected, </a:t>
            </a:r>
            <a:r>
              <a:rPr sz="1600" b="1" spc="40" dirty="0">
                <a:latin typeface="Times New Roman"/>
                <a:cs typeface="Times New Roman"/>
              </a:rPr>
              <a:t>even </a:t>
            </a:r>
            <a:r>
              <a:rPr sz="1600" b="1" spc="-25" dirty="0">
                <a:latin typeface="Times New Roman"/>
                <a:cs typeface="Times New Roman"/>
              </a:rPr>
              <a:t>in the </a:t>
            </a:r>
            <a:r>
              <a:rPr sz="1600" b="1" spc="-10" dirty="0">
                <a:latin typeface="Times New Roman"/>
                <a:cs typeface="Times New Roman"/>
              </a:rPr>
              <a:t>presence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adversaries.</a:t>
            </a:r>
            <a:endParaRPr sz="1600" dirty="0">
              <a:latin typeface="Times New Roman"/>
              <a:cs typeface="Times New Roman"/>
            </a:endParaRPr>
          </a:p>
          <a:p>
            <a:pPr marL="297180" marR="5715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Enforcement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broader </a:t>
            </a:r>
            <a:r>
              <a:rPr sz="1600" spc="-5" dirty="0">
                <a:latin typeface="Times New Roman"/>
                <a:cs typeface="Times New Roman"/>
              </a:rPr>
              <a:t>term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encompasses </a:t>
            </a:r>
            <a:r>
              <a:rPr sz="1600" spc="-10" dirty="0">
                <a:latin typeface="Times New Roman"/>
                <a:cs typeface="Times New Roman"/>
              </a:rPr>
              <a:t>traditional </a:t>
            </a:r>
            <a:r>
              <a:rPr sz="1600" spc="-5" dirty="0">
                <a:latin typeface="Times New Roman"/>
                <a:cs typeface="Times New Roman"/>
              </a:rPr>
              <a:t>enforcement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form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20" dirty="0">
                <a:latin typeface="Times New Roman"/>
                <a:cs typeface="Times New Roman"/>
              </a:rPr>
              <a:t>law,  </a:t>
            </a:r>
            <a:r>
              <a:rPr sz="1600" spc="5" dirty="0">
                <a:latin typeface="Times New Roman"/>
                <a:cs typeface="Times New Roman"/>
              </a:rPr>
              <a:t>along with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implementation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specific </a:t>
            </a:r>
            <a:r>
              <a:rPr sz="1600" spc="-10" dirty="0">
                <a:latin typeface="Times New Roman"/>
                <a:cs typeface="Times New Roman"/>
              </a:rPr>
              <a:t>measures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controls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10" dirty="0">
                <a:latin typeface="Times New Roman"/>
                <a:cs typeface="Times New Roman"/>
              </a:rPr>
              <a:t>make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10" dirty="0">
                <a:latin typeface="Times New Roman"/>
                <a:cs typeface="Times New Roman"/>
              </a:rPr>
              <a:t>possible </a:t>
            </a:r>
            <a:r>
              <a:rPr sz="1600" spc="-50" dirty="0">
                <a:latin typeface="Times New Roman"/>
                <a:cs typeface="Times New Roman"/>
              </a:rPr>
              <a:t>to  </a:t>
            </a:r>
            <a:r>
              <a:rPr sz="1600" spc="-30" dirty="0">
                <a:latin typeface="Times New Roman"/>
                <a:cs typeface="Times New Roman"/>
              </a:rPr>
              <a:t>execute </a:t>
            </a:r>
            <a:r>
              <a:rPr sz="1600" spc="-15" dirty="0">
                <a:latin typeface="Times New Roman"/>
                <a:cs typeface="Times New Roman"/>
              </a:rPr>
              <a:t>contract </a:t>
            </a:r>
            <a:r>
              <a:rPr sz="1600" spc="-30" dirty="0">
                <a:latin typeface="Times New Roman"/>
                <a:cs typeface="Times New Roman"/>
              </a:rPr>
              <a:t>terms </a:t>
            </a:r>
            <a:r>
              <a:rPr sz="1600" spc="-20" dirty="0">
                <a:latin typeface="Times New Roman"/>
                <a:cs typeface="Times New Roman"/>
              </a:rPr>
              <a:t>without </a:t>
            </a:r>
            <a:r>
              <a:rPr sz="1600" spc="-10" dirty="0">
                <a:latin typeface="Times New Roman"/>
                <a:cs typeface="Times New Roman"/>
              </a:rPr>
              <a:t>requiring </a:t>
            </a:r>
            <a:r>
              <a:rPr sz="1600" spc="-30" dirty="0">
                <a:latin typeface="Times New Roman"/>
                <a:cs typeface="Times New Roman"/>
              </a:rPr>
              <a:t>any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intervention.</a:t>
            </a:r>
            <a:endParaRPr sz="1600" dirty="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They </a:t>
            </a:r>
            <a:r>
              <a:rPr sz="1600" spc="5" dirty="0">
                <a:latin typeface="Times New Roman"/>
                <a:cs typeface="Times New Roman"/>
              </a:rPr>
              <a:t>should </a:t>
            </a:r>
            <a:r>
              <a:rPr sz="1600" spc="15" dirty="0">
                <a:latin typeface="Times New Roman"/>
                <a:cs typeface="Times New Roman"/>
              </a:rPr>
              <a:t>work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principle that </a:t>
            </a:r>
            <a:r>
              <a:rPr sz="1600" i="1" dirty="0">
                <a:latin typeface="Times New Roman"/>
                <a:cs typeface="Times New Roman"/>
              </a:rPr>
              <a:t>code </a:t>
            </a:r>
            <a:r>
              <a:rPr sz="1600" i="1" spc="15" dirty="0">
                <a:latin typeface="Times New Roman"/>
                <a:cs typeface="Times New Roman"/>
              </a:rPr>
              <a:t>is </a:t>
            </a:r>
            <a:r>
              <a:rPr sz="1600" i="1" spc="10" dirty="0">
                <a:latin typeface="Times New Roman"/>
                <a:cs typeface="Times New Roman"/>
              </a:rPr>
              <a:t>the </a:t>
            </a:r>
            <a:r>
              <a:rPr sz="1600" i="1" dirty="0">
                <a:latin typeface="Times New Roman"/>
                <a:cs typeface="Times New Roman"/>
              </a:rPr>
              <a:t>law</a:t>
            </a:r>
            <a:r>
              <a:rPr sz="1600" dirty="0">
                <a:latin typeface="Times New Roman"/>
                <a:cs typeface="Times New Roman"/>
              </a:rPr>
              <a:t>, which </a:t>
            </a:r>
            <a:r>
              <a:rPr sz="1600" spc="-25" dirty="0">
                <a:latin typeface="Times New Roman"/>
                <a:cs typeface="Times New Roman"/>
              </a:rPr>
              <a:t>means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no </a:t>
            </a:r>
            <a:r>
              <a:rPr sz="1600" spc="-20" dirty="0">
                <a:latin typeface="Times New Roman"/>
                <a:cs typeface="Times New Roman"/>
              </a:rPr>
              <a:t>need 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an</a:t>
            </a:r>
            <a:endParaRPr sz="1600" dirty="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arbitrator or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third </a:t>
            </a:r>
            <a:r>
              <a:rPr sz="1600" spc="-5" dirty="0">
                <a:latin typeface="Times New Roman"/>
                <a:cs typeface="Times New Roman"/>
              </a:rPr>
              <a:t>party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enforce, </a:t>
            </a:r>
            <a:r>
              <a:rPr sz="1600" spc="-10" dirty="0">
                <a:latin typeface="Times New Roman"/>
                <a:cs typeface="Times New Roman"/>
              </a:rPr>
              <a:t>control,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30" dirty="0">
                <a:latin typeface="Times New Roman"/>
                <a:cs typeface="Times New Roman"/>
              </a:rPr>
              <a:t>influence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execution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contract.</a:t>
            </a:r>
            <a:endParaRPr sz="1600" dirty="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5" dirty="0">
                <a:latin typeface="Times New Roman"/>
                <a:cs typeface="Times New Roman"/>
              </a:rPr>
              <a:t>Smart </a:t>
            </a:r>
            <a:r>
              <a:rPr sz="1600" spc="-20" dirty="0">
                <a:latin typeface="Times New Roman"/>
                <a:cs typeface="Times New Roman"/>
              </a:rPr>
              <a:t>contracts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10" dirty="0">
                <a:latin typeface="Times New Roman"/>
                <a:cs typeface="Times New Roman"/>
              </a:rPr>
              <a:t>self-enforcing </a:t>
            </a:r>
            <a:r>
              <a:rPr sz="1600" dirty="0">
                <a:latin typeface="Times New Roman"/>
                <a:cs typeface="Times New Roman"/>
              </a:rPr>
              <a:t>as opposed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legally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enforceable.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0331" y="4730908"/>
            <a:ext cx="14986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715" y="1160398"/>
            <a:ext cx="8039100" cy="2713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6545" algn="l"/>
                <a:tab pos="297180" algn="l"/>
                <a:tab pos="1090295" algn="l"/>
                <a:tab pos="1659889" algn="l"/>
                <a:tab pos="2707640" algn="l"/>
                <a:tab pos="3642995" algn="l"/>
                <a:tab pos="4416425" algn="l"/>
                <a:tab pos="5016500" algn="l"/>
                <a:tab pos="5911215" algn="l"/>
                <a:tab pos="6440170" algn="l"/>
                <a:tab pos="6776084" algn="l"/>
                <a:tab pos="7579359" algn="l"/>
              </a:tabLst>
            </a:pPr>
            <a:r>
              <a:rPr sz="1600" spc="-10" dirty="0">
                <a:latin typeface="Times New Roman"/>
                <a:cs typeface="Times New Roman"/>
              </a:rPr>
              <a:t>Various	other	</a:t>
            </a:r>
            <a:r>
              <a:rPr sz="1600" spc="5" dirty="0">
                <a:latin typeface="Times New Roman"/>
                <a:cs typeface="Times New Roman"/>
              </a:rPr>
              <a:t>blockchain	</a:t>
            </a:r>
            <a:r>
              <a:rPr sz="1600" spc="-5" dirty="0">
                <a:latin typeface="Times New Roman"/>
                <a:cs typeface="Times New Roman"/>
              </a:rPr>
              <a:t>platforms	</a:t>
            </a:r>
            <a:r>
              <a:rPr sz="1600" spc="5" dirty="0">
                <a:latin typeface="Times New Roman"/>
                <a:cs typeface="Times New Roman"/>
              </a:rPr>
              <a:t>support	</a:t>
            </a:r>
            <a:r>
              <a:rPr sz="1600" spc="-5" dirty="0">
                <a:latin typeface="Times New Roman"/>
                <a:cs typeface="Times New Roman"/>
              </a:rPr>
              <a:t>smart	</a:t>
            </a:r>
            <a:r>
              <a:rPr sz="1600" dirty="0">
                <a:latin typeface="Times New Roman"/>
                <a:cs typeface="Times New Roman"/>
              </a:rPr>
              <a:t>contracts	</a:t>
            </a:r>
            <a:r>
              <a:rPr sz="1600" spc="20" dirty="0">
                <a:latin typeface="Times New Roman"/>
                <a:cs typeface="Times New Roman"/>
              </a:rPr>
              <a:t>such	</a:t>
            </a:r>
            <a:r>
              <a:rPr sz="1600" dirty="0">
                <a:latin typeface="Times New Roman"/>
                <a:cs typeface="Times New Roman"/>
              </a:rPr>
              <a:t>as	</a:t>
            </a:r>
            <a:r>
              <a:rPr sz="1600" b="1" spc="-15" dirty="0">
                <a:latin typeface="Times New Roman"/>
                <a:cs typeface="Times New Roman"/>
              </a:rPr>
              <a:t>Monax,	</a:t>
            </a:r>
            <a:r>
              <a:rPr sz="1600" b="1" dirty="0">
                <a:latin typeface="Times New Roman"/>
                <a:cs typeface="Times New Roman"/>
              </a:rPr>
              <a:t>Lisk,</a:t>
            </a:r>
            <a:endParaRPr sz="160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</a:pPr>
            <a:r>
              <a:rPr sz="1600" b="1" spc="-25" dirty="0">
                <a:latin typeface="Times New Roman"/>
                <a:cs typeface="Times New Roman"/>
              </a:rPr>
              <a:t>Counterparty, </a:t>
            </a:r>
            <a:r>
              <a:rPr sz="1600" b="1" spc="-10" dirty="0">
                <a:latin typeface="Times New Roman"/>
                <a:cs typeface="Times New Roman"/>
              </a:rPr>
              <a:t>Stellar, Hyperledger </a:t>
            </a:r>
            <a:r>
              <a:rPr sz="1600" b="1" spc="-45" dirty="0">
                <a:latin typeface="Times New Roman"/>
                <a:cs typeface="Times New Roman"/>
              </a:rPr>
              <a:t>Fabric, </a:t>
            </a:r>
            <a:r>
              <a:rPr sz="1600" b="1" spc="-30" dirty="0">
                <a:latin typeface="Times New Roman"/>
                <a:cs typeface="Times New Roman"/>
              </a:rPr>
              <a:t>Axoni </a:t>
            </a:r>
            <a:r>
              <a:rPr sz="1600" b="1" dirty="0">
                <a:latin typeface="Times New Roman"/>
                <a:cs typeface="Times New Roman"/>
              </a:rPr>
              <a:t>core, </a:t>
            </a:r>
            <a:r>
              <a:rPr sz="1600" b="1" spc="10" dirty="0">
                <a:latin typeface="Times New Roman"/>
                <a:cs typeface="Times New Roman"/>
              </a:rPr>
              <a:t>Neo, </a:t>
            </a:r>
            <a:r>
              <a:rPr sz="1600" b="1" spc="-10" dirty="0">
                <a:latin typeface="Times New Roman"/>
                <a:cs typeface="Times New Roman"/>
              </a:rPr>
              <a:t>EOSIO, </a:t>
            </a:r>
            <a:r>
              <a:rPr sz="1600" b="1" spc="-35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Tezos.</a:t>
            </a:r>
            <a:endParaRPr sz="16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600" spc="-10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developed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various languages, either </a:t>
            </a:r>
            <a:r>
              <a:rPr sz="1600" b="1" dirty="0">
                <a:latin typeface="Times New Roman"/>
                <a:cs typeface="Times New Roman"/>
              </a:rPr>
              <a:t>DSLs </a:t>
            </a:r>
            <a:r>
              <a:rPr sz="1600" b="1" spc="35" dirty="0">
                <a:latin typeface="Times New Roman"/>
                <a:cs typeface="Times New Roman"/>
              </a:rPr>
              <a:t>or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general-purpose</a:t>
            </a:r>
            <a:endParaRPr sz="160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latin typeface="Times New Roman"/>
                <a:cs typeface="Times New Roman"/>
              </a:rPr>
              <a:t>languages.</a:t>
            </a:r>
            <a:endParaRPr sz="1600">
              <a:latin typeface="Times New Roman"/>
              <a:cs typeface="Times New Roman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critical </a:t>
            </a:r>
            <a:r>
              <a:rPr sz="1600" spc="-10" dirty="0">
                <a:latin typeface="Times New Roman"/>
                <a:cs typeface="Times New Roman"/>
              </a:rPr>
              <a:t>requirement, </a:t>
            </a:r>
            <a:r>
              <a:rPr sz="1600" spc="-5" dirty="0">
                <a:latin typeface="Times New Roman"/>
                <a:cs typeface="Times New Roman"/>
              </a:rPr>
              <a:t>however,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determinism, </a:t>
            </a:r>
            <a:r>
              <a:rPr sz="1600" spc="15" dirty="0">
                <a:latin typeface="Times New Roman"/>
                <a:cs typeface="Times New Roman"/>
              </a:rPr>
              <a:t>which is </a:t>
            </a:r>
            <a:r>
              <a:rPr sz="1600" spc="5" dirty="0">
                <a:latin typeface="Times New Roman"/>
                <a:cs typeface="Times New Roman"/>
              </a:rPr>
              <a:t>very important </a:t>
            </a:r>
            <a:r>
              <a:rPr sz="1600" dirty="0">
                <a:latin typeface="Times New Roman"/>
                <a:cs typeface="Times New Roman"/>
              </a:rPr>
              <a:t>because </a:t>
            </a:r>
            <a:r>
              <a:rPr sz="1600" spc="15" dirty="0">
                <a:latin typeface="Times New Roman"/>
                <a:cs typeface="Times New Roman"/>
              </a:rPr>
              <a:t>it is </a:t>
            </a:r>
            <a:r>
              <a:rPr sz="1600" spc="-5" dirty="0">
                <a:latin typeface="Times New Roman"/>
                <a:cs typeface="Times New Roman"/>
              </a:rPr>
              <a:t>vital 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regardless </a:t>
            </a:r>
            <a:r>
              <a:rPr sz="1600" spc="-5" dirty="0">
                <a:latin typeface="Times New Roman"/>
                <a:cs typeface="Times New Roman"/>
              </a:rPr>
              <a:t>of where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spc="5" dirty="0">
                <a:latin typeface="Times New Roman"/>
                <a:cs typeface="Times New Roman"/>
              </a:rPr>
              <a:t>contract </a:t>
            </a: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-5" dirty="0">
                <a:latin typeface="Times New Roman"/>
                <a:cs typeface="Times New Roman"/>
              </a:rPr>
              <a:t>executes,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dirty="0">
                <a:latin typeface="Times New Roman"/>
                <a:cs typeface="Times New Roman"/>
              </a:rPr>
              <a:t>produces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spc="10" dirty="0">
                <a:latin typeface="Times New Roman"/>
                <a:cs typeface="Times New Roman"/>
              </a:rPr>
              <a:t>result </a:t>
            </a:r>
            <a:r>
              <a:rPr sz="1600" spc="20" dirty="0">
                <a:latin typeface="Times New Roman"/>
                <a:cs typeface="Times New Roman"/>
              </a:rPr>
              <a:t>every  </a:t>
            </a:r>
            <a:r>
              <a:rPr sz="1600" spc="-40" dirty="0">
                <a:latin typeface="Times New Roman"/>
                <a:cs typeface="Times New Roman"/>
              </a:rPr>
              <a:t>time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everywhere.</a:t>
            </a:r>
            <a:endParaRPr sz="1600">
              <a:latin typeface="Times New Roman"/>
              <a:cs typeface="Times New Roman"/>
            </a:endParaRPr>
          </a:p>
          <a:p>
            <a:pPr marL="297180" indent="-284480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180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requirement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deterministic </a:t>
            </a:r>
            <a:r>
              <a:rPr sz="1600" spc="-5" dirty="0">
                <a:latin typeface="Times New Roman"/>
                <a:cs typeface="Times New Roman"/>
              </a:rPr>
              <a:t>nature of </a:t>
            </a:r>
            <a:r>
              <a:rPr sz="1600" spc="10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5" dirty="0">
                <a:latin typeface="Times New Roman"/>
                <a:cs typeface="Times New Roman"/>
              </a:rPr>
              <a:t>implies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smart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contract</a:t>
            </a:r>
            <a:endParaRPr sz="1600">
              <a:latin typeface="Times New Roman"/>
              <a:cs typeface="Times New Roman"/>
            </a:endParaRPr>
          </a:p>
          <a:p>
            <a:pPr marL="296545" algn="just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absolutely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bug-free.</a:t>
            </a:r>
            <a:endParaRPr sz="1600">
              <a:latin typeface="Times New Roman"/>
              <a:cs typeface="Times New Roman"/>
            </a:endParaRPr>
          </a:p>
          <a:p>
            <a:pPr marL="297180" indent="-284480" algn="just">
              <a:lnSpc>
                <a:spcPct val="100000"/>
              </a:lnSpc>
              <a:buFont typeface="Arial"/>
              <a:buChar char="•"/>
              <a:tabLst>
                <a:tab pos="297180" algn="l"/>
              </a:tabLst>
            </a:pPr>
            <a:r>
              <a:rPr sz="1600" spc="-10" dirty="0">
                <a:latin typeface="Times New Roman"/>
                <a:cs typeface="Times New Roman"/>
              </a:rPr>
              <a:t>Various </a:t>
            </a:r>
            <a:r>
              <a:rPr sz="1600" spc="-5" dirty="0">
                <a:latin typeface="Times New Roman"/>
                <a:cs typeface="Times New Roman"/>
              </a:rPr>
              <a:t>languages </a:t>
            </a:r>
            <a:r>
              <a:rPr sz="1600" spc="-20" dirty="0">
                <a:latin typeface="Times New Roman"/>
                <a:cs typeface="Times New Roman"/>
              </a:rPr>
              <a:t>have </a:t>
            </a:r>
            <a:r>
              <a:rPr sz="1600" dirty="0">
                <a:latin typeface="Times New Roman"/>
                <a:cs typeface="Times New Roman"/>
              </a:rPr>
              <a:t>been </a:t>
            </a:r>
            <a:r>
              <a:rPr sz="1600" spc="5" dirty="0">
                <a:latin typeface="Times New Roman"/>
                <a:cs typeface="Times New Roman"/>
              </a:rPr>
              <a:t>developed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0" dirty="0">
                <a:latin typeface="Times New Roman"/>
                <a:cs typeface="Times New Roman"/>
              </a:rPr>
              <a:t>build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 </a:t>
            </a:r>
            <a:r>
              <a:rPr sz="1600" spc="20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-10" dirty="0">
                <a:latin typeface="Times New Roman"/>
                <a:cs typeface="Times New Roman"/>
              </a:rPr>
              <a:t>Solidity, </a:t>
            </a:r>
            <a:r>
              <a:rPr sz="1600" spc="15" dirty="0">
                <a:latin typeface="Times New Roman"/>
                <a:cs typeface="Times New Roman"/>
              </a:rPr>
              <a:t>which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runs</a:t>
            </a:r>
            <a:endParaRPr sz="1600">
              <a:latin typeface="Times New Roman"/>
              <a:cs typeface="Times New Roman"/>
            </a:endParaRPr>
          </a:p>
          <a:p>
            <a:pPr marL="296545" algn="just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b="1" spc="-15" dirty="0">
                <a:latin typeface="Times New Roman"/>
                <a:cs typeface="Times New Roman"/>
              </a:rPr>
              <a:t>Ethereum </a:t>
            </a:r>
            <a:r>
              <a:rPr sz="1600" b="1" spc="-35" dirty="0">
                <a:latin typeface="Times New Roman"/>
                <a:cs typeface="Times New Roman"/>
              </a:rPr>
              <a:t>Virtual </a:t>
            </a:r>
            <a:r>
              <a:rPr sz="1600" b="1" spc="-45" dirty="0">
                <a:latin typeface="Times New Roman"/>
                <a:cs typeface="Times New Roman"/>
              </a:rPr>
              <a:t>Machine</a:t>
            </a:r>
            <a:r>
              <a:rPr sz="1600" b="1" spc="-1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b="1" spc="-15" dirty="0">
                <a:latin typeface="Times New Roman"/>
                <a:cs typeface="Times New Roman"/>
              </a:rPr>
              <a:t>EVM</a:t>
            </a:r>
            <a:r>
              <a:rPr sz="1600" spc="-15" dirty="0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60655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3665" algn="l"/>
              </a:tabLst>
            </a:pPr>
            <a:r>
              <a:rPr sz="4250" spc="-20" dirty="0"/>
              <a:t>Deploying</a:t>
            </a:r>
            <a:r>
              <a:rPr sz="4250" spc="-55" dirty="0"/>
              <a:t> </a:t>
            </a:r>
            <a:r>
              <a:rPr sz="4250" spc="-35" dirty="0"/>
              <a:t>smart	</a:t>
            </a:r>
            <a:r>
              <a:rPr sz="4250" spc="-5" dirty="0"/>
              <a:t>contracts</a:t>
            </a:r>
            <a:endParaRPr sz="42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30" y="1211262"/>
            <a:ext cx="773747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968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It's </a:t>
            </a:r>
            <a:r>
              <a:rPr sz="1600" spc="20" dirty="0">
                <a:latin typeface="Times New Roman"/>
                <a:cs typeface="Times New Roman"/>
              </a:rPr>
              <a:t>worth </a:t>
            </a:r>
            <a:r>
              <a:rPr sz="1600" spc="10" dirty="0">
                <a:latin typeface="Times New Roman"/>
                <a:cs typeface="Times New Roman"/>
              </a:rPr>
              <a:t>noting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platforms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already </a:t>
            </a:r>
            <a:r>
              <a:rPr sz="1600" spc="5" dirty="0">
                <a:latin typeface="Times New Roman"/>
                <a:cs typeface="Times New Roman"/>
              </a:rPr>
              <a:t>support </a:t>
            </a:r>
            <a:r>
              <a:rPr sz="1600" spc="-5" dirty="0">
                <a:latin typeface="Times New Roman"/>
                <a:cs typeface="Times New Roman"/>
              </a:rPr>
              <a:t>mainstream languages </a:t>
            </a:r>
            <a:r>
              <a:rPr sz="1600" spc="-20" dirty="0">
                <a:latin typeface="Times New Roman"/>
                <a:cs typeface="Times New Roman"/>
              </a:rPr>
              <a:t>for  smart </a:t>
            </a:r>
            <a:r>
              <a:rPr sz="1600" spc="-15" dirty="0">
                <a:latin typeface="Times New Roman"/>
                <a:cs typeface="Times New Roman"/>
              </a:rPr>
              <a:t>contract </a:t>
            </a:r>
            <a:r>
              <a:rPr sz="1600" spc="-20" dirty="0">
                <a:latin typeface="Times New Roman"/>
                <a:cs typeface="Times New Roman"/>
              </a:rPr>
              <a:t>development, such </a:t>
            </a:r>
            <a:r>
              <a:rPr sz="1600" spc="5" dirty="0">
                <a:latin typeface="Times New Roman"/>
                <a:cs typeface="Times New Roman"/>
              </a:rPr>
              <a:t>as </a:t>
            </a:r>
            <a:r>
              <a:rPr sz="1600" spc="-30" dirty="0">
                <a:latin typeface="Times New Roman"/>
                <a:cs typeface="Times New Roman"/>
              </a:rPr>
              <a:t>Lisk,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-15" dirty="0">
                <a:latin typeface="Times New Roman"/>
                <a:cs typeface="Times New Roman"/>
              </a:rPr>
              <a:t>supports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JavaScript.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Another </a:t>
            </a:r>
            <a:r>
              <a:rPr sz="1600" dirty="0">
                <a:latin typeface="Times New Roman"/>
                <a:cs typeface="Times New Roman"/>
              </a:rPr>
              <a:t>prominent example </a:t>
            </a:r>
            <a:r>
              <a:rPr sz="1600" b="1" spc="-25" dirty="0">
                <a:latin typeface="Times New Roman"/>
                <a:cs typeface="Times New Roman"/>
              </a:rPr>
              <a:t>is </a:t>
            </a:r>
            <a:r>
              <a:rPr sz="1600" b="1" dirty="0">
                <a:latin typeface="Times New Roman"/>
                <a:cs typeface="Times New Roman"/>
              </a:rPr>
              <a:t>Hyperledger </a:t>
            </a:r>
            <a:r>
              <a:rPr sz="1600" b="1" spc="-10" dirty="0">
                <a:latin typeface="Times New Roman"/>
                <a:cs typeface="Times New Roman"/>
              </a:rPr>
              <a:t>Fabric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spc="15" dirty="0">
                <a:latin typeface="Times New Roman"/>
                <a:cs typeface="Times New Roman"/>
              </a:rPr>
              <a:t>which </a:t>
            </a:r>
            <a:r>
              <a:rPr sz="1600" spc="-5" dirty="0">
                <a:latin typeface="Times New Roman"/>
                <a:cs typeface="Times New Roman"/>
              </a:rPr>
              <a:t>supports </a:t>
            </a:r>
            <a:r>
              <a:rPr sz="1600" b="1" spc="-5" dirty="0">
                <a:latin typeface="Times New Roman"/>
                <a:cs typeface="Times New Roman"/>
              </a:rPr>
              <a:t>Golang, </a:t>
            </a:r>
            <a:r>
              <a:rPr sz="1600" b="1" dirty="0">
                <a:latin typeface="Times New Roman"/>
                <a:cs typeface="Times New Roman"/>
              </a:rPr>
              <a:t>Java, </a:t>
            </a:r>
            <a:r>
              <a:rPr sz="1600" b="1" spc="20" dirty="0">
                <a:latin typeface="Times New Roman"/>
                <a:cs typeface="Times New Roman"/>
              </a:rPr>
              <a:t>and  </a:t>
            </a:r>
            <a:r>
              <a:rPr sz="1600" b="1" spc="-25" dirty="0">
                <a:latin typeface="Times New Roman"/>
                <a:cs typeface="Times New Roman"/>
              </a:rPr>
              <a:t>JavaScript </a:t>
            </a:r>
            <a:r>
              <a:rPr sz="1600" b="1" spc="5" dirty="0">
                <a:latin typeface="Times New Roman"/>
                <a:cs typeface="Times New Roman"/>
              </a:rPr>
              <a:t>for </a:t>
            </a:r>
            <a:r>
              <a:rPr sz="1600" b="1" spc="-40" dirty="0">
                <a:latin typeface="Times New Roman"/>
                <a:cs typeface="Times New Roman"/>
              </a:rPr>
              <a:t>smart </a:t>
            </a:r>
            <a:r>
              <a:rPr sz="1600" b="1" spc="-20" dirty="0">
                <a:latin typeface="Times New Roman"/>
                <a:cs typeface="Times New Roman"/>
              </a:rPr>
              <a:t>contract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development</a:t>
            </a:r>
            <a:r>
              <a:rPr sz="1600" spc="-1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more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recent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example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EOSIO,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-15" dirty="0">
                <a:latin typeface="Times New Roman"/>
                <a:cs typeface="Times New Roman"/>
              </a:rPr>
              <a:t>supports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in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C++.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Security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0" dirty="0">
                <a:latin typeface="Times New Roman"/>
                <a:cs typeface="Times New Roman"/>
              </a:rPr>
              <a:t>paramount </a:t>
            </a:r>
            <a:r>
              <a:rPr sz="1600" spc="-20" dirty="0">
                <a:latin typeface="Times New Roman"/>
                <a:cs typeface="Times New Roman"/>
              </a:rPr>
              <a:t>importance for smart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contracts.</a:t>
            </a:r>
            <a:endParaRPr sz="1600">
              <a:latin typeface="Times New Roman"/>
              <a:cs typeface="Times New Roman"/>
            </a:endParaRPr>
          </a:p>
          <a:p>
            <a:pPr marL="297180" marR="1651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5" dirty="0">
                <a:latin typeface="Times New Roman"/>
                <a:cs typeface="Times New Roman"/>
              </a:rPr>
              <a:t>However, </a:t>
            </a:r>
            <a:r>
              <a:rPr sz="1600" spc="-20" dirty="0">
                <a:latin typeface="Times New Roman"/>
                <a:cs typeface="Times New Roman"/>
              </a:rPr>
              <a:t>there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30" dirty="0">
                <a:latin typeface="Times New Roman"/>
                <a:cs typeface="Times New Roman"/>
              </a:rPr>
              <a:t>many </a:t>
            </a:r>
            <a:r>
              <a:rPr sz="1600" spc="10" dirty="0">
                <a:latin typeface="Times New Roman"/>
                <a:cs typeface="Times New Roman"/>
              </a:rPr>
              <a:t>vulnerabilities </a:t>
            </a:r>
            <a:r>
              <a:rPr sz="1600" dirty="0">
                <a:latin typeface="Times New Roman"/>
                <a:cs typeface="Times New Roman"/>
              </a:rPr>
              <a:t>discovered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prevalent blockchain </a:t>
            </a:r>
            <a:r>
              <a:rPr sz="1600" spc="-10" dirty="0">
                <a:latin typeface="Times New Roman"/>
                <a:cs typeface="Times New Roman"/>
              </a:rPr>
              <a:t>platforms </a:t>
            </a:r>
            <a:r>
              <a:rPr sz="1600" dirty="0">
                <a:latin typeface="Times New Roman"/>
                <a:cs typeface="Times New Roman"/>
              </a:rPr>
              <a:t>and  </a:t>
            </a:r>
            <a:r>
              <a:rPr sz="1600" spc="-5" dirty="0">
                <a:latin typeface="Times New Roman"/>
                <a:cs typeface="Times New Roman"/>
              </a:rPr>
              <a:t>relevant </a:t>
            </a:r>
            <a:r>
              <a:rPr sz="1600" spc="-20" dirty="0">
                <a:latin typeface="Times New Roman"/>
                <a:cs typeface="Times New Roman"/>
              </a:rPr>
              <a:t>smart </a:t>
            </a:r>
            <a:r>
              <a:rPr sz="1600" spc="-15" dirty="0">
                <a:latin typeface="Times New Roman"/>
                <a:cs typeface="Times New Roman"/>
              </a:rPr>
              <a:t>contract development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languages.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These </a:t>
            </a:r>
            <a:r>
              <a:rPr sz="1600" spc="-5" dirty="0">
                <a:latin typeface="Times New Roman"/>
                <a:cs typeface="Times New Roman"/>
              </a:rPr>
              <a:t>vulnerabilities result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30" dirty="0">
                <a:latin typeface="Times New Roman"/>
                <a:cs typeface="Times New Roman"/>
              </a:rPr>
              <a:t>some </a:t>
            </a:r>
            <a:r>
              <a:rPr sz="1600" spc="-15" dirty="0">
                <a:latin typeface="Times New Roman"/>
                <a:cs typeface="Times New Roman"/>
              </a:rPr>
              <a:t>high-profile incidents, </a:t>
            </a:r>
            <a:r>
              <a:rPr sz="1600" spc="-20" dirty="0">
                <a:latin typeface="Times New Roman"/>
                <a:cs typeface="Times New Roman"/>
              </a:rPr>
              <a:t>such </a:t>
            </a:r>
            <a:r>
              <a:rPr sz="1600" spc="5" dirty="0">
                <a:latin typeface="Times New Roman"/>
                <a:cs typeface="Times New Roman"/>
              </a:rPr>
              <a:t>as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5" dirty="0">
                <a:latin typeface="Times New Roman"/>
                <a:cs typeface="Times New Roman"/>
              </a:rPr>
              <a:t>DAO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attack.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60655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3665" algn="l"/>
              </a:tabLst>
            </a:pPr>
            <a:r>
              <a:rPr sz="4250" spc="-20" dirty="0"/>
              <a:t>Deploying</a:t>
            </a:r>
            <a:r>
              <a:rPr sz="4250" spc="-55" dirty="0"/>
              <a:t> </a:t>
            </a:r>
            <a:r>
              <a:rPr sz="4250" spc="-35" dirty="0"/>
              <a:t>smart	</a:t>
            </a:r>
            <a:r>
              <a:rPr sz="4250" spc="-5" dirty="0"/>
              <a:t>contracts</a:t>
            </a:r>
            <a:endParaRPr sz="42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666623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/>
              <a:t>Decentralization</a:t>
            </a:r>
            <a:r>
              <a:rPr sz="4250" spc="-355" dirty="0"/>
              <a:t> </a:t>
            </a:r>
            <a:r>
              <a:rPr sz="4250" spc="-30" dirty="0"/>
              <a:t>terminology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282" y="1211960"/>
            <a:ext cx="8098155" cy="287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850" b="1" spc="-5" dirty="0">
                <a:latin typeface="Times New Roman"/>
                <a:cs typeface="Times New Roman"/>
              </a:rPr>
              <a:t>Autonomous</a:t>
            </a:r>
            <a:r>
              <a:rPr sz="1850" b="1" spc="-225" dirty="0">
                <a:latin typeface="Times New Roman"/>
                <a:cs typeface="Times New Roman"/>
              </a:rPr>
              <a:t> </a:t>
            </a:r>
            <a:r>
              <a:rPr sz="1850" b="1" spc="10" dirty="0">
                <a:latin typeface="Times New Roman"/>
                <a:cs typeface="Times New Roman"/>
              </a:rPr>
              <a:t>agents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An </a:t>
            </a:r>
            <a:r>
              <a:rPr sz="1600" b="1" spc="-5" dirty="0">
                <a:latin typeface="Times New Roman"/>
                <a:cs typeface="Times New Roman"/>
              </a:rPr>
              <a:t>Autonomous </a:t>
            </a:r>
            <a:r>
              <a:rPr sz="1600" b="1" spc="-10" dirty="0">
                <a:latin typeface="Times New Roman"/>
                <a:cs typeface="Times New Roman"/>
              </a:rPr>
              <a:t>Agent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b="1" spc="-15" dirty="0">
                <a:latin typeface="Times New Roman"/>
                <a:cs typeface="Times New Roman"/>
              </a:rPr>
              <a:t>AA</a:t>
            </a:r>
            <a:r>
              <a:rPr sz="1600" spc="-15" dirty="0">
                <a:latin typeface="Times New Roman"/>
                <a:cs typeface="Times New Roman"/>
              </a:rPr>
              <a:t>)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45" dirty="0">
                <a:latin typeface="Times New Roman"/>
                <a:cs typeface="Times New Roman"/>
              </a:rPr>
              <a:t>an </a:t>
            </a:r>
            <a:r>
              <a:rPr sz="1600" spc="15" dirty="0">
                <a:latin typeface="Times New Roman"/>
                <a:cs typeface="Times New Roman"/>
              </a:rPr>
              <a:t>artificially </a:t>
            </a:r>
            <a:r>
              <a:rPr sz="1600" dirty="0">
                <a:latin typeface="Times New Roman"/>
                <a:cs typeface="Times New Roman"/>
              </a:rPr>
              <a:t>intelligent </a:t>
            </a:r>
            <a:r>
              <a:rPr sz="1600" spc="5" dirty="0">
                <a:latin typeface="Times New Roman"/>
                <a:cs typeface="Times New Roman"/>
              </a:rPr>
              <a:t>software </a:t>
            </a:r>
            <a:r>
              <a:rPr sz="1600" dirty="0">
                <a:latin typeface="Times New Roman"/>
                <a:cs typeface="Times New Roman"/>
              </a:rPr>
              <a:t>entity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10" dirty="0">
                <a:latin typeface="Times New Roman"/>
                <a:cs typeface="Times New Roman"/>
              </a:rPr>
              <a:t>acts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behalf </a:t>
            </a:r>
            <a:r>
              <a:rPr sz="1600" spc="80" dirty="0">
                <a:latin typeface="Times New Roman"/>
                <a:cs typeface="Times New Roman"/>
              </a:rPr>
              <a:t>of 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-10" dirty="0">
                <a:latin typeface="Times New Roman"/>
                <a:cs typeface="Times New Roman"/>
              </a:rPr>
              <a:t>owner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achieve </a:t>
            </a:r>
            <a:r>
              <a:rPr sz="1600" spc="-10" dirty="0">
                <a:latin typeface="Times New Roman"/>
                <a:cs typeface="Times New Roman"/>
              </a:rPr>
              <a:t>some </a:t>
            </a:r>
            <a:r>
              <a:rPr sz="1600" spc="10" dirty="0">
                <a:latin typeface="Times New Roman"/>
                <a:cs typeface="Times New Roman"/>
              </a:rPr>
              <a:t>desirable </a:t>
            </a:r>
            <a:r>
              <a:rPr sz="1600" spc="-10" dirty="0">
                <a:latin typeface="Times New Roman"/>
                <a:cs typeface="Times New Roman"/>
              </a:rPr>
              <a:t>goals </a:t>
            </a:r>
            <a:r>
              <a:rPr sz="1600" dirty="0">
                <a:latin typeface="Times New Roman"/>
                <a:cs typeface="Times New Roman"/>
              </a:rPr>
              <a:t>without </a:t>
            </a:r>
            <a:r>
              <a:rPr sz="1600" spc="10" dirty="0">
                <a:latin typeface="Times New Roman"/>
                <a:cs typeface="Times New Roman"/>
              </a:rPr>
              <a:t>requiring </a:t>
            </a:r>
            <a:r>
              <a:rPr sz="1600" spc="25" dirty="0">
                <a:latin typeface="Times New Roman"/>
                <a:cs typeface="Times New Roman"/>
              </a:rPr>
              <a:t>any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minimal </a:t>
            </a:r>
            <a:r>
              <a:rPr sz="1600" dirty="0">
                <a:latin typeface="Times New Roman"/>
                <a:cs typeface="Times New Roman"/>
              </a:rPr>
              <a:t>intervention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its  owner.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850" b="1" spc="-25" dirty="0">
                <a:latin typeface="Times New Roman"/>
                <a:cs typeface="Times New Roman"/>
              </a:rPr>
              <a:t>Decentralized</a:t>
            </a:r>
            <a:r>
              <a:rPr sz="1850" b="1" spc="-55" dirty="0">
                <a:latin typeface="Times New Roman"/>
                <a:cs typeface="Times New Roman"/>
              </a:rPr>
              <a:t> </a:t>
            </a:r>
            <a:r>
              <a:rPr sz="1850" b="1" spc="-15" dirty="0">
                <a:latin typeface="Times New Roman"/>
                <a:cs typeface="Times New Roman"/>
              </a:rPr>
              <a:t>organizations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25" dirty="0">
                <a:latin typeface="Times New Roman"/>
                <a:cs typeface="Times New Roman"/>
              </a:rPr>
              <a:t>DOs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software </a:t>
            </a:r>
            <a:r>
              <a:rPr sz="1600" spc="-20" dirty="0">
                <a:latin typeface="Times New Roman"/>
                <a:cs typeface="Times New Roman"/>
              </a:rPr>
              <a:t>programs  </a:t>
            </a:r>
            <a:r>
              <a:rPr sz="1600" spc="5" dirty="0">
                <a:latin typeface="Times New Roman"/>
                <a:cs typeface="Times New Roman"/>
              </a:rPr>
              <a:t>that run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a blockchain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5" dirty="0">
                <a:latin typeface="Times New Roman"/>
                <a:cs typeface="Times New Roman"/>
              </a:rPr>
              <a:t>based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idea </a:t>
            </a:r>
            <a:r>
              <a:rPr sz="1600" dirty="0">
                <a:latin typeface="Times New Roman"/>
                <a:cs typeface="Times New Roman"/>
              </a:rPr>
              <a:t>of  </a:t>
            </a:r>
            <a:r>
              <a:rPr sz="1600" spc="-5" dirty="0">
                <a:latin typeface="Times New Roman"/>
                <a:cs typeface="Times New Roman"/>
              </a:rPr>
              <a:t>actualorganizations </a:t>
            </a:r>
            <a:r>
              <a:rPr sz="1600" spc="25" dirty="0">
                <a:latin typeface="Times New Roman"/>
                <a:cs typeface="Times New Roman"/>
              </a:rPr>
              <a:t>with </a:t>
            </a:r>
            <a:r>
              <a:rPr sz="1600" spc="5" dirty="0">
                <a:latin typeface="Times New Roman"/>
                <a:cs typeface="Times New Roman"/>
              </a:rPr>
              <a:t>people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protocols. </a:t>
            </a:r>
            <a:r>
              <a:rPr sz="1600" spc="-30" dirty="0">
                <a:latin typeface="Times New Roman"/>
                <a:cs typeface="Times New Roman"/>
              </a:rPr>
              <a:t>Once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DO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added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form  </a:t>
            </a:r>
            <a:r>
              <a:rPr sz="1600" dirty="0">
                <a:latin typeface="Times New Roman"/>
                <a:cs typeface="Times New Roman"/>
              </a:rPr>
              <a:t>of a </a:t>
            </a:r>
            <a:r>
              <a:rPr sz="1600" spc="-20" dirty="0">
                <a:latin typeface="Times New Roman"/>
                <a:cs typeface="Times New Roman"/>
              </a:rPr>
              <a:t>smart </a:t>
            </a:r>
            <a:r>
              <a:rPr sz="1600" spc="5" dirty="0">
                <a:latin typeface="Times New Roman"/>
                <a:cs typeface="Times New Roman"/>
              </a:rPr>
              <a:t>contract </a:t>
            </a:r>
            <a:r>
              <a:rPr sz="1600" dirty="0">
                <a:latin typeface="Times New Roman"/>
                <a:cs typeface="Times New Roman"/>
              </a:rPr>
              <a:t>or a </a:t>
            </a:r>
            <a:r>
              <a:rPr sz="1600" spc="-20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contracts,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-15" dirty="0">
                <a:latin typeface="Times New Roman"/>
                <a:cs typeface="Times New Roman"/>
              </a:rPr>
              <a:t>becomes </a:t>
            </a:r>
            <a:r>
              <a:rPr sz="1600" dirty="0">
                <a:latin typeface="Times New Roman"/>
                <a:cs typeface="Times New Roman"/>
              </a:rPr>
              <a:t>decentralized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parties </a:t>
            </a:r>
            <a:r>
              <a:rPr sz="1600" spc="-10" dirty="0">
                <a:latin typeface="Times New Roman"/>
                <a:cs typeface="Times New Roman"/>
              </a:rPr>
              <a:t>interact </a:t>
            </a:r>
            <a:r>
              <a:rPr sz="1600" spc="5" dirty="0">
                <a:latin typeface="Times New Roman"/>
                <a:cs typeface="Times New Roman"/>
              </a:rPr>
              <a:t>with  each </a:t>
            </a:r>
            <a:r>
              <a:rPr sz="1600" spc="-25" dirty="0">
                <a:latin typeface="Times New Roman"/>
                <a:cs typeface="Times New Roman"/>
              </a:rPr>
              <a:t>other </a:t>
            </a:r>
            <a:r>
              <a:rPr sz="1600" spc="5" dirty="0">
                <a:latin typeface="Times New Roman"/>
                <a:cs typeface="Times New Roman"/>
              </a:rPr>
              <a:t>based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-15" dirty="0">
                <a:latin typeface="Times New Roman"/>
                <a:cs typeface="Times New Roman"/>
              </a:rPr>
              <a:t>defined </a:t>
            </a:r>
            <a:r>
              <a:rPr sz="1600" spc="-5" dirty="0">
                <a:latin typeface="Times New Roman"/>
                <a:cs typeface="Times New Roman"/>
              </a:rPr>
              <a:t>within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DO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software.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71220"/>
            <a:ext cx="7048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Decentralized </a:t>
            </a:r>
            <a:r>
              <a:rPr spc="-45" dirty="0"/>
              <a:t>autonomous</a:t>
            </a:r>
            <a:r>
              <a:rPr spc="480" dirty="0"/>
              <a:t> </a:t>
            </a:r>
            <a:r>
              <a:rPr spc="-30" dirty="0"/>
              <a:t>organizations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282" y="1238313"/>
            <a:ext cx="7978775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397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Just </a:t>
            </a:r>
            <a:r>
              <a:rPr sz="1600" spc="-5" dirty="0">
                <a:latin typeface="Times New Roman"/>
                <a:cs typeface="Times New Roman"/>
              </a:rPr>
              <a:t>like </a:t>
            </a:r>
            <a:r>
              <a:rPr sz="1600" spc="-20" dirty="0">
                <a:latin typeface="Times New Roman"/>
                <a:cs typeface="Times New Roman"/>
              </a:rPr>
              <a:t>DOs,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dirty="0">
                <a:latin typeface="Times New Roman"/>
                <a:cs typeface="Times New Roman"/>
              </a:rPr>
              <a:t>decentralized autonomous </a:t>
            </a:r>
            <a:r>
              <a:rPr sz="1600" b="1" spc="5" dirty="0">
                <a:latin typeface="Times New Roman"/>
                <a:cs typeface="Times New Roman"/>
              </a:rPr>
              <a:t>organization </a:t>
            </a:r>
            <a:r>
              <a:rPr sz="1600" spc="10" dirty="0">
                <a:latin typeface="Times New Roman"/>
                <a:cs typeface="Times New Roman"/>
              </a:rPr>
              <a:t>(</a:t>
            </a:r>
            <a:r>
              <a:rPr sz="1600" b="1" spc="10" dirty="0">
                <a:latin typeface="Times New Roman"/>
                <a:cs typeface="Times New Roman"/>
              </a:rPr>
              <a:t>DAO</a:t>
            </a:r>
            <a:r>
              <a:rPr sz="1600" spc="10" dirty="0">
                <a:latin typeface="Times New Roman"/>
                <a:cs typeface="Times New Roman"/>
              </a:rPr>
              <a:t>)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dirty="0">
                <a:latin typeface="Times New Roman"/>
                <a:cs typeface="Times New Roman"/>
              </a:rPr>
              <a:t>a computer  </a:t>
            </a:r>
            <a:r>
              <a:rPr sz="1600" spc="5" dirty="0">
                <a:latin typeface="Times New Roman"/>
                <a:cs typeface="Times New Roman"/>
              </a:rPr>
              <a:t>program that </a:t>
            </a:r>
            <a:r>
              <a:rPr sz="1600" spc="-15" dirty="0">
                <a:latin typeface="Times New Roman"/>
                <a:cs typeface="Times New Roman"/>
              </a:rPr>
              <a:t>runs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spc="-15" dirty="0">
                <a:latin typeface="Times New Roman"/>
                <a:cs typeface="Times New Roman"/>
              </a:rPr>
              <a:t>top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blockchain,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embedded </a:t>
            </a:r>
            <a:r>
              <a:rPr sz="1600" spc="-5" dirty="0">
                <a:latin typeface="Times New Roman"/>
                <a:cs typeface="Times New Roman"/>
              </a:rPr>
              <a:t>within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15" dirty="0">
                <a:latin typeface="Times New Roman"/>
                <a:cs typeface="Times New Roman"/>
              </a:rPr>
              <a:t>governance </a:t>
            </a:r>
            <a:r>
              <a:rPr sz="1600" dirty="0">
                <a:latin typeface="Times New Roman"/>
                <a:cs typeface="Times New Roman"/>
              </a:rPr>
              <a:t>and  </a:t>
            </a:r>
            <a:r>
              <a:rPr sz="1600" spc="-15" dirty="0">
                <a:latin typeface="Times New Roman"/>
                <a:cs typeface="Times New Roman"/>
              </a:rPr>
              <a:t>business </a:t>
            </a:r>
            <a:r>
              <a:rPr sz="1600" spc="-5" dirty="0">
                <a:latin typeface="Times New Roman"/>
                <a:cs typeface="Times New Roman"/>
              </a:rPr>
              <a:t>logic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rules.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5" dirty="0">
                <a:latin typeface="Times New Roman"/>
                <a:cs typeface="Times New Roman"/>
              </a:rPr>
              <a:t>DAOs and DOs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25" dirty="0">
                <a:latin typeface="Times New Roman"/>
                <a:cs typeface="Times New Roman"/>
              </a:rPr>
              <a:t>fundamentally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5" dirty="0">
                <a:latin typeface="Times New Roman"/>
                <a:cs typeface="Times New Roman"/>
              </a:rPr>
              <a:t>same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thing.</a:t>
            </a:r>
            <a:endParaRPr sz="1600">
              <a:latin typeface="Times New Roman"/>
              <a:cs typeface="Times New Roman"/>
            </a:endParaRPr>
          </a:p>
          <a:p>
            <a:pPr marL="297180" marR="1524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main </a:t>
            </a:r>
            <a:r>
              <a:rPr sz="1600" dirty="0">
                <a:latin typeface="Times New Roman"/>
                <a:cs typeface="Times New Roman"/>
              </a:rPr>
              <a:t>difference, however,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b="1" spc="5" dirty="0">
                <a:latin typeface="Times New Roman"/>
                <a:cs typeface="Times New Roman"/>
              </a:rPr>
              <a:t>DAOs </a:t>
            </a:r>
            <a:r>
              <a:rPr sz="1600" b="1" dirty="0">
                <a:latin typeface="Times New Roman"/>
                <a:cs typeface="Times New Roman"/>
              </a:rPr>
              <a:t>are </a:t>
            </a:r>
            <a:r>
              <a:rPr sz="1600" b="1" spc="-5" dirty="0">
                <a:latin typeface="Times New Roman"/>
                <a:cs typeface="Times New Roman"/>
              </a:rPr>
              <a:t>autonomous, </a:t>
            </a:r>
            <a:r>
              <a:rPr sz="1600" b="1" spc="15" dirty="0">
                <a:latin typeface="Times New Roman"/>
                <a:cs typeface="Times New Roman"/>
              </a:rPr>
              <a:t>which </a:t>
            </a:r>
            <a:r>
              <a:rPr sz="1600" b="1" spc="-30" dirty="0">
                <a:latin typeface="Times New Roman"/>
                <a:cs typeface="Times New Roman"/>
              </a:rPr>
              <a:t>means </a:t>
            </a:r>
            <a:r>
              <a:rPr sz="1600" b="1" spc="-20" dirty="0">
                <a:latin typeface="Times New Roman"/>
                <a:cs typeface="Times New Roman"/>
              </a:rPr>
              <a:t>that </a:t>
            </a:r>
            <a:r>
              <a:rPr sz="1600" b="1" dirty="0">
                <a:latin typeface="Times New Roman"/>
                <a:cs typeface="Times New Roman"/>
              </a:rPr>
              <a:t>they are  </a:t>
            </a:r>
            <a:r>
              <a:rPr sz="1600" b="1" spc="-20" dirty="0">
                <a:latin typeface="Times New Roman"/>
                <a:cs typeface="Times New Roman"/>
              </a:rPr>
              <a:t>fully </a:t>
            </a:r>
            <a:r>
              <a:rPr sz="1600" b="1" spc="15" dirty="0">
                <a:latin typeface="Times New Roman"/>
                <a:cs typeface="Times New Roman"/>
              </a:rPr>
              <a:t>automated </a:t>
            </a:r>
            <a:r>
              <a:rPr sz="1600" b="1" spc="20" dirty="0">
                <a:latin typeface="Times New Roman"/>
                <a:cs typeface="Times New Roman"/>
              </a:rPr>
              <a:t>and </a:t>
            </a:r>
            <a:r>
              <a:rPr sz="1600" b="1" spc="5" dirty="0">
                <a:latin typeface="Times New Roman"/>
                <a:cs typeface="Times New Roman"/>
              </a:rPr>
              <a:t>contain </a:t>
            </a:r>
            <a:r>
              <a:rPr sz="1600" b="1" spc="-5" dirty="0">
                <a:latin typeface="Times New Roman"/>
                <a:cs typeface="Times New Roman"/>
              </a:rPr>
              <a:t>artificially intelligent logic</a:t>
            </a:r>
            <a:r>
              <a:rPr sz="1600" spc="-5" dirty="0">
                <a:latin typeface="Times New Roman"/>
                <a:cs typeface="Times New Roman"/>
              </a:rPr>
              <a:t>. </a:t>
            </a:r>
            <a:r>
              <a:rPr sz="1600" b="1" dirty="0">
                <a:latin typeface="Times New Roman"/>
                <a:cs typeface="Times New Roman"/>
              </a:rPr>
              <a:t>DOs,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other </a:t>
            </a:r>
            <a:r>
              <a:rPr sz="1600" spc="-15" dirty="0">
                <a:latin typeface="Times New Roman"/>
                <a:cs typeface="Times New Roman"/>
              </a:rPr>
              <a:t>hand, </a:t>
            </a:r>
            <a:r>
              <a:rPr sz="1600" b="1" spc="-10" dirty="0">
                <a:latin typeface="Times New Roman"/>
                <a:cs typeface="Times New Roman"/>
              </a:rPr>
              <a:t>lack </a:t>
            </a:r>
            <a:r>
              <a:rPr sz="1600" b="1" spc="10" dirty="0">
                <a:latin typeface="Times New Roman"/>
                <a:cs typeface="Times New Roman"/>
              </a:rPr>
              <a:t>this  </a:t>
            </a:r>
            <a:r>
              <a:rPr sz="1600" b="1" spc="-5" dirty="0">
                <a:latin typeface="Times New Roman"/>
                <a:cs typeface="Times New Roman"/>
              </a:rPr>
              <a:t>feature </a:t>
            </a:r>
            <a:r>
              <a:rPr sz="1600" b="1" spc="-30" dirty="0">
                <a:latin typeface="Times New Roman"/>
                <a:cs typeface="Times New Roman"/>
              </a:rPr>
              <a:t>and </a:t>
            </a:r>
            <a:r>
              <a:rPr sz="1600" b="1" spc="-10" dirty="0">
                <a:latin typeface="Times New Roman"/>
                <a:cs typeface="Times New Roman"/>
              </a:rPr>
              <a:t>rely </a:t>
            </a:r>
            <a:r>
              <a:rPr sz="1600" b="1" dirty="0">
                <a:latin typeface="Times New Roman"/>
                <a:cs typeface="Times New Roman"/>
              </a:rPr>
              <a:t>on </a:t>
            </a:r>
            <a:r>
              <a:rPr sz="1600" b="1" spc="-65" dirty="0">
                <a:latin typeface="Times New Roman"/>
                <a:cs typeface="Times New Roman"/>
              </a:rPr>
              <a:t>human input </a:t>
            </a:r>
            <a:r>
              <a:rPr sz="1600" b="1" spc="10" dirty="0">
                <a:latin typeface="Times New Roman"/>
                <a:cs typeface="Times New Roman"/>
              </a:rPr>
              <a:t>to </a:t>
            </a:r>
            <a:r>
              <a:rPr sz="1600" b="1" spc="15" dirty="0">
                <a:latin typeface="Times New Roman"/>
                <a:cs typeface="Times New Roman"/>
              </a:rPr>
              <a:t>execute </a:t>
            </a:r>
            <a:r>
              <a:rPr sz="1600" b="1" spc="-25" dirty="0">
                <a:latin typeface="Times New Roman"/>
                <a:cs typeface="Times New Roman"/>
              </a:rPr>
              <a:t>business</a:t>
            </a:r>
            <a:r>
              <a:rPr sz="1600" b="1" spc="27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logic.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5" dirty="0">
                <a:latin typeface="Times New Roman"/>
                <a:cs typeface="Times New Roman"/>
              </a:rPr>
              <a:t>Ethereum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10" dirty="0">
                <a:latin typeface="Times New Roman"/>
                <a:cs typeface="Times New Roman"/>
              </a:rPr>
              <a:t>led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way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introduction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DAOs.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DAO,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b="1" spc="10" dirty="0">
                <a:latin typeface="Times New Roman"/>
                <a:cs typeface="Times New Roman"/>
              </a:rPr>
              <a:t>considered </a:t>
            </a:r>
            <a:r>
              <a:rPr sz="1600" b="1" spc="5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Times New Roman"/>
                <a:cs typeface="Times New Roman"/>
              </a:rPr>
              <a:t>governing </a:t>
            </a:r>
            <a:r>
              <a:rPr sz="1600" b="1" spc="10" dirty="0">
                <a:latin typeface="Times New Roman"/>
                <a:cs typeface="Times New Roman"/>
              </a:rPr>
              <a:t>entity </a:t>
            </a:r>
            <a:r>
              <a:rPr sz="1600" b="1" spc="5" dirty="0">
                <a:latin typeface="Times New Roman"/>
                <a:cs typeface="Times New Roman"/>
              </a:rPr>
              <a:t>rather </a:t>
            </a:r>
            <a:r>
              <a:rPr sz="1600" b="1" spc="20" dirty="0">
                <a:latin typeface="Times New Roman"/>
                <a:cs typeface="Times New Roman"/>
              </a:rPr>
              <a:t>than </a:t>
            </a:r>
            <a:r>
              <a:rPr sz="1600" b="1" spc="-10" dirty="0">
                <a:latin typeface="Times New Roman"/>
                <a:cs typeface="Times New Roman"/>
              </a:rPr>
              <a:t>people </a:t>
            </a:r>
            <a:r>
              <a:rPr sz="1600" b="1" dirty="0">
                <a:latin typeface="Times New Roman"/>
                <a:cs typeface="Times New Roman"/>
              </a:rPr>
              <a:t>or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paper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imes New Roman"/>
                <a:cs typeface="Times New Roman"/>
              </a:rPr>
              <a:t>contracts.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5" dirty="0">
                <a:latin typeface="Times New Roman"/>
                <a:cs typeface="Times New Roman"/>
              </a:rPr>
              <a:t>However,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human </a:t>
            </a:r>
            <a:r>
              <a:rPr sz="1600" spc="-5" dirty="0">
                <a:latin typeface="Times New Roman"/>
                <a:cs typeface="Times New Roman"/>
              </a:rPr>
              <a:t>curator maintains this </a:t>
            </a:r>
            <a:r>
              <a:rPr sz="1600" dirty="0">
                <a:latin typeface="Times New Roman"/>
                <a:cs typeface="Times New Roman"/>
              </a:rPr>
              <a:t>code and </a:t>
            </a:r>
            <a:r>
              <a:rPr sz="1600" spc="10" dirty="0">
                <a:latin typeface="Times New Roman"/>
                <a:cs typeface="Times New Roman"/>
              </a:rPr>
              <a:t>acts </a:t>
            </a:r>
            <a:r>
              <a:rPr sz="1600" spc="5" dirty="0">
                <a:latin typeface="Times New Roman"/>
                <a:cs typeface="Times New Roman"/>
              </a:rPr>
              <a:t>as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proposal </a:t>
            </a:r>
            <a:r>
              <a:rPr sz="1600" dirty="0">
                <a:latin typeface="Times New Roman"/>
                <a:cs typeface="Times New Roman"/>
              </a:rPr>
              <a:t>evaluator </a:t>
            </a:r>
            <a:r>
              <a:rPr sz="1600" spc="-20" dirty="0">
                <a:latin typeface="Times New Roman"/>
                <a:cs typeface="Times New Roman"/>
              </a:rPr>
              <a:t>for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latin typeface="Times New Roman"/>
                <a:cs typeface="Times New Roman"/>
              </a:rPr>
              <a:t>community.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b="1" spc="-15" dirty="0">
                <a:latin typeface="Times New Roman"/>
                <a:cs typeface="Times New Roman"/>
              </a:rPr>
              <a:t>DAOs </a:t>
            </a:r>
            <a:r>
              <a:rPr sz="1600" b="1" spc="-25" dirty="0">
                <a:latin typeface="Times New Roman"/>
                <a:cs typeface="Times New Roman"/>
              </a:rPr>
              <a:t>are </a:t>
            </a:r>
            <a:r>
              <a:rPr sz="1600" b="1" spc="-20" dirty="0">
                <a:latin typeface="Times New Roman"/>
                <a:cs typeface="Times New Roman"/>
              </a:rPr>
              <a:t>capable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-20" dirty="0">
                <a:latin typeface="Times New Roman"/>
                <a:cs typeface="Times New Roman"/>
              </a:rPr>
              <a:t>hiring </a:t>
            </a:r>
            <a:r>
              <a:rPr sz="1600" b="1" spc="-5" dirty="0">
                <a:latin typeface="Times New Roman"/>
                <a:cs typeface="Times New Roman"/>
              </a:rPr>
              <a:t>external </a:t>
            </a:r>
            <a:r>
              <a:rPr sz="1600" b="1" dirty="0">
                <a:latin typeface="Times New Roman"/>
                <a:cs typeface="Times New Roman"/>
              </a:rPr>
              <a:t>contractors </a:t>
            </a:r>
            <a:r>
              <a:rPr sz="1600" spc="15" dirty="0">
                <a:latin typeface="Times New Roman"/>
                <a:cs typeface="Times New Roman"/>
              </a:rPr>
              <a:t>if enough </a:t>
            </a:r>
            <a:r>
              <a:rPr sz="1600" spc="5" dirty="0">
                <a:latin typeface="Times New Roman"/>
                <a:cs typeface="Times New Roman"/>
              </a:rPr>
              <a:t>input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received </a:t>
            </a:r>
            <a:r>
              <a:rPr sz="1600" spc="-10" dirty="0">
                <a:latin typeface="Times New Roman"/>
                <a:cs typeface="Times New Roman"/>
              </a:rPr>
              <a:t>from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Times New Roman"/>
                <a:cs typeface="Times New Roman"/>
              </a:rPr>
              <a:t>token </a:t>
            </a:r>
            <a:r>
              <a:rPr sz="1600" spc="-5" dirty="0">
                <a:latin typeface="Times New Roman"/>
                <a:cs typeface="Times New Roman"/>
              </a:rPr>
              <a:t>holders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(participants).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71220"/>
            <a:ext cx="7048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Decentralized </a:t>
            </a:r>
            <a:r>
              <a:rPr spc="-45" dirty="0"/>
              <a:t>autonomous</a:t>
            </a:r>
            <a:r>
              <a:rPr spc="480" dirty="0"/>
              <a:t> </a:t>
            </a:r>
            <a:r>
              <a:rPr spc="-30" dirty="0"/>
              <a:t>organizations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2307" y="1220152"/>
            <a:ext cx="8049895" cy="320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most </a:t>
            </a:r>
            <a:r>
              <a:rPr sz="1600" spc="-5" dirty="0">
                <a:latin typeface="Times New Roman"/>
                <a:cs typeface="Times New Roman"/>
              </a:rPr>
              <a:t>famous </a:t>
            </a:r>
            <a:r>
              <a:rPr sz="1600" dirty="0">
                <a:latin typeface="Times New Roman"/>
                <a:cs typeface="Times New Roman"/>
              </a:rPr>
              <a:t>DAO </a:t>
            </a:r>
            <a:r>
              <a:rPr sz="1600" spc="5" dirty="0">
                <a:latin typeface="Times New Roman"/>
                <a:cs typeface="Times New Roman"/>
              </a:rPr>
              <a:t>project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b="1" spc="-20" dirty="0">
                <a:latin typeface="Times New Roman"/>
                <a:cs typeface="Times New Roman"/>
              </a:rPr>
              <a:t>The </a:t>
            </a:r>
            <a:r>
              <a:rPr sz="1600" b="1" spc="-10" dirty="0">
                <a:latin typeface="Times New Roman"/>
                <a:cs typeface="Times New Roman"/>
              </a:rPr>
              <a:t>DAO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spc="10" dirty="0">
                <a:latin typeface="Times New Roman"/>
                <a:cs typeface="Times New Roman"/>
              </a:rPr>
              <a:t>raised </a:t>
            </a:r>
            <a:r>
              <a:rPr sz="1600" spc="-5" dirty="0">
                <a:latin typeface="Times New Roman"/>
                <a:cs typeface="Times New Roman"/>
              </a:rPr>
              <a:t>$168 million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10" dirty="0">
                <a:latin typeface="Times New Roman"/>
                <a:cs typeface="Times New Roman"/>
              </a:rPr>
              <a:t>crowd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funding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phase.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30" dirty="0">
                <a:latin typeface="Times New Roman"/>
                <a:cs typeface="Times New Roman"/>
              </a:rPr>
              <a:t>DAO </a:t>
            </a:r>
            <a:r>
              <a:rPr sz="1600" spc="5" dirty="0">
                <a:latin typeface="Times New Roman"/>
                <a:cs typeface="Times New Roman"/>
              </a:rPr>
              <a:t>project </a:t>
            </a:r>
            <a:r>
              <a:rPr sz="1600" spc="15" dirty="0">
                <a:latin typeface="Times New Roman"/>
                <a:cs typeface="Times New Roman"/>
              </a:rPr>
              <a:t>was </a:t>
            </a:r>
            <a:r>
              <a:rPr sz="1600" spc="-5" dirty="0">
                <a:latin typeface="Times New Roman"/>
                <a:cs typeface="Times New Roman"/>
              </a:rPr>
              <a:t>designed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dirty="0">
                <a:latin typeface="Times New Roman"/>
                <a:cs typeface="Times New Roman"/>
              </a:rPr>
              <a:t>venture </a:t>
            </a:r>
            <a:r>
              <a:rPr sz="1600" b="1" spc="-5" dirty="0">
                <a:latin typeface="Times New Roman"/>
                <a:cs typeface="Times New Roman"/>
              </a:rPr>
              <a:t>capital </a:t>
            </a:r>
            <a:r>
              <a:rPr sz="1600" b="1" spc="15" dirty="0">
                <a:latin typeface="Times New Roman"/>
                <a:cs typeface="Times New Roman"/>
              </a:rPr>
              <a:t>fund </a:t>
            </a:r>
            <a:r>
              <a:rPr sz="1600" spc="-5" dirty="0">
                <a:latin typeface="Times New Roman"/>
                <a:cs typeface="Times New Roman"/>
              </a:rPr>
              <a:t>aimed </a:t>
            </a:r>
            <a:r>
              <a:rPr sz="1600" spc="40" dirty="0">
                <a:latin typeface="Times New Roman"/>
                <a:cs typeface="Times New Roman"/>
              </a:rPr>
              <a:t>at </a:t>
            </a:r>
            <a:r>
              <a:rPr sz="1600" spc="10" dirty="0">
                <a:latin typeface="Times New Roman"/>
                <a:cs typeface="Times New Roman"/>
              </a:rPr>
              <a:t>providing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decentralized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business </a:t>
            </a:r>
            <a:r>
              <a:rPr sz="1600" spc="-25" dirty="0">
                <a:latin typeface="Times New Roman"/>
                <a:cs typeface="Times New Roman"/>
              </a:rPr>
              <a:t>model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b="1" spc="-45" dirty="0">
                <a:latin typeface="Times New Roman"/>
                <a:cs typeface="Times New Roman"/>
              </a:rPr>
              <a:t>no </a:t>
            </a:r>
            <a:r>
              <a:rPr sz="1600" b="1" spc="-30" dirty="0">
                <a:latin typeface="Times New Roman"/>
                <a:cs typeface="Times New Roman"/>
              </a:rPr>
              <a:t>single </a:t>
            </a:r>
            <a:r>
              <a:rPr sz="1600" b="1" spc="-5" dirty="0">
                <a:latin typeface="Times New Roman"/>
                <a:cs typeface="Times New Roman"/>
              </a:rPr>
              <a:t>entity as</a:t>
            </a:r>
            <a:r>
              <a:rPr sz="1600" b="1" spc="229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owner</a:t>
            </a:r>
            <a:r>
              <a:rPr sz="1600" spc="-2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Unfortunately, this </a:t>
            </a:r>
            <a:r>
              <a:rPr sz="1600" spc="5" dirty="0">
                <a:latin typeface="Times New Roman"/>
                <a:cs typeface="Times New Roman"/>
              </a:rPr>
              <a:t>project </a:t>
            </a:r>
            <a:r>
              <a:rPr sz="1600" spc="15" dirty="0">
                <a:latin typeface="Times New Roman"/>
                <a:cs typeface="Times New Roman"/>
              </a:rPr>
              <a:t>was </a:t>
            </a:r>
            <a:r>
              <a:rPr sz="1600" spc="-15" dirty="0">
                <a:latin typeface="Times New Roman"/>
                <a:cs typeface="Times New Roman"/>
              </a:rPr>
              <a:t>hacked </a:t>
            </a:r>
            <a:r>
              <a:rPr sz="1600" spc="-5" dirty="0">
                <a:latin typeface="Times New Roman"/>
                <a:cs typeface="Times New Roman"/>
              </a:rPr>
              <a:t>due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25" dirty="0">
                <a:latin typeface="Times New Roman"/>
                <a:cs typeface="Times New Roman"/>
              </a:rPr>
              <a:t>bug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DAO code, and </a:t>
            </a:r>
            <a:r>
              <a:rPr sz="1600" spc="-15" dirty="0">
                <a:latin typeface="Times New Roman"/>
                <a:cs typeface="Times New Roman"/>
              </a:rPr>
              <a:t>millions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dollars'  </a:t>
            </a:r>
            <a:r>
              <a:rPr sz="1600" dirty="0">
                <a:latin typeface="Times New Roman"/>
                <a:cs typeface="Times New Roman"/>
              </a:rPr>
              <a:t>worth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b="1" spc="20" dirty="0">
                <a:latin typeface="Times New Roman"/>
                <a:cs typeface="Times New Roman"/>
              </a:rPr>
              <a:t>ether </a:t>
            </a:r>
            <a:r>
              <a:rPr sz="1600" spc="-5" dirty="0">
                <a:latin typeface="Times New Roman"/>
                <a:cs typeface="Times New Roman"/>
              </a:rPr>
              <a:t>currency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b="1" dirty="0">
                <a:latin typeface="Times New Roman"/>
                <a:cs typeface="Times New Roman"/>
              </a:rPr>
              <a:t>ETH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15" dirty="0">
                <a:latin typeface="Times New Roman"/>
                <a:cs typeface="Times New Roman"/>
              </a:rPr>
              <a:t>was </a:t>
            </a:r>
            <a:r>
              <a:rPr sz="1600" spc="-15" dirty="0">
                <a:latin typeface="Times New Roman"/>
                <a:cs typeface="Times New Roman"/>
              </a:rPr>
              <a:t>siphoned </a:t>
            </a:r>
            <a:r>
              <a:rPr sz="1600" spc="-5" dirty="0">
                <a:latin typeface="Times New Roman"/>
                <a:cs typeface="Times New Roman"/>
              </a:rPr>
              <a:t>out 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project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into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child </a:t>
            </a:r>
            <a:r>
              <a:rPr sz="1600" spc="-25" dirty="0">
                <a:latin typeface="Times New Roman"/>
                <a:cs typeface="Times New Roman"/>
              </a:rPr>
              <a:t>DAO </a:t>
            </a:r>
            <a:r>
              <a:rPr sz="1600" dirty="0">
                <a:latin typeface="Times New Roman"/>
                <a:cs typeface="Times New Roman"/>
              </a:rPr>
              <a:t>created </a:t>
            </a:r>
            <a:r>
              <a:rPr sz="1600" spc="75" dirty="0">
                <a:latin typeface="Times New Roman"/>
                <a:cs typeface="Times New Roman"/>
              </a:rPr>
              <a:t>by  </a:t>
            </a:r>
            <a:r>
              <a:rPr sz="1600" spc="-15" dirty="0">
                <a:latin typeface="Times New Roman"/>
                <a:cs typeface="Times New Roman"/>
              </a:rPr>
              <a:t>hackers.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major </a:t>
            </a:r>
            <a:r>
              <a:rPr sz="1600" b="1" spc="-15" dirty="0">
                <a:latin typeface="Times New Roman"/>
                <a:cs typeface="Times New Roman"/>
              </a:rPr>
              <a:t>network </a:t>
            </a:r>
            <a:r>
              <a:rPr sz="1600" b="1" spc="-5" dirty="0">
                <a:latin typeface="Times New Roman"/>
                <a:cs typeface="Times New Roman"/>
              </a:rPr>
              <a:t>change </a:t>
            </a:r>
            <a:r>
              <a:rPr sz="1600" b="1" dirty="0">
                <a:latin typeface="Times New Roman"/>
                <a:cs typeface="Times New Roman"/>
              </a:rPr>
              <a:t>(hard fork) </a:t>
            </a:r>
            <a:r>
              <a:rPr sz="1600" spc="15" dirty="0">
                <a:latin typeface="Times New Roman"/>
                <a:cs typeface="Times New Roman"/>
              </a:rPr>
              <a:t>was </a:t>
            </a:r>
            <a:r>
              <a:rPr sz="1600" dirty="0">
                <a:latin typeface="Times New Roman"/>
                <a:cs typeface="Times New Roman"/>
              </a:rPr>
              <a:t>required 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Ethereum blockchain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reverse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impact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hack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initiate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recovery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funds.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incident </a:t>
            </a:r>
            <a:r>
              <a:rPr sz="1600" dirty="0">
                <a:latin typeface="Times New Roman"/>
                <a:cs typeface="Times New Roman"/>
              </a:rPr>
              <a:t>opened </a:t>
            </a:r>
            <a:r>
              <a:rPr sz="1600" spc="-40" dirty="0">
                <a:latin typeface="Times New Roman"/>
                <a:cs typeface="Times New Roman"/>
              </a:rPr>
              <a:t>up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b="1" spc="-15" dirty="0">
                <a:latin typeface="Times New Roman"/>
                <a:cs typeface="Times New Roman"/>
              </a:rPr>
              <a:t>debate </a:t>
            </a:r>
            <a:r>
              <a:rPr sz="1600" b="1" dirty="0">
                <a:latin typeface="Times New Roman"/>
                <a:cs typeface="Times New Roman"/>
              </a:rPr>
              <a:t>on the </a:t>
            </a:r>
            <a:r>
              <a:rPr sz="1600" b="1" spc="-10" dirty="0">
                <a:latin typeface="Times New Roman"/>
                <a:cs typeface="Times New Roman"/>
              </a:rPr>
              <a:t>security, </a:t>
            </a:r>
            <a:r>
              <a:rPr sz="1600" b="1" spc="-15" dirty="0">
                <a:latin typeface="Times New Roman"/>
                <a:cs typeface="Times New Roman"/>
              </a:rPr>
              <a:t>quality</a:t>
            </a:r>
            <a:r>
              <a:rPr sz="1600" spc="-15" dirty="0">
                <a:latin typeface="Times New Roman"/>
                <a:cs typeface="Times New Roman"/>
              </a:rPr>
              <a:t>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need for </a:t>
            </a:r>
            <a:r>
              <a:rPr sz="1600" spc="5" dirty="0">
                <a:latin typeface="Times New Roman"/>
                <a:cs typeface="Times New Roman"/>
              </a:rPr>
              <a:t>thorough testing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smart </a:t>
            </a:r>
            <a:r>
              <a:rPr sz="1600" spc="-15" dirty="0">
                <a:latin typeface="Times New Roman"/>
                <a:cs typeface="Times New Roman"/>
              </a:rPr>
              <a:t>contracts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order </a:t>
            </a:r>
            <a:r>
              <a:rPr sz="1600" spc="-25" dirty="0">
                <a:latin typeface="Times New Roman"/>
                <a:cs typeface="Times New Roman"/>
              </a:rPr>
              <a:t>to ensure </a:t>
            </a:r>
            <a:r>
              <a:rPr sz="1600" spc="-20" dirty="0">
                <a:latin typeface="Times New Roman"/>
                <a:cs typeface="Times New Roman"/>
              </a:rPr>
              <a:t>their </a:t>
            </a:r>
            <a:r>
              <a:rPr sz="1600" b="1" spc="-15" dirty="0">
                <a:latin typeface="Times New Roman"/>
                <a:cs typeface="Times New Roman"/>
              </a:rPr>
              <a:t>integrity </a:t>
            </a:r>
            <a:r>
              <a:rPr sz="1600" b="1" spc="-35" dirty="0">
                <a:latin typeface="Times New Roman"/>
                <a:cs typeface="Times New Roman"/>
              </a:rPr>
              <a:t>and </a:t>
            </a:r>
            <a:r>
              <a:rPr sz="1600" b="1" spc="-25" dirty="0">
                <a:latin typeface="Times New Roman"/>
                <a:cs typeface="Times New Roman"/>
              </a:rPr>
              <a:t>adequate</a:t>
            </a:r>
            <a:r>
              <a:rPr sz="1600" b="1" spc="-20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control</a:t>
            </a:r>
            <a:r>
              <a:rPr sz="1600" spc="-2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There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25" dirty="0">
                <a:latin typeface="Times New Roman"/>
                <a:cs typeface="Times New Roman"/>
              </a:rPr>
              <a:t>other </a:t>
            </a:r>
            <a:r>
              <a:rPr sz="1600" dirty="0">
                <a:latin typeface="Times New Roman"/>
                <a:cs typeface="Times New Roman"/>
              </a:rPr>
              <a:t>projects </a:t>
            </a:r>
            <a:r>
              <a:rPr sz="1600" spc="-20" dirty="0">
                <a:latin typeface="Times New Roman"/>
                <a:cs typeface="Times New Roman"/>
              </a:rPr>
              <a:t>underway, </a:t>
            </a:r>
            <a:r>
              <a:rPr sz="1600" spc="10" dirty="0">
                <a:latin typeface="Times New Roman"/>
                <a:cs typeface="Times New Roman"/>
              </a:rPr>
              <a:t>especially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academia,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seeking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formalize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smart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contract </a:t>
            </a:r>
            <a:r>
              <a:rPr sz="1600" spc="-10" dirty="0">
                <a:latin typeface="Times New Roman"/>
                <a:cs typeface="Times New Roman"/>
              </a:rPr>
              <a:t>coding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testing.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71220"/>
            <a:ext cx="7048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Decentralized </a:t>
            </a:r>
            <a:r>
              <a:rPr spc="-45" dirty="0"/>
              <a:t>autonomous</a:t>
            </a:r>
            <a:r>
              <a:rPr spc="480" dirty="0"/>
              <a:t> </a:t>
            </a:r>
            <a:r>
              <a:rPr spc="-30" dirty="0"/>
              <a:t>organizations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71830" y="1208087"/>
            <a:ext cx="7826375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635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Currently, DAOs </a:t>
            </a:r>
            <a:r>
              <a:rPr sz="1600" spc="-5" dirty="0">
                <a:latin typeface="Times New Roman"/>
                <a:cs typeface="Times New Roman"/>
              </a:rPr>
              <a:t>do not </a:t>
            </a:r>
            <a:r>
              <a:rPr sz="1600" spc="-20" dirty="0">
                <a:latin typeface="Times New Roman"/>
                <a:cs typeface="Times New Roman"/>
              </a:rPr>
              <a:t>have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any </a:t>
            </a:r>
            <a:r>
              <a:rPr sz="1600" spc="-10" dirty="0">
                <a:latin typeface="Times New Roman"/>
                <a:cs typeface="Times New Roman"/>
              </a:rPr>
              <a:t>legal status, </a:t>
            </a:r>
            <a:r>
              <a:rPr sz="1600" spc="20" dirty="0">
                <a:latin typeface="Times New Roman"/>
                <a:cs typeface="Times New Roman"/>
              </a:rPr>
              <a:t>even </a:t>
            </a:r>
            <a:r>
              <a:rPr sz="1600" dirty="0">
                <a:latin typeface="Times New Roman"/>
                <a:cs typeface="Times New Roman"/>
              </a:rPr>
              <a:t>though </a:t>
            </a:r>
            <a:r>
              <a:rPr sz="1600" spc="5" dirty="0">
                <a:latin typeface="Times New Roman"/>
                <a:cs typeface="Times New Roman"/>
              </a:rPr>
              <a:t>they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spc="10" dirty="0">
                <a:latin typeface="Times New Roman"/>
                <a:cs typeface="Times New Roman"/>
              </a:rPr>
              <a:t>contain </a:t>
            </a:r>
            <a:r>
              <a:rPr sz="1600" spc="-10" dirty="0">
                <a:latin typeface="Times New Roman"/>
                <a:cs typeface="Times New Roman"/>
              </a:rPr>
              <a:t>some  </a:t>
            </a:r>
            <a:r>
              <a:rPr sz="1600" spc="-15" dirty="0">
                <a:latin typeface="Times New Roman"/>
                <a:cs typeface="Times New Roman"/>
              </a:rPr>
              <a:t>intelligent </a:t>
            </a: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-15" dirty="0">
                <a:latin typeface="Times New Roman"/>
                <a:cs typeface="Times New Roman"/>
              </a:rPr>
              <a:t>enforces </a:t>
            </a:r>
            <a:r>
              <a:rPr sz="1600" dirty="0">
                <a:latin typeface="Times New Roman"/>
                <a:cs typeface="Times New Roman"/>
              </a:rPr>
              <a:t>certain protocols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conditions.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5" dirty="0">
                <a:latin typeface="Times New Roman"/>
                <a:cs typeface="Times New Roman"/>
              </a:rPr>
              <a:t>However, </a:t>
            </a:r>
            <a:r>
              <a:rPr sz="1600" spc="-25" dirty="0">
                <a:latin typeface="Times New Roman"/>
                <a:cs typeface="Times New Roman"/>
              </a:rPr>
              <a:t>these </a:t>
            </a:r>
            <a:r>
              <a:rPr sz="1600" spc="-10" dirty="0">
                <a:latin typeface="Times New Roman"/>
                <a:cs typeface="Times New Roman"/>
              </a:rPr>
              <a:t>rules </a:t>
            </a:r>
            <a:r>
              <a:rPr sz="1600" spc="-20" dirty="0">
                <a:latin typeface="Times New Roman"/>
                <a:cs typeface="Times New Roman"/>
              </a:rPr>
              <a:t>have </a:t>
            </a:r>
            <a:r>
              <a:rPr sz="1600" b="1" spc="-50" dirty="0">
                <a:latin typeface="Times New Roman"/>
                <a:cs typeface="Times New Roman"/>
              </a:rPr>
              <a:t>no </a:t>
            </a:r>
            <a:r>
              <a:rPr sz="1600" b="1" spc="-30" dirty="0">
                <a:latin typeface="Times New Roman"/>
                <a:cs typeface="Times New Roman"/>
              </a:rPr>
              <a:t>value </a:t>
            </a:r>
            <a:r>
              <a:rPr sz="1600" b="1" spc="-25" dirty="0">
                <a:latin typeface="Times New Roman"/>
                <a:cs typeface="Times New Roman"/>
              </a:rPr>
              <a:t>in the </a:t>
            </a:r>
            <a:r>
              <a:rPr sz="1600" b="1" spc="-20" dirty="0">
                <a:latin typeface="Times New Roman"/>
                <a:cs typeface="Times New Roman"/>
              </a:rPr>
              <a:t>real-world </a:t>
            </a:r>
            <a:r>
              <a:rPr sz="1600" b="1" spc="5" dirty="0">
                <a:latin typeface="Times New Roman"/>
                <a:cs typeface="Times New Roman"/>
              </a:rPr>
              <a:t>legal </a:t>
            </a:r>
            <a:r>
              <a:rPr sz="1600" b="1" spc="20" dirty="0">
                <a:latin typeface="Times New Roman"/>
                <a:cs typeface="Times New Roman"/>
              </a:rPr>
              <a:t>system </a:t>
            </a:r>
            <a:r>
              <a:rPr sz="1600" b="1" spc="-5" dirty="0">
                <a:latin typeface="Times New Roman"/>
                <a:cs typeface="Times New Roman"/>
              </a:rPr>
              <a:t>at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present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An </a:t>
            </a:r>
            <a:r>
              <a:rPr sz="1600" spc="20" dirty="0">
                <a:latin typeface="Times New Roman"/>
                <a:cs typeface="Times New Roman"/>
              </a:rPr>
              <a:t>AA </a:t>
            </a:r>
            <a:r>
              <a:rPr sz="1600" spc="10" dirty="0">
                <a:latin typeface="Times New Roman"/>
                <a:cs typeface="Times New Roman"/>
              </a:rPr>
              <a:t>(that is,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piece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20" dirty="0">
                <a:latin typeface="Times New Roman"/>
                <a:cs typeface="Times New Roman"/>
              </a:rPr>
              <a:t>runs </a:t>
            </a:r>
            <a:r>
              <a:rPr sz="1600" dirty="0">
                <a:latin typeface="Times New Roman"/>
                <a:cs typeface="Times New Roman"/>
              </a:rPr>
              <a:t>without </a:t>
            </a:r>
            <a:r>
              <a:rPr sz="1600" spc="5" dirty="0">
                <a:latin typeface="Times New Roman"/>
                <a:cs typeface="Times New Roman"/>
              </a:rPr>
              <a:t>human </a:t>
            </a:r>
            <a:r>
              <a:rPr sz="1600" spc="-5" dirty="0">
                <a:latin typeface="Times New Roman"/>
                <a:cs typeface="Times New Roman"/>
              </a:rPr>
              <a:t>intervention) commissioned </a:t>
            </a:r>
            <a:r>
              <a:rPr sz="1600" spc="3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a  </a:t>
            </a:r>
            <a:r>
              <a:rPr sz="1600" spc="10" dirty="0">
                <a:latin typeface="Times New Roman"/>
                <a:cs typeface="Times New Roman"/>
              </a:rPr>
              <a:t>law </a:t>
            </a:r>
            <a:r>
              <a:rPr sz="1600" spc="-10" dirty="0">
                <a:latin typeface="Times New Roman"/>
                <a:cs typeface="Times New Roman"/>
              </a:rPr>
              <a:t>enforcement </a:t>
            </a:r>
            <a:r>
              <a:rPr sz="1600" spc="15" dirty="0">
                <a:latin typeface="Times New Roman"/>
                <a:cs typeface="Times New Roman"/>
              </a:rPr>
              <a:t>agency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regulator </a:t>
            </a:r>
            <a:r>
              <a:rPr sz="1600" spc="25" dirty="0">
                <a:latin typeface="Times New Roman"/>
                <a:cs typeface="Times New Roman"/>
              </a:rPr>
              <a:t>will </a:t>
            </a:r>
            <a:r>
              <a:rPr sz="1600" spc="-15" dirty="0">
                <a:latin typeface="Times New Roman"/>
                <a:cs typeface="Times New Roman"/>
              </a:rPr>
              <a:t>contain </a:t>
            </a:r>
            <a:r>
              <a:rPr sz="1600" spc="10" dirty="0">
                <a:latin typeface="Times New Roman"/>
                <a:cs typeface="Times New Roman"/>
              </a:rPr>
              <a:t>rules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regulations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10" dirty="0">
                <a:latin typeface="Times New Roman"/>
                <a:cs typeface="Times New Roman"/>
              </a:rPr>
              <a:t>could </a:t>
            </a:r>
            <a:r>
              <a:rPr sz="1600" spc="-5" dirty="0">
                <a:latin typeface="Times New Roman"/>
                <a:cs typeface="Times New Roman"/>
              </a:rPr>
              <a:t>be  embedded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DAO </a:t>
            </a:r>
            <a:r>
              <a:rPr sz="1600" spc="-20" dirty="0">
                <a:latin typeface="Times New Roman"/>
                <a:cs typeface="Times New Roman"/>
              </a:rPr>
              <a:t>for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purpose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ensuring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5" dirty="0">
                <a:latin typeface="Times New Roman"/>
                <a:cs typeface="Times New Roman"/>
              </a:rPr>
              <a:t>integrity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a legalistic </a:t>
            </a:r>
            <a:r>
              <a:rPr sz="1600" spc="-30" dirty="0">
                <a:latin typeface="Times New Roman"/>
                <a:cs typeface="Times New Roman"/>
              </a:rPr>
              <a:t>and  </a:t>
            </a:r>
            <a:r>
              <a:rPr sz="1600" spc="-15" dirty="0">
                <a:latin typeface="Times New Roman"/>
                <a:cs typeface="Times New Roman"/>
              </a:rPr>
              <a:t>compliance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perspective.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fact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-30" dirty="0">
                <a:latin typeface="Times New Roman"/>
                <a:cs typeface="Times New Roman"/>
              </a:rPr>
              <a:t>DAOs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purely </a:t>
            </a:r>
            <a:r>
              <a:rPr sz="1600" spc="-10" dirty="0">
                <a:latin typeface="Times New Roman"/>
                <a:cs typeface="Times New Roman"/>
              </a:rPr>
              <a:t>decentralized </a:t>
            </a:r>
            <a:r>
              <a:rPr sz="1600" spc="-15" dirty="0">
                <a:latin typeface="Times New Roman"/>
                <a:cs typeface="Times New Roman"/>
              </a:rPr>
              <a:t>entities </a:t>
            </a:r>
            <a:r>
              <a:rPr sz="1600" spc="-5" dirty="0">
                <a:latin typeface="Times New Roman"/>
                <a:cs typeface="Times New Roman"/>
              </a:rPr>
              <a:t>enables </a:t>
            </a:r>
            <a:r>
              <a:rPr sz="1600" spc="-30" dirty="0">
                <a:latin typeface="Times New Roman"/>
                <a:cs typeface="Times New Roman"/>
              </a:rPr>
              <a:t>them </a:t>
            </a:r>
            <a:r>
              <a:rPr sz="1600" spc="-25" dirty="0">
                <a:latin typeface="Times New Roman"/>
                <a:cs typeface="Times New Roman"/>
              </a:rPr>
              <a:t>to run </a:t>
            </a:r>
            <a:r>
              <a:rPr sz="1600" spc="15" dirty="0">
                <a:latin typeface="Times New Roman"/>
                <a:cs typeface="Times New Roman"/>
              </a:rPr>
              <a:t>in</a:t>
            </a:r>
            <a:r>
              <a:rPr sz="1600" spc="-25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any </a:t>
            </a:r>
            <a:r>
              <a:rPr sz="1600" spc="-5" dirty="0">
                <a:latin typeface="Times New Roman"/>
                <a:cs typeface="Times New Roman"/>
              </a:rPr>
              <a:t>jurisdiction.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606615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5" dirty="0"/>
              <a:t>Decentralized</a:t>
            </a:r>
            <a:r>
              <a:rPr sz="4250" spc="-370" dirty="0"/>
              <a:t> </a:t>
            </a:r>
            <a:r>
              <a:rPr sz="4250" spc="-15" dirty="0"/>
              <a:t>applications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2307" y="1225295"/>
            <a:ext cx="7988300" cy="312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All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ideas </a:t>
            </a:r>
            <a:r>
              <a:rPr sz="1600" spc="-15" dirty="0">
                <a:latin typeface="Times New Roman"/>
                <a:cs typeface="Times New Roman"/>
              </a:rPr>
              <a:t>mentioned </a:t>
            </a:r>
            <a:r>
              <a:rPr sz="1600" spc="-40" dirty="0">
                <a:latin typeface="Times New Roman"/>
                <a:cs typeface="Times New Roman"/>
              </a:rPr>
              <a:t>up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point </a:t>
            </a:r>
            <a:r>
              <a:rPr sz="1600" spc="-10" dirty="0">
                <a:latin typeface="Times New Roman"/>
                <a:cs typeface="Times New Roman"/>
              </a:rPr>
              <a:t>come </a:t>
            </a:r>
            <a:r>
              <a:rPr sz="1600" spc="-20" dirty="0">
                <a:latin typeface="Times New Roman"/>
                <a:cs typeface="Times New Roman"/>
              </a:rPr>
              <a:t>under the </a:t>
            </a:r>
            <a:r>
              <a:rPr sz="1600" spc="5" dirty="0">
                <a:latin typeface="Times New Roman"/>
                <a:cs typeface="Times New Roman"/>
              </a:rPr>
              <a:t>broader </a:t>
            </a:r>
            <a:r>
              <a:rPr sz="1600" spc="-5" dirty="0">
                <a:latin typeface="Times New Roman"/>
                <a:cs typeface="Times New Roman"/>
              </a:rPr>
              <a:t>umbrella 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decentralized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applications, abbreviated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DApps.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0" smtClean="0">
                <a:latin typeface="Times New Roman"/>
                <a:cs typeface="Times New Roman"/>
              </a:rPr>
              <a:t>DAOs, </a:t>
            </a:r>
            <a:r>
              <a:rPr sz="1600" spc="-25" dirty="0">
                <a:latin typeface="Times New Roman"/>
                <a:cs typeface="Times New Roman"/>
              </a:rPr>
              <a:t>and DOs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15" dirty="0">
                <a:latin typeface="Times New Roman"/>
                <a:cs typeface="Times New Roman"/>
              </a:rPr>
              <a:t>DApps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-20" dirty="0">
                <a:latin typeface="Times New Roman"/>
                <a:cs typeface="Times New Roman"/>
              </a:rPr>
              <a:t>run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15" dirty="0">
                <a:latin typeface="Times New Roman"/>
                <a:cs typeface="Times New Roman"/>
              </a:rPr>
              <a:t>top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peer-to-peer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network.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Times New Roman"/>
                <a:cs typeface="Times New Roman"/>
              </a:rPr>
              <a:t>They </a:t>
            </a:r>
            <a:r>
              <a:rPr sz="1600" spc="-5" dirty="0">
                <a:latin typeface="Times New Roman"/>
                <a:cs typeface="Times New Roman"/>
              </a:rPr>
              <a:t>represent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latest </a:t>
            </a:r>
            <a:r>
              <a:rPr sz="1600" spc="-25" dirty="0">
                <a:latin typeface="Times New Roman"/>
                <a:cs typeface="Times New Roman"/>
              </a:rPr>
              <a:t>advancement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decentralization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technology.</a:t>
            </a: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1600" spc="-15" dirty="0">
                <a:latin typeface="Times New Roman"/>
                <a:cs typeface="Times New Roman"/>
              </a:rPr>
              <a:t>DApps </a:t>
            </a:r>
            <a:r>
              <a:rPr sz="1600" dirty="0">
                <a:latin typeface="Times New Roman"/>
                <a:cs typeface="Times New Roman"/>
              </a:rPr>
              <a:t>at a </a:t>
            </a:r>
            <a:r>
              <a:rPr sz="1600" spc="-10" dirty="0">
                <a:latin typeface="Times New Roman"/>
                <a:cs typeface="Times New Roman"/>
              </a:rPr>
              <a:t>fundamental </a:t>
            </a:r>
            <a:r>
              <a:rPr sz="1600" spc="5" dirty="0">
                <a:latin typeface="Times New Roman"/>
                <a:cs typeface="Times New Roman"/>
              </a:rPr>
              <a:t>level </a:t>
            </a:r>
            <a:r>
              <a:rPr sz="1600" spc="-2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software </a:t>
            </a:r>
            <a:r>
              <a:rPr sz="1600" spc="-25" dirty="0">
                <a:latin typeface="Times New Roman"/>
                <a:cs typeface="Times New Roman"/>
              </a:rPr>
              <a:t>programs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execute </a:t>
            </a:r>
            <a:r>
              <a:rPr sz="1600" spc="5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either 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following  </a:t>
            </a:r>
            <a:r>
              <a:rPr sz="1600" spc="-30" dirty="0">
                <a:latin typeface="Times New Roman"/>
                <a:cs typeface="Times New Roman"/>
              </a:rPr>
              <a:t>methods. </a:t>
            </a:r>
            <a:r>
              <a:rPr sz="1600" spc="-25" dirty="0">
                <a:latin typeface="Times New Roman"/>
                <a:cs typeface="Times New Roman"/>
              </a:rPr>
              <a:t>They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15" dirty="0">
                <a:latin typeface="Times New Roman"/>
                <a:cs typeface="Times New Roman"/>
              </a:rPr>
              <a:t>categorized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-25" dirty="0">
                <a:latin typeface="Times New Roman"/>
                <a:cs typeface="Times New Roman"/>
              </a:rPr>
              <a:t>Type </a:t>
            </a:r>
            <a:r>
              <a:rPr sz="1600" spc="-5" dirty="0">
                <a:latin typeface="Times New Roman"/>
                <a:cs typeface="Times New Roman"/>
              </a:rPr>
              <a:t>1, </a:t>
            </a:r>
            <a:r>
              <a:rPr sz="1600" spc="-25" dirty="0">
                <a:latin typeface="Times New Roman"/>
                <a:cs typeface="Times New Roman"/>
              </a:rPr>
              <a:t>Type </a:t>
            </a:r>
            <a:r>
              <a:rPr sz="1600" spc="-5" dirty="0">
                <a:latin typeface="Times New Roman"/>
                <a:cs typeface="Times New Roman"/>
              </a:rPr>
              <a:t>2, or </a:t>
            </a:r>
            <a:r>
              <a:rPr sz="1600" spc="-25" dirty="0">
                <a:latin typeface="Times New Roman"/>
                <a:cs typeface="Times New Roman"/>
              </a:rPr>
              <a:t>Type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 </a:t>
            </a:r>
            <a:r>
              <a:rPr sz="1600" spc="-10" dirty="0">
                <a:latin typeface="Times New Roman"/>
                <a:cs typeface="Times New Roman"/>
              </a:rPr>
              <a:t>DApps:</a:t>
            </a:r>
            <a:endParaRPr sz="1600" dirty="0">
              <a:latin typeface="Times New Roman"/>
              <a:cs typeface="Times New Roman"/>
            </a:endParaRPr>
          </a:p>
          <a:p>
            <a:pPr marL="441325" marR="178435" indent="-346075" algn="just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441959" algn="l"/>
              </a:tabLst>
            </a:pPr>
            <a:r>
              <a:rPr sz="1600" b="1" spc="-30" dirty="0">
                <a:latin typeface="Times New Roman"/>
                <a:cs typeface="Times New Roman"/>
              </a:rPr>
              <a:t>Type </a:t>
            </a:r>
            <a:r>
              <a:rPr sz="1600" b="1" spc="-5" dirty="0">
                <a:latin typeface="Times New Roman"/>
                <a:cs typeface="Times New Roman"/>
              </a:rPr>
              <a:t>1: </a:t>
            </a:r>
            <a:r>
              <a:rPr sz="1600" spc="-10" dirty="0">
                <a:latin typeface="Times New Roman"/>
                <a:cs typeface="Times New Roman"/>
              </a:rPr>
              <a:t>Run </a:t>
            </a:r>
            <a:r>
              <a:rPr sz="1600" spc="35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their </a:t>
            </a:r>
            <a:r>
              <a:rPr sz="1600" spc="10" dirty="0">
                <a:latin typeface="Times New Roman"/>
                <a:cs typeface="Times New Roman"/>
              </a:rPr>
              <a:t>own </a:t>
            </a:r>
            <a:r>
              <a:rPr sz="1600" dirty="0">
                <a:latin typeface="Times New Roman"/>
                <a:cs typeface="Times New Roman"/>
              </a:rPr>
              <a:t>dedicated blockchain,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example, standard </a:t>
            </a:r>
            <a:r>
              <a:rPr sz="1600" spc="10" dirty="0">
                <a:latin typeface="Times New Roman"/>
                <a:cs typeface="Times New Roman"/>
              </a:rPr>
              <a:t>smart </a:t>
            </a:r>
            <a:r>
              <a:rPr sz="1600" spc="-5" dirty="0">
                <a:latin typeface="Times New Roman"/>
                <a:cs typeface="Times New Roman"/>
              </a:rPr>
              <a:t>contract  </a:t>
            </a:r>
            <a:r>
              <a:rPr sz="1600" spc="5" dirty="0">
                <a:latin typeface="Times New Roman"/>
                <a:cs typeface="Times New Roman"/>
              </a:rPr>
              <a:t>based </a:t>
            </a:r>
            <a:r>
              <a:rPr sz="1600" spc="-15" dirty="0">
                <a:latin typeface="Times New Roman"/>
                <a:cs typeface="Times New Roman"/>
              </a:rPr>
              <a:t>DApps </a:t>
            </a:r>
            <a:r>
              <a:rPr sz="1600" spc="-5" dirty="0">
                <a:latin typeface="Times New Roman"/>
                <a:cs typeface="Times New Roman"/>
              </a:rPr>
              <a:t>running on </a:t>
            </a:r>
            <a:r>
              <a:rPr sz="1600" dirty="0">
                <a:latin typeface="Times New Roman"/>
                <a:cs typeface="Times New Roman"/>
              </a:rPr>
              <a:t>Ethereum. </a:t>
            </a:r>
            <a:r>
              <a:rPr sz="1600" spc="-30" dirty="0">
                <a:latin typeface="Times New Roman"/>
                <a:cs typeface="Times New Roman"/>
              </a:rPr>
              <a:t>If </a:t>
            </a:r>
            <a:r>
              <a:rPr sz="1600" spc="5" dirty="0">
                <a:latin typeface="Times New Roman"/>
                <a:cs typeface="Times New Roman"/>
              </a:rPr>
              <a:t>required, </a:t>
            </a:r>
            <a:r>
              <a:rPr sz="1600" spc="-15" dirty="0">
                <a:latin typeface="Times New Roman"/>
                <a:cs typeface="Times New Roman"/>
              </a:rPr>
              <a:t>they </a:t>
            </a:r>
            <a:r>
              <a:rPr sz="1600" spc="-35" dirty="0">
                <a:latin typeface="Times New Roman"/>
                <a:cs typeface="Times New Roman"/>
              </a:rPr>
              <a:t>make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native </a:t>
            </a:r>
            <a:r>
              <a:rPr sz="1600" spc="-25" dirty="0">
                <a:latin typeface="Times New Roman"/>
                <a:cs typeface="Times New Roman"/>
              </a:rPr>
              <a:t>token, </a:t>
            </a:r>
            <a:r>
              <a:rPr sz="1600" spc="-20" dirty="0">
                <a:latin typeface="Times New Roman"/>
                <a:cs typeface="Times New Roman"/>
              </a:rPr>
              <a:t>for  example, </a:t>
            </a:r>
            <a:r>
              <a:rPr sz="1600" spc="-15" dirty="0">
                <a:latin typeface="Times New Roman"/>
                <a:cs typeface="Times New Roman"/>
              </a:rPr>
              <a:t>ETH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25" dirty="0">
                <a:latin typeface="Times New Roman"/>
                <a:cs typeface="Times New Roman"/>
              </a:rPr>
              <a:t>Ethereum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blockchain.</a:t>
            </a:r>
            <a:endParaRPr sz="1600" dirty="0">
              <a:latin typeface="Times New Roman"/>
              <a:cs typeface="Times New Roman"/>
            </a:endParaRPr>
          </a:p>
          <a:p>
            <a:pPr marL="441325" marR="176530" indent="-346075" algn="just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41959" algn="l"/>
              </a:tabLst>
            </a:pPr>
            <a:r>
              <a:rPr sz="1600" b="1" spc="-30" dirty="0">
                <a:latin typeface="Times New Roman"/>
                <a:cs typeface="Times New Roman"/>
              </a:rPr>
              <a:t>Type 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40" dirty="0">
                <a:latin typeface="Times New Roman"/>
                <a:cs typeface="Times New Roman"/>
              </a:rPr>
              <a:t>Use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10" dirty="0">
                <a:latin typeface="Times New Roman"/>
                <a:cs typeface="Times New Roman"/>
              </a:rPr>
              <a:t>existing </a:t>
            </a:r>
            <a:r>
              <a:rPr sz="1600" spc="-5" dirty="0">
                <a:latin typeface="Times New Roman"/>
                <a:cs typeface="Times New Roman"/>
              </a:rPr>
              <a:t>established </a:t>
            </a:r>
            <a:r>
              <a:rPr sz="1600" spc="-10" dirty="0">
                <a:latin typeface="Times New Roman"/>
                <a:cs typeface="Times New Roman"/>
              </a:rPr>
              <a:t>blockchain.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is, </a:t>
            </a:r>
            <a:r>
              <a:rPr sz="1600" spc="-35" dirty="0">
                <a:latin typeface="Times New Roman"/>
                <a:cs typeface="Times New Roman"/>
              </a:rPr>
              <a:t>make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Type </a:t>
            </a:r>
            <a:r>
              <a:rPr sz="1600" dirty="0">
                <a:latin typeface="Times New Roman"/>
                <a:cs typeface="Times New Roman"/>
              </a:rPr>
              <a:t>1 </a:t>
            </a:r>
            <a:r>
              <a:rPr sz="1600" spc="-5" dirty="0">
                <a:latin typeface="Times New Roman"/>
                <a:cs typeface="Times New Roman"/>
              </a:rPr>
              <a:t>blockchain 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bear </a:t>
            </a:r>
            <a:r>
              <a:rPr sz="1600" spc="5" dirty="0">
                <a:latin typeface="Times New Roman"/>
                <a:cs typeface="Times New Roman"/>
              </a:rPr>
              <a:t>custom </a:t>
            </a:r>
            <a:r>
              <a:rPr sz="1600" spc="10" dirty="0">
                <a:latin typeface="Times New Roman"/>
                <a:cs typeface="Times New Roman"/>
              </a:rPr>
              <a:t>protocols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tokens,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example, </a:t>
            </a:r>
            <a:r>
              <a:rPr sz="1600" spc="10" dirty="0">
                <a:latin typeface="Times New Roman"/>
                <a:cs typeface="Times New Roman"/>
              </a:rPr>
              <a:t>smart </a:t>
            </a:r>
            <a:r>
              <a:rPr sz="1600" spc="5" dirty="0">
                <a:latin typeface="Times New Roman"/>
                <a:cs typeface="Times New Roman"/>
              </a:rPr>
              <a:t>contract based </a:t>
            </a:r>
            <a:r>
              <a:rPr sz="1600" spc="-5" dirty="0">
                <a:latin typeface="Times New Roman"/>
                <a:cs typeface="Times New Roman"/>
              </a:rPr>
              <a:t>tokenization  </a:t>
            </a:r>
            <a:r>
              <a:rPr sz="1600" spc="-15" dirty="0">
                <a:latin typeface="Times New Roman"/>
                <a:cs typeface="Times New Roman"/>
              </a:rPr>
              <a:t>DApps </a:t>
            </a:r>
            <a:r>
              <a:rPr sz="1600" spc="-45" dirty="0">
                <a:latin typeface="Times New Roman"/>
                <a:cs typeface="Times New Roman"/>
              </a:rPr>
              <a:t>running </a:t>
            </a:r>
            <a:r>
              <a:rPr sz="1600" spc="-25" dirty="0">
                <a:latin typeface="Times New Roman"/>
                <a:cs typeface="Times New Roman"/>
              </a:rPr>
              <a:t>Ethereum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blockchain.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416877"/>
            <a:ext cx="4630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Decentralized</a:t>
            </a:r>
            <a:r>
              <a:rPr spc="325" dirty="0"/>
              <a:t> </a:t>
            </a:r>
            <a:r>
              <a:rPr spc="-20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3422" y="1495107"/>
            <a:ext cx="7938134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example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b="1" spc="-15" dirty="0">
                <a:latin typeface="Times New Roman"/>
                <a:cs typeface="Times New Roman"/>
              </a:rPr>
              <a:t>DAI</a:t>
            </a:r>
            <a:r>
              <a:rPr sz="1600" spc="-15" dirty="0">
                <a:latin typeface="Times New Roman"/>
                <a:cs typeface="Times New Roman"/>
              </a:rPr>
              <a:t>, </a:t>
            </a:r>
            <a:r>
              <a:rPr sz="1600" spc="15" dirty="0">
                <a:latin typeface="Times New Roman"/>
                <a:cs typeface="Times New Roman"/>
              </a:rPr>
              <a:t>which is </a:t>
            </a:r>
            <a:r>
              <a:rPr sz="1600" spc="10" dirty="0">
                <a:latin typeface="Times New Roman"/>
                <a:cs typeface="Times New Roman"/>
              </a:rPr>
              <a:t>built </a:t>
            </a:r>
            <a:r>
              <a:rPr sz="1600" spc="35" dirty="0">
                <a:latin typeface="Times New Roman"/>
                <a:cs typeface="Times New Roman"/>
              </a:rPr>
              <a:t>on </a:t>
            </a:r>
            <a:r>
              <a:rPr sz="1600" spc="-15" dirty="0">
                <a:latin typeface="Times New Roman"/>
                <a:cs typeface="Times New Roman"/>
              </a:rPr>
              <a:t>top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Ethereum </a:t>
            </a:r>
            <a:r>
              <a:rPr sz="1600" dirty="0">
                <a:latin typeface="Times New Roman"/>
                <a:cs typeface="Times New Roman"/>
              </a:rPr>
              <a:t>blockchain, </a:t>
            </a:r>
            <a:r>
              <a:rPr sz="1600" spc="-5" dirty="0">
                <a:latin typeface="Times New Roman"/>
                <a:cs typeface="Times New Roman"/>
              </a:rPr>
              <a:t>but contains its </a:t>
            </a:r>
            <a:r>
              <a:rPr sz="1600" spc="40" dirty="0">
                <a:latin typeface="Times New Roman"/>
                <a:cs typeface="Times New Roman"/>
              </a:rPr>
              <a:t>own  </a:t>
            </a:r>
            <a:r>
              <a:rPr sz="1600" dirty="0">
                <a:latin typeface="Times New Roman"/>
                <a:cs typeface="Times New Roman"/>
              </a:rPr>
              <a:t>stable </a:t>
            </a:r>
            <a:r>
              <a:rPr sz="1600" spc="-10" dirty="0">
                <a:latin typeface="Times New Roman"/>
                <a:cs typeface="Times New Roman"/>
              </a:rPr>
              <a:t>coins </a:t>
            </a:r>
            <a:r>
              <a:rPr sz="1600" spc="-30" dirty="0">
                <a:latin typeface="Times New Roman"/>
                <a:cs typeface="Times New Roman"/>
              </a:rPr>
              <a:t>and mechanism </a:t>
            </a:r>
            <a:r>
              <a:rPr sz="1600" spc="-5" dirty="0">
                <a:latin typeface="Times New Roman"/>
                <a:cs typeface="Times New Roman"/>
              </a:rPr>
              <a:t>of distribution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control.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7180" marR="5715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Another </a:t>
            </a:r>
            <a:r>
              <a:rPr sz="1600" spc="-5" dirty="0">
                <a:latin typeface="Times New Roman"/>
                <a:cs typeface="Times New Roman"/>
              </a:rPr>
              <a:t>example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b="1" spc="-5" dirty="0">
                <a:latin typeface="Times New Roman"/>
                <a:cs typeface="Times New Roman"/>
              </a:rPr>
              <a:t>Gole </a:t>
            </a:r>
            <a:r>
              <a:rPr sz="1600" b="1" spc="-65" dirty="0">
                <a:latin typeface="Times New Roman"/>
                <a:cs typeface="Times New Roman"/>
              </a:rPr>
              <a:t>m</a:t>
            </a:r>
            <a:r>
              <a:rPr sz="1600" spc="-65" dirty="0">
                <a:latin typeface="Times New Roman"/>
                <a:cs typeface="Times New Roman"/>
              </a:rPr>
              <a:t>, </a:t>
            </a:r>
            <a:r>
              <a:rPr sz="1600" spc="15" dirty="0">
                <a:latin typeface="Times New Roman"/>
                <a:cs typeface="Times New Roman"/>
              </a:rPr>
              <a:t>which </a:t>
            </a:r>
            <a:r>
              <a:rPr sz="1600" spc="-3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40" dirty="0">
                <a:latin typeface="Times New Roman"/>
                <a:cs typeface="Times New Roman"/>
              </a:rPr>
              <a:t>own </a:t>
            </a:r>
            <a:r>
              <a:rPr sz="1600" spc="5" dirty="0">
                <a:latin typeface="Times New Roman"/>
                <a:cs typeface="Times New Roman"/>
              </a:rPr>
              <a:t>token </a:t>
            </a:r>
            <a:r>
              <a:rPr sz="1600" dirty="0">
                <a:latin typeface="Times New Roman"/>
                <a:cs typeface="Times New Roman"/>
              </a:rPr>
              <a:t>GNT and a </a:t>
            </a:r>
            <a:r>
              <a:rPr sz="1600" spc="5" dirty="0">
                <a:latin typeface="Times New Roman"/>
                <a:cs typeface="Times New Roman"/>
              </a:rPr>
              <a:t>transaction </a:t>
            </a:r>
            <a:r>
              <a:rPr sz="1600" spc="-5" dirty="0">
                <a:latin typeface="Times New Roman"/>
                <a:cs typeface="Times New Roman"/>
              </a:rPr>
              <a:t>framework </a:t>
            </a:r>
            <a:r>
              <a:rPr sz="1600" spc="10" dirty="0">
                <a:latin typeface="Times New Roman"/>
                <a:cs typeface="Times New Roman"/>
              </a:rPr>
              <a:t>built 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15" dirty="0">
                <a:latin typeface="Times New Roman"/>
                <a:cs typeface="Times New Roman"/>
              </a:rPr>
              <a:t>top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Ethereum blockchain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provide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dirty="0">
                <a:latin typeface="Times New Roman"/>
                <a:cs typeface="Times New Roman"/>
              </a:rPr>
              <a:t>decentralized </a:t>
            </a:r>
            <a:r>
              <a:rPr sz="1600" b="1" spc="-20" dirty="0">
                <a:latin typeface="Times New Roman"/>
                <a:cs typeface="Times New Roman"/>
              </a:rPr>
              <a:t>marketplace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computing  </a:t>
            </a:r>
            <a:r>
              <a:rPr sz="1600" spc="5" dirty="0">
                <a:latin typeface="Times New Roman"/>
                <a:cs typeface="Times New Roman"/>
              </a:rPr>
              <a:t>power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spc="-10" dirty="0">
                <a:latin typeface="Times New Roman"/>
                <a:cs typeface="Times New Roman"/>
              </a:rPr>
              <a:t>users share </a:t>
            </a:r>
            <a:r>
              <a:rPr sz="1600" spc="-20" dirty="0">
                <a:latin typeface="Times New Roman"/>
                <a:cs typeface="Times New Roman"/>
              </a:rPr>
              <a:t>their </a:t>
            </a:r>
            <a:r>
              <a:rPr sz="1600" spc="-35" dirty="0">
                <a:latin typeface="Times New Roman"/>
                <a:cs typeface="Times New Roman"/>
              </a:rPr>
              <a:t>computing </a:t>
            </a:r>
            <a:r>
              <a:rPr sz="1600" spc="5" dirty="0">
                <a:latin typeface="Times New Roman"/>
                <a:cs typeface="Times New Roman"/>
              </a:rPr>
              <a:t>power with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25" dirty="0">
                <a:latin typeface="Times New Roman"/>
                <a:cs typeface="Times New Roman"/>
              </a:rPr>
              <a:t>other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peer-to-peer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89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3. </a:t>
            </a:r>
            <a:r>
              <a:rPr sz="1600" b="1" spc="-15" dirty="0">
                <a:latin typeface="Times New Roman"/>
                <a:cs typeface="Times New Roman"/>
              </a:rPr>
              <a:t>Type </a:t>
            </a:r>
            <a:r>
              <a:rPr sz="1600" b="1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40" dirty="0">
                <a:latin typeface="Times New Roman"/>
                <a:cs typeface="Times New Roman"/>
              </a:rPr>
              <a:t>Use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protocols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Type </a:t>
            </a:r>
            <a:r>
              <a:rPr sz="1600" dirty="0">
                <a:latin typeface="Times New Roman"/>
                <a:cs typeface="Times New Roman"/>
              </a:rPr>
              <a:t>2 DApps;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example,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SAFE </a:t>
            </a:r>
            <a:r>
              <a:rPr sz="1600" spc="-5" dirty="0">
                <a:latin typeface="Times New Roman"/>
                <a:cs typeface="Times New Roman"/>
              </a:rPr>
              <a:t>Network </a:t>
            </a:r>
            <a:r>
              <a:rPr sz="1600" spc="-20" dirty="0">
                <a:latin typeface="Times New Roman"/>
                <a:cs typeface="Times New Roman"/>
              </a:rPr>
              <a:t>uses the </a:t>
            </a:r>
            <a:r>
              <a:rPr sz="1600" spc="5" dirty="0">
                <a:latin typeface="Times New Roman"/>
                <a:cs typeface="Times New Roman"/>
              </a:rPr>
              <a:t>OMNI  </a:t>
            </a:r>
            <a:r>
              <a:rPr sz="1600" spc="-10" dirty="0">
                <a:latin typeface="Times New Roman"/>
                <a:cs typeface="Times New Roman"/>
              </a:rPr>
              <a:t>network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protocol.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71220"/>
            <a:ext cx="4598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Decentralized</a:t>
            </a:r>
            <a:r>
              <a:rPr spc="120" dirty="0"/>
              <a:t> </a:t>
            </a:r>
            <a:r>
              <a:rPr spc="-2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4483" y="4718367"/>
            <a:ext cx="1682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38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607" y="1261173"/>
            <a:ext cx="7795895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Another </a:t>
            </a:r>
            <a:r>
              <a:rPr sz="1600" spc="-5" dirty="0">
                <a:latin typeface="Times New Roman"/>
                <a:cs typeface="Times New Roman"/>
              </a:rPr>
              <a:t>example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understand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difference </a:t>
            </a:r>
            <a:r>
              <a:rPr sz="1600" spc="10" dirty="0">
                <a:latin typeface="Times New Roman"/>
                <a:cs typeface="Times New Roman"/>
              </a:rPr>
              <a:t>between </a:t>
            </a:r>
            <a:r>
              <a:rPr sz="1600" spc="-10" dirty="0">
                <a:latin typeface="Times New Roman"/>
                <a:cs typeface="Times New Roman"/>
              </a:rPr>
              <a:t>different types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DApps </a:t>
            </a:r>
            <a:r>
              <a:rPr sz="1600" spc="15" dirty="0">
                <a:latin typeface="Times New Roman"/>
                <a:cs typeface="Times New Roman"/>
              </a:rPr>
              <a:t>is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latin typeface="Times New Roman"/>
                <a:cs typeface="Times New Roman"/>
              </a:rPr>
              <a:t>USDT </a:t>
            </a:r>
            <a:r>
              <a:rPr sz="1600" spc="-25" dirty="0">
                <a:latin typeface="Times New Roman"/>
                <a:cs typeface="Times New Roman"/>
              </a:rPr>
              <a:t>token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(Tethers).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original </a:t>
            </a:r>
            <a:r>
              <a:rPr sz="1600" spc="-25" dirty="0">
                <a:latin typeface="Times New Roman"/>
                <a:cs typeface="Times New Roman"/>
              </a:rPr>
              <a:t>USDT </a:t>
            </a:r>
            <a:r>
              <a:rPr sz="1600" spc="-20" dirty="0">
                <a:latin typeface="Times New Roman"/>
                <a:cs typeface="Times New Roman"/>
              </a:rPr>
              <a:t>uses the </a:t>
            </a:r>
            <a:r>
              <a:rPr sz="1600" spc="5" dirty="0">
                <a:latin typeface="Times New Roman"/>
                <a:cs typeface="Times New Roman"/>
              </a:rPr>
              <a:t>OMNI layer </a:t>
            </a:r>
            <a:r>
              <a:rPr sz="1600" spc="10" dirty="0">
                <a:latin typeface="Times New Roman"/>
                <a:cs typeface="Times New Roman"/>
              </a:rPr>
              <a:t>(a </a:t>
            </a:r>
            <a:r>
              <a:rPr sz="1600" spc="-10" dirty="0">
                <a:latin typeface="Times New Roman"/>
                <a:cs typeface="Times New Roman"/>
              </a:rPr>
              <a:t>Type </a:t>
            </a:r>
            <a:r>
              <a:rPr sz="1600" dirty="0">
                <a:latin typeface="Times New Roman"/>
                <a:cs typeface="Times New Roman"/>
              </a:rPr>
              <a:t>2 DApp) </a:t>
            </a:r>
            <a:r>
              <a:rPr sz="1600" spc="35" dirty="0">
                <a:latin typeface="Times New Roman"/>
                <a:cs typeface="Times New Roman"/>
              </a:rPr>
              <a:t>on </a:t>
            </a:r>
            <a:r>
              <a:rPr sz="1600" spc="-15" dirty="0">
                <a:latin typeface="Times New Roman"/>
                <a:cs typeface="Times New Roman"/>
              </a:rPr>
              <a:t>top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Bitcoin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latin typeface="Times New Roman"/>
                <a:cs typeface="Times New Roman"/>
              </a:rPr>
              <a:t>USDT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also available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25" dirty="0">
                <a:latin typeface="Times New Roman"/>
                <a:cs typeface="Times New Roman"/>
              </a:rPr>
              <a:t>Ethereum using </a:t>
            </a:r>
            <a:r>
              <a:rPr sz="1600" spc="-20" dirty="0">
                <a:latin typeface="Times New Roman"/>
                <a:cs typeface="Times New Roman"/>
              </a:rPr>
              <a:t>ERC20</a:t>
            </a:r>
            <a:r>
              <a:rPr sz="1600" spc="-30" dirty="0">
                <a:latin typeface="Times New Roman"/>
                <a:cs typeface="Times New Roman"/>
              </a:rPr>
              <a:t> tokens.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5" dirty="0">
                <a:latin typeface="Times New Roman"/>
                <a:cs typeface="Times New Roman"/>
              </a:rPr>
              <a:t>example </a:t>
            </a:r>
            <a:r>
              <a:rPr sz="1600" spc="-10" dirty="0">
                <a:latin typeface="Times New Roman"/>
                <a:cs typeface="Times New Roman"/>
              </a:rPr>
              <a:t>shows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5" dirty="0">
                <a:latin typeface="Times New Roman"/>
                <a:cs typeface="Times New Roman"/>
              </a:rPr>
              <a:t>USDT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considered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5" dirty="0">
                <a:latin typeface="Times New Roman"/>
                <a:cs typeface="Times New Roman"/>
              </a:rPr>
              <a:t>Type </a:t>
            </a:r>
            <a:r>
              <a:rPr sz="1600" dirty="0">
                <a:latin typeface="Times New Roman"/>
                <a:cs typeface="Times New Roman"/>
              </a:rPr>
              <a:t>3 </a:t>
            </a:r>
            <a:r>
              <a:rPr sz="1600" spc="-15" dirty="0">
                <a:latin typeface="Times New Roman"/>
                <a:cs typeface="Times New Roman"/>
              </a:rPr>
              <a:t>DApp,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OMNI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layer </a:t>
            </a:r>
            <a:r>
              <a:rPr sz="1600" spc="-5" dirty="0">
                <a:latin typeface="Times New Roman"/>
                <a:cs typeface="Times New Roman"/>
              </a:rPr>
              <a:t>protocol </a:t>
            </a:r>
            <a:r>
              <a:rPr sz="1600" spc="10" dirty="0">
                <a:latin typeface="Times New Roman"/>
                <a:cs typeface="Times New Roman"/>
              </a:rPr>
              <a:t>(a </a:t>
            </a:r>
            <a:r>
              <a:rPr sz="1600" spc="-25" dirty="0">
                <a:latin typeface="Times New Roman"/>
                <a:cs typeface="Times New Roman"/>
              </a:rPr>
              <a:t>Type </a:t>
            </a:r>
            <a:r>
              <a:rPr sz="1600" dirty="0">
                <a:latin typeface="Times New Roman"/>
                <a:cs typeface="Times New Roman"/>
              </a:rPr>
              <a:t>2 </a:t>
            </a:r>
            <a:r>
              <a:rPr sz="1600" spc="-15" dirty="0">
                <a:latin typeface="Times New Roman"/>
                <a:cs typeface="Times New Roman"/>
              </a:rPr>
              <a:t>DApp)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used,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itself </a:t>
            </a:r>
            <a:r>
              <a:rPr sz="1600" spc="-5" dirty="0">
                <a:latin typeface="Times New Roman"/>
                <a:cs typeface="Times New Roman"/>
              </a:rPr>
              <a:t>built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Bitcoin </a:t>
            </a:r>
            <a:r>
              <a:rPr sz="1600" spc="10" dirty="0">
                <a:latin typeface="Times New Roman"/>
                <a:cs typeface="Times New Roman"/>
              </a:rPr>
              <a:t>(a </a:t>
            </a:r>
            <a:r>
              <a:rPr sz="1600" spc="-25" dirty="0">
                <a:latin typeface="Times New Roman"/>
                <a:cs typeface="Times New Roman"/>
              </a:rPr>
              <a:t>Type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DApp).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Also, </a:t>
            </a:r>
            <a:r>
              <a:rPr sz="1600" spc="10" dirty="0">
                <a:latin typeface="Times New Roman"/>
                <a:cs typeface="Times New Roman"/>
              </a:rPr>
              <a:t>from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an</a:t>
            </a:r>
            <a:r>
              <a:rPr sz="1600" spc="5" dirty="0">
                <a:latin typeface="Times New Roman"/>
                <a:cs typeface="Times New Roman"/>
              </a:rPr>
              <a:t> Ethereum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point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of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view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USDT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can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considered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Type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DApp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that 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-25" dirty="0">
                <a:latin typeface="Times New Roman"/>
                <a:cs typeface="Times New Roman"/>
              </a:rPr>
              <a:t>makes use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Type </a:t>
            </a:r>
            <a:r>
              <a:rPr sz="1600" dirty="0">
                <a:latin typeface="Times New Roman"/>
                <a:cs typeface="Times New Roman"/>
              </a:rPr>
              <a:t>1 </a:t>
            </a:r>
            <a:r>
              <a:rPr sz="1600" spc="-20" dirty="0">
                <a:latin typeface="Times New Roman"/>
                <a:cs typeface="Times New Roman"/>
              </a:rPr>
              <a:t>DApp </a:t>
            </a:r>
            <a:r>
              <a:rPr sz="1600" spc="5" dirty="0">
                <a:latin typeface="Times New Roman"/>
                <a:cs typeface="Times New Roman"/>
              </a:rPr>
              <a:t>Ethereum blockchain using </a:t>
            </a:r>
            <a:r>
              <a:rPr sz="1600" spc="-20" dirty="0">
                <a:latin typeface="Times New Roman"/>
                <a:cs typeface="Times New Roman"/>
              </a:rPr>
              <a:t>the ERC </a:t>
            </a:r>
            <a:r>
              <a:rPr sz="1600" dirty="0">
                <a:latin typeface="Times New Roman"/>
                <a:cs typeface="Times New Roman"/>
              </a:rPr>
              <a:t>20 </a:t>
            </a:r>
            <a:r>
              <a:rPr sz="1600" spc="5" dirty="0">
                <a:latin typeface="Times New Roman"/>
                <a:cs typeface="Times New Roman"/>
              </a:rPr>
              <a:t>standard, </a:t>
            </a:r>
            <a:r>
              <a:rPr sz="1600" dirty="0">
                <a:latin typeface="Times New Roman"/>
                <a:cs typeface="Times New Roman"/>
              </a:rPr>
              <a:t>which  </a:t>
            </a:r>
            <a:r>
              <a:rPr sz="1600" spc="15" dirty="0">
                <a:latin typeface="Times New Roman"/>
                <a:cs typeface="Times New Roman"/>
              </a:rPr>
              <a:t>was </a:t>
            </a:r>
            <a:r>
              <a:rPr sz="1600" spc="-5" dirty="0">
                <a:latin typeface="Times New Roman"/>
                <a:cs typeface="Times New Roman"/>
              </a:rPr>
              <a:t>built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operate on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Ethereum.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There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35" dirty="0">
                <a:latin typeface="Times New Roman"/>
                <a:cs typeface="Times New Roman"/>
              </a:rPr>
              <a:t>thousands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different DApps </a:t>
            </a:r>
            <a:r>
              <a:rPr sz="1600" spc="-45" dirty="0">
                <a:latin typeface="Times New Roman"/>
                <a:cs typeface="Times New Roman"/>
              </a:rPr>
              <a:t>running </a:t>
            </a:r>
            <a:r>
              <a:rPr sz="1600" spc="-5" dirty="0">
                <a:latin typeface="Times New Roman"/>
                <a:cs typeface="Times New Roman"/>
              </a:rPr>
              <a:t>on various </a:t>
            </a:r>
            <a:r>
              <a:rPr sz="1600" spc="-20" dirty="0">
                <a:latin typeface="Times New Roman"/>
                <a:cs typeface="Times New Roman"/>
              </a:rPr>
              <a:t>platforms </a:t>
            </a:r>
            <a:r>
              <a:rPr sz="1600" spc="-10" dirty="0">
                <a:latin typeface="Times New Roman"/>
                <a:cs typeface="Times New Roman"/>
              </a:rPr>
              <a:t>(blockchains)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now.</a:t>
            </a:r>
            <a:endParaRPr sz="1600">
              <a:latin typeface="Times New Roman"/>
              <a:cs typeface="Times New Roman"/>
            </a:endParaRPr>
          </a:p>
          <a:p>
            <a:pPr marL="297180" marR="1587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There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10" dirty="0">
                <a:latin typeface="Times New Roman"/>
                <a:cs typeface="Times New Roman"/>
              </a:rPr>
              <a:t>categories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these </a:t>
            </a:r>
            <a:r>
              <a:rPr sz="1600" spc="-15" dirty="0">
                <a:latin typeface="Times New Roman"/>
                <a:cs typeface="Times New Roman"/>
              </a:rPr>
              <a:t>DApps </a:t>
            </a:r>
            <a:r>
              <a:rPr sz="1600" spc="5" dirty="0">
                <a:latin typeface="Times New Roman"/>
                <a:cs typeface="Times New Roman"/>
              </a:rPr>
              <a:t>covering </a:t>
            </a:r>
            <a:r>
              <a:rPr sz="1600" spc="-5" dirty="0">
                <a:latin typeface="Times New Roman"/>
                <a:cs typeface="Times New Roman"/>
              </a:rPr>
              <a:t>media, </a:t>
            </a:r>
            <a:r>
              <a:rPr sz="1600" spc="10" dirty="0">
                <a:latin typeface="Times New Roman"/>
                <a:cs typeface="Times New Roman"/>
              </a:rPr>
              <a:t>social, </a:t>
            </a:r>
            <a:r>
              <a:rPr sz="1600" spc="-15" dirty="0">
                <a:latin typeface="Times New Roman"/>
                <a:cs typeface="Times New Roman"/>
              </a:rPr>
              <a:t>finance, </a:t>
            </a:r>
            <a:r>
              <a:rPr sz="1600" spc="-20" dirty="0">
                <a:latin typeface="Times New Roman"/>
                <a:cs typeface="Times New Roman"/>
              </a:rPr>
              <a:t>games,  insurance,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health.</a:t>
            </a:r>
            <a:endParaRPr sz="1600">
              <a:latin typeface="Times New Roman"/>
              <a:cs typeface="Times New Roman"/>
            </a:endParaRPr>
          </a:p>
          <a:p>
            <a:pPr marL="297180" marR="14604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There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various decentralized platforms </a:t>
            </a:r>
            <a:r>
              <a:rPr sz="1600" spc="5" dirty="0">
                <a:latin typeface="Times New Roman"/>
                <a:cs typeface="Times New Roman"/>
              </a:rPr>
              <a:t>(or </a:t>
            </a:r>
            <a:r>
              <a:rPr sz="1600" dirty="0">
                <a:latin typeface="Times New Roman"/>
                <a:cs typeface="Times New Roman"/>
              </a:rPr>
              <a:t>blockchains) </a:t>
            </a:r>
            <a:r>
              <a:rPr sz="1600" spc="-5" dirty="0">
                <a:latin typeface="Times New Roman"/>
                <a:cs typeface="Times New Roman"/>
              </a:rPr>
              <a:t>running, </a:t>
            </a:r>
            <a:r>
              <a:rPr sz="1600" spc="20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as Ethereum,  </a:t>
            </a:r>
            <a:r>
              <a:rPr sz="1600" spc="-20" dirty="0">
                <a:latin typeface="Times New Roman"/>
                <a:cs typeface="Times New Roman"/>
              </a:rPr>
              <a:t>EOS, </a:t>
            </a:r>
            <a:r>
              <a:rPr sz="1600" spc="-25" dirty="0">
                <a:latin typeface="Times New Roman"/>
                <a:cs typeface="Times New Roman"/>
              </a:rPr>
              <a:t>NEO, </a:t>
            </a:r>
            <a:r>
              <a:rPr sz="1600" spc="-45" dirty="0">
                <a:latin typeface="Times New Roman"/>
                <a:cs typeface="Times New Roman"/>
              </a:rPr>
              <a:t>Loom,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Steem.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07" y="4681537"/>
            <a:ext cx="4877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30" dirty="0">
                <a:latin typeface="Times New Roman"/>
                <a:cs typeface="Times New Roman"/>
              </a:rPr>
              <a:t>highest </a:t>
            </a:r>
            <a:r>
              <a:rPr sz="1600" spc="-50" dirty="0">
                <a:latin typeface="Times New Roman"/>
                <a:cs typeface="Times New Roman"/>
              </a:rPr>
              <a:t>number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DApps currently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Ethereum.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76300"/>
            <a:ext cx="760031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0" spc="-15" dirty="0">
                <a:latin typeface="Times New Roman"/>
                <a:cs typeface="Times New Roman"/>
              </a:rPr>
              <a:t>Use cases </a:t>
            </a:r>
            <a:r>
              <a:rPr sz="3050" b="0" spc="-45" dirty="0">
                <a:latin typeface="Times New Roman"/>
                <a:cs typeface="Times New Roman"/>
              </a:rPr>
              <a:t>of </a:t>
            </a:r>
            <a:r>
              <a:rPr sz="3050" b="0" spc="-25" dirty="0">
                <a:latin typeface="Times New Roman"/>
                <a:cs typeface="Times New Roman"/>
              </a:rPr>
              <a:t>Blockchain </a:t>
            </a:r>
            <a:r>
              <a:rPr sz="3050" b="0" spc="-30" dirty="0">
                <a:latin typeface="Times New Roman"/>
                <a:cs typeface="Times New Roman"/>
              </a:rPr>
              <a:t>technology </a:t>
            </a:r>
            <a:r>
              <a:rPr sz="3050" b="0" dirty="0">
                <a:latin typeface="Times New Roman"/>
                <a:cs typeface="Times New Roman"/>
              </a:rPr>
              <a:t>–Health</a:t>
            </a:r>
            <a:r>
              <a:rPr sz="3050" b="0" spc="-40" dirty="0">
                <a:latin typeface="Times New Roman"/>
                <a:cs typeface="Times New Roman"/>
              </a:rPr>
              <a:t> </a:t>
            </a:r>
            <a:r>
              <a:rPr sz="3050" b="0" spc="-15" dirty="0">
                <a:latin typeface="Times New Roman"/>
                <a:cs typeface="Times New Roman"/>
              </a:rPr>
              <a:t>care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4483" y="4718367"/>
            <a:ext cx="1682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39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307" y="1236090"/>
            <a:ext cx="8079740" cy="3446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  </a:t>
            </a:r>
            <a:r>
              <a:rPr sz="1600" spc="-5" dirty="0">
                <a:latin typeface="Times New Roman"/>
                <a:cs typeface="Times New Roman"/>
              </a:rPr>
              <a:t>health  </a:t>
            </a:r>
            <a:r>
              <a:rPr sz="1600" spc="10" dirty="0">
                <a:latin typeface="Times New Roman"/>
                <a:cs typeface="Times New Roman"/>
              </a:rPr>
              <a:t>industry  </a:t>
            </a:r>
            <a:r>
              <a:rPr sz="1600" dirty="0">
                <a:latin typeface="Times New Roman"/>
                <a:cs typeface="Times New Roman"/>
              </a:rPr>
              <a:t>identified  as  </a:t>
            </a:r>
            <a:r>
              <a:rPr sz="1600" spc="-20" dirty="0">
                <a:latin typeface="Times New Roman"/>
                <a:cs typeface="Times New Roman"/>
              </a:rPr>
              <a:t>major  </a:t>
            </a:r>
            <a:r>
              <a:rPr sz="1600" dirty="0">
                <a:latin typeface="Times New Roman"/>
                <a:cs typeface="Times New Roman"/>
              </a:rPr>
              <a:t>industry  </a:t>
            </a:r>
            <a:r>
              <a:rPr sz="1600" spc="-15" dirty="0">
                <a:latin typeface="Times New Roman"/>
                <a:cs typeface="Times New Roman"/>
              </a:rPr>
              <a:t>that  </a:t>
            </a:r>
            <a:r>
              <a:rPr sz="1600" spc="30" dirty="0">
                <a:latin typeface="Times New Roman"/>
                <a:cs typeface="Times New Roman"/>
              </a:rPr>
              <a:t>can  </a:t>
            </a:r>
            <a:r>
              <a:rPr sz="1600" spc="5" dirty="0">
                <a:latin typeface="Times New Roman"/>
                <a:cs typeface="Times New Roman"/>
              </a:rPr>
              <a:t>benefit  </a:t>
            </a:r>
            <a:r>
              <a:rPr sz="1600" spc="40" dirty="0">
                <a:latin typeface="Times New Roman"/>
                <a:cs typeface="Times New Roman"/>
              </a:rPr>
              <a:t>by  </a:t>
            </a:r>
            <a:r>
              <a:rPr sz="1600" spc="10" dirty="0">
                <a:latin typeface="Times New Roman"/>
                <a:cs typeface="Times New Roman"/>
              </a:rPr>
              <a:t>adapting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blockchain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30" dirty="0">
                <a:latin typeface="Times New Roman"/>
                <a:cs typeface="Times New Roman"/>
              </a:rPr>
              <a:t>technology.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Blockchain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can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provide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immutable,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auditable,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transparent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system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that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traditional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P2P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imes New Roman"/>
                <a:cs typeface="Times New Roman"/>
              </a:rPr>
              <a:t>networks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cannot.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Also, blockchain </a:t>
            </a:r>
            <a:r>
              <a:rPr sz="1600" spc="5" dirty="0">
                <a:latin typeface="Times New Roman"/>
                <a:cs typeface="Times New Roman"/>
              </a:rPr>
              <a:t>provides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simpler, </a:t>
            </a:r>
            <a:r>
              <a:rPr sz="1600" spc="-25" dirty="0">
                <a:latin typeface="Times New Roman"/>
                <a:cs typeface="Times New Roman"/>
              </a:rPr>
              <a:t>more </a:t>
            </a:r>
            <a:r>
              <a:rPr sz="1600" dirty="0">
                <a:latin typeface="Times New Roman"/>
                <a:cs typeface="Times New Roman"/>
              </a:rPr>
              <a:t>cost-effective </a:t>
            </a:r>
            <a:r>
              <a:rPr sz="1600" spc="-5" dirty="0">
                <a:latin typeface="Times New Roman"/>
                <a:cs typeface="Times New Roman"/>
              </a:rPr>
              <a:t>infrastructure compared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traditional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complex </a:t>
            </a:r>
            <a:r>
              <a:rPr sz="1600" spc="-20" dirty="0">
                <a:latin typeface="Times New Roman"/>
                <a:cs typeface="Times New Roman"/>
              </a:rPr>
              <a:t>PKI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networks.</a:t>
            </a:r>
            <a:endParaRPr sz="1600">
              <a:latin typeface="Times New Roman"/>
              <a:cs typeface="Times New Roman"/>
            </a:endParaRPr>
          </a:p>
          <a:p>
            <a:pPr marL="297180" marR="2413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healthcare, </a:t>
            </a:r>
            <a:r>
              <a:rPr sz="1600" spc="-20" dirty="0">
                <a:latin typeface="Times New Roman"/>
                <a:cs typeface="Times New Roman"/>
              </a:rPr>
              <a:t>major </a:t>
            </a:r>
            <a:r>
              <a:rPr sz="1600" spc="-5" dirty="0">
                <a:latin typeface="Times New Roman"/>
                <a:cs typeface="Times New Roman"/>
              </a:rPr>
              <a:t>issues </a:t>
            </a:r>
            <a:r>
              <a:rPr sz="1600" dirty="0">
                <a:latin typeface="Times New Roman"/>
                <a:cs typeface="Times New Roman"/>
              </a:rPr>
              <a:t>such as </a:t>
            </a:r>
            <a:r>
              <a:rPr sz="1600" spc="10" dirty="0">
                <a:latin typeface="Times New Roman"/>
                <a:cs typeface="Times New Roman"/>
              </a:rPr>
              <a:t>privacy </a:t>
            </a:r>
            <a:r>
              <a:rPr sz="1600" spc="-5" dirty="0">
                <a:latin typeface="Times New Roman"/>
                <a:cs typeface="Times New Roman"/>
              </a:rPr>
              <a:t>compromises, </a:t>
            </a:r>
            <a:r>
              <a:rPr sz="1600" spc="-15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breaches, </a:t>
            </a:r>
            <a:r>
              <a:rPr sz="1600" spc="5" dirty="0">
                <a:latin typeface="Times New Roman"/>
                <a:cs typeface="Times New Roman"/>
              </a:rPr>
              <a:t>high </a:t>
            </a:r>
            <a:r>
              <a:rPr sz="1600" spc="-5" dirty="0">
                <a:latin typeface="Times New Roman"/>
                <a:cs typeface="Times New Roman"/>
              </a:rPr>
              <a:t>costs,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fraud 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arise </a:t>
            </a:r>
            <a:r>
              <a:rPr sz="1600" spc="-1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lack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interoperability, </a:t>
            </a:r>
            <a:r>
              <a:rPr sz="1600" spc="5" dirty="0">
                <a:latin typeface="Times New Roman"/>
                <a:cs typeface="Times New Roman"/>
              </a:rPr>
              <a:t>overly </a:t>
            </a:r>
            <a:r>
              <a:rPr sz="1600" spc="-5" dirty="0">
                <a:latin typeface="Times New Roman"/>
                <a:cs typeface="Times New Roman"/>
              </a:rPr>
              <a:t>complex </a:t>
            </a:r>
            <a:r>
              <a:rPr sz="1600" spc="5" dirty="0">
                <a:latin typeface="Times New Roman"/>
                <a:cs typeface="Times New Roman"/>
              </a:rPr>
              <a:t>processes, </a:t>
            </a:r>
            <a:r>
              <a:rPr sz="1600" spc="-15" dirty="0">
                <a:latin typeface="Times New Roman"/>
                <a:cs typeface="Times New Roman"/>
              </a:rPr>
              <a:t>transparency, </a:t>
            </a:r>
            <a:r>
              <a:rPr sz="1600" dirty="0">
                <a:latin typeface="Times New Roman"/>
                <a:cs typeface="Times New Roman"/>
              </a:rPr>
              <a:t>auditability, 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control.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Another </a:t>
            </a:r>
            <a:r>
              <a:rPr sz="1600" spc="5" dirty="0">
                <a:latin typeface="Times New Roman"/>
                <a:cs typeface="Times New Roman"/>
              </a:rPr>
              <a:t>burning </a:t>
            </a:r>
            <a:r>
              <a:rPr sz="1600" spc="-10" dirty="0">
                <a:latin typeface="Times New Roman"/>
                <a:cs typeface="Times New Roman"/>
              </a:rPr>
              <a:t>issue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counterfeit </a:t>
            </a:r>
            <a:r>
              <a:rPr sz="1600" spc="-5" dirty="0">
                <a:latin typeface="Times New Roman"/>
                <a:cs typeface="Times New Roman"/>
              </a:rPr>
              <a:t>medicines; </a:t>
            </a:r>
            <a:r>
              <a:rPr sz="1600" spc="10" dirty="0">
                <a:latin typeface="Times New Roman"/>
                <a:cs typeface="Times New Roman"/>
              </a:rPr>
              <a:t>especially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developing </a:t>
            </a:r>
            <a:r>
              <a:rPr sz="1600" dirty="0">
                <a:latin typeface="Times New Roman"/>
                <a:cs typeface="Times New Roman"/>
              </a:rPr>
              <a:t>countries,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spc="15" dirty="0">
                <a:latin typeface="Times New Roman"/>
                <a:cs typeface="Times New Roman"/>
              </a:rPr>
              <a:t>is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imes New Roman"/>
                <a:cs typeface="Times New Roman"/>
              </a:rPr>
              <a:t>major </a:t>
            </a:r>
            <a:r>
              <a:rPr sz="1600" spc="-15" dirty="0">
                <a:latin typeface="Times New Roman"/>
                <a:cs typeface="Times New Roman"/>
              </a:rPr>
              <a:t>cause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concern.</a:t>
            </a:r>
            <a:endParaRPr sz="1600">
              <a:latin typeface="Times New Roman"/>
              <a:cs typeface="Times New Roman"/>
            </a:endParaRPr>
          </a:p>
          <a:p>
            <a:pPr marL="297180" marR="2413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With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adaptability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health </a:t>
            </a:r>
            <a:r>
              <a:rPr sz="1600" dirty="0">
                <a:latin typeface="Times New Roman"/>
                <a:cs typeface="Times New Roman"/>
              </a:rPr>
              <a:t>sector, </a:t>
            </a:r>
            <a:r>
              <a:rPr sz="1600" spc="5" dirty="0">
                <a:latin typeface="Times New Roman"/>
                <a:cs typeface="Times New Roman"/>
              </a:rPr>
              <a:t>several </a:t>
            </a:r>
            <a:r>
              <a:rPr sz="1600" spc="-10" dirty="0">
                <a:latin typeface="Times New Roman"/>
                <a:cs typeface="Times New Roman"/>
              </a:rPr>
              <a:t>benefits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realized,  including </a:t>
            </a:r>
            <a:r>
              <a:rPr sz="1600" spc="5" dirty="0">
                <a:latin typeface="Times New Roman"/>
                <a:cs typeface="Times New Roman"/>
              </a:rPr>
              <a:t>cost </a:t>
            </a:r>
            <a:r>
              <a:rPr sz="1600" spc="-5" dirty="0">
                <a:latin typeface="Times New Roman"/>
                <a:cs typeface="Times New Roman"/>
              </a:rPr>
              <a:t>savings, </a:t>
            </a:r>
            <a:r>
              <a:rPr sz="1600" dirty="0">
                <a:latin typeface="Times New Roman"/>
                <a:cs typeface="Times New Roman"/>
              </a:rPr>
              <a:t>increased </a:t>
            </a:r>
            <a:r>
              <a:rPr sz="1600" spc="-15" dirty="0">
                <a:latin typeface="Times New Roman"/>
                <a:cs typeface="Times New Roman"/>
              </a:rPr>
              <a:t>trust,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faster processing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claims, high </a:t>
            </a:r>
            <a:r>
              <a:rPr sz="1600" spc="-5" dirty="0">
                <a:latin typeface="Times New Roman"/>
                <a:cs typeface="Times New Roman"/>
              </a:rPr>
              <a:t>availability, </a:t>
            </a:r>
            <a:r>
              <a:rPr sz="1600" spc="-85" dirty="0">
                <a:latin typeface="Times New Roman"/>
                <a:cs typeface="Times New Roman"/>
              </a:rPr>
              <a:t>no  </a:t>
            </a:r>
            <a:r>
              <a:rPr sz="1600" spc="-10" dirty="0">
                <a:latin typeface="Times New Roman"/>
                <a:cs typeface="Times New Roman"/>
              </a:rPr>
              <a:t>operational </a:t>
            </a:r>
            <a:r>
              <a:rPr sz="1600" spc="10" dirty="0">
                <a:latin typeface="Times New Roman"/>
                <a:cs typeface="Times New Roman"/>
              </a:rPr>
              <a:t>errors </a:t>
            </a:r>
            <a:r>
              <a:rPr sz="1600" spc="-30" dirty="0">
                <a:latin typeface="Times New Roman"/>
                <a:cs typeface="Times New Roman"/>
              </a:rPr>
              <a:t>due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complexity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operational </a:t>
            </a:r>
            <a:r>
              <a:rPr sz="1600" spc="-5" dirty="0">
                <a:latin typeface="Times New Roman"/>
                <a:cs typeface="Times New Roman"/>
              </a:rPr>
              <a:t>procedures,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preventing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105" y="4656772"/>
            <a:ext cx="30365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distribution of </a:t>
            </a:r>
            <a:r>
              <a:rPr sz="1600" spc="-20" dirty="0">
                <a:latin typeface="Times New Roman"/>
                <a:cs typeface="Times New Roman"/>
              </a:rPr>
              <a:t>counterfeit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medicines.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422" y="1275397"/>
            <a:ext cx="8014970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23495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They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10" dirty="0">
                <a:latin typeface="Times New Roman"/>
                <a:cs typeface="Times New Roman"/>
              </a:rPr>
              <a:t>secure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unstoppable, </a:t>
            </a:r>
            <a:r>
              <a:rPr sz="1600" spc="15" dirty="0">
                <a:latin typeface="Times New Roman"/>
                <a:cs typeface="Times New Roman"/>
              </a:rPr>
              <a:t>which </a:t>
            </a:r>
            <a:r>
              <a:rPr sz="1600" spc="-25" dirty="0">
                <a:latin typeface="Times New Roman"/>
                <a:cs typeface="Times New Roman"/>
              </a:rPr>
              <a:t>means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10" dirty="0">
                <a:latin typeface="Times New Roman"/>
                <a:cs typeface="Times New Roman"/>
              </a:rPr>
              <a:t>these </a:t>
            </a:r>
            <a:r>
              <a:rPr sz="1600" b="1" dirty="0">
                <a:latin typeface="Times New Roman"/>
                <a:cs typeface="Times New Roman"/>
              </a:rPr>
              <a:t>computer </a:t>
            </a:r>
            <a:r>
              <a:rPr sz="1600" b="1" spc="-10" dirty="0">
                <a:latin typeface="Times New Roman"/>
                <a:cs typeface="Times New Roman"/>
              </a:rPr>
              <a:t>programs </a:t>
            </a:r>
            <a:r>
              <a:rPr sz="1600" b="1" dirty="0">
                <a:latin typeface="Times New Roman"/>
                <a:cs typeface="Times New Roman"/>
              </a:rPr>
              <a:t>are </a:t>
            </a:r>
            <a:r>
              <a:rPr sz="1600" b="1" spc="-15" dirty="0">
                <a:latin typeface="Times New Roman"/>
                <a:cs typeface="Times New Roman"/>
              </a:rPr>
              <a:t>fault-  tolerant </a:t>
            </a:r>
            <a:r>
              <a:rPr sz="1600" b="1" spc="-35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executable </a:t>
            </a:r>
            <a:r>
              <a:rPr sz="1600" b="1" spc="-25" dirty="0">
                <a:latin typeface="Times New Roman"/>
                <a:cs typeface="Times New Roman"/>
              </a:rPr>
              <a:t>in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25" dirty="0">
                <a:latin typeface="Times New Roman"/>
                <a:cs typeface="Times New Roman"/>
              </a:rPr>
              <a:t>reasonable </a:t>
            </a:r>
            <a:r>
              <a:rPr sz="1600" b="1" spc="-5" dirty="0">
                <a:latin typeface="Times New Roman"/>
                <a:cs typeface="Times New Roman"/>
              </a:rPr>
              <a:t>(finite) </a:t>
            </a:r>
            <a:r>
              <a:rPr sz="1600" b="1" spc="-55" dirty="0">
                <a:latin typeface="Times New Roman"/>
                <a:cs typeface="Times New Roman"/>
              </a:rPr>
              <a:t>amount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31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These </a:t>
            </a:r>
            <a:r>
              <a:rPr sz="1600" spc="-5" dirty="0">
                <a:latin typeface="Times New Roman"/>
                <a:cs typeface="Times New Roman"/>
              </a:rPr>
              <a:t>programs </a:t>
            </a:r>
            <a:r>
              <a:rPr sz="1600" spc="5" dirty="0">
                <a:latin typeface="Times New Roman"/>
                <a:cs typeface="Times New Roman"/>
              </a:rPr>
              <a:t>should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able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execute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maintain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spc="-20" dirty="0">
                <a:latin typeface="Times New Roman"/>
                <a:cs typeface="Times New Roman"/>
              </a:rPr>
              <a:t>healthy </a:t>
            </a:r>
            <a:r>
              <a:rPr sz="1600" b="1" dirty="0">
                <a:latin typeface="Times New Roman"/>
                <a:cs typeface="Times New Roman"/>
              </a:rPr>
              <a:t>internal </a:t>
            </a:r>
            <a:r>
              <a:rPr sz="1600" b="1" spc="20" dirty="0">
                <a:latin typeface="Times New Roman"/>
                <a:cs typeface="Times New Roman"/>
              </a:rPr>
              <a:t>state, even</a:t>
            </a:r>
            <a:r>
              <a:rPr sz="1600" b="1" spc="14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if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external </a:t>
            </a:r>
            <a:r>
              <a:rPr sz="1600" b="1" spc="-5" dirty="0">
                <a:latin typeface="Times New Roman"/>
                <a:cs typeface="Times New Roman"/>
              </a:rPr>
              <a:t>factors </a:t>
            </a:r>
            <a:r>
              <a:rPr sz="1600" b="1" spc="-25" dirty="0">
                <a:latin typeface="Times New Roman"/>
                <a:cs typeface="Times New Roman"/>
              </a:rPr>
              <a:t>are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unfavorable</a:t>
            </a:r>
            <a:r>
              <a:rPr sz="1600" spc="-2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15" dirty="0">
                <a:latin typeface="Times New Roman"/>
                <a:cs typeface="Times New Roman"/>
              </a:rPr>
              <a:t>example, </a:t>
            </a:r>
            <a:r>
              <a:rPr sz="1600" spc="-10" dirty="0">
                <a:latin typeface="Times New Roman"/>
                <a:cs typeface="Times New Roman"/>
              </a:rPr>
              <a:t>imagine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typical </a:t>
            </a:r>
            <a:r>
              <a:rPr sz="1600" spc="-15" dirty="0">
                <a:latin typeface="Times New Roman"/>
                <a:cs typeface="Times New Roman"/>
              </a:rPr>
              <a:t>computer </a:t>
            </a:r>
            <a:r>
              <a:rPr sz="1600" spc="5" dirty="0">
                <a:latin typeface="Times New Roman"/>
                <a:cs typeface="Times New Roman"/>
              </a:rPr>
              <a:t>program that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encoded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10" dirty="0">
                <a:latin typeface="Times New Roman"/>
                <a:cs typeface="Times New Roman"/>
              </a:rPr>
              <a:t>some </a:t>
            </a:r>
            <a:r>
              <a:rPr sz="1600" spc="-5" dirty="0">
                <a:latin typeface="Times New Roman"/>
                <a:cs typeface="Times New Roman"/>
              </a:rPr>
              <a:t>logic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Times New Roman"/>
                <a:cs typeface="Times New Roman"/>
              </a:rPr>
              <a:t>executes </a:t>
            </a:r>
            <a:r>
              <a:rPr sz="1600" dirty="0">
                <a:latin typeface="Times New Roman"/>
                <a:cs typeface="Times New Roman"/>
              </a:rPr>
              <a:t>according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instruction </a:t>
            </a:r>
            <a:r>
              <a:rPr sz="1600" dirty="0">
                <a:latin typeface="Times New Roman"/>
                <a:cs typeface="Times New Roman"/>
              </a:rPr>
              <a:t>coded </a:t>
            </a:r>
            <a:r>
              <a:rPr sz="1600" spc="-5" dirty="0">
                <a:latin typeface="Times New Roman"/>
                <a:cs typeface="Times New Roman"/>
              </a:rPr>
              <a:t>within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5" dirty="0">
                <a:latin typeface="Times New Roman"/>
                <a:cs typeface="Times New Roman"/>
              </a:rPr>
              <a:t>However, </a:t>
            </a:r>
            <a:r>
              <a:rPr sz="1600" spc="15" dirty="0">
                <a:latin typeface="Times New Roman"/>
                <a:cs typeface="Times New Roman"/>
              </a:rPr>
              <a:t>if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environment </a:t>
            </a:r>
            <a:r>
              <a:rPr sz="1600" spc="15" dirty="0">
                <a:latin typeface="Times New Roman"/>
                <a:cs typeface="Times New Roman"/>
              </a:rPr>
              <a:t>it is </a:t>
            </a:r>
            <a:r>
              <a:rPr sz="1600" spc="-5" dirty="0">
                <a:latin typeface="Times New Roman"/>
                <a:cs typeface="Times New Roman"/>
              </a:rPr>
              <a:t>running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external </a:t>
            </a:r>
            <a:r>
              <a:rPr sz="1600" spc="-10" dirty="0">
                <a:latin typeface="Times New Roman"/>
                <a:cs typeface="Times New Roman"/>
              </a:rPr>
              <a:t>factors </a:t>
            </a:r>
            <a:r>
              <a:rPr sz="1600" spc="15" dirty="0">
                <a:latin typeface="Times New Roman"/>
                <a:cs typeface="Times New Roman"/>
              </a:rPr>
              <a:t>it relies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deviate </a:t>
            </a:r>
            <a:r>
              <a:rPr sz="1600" spc="10" dirty="0">
                <a:latin typeface="Times New Roman"/>
                <a:cs typeface="Times New Roman"/>
              </a:rPr>
              <a:t>from 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usual </a:t>
            </a:r>
            <a:r>
              <a:rPr sz="1600" spc="-5" dirty="0">
                <a:latin typeface="Times New Roman"/>
                <a:cs typeface="Times New Roman"/>
              </a:rPr>
              <a:t>or expected </a:t>
            </a:r>
            <a:r>
              <a:rPr sz="1600" dirty="0">
                <a:latin typeface="Times New Roman"/>
                <a:cs typeface="Times New Roman"/>
              </a:rPr>
              <a:t>state,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program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spc="5" dirty="0">
                <a:latin typeface="Times New Roman"/>
                <a:cs typeface="Times New Roman"/>
              </a:rPr>
              <a:t>react </a:t>
            </a:r>
            <a:r>
              <a:rPr sz="1600" spc="10" dirty="0">
                <a:latin typeface="Times New Roman"/>
                <a:cs typeface="Times New Roman"/>
              </a:rPr>
              <a:t>arbitrarily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10" dirty="0">
                <a:latin typeface="Times New Roman"/>
                <a:cs typeface="Times New Roman"/>
              </a:rPr>
              <a:t>abort. Smart </a:t>
            </a:r>
            <a:r>
              <a:rPr sz="1600" spc="-10" dirty="0">
                <a:latin typeface="Times New Roman"/>
                <a:cs typeface="Times New Roman"/>
              </a:rPr>
              <a:t>contracts </a:t>
            </a:r>
            <a:r>
              <a:rPr sz="1600" spc="10" dirty="0">
                <a:latin typeface="Times New Roman"/>
                <a:cs typeface="Times New Roman"/>
              </a:rPr>
              <a:t>must 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70" dirty="0">
                <a:latin typeface="Times New Roman"/>
                <a:cs typeface="Times New Roman"/>
              </a:rPr>
              <a:t>immune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 this </a:t>
            </a:r>
            <a:r>
              <a:rPr sz="1600" spc="-35" dirty="0">
                <a:latin typeface="Times New Roman"/>
                <a:cs typeface="Times New Roman"/>
              </a:rPr>
              <a:t>type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issue.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0331" y="4730908"/>
            <a:ext cx="14986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4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401573"/>
            <a:ext cx="7079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25" dirty="0">
                <a:latin typeface="Times New Roman"/>
                <a:cs typeface="Times New Roman"/>
              </a:rPr>
              <a:t>Use </a:t>
            </a:r>
            <a:r>
              <a:rPr sz="2800" b="0" spc="-10" dirty="0">
                <a:latin typeface="Times New Roman"/>
                <a:cs typeface="Times New Roman"/>
              </a:rPr>
              <a:t>cases </a:t>
            </a:r>
            <a:r>
              <a:rPr sz="2800" b="0" spc="-20" dirty="0">
                <a:latin typeface="Times New Roman"/>
                <a:cs typeface="Times New Roman"/>
              </a:rPr>
              <a:t>of Blockchain technology </a:t>
            </a:r>
            <a:r>
              <a:rPr sz="2800" b="0" spc="-5" dirty="0">
                <a:latin typeface="Times New Roman"/>
                <a:cs typeface="Times New Roman"/>
              </a:rPr>
              <a:t>–Health</a:t>
            </a:r>
            <a:r>
              <a:rPr sz="2800" b="0" spc="51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care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3900" y="1249108"/>
            <a:ext cx="792670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651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From another </a:t>
            </a:r>
            <a:r>
              <a:rPr sz="1600" spc="5" dirty="0">
                <a:latin typeface="Times New Roman"/>
                <a:cs typeface="Times New Roman"/>
              </a:rPr>
              <a:t>angle, </a:t>
            </a:r>
            <a:r>
              <a:rPr sz="1600" spc="-10" dirty="0">
                <a:latin typeface="Times New Roman"/>
                <a:cs typeface="Times New Roman"/>
              </a:rPr>
              <a:t>blockchains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10" dirty="0">
                <a:latin typeface="Times New Roman"/>
                <a:cs typeface="Times New Roman"/>
              </a:rPr>
              <a:t>providing </a:t>
            </a:r>
            <a:r>
              <a:rPr sz="1600" dirty="0">
                <a:latin typeface="Times New Roman"/>
                <a:cs typeface="Times New Roman"/>
              </a:rPr>
              <a:t>a digital </a:t>
            </a:r>
            <a:r>
              <a:rPr sz="1600" spc="-5" dirty="0">
                <a:latin typeface="Times New Roman"/>
                <a:cs typeface="Times New Roman"/>
              </a:rPr>
              <a:t>currency </a:t>
            </a:r>
            <a:r>
              <a:rPr sz="1600" dirty="0">
                <a:latin typeface="Times New Roman"/>
                <a:cs typeface="Times New Roman"/>
              </a:rPr>
              <a:t>as an incentive </a:t>
            </a:r>
            <a:r>
              <a:rPr sz="1600" spc="-20" dirty="0">
                <a:latin typeface="Times New Roman"/>
                <a:cs typeface="Times New Roman"/>
              </a:rPr>
              <a:t>for  </a:t>
            </a:r>
            <a:r>
              <a:rPr sz="1600" spc="-40" dirty="0">
                <a:latin typeface="Times New Roman"/>
                <a:cs typeface="Times New Roman"/>
              </a:rPr>
              <a:t>mining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provide </a:t>
            </a:r>
            <a:r>
              <a:rPr sz="1600" dirty="0">
                <a:latin typeface="Times New Roman"/>
                <a:cs typeface="Times New Roman"/>
              </a:rPr>
              <a:t>processing </a:t>
            </a:r>
            <a:r>
              <a:rPr sz="1600" spc="5" dirty="0">
                <a:latin typeface="Times New Roman"/>
                <a:cs typeface="Times New Roman"/>
              </a:rPr>
              <a:t>power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solve </a:t>
            </a:r>
            <a:r>
              <a:rPr sz="1600" spc="-10" dirty="0">
                <a:latin typeface="Times New Roman"/>
                <a:cs typeface="Times New Roman"/>
              </a:rPr>
              <a:t>scientific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helps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30" dirty="0">
                <a:latin typeface="Times New Roman"/>
                <a:cs typeface="Times New Roman"/>
              </a:rPr>
              <a:t>find </a:t>
            </a:r>
            <a:r>
              <a:rPr sz="1600" spc="-10" dirty="0">
                <a:latin typeface="Times New Roman"/>
                <a:cs typeface="Times New Roman"/>
              </a:rPr>
              <a:t>cures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certain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diseases.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Examples </a:t>
            </a:r>
            <a:r>
              <a:rPr sz="1600" spc="-15" dirty="0">
                <a:latin typeface="Times New Roman"/>
                <a:cs typeface="Times New Roman"/>
              </a:rPr>
              <a:t>include </a:t>
            </a:r>
            <a:r>
              <a:rPr sz="1600" b="1" spc="-15" dirty="0">
                <a:latin typeface="Times New Roman"/>
                <a:cs typeface="Times New Roman"/>
              </a:rPr>
              <a:t>FoldingCoin</a:t>
            </a:r>
            <a:r>
              <a:rPr sz="1600" spc="-15" dirty="0">
                <a:latin typeface="Times New Roman"/>
                <a:cs typeface="Times New Roman"/>
              </a:rPr>
              <a:t>, </a:t>
            </a:r>
            <a:r>
              <a:rPr sz="1600" spc="15" dirty="0">
                <a:latin typeface="Times New Roman"/>
                <a:cs typeface="Times New Roman"/>
              </a:rPr>
              <a:t>which </a:t>
            </a:r>
            <a:r>
              <a:rPr sz="1600" spc="10" dirty="0">
                <a:latin typeface="Times New Roman"/>
                <a:cs typeface="Times New Roman"/>
              </a:rPr>
              <a:t>rewards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-30" dirty="0">
                <a:latin typeface="Times New Roman"/>
                <a:cs typeface="Times New Roman"/>
              </a:rPr>
              <a:t>miners </a:t>
            </a:r>
            <a:r>
              <a:rPr sz="1600" spc="2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FLDC </a:t>
            </a:r>
            <a:r>
              <a:rPr sz="1600" spc="-10" dirty="0">
                <a:latin typeface="Times New Roman"/>
                <a:cs typeface="Times New Roman"/>
              </a:rPr>
              <a:t>tokens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20" dirty="0">
                <a:latin typeface="Times New Roman"/>
                <a:cs typeface="Times New Roman"/>
              </a:rPr>
              <a:t>sharing  </a:t>
            </a:r>
            <a:r>
              <a:rPr sz="1600" spc="-5" dirty="0">
                <a:latin typeface="Times New Roman"/>
                <a:cs typeface="Times New Roman"/>
              </a:rPr>
              <a:t>their computer's </a:t>
            </a:r>
            <a:r>
              <a:rPr sz="1600" dirty="0">
                <a:latin typeface="Times New Roman"/>
                <a:cs typeface="Times New Roman"/>
              </a:rPr>
              <a:t>processing </a:t>
            </a:r>
            <a:r>
              <a:rPr sz="1600" spc="5" dirty="0">
                <a:latin typeface="Times New Roman"/>
                <a:cs typeface="Times New Roman"/>
              </a:rPr>
              <a:t>power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10" dirty="0">
                <a:latin typeface="Times New Roman"/>
                <a:cs typeface="Times New Roman"/>
              </a:rPr>
              <a:t>solving </a:t>
            </a:r>
            <a:r>
              <a:rPr sz="1600" dirty="0">
                <a:latin typeface="Times New Roman"/>
                <a:cs typeface="Times New Roman"/>
              </a:rPr>
              <a:t>scientific problems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require </a:t>
            </a:r>
            <a:r>
              <a:rPr sz="1600" spc="5" dirty="0">
                <a:latin typeface="Times New Roman"/>
                <a:cs typeface="Times New Roman"/>
              </a:rPr>
              <a:t>unusually  </a:t>
            </a:r>
            <a:r>
              <a:rPr sz="1600" spc="-5" dirty="0">
                <a:latin typeface="Times New Roman"/>
                <a:cs typeface="Times New Roman"/>
              </a:rPr>
              <a:t>large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calculations.</a:t>
            </a:r>
            <a:endParaRPr sz="1600">
              <a:latin typeface="Times New Roman"/>
              <a:cs typeface="Times New Roman"/>
            </a:endParaRPr>
          </a:p>
          <a:p>
            <a:pPr marL="297180" marR="13335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Another </a:t>
            </a:r>
            <a:r>
              <a:rPr sz="1600" spc="-5" dirty="0">
                <a:latin typeface="Times New Roman"/>
                <a:cs typeface="Times New Roman"/>
              </a:rPr>
              <a:t>similar </a:t>
            </a:r>
            <a:r>
              <a:rPr sz="1600" spc="5" dirty="0">
                <a:latin typeface="Times New Roman"/>
                <a:cs typeface="Times New Roman"/>
              </a:rPr>
              <a:t>project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called </a:t>
            </a:r>
            <a:r>
              <a:rPr sz="1600" b="1" spc="-25" dirty="0">
                <a:latin typeface="Times New Roman"/>
                <a:cs typeface="Times New Roman"/>
              </a:rPr>
              <a:t>CureCoin, </a:t>
            </a:r>
            <a:r>
              <a:rPr sz="1600" spc="15" dirty="0">
                <a:latin typeface="Times New Roman"/>
                <a:cs typeface="Times New Roman"/>
              </a:rPr>
              <a:t>which is </a:t>
            </a:r>
            <a:r>
              <a:rPr sz="1600" dirty="0">
                <a:latin typeface="Times New Roman"/>
                <a:cs typeface="Times New Roman"/>
              </a:rPr>
              <a:t>available at</a:t>
            </a:r>
            <a:r>
              <a:rPr sz="1600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https://www.curecoin.net/</a:t>
            </a:r>
            <a:r>
              <a:rPr sz="1600" spc="-5" dirty="0">
                <a:latin typeface="Times New Roman"/>
                <a:cs typeface="Times New Roman"/>
              </a:rPr>
              <a:t>.  </a:t>
            </a:r>
            <a:r>
              <a:rPr sz="1600" spc="-30" dirty="0">
                <a:latin typeface="Times New Roman"/>
                <a:cs typeface="Times New Roman"/>
              </a:rPr>
              <a:t>It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yet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25" dirty="0">
                <a:latin typeface="Times New Roman"/>
                <a:cs typeface="Times New Roman"/>
              </a:rPr>
              <a:t>seen </a:t>
            </a:r>
            <a:r>
              <a:rPr sz="1600" spc="-30" dirty="0">
                <a:latin typeface="Times New Roman"/>
                <a:cs typeface="Times New Roman"/>
              </a:rPr>
              <a:t>how </a:t>
            </a:r>
            <a:r>
              <a:rPr sz="1600" spc="-5" dirty="0">
                <a:latin typeface="Times New Roman"/>
                <a:cs typeface="Times New Roman"/>
              </a:rPr>
              <a:t>successful </a:t>
            </a:r>
            <a:r>
              <a:rPr sz="1600" spc="-10" dirty="0">
                <a:latin typeface="Times New Roman"/>
                <a:cs typeface="Times New Roman"/>
              </a:rPr>
              <a:t>these </a:t>
            </a:r>
            <a:r>
              <a:rPr sz="1600" dirty="0">
                <a:latin typeface="Times New Roman"/>
                <a:cs typeface="Times New Roman"/>
              </a:rPr>
              <a:t>projects </a:t>
            </a:r>
            <a:r>
              <a:rPr sz="1600" spc="25" dirty="0">
                <a:latin typeface="Times New Roman"/>
                <a:cs typeface="Times New Roman"/>
              </a:rPr>
              <a:t>will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achieving </a:t>
            </a:r>
            <a:r>
              <a:rPr sz="1600" spc="-5" dirty="0">
                <a:latin typeface="Times New Roman"/>
                <a:cs typeface="Times New Roman"/>
              </a:rPr>
              <a:t>their </a:t>
            </a:r>
            <a:r>
              <a:rPr sz="1600" spc="-10" dirty="0">
                <a:latin typeface="Times New Roman"/>
                <a:cs typeface="Times New Roman"/>
              </a:rPr>
              <a:t>goals, </a:t>
            </a:r>
            <a:r>
              <a:rPr sz="1600" spc="-5" dirty="0">
                <a:latin typeface="Times New Roman"/>
                <a:cs typeface="Times New Roman"/>
              </a:rPr>
              <a:t>but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idea 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very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promising.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401573"/>
            <a:ext cx="7517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Use </a:t>
            </a:r>
            <a:r>
              <a:rPr sz="2800" spc="25" dirty="0"/>
              <a:t>cases </a:t>
            </a:r>
            <a:r>
              <a:rPr sz="2800" spc="15" dirty="0"/>
              <a:t>of </a:t>
            </a:r>
            <a:r>
              <a:rPr sz="2800" spc="-5" dirty="0"/>
              <a:t>Blockchain </a:t>
            </a:r>
            <a:r>
              <a:rPr sz="2800" spc="5" dirty="0"/>
              <a:t>technology</a:t>
            </a:r>
            <a:r>
              <a:rPr sz="2800" spc="-270" dirty="0"/>
              <a:t> </a:t>
            </a:r>
            <a:r>
              <a:rPr sz="2800" spc="-15" dirty="0"/>
              <a:t>–Government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875" y="1165923"/>
            <a:ext cx="8203565" cy="271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Times New Roman"/>
                <a:cs typeface="Times New Roman"/>
              </a:rPr>
              <a:t>There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-10" dirty="0">
                <a:latin typeface="Times New Roman"/>
                <a:cs typeface="Times New Roman"/>
              </a:rPr>
              <a:t>applications </a:t>
            </a:r>
            <a:r>
              <a:rPr sz="1600" dirty="0">
                <a:latin typeface="Times New Roman"/>
                <a:cs typeface="Times New Roman"/>
              </a:rPr>
              <a:t>of blockchain </a:t>
            </a:r>
            <a:r>
              <a:rPr sz="1600" spc="10" dirty="0">
                <a:latin typeface="Times New Roman"/>
                <a:cs typeface="Times New Roman"/>
              </a:rPr>
              <a:t>being </a:t>
            </a:r>
            <a:r>
              <a:rPr sz="1600" dirty="0">
                <a:latin typeface="Times New Roman"/>
                <a:cs typeface="Times New Roman"/>
              </a:rPr>
              <a:t>researched </a:t>
            </a:r>
            <a:r>
              <a:rPr sz="1600" spc="5" dirty="0">
                <a:latin typeface="Times New Roman"/>
                <a:cs typeface="Times New Roman"/>
              </a:rPr>
              <a:t>currently </a:t>
            </a:r>
            <a:r>
              <a:rPr sz="1600" spc="10" dirty="0">
                <a:latin typeface="Times New Roman"/>
                <a:cs typeface="Times New Roman"/>
              </a:rPr>
              <a:t>that </a:t>
            </a:r>
            <a:r>
              <a:rPr sz="1600" spc="5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support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Times New Roman"/>
                <a:cs typeface="Times New Roman"/>
              </a:rPr>
              <a:t>government functions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35" dirty="0">
                <a:latin typeface="Times New Roman"/>
                <a:cs typeface="Times New Roman"/>
              </a:rPr>
              <a:t>take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current </a:t>
            </a:r>
            <a:r>
              <a:rPr sz="1600" spc="-25" dirty="0">
                <a:latin typeface="Times New Roman"/>
                <a:cs typeface="Times New Roman"/>
              </a:rPr>
              <a:t>model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25" dirty="0">
                <a:latin typeface="Times New Roman"/>
                <a:cs typeface="Times New Roman"/>
              </a:rPr>
              <a:t>e-government to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40" dirty="0">
                <a:latin typeface="Times New Roman"/>
                <a:cs typeface="Times New Roman"/>
              </a:rPr>
              <a:t>next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level.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30" dirty="0">
                <a:latin typeface="Times New Roman"/>
                <a:cs typeface="Times New Roman"/>
              </a:rPr>
              <a:t>some </a:t>
            </a:r>
            <a:r>
              <a:rPr sz="1600" spc="5" dirty="0">
                <a:latin typeface="Times New Roman"/>
                <a:cs typeface="Times New Roman"/>
              </a:rPr>
              <a:t>background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e-government </a:t>
            </a:r>
            <a:r>
              <a:rPr sz="1600" spc="25" dirty="0">
                <a:latin typeface="Times New Roman"/>
                <a:cs typeface="Times New Roman"/>
              </a:rPr>
              <a:t>will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provided,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then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few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5" dirty="0">
                <a:latin typeface="Times New Roman"/>
                <a:cs typeface="Times New Roman"/>
              </a:rPr>
              <a:t>cases such as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e-voting,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b="1" spc="-35" dirty="0">
                <a:latin typeface="Times New Roman"/>
                <a:cs typeface="Times New Roman"/>
              </a:rPr>
              <a:t>homeland </a:t>
            </a:r>
            <a:r>
              <a:rPr sz="1600" b="1" spc="-10" dirty="0">
                <a:latin typeface="Times New Roman"/>
                <a:cs typeface="Times New Roman"/>
              </a:rPr>
              <a:t>security </a:t>
            </a:r>
            <a:r>
              <a:rPr sz="1600" b="1" spc="-20" dirty="0">
                <a:latin typeface="Times New Roman"/>
                <a:cs typeface="Times New Roman"/>
              </a:rPr>
              <a:t>(border control), </a:t>
            </a:r>
            <a:r>
              <a:rPr sz="1600" b="1" spc="-30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electronic </a:t>
            </a:r>
            <a:r>
              <a:rPr sz="1600" b="1" spc="-35" dirty="0">
                <a:latin typeface="Times New Roman"/>
                <a:cs typeface="Times New Roman"/>
              </a:rPr>
              <a:t>IDs </a:t>
            </a:r>
            <a:r>
              <a:rPr sz="1600" b="1" spc="15" dirty="0">
                <a:latin typeface="Times New Roman"/>
                <a:cs typeface="Times New Roman"/>
              </a:rPr>
              <a:t>(citizen </a:t>
            </a:r>
            <a:r>
              <a:rPr sz="1600" b="1" spc="-30" dirty="0">
                <a:latin typeface="Times New Roman"/>
                <a:cs typeface="Times New Roman"/>
              </a:rPr>
              <a:t>ID</a:t>
            </a:r>
            <a:r>
              <a:rPr sz="1600" b="1" spc="-18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cards)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Government,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electronic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government,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is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paradigm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information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communication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Times New Roman"/>
                <a:cs typeface="Times New Roman"/>
              </a:rPr>
              <a:t>technology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15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0" dirty="0">
                <a:latin typeface="Times New Roman"/>
                <a:cs typeface="Times New Roman"/>
              </a:rPr>
              <a:t>deliver </a:t>
            </a:r>
            <a:r>
              <a:rPr sz="1600" spc="-5" dirty="0">
                <a:latin typeface="Times New Roman"/>
                <a:cs typeface="Times New Roman"/>
              </a:rPr>
              <a:t>public </a:t>
            </a:r>
            <a:r>
              <a:rPr sz="1600" spc="10" dirty="0">
                <a:latin typeface="Times New Roman"/>
                <a:cs typeface="Times New Roman"/>
              </a:rPr>
              <a:t>services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citizens.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concept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25" dirty="0">
                <a:latin typeface="Times New Roman"/>
                <a:cs typeface="Times New Roman"/>
              </a:rPr>
              <a:t>new and has </a:t>
            </a:r>
            <a:r>
              <a:rPr sz="1600" spc="20" dirty="0">
                <a:latin typeface="Times New Roman"/>
                <a:cs typeface="Times New Roman"/>
              </a:rPr>
              <a:t>been </a:t>
            </a:r>
            <a:r>
              <a:rPr sz="1600" dirty="0">
                <a:latin typeface="Times New Roman"/>
                <a:cs typeface="Times New Roman"/>
              </a:rPr>
              <a:t>implemented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dirty="0">
                <a:latin typeface="Times New Roman"/>
                <a:cs typeface="Times New Roman"/>
              </a:rPr>
              <a:t>countries </a:t>
            </a:r>
            <a:r>
              <a:rPr sz="1600" spc="-10" dirty="0">
                <a:latin typeface="Times New Roman"/>
                <a:cs typeface="Times New Roman"/>
              </a:rPr>
              <a:t>around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world, </a:t>
            </a:r>
            <a:r>
              <a:rPr sz="1600" spc="-30" dirty="0">
                <a:latin typeface="Times New Roman"/>
                <a:cs typeface="Times New Roman"/>
              </a:rPr>
              <a:t>but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with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blockchain,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5" dirty="0">
                <a:latin typeface="Times New Roman"/>
                <a:cs typeface="Times New Roman"/>
              </a:rPr>
              <a:t>new avenue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exploration </a:t>
            </a:r>
            <a:r>
              <a:rPr sz="1600" spc="-25" dirty="0">
                <a:latin typeface="Times New Roman"/>
                <a:cs typeface="Times New Roman"/>
              </a:rPr>
              <a:t>has </a:t>
            </a:r>
            <a:r>
              <a:rPr sz="1600" spc="-15" dirty="0">
                <a:latin typeface="Times New Roman"/>
                <a:cs typeface="Times New Roman"/>
              </a:rPr>
              <a:t>opened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up.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Many </a:t>
            </a:r>
            <a:r>
              <a:rPr sz="1600" spc="-15" dirty="0">
                <a:latin typeface="Times New Roman"/>
                <a:cs typeface="Times New Roman"/>
              </a:rPr>
              <a:t>governments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researching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possibility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using blockchain </a:t>
            </a:r>
            <a:r>
              <a:rPr sz="1600" spc="5" dirty="0">
                <a:latin typeface="Times New Roman"/>
                <a:cs typeface="Times New Roman"/>
              </a:rPr>
              <a:t>technology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managing 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15" dirty="0">
                <a:latin typeface="Times New Roman"/>
                <a:cs typeface="Times New Roman"/>
              </a:rPr>
              <a:t>delivering </a:t>
            </a:r>
            <a:r>
              <a:rPr sz="1600" spc="10" dirty="0">
                <a:latin typeface="Times New Roman"/>
                <a:cs typeface="Times New Roman"/>
              </a:rPr>
              <a:t>public services, </a:t>
            </a:r>
            <a:r>
              <a:rPr sz="1600" spc="-5" dirty="0">
                <a:latin typeface="Times New Roman"/>
                <a:cs typeface="Times New Roman"/>
              </a:rPr>
              <a:t>including, </a:t>
            </a:r>
            <a:r>
              <a:rPr sz="1600" spc="25" dirty="0">
                <a:latin typeface="Times New Roman"/>
                <a:cs typeface="Times New Roman"/>
              </a:rPr>
              <a:t>but </a:t>
            </a:r>
            <a:r>
              <a:rPr sz="1600" spc="-5" dirty="0">
                <a:latin typeface="Times New Roman"/>
                <a:cs typeface="Times New Roman"/>
              </a:rPr>
              <a:t>not </a:t>
            </a:r>
            <a:r>
              <a:rPr sz="1600" dirty="0">
                <a:latin typeface="Times New Roman"/>
                <a:cs typeface="Times New Roman"/>
              </a:rPr>
              <a:t>limited </a:t>
            </a:r>
            <a:r>
              <a:rPr sz="1600" spc="-20" dirty="0">
                <a:latin typeface="Times New Roman"/>
                <a:cs typeface="Times New Roman"/>
              </a:rPr>
              <a:t>to, </a:t>
            </a:r>
            <a:r>
              <a:rPr sz="1600" b="1" spc="-10" dirty="0">
                <a:latin typeface="Times New Roman"/>
                <a:cs typeface="Times New Roman"/>
              </a:rPr>
              <a:t>identity </a:t>
            </a:r>
            <a:r>
              <a:rPr sz="1600" b="1" dirty="0">
                <a:latin typeface="Times New Roman"/>
                <a:cs typeface="Times New Roman"/>
              </a:rPr>
              <a:t>cards, </a:t>
            </a:r>
            <a:r>
              <a:rPr sz="1600" b="1" spc="-15" dirty="0">
                <a:latin typeface="Times New Roman"/>
                <a:cs typeface="Times New Roman"/>
              </a:rPr>
              <a:t>driving </a:t>
            </a:r>
            <a:r>
              <a:rPr sz="1600" b="1" spc="10" dirty="0">
                <a:latin typeface="Times New Roman"/>
                <a:cs typeface="Times New Roman"/>
              </a:rPr>
              <a:t>licenses,  </a:t>
            </a:r>
            <a:r>
              <a:rPr sz="1600" b="1" spc="-10" dirty="0">
                <a:latin typeface="Times New Roman"/>
                <a:cs typeface="Times New Roman"/>
              </a:rPr>
              <a:t>secure </a:t>
            </a:r>
            <a:r>
              <a:rPr sz="1600" b="1" spc="-20" dirty="0">
                <a:latin typeface="Times New Roman"/>
                <a:cs typeface="Times New Roman"/>
              </a:rPr>
              <a:t>data </a:t>
            </a:r>
            <a:r>
              <a:rPr sz="1600" b="1" spc="-40" dirty="0">
                <a:latin typeface="Times New Roman"/>
                <a:cs typeface="Times New Roman"/>
              </a:rPr>
              <a:t>sharing </a:t>
            </a:r>
            <a:r>
              <a:rPr sz="1600" b="1" spc="-45" dirty="0">
                <a:latin typeface="Times New Roman"/>
                <a:cs typeface="Times New Roman"/>
              </a:rPr>
              <a:t>among </a:t>
            </a:r>
            <a:r>
              <a:rPr sz="1600" b="1" spc="-30" dirty="0">
                <a:latin typeface="Times New Roman"/>
                <a:cs typeface="Times New Roman"/>
              </a:rPr>
              <a:t>various </a:t>
            </a:r>
            <a:r>
              <a:rPr sz="1600" b="1" spc="-20" dirty="0">
                <a:latin typeface="Times New Roman"/>
                <a:cs typeface="Times New Roman"/>
              </a:rPr>
              <a:t>government </a:t>
            </a:r>
            <a:r>
              <a:rPr sz="1600" b="1" spc="-25" dirty="0">
                <a:latin typeface="Times New Roman"/>
                <a:cs typeface="Times New Roman"/>
              </a:rPr>
              <a:t>departments, </a:t>
            </a:r>
            <a:r>
              <a:rPr sz="1600" b="1" spc="-30" dirty="0">
                <a:latin typeface="Times New Roman"/>
                <a:cs typeface="Times New Roman"/>
              </a:rPr>
              <a:t>and </a:t>
            </a:r>
            <a:r>
              <a:rPr sz="1600" b="1" spc="-15" dirty="0">
                <a:latin typeface="Times New Roman"/>
                <a:cs typeface="Times New Roman"/>
              </a:rPr>
              <a:t>contract</a:t>
            </a:r>
            <a:r>
              <a:rPr sz="1600" b="1" spc="-14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management</a:t>
            </a:r>
            <a:r>
              <a:rPr sz="1600" spc="-2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30263"/>
            <a:ext cx="55537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Government-Border</a:t>
            </a:r>
            <a:r>
              <a:rPr sz="3600" spc="85" dirty="0"/>
              <a:t> </a:t>
            </a:r>
            <a:r>
              <a:rPr sz="3600" dirty="0"/>
              <a:t>control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2467" y="1230312"/>
            <a:ext cx="7868284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Automated </a:t>
            </a:r>
            <a:r>
              <a:rPr sz="1600" spc="5" dirty="0">
                <a:latin typeface="Times New Roman"/>
                <a:cs typeface="Times New Roman"/>
              </a:rPr>
              <a:t>border </a:t>
            </a:r>
            <a:r>
              <a:rPr sz="1600" spc="-5" dirty="0">
                <a:latin typeface="Times New Roman"/>
                <a:cs typeface="Times New Roman"/>
              </a:rPr>
              <a:t>control </a:t>
            </a:r>
            <a:r>
              <a:rPr sz="1600" spc="-10" dirty="0">
                <a:latin typeface="Times New Roman"/>
                <a:cs typeface="Times New Roman"/>
              </a:rPr>
              <a:t>systems </a:t>
            </a:r>
            <a:r>
              <a:rPr sz="1600" spc="-20" dirty="0">
                <a:latin typeface="Times New Roman"/>
                <a:cs typeface="Times New Roman"/>
              </a:rPr>
              <a:t>have </a:t>
            </a:r>
            <a:r>
              <a:rPr sz="1600" dirty="0">
                <a:latin typeface="Times New Roman"/>
                <a:cs typeface="Times New Roman"/>
              </a:rPr>
              <a:t>been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decades </a:t>
            </a:r>
            <a:r>
              <a:rPr sz="1600" spc="-30" dirty="0">
                <a:latin typeface="Times New Roman"/>
                <a:cs typeface="Times New Roman"/>
              </a:rPr>
              <a:t>now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thwart illegal </a:t>
            </a:r>
            <a:r>
              <a:rPr sz="1600" spc="10" dirty="0">
                <a:latin typeface="Times New Roman"/>
                <a:cs typeface="Times New Roman"/>
              </a:rPr>
              <a:t>entry  </a:t>
            </a:r>
            <a:r>
              <a:rPr sz="1600" spc="-25" dirty="0">
                <a:latin typeface="Times New Roman"/>
                <a:cs typeface="Times New Roman"/>
              </a:rPr>
              <a:t>into </a:t>
            </a:r>
            <a:r>
              <a:rPr sz="1600" spc="-15" dirty="0">
                <a:latin typeface="Times New Roman"/>
                <a:cs typeface="Times New Roman"/>
              </a:rPr>
              <a:t>countries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prevent </a:t>
            </a:r>
            <a:r>
              <a:rPr sz="1600" spc="10" dirty="0">
                <a:latin typeface="Times New Roman"/>
                <a:cs typeface="Times New Roman"/>
              </a:rPr>
              <a:t>terrorism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55" dirty="0">
                <a:latin typeface="Times New Roman"/>
                <a:cs typeface="Times New Roman"/>
              </a:rPr>
              <a:t>human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trafficking.</a:t>
            </a:r>
            <a:endParaRPr sz="1600">
              <a:latin typeface="Times New Roman"/>
              <a:cs typeface="Times New Roman"/>
            </a:endParaRPr>
          </a:p>
          <a:p>
            <a:pPr marL="297180" marR="5715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Machine-readable travel </a:t>
            </a:r>
            <a:r>
              <a:rPr sz="1600" spc="-5" dirty="0">
                <a:latin typeface="Times New Roman"/>
                <a:cs typeface="Times New Roman"/>
              </a:rPr>
              <a:t>documents, </a:t>
            </a:r>
            <a:r>
              <a:rPr sz="1600" spc="10" dirty="0">
                <a:latin typeface="Times New Roman"/>
                <a:cs typeface="Times New Roman"/>
              </a:rPr>
              <a:t>specifically </a:t>
            </a:r>
            <a:r>
              <a:rPr sz="1600" b="1" spc="-15" dirty="0">
                <a:latin typeface="Times New Roman"/>
                <a:cs typeface="Times New Roman"/>
              </a:rPr>
              <a:t>biometric </a:t>
            </a:r>
            <a:r>
              <a:rPr sz="1600" b="1" spc="-5" dirty="0">
                <a:latin typeface="Times New Roman"/>
                <a:cs typeface="Times New Roman"/>
              </a:rPr>
              <a:t>passports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spc="-20" dirty="0">
                <a:latin typeface="Times New Roman"/>
                <a:cs typeface="Times New Roman"/>
              </a:rPr>
              <a:t>have </a:t>
            </a:r>
            <a:r>
              <a:rPr sz="1600" spc="5" dirty="0">
                <a:latin typeface="Times New Roman"/>
                <a:cs typeface="Times New Roman"/>
              </a:rPr>
              <a:t>paved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40" dirty="0">
                <a:latin typeface="Times New Roman"/>
                <a:cs typeface="Times New Roman"/>
              </a:rPr>
              <a:t>way 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automated </a:t>
            </a:r>
            <a:r>
              <a:rPr sz="1600" spc="5" dirty="0">
                <a:latin typeface="Times New Roman"/>
                <a:cs typeface="Times New Roman"/>
              </a:rPr>
              <a:t>border </a:t>
            </a:r>
            <a:r>
              <a:rPr sz="1600" spc="-10" dirty="0">
                <a:latin typeface="Times New Roman"/>
                <a:cs typeface="Times New Roman"/>
              </a:rPr>
              <a:t>control; </a:t>
            </a:r>
            <a:r>
              <a:rPr sz="1600" dirty="0">
                <a:latin typeface="Times New Roman"/>
                <a:cs typeface="Times New Roman"/>
              </a:rPr>
              <a:t>however, </a:t>
            </a:r>
            <a:r>
              <a:rPr sz="1600" spc="-15" dirty="0">
                <a:latin typeface="Times New Roman"/>
                <a:cs typeface="Times New Roman"/>
              </a:rPr>
              <a:t>current </a:t>
            </a:r>
            <a:r>
              <a:rPr sz="1600" dirty="0">
                <a:latin typeface="Times New Roman"/>
                <a:cs typeface="Times New Roman"/>
              </a:rPr>
              <a:t>systems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10" dirty="0">
                <a:latin typeface="Times New Roman"/>
                <a:cs typeface="Times New Roman"/>
              </a:rPr>
              <a:t>limited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certain extent </a:t>
            </a:r>
            <a:r>
              <a:rPr sz="1600" dirty="0">
                <a:latin typeface="Times New Roman"/>
                <a:cs typeface="Times New Roman"/>
              </a:rPr>
              <a:t>and 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25" dirty="0">
                <a:latin typeface="Times New Roman"/>
                <a:cs typeface="Times New Roman"/>
              </a:rPr>
              <a:t>technology </a:t>
            </a:r>
            <a:r>
              <a:rPr sz="1600" spc="5" dirty="0">
                <a:latin typeface="Times New Roman"/>
                <a:cs typeface="Times New Roman"/>
              </a:rPr>
              <a:t>can provide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solutions.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spc="-10" dirty="0">
                <a:latin typeface="Times New Roman"/>
                <a:cs typeface="Times New Roman"/>
              </a:rPr>
              <a:t>machine-readable </a:t>
            </a:r>
            <a:r>
              <a:rPr sz="1600" b="1" spc="5" dirty="0">
                <a:latin typeface="Times New Roman"/>
                <a:cs typeface="Times New Roman"/>
              </a:rPr>
              <a:t>travel </a:t>
            </a:r>
            <a:r>
              <a:rPr sz="1600" b="1" spc="-25" dirty="0">
                <a:latin typeface="Times New Roman"/>
                <a:cs typeface="Times New Roman"/>
              </a:rPr>
              <a:t>docume </a:t>
            </a:r>
            <a:r>
              <a:rPr sz="1600" b="1" spc="-45" dirty="0">
                <a:latin typeface="Times New Roman"/>
                <a:cs typeface="Times New Roman"/>
              </a:rPr>
              <a:t>nt </a:t>
            </a:r>
            <a:r>
              <a:rPr sz="1600" spc="-15" dirty="0">
                <a:latin typeface="Times New Roman"/>
                <a:cs typeface="Times New Roman"/>
              </a:rPr>
              <a:t>(</a:t>
            </a:r>
            <a:r>
              <a:rPr sz="1600" b="1" spc="-15" dirty="0">
                <a:latin typeface="Times New Roman"/>
                <a:cs typeface="Times New Roman"/>
              </a:rPr>
              <a:t>MRTD</a:t>
            </a:r>
            <a:r>
              <a:rPr sz="1600" spc="-15" dirty="0">
                <a:latin typeface="Times New Roman"/>
                <a:cs typeface="Times New Roman"/>
              </a:rPr>
              <a:t>) </a:t>
            </a:r>
            <a:r>
              <a:rPr sz="1600" spc="10" dirty="0">
                <a:latin typeface="Times New Roman"/>
                <a:cs typeface="Times New Roman"/>
              </a:rPr>
              <a:t>standard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defined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document </a:t>
            </a:r>
            <a:r>
              <a:rPr sz="1600" spc="10" dirty="0">
                <a:latin typeface="Times New Roman"/>
                <a:cs typeface="Times New Roman"/>
              </a:rPr>
              <a:t>ICAO  </a:t>
            </a:r>
            <a:r>
              <a:rPr sz="1600" dirty="0">
                <a:latin typeface="Times New Roman"/>
                <a:cs typeface="Times New Roman"/>
              </a:rPr>
              <a:t>9303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u="sng" spc="-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https://www.icao.int/publications/pages/publication.aspx?docnum=9303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10" dirty="0">
                <a:latin typeface="Times New Roman"/>
                <a:cs typeface="Times New Roman"/>
              </a:rPr>
              <a:t>the  </a:t>
            </a:r>
            <a:r>
              <a:rPr sz="1600" b="1" dirty="0">
                <a:latin typeface="Times New Roman"/>
                <a:cs typeface="Times New Roman"/>
              </a:rPr>
              <a:t>International </a:t>
            </a:r>
            <a:r>
              <a:rPr sz="1600" b="1" spc="5" dirty="0">
                <a:latin typeface="Times New Roman"/>
                <a:cs typeface="Times New Roman"/>
              </a:rPr>
              <a:t>Civil Aviation </a:t>
            </a:r>
            <a:r>
              <a:rPr sz="1600" b="1" dirty="0">
                <a:latin typeface="Times New Roman"/>
                <a:cs typeface="Times New Roman"/>
              </a:rPr>
              <a:t>Organization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b="1" dirty="0">
                <a:latin typeface="Times New Roman"/>
                <a:cs typeface="Times New Roman"/>
              </a:rPr>
              <a:t>ICAO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spc="-25" dirty="0">
                <a:latin typeface="Times New Roman"/>
                <a:cs typeface="Times New Roman"/>
              </a:rPr>
              <a:t>and has </a:t>
            </a:r>
            <a:r>
              <a:rPr sz="1600" dirty="0">
                <a:latin typeface="Times New Roman"/>
                <a:cs typeface="Times New Roman"/>
              </a:rPr>
              <a:t>been implemented </a:t>
            </a:r>
            <a:r>
              <a:rPr sz="1600" spc="40" dirty="0">
                <a:latin typeface="Times New Roman"/>
                <a:cs typeface="Times New Roman"/>
              </a:rPr>
              <a:t>by </a:t>
            </a:r>
            <a:r>
              <a:rPr sz="1600" spc="10" dirty="0">
                <a:latin typeface="Times New Roman"/>
                <a:cs typeface="Times New Roman"/>
              </a:rPr>
              <a:t>many  </a:t>
            </a:r>
            <a:r>
              <a:rPr sz="1600" spc="-15" dirty="0">
                <a:latin typeface="Times New Roman"/>
                <a:cs typeface="Times New Roman"/>
              </a:rPr>
              <a:t>countries </a:t>
            </a:r>
            <a:r>
              <a:rPr sz="1600" spc="-25" dirty="0">
                <a:latin typeface="Times New Roman"/>
                <a:cs typeface="Times New Roman"/>
              </a:rPr>
              <a:t>around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world.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5" dirty="0">
                <a:latin typeface="Times New Roman"/>
                <a:cs typeface="Times New Roman"/>
              </a:rPr>
              <a:t>passport </a:t>
            </a:r>
            <a:r>
              <a:rPr sz="1600" dirty="0">
                <a:latin typeface="Times New Roman"/>
                <a:cs typeface="Times New Roman"/>
              </a:rPr>
              <a:t>contains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5" dirty="0">
                <a:latin typeface="Times New Roman"/>
                <a:cs typeface="Times New Roman"/>
              </a:rPr>
              <a:t>security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identity </a:t>
            </a:r>
            <a:r>
              <a:rPr sz="1600" dirty="0">
                <a:latin typeface="Times New Roman"/>
                <a:cs typeface="Times New Roman"/>
              </a:rPr>
              <a:t>attributes </a:t>
            </a:r>
            <a:r>
              <a:rPr sz="1600" spc="10" dirty="0">
                <a:latin typeface="Times New Roman"/>
                <a:cs typeface="Times New Roman"/>
              </a:rPr>
              <a:t>that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15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identify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owner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passport,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20" dirty="0">
                <a:latin typeface="Times New Roman"/>
                <a:cs typeface="Times New Roman"/>
              </a:rPr>
              <a:t>circumvent </a:t>
            </a:r>
            <a:r>
              <a:rPr sz="1600" spc="-35" dirty="0">
                <a:latin typeface="Times New Roman"/>
                <a:cs typeface="Times New Roman"/>
              </a:rPr>
              <a:t>attempts </a:t>
            </a:r>
            <a:r>
              <a:rPr sz="1600" spc="5" dirty="0">
                <a:latin typeface="Times New Roman"/>
                <a:cs typeface="Times New Roman"/>
              </a:rPr>
              <a:t>at </a:t>
            </a:r>
            <a:r>
              <a:rPr sz="1600" spc="-20" dirty="0">
                <a:latin typeface="Times New Roman"/>
                <a:cs typeface="Times New Roman"/>
              </a:rPr>
              <a:t>tampering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20" dirty="0">
                <a:latin typeface="Times New Roman"/>
                <a:cs typeface="Times New Roman"/>
              </a:rPr>
              <a:t>these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passports.</a:t>
            </a:r>
            <a:endParaRPr sz="1600">
              <a:latin typeface="Times New Roman"/>
              <a:cs typeface="Times New Roman"/>
            </a:endParaRPr>
          </a:p>
          <a:p>
            <a:pPr marL="297180" marR="1016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These </a:t>
            </a:r>
            <a:r>
              <a:rPr sz="1600" spc="-5" dirty="0">
                <a:latin typeface="Times New Roman"/>
                <a:cs typeface="Times New Roman"/>
              </a:rPr>
              <a:t>include </a:t>
            </a:r>
            <a:r>
              <a:rPr sz="1600" dirty="0">
                <a:latin typeface="Times New Roman"/>
                <a:cs typeface="Times New Roman"/>
              </a:rPr>
              <a:t>biometric features </a:t>
            </a:r>
            <a:r>
              <a:rPr sz="1600" spc="5" dirty="0">
                <a:latin typeface="Times New Roman"/>
                <a:cs typeface="Times New Roman"/>
              </a:rPr>
              <a:t>such as </a:t>
            </a:r>
            <a:r>
              <a:rPr sz="1600" spc="-10" dirty="0">
                <a:latin typeface="Times New Roman"/>
                <a:cs typeface="Times New Roman"/>
              </a:rPr>
              <a:t>retina scan, </a:t>
            </a:r>
            <a:r>
              <a:rPr sz="1600" spc="-5" dirty="0">
                <a:latin typeface="Times New Roman"/>
                <a:cs typeface="Times New Roman"/>
              </a:rPr>
              <a:t>fingerprints, </a:t>
            </a:r>
            <a:r>
              <a:rPr sz="1600" dirty="0">
                <a:latin typeface="Times New Roman"/>
                <a:cs typeface="Times New Roman"/>
              </a:rPr>
              <a:t>facial </a:t>
            </a:r>
            <a:r>
              <a:rPr sz="1600" spc="-5" dirty="0">
                <a:latin typeface="Times New Roman"/>
                <a:cs typeface="Times New Roman"/>
              </a:rPr>
              <a:t>recognition, </a:t>
            </a:r>
            <a:r>
              <a:rPr sz="1600" dirty="0">
                <a:latin typeface="Times New Roman"/>
                <a:cs typeface="Times New Roman"/>
              </a:rPr>
              <a:t>and  </a:t>
            </a:r>
            <a:r>
              <a:rPr sz="1600" spc="-10" dirty="0">
                <a:latin typeface="Times New Roman"/>
                <a:cs typeface="Times New Roman"/>
              </a:rPr>
              <a:t>standard ICAO </a:t>
            </a:r>
            <a:r>
              <a:rPr sz="1600" spc="5" dirty="0">
                <a:latin typeface="Times New Roman"/>
                <a:cs typeface="Times New Roman"/>
              </a:rPr>
              <a:t>specified </a:t>
            </a:r>
            <a:r>
              <a:rPr sz="1600" spc="-5" dirty="0">
                <a:latin typeface="Times New Roman"/>
                <a:cs typeface="Times New Roman"/>
              </a:rPr>
              <a:t>features, </a:t>
            </a:r>
            <a:r>
              <a:rPr sz="1600" dirty="0">
                <a:latin typeface="Times New Roman"/>
                <a:cs typeface="Times New Roman"/>
              </a:rPr>
              <a:t>including </a:t>
            </a:r>
            <a:r>
              <a:rPr sz="1600" b="1" spc="-10" dirty="0">
                <a:latin typeface="Times New Roman"/>
                <a:cs typeface="Times New Roman"/>
              </a:rPr>
              <a:t>machine-readable </a:t>
            </a:r>
            <a:r>
              <a:rPr sz="1600" b="1" spc="-5" dirty="0">
                <a:latin typeface="Times New Roman"/>
                <a:cs typeface="Times New Roman"/>
              </a:rPr>
              <a:t>zone </a:t>
            </a:r>
            <a:r>
              <a:rPr sz="1600" b="1" spc="-25" dirty="0">
                <a:latin typeface="Times New Roman"/>
                <a:cs typeface="Times New Roman"/>
              </a:rPr>
              <a:t>(MRZ)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other </a:t>
            </a:r>
            <a:r>
              <a:rPr sz="1600" spc="10" dirty="0">
                <a:latin typeface="Times New Roman"/>
                <a:cs typeface="Times New Roman"/>
              </a:rPr>
              <a:t>text  </a:t>
            </a:r>
            <a:r>
              <a:rPr sz="1600" spc="-15" dirty="0">
                <a:latin typeface="Times New Roman"/>
                <a:cs typeface="Times New Roman"/>
              </a:rPr>
              <a:t>attributes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15" dirty="0">
                <a:latin typeface="Times New Roman"/>
                <a:cs typeface="Times New Roman"/>
              </a:rPr>
              <a:t>visible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first </a:t>
            </a:r>
            <a:r>
              <a:rPr sz="1600" spc="-20" dirty="0">
                <a:latin typeface="Times New Roman"/>
                <a:cs typeface="Times New Roman"/>
              </a:rPr>
              <a:t>page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passport</a:t>
            </a:r>
            <a:r>
              <a:rPr sz="1450" dirty="0"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69239"/>
            <a:ext cx="677989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5" dirty="0"/>
              <a:t>Government-Border</a:t>
            </a:r>
            <a:r>
              <a:rPr sz="4400" spc="-15" dirty="0"/>
              <a:t> </a:t>
            </a:r>
            <a:r>
              <a:rPr sz="4400" dirty="0"/>
              <a:t>control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3422" y="1240154"/>
            <a:ext cx="8100059" cy="3446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14604" indent="-28511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40" dirty="0">
                <a:latin typeface="Times New Roman"/>
                <a:cs typeface="Times New Roman"/>
              </a:rPr>
              <a:t>One </a:t>
            </a:r>
            <a:r>
              <a:rPr sz="1600" dirty="0">
                <a:latin typeface="Times New Roman"/>
                <a:cs typeface="Times New Roman"/>
              </a:rPr>
              <a:t>key </a:t>
            </a:r>
            <a:r>
              <a:rPr sz="1600" spc="-10" dirty="0">
                <a:latin typeface="Times New Roman"/>
                <a:cs typeface="Times New Roman"/>
              </a:rPr>
              <a:t>issue </a:t>
            </a:r>
            <a:r>
              <a:rPr sz="1600" spc="25" dirty="0">
                <a:latin typeface="Times New Roman"/>
                <a:cs typeface="Times New Roman"/>
              </a:rPr>
              <a:t>with </a:t>
            </a:r>
            <a:r>
              <a:rPr sz="1600" b="1" dirty="0">
                <a:latin typeface="Times New Roman"/>
                <a:cs typeface="Times New Roman"/>
              </a:rPr>
              <a:t>current </a:t>
            </a:r>
            <a:r>
              <a:rPr sz="1600" b="1" spc="-5" dirty="0">
                <a:latin typeface="Times New Roman"/>
                <a:cs typeface="Times New Roman"/>
              </a:rPr>
              <a:t>border </a:t>
            </a:r>
            <a:r>
              <a:rPr sz="1600" b="1" dirty="0">
                <a:latin typeface="Times New Roman"/>
                <a:cs typeface="Times New Roman"/>
              </a:rPr>
              <a:t>control systems </a:t>
            </a:r>
            <a:r>
              <a:rPr sz="1600" b="1" spc="-25" dirty="0">
                <a:latin typeface="Times New Roman"/>
                <a:cs typeface="Times New Roman"/>
              </a:rPr>
              <a:t>is </a:t>
            </a:r>
            <a:r>
              <a:rPr sz="1600" b="1" spc="-20" dirty="0">
                <a:latin typeface="Times New Roman"/>
                <a:cs typeface="Times New Roman"/>
              </a:rPr>
              <a:t>data </a:t>
            </a:r>
            <a:r>
              <a:rPr sz="1600" b="1" dirty="0">
                <a:latin typeface="Times New Roman"/>
                <a:cs typeface="Times New Roman"/>
              </a:rPr>
              <a:t>sharing</a:t>
            </a:r>
            <a:r>
              <a:rPr sz="1600" dirty="0">
                <a:latin typeface="Times New Roman"/>
                <a:cs typeface="Times New Roman"/>
              </a:rPr>
              <a:t>, </a:t>
            </a:r>
            <a:r>
              <a:rPr sz="1600" spc="10" dirty="0">
                <a:latin typeface="Times New Roman"/>
                <a:cs typeface="Times New Roman"/>
              </a:rPr>
              <a:t>whereby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systems </a:t>
            </a:r>
            <a:r>
              <a:rPr sz="1600" spc="10" dirty="0">
                <a:latin typeface="Times New Roman"/>
                <a:cs typeface="Times New Roman"/>
              </a:rPr>
              <a:t>are  </a:t>
            </a:r>
            <a:r>
              <a:rPr sz="1600" spc="5" dirty="0">
                <a:latin typeface="Times New Roman"/>
                <a:cs typeface="Times New Roman"/>
              </a:rPr>
              <a:t>controlled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single entity </a:t>
            </a:r>
            <a:r>
              <a:rPr sz="1600" b="1" spc="20" dirty="0">
                <a:latin typeface="Times New Roman"/>
                <a:cs typeface="Times New Roman"/>
              </a:rPr>
              <a:t>and </a:t>
            </a:r>
            <a:r>
              <a:rPr sz="1600" b="1" spc="-20" dirty="0">
                <a:latin typeface="Times New Roman"/>
                <a:cs typeface="Times New Roman"/>
              </a:rPr>
              <a:t>data </a:t>
            </a:r>
            <a:r>
              <a:rPr sz="1600" b="1" spc="-25" dirty="0">
                <a:latin typeface="Times New Roman"/>
                <a:cs typeface="Times New Roman"/>
              </a:rPr>
              <a:t>is </a:t>
            </a:r>
            <a:r>
              <a:rPr sz="1600" b="1" spc="-35" dirty="0">
                <a:latin typeface="Times New Roman"/>
                <a:cs typeface="Times New Roman"/>
              </a:rPr>
              <a:t>not </a:t>
            </a:r>
            <a:r>
              <a:rPr sz="1600" b="1" spc="-15" dirty="0">
                <a:latin typeface="Times New Roman"/>
                <a:cs typeface="Times New Roman"/>
              </a:rPr>
              <a:t>readily </a:t>
            </a:r>
            <a:r>
              <a:rPr sz="1600" b="1" dirty="0">
                <a:latin typeface="Times New Roman"/>
                <a:cs typeface="Times New Roman"/>
              </a:rPr>
              <a:t>shared </a:t>
            </a:r>
            <a:r>
              <a:rPr sz="1600" b="1" spc="-15" dirty="0">
                <a:latin typeface="Times New Roman"/>
                <a:cs typeface="Times New Roman"/>
              </a:rPr>
              <a:t>among </a:t>
            </a:r>
            <a:r>
              <a:rPr sz="1600" b="1" spc="10" dirty="0">
                <a:latin typeface="Times New Roman"/>
                <a:cs typeface="Times New Roman"/>
              </a:rPr>
              <a:t>law </a:t>
            </a:r>
            <a:r>
              <a:rPr sz="1600" b="1" spc="-5" dirty="0">
                <a:latin typeface="Times New Roman"/>
                <a:cs typeface="Times New Roman"/>
              </a:rPr>
              <a:t>enforcement  </a:t>
            </a:r>
            <a:r>
              <a:rPr sz="1600" b="1" spc="5" dirty="0">
                <a:latin typeface="Times New Roman"/>
                <a:cs typeface="Times New Roman"/>
              </a:rPr>
              <a:t>agencies.</a:t>
            </a:r>
            <a:endParaRPr sz="1600">
              <a:latin typeface="Times New Roman"/>
              <a:cs typeface="Times New Roman"/>
            </a:endParaRPr>
          </a:p>
          <a:p>
            <a:pPr marL="297180" marR="889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Another </a:t>
            </a:r>
            <a:r>
              <a:rPr sz="1600" spc="-10" dirty="0">
                <a:latin typeface="Times New Roman"/>
                <a:cs typeface="Times New Roman"/>
              </a:rPr>
              <a:t>issue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related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b="1" spc="-40" dirty="0">
                <a:latin typeface="Times New Roman"/>
                <a:cs typeface="Times New Roman"/>
              </a:rPr>
              <a:t>imme </a:t>
            </a:r>
            <a:r>
              <a:rPr sz="1600" b="1" spc="-10" dirty="0">
                <a:latin typeface="Times New Roman"/>
                <a:cs typeface="Times New Roman"/>
              </a:rPr>
              <a:t>diate </a:t>
            </a:r>
            <a:r>
              <a:rPr sz="1600" b="1" spc="-35" dirty="0">
                <a:latin typeface="Times New Roman"/>
                <a:cs typeface="Times New Roman"/>
              </a:rPr>
              <a:t>imple </a:t>
            </a:r>
            <a:r>
              <a:rPr sz="1600" b="1" spc="-10" dirty="0">
                <a:latin typeface="Times New Roman"/>
                <a:cs typeface="Times New Roman"/>
              </a:rPr>
              <a:t>mentation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spc="-10" dirty="0">
                <a:latin typeface="Times New Roman"/>
                <a:cs typeface="Times New Roman"/>
              </a:rPr>
              <a:t>blacklisting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5" dirty="0">
                <a:latin typeface="Times New Roman"/>
                <a:cs typeface="Times New Roman"/>
              </a:rPr>
              <a:t>travel  </a:t>
            </a:r>
            <a:r>
              <a:rPr sz="1600" b="1" spc="-30" dirty="0">
                <a:latin typeface="Times New Roman"/>
                <a:cs typeface="Times New Roman"/>
              </a:rPr>
              <a:t>docume </a:t>
            </a:r>
            <a:r>
              <a:rPr sz="1600" b="1" spc="-20" dirty="0">
                <a:latin typeface="Times New Roman"/>
                <a:cs typeface="Times New Roman"/>
              </a:rPr>
              <a:t>nt;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10" dirty="0">
                <a:latin typeface="Times New Roman"/>
                <a:cs typeface="Times New Roman"/>
              </a:rPr>
              <a:t>example, when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an immediate </a:t>
            </a:r>
            <a:r>
              <a:rPr sz="1600" spc="-20" dirty="0">
                <a:latin typeface="Times New Roman"/>
                <a:cs typeface="Times New Roman"/>
              </a:rPr>
              <a:t>need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0" dirty="0">
                <a:latin typeface="Times New Roman"/>
                <a:cs typeface="Times New Roman"/>
              </a:rPr>
              <a:t>track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control suspected travel  </a:t>
            </a:r>
            <a:r>
              <a:rPr sz="1600" spc="-35" dirty="0">
                <a:latin typeface="Times New Roman"/>
                <a:cs typeface="Times New Roman"/>
              </a:rPr>
              <a:t>documents.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Currently,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no </a:t>
            </a:r>
            <a:r>
              <a:rPr sz="1600" dirty="0">
                <a:latin typeface="Times New Roman"/>
                <a:cs typeface="Times New Roman"/>
              </a:rPr>
              <a:t>mechanism </a:t>
            </a:r>
            <a:r>
              <a:rPr sz="1600" spc="10" dirty="0">
                <a:latin typeface="Times New Roman"/>
                <a:cs typeface="Times New Roman"/>
              </a:rPr>
              <a:t>available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blacklist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10" dirty="0">
                <a:latin typeface="Times New Roman"/>
                <a:cs typeface="Times New Roman"/>
              </a:rPr>
              <a:t>revoke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suspicious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passport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imes New Roman"/>
                <a:cs typeface="Times New Roman"/>
              </a:rPr>
              <a:t>immediately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broadcast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border </a:t>
            </a:r>
            <a:r>
              <a:rPr sz="1600" spc="-15" dirty="0">
                <a:latin typeface="Times New Roman"/>
                <a:cs typeface="Times New Roman"/>
              </a:rPr>
              <a:t>control </a:t>
            </a:r>
            <a:r>
              <a:rPr sz="1600" spc="-5" dirty="0">
                <a:latin typeface="Times New Roman"/>
                <a:cs typeface="Times New Roman"/>
              </a:rPr>
              <a:t>ports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worldwide.</a:t>
            </a:r>
            <a:endParaRPr sz="1600">
              <a:latin typeface="Times New Roman"/>
              <a:cs typeface="Times New Roman"/>
            </a:endParaRPr>
          </a:p>
          <a:p>
            <a:pPr marL="297180" marR="1714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full </a:t>
            </a:r>
            <a:r>
              <a:rPr sz="1600" spc="-5" dirty="0">
                <a:latin typeface="Times New Roman"/>
                <a:cs typeface="Times New Roman"/>
              </a:rPr>
              <a:t>database of </a:t>
            </a:r>
            <a:r>
              <a:rPr sz="1600" spc="10" dirty="0">
                <a:latin typeface="Times New Roman"/>
                <a:cs typeface="Times New Roman"/>
              </a:rPr>
              <a:t>all </a:t>
            </a:r>
            <a:r>
              <a:rPr sz="1600" spc="-5" dirty="0">
                <a:latin typeface="Times New Roman"/>
                <a:cs typeface="Times New Roman"/>
              </a:rPr>
              <a:t>travel </a:t>
            </a:r>
            <a:r>
              <a:rPr sz="1600" spc="-20" dirty="0">
                <a:latin typeface="Times New Roman"/>
                <a:cs typeface="Times New Roman"/>
              </a:rPr>
              <a:t>documents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spc="-5" dirty="0">
                <a:latin typeface="Times New Roman"/>
                <a:cs typeface="Times New Roman"/>
              </a:rPr>
              <a:t>not be stored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dirty="0">
                <a:latin typeface="Times New Roman"/>
                <a:cs typeface="Times New Roman"/>
              </a:rPr>
              <a:t>currently </a:t>
            </a:r>
            <a:r>
              <a:rPr sz="1600" spc="-5" dirty="0">
                <a:latin typeface="Times New Roman"/>
                <a:cs typeface="Times New Roman"/>
              </a:rPr>
              <a:t>due </a:t>
            </a:r>
            <a:r>
              <a:rPr sz="1600" spc="-50" dirty="0">
                <a:latin typeface="Times New Roman"/>
                <a:cs typeface="Times New Roman"/>
              </a:rPr>
              <a:t>to  </a:t>
            </a:r>
            <a:r>
              <a:rPr sz="1600" spc="-5" dirty="0">
                <a:latin typeface="Times New Roman"/>
                <a:cs typeface="Times New Roman"/>
              </a:rPr>
              <a:t>inherent storage </a:t>
            </a:r>
            <a:r>
              <a:rPr sz="1600" spc="-10" dirty="0">
                <a:latin typeface="Times New Roman"/>
                <a:cs typeface="Times New Roman"/>
              </a:rPr>
              <a:t>limitations, </a:t>
            </a:r>
            <a:r>
              <a:rPr sz="1600" spc="-5" dirty="0">
                <a:latin typeface="Times New Roman"/>
                <a:cs typeface="Times New Roman"/>
              </a:rPr>
              <a:t>but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backend </a:t>
            </a:r>
            <a:r>
              <a:rPr sz="1600" dirty="0">
                <a:latin typeface="Times New Roman"/>
                <a:cs typeface="Times New Roman"/>
              </a:rPr>
              <a:t>distributed </a:t>
            </a:r>
            <a:r>
              <a:rPr sz="1600" spc="-5" dirty="0">
                <a:latin typeface="Times New Roman"/>
                <a:cs typeface="Times New Roman"/>
              </a:rPr>
              <a:t>database </a:t>
            </a:r>
            <a:r>
              <a:rPr sz="1600" dirty="0">
                <a:latin typeface="Times New Roman"/>
                <a:cs typeface="Times New Roman"/>
              </a:rPr>
              <a:t>such as </a:t>
            </a:r>
            <a:r>
              <a:rPr sz="1600" b="1" spc="-15" dirty="0">
                <a:latin typeface="Times New Roman"/>
                <a:cs typeface="Times New Roman"/>
              </a:rPr>
              <a:t>BigchainDB</a:t>
            </a:r>
            <a:r>
              <a:rPr sz="1600" spc="-15" dirty="0">
                <a:latin typeface="Times New Roman"/>
                <a:cs typeface="Times New Roman"/>
              </a:rPr>
              <a:t>, </a:t>
            </a:r>
            <a:r>
              <a:rPr sz="1600" b="1" spc="-25" dirty="0">
                <a:latin typeface="Times New Roman"/>
                <a:cs typeface="Times New Roman"/>
              </a:rPr>
              <a:t>IPFS</a:t>
            </a:r>
            <a:r>
              <a:rPr sz="1600" spc="-25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or  </a:t>
            </a:r>
            <a:r>
              <a:rPr sz="1600" b="1" spc="-25" dirty="0">
                <a:latin typeface="Times New Roman"/>
                <a:cs typeface="Times New Roman"/>
              </a:rPr>
              <a:t>Swarm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used for </a:t>
            </a:r>
            <a:r>
              <a:rPr sz="1600" spc="-3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purpose.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case, </a:t>
            </a:r>
            <a:r>
              <a:rPr sz="1600" dirty="0">
                <a:latin typeface="Times New Roman"/>
                <a:cs typeface="Times New Roman"/>
              </a:rPr>
              <a:t>a hash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travel document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biometric </a:t>
            </a:r>
            <a:r>
              <a:rPr sz="1600" spc="-30" dirty="0">
                <a:latin typeface="Times New Roman"/>
                <a:cs typeface="Times New Roman"/>
              </a:rPr>
              <a:t>ID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40" dirty="0">
                <a:latin typeface="Times New Roman"/>
                <a:cs typeface="Times New Roman"/>
              </a:rPr>
              <a:t>an </a:t>
            </a:r>
            <a:r>
              <a:rPr sz="1600" dirty="0">
                <a:latin typeface="Times New Roman"/>
                <a:cs typeface="Times New Roman"/>
              </a:rPr>
              <a:t>individual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stored 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simple </a:t>
            </a:r>
            <a:r>
              <a:rPr sz="1600" spc="15" dirty="0">
                <a:latin typeface="Times New Roman"/>
                <a:cs typeface="Times New Roman"/>
              </a:rPr>
              <a:t>smart </a:t>
            </a:r>
            <a:r>
              <a:rPr sz="1600" spc="-10" dirty="0">
                <a:latin typeface="Times New Roman"/>
                <a:cs typeface="Times New Roman"/>
              </a:rPr>
              <a:t>contract, </a:t>
            </a:r>
            <a:r>
              <a:rPr sz="1600" dirty="0">
                <a:latin typeface="Times New Roman"/>
                <a:cs typeface="Times New Roman"/>
              </a:rPr>
              <a:t>and a hash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document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then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refer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detailed 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available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distributed </a:t>
            </a:r>
            <a:r>
              <a:rPr sz="1600" spc="-20" dirty="0">
                <a:latin typeface="Times New Roman"/>
                <a:cs typeface="Times New Roman"/>
              </a:rPr>
              <a:t>filesystem,such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IPFS.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69239"/>
            <a:ext cx="483108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65" dirty="0"/>
              <a:t>G</a:t>
            </a:r>
            <a:r>
              <a:rPr sz="4400" spc="40" dirty="0"/>
              <a:t>o</a:t>
            </a:r>
            <a:r>
              <a:rPr sz="4400" spc="-40" dirty="0"/>
              <a:t>v</a:t>
            </a:r>
            <a:r>
              <a:rPr sz="4400" spc="-35" dirty="0"/>
              <a:t>er</a:t>
            </a:r>
            <a:r>
              <a:rPr sz="4400" spc="25" dirty="0"/>
              <a:t>n</a:t>
            </a:r>
            <a:r>
              <a:rPr sz="4400" spc="5" dirty="0"/>
              <a:t>m</a:t>
            </a:r>
            <a:r>
              <a:rPr sz="4400" spc="-25" dirty="0"/>
              <a:t>e</a:t>
            </a:r>
            <a:r>
              <a:rPr sz="4400" spc="25" dirty="0"/>
              <a:t>n</a:t>
            </a:r>
            <a:r>
              <a:rPr sz="4400" spc="-20" dirty="0"/>
              <a:t>t</a:t>
            </a:r>
            <a:r>
              <a:rPr sz="4400" spc="-30" dirty="0"/>
              <a:t>-</a:t>
            </a:r>
            <a:r>
              <a:rPr sz="4400" spc="20" dirty="0"/>
              <a:t>V</a:t>
            </a:r>
            <a:r>
              <a:rPr sz="4400" spc="40" dirty="0"/>
              <a:t>o</a:t>
            </a:r>
            <a:r>
              <a:rPr sz="4400" spc="-30" dirty="0"/>
              <a:t>t</a:t>
            </a:r>
            <a:r>
              <a:rPr sz="4400" spc="-25" dirty="0"/>
              <a:t>i</a:t>
            </a:r>
            <a:r>
              <a:rPr sz="4400" spc="25" dirty="0"/>
              <a:t>n</a:t>
            </a:r>
            <a:r>
              <a:rPr sz="4400" spc="5" dirty="0"/>
              <a:t>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2307" y="1369758"/>
            <a:ext cx="7983855" cy="271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31115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Voting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25" dirty="0">
                <a:latin typeface="Times New Roman"/>
                <a:cs typeface="Times New Roman"/>
              </a:rPr>
              <a:t>any </a:t>
            </a:r>
            <a:r>
              <a:rPr sz="1600" spc="-5" dirty="0">
                <a:latin typeface="Times New Roman"/>
                <a:cs typeface="Times New Roman"/>
              </a:rPr>
              <a:t>government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 key </a:t>
            </a:r>
            <a:r>
              <a:rPr sz="1600" spc="10" dirty="0">
                <a:latin typeface="Times New Roman"/>
                <a:cs typeface="Times New Roman"/>
              </a:rPr>
              <a:t>function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15" dirty="0">
                <a:latin typeface="Times New Roman"/>
                <a:cs typeface="Times New Roman"/>
              </a:rPr>
              <a:t>allows </a:t>
            </a:r>
            <a:r>
              <a:rPr sz="1600" spc="-20" dirty="0">
                <a:latin typeface="Times New Roman"/>
                <a:cs typeface="Times New Roman"/>
              </a:rPr>
              <a:t>citizens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participate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 </a:t>
            </a:r>
            <a:r>
              <a:rPr sz="1600" spc="-10" dirty="0">
                <a:latin typeface="Times New Roman"/>
                <a:cs typeface="Times New Roman"/>
              </a:rPr>
              <a:t>democratic </a:t>
            </a:r>
            <a:r>
              <a:rPr sz="1600" dirty="0">
                <a:latin typeface="Times New Roman"/>
                <a:cs typeface="Times New Roman"/>
              </a:rPr>
              <a:t>election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  <a:p>
            <a:pPr marL="297180" marR="33655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While </a:t>
            </a:r>
            <a:r>
              <a:rPr sz="1600" spc="10" dirty="0">
                <a:latin typeface="Times New Roman"/>
                <a:cs typeface="Times New Roman"/>
              </a:rPr>
              <a:t>voting </a:t>
            </a:r>
            <a:r>
              <a:rPr sz="1600" spc="-30" dirty="0">
                <a:latin typeface="Times New Roman"/>
                <a:cs typeface="Times New Roman"/>
              </a:rPr>
              <a:t>has </a:t>
            </a:r>
            <a:r>
              <a:rPr sz="1600" spc="5" dirty="0">
                <a:latin typeface="Times New Roman"/>
                <a:cs typeface="Times New Roman"/>
              </a:rPr>
              <a:t>evolved </a:t>
            </a:r>
            <a:r>
              <a:rPr sz="1600" spc="-5" dirty="0">
                <a:latin typeface="Times New Roman"/>
                <a:cs typeface="Times New Roman"/>
              </a:rPr>
              <a:t>into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5" dirty="0">
                <a:latin typeface="Times New Roman"/>
                <a:cs typeface="Times New Roman"/>
              </a:rPr>
              <a:t>much </a:t>
            </a:r>
            <a:r>
              <a:rPr sz="1600" spc="-30" dirty="0">
                <a:latin typeface="Times New Roman"/>
                <a:cs typeface="Times New Roman"/>
              </a:rPr>
              <a:t>more </a:t>
            </a:r>
            <a:r>
              <a:rPr sz="1600" dirty="0">
                <a:latin typeface="Times New Roman"/>
                <a:cs typeface="Times New Roman"/>
              </a:rPr>
              <a:t>mature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secure </a:t>
            </a:r>
            <a:r>
              <a:rPr sz="1600" spc="5" dirty="0">
                <a:latin typeface="Times New Roman"/>
                <a:cs typeface="Times New Roman"/>
              </a:rPr>
              <a:t>process,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5" dirty="0">
                <a:latin typeface="Times New Roman"/>
                <a:cs typeface="Times New Roman"/>
              </a:rPr>
              <a:t>still </a:t>
            </a:r>
            <a:r>
              <a:rPr sz="1600" spc="-30" dirty="0">
                <a:latin typeface="Times New Roman"/>
                <a:cs typeface="Times New Roman"/>
              </a:rPr>
              <a:t>has </a:t>
            </a:r>
            <a:r>
              <a:rPr sz="1600" spc="5" dirty="0">
                <a:latin typeface="Times New Roman"/>
                <a:cs typeface="Times New Roman"/>
              </a:rPr>
              <a:t>limitations 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-20" dirty="0">
                <a:latin typeface="Times New Roman"/>
                <a:cs typeface="Times New Roman"/>
              </a:rPr>
              <a:t>need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addressed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achieve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desired </a:t>
            </a:r>
            <a:r>
              <a:rPr sz="1600" spc="5" dirty="0">
                <a:latin typeface="Times New Roman"/>
                <a:cs typeface="Times New Roman"/>
              </a:rPr>
              <a:t>level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maturity.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Usually,the </a:t>
            </a:r>
            <a:r>
              <a:rPr sz="1600" spc="5" dirty="0">
                <a:latin typeface="Times New Roman"/>
                <a:cs typeface="Times New Roman"/>
              </a:rPr>
              <a:t>limitations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current </a:t>
            </a:r>
            <a:r>
              <a:rPr sz="1600" spc="20" dirty="0">
                <a:latin typeface="Times New Roman"/>
                <a:cs typeface="Times New Roman"/>
              </a:rPr>
              <a:t>voting </a:t>
            </a:r>
            <a:r>
              <a:rPr sz="1600" dirty="0">
                <a:latin typeface="Times New Roman"/>
                <a:cs typeface="Times New Roman"/>
              </a:rPr>
              <a:t>systems </a:t>
            </a:r>
            <a:r>
              <a:rPr sz="1600" spc="5" dirty="0">
                <a:latin typeface="Times New Roman"/>
                <a:cs typeface="Times New Roman"/>
              </a:rPr>
              <a:t>revolve </a:t>
            </a:r>
            <a:r>
              <a:rPr sz="1600" dirty="0">
                <a:latin typeface="Times New Roman"/>
                <a:cs typeface="Times New Roman"/>
              </a:rPr>
              <a:t>around </a:t>
            </a:r>
            <a:r>
              <a:rPr sz="1600" spc="-20" dirty="0">
                <a:latin typeface="Times New Roman"/>
                <a:cs typeface="Times New Roman"/>
              </a:rPr>
              <a:t>fraud,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weaknesses </a:t>
            </a:r>
            <a:r>
              <a:rPr sz="1600" spc="114" dirty="0">
                <a:latin typeface="Times New Roman"/>
                <a:cs typeface="Times New Roman"/>
              </a:rPr>
              <a:t>in  </a:t>
            </a:r>
            <a:r>
              <a:rPr sz="1600" spc="-10" dirty="0">
                <a:latin typeface="Times New Roman"/>
                <a:cs typeface="Times New Roman"/>
              </a:rPr>
              <a:t>operational </a:t>
            </a:r>
            <a:r>
              <a:rPr sz="1600" spc="5" dirty="0">
                <a:latin typeface="Times New Roman"/>
                <a:cs typeface="Times New Roman"/>
              </a:rPr>
              <a:t>processes,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especially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transparency.</a:t>
            </a:r>
            <a:endParaRPr sz="1600">
              <a:latin typeface="Times New Roman"/>
              <a:cs typeface="Times New Roman"/>
            </a:endParaRPr>
          </a:p>
          <a:p>
            <a:pPr marL="297180" marR="1270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Over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years, secure </a:t>
            </a:r>
            <a:r>
              <a:rPr sz="1600" spc="10" dirty="0">
                <a:latin typeface="Times New Roman"/>
                <a:cs typeface="Times New Roman"/>
              </a:rPr>
              <a:t>voting </a:t>
            </a:r>
            <a:r>
              <a:rPr sz="1600" spc="-15" dirty="0">
                <a:latin typeface="Times New Roman"/>
                <a:cs typeface="Times New Roman"/>
              </a:rPr>
              <a:t>mechanisms </a:t>
            </a:r>
            <a:r>
              <a:rPr sz="1600" spc="5" dirty="0">
                <a:latin typeface="Times New Roman"/>
                <a:cs typeface="Times New Roman"/>
              </a:rPr>
              <a:t>(machines) </a:t>
            </a:r>
            <a:r>
              <a:rPr sz="1600" spc="-20" dirty="0">
                <a:latin typeface="Times New Roman"/>
                <a:cs typeface="Times New Roman"/>
              </a:rPr>
              <a:t>have </a:t>
            </a:r>
            <a:r>
              <a:rPr sz="1600" dirty="0">
                <a:latin typeface="Times New Roman"/>
                <a:cs typeface="Times New Roman"/>
              </a:rPr>
              <a:t>been </a:t>
            </a:r>
            <a:r>
              <a:rPr sz="1600" spc="10" dirty="0">
                <a:latin typeface="Times New Roman"/>
                <a:cs typeface="Times New Roman"/>
              </a:rPr>
              <a:t>built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-15" dirty="0">
                <a:latin typeface="Times New Roman"/>
                <a:cs typeface="Times New Roman"/>
              </a:rPr>
              <a:t>make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75" dirty="0">
                <a:latin typeface="Times New Roman"/>
                <a:cs typeface="Times New Roman"/>
              </a:rPr>
              <a:t>of  </a:t>
            </a:r>
            <a:r>
              <a:rPr sz="1600" spc="-5" dirty="0">
                <a:latin typeface="Times New Roman"/>
                <a:cs typeface="Times New Roman"/>
              </a:rPr>
              <a:t>specialized </a:t>
            </a:r>
            <a:r>
              <a:rPr sz="1600" spc="10" dirty="0">
                <a:latin typeface="Times New Roman"/>
                <a:cs typeface="Times New Roman"/>
              </a:rPr>
              <a:t>voting </a:t>
            </a:r>
            <a:r>
              <a:rPr sz="1600" spc="-15" dirty="0">
                <a:latin typeface="Times New Roman"/>
                <a:cs typeface="Times New Roman"/>
              </a:rPr>
              <a:t>machines that </a:t>
            </a:r>
            <a:r>
              <a:rPr sz="1600" dirty="0">
                <a:latin typeface="Times New Roman"/>
                <a:cs typeface="Times New Roman"/>
              </a:rPr>
              <a:t>promised </a:t>
            </a:r>
            <a:r>
              <a:rPr sz="1600" spc="10" dirty="0">
                <a:latin typeface="Times New Roman"/>
                <a:cs typeface="Times New Roman"/>
              </a:rPr>
              <a:t>security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privacy, but </a:t>
            </a:r>
            <a:r>
              <a:rPr sz="1600" spc="5" dirty="0">
                <a:latin typeface="Times New Roman"/>
                <a:cs typeface="Times New Roman"/>
              </a:rPr>
              <a:t>they </a:t>
            </a:r>
            <a:r>
              <a:rPr sz="1600" spc="20" dirty="0">
                <a:latin typeface="Times New Roman"/>
                <a:cs typeface="Times New Roman"/>
              </a:rPr>
              <a:t>still </a:t>
            </a:r>
            <a:r>
              <a:rPr sz="1600" spc="-20" dirty="0">
                <a:latin typeface="Times New Roman"/>
                <a:cs typeface="Times New Roman"/>
              </a:rPr>
              <a:t>have   </a:t>
            </a:r>
            <a:r>
              <a:rPr sz="1600" spc="-5" dirty="0">
                <a:latin typeface="Times New Roman"/>
                <a:cs typeface="Times New Roman"/>
              </a:rPr>
              <a:t>vulnerabilities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-10" dirty="0">
                <a:latin typeface="Times New Roman"/>
                <a:cs typeface="Times New Roman"/>
              </a:rPr>
              <a:t>could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10" dirty="0">
                <a:latin typeface="Times New Roman"/>
                <a:cs typeface="Times New Roman"/>
              </a:rPr>
              <a:t>exploited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subvert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security </a:t>
            </a:r>
            <a:r>
              <a:rPr sz="1600" spc="-40" dirty="0">
                <a:latin typeface="Times New Roman"/>
                <a:cs typeface="Times New Roman"/>
              </a:rPr>
              <a:t>mechanisms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5" dirty="0">
                <a:latin typeface="Times New Roman"/>
                <a:cs typeface="Times New Roman"/>
              </a:rPr>
              <a:t>those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machines.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These </a:t>
            </a:r>
            <a:r>
              <a:rPr sz="1600" dirty="0">
                <a:latin typeface="Times New Roman"/>
                <a:cs typeface="Times New Roman"/>
              </a:rPr>
              <a:t>vulnerabilities can </a:t>
            </a:r>
            <a:r>
              <a:rPr sz="1600" spc="10" dirty="0">
                <a:latin typeface="Times New Roman"/>
                <a:cs typeface="Times New Roman"/>
              </a:rPr>
              <a:t>lead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serious implications </a:t>
            </a:r>
            <a:r>
              <a:rPr sz="1600" spc="-20" dirty="0">
                <a:latin typeface="Times New Roman"/>
                <a:cs typeface="Times New Roman"/>
              </a:rPr>
              <a:t>for the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whole </a:t>
            </a:r>
            <a:r>
              <a:rPr sz="1600" spc="-5" dirty="0">
                <a:latin typeface="Times New Roman"/>
                <a:cs typeface="Times New Roman"/>
              </a:rPr>
              <a:t>voting </a:t>
            </a:r>
            <a:r>
              <a:rPr sz="1600" spc="5" dirty="0">
                <a:latin typeface="Times New Roman"/>
                <a:cs typeface="Times New Roman"/>
              </a:rPr>
              <a:t>process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30" dirty="0">
                <a:latin typeface="Times New Roman"/>
                <a:cs typeface="Times New Roman"/>
              </a:rPr>
              <a:t>can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result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5" dirty="0">
                <a:latin typeface="Times New Roman"/>
                <a:cs typeface="Times New Roman"/>
              </a:rPr>
              <a:t>mistrust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35" dirty="0">
                <a:latin typeface="Times New Roman"/>
                <a:cs typeface="Times New Roman"/>
              </a:rPr>
              <a:t>government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public.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300037"/>
            <a:ext cx="43992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Government-Voting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1352" y="1252537"/>
            <a:ext cx="8141970" cy="320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635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Blockchain-based </a:t>
            </a:r>
            <a:r>
              <a:rPr sz="1600" spc="10" dirty="0">
                <a:latin typeface="Times New Roman"/>
                <a:cs typeface="Times New Roman"/>
              </a:rPr>
              <a:t>voting </a:t>
            </a:r>
            <a:r>
              <a:rPr sz="1600" spc="-10" dirty="0">
                <a:latin typeface="Times New Roman"/>
                <a:cs typeface="Times New Roman"/>
              </a:rPr>
              <a:t>systems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resolve </a:t>
            </a:r>
            <a:r>
              <a:rPr sz="1600" spc="-10" dirty="0">
                <a:latin typeface="Times New Roman"/>
                <a:cs typeface="Times New Roman"/>
              </a:rPr>
              <a:t>these </a:t>
            </a:r>
            <a:r>
              <a:rPr sz="1600" spc="-5" dirty="0">
                <a:latin typeface="Times New Roman"/>
                <a:cs typeface="Times New Roman"/>
              </a:rPr>
              <a:t>issues </a:t>
            </a:r>
            <a:r>
              <a:rPr sz="1600" spc="35" dirty="0">
                <a:latin typeface="Times New Roman"/>
                <a:cs typeface="Times New Roman"/>
              </a:rPr>
              <a:t>by </a:t>
            </a:r>
            <a:r>
              <a:rPr sz="1600" spc="10" dirty="0">
                <a:latin typeface="Times New Roman"/>
                <a:cs typeface="Times New Roman"/>
              </a:rPr>
              <a:t>introducing </a:t>
            </a:r>
            <a:r>
              <a:rPr sz="1600" dirty="0">
                <a:latin typeface="Times New Roman"/>
                <a:cs typeface="Times New Roman"/>
              </a:rPr>
              <a:t>end-to-end </a:t>
            </a:r>
            <a:r>
              <a:rPr sz="1600" spc="10" dirty="0">
                <a:latin typeface="Times New Roman"/>
                <a:cs typeface="Times New Roman"/>
              </a:rPr>
              <a:t>security 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15" dirty="0">
                <a:latin typeface="Times New Roman"/>
                <a:cs typeface="Times New Roman"/>
              </a:rPr>
              <a:t>transparency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Security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provided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form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integrity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authenticity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votes </a:t>
            </a:r>
            <a:r>
              <a:rPr sz="1600" spc="35" dirty="0">
                <a:latin typeface="Times New Roman"/>
                <a:cs typeface="Times New Roman"/>
              </a:rPr>
              <a:t>by </a:t>
            </a:r>
            <a:r>
              <a:rPr sz="1600" spc="5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public </a:t>
            </a:r>
            <a:r>
              <a:rPr sz="1600" dirty="0">
                <a:latin typeface="Times New Roman"/>
                <a:cs typeface="Times New Roman"/>
              </a:rPr>
              <a:t>key  </a:t>
            </a:r>
            <a:r>
              <a:rPr sz="1600" spc="-30" dirty="0">
                <a:latin typeface="Times New Roman"/>
                <a:cs typeface="Times New Roman"/>
              </a:rPr>
              <a:t>cryptography,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spc="-25" dirty="0">
                <a:latin typeface="Times New Roman"/>
                <a:cs typeface="Times New Roman"/>
              </a:rPr>
              <a:t>comes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-15" dirty="0">
                <a:latin typeface="Times New Roman"/>
                <a:cs typeface="Times New Roman"/>
              </a:rPr>
              <a:t>standard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blockchain.</a:t>
            </a:r>
            <a:endParaRPr sz="1600">
              <a:latin typeface="Times New Roman"/>
              <a:cs typeface="Times New Roman"/>
            </a:endParaRPr>
          </a:p>
          <a:p>
            <a:pPr marL="297180" marR="1016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Moreover, </a:t>
            </a:r>
            <a:r>
              <a:rPr sz="1600" dirty="0">
                <a:latin typeface="Times New Roman"/>
                <a:cs typeface="Times New Roman"/>
              </a:rPr>
              <a:t>immutability </a:t>
            </a:r>
            <a:r>
              <a:rPr sz="1600" spc="-5" dirty="0">
                <a:latin typeface="Times New Roman"/>
                <a:cs typeface="Times New Roman"/>
              </a:rPr>
              <a:t>guaranteed by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10" dirty="0">
                <a:latin typeface="Times New Roman"/>
                <a:cs typeface="Times New Roman"/>
              </a:rPr>
              <a:t>ensures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-10" dirty="0">
                <a:latin typeface="Times New Roman"/>
                <a:cs typeface="Times New Roman"/>
              </a:rPr>
              <a:t>votes </a:t>
            </a:r>
            <a:r>
              <a:rPr sz="1600" spc="5" dirty="0">
                <a:latin typeface="Times New Roman"/>
                <a:cs typeface="Times New Roman"/>
              </a:rPr>
              <a:t>cast </a:t>
            </a:r>
            <a:r>
              <a:rPr sz="1600" spc="-20" dirty="0">
                <a:latin typeface="Times New Roman"/>
                <a:cs typeface="Times New Roman"/>
              </a:rPr>
              <a:t>once </a:t>
            </a:r>
            <a:r>
              <a:rPr sz="1600" dirty="0">
                <a:latin typeface="Times New Roman"/>
                <a:cs typeface="Times New Roman"/>
              </a:rPr>
              <a:t>cannot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cast  </a:t>
            </a:r>
            <a:r>
              <a:rPr sz="1600" spc="-20" dirty="0">
                <a:latin typeface="Times New Roman"/>
                <a:cs typeface="Times New Roman"/>
              </a:rPr>
              <a:t>again.</a:t>
            </a:r>
            <a:endParaRPr sz="1600">
              <a:latin typeface="Times New Roman"/>
              <a:cs typeface="Times New Roman"/>
            </a:endParaRPr>
          </a:p>
          <a:p>
            <a:pPr marL="297180" marR="1016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achieved </a:t>
            </a:r>
            <a:r>
              <a:rPr sz="1600" spc="-5" dirty="0">
                <a:latin typeface="Times New Roman"/>
                <a:cs typeface="Times New Roman"/>
              </a:rPr>
              <a:t>through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combination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biometric </a:t>
            </a:r>
            <a:r>
              <a:rPr sz="1600" spc="-10" dirty="0">
                <a:latin typeface="Times New Roman"/>
                <a:cs typeface="Times New Roman"/>
              </a:rPr>
              <a:t>features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smart </a:t>
            </a:r>
            <a:r>
              <a:rPr sz="1600" spc="-5" dirty="0">
                <a:latin typeface="Times New Roman"/>
                <a:cs typeface="Times New Roman"/>
              </a:rPr>
              <a:t>contract  </a:t>
            </a:r>
            <a:r>
              <a:rPr sz="1600" spc="-30" dirty="0">
                <a:latin typeface="Times New Roman"/>
                <a:cs typeface="Times New Roman"/>
              </a:rPr>
              <a:t>maintaining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list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votes </a:t>
            </a:r>
            <a:r>
              <a:rPr sz="1600" spc="10" dirty="0">
                <a:latin typeface="Times New Roman"/>
                <a:cs typeface="Times New Roman"/>
              </a:rPr>
              <a:t>already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cast.</a:t>
            </a:r>
            <a:endParaRPr sz="1600">
              <a:latin typeface="Times New Roman"/>
              <a:cs typeface="Times New Roman"/>
            </a:endParaRPr>
          </a:p>
          <a:p>
            <a:pPr marL="297180" marR="1587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example,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spc="5" dirty="0">
                <a:latin typeface="Times New Roman"/>
                <a:cs typeface="Times New Roman"/>
              </a:rPr>
              <a:t>contract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maintain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list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already-cast </a:t>
            </a:r>
            <a:r>
              <a:rPr sz="1600" spc="5" dirty="0">
                <a:latin typeface="Times New Roman"/>
                <a:cs typeface="Times New Roman"/>
              </a:rPr>
              <a:t>votes with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biometric </a:t>
            </a:r>
            <a:r>
              <a:rPr sz="1600" spc="-55" dirty="0">
                <a:latin typeface="Times New Roman"/>
                <a:cs typeface="Times New Roman"/>
              </a:rPr>
              <a:t>ID  </a:t>
            </a:r>
            <a:r>
              <a:rPr sz="1600" spc="-10" dirty="0">
                <a:latin typeface="Times New Roman"/>
                <a:cs typeface="Times New Roman"/>
              </a:rPr>
              <a:t>(for </a:t>
            </a:r>
            <a:r>
              <a:rPr sz="1600" dirty="0">
                <a:latin typeface="Times New Roman"/>
                <a:cs typeface="Times New Roman"/>
              </a:rPr>
              <a:t>example, a </a:t>
            </a:r>
            <a:r>
              <a:rPr sz="1600" spc="-10" dirty="0">
                <a:latin typeface="Times New Roman"/>
                <a:cs typeface="Times New Roman"/>
              </a:rPr>
              <a:t>fingerprint)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detect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prevent </a:t>
            </a:r>
            <a:r>
              <a:rPr sz="1600" dirty="0">
                <a:latin typeface="Times New Roman"/>
                <a:cs typeface="Times New Roman"/>
              </a:rPr>
              <a:t>double casting. </a:t>
            </a:r>
            <a:r>
              <a:rPr sz="1600" spc="-10" dirty="0">
                <a:latin typeface="Times New Roman"/>
                <a:cs typeface="Times New Roman"/>
              </a:rPr>
              <a:t>Secondly,  </a:t>
            </a:r>
            <a:r>
              <a:rPr sz="1600" b="1" spc="-5" dirty="0">
                <a:latin typeface="Times New Roman"/>
                <a:cs typeface="Times New Roman"/>
              </a:rPr>
              <a:t>zero-knowledge </a:t>
            </a:r>
            <a:r>
              <a:rPr sz="1600" b="1" spc="-25" dirty="0">
                <a:latin typeface="Times New Roman"/>
                <a:cs typeface="Times New Roman"/>
              </a:rPr>
              <a:t>proofs </a:t>
            </a:r>
            <a:r>
              <a:rPr sz="1600" spc="-35" dirty="0">
                <a:latin typeface="Times New Roman"/>
                <a:cs typeface="Times New Roman"/>
              </a:rPr>
              <a:t>(</a:t>
            </a:r>
            <a:r>
              <a:rPr sz="1600" b="1" spc="-35" dirty="0">
                <a:latin typeface="Times New Roman"/>
                <a:cs typeface="Times New Roman"/>
              </a:rPr>
              <a:t>ZKPs</a:t>
            </a:r>
            <a:r>
              <a:rPr sz="1600" spc="-35" dirty="0">
                <a:latin typeface="Times New Roman"/>
                <a:cs typeface="Times New Roman"/>
              </a:rPr>
              <a:t>)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protect </a:t>
            </a:r>
            <a:r>
              <a:rPr sz="1600" dirty="0">
                <a:latin typeface="Times New Roman"/>
                <a:cs typeface="Times New Roman"/>
              </a:rPr>
              <a:t>voters'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privacy.</a:t>
            </a:r>
            <a:endParaRPr sz="1600">
              <a:latin typeface="Times New Roman"/>
              <a:cs typeface="Times New Roman"/>
            </a:endParaRPr>
          </a:p>
          <a:p>
            <a:pPr marL="297180" marR="15875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With </a:t>
            </a:r>
            <a:r>
              <a:rPr sz="1600" spc="-20" dirty="0">
                <a:latin typeface="Times New Roman"/>
                <a:cs typeface="Times New Roman"/>
              </a:rPr>
              <a:t>ZKP,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voter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15" dirty="0">
                <a:latin typeface="Times New Roman"/>
                <a:cs typeface="Times New Roman"/>
              </a:rPr>
              <a:t>remain </a:t>
            </a:r>
            <a:r>
              <a:rPr sz="1600" spc="-10" dirty="0">
                <a:latin typeface="Times New Roman"/>
                <a:cs typeface="Times New Roman"/>
              </a:rPr>
              <a:t>anonymous </a:t>
            </a:r>
            <a:r>
              <a:rPr sz="1600" spc="35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hiding their identities,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vote </a:t>
            </a:r>
            <a:r>
              <a:rPr sz="1600" spc="5" dirty="0">
                <a:latin typeface="Times New Roman"/>
                <a:cs typeface="Times New Roman"/>
              </a:rPr>
              <a:t>itself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 </a:t>
            </a:r>
            <a:r>
              <a:rPr sz="1600" spc="-20" dirty="0">
                <a:latin typeface="Times New Roman"/>
                <a:cs typeface="Times New Roman"/>
              </a:rPr>
              <a:t>kept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confidenti</a:t>
            </a:r>
            <a:r>
              <a:rPr sz="1450" spc="-15" dirty="0">
                <a:latin typeface="Arial"/>
                <a:cs typeface="Arial"/>
              </a:rPr>
              <a:t>al.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59" y="360743"/>
            <a:ext cx="7882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Government-Citizen </a:t>
            </a:r>
            <a:r>
              <a:rPr spc="-15" dirty="0"/>
              <a:t>identification </a:t>
            </a:r>
            <a:r>
              <a:rPr dirty="0"/>
              <a:t>(ID</a:t>
            </a:r>
            <a:r>
              <a:rPr spc="-280" dirty="0"/>
              <a:t> </a:t>
            </a:r>
            <a:r>
              <a:rPr spc="5" dirty="0"/>
              <a:t>cards)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1352" y="1208087"/>
            <a:ext cx="7957820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Electronic </a:t>
            </a:r>
            <a:r>
              <a:rPr sz="1600" spc="-10" dirty="0">
                <a:latin typeface="Times New Roman"/>
                <a:cs typeface="Times New Roman"/>
              </a:rPr>
              <a:t>IDs </a:t>
            </a:r>
            <a:r>
              <a:rPr sz="1600" spc="-5" dirty="0">
                <a:latin typeface="Times New Roman"/>
                <a:cs typeface="Times New Roman"/>
              </a:rPr>
              <a:t>or national </a:t>
            </a:r>
            <a:r>
              <a:rPr sz="1600" spc="-30" dirty="0">
                <a:latin typeface="Times New Roman"/>
                <a:cs typeface="Times New Roman"/>
              </a:rPr>
              <a:t>ID </a:t>
            </a:r>
            <a:r>
              <a:rPr sz="1600" spc="5" dirty="0">
                <a:latin typeface="Times New Roman"/>
                <a:cs typeface="Times New Roman"/>
              </a:rPr>
              <a:t>cards are </a:t>
            </a:r>
            <a:r>
              <a:rPr sz="1600" spc="-5" dirty="0">
                <a:latin typeface="Times New Roman"/>
                <a:cs typeface="Times New Roman"/>
              </a:rPr>
              <a:t>issued </a:t>
            </a:r>
            <a:r>
              <a:rPr sz="1600" spc="35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10" dirty="0">
                <a:latin typeface="Times New Roman"/>
                <a:cs typeface="Times New Roman"/>
              </a:rPr>
              <a:t>countries </a:t>
            </a:r>
            <a:r>
              <a:rPr sz="1600" spc="-25" dirty="0">
                <a:latin typeface="Times New Roman"/>
                <a:cs typeface="Times New Roman"/>
              </a:rPr>
              <a:t>around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world </a:t>
            </a:r>
            <a:r>
              <a:rPr sz="1600" dirty="0">
                <a:latin typeface="Times New Roman"/>
                <a:cs typeface="Times New Roman"/>
              </a:rPr>
              <a:t>at present.  </a:t>
            </a:r>
            <a:r>
              <a:rPr sz="1600" spc="-20" dirty="0">
                <a:latin typeface="Times New Roman"/>
                <a:cs typeface="Times New Roman"/>
              </a:rPr>
              <a:t>These </a:t>
            </a:r>
            <a:r>
              <a:rPr sz="1600" spc="5" dirty="0">
                <a:latin typeface="Times New Roman"/>
                <a:cs typeface="Times New Roman"/>
              </a:rPr>
              <a:t>cards are </a:t>
            </a:r>
            <a:r>
              <a:rPr sz="1600" spc="-10" dirty="0">
                <a:latin typeface="Times New Roman"/>
                <a:cs typeface="Times New Roman"/>
              </a:rPr>
              <a:t>secure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possess </a:t>
            </a:r>
            <a:r>
              <a:rPr sz="1600" spc="-10" dirty="0">
                <a:latin typeface="Times New Roman"/>
                <a:cs typeface="Times New Roman"/>
              </a:rPr>
              <a:t>many </a:t>
            </a:r>
            <a:r>
              <a:rPr sz="1600" spc="10" dirty="0">
                <a:latin typeface="Times New Roman"/>
                <a:cs typeface="Times New Roman"/>
              </a:rPr>
              <a:t>security </a:t>
            </a:r>
            <a:r>
              <a:rPr sz="1600" spc="-10" dirty="0">
                <a:latin typeface="Times New Roman"/>
                <a:cs typeface="Times New Roman"/>
              </a:rPr>
              <a:t>features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thwart </a:t>
            </a:r>
            <a:r>
              <a:rPr sz="1600" spc="10" dirty="0">
                <a:latin typeface="Times New Roman"/>
                <a:cs typeface="Times New Roman"/>
              </a:rPr>
              <a:t>duplication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5" dirty="0">
                <a:latin typeface="Times New Roman"/>
                <a:cs typeface="Times New Roman"/>
              </a:rPr>
              <a:t>tampering  </a:t>
            </a:r>
            <a:r>
              <a:rPr sz="1600" spc="-30" dirty="0">
                <a:latin typeface="Times New Roman"/>
                <a:cs typeface="Times New Roman"/>
              </a:rPr>
              <a:t>attempts.</a:t>
            </a:r>
            <a:endParaRPr sz="16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0000"/>
              </a:lnSpc>
              <a:spcBef>
                <a:spcPts val="10"/>
              </a:spcBef>
            </a:pPr>
            <a:r>
              <a:rPr sz="1600" spc="5" dirty="0">
                <a:latin typeface="Times New Roman"/>
                <a:cs typeface="Times New Roman"/>
              </a:rPr>
              <a:t>However, with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advent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5" dirty="0">
                <a:latin typeface="Times New Roman"/>
                <a:cs typeface="Times New Roman"/>
              </a:rPr>
              <a:t>technology, </a:t>
            </a:r>
            <a:r>
              <a:rPr sz="1600" spc="5" dirty="0">
                <a:latin typeface="Times New Roman"/>
                <a:cs typeface="Times New Roman"/>
              </a:rPr>
              <a:t>several </a:t>
            </a:r>
            <a:r>
              <a:rPr sz="1600" spc="-10" dirty="0">
                <a:latin typeface="Times New Roman"/>
                <a:cs typeface="Times New Roman"/>
              </a:rPr>
              <a:t>improvements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30" dirty="0">
                <a:latin typeface="Times New Roman"/>
                <a:cs typeface="Times New Roman"/>
              </a:rPr>
              <a:t>made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this  </a:t>
            </a:r>
            <a:r>
              <a:rPr sz="1600" spc="5" dirty="0">
                <a:latin typeface="Times New Roman"/>
                <a:cs typeface="Times New Roman"/>
              </a:rPr>
              <a:t>process. </a:t>
            </a:r>
            <a:r>
              <a:rPr sz="1600" spc="-15" dirty="0">
                <a:latin typeface="Times New Roman"/>
                <a:cs typeface="Times New Roman"/>
              </a:rPr>
              <a:t>Digital </a:t>
            </a:r>
            <a:r>
              <a:rPr sz="1600" spc="-5" dirty="0">
                <a:latin typeface="Times New Roman"/>
                <a:cs typeface="Times New Roman"/>
              </a:rPr>
              <a:t>identity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not </a:t>
            </a:r>
            <a:r>
              <a:rPr sz="1600" spc="5" dirty="0">
                <a:latin typeface="Times New Roman"/>
                <a:cs typeface="Times New Roman"/>
              </a:rPr>
              <a:t>only </a:t>
            </a:r>
            <a:r>
              <a:rPr sz="1600" dirty="0">
                <a:latin typeface="Times New Roman"/>
                <a:cs typeface="Times New Roman"/>
              </a:rPr>
              <a:t>limited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just </a:t>
            </a:r>
            <a:r>
              <a:rPr sz="1600" spc="-10" dirty="0">
                <a:latin typeface="Times New Roman"/>
                <a:cs typeface="Times New Roman"/>
              </a:rPr>
              <a:t>government-issued </a:t>
            </a:r>
            <a:r>
              <a:rPr sz="1600" spc="-30" dirty="0">
                <a:latin typeface="Times New Roman"/>
                <a:cs typeface="Times New Roman"/>
              </a:rPr>
              <a:t>ID </a:t>
            </a:r>
            <a:r>
              <a:rPr sz="1600" spc="10" dirty="0">
                <a:latin typeface="Times New Roman"/>
                <a:cs typeface="Times New Roman"/>
              </a:rPr>
              <a:t>cards; </a:t>
            </a:r>
            <a:r>
              <a:rPr sz="1600" spc="15" dirty="0">
                <a:latin typeface="Times New Roman"/>
                <a:cs typeface="Times New Roman"/>
              </a:rPr>
              <a:t>it is </a:t>
            </a:r>
            <a:r>
              <a:rPr sz="1600" dirty="0">
                <a:latin typeface="Times New Roman"/>
                <a:cs typeface="Times New Roman"/>
              </a:rPr>
              <a:t>a concept 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applies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online </a:t>
            </a:r>
            <a:r>
              <a:rPr sz="1600" spc="5" dirty="0">
                <a:latin typeface="Times New Roman"/>
                <a:cs typeface="Times New Roman"/>
              </a:rPr>
              <a:t>social </a:t>
            </a:r>
            <a:r>
              <a:rPr sz="1600" spc="-20" dirty="0">
                <a:latin typeface="Times New Roman"/>
                <a:cs typeface="Times New Roman"/>
              </a:rPr>
              <a:t>networks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35" dirty="0">
                <a:latin typeface="Times New Roman"/>
                <a:cs typeface="Times New Roman"/>
              </a:rPr>
              <a:t>forums,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too.</a:t>
            </a:r>
            <a:endParaRPr sz="160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latin typeface="Times New Roman"/>
                <a:cs typeface="Times New Roman"/>
              </a:rPr>
              <a:t>There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10" dirty="0">
                <a:latin typeface="Times New Roman"/>
                <a:cs typeface="Times New Roman"/>
              </a:rPr>
              <a:t>multiple identities being </a:t>
            </a:r>
            <a:r>
              <a:rPr sz="1600" spc="-20" dirty="0">
                <a:latin typeface="Times New Roman"/>
                <a:cs typeface="Times New Roman"/>
              </a:rPr>
              <a:t>used for </a:t>
            </a:r>
            <a:r>
              <a:rPr sz="1600" spc="-10" dirty="0">
                <a:latin typeface="Times New Roman"/>
                <a:cs typeface="Times New Roman"/>
              </a:rPr>
              <a:t>different </a:t>
            </a:r>
            <a:r>
              <a:rPr sz="1600" spc="5" dirty="0">
                <a:latin typeface="Times New Roman"/>
                <a:cs typeface="Times New Roman"/>
              </a:rPr>
              <a:t>purposes.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blockchain-based </a:t>
            </a:r>
            <a:r>
              <a:rPr sz="1600" spc="-20" dirty="0">
                <a:latin typeface="Times New Roman"/>
                <a:cs typeface="Times New Roman"/>
              </a:rPr>
              <a:t>online  </a:t>
            </a:r>
            <a:r>
              <a:rPr sz="1600" spc="-10" dirty="0">
                <a:latin typeface="Times New Roman"/>
                <a:cs typeface="Times New Roman"/>
              </a:rPr>
              <a:t>digital </a:t>
            </a:r>
            <a:r>
              <a:rPr sz="1600" spc="-15" dirty="0">
                <a:latin typeface="Times New Roman"/>
                <a:cs typeface="Times New Roman"/>
              </a:rPr>
              <a:t>identity </a:t>
            </a:r>
            <a:r>
              <a:rPr sz="1600" spc="15" dirty="0">
                <a:latin typeface="Times New Roman"/>
                <a:cs typeface="Times New Roman"/>
              </a:rPr>
              <a:t>allows </a:t>
            </a:r>
            <a:r>
              <a:rPr sz="1600" spc="-15" dirty="0">
                <a:latin typeface="Times New Roman"/>
                <a:cs typeface="Times New Roman"/>
              </a:rPr>
              <a:t>control </a:t>
            </a:r>
            <a:r>
              <a:rPr sz="1600" dirty="0">
                <a:latin typeface="Times New Roman"/>
                <a:cs typeface="Times New Roman"/>
              </a:rPr>
              <a:t>over </a:t>
            </a:r>
            <a:r>
              <a:rPr sz="1600" spc="-5" dirty="0">
                <a:latin typeface="Times New Roman"/>
                <a:cs typeface="Times New Roman"/>
              </a:rPr>
              <a:t>personal </a:t>
            </a:r>
            <a:r>
              <a:rPr sz="1600" spc="-20" dirty="0">
                <a:latin typeface="Times New Roman"/>
                <a:cs typeface="Times New Roman"/>
              </a:rPr>
              <a:t>information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sharing.</a:t>
            </a:r>
            <a:endParaRPr sz="1600">
              <a:latin typeface="Times New Roman"/>
              <a:cs typeface="Times New Roman"/>
            </a:endParaRPr>
          </a:p>
          <a:p>
            <a:pPr marL="12700" marR="888365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Users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see </a:t>
            </a:r>
            <a:r>
              <a:rPr sz="1600" spc="-15" dirty="0">
                <a:latin typeface="Times New Roman"/>
                <a:cs typeface="Times New Roman"/>
              </a:rPr>
              <a:t>who </a:t>
            </a:r>
            <a:r>
              <a:rPr sz="1600" spc="-20" dirty="0">
                <a:latin typeface="Times New Roman"/>
                <a:cs typeface="Times New Roman"/>
              </a:rPr>
              <a:t>used their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what purpose,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15" dirty="0">
                <a:latin typeface="Times New Roman"/>
                <a:cs typeface="Times New Roman"/>
              </a:rPr>
              <a:t>well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-15" dirty="0">
                <a:latin typeface="Times New Roman"/>
                <a:cs typeface="Times New Roman"/>
              </a:rPr>
              <a:t>control </a:t>
            </a:r>
            <a:r>
              <a:rPr sz="1600" spc="5" dirty="0">
                <a:latin typeface="Times New Roman"/>
                <a:cs typeface="Times New Roman"/>
              </a:rPr>
              <a:t>access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it.  </a:t>
            </a: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30" dirty="0">
                <a:latin typeface="Times New Roman"/>
                <a:cs typeface="Times New Roman"/>
              </a:rPr>
              <a:t>not </a:t>
            </a:r>
            <a:r>
              <a:rPr sz="1600" spc="10" dirty="0">
                <a:latin typeface="Times New Roman"/>
                <a:cs typeface="Times New Roman"/>
              </a:rPr>
              <a:t>possible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current infrastructures,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centrally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controlled.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key </a:t>
            </a:r>
            <a:r>
              <a:rPr sz="1600" spc="-5" dirty="0">
                <a:latin typeface="Times New Roman"/>
                <a:cs typeface="Times New Roman"/>
              </a:rPr>
              <a:t>benefit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single identity issued </a:t>
            </a:r>
            <a:r>
              <a:rPr sz="1600" spc="35" dirty="0">
                <a:latin typeface="Times New Roman"/>
                <a:cs typeface="Times New Roman"/>
              </a:rPr>
              <a:t>by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government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dirty="0">
                <a:latin typeface="Times New Roman"/>
                <a:cs typeface="Times New Roman"/>
              </a:rPr>
              <a:t>easily,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transparent </a:t>
            </a:r>
            <a:r>
              <a:rPr sz="1600" spc="-40" dirty="0">
                <a:latin typeface="Times New Roman"/>
                <a:cs typeface="Times New Roman"/>
              </a:rPr>
              <a:t>manner, </a:t>
            </a:r>
            <a:r>
              <a:rPr sz="1600" spc="-20" dirty="0">
                <a:latin typeface="Times New Roman"/>
                <a:cs typeface="Times New Roman"/>
              </a:rPr>
              <a:t>for multiple </a:t>
            </a:r>
            <a:r>
              <a:rPr sz="1600" spc="10" dirty="0">
                <a:latin typeface="Times New Roman"/>
                <a:cs typeface="Times New Roman"/>
              </a:rPr>
              <a:t>services via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5" dirty="0">
                <a:latin typeface="Times New Roman"/>
                <a:cs typeface="Times New Roman"/>
              </a:rPr>
              <a:t>single </a:t>
            </a:r>
            <a:r>
              <a:rPr sz="1600" spc="-35" dirty="0">
                <a:latin typeface="Times New Roman"/>
                <a:cs typeface="Times New Roman"/>
              </a:rPr>
              <a:t>government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blockchain.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Government-Citizen identification </a:t>
            </a:r>
            <a:r>
              <a:rPr dirty="0"/>
              <a:t>(ID</a:t>
            </a:r>
            <a:r>
              <a:rPr spc="-305" dirty="0"/>
              <a:t> </a:t>
            </a:r>
            <a:r>
              <a:rPr spc="5" dirty="0"/>
              <a:t>cards)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4483" y="4718367"/>
            <a:ext cx="1682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47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15" y="1269364"/>
            <a:ext cx="7996555" cy="3446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15875" indent="-28511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10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case,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blockchain serves </a:t>
            </a:r>
            <a:r>
              <a:rPr sz="1600" dirty="0">
                <a:latin typeface="Times New Roman"/>
                <a:cs typeface="Times New Roman"/>
              </a:rPr>
              <a:t>as a </a:t>
            </a:r>
            <a:r>
              <a:rPr sz="1600" spc="-5" dirty="0">
                <a:latin typeface="Times New Roman"/>
                <a:cs typeface="Times New Roman"/>
              </a:rPr>
              <a:t>platform where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government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providing </a:t>
            </a:r>
            <a:r>
              <a:rPr sz="1600" spc="-5" dirty="0">
                <a:latin typeface="Times New Roman"/>
                <a:cs typeface="Times New Roman"/>
              </a:rPr>
              <a:t>various  </a:t>
            </a:r>
            <a:r>
              <a:rPr sz="1600" spc="10" dirty="0">
                <a:latin typeface="Times New Roman"/>
                <a:cs typeface="Times New Roman"/>
              </a:rPr>
              <a:t>services </a:t>
            </a:r>
            <a:r>
              <a:rPr sz="1600" spc="-20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b="1" spc="-20" dirty="0">
                <a:latin typeface="Times New Roman"/>
                <a:cs typeface="Times New Roman"/>
              </a:rPr>
              <a:t>pensions, </a:t>
            </a:r>
            <a:r>
              <a:rPr sz="1600" b="1" spc="-5" dirty="0">
                <a:latin typeface="Times New Roman"/>
                <a:cs typeface="Times New Roman"/>
              </a:rPr>
              <a:t>taxation, </a:t>
            </a:r>
            <a:r>
              <a:rPr sz="1600" b="1" spc="35" dirty="0">
                <a:latin typeface="Times New Roman"/>
                <a:cs typeface="Times New Roman"/>
              </a:rPr>
              <a:t>or </a:t>
            </a:r>
            <a:r>
              <a:rPr sz="1600" b="1" spc="-5" dirty="0">
                <a:latin typeface="Times New Roman"/>
                <a:cs typeface="Times New Roman"/>
              </a:rPr>
              <a:t>benefits and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5" dirty="0">
                <a:latin typeface="Times New Roman"/>
                <a:cs typeface="Times New Roman"/>
              </a:rPr>
              <a:t>single </a:t>
            </a:r>
            <a:r>
              <a:rPr sz="1600" b="1" spc="-35" dirty="0">
                <a:latin typeface="Times New Roman"/>
                <a:cs typeface="Times New Roman"/>
              </a:rPr>
              <a:t>ID </a:t>
            </a:r>
            <a:r>
              <a:rPr sz="1600" b="1" spc="-25" dirty="0">
                <a:latin typeface="Times New Roman"/>
                <a:cs typeface="Times New Roman"/>
              </a:rPr>
              <a:t>is </a:t>
            </a:r>
            <a:r>
              <a:rPr sz="1600" b="1" spc="-15" dirty="0">
                <a:latin typeface="Times New Roman"/>
                <a:cs typeface="Times New Roman"/>
              </a:rPr>
              <a:t>being </a:t>
            </a:r>
            <a:r>
              <a:rPr sz="1600" b="1" dirty="0">
                <a:latin typeface="Times New Roman"/>
                <a:cs typeface="Times New Roman"/>
              </a:rPr>
              <a:t>used </a:t>
            </a:r>
            <a:r>
              <a:rPr sz="1600" b="1" spc="10" dirty="0">
                <a:latin typeface="Times New Roman"/>
                <a:cs typeface="Times New Roman"/>
              </a:rPr>
              <a:t>to </a:t>
            </a:r>
            <a:r>
              <a:rPr sz="1600" b="1" spc="5" dirty="0">
                <a:latin typeface="Times New Roman"/>
                <a:cs typeface="Times New Roman"/>
              </a:rPr>
              <a:t>access </a:t>
            </a:r>
            <a:r>
              <a:rPr sz="1600" b="1" spc="-20" dirty="0">
                <a:latin typeface="Times New Roman"/>
                <a:cs typeface="Times New Roman"/>
              </a:rPr>
              <a:t>all  </a:t>
            </a:r>
            <a:r>
              <a:rPr sz="1600" b="1" spc="5" dirty="0">
                <a:latin typeface="Times New Roman"/>
                <a:cs typeface="Times New Roman"/>
              </a:rPr>
              <a:t>these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services.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Blockchain,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case, provides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b="1" spc="-20" dirty="0">
                <a:latin typeface="Times New Roman"/>
                <a:cs typeface="Times New Roman"/>
              </a:rPr>
              <a:t>permanent </a:t>
            </a:r>
            <a:r>
              <a:rPr sz="1600" b="1" dirty="0">
                <a:latin typeface="Times New Roman"/>
                <a:cs typeface="Times New Roman"/>
              </a:rPr>
              <a:t>record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dirty="0">
                <a:latin typeface="Times New Roman"/>
                <a:cs typeface="Times New Roman"/>
              </a:rPr>
              <a:t>every </a:t>
            </a:r>
            <a:r>
              <a:rPr sz="1600" b="1" spc="-20" dirty="0">
                <a:latin typeface="Times New Roman"/>
                <a:cs typeface="Times New Roman"/>
              </a:rPr>
              <a:t>change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transaction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b="1" spc="-60" dirty="0">
                <a:latin typeface="Times New Roman"/>
                <a:cs typeface="Times New Roman"/>
              </a:rPr>
              <a:t>made </a:t>
            </a:r>
            <a:r>
              <a:rPr sz="1600" b="1" spc="-45" dirty="0">
                <a:latin typeface="Times New Roman"/>
                <a:cs typeface="Times New Roman"/>
              </a:rPr>
              <a:t>by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25" dirty="0">
                <a:latin typeface="Times New Roman"/>
                <a:cs typeface="Times New Roman"/>
              </a:rPr>
              <a:t>digital </a:t>
            </a:r>
            <a:r>
              <a:rPr sz="1600" b="1" spc="-35" dirty="0">
                <a:latin typeface="Times New Roman"/>
                <a:cs typeface="Times New Roman"/>
              </a:rPr>
              <a:t>ID, </a:t>
            </a:r>
            <a:r>
              <a:rPr sz="1600" b="1" spc="-45" dirty="0">
                <a:latin typeface="Times New Roman"/>
                <a:cs typeface="Times New Roman"/>
              </a:rPr>
              <a:t>thus </a:t>
            </a:r>
            <a:r>
              <a:rPr sz="1600" b="1" spc="-40" dirty="0">
                <a:latin typeface="Times New Roman"/>
                <a:cs typeface="Times New Roman"/>
              </a:rPr>
              <a:t>ensuring </a:t>
            </a:r>
            <a:r>
              <a:rPr sz="1600" b="1" spc="-15" dirty="0">
                <a:latin typeface="Times New Roman"/>
                <a:cs typeface="Times New Roman"/>
              </a:rPr>
              <a:t>integrity </a:t>
            </a:r>
            <a:r>
              <a:rPr sz="1600" b="1" spc="-30" dirty="0">
                <a:latin typeface="Times New Roman"/>
                <a:cs typeface="Times New Roman"/>
              </a:rPr>
              <a:t>and </a:t>
            </a:r>
            <a:r>
              <a:rPr sz="1600" b="1" spc="-25" dirty="0">
                <a:latin typeface="Times New Roman"/>
                <a:cs typeface="Times New Roman"/>
              </a:rPr>
              <a:t>transparency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spc="-25" dirty="0">
                <a:latin typeface="Times New Roman"/>
                <a:cs typeface="Times New Roman"/>
              </a:rPr>
              <a:t>the</a:t>
            </a:r>
            <a:r>
              <a:rPr sz="1600" b="1" spc="1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Also, </a:t>
            </a:r>
            <a:r>
              <a:rPr sz="1600" spc="-20" dirty="0">
                <a:latin typeface="Times New Roman"/>
                <a:cs typeface="Times New Roman"/>
              </a:rPr>
              <a:t>citizens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b="1" spc="-5" dirty="0">
                <a:latin typeface="Times New Roman"/>
                <a:cs typeface="Times New Roman"/>
              </a:rPr>
              <a:t>notarize </a:t>
            </a:r>
            <a:r>
              <a:rPr sz="1600" b="1" spc="-10" dirty="0">
                <a:latin typeface="Times New Roman"/>
                <a:cs typeface="Times New Roman"/>
              </a:rPr>
              <a:t>birth </a:t>
            </a:r>
            <a:r>
              <a:rPr sz="1600" b="1" spc="5" dirty="0">
                <a:latin typeface="Times New Roman"/>
                <a:cs typeface="Times New Roman"/>
              </a:rPr>
              <a:t>certificates, </a:t>
            </a:r>
            <a:r>
              <a:rPr sz="1600" b="1" spc="-10" dirty="0">
                <a:latin typeface="Times New Roman"/>
                <a:cs typeface="Times New Roman"/>
              </a:rPr>
              <a:t>marriages, </a:t>
            </a:r>
            <a:r>
              <a:rPr sz="1600" b="1" spc="-5" dirty="0">
                <a:latin typeface="Times New Roman"/>
                <a:cs typeface="Times New Roman"/>
              </a:rPr>
              <a:t>deeds, and </a:t>
            </a:r>
            <a:r>
              <a:rPr sz="1600" b="1" spc="-20" dirty="0">
                <a:latin typeface="Times New Roman"/>
                <a:cs typeface="Times New Roman"/>
              </a:rPr>
              <a:t>many</a:t>
            </a:r>
            <a:r>
              <a:rPr sz="1600" b="1" spc="24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other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b="1" spc="-35" dirty="0">
                <a:latin typeface="Times New Roman"/>
                <a:cs typeface="Times New Roman"/>
              </a:rPr>
              <a:t>documents </a:t>
            </a:r>
            <a:r>
              <a:rPr sz="1600" b="1" dirty="0">
                <a:latin typeface="Times New Roman"/>
                <a:cs typeface="Times New Roman"/>
              </a:rPr>
              <a:t>on </a:t>
            </a:r>
            <a:r>
              <a:rPr sz="1600" b="1" spc="-25" dirty="0">
                <a:latin typeface="Times New Roman"/>
                <a:cs typeface="Times New Roman"/>
              </a:rPr>
              <a:t>the </a:t>
            </a:r>
            <a:r>
              <a:rPr sz="1600" b="1" spc="-30" dirty="0">
                <a:latin typeface="Times New Roman"/>
                <a:cs typeface="Times New Roman"/>
              </a:rPr>
              <a:t>blockchain </a:t>
            </a:r>
            <a:r>
              <a:rPr sz="1600" b="1" spc="15" dirty="0">
                <a:latin typeface="Times New Roman"/>
                <a:cs typeface="Times New Roman"/>
              </a:rPr>
              <a:t>tied </a:t>
            </a:r>
            <a:r>
              <a:rPr sz="1600" b="1" spc="-20" dirty="0">
                <a:latin typeface="Times New Roman"/>
                <a:cs typeface="Times New Roman"/>
              </a:rPr>
              <a:t>with </a:t>
            </a:r>
            <a:r>
              <a:rPr sz="1600" b="1" spc="-10" dirty="0">
                <a:latin typeface="Times New Roman"/>
                <a:cs typeface="Times New Roman"/>
              </a:rPr>
              <a:t>their </a:t>
            </a:r>
            <a:r>
              <a:rPr sz="1600" b="1" spc="-25" dirty="0">
                <a:latin typeface="Times New Roman"/>
                <a:cs typeface="Times New Roman"/>
              </a:rPr>
              <a:t>digital </a:t>
            </a:r>
            <a:r>
              <a:rPr sz="1600" b="1" spc="-30" dirty="0">
                <a:latin typeface="Times New Roman"/>
                <a:cs typeface="Times New Roman"/>
              </a:rPr>
              <a:t>ID </a:t>
            </a:r>
            <a:r>
              <a:rPr sz="1600" b="1" spc="-5" dirty="0">
                <a:latin typeface="Times New Roman"/>
                <a:cs typeface="Times New Roman"/>
              </a:rPr>
              <a:t>as </a:t>
            </a:r>
            <a:r>
              <a:rPr sz="1600" b="1" dirty="0">
                <a:latin typeface="Times New Roman"/>
                <a:cs typeface="Times New Roman"/>
              </a:rPr>
              <a:t>a </a:t>
            </a:r>
            <a:r>
              <a:rPr sz="1600" b="1" spc="-35" dirty="0">
                <a:latin typeface="Times New Roman"/>
                <a:cs typeface="Times New Roman"/>
              </a:rPr>
              <a:t>proof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204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existence.</a:t>
            </a:r>
            <a:endParaRPr sz="1600">
              <a:latin typeface="Times New Roman"/>
              <a:cs typeface="Times New Roman"/>
            </a:endParaRPr>
          </a:p>
          <a:p>
            <a:pPr marL="297180" marR="1270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Currently,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10" dirty="0">
                <a:latin typeface="Times New Roman"/>
                <a:cs typeface="Times New Roman"/>
              </a:rPr>
              <a:t>successful </a:t>
            </a:r>
            <a:r>
              <a:rPr sz="1600" spc="-5" dirty="0">
                <a:latin typeface="Times New Roman"/>
                <a:cs typeface="Times New Roman"/>
              </a:rPr>
              <a:t>implementations of </a:t>
            </a:r>
            <a:r>
              <a:rPr sz="1600" spc="15" dirty="0">
                <a:latin typeface="Times New Roman"/>
                <a:cs typeface="Times New Roman"/>
              </a:rPr>
              <a:t>identity </a:t>
            </a:r>
            <a:r>
              <a:rPr sz="1600" spc="-5" dirty="0">
                <a:latin typeface="Times New Roman"/>
                <a:cs typeface="Times New Roman"/>
              </a:rPr>
              <a:t>schemes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dirty="0">
                <a:latin typeface="Times New Roman"/>
                <a:cs typeface="Times New Roman"/>
              </a:rPr>
              <a:t>countries </a:t>
            </a:r>
            <a:r>
              <a:rPr sz="1600" spc="5" dirty="0">
                <a:latin typeface="Times New Roman"/>
                <a:cs typeface="Times New Roman"/>
              </a:rPr>
              <a:t>that  </a:t>
            </a:r>
            <a:r>
              <a:rPr sz="1600" spc="15" dirty="0">
                <a:latin typeface="Times New Roman"/>
                <a:cs typeface="Times New Roman"/>
              </a:rPr>
              <a:t>work </a:t>
            </a:r>
            <a:r>
              <a:rPr sz="1600" spc="5" dirty="0">
                <a:latin typeface="Times New Roman"/>
                <a:cs typeface="Times New Roman"/>
              </a:rPr>
              <a:t>well,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there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-15" dirty="0">
                <a:latin typeface="Times New Roman"/>
                <a:cs typeface="Times New Roman"/>
              </a:rPr>
              <a:t>argument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-10" dirty="0">
                <a:latin typeface="Times New Roman"/>
                <a:cs typeface="Times New Roman"/>
              </a:rPr>
              <a:t>perhaps </a:t>
            </a:r>
            <a:r>
              <a:rPr sz="1600" dirty="0">
                <a:latin typeface="Times New Roman"/>
                <a:cs typeface="Times New Roman"/>
              </a:rPr>
              <a:t>blockchain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30" dirty="0">
                <a:latin typeface="Times New Roman"/>
                <a:cs typeface="Times New Roman"/>
              </a:rPr>
              <a:t>not </a:t>
            </a:r>
            <a:r>
              <a:rPr sz="1600" dirty="0">
                <a:latin typeface="Times New Roman"/>
                <a:cs typeface="Times New Roman"/>
              </a:rPr>
              <a:t>required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identity  </a:t>
            </a:r>
            <a:r>
              <a:rPr sz="1600" spc="-45" dirty="0">
                <a:latin typeface="Times New Roman"/>
                <a:cs typeface="Times New Roman"/>
              </a:rPr>
              <a:t>management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 marL="297180" marR="1651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Although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5" dirty="0">
                <a:latin typeface="Times New Roman"/>
                <a:cs typeface="Times New Roman"/>
              </a:rPr>
              <a:t>several </a:t>
            </a:r>
            <a:r>
              <a:rPr sz="1600" spc="-15" dirty="0">
                <a:latin typeface="Times New Roman"/>
                <a:cs typeface="Times New Roman"/>
              </a:rPr>
              <a:t>benefits, </a:t>
            </a:r>
            <a:r>
              <a:rPr sz="1600" spc="20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b="1" spc="-10" dirty="0">
                <a:latin typeface="Times New Roman"/>
                <a:cs typeface="Times New Roman"/>
              </a:rPr>
              <a:t>privacy </a:t>
            </a:r>
            <a:r>
              <a:rPr sz="1600" b="1" spc="20" dirty="0">
                <a:latin typeface="Times New Roman"/>
                <a:cs typeface="Times New Roman"/>
              </a:rPr>
              <a:t>and </a:t>
            </a:r>
            <a:r>
              <a:rPr sz="1600" b="1" spc="-10" dirty="0">
                <a:latin typeface="Times New Roman"/>
                <a:cs typeface="Times New Roman"/>
              </a:rPr>
              <a:t>controlling </a:t>
            </a:r>
            <a:r>
              <a:rPr sz="1600" b="1" spc="-25" dirty="0">
                <a:latin typeface="Times New Roman"/>
                <a:cs typeface="Times New Roman"/>
              </a:rPr>
              <a:t>the </a:t>
            </a:r>
            <a:r>
              <a:rPr sz="1600" b="1" spc="-30" dirty="0">
                <a:latin typeface="Times New Roman"/>
                <a:cs typeface="Times New Roman"/>
              </a:rPr>
              <a:t>use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spc="-10" dirty="0">
                <a:latin typeface="Times New Roman"/>
                <a:cs typeface="Times New Roman"/>
              </a:rPr>
              <a:t>identity  </a:t>
            </a:r>
            <a:r>
              <a:rPr sz="1600" b="1" spc="-15" dirty="0">
                <a:latin typeface="Times New Roman"/>
                <a:cs typeface="Times New Roman"/>
              </a:rPr>
              <a:t>information, </a:t>
            </a:r>
            <a:r>
              <a:rPr sz="1600" b="1" spc="-40" dirty="0">
                <a:latin typeface="Times New Roman"/>
                <a:cs typeface="Times New Roman"/>
              </a:rPr>
              <a:t>due </a:t>
            </a:r>
            <a:r>
              <a:rPr sz="1600" b="1" spc="10" dirty="0">
                <a:latin typeface="Times New Roman"/>
                <a:cs typeface="Times New Roman"/>
              </a:rPr>
              <a:t>to </a:t>
            </a:r>
            <a:r>
              <a:rPr sz="1600" b="1" spc="-25" dirty="0">
                <a:latin typeface="Times New Roman"/>
                <a:cs typeface="Times New Roman"/>
              </a:rPr>
              <a:t>the </a:t>
            </a:r>
            <a:r>
              <a:rPr sz="1600" b="1" spc="-15" dirty="0">
                <a:latin typeface="Times New Roman"/>
                <a:cs typeface="Times New Roman"/>
              </a:rPr>
              <a:t>current </a:t>
            </a:r>
            <a:r>
              <a:rPr sz="1600" b="1" spc="-5" dirty="0">
                <a:latin typeface="Times New Roman"/>
                <a:cs typeface="Times New Roman"/>
              </a:rPr>
              <a:t>immaturity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10" dirty="0">
                <a:latin typeface="Times New Roman"/>
                <a:cs typeface="Times New Roman"/>
              </a:rPr>
              <a:t>technology, </a:t>
            </a:r>
            <a:r>
              <a:rPr sz="1600" dirty="0">
                <a:latin typeface="Times New Roman"/>
                <a:cs typeface="Times New Roman"/>
              </a:rPr>
              <a:t>perhaps </a:t>
            </a:r>
            <a:r>
              <a:rPr sz="1600" spc="15" dirty="0">
                <a:latin typeface="Times New Roman"/>
                <a:cs typeface="Times New Roman"/>
              </a:rPr>
              <a:t>it is </a:t>
            </a:r>
            <a:r>
              <a:rPr sz="1600" spc="-5" dirty="0">
                <a:latin typeface="Times New Roman"/>
                <a:cs typeface="Times New Roman"/>
              </a:rPr>
              <a:t>not  </a:t>
            </a:r>
            <a:r>
              <a:rPr sz="1600" spc="5" dirty="0">
                <a:latin typeface="Times New Roman"/>
                <a:cs typeface="Times New Roman"/>
              </a:rPr>
              <a:t>ready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20" dirty="0">
                <a:latin typeface="Times New Roman"/>
                <a:cs typeface="Times New Roman"/>
              </a:rPr>
              <a:t>real-world </a:t>
            </a:r>
            <a:r>
              <a:rPr sz="1600" spc="-15" dirty="0">
                <a:latin typeface="Times New Roman"/>
                <a:cs typeface="Times New Roman"/>
              </a:rPr>
              <a:t>identity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5" dirty="0">
                <a:latin typeface="Times New Roman"/>
                <a:cs typeface="Times New Roman"/>
              </a:rPr>
              <a:t>However, </a:t>
            </a:r>
            <a:r>
              <a:rPr sz="1600" spc="-5" dirty="0">
                <a:latin typeface="Times New Roman"/>
                <a:cs typeface="Times New Roman"/>
              </a:rPr>
              <a:t>research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being </a:t>
            </a:r>
            <a:r>
              <a:rPr sz="1600" spc="10" dirty="0">
                <a:latin typeface="Times New Roman"/>
                <a:cs typeface="Times New Roman"/>
              </a:rPr>
              <a:t>carried </a:t>
            </a:r>
            <a:r>
              <a:rPr sz="1600" spc="-5" dirty="0">
                <a:latin typeface="Times New Roman"/>
                <a:cs typeface="Times New Roman"/>
              </a:rPr>
              <a:t>out </a:t>
            </a:r>
            <a:r>
              <a:rPr sz="1600" spc="35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-10" dirty="0">
                <a:latin typeface="Times New Roman"/>
                <a:cs typeface="Times New Roman"/>
              </a:rPr>
              <a:t>governments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explore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use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9812" y="4690109"/>
            <a:ext cx="29756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15" dirty="0">
                <a:latin typeface="Times New Roman"/>
                <a:cs typeface="Times New Roman"/>
              </a:rPr>
              <a:t>identity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management.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422" y="371220"/>
            <a:ext cx="7872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Government-Citizen identification </a:t>
            </a:r>
            <a:r>
              <a:rPr dirty="0"/>
              <a:t>(ID</a:t>
            </a:r>
            <a:r>
              <a:rPr spc="-275" dirty="0"/>
              <a:t> </a:t>
            </a:r>
            <a:r>
              <a:rPr spc="5" dirty="0"/>
              <a:t>cards)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5015" y="1261173"/>
            <a:ext cx="7787640" cy="198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Moreover, laws </a:t>
            </a:r>
            <a:r>
              <a:rPr sz="1600" spc="-20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right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forgotten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quite </a:t>
            </a:r>
            <a:r>
              <a:rPr sz="1600" spc="5" dirty="0">
                <a:latin typeface="Times New Roman"/>
                <a:cs typeface="Times New Roman"/>
              </a:rPr>
              <a:t>difficult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incorporate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30" dirty="0">
                <a:latin typeface="Times New Roman"/>
                <a:cs typeface="Times New Roman"/>
              </a:rPr>
              <a:t>due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their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immutable </a:t>
            </a:r>
            <a:r>
              <a:rPr sz="1600" spc="-25" dirty="0">
                <a:latin typeface="Times New Roman"/>
                <a:cs typeface="Times New Roman"/>
              </a:rPr>
              <a:t>nature.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Other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government </a:t>
            </a:r>
            <a:r>
              <a:rPr sz="1600" spc="-10" dirty="0">
                <a:latin typeface="Times New Roman"/>
                <a:cs typeface="Times New Roman"/>
              </a:rPr>
              <a:t>functions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5" dirty="0">
                <a:latin typeface="Times New Roman"/>
                <a:cs typeface="Times New Roman"/>
              </a:rPr>
              <a:t>technology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implemented </a:t>
            </a:r>
            <a:r>
              <a:rPr sz="1600" spc="-50" dirty="0">
                <a:latin typeface="Times New Roman"/>
                <a:cs typeface="Times New Roman"/>
              </a:rPr>
              <a:t>to  </a:t>
            </a:r>
            <a:r>
              <a:rPr sz="1600" b="1" spc="-20" dirty="0">
                <a:latin typeface="Times New Roman"/>
                <a:cs typeface="Times New Roman"/>
              </a:rPr>
              <a:t>improve </a:t>
            </a:r>
            <a:r>
              <a:rPr sz="1600" b="1" spc="5" dirty="0">
                <a:latin typeface="Times New Roman"/>
                <a:cs typeface="Times New Roman"/>
              </a:rPr>
              <a:t>cost </a:t>
            </a:r>
            <a:r>
              <a:rPr sz="1600" b="1" spc="-30" dirty="0">
                <a:latin typeface="Times New Roman"/>
                <a:cs typeface="Times New Roman"/>
              </a:rPr>
              <a:t>and </a:t>
            </a:r>
            <a:r>
              <a:rPr sz="1600" b="1" dirty="0">
                <a:latin typeface="Times New Roman"/>
                <a:cs typeface="Times New Roman"/>
              </a:rPr>
              <a:t>efficiency </a:t>
            </a:r>
            <a:r>
              <a:rPr sz="1600" b="1" spc="-20" dirty="0">
                <a:latin typeface="Times New Roman"/>
                <a:cs typeface="Times New Roman"/>
              </a:rPr>
              <a:t>include </a:t>
            </a:r>
            <a:r>
              <a:rPr sz="1600" b="1" spc="-25" dirty="0">
                <a:latin typeface="Times New Roman"/>
                <a:cs typeface="Times New Roman"/>
              </a:rPr>
              <a:t>the </a:t>
            </a:r>
            <a:r>
              <a:rPr sz="1600" b="1" spc="-10" dirty="0">
                <a:latin typeface="Times New Roman"/>
                <a:cs typeface="Times New Roman"/>
              </a:rPr>
              <a:t>collection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spc="5" dirty="0">
                <a:latin typeface="Times New Roman"/>
                <a:cs typeface="Times New Roman"/>
              </a:rPr>
              <a:t>taxes, </a:t>
            </a:r>
            <a:r>
              <a:rPr sz="1600" b="1" spc="-5" dirty="0">
                <a:latin typeface="Times New Roman"/>
                <a:cs typeface="Times New Roman"/>
              </a:rPr>
              <a:t>benefits </a:t>
            </a:r>
            <a:r>
              <a:rPr sz="1600" b="1" spc="-25" dirty="0">
                <a:latin typeface="Times New Roman"/>
                <a:cs typeface="Times New Roman"/>
              </a:rPr>
              <a:t>manage </a:t>
            </a:r>
            <a:r>
              <a:rPr sz="1600" b="1" spc="-35" dirty="0">
                <a:latin typeface="Times New Roman"/>
                <a:cs typeface="Times New Roman"/>
              </a:rPr>
              <a:t>ment </a:t>
            </a:r>
            <a:r>
              <a:rPr sz="1600" b="1" spc="-5" dirty="0">
                <a:latin typeface="Times New Roman"/>
                <a:cs typeface="Times New Roman"/>
              </a:rPr>
              <a:t>and  </a:t>
            </a:r>
            <a:r>
              <a:rPr sz="1600" b="1" spc="-10" dirty="0">
                <a:latin typeface="Times New Roman"/>
                <a:cs typeface="Times New Roman"/>
              </a:rPr>
              <a:t>disbursement, </a:t>
            </a:r>
            <a:r>
              <a:rPr sz="1600" b="1" dirty="0">
                <a:latin typeface="Times New Roman"/>
                <a:cs typeface="Times New Roman"/>
              </a:rPr>
              <a:t>land </a:t>
            </a:r>
            <a:r>
              <a:rPr sz="1600" b="1" spc="5" dirty="0">
                <a:latin typeface="Times New Roman"/>
                <a:cs typeface="Times New Roman"/>
              </a:rPr>
              <a:t>ownership </a:t>
            </a:r>
            <a:r>
              <a:rPr sz="1600" b="1" dirty="0">
                <a:latin typeface="Times New Roman"/>
                <a:cs typeface="Times New Roman"/>
              </a:rPr>
              <a:t>record </a:t>
            </a:r>
            <a:r>
              <a:rPr sz="1600" b="1" spc="-25" dirty="0">
                <a:latin typeface="Times New Roman"/>
                <a:cs typeface="Times New Roman"/>
              </a:rPr>
              <a:t>manage ment, </a:t>
            </a:r>
            <a:r>
              <a:rPr sz="1600" b="1" spc="-20" dirty="0">
                <a:latin typeface="Times New Roman"/>
                <a:cs typeface="Times New Roman"/>
              </a:rPr>
              <a:t>life </a:t>
            </a:r>
            <a:r>
              <a:rPr sz="1600" b="1" spc="-5" dirty="0">
                <a:latin typeface="Times New Roman"/>
                <a:cs typeface="Times New Roman"/>
              </a:rPr>
              <a:t>event registration </a:t>
            </a:r>
            <a:r>
              <a:rPr sz="1600" b="1" dirty="0">
                <a:latin typeface="Times New Roman"/>
                <a:cs typeface="Times New Roman"/>
              </a:rPr>
              <a:t>(marriages,  </a:t>
            </a:r>
            <a:r>
              <a:rPr sz="1600" b="1" spc="-35" dirty="0">
                <a:latin typeface="Times New Roman"/>
                <a:cs typeface="Times New Roman"/>
              </a:rPr>
              <a:t>births), </a:t>
            </a:r>
            <a:r>
              <a:rPr sz="1600" b="1" spc="-25" dirty="0">
                <a:latin typeface="Times New Roman"/>
                <a:cs typeface="Times New Roman"/>
              </a:rPr>
              <a:t>motor </a:t>
            </a:r>
            <a:r>
              <a:rPr sz="1600" b="1" spc="-15" dirty="0">
                <a:latin typeface="Times New Roman"/>
                <a:cs typeface="Times New Roman"/>
              </a:rPr>
              <a:t>vehicle registration, </a:t>
            </a:r>
            <a:r>
              <a:rPr sz="1600" b="1" spc="-30" dirty="0">
                <a:latin typeface="Times New Roman"/>
                <a:cs typeface="Times New Roman"/>
              </a:rPr>
              <a:t>and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licenses.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not </a:t>
            </a:r>
            <a:r>
              <a:rPr sz="1600" spc="40" dirty="0">
                <a:latin typeface="Times New Roman"/>
                <a:cs typeface="Times New Roman"/>
              </a:rPr>
              <a:t>an </a:t>
            </a:r>
            <a:r>
              <a:rPr sz="1600" dirty="0">
                <a:latin typeface="Times New Roman"/>
                <a:cs typeface="Times New Roman"/>
              </a:rPr>
              <a:t>exhaustive </a:t>
            </a:r>
            <a:r>
              <a:rPr sz="1600" spc="15" dirty="0">
                <a:latin typeface="Times New Roman"/>
                <a:cs typeface="Times New Roman"/>
              </a:rPr>
              <a:t>list </a:t>
            </a:r>
            <a:r>
              <a:rPr sz="1600" dirty="0">
                <a:latin typeface="Times New Roman"/>
                <a:cs typeface="Times New Roman"/>
              </a:rPr>
              <a:t>and, over </a:t>
            </a:r>
            <a:r>
              <a:rPr sz="1600" spc="5" dirty="0">
                <a:latin typeface="Times New Roman"/>
                <a:cs typeface="Times New Roman"/>
              </a:rPr>
              <a:t>time, </a:t>
            </a:r>
            <a:r>
              <a:rPr sz="1600" spc="-10" dirty="0">
                <a:latin typeface="Times New Roman"/>
                <a:cs typeface="Times New Roman"/>
              </a:rPr>
              <a:t>many functions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processes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Times New Roman"/>
                <a:cs typeface="Times New Roman"/>
              </a:rPr>
              <a:t>government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adapted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blockchain-based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model.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15" y="3215703"/>
            <a:ext cx="11239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180" algn="l"/>
                <a:tab pos="297815" algn="l"/>
                <a:tab pos="815975" algn="l"/>
              </a:tabLst>
            </a:pP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85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e	</a:t>
            </a:r>
            <a:r>
              <a:rPr sz="1600" spc="-85" dirty="0">
                <a:latin typeface="Times New Roman"/>
                <a:cs typeface="Times New Roman"/>
              </a:rPr>
              <a:t>k</a:t>
            </a:r>
            <a:r>
              <a:rPr sz="1600" spc="8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6604" y="3215703"/>
            <a:ext cx="279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6775" algn="l"/>
                <a:tab pos="1243330" algn="l"/>
                <a:tab pos="2392680" algn="l"/>
              </a:tabLst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80" dirty="0">
                <a:latin typeface="Times New Roman"/>
                <a:cs typeface="Times New Roman"/>
              </a:rPr>
              <a:t>e</a:t>
            </a:r>
            <a:r>
              <a:rPr sz="1600" spc="-85" dirty="0">
                <a:latin typeface="Times New Roman"/>
                <a:cs typeface="Times New Roman"/>
              </a:rPr>
              <a:t>n</a:t>
            </a:r>
            <a:r>
              <a:rPr sz="1600" spc="85" dirty="0">
                <a:latin typeface="Times New Roman"/>
                <a:cs typeface="Times New Roman"/>
              </a:rPr>
              <a:t>e</a:t>
            </a:r>
            <a:r>
              <a:rPr sz="1600" spc="-55" dirty="0">
                <a:latin typeface="Times New Roman"/>
                <a:cs typeface="Times New Roman"/>
              </a:rPr>
              <a:t>f</a:t>
            </a:r>
            <a:r>
              <a:rPr sz="1600" spc="30" dirty="0">
                <a:latin typeface="Times New Roman"/>
                <a:cs typeface="Times New Roman"/>
              </a:rPr>
              <a:t>i</a:t>
            </a:r>
            <a:r>
              <a:rPr sz="1600" spc="-4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s	</a:t>
            </a:r>
            <a:r>
              <a:rPr sz="1600" spc="75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f	b</a:t>
            </a:r>
            <a:r>
              <a:rPr sz="1600" spc="30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-85" dirty="0">
                <a:latin typeface="Times New Roman"/>
                <a:cs typeface="Times New Roman"/>
              </a:rPr>
              <a:t>k</a:t>
            </a:r>
            <a:r>
              <a:rPr sz="1600" spc="85" dirty="0">
                <a:latin typeface="Times New Roman"/>
                <a:cs typeface="Times New Roman"/>
              </a:rPr>
              <a:t>c</a:t>
            </a:r>
            <a:r>
              <a:rPr sz="1600" spc="-85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110" dirty="0">
                <a:latin typeface="Times New Roman"/>
                <a:cs typeface="Times New Roman"/>
              </a:rPr>
              <a:t>i</a:t>
            </a:r>
            <a:r>
              <a:rPr sz="1600" spc="-65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,	</a:t>
            </a:r>
            <a:r>
              <a:rPr sz="1600" spc="90" dirty="0">
                <a:latin typeface="Times New Roman"/>
                <a:cs typeface="Times New Roman"/>
              </a:rPr>
              <a:t>s</a:t>
            </a:r>
            <a:r>
              <a:rPr sz="1600" spc="-85" dirty="0">
                <a:latin typeface="Times New Roman"/>
                <a:cs typeface="Times New Roman"/>
              </a:rPr>
              <a:t>u</a:t>
            </a:r>
            <a:r>
              <a:rPr sz="1600" spc="8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6721" y="3215703"/>
            <a:ext cx="3535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  <a:tab pos="1781810" algn="l"/>
                <a:tab pos="3185160" algn="l"/>
              </a:tabLst>
            </a:pP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s	</a:t>
            </a:r>
            <a:r>
              <a:rPr sz="1600" b="1" spc="30" dirty="0">
                <a:latin typeface="Times New Roman"/>
                <a:cs typeface="Times New Roman"/>
              </a:rPr>
              <a:t>i</a:t>
            </a:r>
            <a:r>
              <a:rPr sz="1600" b="1" spc="25" dirty="0">
                <a:latin typeface="Times New Roman"/>
                <a:cs typeface="Times New Roman"/>
              </a:rPr>
              <a:t>m</a:t>
            </a:r>
            <a:r>
              <a:rPr sz="1600" b="1" spc="-55" dirty="0">
                <a:latin typeface="Times New Roman"/>
                <a:cs typeface="Times New Roman"/>
              </a:rPr>
              <a:t>m</a:t>
            </a:r>
            <a:r>
              <a:rPr sz="1600" b="1" spc="-15" dirty="0">
                <a:latin typeface="Times New Roman"/>
                <a:cs typeface="Times New Roman"/>
              </a:rPr>
              <a:t>u</a:t>
            </a:r>
            <a:r>
              <a:rPr sz="1600" b="1" spc="20" dirty="0">
                <a:latin typeface="Times New Roman"/>
                <a:cs typeface="Times New Roman"/>
              </a:rPr>
              <a:t>t</a:t>
            </a:r>
            <a:r>
              <a:rPr sz="1600" b="1" spc="75" dirty="0">
                <a:latin typeface="Times New Roman"/>
                <a:cs typeface="Times New Roman"/>
              </a:rPr>
              <a:t>a</a:t>
            </a:r>
            <a:r>
              <a:rPr sz="1600" b="1" spc="-95" dirty="0">
                <a:latin typeface="Times New Roman"/>
                <a:cs typeface="Times New Roman"/>
              </a:rPr>
              <a:t>b</a:t>
            </a:r>
            <a:r>
              <a:rPr sz="1600" b="1" spc="30" dirty="0">
                <a:latin typeface="Times New Roman"/>
                <a:cs typeface="Times New Roman"/>
              </a:rPr>
              <a:t>il</a:t>
            </a:r>
            <a:r>
              <a:rPr sz="1600" b="1" spc="-45" dirty="0">
                <a:latin typeface="Times New Roman"/>
                <a:cs typeface="Times New Roman"/>
              </a:rPr>
              <a:t>i</a:t>
            </a:r>
            <a:r>
              <a:rPr sz="1600" b="1" spc="20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y,	</a:t>
            </a:r>
            <a:r>
              <a:rPr sz="1600" b="1" spc="20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r</a:t>
            </a:r>
            <a:r>
              <a:rPr sz="1600" b="1" spc="75" dirty="0">
                <a:latin typeface="Times New Roman"/>
                <a:cs typeface="Times New Roman"/>
              </a:rPr>
              <a:t>a</a:t>
            </a:r>
            <a:r>
              <a:rPr sz="1600" b="1" spc="-95" dirty="0">
                <a:latin typeface="Times New Roman"/>
                <a:cs typeface="Times New Roman"/>
              </a:rPr>
              <a:t>n</a:t>
            </a:r>
            <a:r>
              <a:rPr sz="1600" b="1" spc="90" dirty="0">
                <a:latin typeface="Times New Roman"/>
                <a:cs typeface="Times New Roman"/>
              </a:rPr>
              <a:t>s</a:t>
            </a:r>
            <a:r>
              <a:rPr sz="1600" b="1" spc="-95" dirty="0">
                <a:latin typeface="Times New Roman"/>
                <a:cs typeface="Times New Roman"/>
              </a:rPr>
              <a:t>p</a:t>
            </a:r>
            <a:r>
              <a:rPr sz="1600" b="1" spc="75" dirty="0">
                <a:latin typeface="Times New Roman"/>
                <a:cs typeface="Times New Roman"/>
              </a:rPr>
              <a:t>a</a:t>
            </a:r>
            <a:r>
              <a:rPr sz="1600" b="1" spc="-75" dirty="0">
                <a:latin typeface="Times New Roman"/>
                <a:cs typeface="Times New Roman"/>
              </a:rPr>
              <a:t>r</a:t>
            </a:r>
            <a:r>
              <a:rPr sz="1600" b="1" spc="85" dirty="0">
                <a:latin typeface="Times New Roman"/>
                <a:cs typeface="Times New Roman"/>
              </a:rPr>
              <a:t>e</a:t>
            </a:r>
            <a:r>
              <a:rPr sz="1600" b="1" spc="-95" dirty="0">
                <a:latin typeface="Times New Roman"/>
                <a:cs typeface="Times New Roman"/>
              </a:rPr>
              <a:t>n</a:t>
            </a:r>
            <a:r>
              <a:rPr sz="1600" b="1" spc="5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y,	</a:t>
            </a:r>
            <a:r>
              <a:rPr sz="1600" b="1" spc="75" dirty="0">
                <a:latin typeface="Times New Roman"/>
                <a:cs typeface="Times New Roman"/>
              </a:rPr>
              <a:t>a</a:t>
            </a:r>
            <a:r>
              <a:rPr sz="1600" b="1" spc="-15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812" y="3460178"/>
            <a:ext cx="7494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09090" algn="l"/>
                <a:tab pos="2077085" algn="l"/>
                <a:tab pos="2585720" algn="l"/>
                <a:tab pos="2911475" algn="l"/>
                <a:tab pos="3531870" algn="l"/>
                <a:tab pos="4935220" algn="l"/>
                <a:tab pos="5260975" algn="l"/>
                <a:tab pos="5819775" algn="l"/>
                <a:tab pos="6145530" algn="l"/>
                <a:tab pos="6562725" algn="l"/>
              </a:tabLst>
            </a:pPr>
            <a:r>
              <a:rPr sz="1600" b="1" spc="-95" dirty="0">
                <a:latin typeface="Times New Roman"/>
                <a:cs typeface="Times New Roman"/>
              </a:rPr>
              <a:t>d</a:t>
            </a:r>
            <a:r>
              <a:rPr sz="1600" b="1" spc="85" dirty="0">
                <a:latin typeface="Times New Roman"/>
                <a:cs typeface="Times New Roman"/>
              </a:rPr>
              <a:t>e</a:t>
            </a:r>
            <a:r>
              <a:rPr sz="1600" b="1" spc="5" dirty="0">
                <a:latin typeface="Times New Roman"/>
                <a:cs typeface="Times New Roman"/>
              </a:rPr>
              <a:t>c</a:t>
            </a:r>
            <a:r>
              <a:rPr sz="1600" b="1" spc="85" dirty="0">
                <a:latin typeface="Times New Roman"/>
                <a:cs typeface="Times New Roman"/>
              </a:rPr>
              <a:t>e</a:t>
            </a:r>
            <a:r>
              <a:rPr sz="1600" b="1" spc="-95" dirty="0">
                <a:latin typeface="Times New Roman"/>
                <a:cs typeface="Times New Roman"/>
              </a:rPr>
              <a:t>n</a:t>
            </a:r>
            <a:r>
              <a:rPr sz="1600" b="1" spc="20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30" dirty="0">
                <a:latin typeface="Times New Roman"/>
                <a:cs typeface="Times New Roman"/>
              </a:rPr>
              <a:t>l</a:t>
            </a:r>
            <a:r>
              <a:rPr sz="1600" b="1" spc="-45" dirty="0">
                <a:latin typeface="Times New Roman"/>
                <a:cs typeface="Times New Roman"/>
              </a:rPr>
              <a:t>i</a:t>
            </a:r>
            <a:r>
              <a:rPr sz="1600" b="1" spc="85" dirty="0">
                <a:latin typeface="Times New Roman"/>
                <a:cs typeface="Times New Roman"/>
              </a:rPr>
              <a:t>z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20" dirty="0">
                <a:latin typeface="Times New Roman"/>
                <a:cs typeface="Times New Roman"/>
              </a:rPr>
              <a:t>t</a:t>
            </a:r>
            <a:r>
              <a:rPr sz="1600" b="1" spc="-4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-95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,	</a:t>
            </a:r>
            <a:r>
              <a:rPr sz="1600" b="1" spc="5" dirty="0">
                <a:latin typeface="Times New Roman"/>
                <a:cs typeface="Times New Roman"/>
              </a:rPr>
              <a:t>c</a:t>
            </a:r>
            <a:r>
              <a:rPr sz="1600" b="1" spc="75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n	</a:t>
            </a:r>
            <a:r>
              <a:rPr sz="1600" b="1" spc="-95" dirty="0">
                <a:latin typeface="Times New Roman"/>
                <a:cs typeface="Times New Roman"/>
              </a:rPr>
              <a:t>h</a:t>
            </a:r>
            <a:r>
              <a:rPr sz="1600" b="1" spc="85" dirty="0">
                <a:latin typeface="Times New Roman"/>
                <a:cs typeface="Times New Roman"/>
              </a:rPr>
              <a:t>e</a:t>
            </a:r>
            <a:r>
              <a:rPr sz="1600" b="1" spc="-4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p	</a:t>
            </a:r>
            <a:r>
              <a:rPr sz="1600" b="1" spc="25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o	</a:t>
            </a:r>
            <a:r>
              <a:rPr sz="1600" b="1" spc="-15" dirty="0">
                <a:latin typeface="Times New Roman"/>
                <a:cs typeface="Times New Roman"/>
              </a:rPr>
              <a:t>b</a:t>
            </a:r>
            <a:r>
              <a:rPr sz="1600" b="1" spc="5" dirty="0">
                <a:latin typeface="Times New Roman"/>
                <a:cs typeface="Times New Roman"/>
              </a:rPr>
              <a:t>r</a:t>
            </a:r>
            <a:r>
              <a:rPr sz="1600" b="1" spc="30" dirty="0">
                <a:latin typeface="Times New Roman"/>
                <a:cs typeface="Times New Roman"/>
              </a:rPr>
              <a:t>i</a:t>
            </a:r>
            <a:r>
              <a:rPr sz="1600" b="1" spc="-95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g	</a:t>
            </a:r>
            <a:r>
              <a:rPr sz="1600" b="1" spc="30" dirty="0">
                <a:latin typeface="Times New Roman"/>
                <a:cs typeface="Times New Roman"/>
              </a:rPr>
              <a:t>i</a:t>
            </a:r>
            <a:r>
              <a:rPr sz="1600" b="1" spc="-55" dirty="0">
                <a:latin typeface="Times New Roman"/>
                <a:cs typeface="Times New Roman"/>
              </a:rPr>
              <a:t>m</a:t>
            </a:r>
            <a:r>
              <a:rPr sz="1600" b="1" spc="-15" dirty="0">
                <a:latin typeface="Times New Roman"/>
                <a:cs typeface="Times New Roman"/>
              </a:rPr>
              <a:t>p</a:t>
            </a:r>
            <a:r>
              <a:rPr sz="1600" b="1" spc="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ove</a:t>
            </a:r>
            <a:r>
              <a:rPr sz="1600" b="1" spc="-235" dirty="0">
                <a:latin typeface="Times New Roman"/>
                <a:cs typeface="Times New Roman"/>
              </a:rPr>
              <a:t> </a:t>
            </a:r>
            <a:r>
              <a:rPr sz="1600" b="1" spc="-135" dirty="0">
                <a:latin typeface="Times New Roman"/>
                <a:cs typeface="Times New Roman"/>
              </a:rPr>
              <a:t>m</a:t>
            </a:r>
            <a:r>
              <a:rPr sz="1600" b="1" spc="85" dirty="0">
                <a:latin typeface="Times New Roman"/>
                <a:cs typeface="Times New Roman"/>
              </a:rPr>
              <a:t>e</a:t>
            </a:r>
            <a:r>
              <a:rPr sz="1600" b="1" spc="-95" dirty="0">
                <a:latin typeface="Times New Roman"/>
                <a:cs typeface="Times New Roman"/>
              </a:rPr>
              <a:t>n</a:t>
            </a:r>
            <a:r>
              <a:rPr sz="1600" b="1" spc="20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s	</a:t>
            </a:r>
            <a:r>
              <a:rPr sz="1600" b="1" spc="25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o	</a:t>
            </a:r>
            <a:r>
              <a:rPr sz="1600" b="1" spc="-135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10" dirty="0">
                <a:latin typeface="Times New Roman"/>
                <a:cs typeface="Times New Roman"/>
              </a:rPr>
              <a:t>s</a:t>
            </a:r>
            <a:r>
              <a:rPr sz="1600" b="1" dirty="0">
                <a:latin typeface="Times New Roman"/>
                <a:cs typeface="Times New Roman"/>
              </a:rPr>
              <a:t>t	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f	</a:t>
            </a:r>
            <a:r>
              <a:rPr sz="1600" b="1" spc="20" dirty="0">
                <a:latin typeface="Times New Roman"/>
                <a:cs typeface="Times New Roman"/>
              </a:rPr>
              <a:t>t</a:t>
            </a:r>
            <a:r>
              <a:rPr sz="1600" b="1" spc="-95" dirty="0">
                <a:latin typeface="Times New Roman"/>
                <a:cs typeface="Times New Roman"/>
              </a:rPr>
              <a:t>h</a:t>
            </a:r>
            <a:r>
              <a:rPr sz="1600" b="1" dirty="0">
                <a:latin typeface="Times New Roman"/>
                <a:cs typeface="Times New Roman"/>
              </a:rPr>
              <a:t>e	</a:t>
            </a:r>
            <a:r>
              <a:rPr sz="1600" b="1" spc="20" dirty="0">
                <a:latin typeface="Times New Roman"/>
                <a:cs typeface="Times New Roman"/>
              </a:rPr>
              <a:t>t</a:t>
            </a:r>
            <a:r>
              <a:rPr sz="1600" b="1" spc="-7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15" dirty="0">
                <a:latin typeface="Times New Roman"/>
                <a:cs typeface="Times New Roman"/>
              </a:rPr>
              <a:t>d</a:t>
            </a:r>
            <a:r>
              <a:rPr sz="1600" b="1" spc="-45" dirty="0">
                <a:latin typeface="Times New Roman"/>
                <a:cs typeface="Times New Roman"/>
              </a:rPr>
              <a:t>i</a:t>
            </a:r>
            <a:r>
              <a:rPr sz="1600" b="1" spc="20" dirty="0">
                <a:latin typeface="Times New Roman"/>
                <a:cs typeface="Times New Roman"/>
              </a:rPr>
              <a:t>t</a:t>
            </a:r>
            <a:r>
              <a:rPr sz="1600" b="1" spc="-45" dirty="0">
                <a:latin typeface="Times New Roman"/>
                <a:cs typeface="Times New Roman"/>
              </a:rPr>
              <a:t>i</a:t>
            </a:r>
            <a:r>
              <a:rPr sz="1600" b="1" spc="75" dirty="0">
                <a:latin typeface="Times New Roman"/>
                <a:cs typeface="Times New Roman"/>
              </a:rPr>
              <a:t>o</a:t>
            </a:r>
            <a:r>
              <a:rPr sz="1600" b="1" spc="-15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al  </a:t>
            </a:r>
            <a:r>
              <a:rPr sz="1600" b="1" spc="-25" dirty="0">
                <a:latin typeface="Times New Roman"/>
                <a:cs typeface="Times New Roman"/>
              </a:rPr>
              <a:t>government</a:t>
            </a:r>
            <a:r>
              <a:rPr sz="1600" b="1" spc="1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401573"/>
            <a:ext cx="6825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Use </a:t>
            </a:r>
            <a:r>
              <a:rPr sz="2800" spc="25" dirty="0"/>
              <a:t>cases </a:t>
            </a:r>
            <a:r>
              <a:rPr sz="2800" spc="15" dirty="0"/>
              <a:t>of </a:t>
            </a:r>
            <a:r>
              <a:rPr sz="2800" spc="-5" dirty="0"/>
              <a:t>Blockchain </a:t>
            </a:r>
            <a:r>
              <a:rPr sz="2800" spc="5" dirty="0"/>
              <a:t>technology</a:t>
            </a:r>
            <a:r>
              <a:rPr sz="2800" spc="-285" dirty="0"/>
              <a:t> </a:t>
            </a:r>
            <a:r>
              <a:rPr sz="2800" dirty="0"/>
              <a:t>–Finance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4059" y="1582483"/>
            <a:ext cx="787908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25" dirty="0">
                <a:latin typeface="Times New Roman"/>
                <a:cs typeface="Times New Roman"/>
              </a:rPr>
              <a:t>has </a:t>
            </a:r>
            <a:r>
              <a:rPr sz="1600" spc="-50" dirty="0">
                <a:latin typeface="Times New Roman"/>
                <a:cs typeface="Times New Roman"/>
              </a:rPr>
              <a:t>many </a:t>
            </a:r>
            <a:r>
              <a:rPr sz="1600" spc="-15" dirty="0">
                <a:latin typeface="Times New Roman"/>
                <a:cs typeface="Times New Roman"/>
              </a:rPr>
              <a:t>potential </a:t>
            </a:r>
            <a:r>
              <a:rPr sz="1600" dirty="0">
                <a:latin typeface="Times New Roman"/>
                <a:cs typeface="Times New Roman"/>
              </a:rPr>
              <a:t>applications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5" dirty="0">
                <a:latin typeface="Times New Roman"/>
                <a:cs typeface="Times New Roman"/>
              </a:rPr>
              <a:t>finance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industry.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Blockchain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15" dirty="0">
                <a:latin typeface="Times New Roman"/>
                <a:cs typeface="Times New Roman"/>
              </a:rPr>
              <a:t>finance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currently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hottest </a:t>
            </a:r>
            <a:r>
              <a:rPr sz="1600" spc="-5" dirty="0">
                <a:latin typeface="Times New Roman"/>
                <a:cs typeface="Times New Roman"/>
              </a:rPr>
              <a:t>topic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industry, and </a:t>
            </a:r>
            <a:r>
              <a:rPr sz="1600" spc="-20" dirty="0">
                <a:latin typeface="Times New Roman"/>
                <a:cs typeface="Times New Roman"/>
              </a:rPr>
              <a:t>major </a:t>
            </a:r>
            <a:r>
              <a:rPr sz="1600" dirty="0">
                <a:latin typeface="Times New Roman"/>
                <a:cs typeface="Times New Roman"/>
              </a:rPr>
              <a:t>banks and  </a:t>
            </a:r>
            <a:r>
              <a:rPr sz="1600" spc="-5" dirty="0">
                <a:latin typeface="Times New Roman"/>
                <a:cs typeface="Times New Roman"/>
              </a:rPr>
              <a:t>financial </a:t>
            </a:r>
            <a:r>
              <a:rPr sz="1600" spc="-10" dirty="0">
                <a:latin typeface="Times New Roman"/>
                <a:cs typeface="Times New Roman"/>
              </a:rPr>
              <a:t>organizations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researching </a:t>
            </a:r>
            <a:r>
              <a:rPr sz="1600" spc="-25" dirty="0">
                <a:latin typeface="Times New Roman"/>
                <a:cs typeface="Times New Roman"/>
              </a:rPr>
              <a:t>to find </a:t>
            </a:r>
            <a:r>
              <a:rPr sz="1600" spc="-10" dirty="0">
                <a:latin typeface="Times New Roman"/>
                <a:cs typeface="Times New Roman"/>
              </a:rPr>
              <a:t>ways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adopt </a:t>
            </a:r>
            <a:r>
              <a:rPr sz="1600" spc="10" dirty="0">
                <a:latin typeface="Times New Roman"/>
                <a:cs typeface="Times New Roman"/>
              </a:rPr>
              <a:t>blockchain </a:t>
            </a:r>
            <a:r>
              <a:rPr sz="1600" dirty="0">
                <a:latin typeface="Times New Roman"/>
                <a:cs typeface="Times New Roman"/>
              </a:rPr>
              <a:t>technology,  primarily </a:t>
            </a:r>
            <a:r>
              <a:rPr sz="1600" spc="-30" dirty="0">
                <a:latin typeface="Times New Roman"/>
                <a:cs typeface="Times New Roman"/>
              </a:rPr>
              <a:t>due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-30" dirty="0">
                <a:latin typeface="Times New Roman"/>
                <a:cs typeface="Times New Roman"/>
              </a:rPr>
              <a:t>highly </a:t>
            </a:r>
            <a:r>
              <a:rPr sz="1600" spc="10" dirty="0">
                <a:latin typeface="Times New Roman"/>
                <a:cs typeface="Times New Roman"/>
              </a:rPr>
              <a:t>desired </a:t>
            </a:r>
            <a:r>
              <a:rPr sz="1600" spc="-15" dirty="0">
                <a:latin typeface="Times New Roman"/>
                <a:cs typeface="Times New Roman"/>
              </a:rPr>
              <a:t>potential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cost-save.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These </a:t>
            </a:r>
            <a:r>
              <a:rPr sz="1600" dirty="0">
                <a:latin typeface="Times New Roman"/>
                <a:cs typeface="Times New Roman"/>
              </a:rPr>
              <a:t>applications include, </a:t>
            </a:r>
            <a:r>
              <a:rPr sz="1600" spc="25" dirty="0">
                <a:latin typeface="Times New Roman"/>
                <a:cs typeface="Times New Roman"/>
              </a:rPr>
              <a:t>but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not limited </a:t>
            </a:r>
            <a:r>
              <a:rPr sz="1600" spc="-15" dirty="0">
                <a:latin typeface="Times New Roman"/>
                <a:cs typeface="Times New Roman"/>
              </a:rPr>
              <a:t>to, </a:t>
            </a:r>
            <a:r>
              <a:rPr sz="1600" dirty="0">
                <a:latin typeface="Times New Roman"/>
                <a:cs typeface="Times New Roman"/>
              </a:rPr>
              <a:t>insurance, </a:t>
            </a:r>
            <a:r>
              <a:rPr sz="1600" spc="5" dirty="0">
                <a:latin typeface="Times New Roman"/>
                <a:cs typeface="Times New Roman"/>
              </a:rPr>
              <a:t>post-trade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settlements,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financial crime prevention,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payments.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401573"/>
            <a:ext cx="64598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Times New Roman"/>
                <a:cs typeface="Times New Roman"/>
              </a:rPr>
              <a:t>a </a:t>
            </a:r>
            <a:r>
              <a:rPr sz="2800" b="0" spc="10" dirty="0">
                <a:latin typeface="Times New Roman"/>
                <a:cs typeface="Times New Roman"/>
              </a:rPr>
              <a:t>smart </a:t>
            </a:r>
            <a:r>
              <a:rPr sz="2800" b="0" spc="-5" dirty="0">
                <a:latin typeface="Times New Roman"/>
                <a:cs typeface="Times New Roman"/>
              </a:rPr>
              <a:t>contract </a:t>
            </a:r>
            <a:r>
              <a:rPr sz="2800" b="0" spc="20" dirty="0">
                <a:latin typeface="Times New Roman"/>
                <a:cs typeface="Times New Roman"/>
              </a:rPr>
              <a:t>has </a:t>
            </a:r>
            <a:r>
              <a:rPr sz="2800" b="0" spc="15" dirty="0">
                <a:latin typeface="Times New Roman"/>
                <a:cs typeface="Times New Roman"/>
              </a:rPr>
              <a:t>the </a:t>
            </a:r>
            <a:r>
              <a:rPr sz="2800" b="0" spc="-35" dirty="0">
                <a:latin typeface="Times New Roman"/>
                <a:cs typeface="Times New Roman"/>
              </a:rPr>
              <a:t>following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properties: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675" y="1165923"/>
            <a:ext cx="8368665" cy="393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9398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7401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Automatically </a:t>
            </a:r>
            <a:r>
              <a:rPr sz="1600" b="1" spc="5" dirty="0">
                <a:latin typeface="Times New Roman"/>
                <a:cs typeface="Times New Roman"/>
              </a:rPr>
              <a:t>executable</a:t>
            </a:r>
            <a:r>
              <a:rPr sz="1600" spc="5" dirty="0">
                <a:latin typeface="Times New Roman"/>
                <a:cs typeface="Times New Roman"/>
              </a:rPr>
              <a:t>: </a:t>
            </a:r>
            <a:r>
              <a:rPr sz="1600" spc="-30" dirty="0">
                <a:latin typeface="Times New Roman"/>
                <a:cs typeface="Times New Roman"/>
              </a:rPr>
              <a:t>It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self-executable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dirty="0">
                <a:latin typeface="Times New Roman"/>
                <a:cs typeface="Times New Roman"/>
              </a:rPr>
              <a:t>without requiring </a:t>
            </a:r>
            <a:r>
              <a:rPr sz="1600" spc="25" dirty="0">
                <a:latin typeface="Times New Roman"/>
                <a:cs typeface="Times New Roman"/>
              </a:rPr>
              <a:t>any  </a:t>
            </a:r>
            <a:r>
              <a:rPr sz="1600" spc="-20" dirty="0">
                <a:latin typeface="Times New Roman"/>
                <a:cs typeface="Times New Roman"/>
              </a:rPr>
              <a:t>intervention.</a:t>
            </a:r>
            <a:endParaRPr sz="1600" dirty="0">
              <a:latin typeface="Times New Roman"/>
              <a:cs typeface="Times New Roman"/>
            </a:endParaRPr>
          </a:p>
          <a:p>
            <a:pPr marL="3733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74015" algn="l"/>
              </a:tabLst>
            </a:pPr>
            <a:r>
              <a:rPr sz="1600" b="1" spc="-15" dirty="0">
                <a:latin typeface="Times New Roman"/>
                <a:cs typeface="Times New Roman"/>
              </a:rPr>
              <a:t>Enforceable</a:t>
            </a:r>
            <a:r>
              <a:rPr sz="1600" spc="-15" dirty="0">
                <a:latin typeface="Times New Roman"/>
                <a:cs typeface="Times New Roman"/>
              </a:rPr>
              <a:t>: </a:t>
            </a: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40" dirty="0">
                <a:latin typeface="Times New Roman"/>
                <a:cs typeface="Times New Roman"/>
              </a:rPr>
              <a:t>means </a:t>
            </a:r>
            <a:r>
              <a:rPr sz="1600" spc="-30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all </a:t>
            </a:r>
            <a:r>
              <a:rPr sz="1600" spc="-15" dirty="0">
                <a:latin typeface="Times New Roman"/>
                <a:cs typeface="Times New Roman"/>
              </a:rPr>
              <a:t>contract conditions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15" dirty="0">
                <a:latin typeface="Times New Roman"/>
                <a:cs typeface="Times New Roman"/>
              </a:rPr>
              <a:t>enforced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automatically.</a:t>
            </a:r>
            <a:endParaRPr sz="1600" dirty="0">
              <a:latin typeface="Times New Roman"/>
              <a:cs typeface="Times New Roman"/>
            </a:endParaRPr>
          </a:p>
          <a:p>
            <a:pPr marL="373380" marR="93980" indent="-285115" algn="just">
              <a:lnSpc>
                <a:spcPct val="100000"/>
              </a:lnSpc>
              <a:buFont typeface="Arial"/>
              <a:buChar char="•"/>
              <a:tabLst>
                <a:tab pos="374015" algn="l"/>
              </a:tabLst>
            </a:pPr>
            <a:r>
              <a:rPr sz="1600" b="1" dirty="0">
                <a:latin typeface="Times New Roman"/>
                <a:cs typeface="Times New Roman"/>
              </a:rPr>
              <a:t>Secure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25" dirty="0">
                <a:latin typeface="Times New Roman"/>
                <a:cs typeface="Times New Roman"/>
              </a:rPr>
              <a:t>means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15" dirty="0">
                <a:latin typeface="Times New Roman"/>
                <a:cs typeface="Times New Roman"/>
              </a:rPr>
              <a:t>smart </a:t>
            </a:r>
            <a:r>
              <a:rPr sz="1600" spc="-10" dirty="0">
                <a:latin typeface="Times New Roman"/>
                <a:cs typeface="Times New Roman"/>
              </a:rPr>
              <a:t>contracts </a:t>
            </a:r>
            <a:r>
              <a:rPr sz="1600" spc="5" dirty="0">
                <a:latin typeface="Times New Roman"/>
                <a:cs typeface="Times New Roman"/>
              </a:rPr>
              <a:t>are tamper-proof (or </a:t>
            </a:r>
            <a:r>
              <a:rPr sz="1600" spc="-5" dirty="0">
                <a:latin typeface="Times New Roman"/>
                <a:cs typeface="Times New Roman"/>
              </a:rPr>
              <a:t>tamper-resistant)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run </a:t>
            </a:r>
            <a:r>
              <a:rPr sz="1600" spc="25" dirty="0">
                <a:latin typeface="Times New Roman"/>
                <a:cs typeface="Times New Roman"/>
              </a:rPr>
              <a:t>with  </a:t>
            </a:r>
            <a:r>
              <a:rPr sz="1600" dirty="0">
                <a:latin typeface="Times New Roman"/>
                <a:cs typeface="Times New Roman"/>
              </a:rPr>
              <a:t>security </a:t>
            </a:r>
            <a:r>
              <a:rPr sz="1600" spc="-10" dirty="0">
                <a:latin typeface="Times New Roman"/>
                <a:cs typeface="Times New Roman"/>
              </a:rPr>
              <a:t>guarantees. The </a:t>
            </a:r>
            <a:r>
              <a:rPr sz="1600" dirty="0">
                <a:latin typeface="Times New Roman"/>
                <a:cs typeface="Times New Roman"/>
              </a:rPr>
              <a:t>underlying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dirty="0">
                <a:latin typeface="Times New Roman"/>
                <a:cs typeface="Times New Roman"/>
              </a:rPr>
              <a:t>usually </a:t>
            </a:r>
            <a:r>
              <a:rPr sz="1600" spc="5" dirty="0">
                <a:latin typeface="Times New Roman"/>
                <a:cs typeface="Times New Roman"/>
              </a:rPr>
              <a:t>provides </a:t>
            </a:r>
            <a:r>
              <a:rPr sz="1600" spc="-5" dirty="0">
                <a:latin typeface="Times New Roman"/>
                <a:cs typeface="Times New Roman"/>
              </a:rPr>
              <a:t>these </a:t>
            </a:r>
            <a:r>
              <a:rPr sz="1600" dirty="0">
                <a:latin typeface="Times New Roman"/>
                <a:cs typeface="Times New Roman"/>
              </a:rPr>
              <a:t>security </a:t>
            </a:r>
            <a:r>
              <a:rPr sz="1600" spc="-10" dirty="0">
                <a:latin typeface="Times New Roman"/>
                <a:cs typeface="Times New Roman"/>
              </a:rPr>
              <a:t>guarantees;  </a:t>
            </a:r>
            <a:r>
              <a:rPr sz="1600" dirty="0">
                <a:latin typeface="Times New Roman"/>
                <a:cs typeface="Times New Roman"/>
              </a:rPr>
              <a:t>however,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smart </a:t>
            </a:r>
            <a:r>
              <a:rPr sz="1600" spc="5" dirty="0">
                <a:latin typeface="Times New Roman"/>
                <a:cs typeface="Times New Roman"/>
              </a:rPr>
              <a:t>contract </a:t>
            </a:r>
            <a:r>
              <a:rPr sz="1600" spc="10" dirty="0">
                <a:latin typeface="Times New Roman"/>
                <a:cs typeface="Times New Roman"/>
              </a:rPr>
              <a:t>programing </a:t>
            </a:r>
            <a:r>
              <a:rPr sz="1600" spc="-5" dirty="0">
                <a:latin typeface="Times New Roman"/>
                <a:cs typeface="Times New Roman"/>
              </a:rPr>
              <a:t>language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smart </a:t>
            </a:r>
            <a:r>
              <a:rPr sz="1600" spc="5" dirty="0">
                <a:latin typeface="Times New Roman"/>
                <a:cs typeface="Times New Roman"/>
              </a:rPr>
              <a:t>contract </a:t>
            </a: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5" dirty="0">
                <a:latin typeface="Times New Roman"/>
                <a:cs typeface="Times New Roman"/>
              </a:rPr>
              <a:t>themselves </a:t>
            </a:r>
            <a:r>
              <a:rPr sz="1600" spc="-30" dirty="0">
                <a:latin typeface="Times New Roman"/>
                <a:cs typeface="Times New Roman"/>
              </a:rPr>
              <a:t>must  </a:t>
            </a:r>
            <a:r>
              <a:rPr sz="1600" dirty="0">
                <a:latin typeface="Times New Roman"/>
                <a:cs typeface="Times New Roman"/>
              </a:rPr>
              <a:t>be correct, </a:t>
            </a:r>
            <a:r>
              <a:rPr sz="1600" spc="10" dirty="0">
                <a:latin typeface="Times New Roman"/>
                <a:cs typeface="Times New Roman"/>
              </a:rPr>
              <a:t>valid,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verified.</a:t>
            </a:r>
            <a:endParaRPr sz="1600" dirty="0">
              <a:latin typeface="Times New Roman"/>
              <a:cs typeface="Times New Roman"/>
            </a:endParaRPr>
          </a:p>
          <a:p>
            <a:pPr marL="373380" marR="103505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7401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Deterministic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deterministic </a:t>
            </a:r>
            <a:r>
              <a:rPr sz="1600" dirty="0">
                <a:latin typeface="Times New Roman"/>
                <a:cs typeface="Times New Roman"/>
              </a:rPr>
              <a:t>feature </a:t>
            </a:r>
            <a:r>
              <a:rPr sz="1600" spc="-5" dirty="0">
                <a:latin typeface="Times New Roman"/>
                <a:cs typeface="Times New Roman"/>
              </a:rPr>
              <a:t>ensures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smart contracts always </a:t>
            </a:r>
            <a:r>
              <a:rPr sz="1600" spc="5" dirty="0">
                <a:latin typeface="Times New Roman"/>
                <a:cs typeface="Times New Roman"/>
              </a:rPr>
              <a:t>produce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same  </a:t>
            </a:r>
            <a:r>
              <a:rPr sz="1600" spc="-10" dirty="0">
                <a:latin typeface="Times New Roman"/>
                <a:cs typeface="Times New Roman"/>
              </a:rPr>
              <a:t>output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specific </a:t>
            </a:r>
            <a:r>
              <a:rPr sz="1600" spc="-30" dirty="0">
                <a:latin typeface="Times New Roman"/>
                <a:cs typeface="Times New Roman"/>
              </a:rPr>
              <a:t>input. </a:t>
            </a:r>
            <a:r>
              <a:rPr sz="1600" spc="15" dirty="0">
                <a:latin typeface="Times New Roman"/>
                <a:cs typeface="Times New Roman"/>
              </a:rPr>
              <a:t>Even </a:t>
            </a:r>
            <a:r>
              <a:rPr sz="1600" spc="5" dirty="0">
                <a:latin typeface="Times New Roman"/>
                <a:cs typeface="Times New Roman"/>
              </a:rPr>
              <a:t>though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be considered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part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secure </a:t>
            </a:r>
            <a:r>
              <a:rPr sz="1600" spc="-10" dirty="0">
                <a:latin typeface="Times New Roman"/>
                <a:cs typeface="Times New Roman"/>
              </a:rPr>
              <a:t>property,  </a:t>
            </a:r>
            <a:r>
              <a:rPr sz="1600" dirty="0">
                <a:latin typeface="Times New Roman"/>
                <a:cs typeface="Times New Roman"/>
              </a:rPr>
              <a:t>defining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-15" dirty="0">
                <a:latin typeface="Times New Roman"/>
                <a:cs typeface="Times New Roman"/>
              </a:rPr>
              <a:t>here </a:t>
            </a:r>
            <a:r>
              <a:rPr sz="1600" spc="5" dirty="0">
                <a:latin typeface="Times New Roman"/>
                <a:cs typeface="Times New Roman"/>
              </a:rPr>
              <a:t>separately </a:t>
            </a:r>
            <a:r>
              <a:rPr sz="1600" spc="-5" dirty="0">
                <a:latin typeface="Times New Roman"/>
                <a:cs typeface="Times New Roman"/>
              </a:rPr>
              <a:t>ensures </a:t>
            </a:r>
            <a:r>
              <a:rPr sz="1600" spc="-10" dirty="0">
                <a:latin typeface="Times New Roman"/>
                <a:cs typeface="Times New Roman"/>
              </a:rPr>
              <a:t>that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deterministic property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considered </a:t>
            </a:r>
            <a:r>
              <a:rPr sz="1600" spc="-30" dirty="0">
                <a:latin typeface="Times New Roman"/>
                <a:cs typeface="Times New Roman"/>
              </a:rPr>
              <a:t>one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  </a:t>
            </a:r>
            <a:r>
              <a:rPr sz="1600" spc="-20" dirty="0">
                <a:latin typeface="Times New Roman"/>
                <a:cs typeface="Times New Roman"/>
              </a:rPr>
              <a:t>important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properties.</a:t>
            </a:r>
            <a:endParaRPr sz="1600" dirty="0">
              <a:latin typeface="Times New Roman"/>
              <a:cs typeface="Times New Roman"/>
            </a:endParaRPr>
          </a:p>
          <a:p>
            <a:pPr marL="3733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7401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Semantically </a:t>
            </a:r>
            <a:r>
              <a:rPr sz="1600" b="1" spc="-5" dirty="0">
                <a:latin typeface="Times New Roman"/>
                <a:cs typeface="Times New Roman"/>
              </a:rPr>
              <a:t>sound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-25" dirty="0">
                <a:latin typeface="Times New Roman"/>
                <a:cs typeface="Times New Roman"/>
              </a:rPr>
              <a:t>means </a:t>
            </a:r>
            <a:r>
              <a:rPr sz="1600" spc="5" dirty="0">
                <a:latin typeface="Times New Roman"/>
                <a:cs typeface="Times New Roman"/>
              </a:rPr>
              <a:t>that they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complete and </a:t>
            </a:r>
            <a:r>
              <a:rPr sz="1600" spc="-15" dirty="0">
                <a:latin typeface="Times New Roman"/>
                <a:cs typeface="Times New Roman"/>
              </a:rPr>
              <a:t>meaningful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25" dirty="0">
                <a:latin typeface="Times New Roman"/>
                <a:cs typeface="Times New Roman"/>
              </a:rPr>
              <a:t>both </a:t>
            </a:r>
            <a:r>
              <a:rPr sz="1600" spc="5" dirty="0">
                <a:latin typeface="Times New Roman"/>
                <a:cs typeface="Times New Roman"/>
              </a:rPr>
              <a:t>people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endParaRPr sz="1600" dirty="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imes New Roman"/>
                <a:cs typeface="Times New Roman"/>
              </a:rPr>
              <a:t>computers.</a:t>
            </a:r>
            <a:endParaRPr sz="1600" dirty="0">
              <a:latin typeface="Times New Roman"/>
              <a:cs typeface="Times New Roman"/>
            </a:endParaRPr>
          </a:p>
          <a:p>
            <a:pPr marL="373380" marR="9715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4015" algn="l"/>
              </a:tabLst>
            </a:pPr>
            <a:r>
              <a:rPr sz="1600" b="1" dirty="0">
                <a:latin typeface="Times New Roman"/>
                <a:cs typeface="Times New Roman"/>
              </a:rPr>
              <a:t>Unstoppable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25" dirty="0">
                <a:latin typeface="Times New Roman"/>
                <a:cs typeface="Times New Roman"/>
              </a:rPr>
              <a:t>means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10" dirty="0">
                <a:latin typeface="Times New Roman"/>
                <a:cs typeface="Times New Roman"/>
              </a:rPr>
              <a:t>adversaries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10" dirty="0">
                <a:latin typeface="Times New Roman"/>
                <a:cs typeface="Times New Roman"/>
              </a:rPr>
              <a:t>unfavorable conditions </a:t>
            </a:r>
            <a:r>
              <a:rPr sz="1600" spc="-15" dirty="0">
                <a:latin typeface="Times New Roman"/>
                <a:cs typeface="Times New Roman"/>
              </a:rPr>
              <a:t>cannot </a:t>
            </a:r>
            <a:r>
              <a:rPr sz="1600" dirty="0">
                <a:latin typeface="Times New Roman"/>
                <a:cs typeface="Times New Roman"/>
              </a:rPr>
              <a:t>negatively </a:t>
            </a:r>
            <a:r>
              <a:rPr sz="1600" spc="-5" dirty="0">
                <a:latin typeface="Times New Roman"/>
                <a:cs typeface="Times New Roman"/>
              </a:rPr>
              <a:t>affect 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execution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1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contract. When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smart contracts </a:t>
            </a:r>
            <a:r>
              <a:rPr sz="1600" spc="5" dirty="0">
                <a:latin typeface="Times New Roman"/>
                <a:cs typeface="Times New Roman"/>
              </a:rPr>
              <a:t>execute, they </a:t>
            </a:r>
            <a:r>
              <a:rPr sz="1600" dirty="0" smtClean="0">
                <a:latin typeface="Times New Roman"/>
                <a:cs typeface="Times New Roman"/>
              </a:rPr>
              <a:t>complete</a:t>
            </a:r>
            <a:r>
              <a:rPr lang="en-IN" sz="1600" smtClean="0">
                <a:latin typeface="Times New Roman"/>
                <a:cs typeface="Times New Roman"/>
              </a:rPr>
              <a:t> their</a:t>
            </a:r>
            <a:r>
              <a:rPr sz="1600" spc="10" smtClean="0">
                <a:latin typeface="Times New Roman"/>
                <a:cs typeface="Times New Roman"/>
              </a:rPr>
              <a:t>  </a:t>
            </a:r>
            <a:r>
              <a:rPr sz="1600" spc="-20" dirty="0">
                <a:latin typeface="Times New Roman"/>
                <a:cs typeface="Times New Roman"/>
              </a:rPr>
              <a:t>performance </a:t>
            </a:r>
            <a:r>
              <a:rPr sz="1600" spc="-5" dirty="0">
                <a:latin typeface="Times New Roman"/>
                <a:cs typeface="Times New Roman"/>
              </a:rPr>
              <a:t>deterministically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finite </a:t>
            </a:r>
            <a:r>
              <a:rPr sz="1600" spc="-50" dirty="0">
                <a:latin typeface="Times New Roman"/>
                <a:cs typeface="Times New Roman"/>
              </a:rPr>
              <a:t>amount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time.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187959"/>
            <a:ext cx="66636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Use </a:t>
            </a:r>
            <a:r>
              <a:rPr sz="2800" spc="25" dirty="0"/>
              <a:t>cases </a:t>
            </a:r>
            <a:r>
              <a:rPr sz="2800" spc="15" dirty="0"/>
              <a:t>of </a:t>
            </a:r>
            <a:r>
              <a:rPr sz="2800" spc="-5" dirty="0"/>
              <a:t>Blockchain </a:t>
            </a:r>
            <a:r>
              <a:rPr sz="2800" spc="5" dirty="0"/>
              <a:t>technology</a:t>
            </a:r>
            <a:r>
              <a:rPr sz="2800" spc="-300" dirty="0"/>
              <a:t> </a:t>
            </a:r>
            <a:r>
              <a:rPr sz="2800" spc="-25" dirty="0"/>
              <a:t>–Supply  </a:t>
            </a:r>
            <a:r>
              <a:rPr sz="2800" spc="-20" dirty="0"/>
              <a:t>Chain</a:t>
            </a:r>
            <a:r>
              <a:rPr sz="2800" spc="55" dirty="0"/>
              <a:t> </a:t>
            </a:r>
            <a:r>
              <a:rPr sz="2800" dirty="0"/>
              <a:t>Management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2944" y="1213484"/>
            <a:ext cx="7988300" cy="2225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40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blockchain</a:t>
            </a:r>
            <a:r>
              <a:rPr sz="1600" spc="15" dirty="0">
                <a:solidFill>
                  <a:srgbClr val="990033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distributed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ledger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technology.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In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ledger,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transactions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are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recorded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10" dirty="0">
                <a:latin typeface="Times New Roman"/>
                <a:cs typeface="Times New Roman"/>
              </a:rPr>
              <a:t>series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-10" dirty="0">
                <a:latin typeface="Times New Roman"/>
                <a:cs typeface="Times New Roman"/>
              </a:rPr>
              <a:t>blocks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-30" dirty="0">
                <a:latin typeface="Times New Roman"/>
                <a:cs typeface="Times New Roman"/>
              </a:rPr>
              <a:t>constitute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chain.</a:t>
            </a:r>
            <a:endParaRPr sz="1600">
              <a:latin typeface="Times New Roman"/>
              <a:cs typeface="Times New Roman"/>
            </a:endParaRPr>
          </a:p>
          <a:p>
            <a:pPr marL="297180" marR="24765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When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dirty="0">
                <a:latin typeface="Times New Roman"/>
                <a:cs typeface="Times New Roman"/>
              </a:rPr>
              <a:t>changes, </a:t>
            </a:r>
            <a:r>
              <a:rPr sz="1600" spc="25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computer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25" dirty="0">
                <a:latin typeface="Times New Roman"/>
                <a:cs typeface="Times New Roman"/>
              </a:rPr>
              <a:t>has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same </a:t>
            </a:r>
            <a:r>
              <a:rPr sz="1600" spc="5" dirty="0">
                <a:latin typeface="Times New Roman"/>
                <a:cs typeface="Times New Roman"/>
              </a:rPr>
              <a:t>ledger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updated. </a:t>
            </a:r>
            <a:r>
              <a:rPr sz="1600" dirty="0">
                <a:latin typeface="Times New Roman"/>
                <a:cs typeface="Times New Roman"/>
              </a:rPr>
              <a:t>This  </a:t>
            </a:r>
            <a:r>
              <a:rPr sz="1600" spc="-25" dirty="0">
                <a:latin typeface="Times New Roman"/>
                <a:cs typeface="Times New Roman"/>
              </a:rPr>
              <a:t>means </a:t>
            </a:r>
            <a:r>
              <a:rPr sz="1600" spc="-20" dirty="0">
                <a:latin typeface="Times New Roman"/>
                <a:cs typeface="Times New Roman"/>
              </a:rPr>
              <a:t>that, </a:t>
            </a:r>
            <a:r>
              <a:rPr sz="1600" spc="5" dirty="0">
                <a:latin typeface="Times New Roman"/>
                <a:cs typeface="Times New Roman"/>
              </a:rPr>
              <a:t>since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20" dirty="0">
                <a:latin typeface="Times New Roman"/>
                <a:cs typeface="Times New Roman"/>
              </a:rPr>
              <a:t>block </a:t>
            </a:r>
            <a:r>
              <a:rPr sz="1600" spc="25" dirty="0">
                <a:latin typeface="Times New Roman"/>
                <a:cs typeface="Times New Roman"/>
              </a:rPr>
              <a:t>only </a:t>
            </a:r>
            <a:r>
              <a:rPr sz="1600" dirty="0">
                <a:latin typeface="Times New Roman"/>
                <a:cs typeface="Times New Roman"/>
              </a:rPr>
              <a:t>exists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relation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5" dirty="0">
                <a:latin typeface="Times New Roman"/>
                <a:cs typeface="Times New Roman"/>
              </a:rPr>
              <a:t>antecedent </a:t>
            </a:r>
            <a:r>
              <a:rPr sz="1600" dirty="0">
                <a:latin typeface="Times New Roman"/>
                <a:cs typeface="Times New Roman"/>
              </a:rPr>
              <a:t>and subsequent </a:t>
            </a:r>
            <a:r>
              <a:rPr sz="1600" spc="5" dirty="0">
                <a:latin typeface="Times New Roman"/>
                <a:cs typeface="Times New Roman"/>
              </a:rPr>
              <a:t>block, 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within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block </a:t>
            </a:r>
            <a:r>
              <a:rPr sz="1600" spc="-10" dirty="0">
                <a:latin typeface="Times New Roman"/>
                <a:cs typeface="Times New Roman"/>
              </a:rPr>
              <a:t>can’t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changed.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Therefore, this </a:t>
            </a:r>
            <a:r>
              <a:rPr sz="1600" spc="-25" dirty="0">
                <a:latin typeface="Times New Roman"/>
                <a:cs typeface="Times New Roman"/>
              </a:rPr>
              <a:t>makes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highly </a:t>
            </a:r>
            <a:r>
              <a:rPr sz="1600" spc="5" dirty="0">
                <a:latin typeface="Times New Roman"/>
                <a:cs typeface="Times New Roman"/>
              </a:rPr>
              <a:t>verifiable, </a:t>
            </a:r>
            <a:r>
              <a:rPr sz="1600" dirty="0">
                <a:latin typeface="Times New Roman"/>
                <a:cs typeface="Times New Roman"/>
              </a:rPr>
              <a:t>anti-tampering, </a:t>
            </a:r>
            <a:r>
              <a:rPr sz="1600" spc="-10" dirty="0">
                <a:latin typeface="Times New Roman"/>
                <a:cs typeface="Times New Roman"/>
              </a:rPr>
              <a:t>transparent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technology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15" dirty="0">
                <a:latin typeface="Times New Roman"/>
                <a:cs typeface="Times New Roman"/>
              </a:rPr>
              <a:t>business,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especially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supply chain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management.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Although </a:t>
            </a:r>
            <a:r>
              <a:rPr sz="1600" spc="15" dirty="0">
                <a:latin typeface="Times New Roman"/>
                <a:cs typeface="Times New Roman"/>
              </a:rPr>
              <a:t>it is </a:t>
            </a:r>
            <a:r>
              <a:rPr sz="1600" spc="5" dirty="0">
                <a:latin typeface="Times New Roman"/>
                <a:cs typeface="Times New Roman"/>
              </a:rPr>
              <a:t>still </a:t>
            </a:r>
            <a:r>
              <a:rPr sz="1600" spc="-5" dirty="0">
                <a:latin typeface="Times New Roman"/>
                <a:cs typeface="Times New Roman"/>
              </a:rPr>
              <a:t>early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say that </a:t>
            </a:r>
            <a:r>
              <a:rPr sz="1600" spc="-5" dirty="0">
                <a:latin typeface="Times New Roman"/>
                <a:cs typeface="Times New Roman"/>
              </a:rPr>
              <a:t>blockchain </a:t>
            </a:r>
            <a:r>
              <a:rPr sz="1600" dirty="0">
                <a:latin typeface="Times New Roman"/>
                <a:cs typeface="Times New Roman"/>
              </a:rPr>
              <a:t>technology dominates </a:t>
            </a:r>
            <a:r>
              <a:rPr sz="1600" spc="5" dirty="0">
                <a:latin typeface="Times New Roman"/>
                <a:cs typeface="Times New Roman"/>
              </a:rPr>
              <a:t>supply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chains,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businesses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10" dirty="0">
                <a:latin typeface="Times New Roman"/>
                <a:cs typeface="Times New Roman"/>
              </a:rPr>
              <a:t>leveraging </a:t>
            </a:r>
            <a:r>
              <a:rPr sz="1600" spc="15" dirty="0">
                <a:latin typeface="Times New Roman"/>
                <a:cs typeface="Times New Roman"/>
              </a:rPr>
              <a:t>it in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5" dirty="0">
                <a:latin typeface="Times New Roman"/>
                <a:cs typeface="Times New Roman"/>
              </a:rPr>
              <a:t>areas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steps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their </a:t>
            </a:r>
            <a:r>
              <a:rPr sz="1600" spc="-10" dirty="0">
                <a:latin typeface="Times New Roman"/>
                <a:cs typeface="Times New Roman"/>
              </a:rPr>
              <a:t>supply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chain.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544" y="1253489"/>
            <a:ext cx="7764780" cy="320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140" indent="-193675" algn="just">
              <a:lnSpc>
                <a:spcPct val="100000"/>
              </a:lnSpc>
              <a:spcBef>
                <a:spcPts val="105"/>
              </a:spcBef>
              <a:buSzPct val="90625"/>
              <a:buFont typeface="Arial"/>
              <a:buAutoNum type="arabicPeriod"/>
              <a:tabLst>
                <a:tab pos="231775" algn="l"/>
              </a:tabLst>
            </a:pPr>
            <a:r>
              <a:rPr sz="1600" b="1" spc="-60" dirty="0">
                <a:latin typeface="Times New Roman"/>
                <a:cs typeface="Times New Roman"/>
              </a:rPr>
              <a:t>Supply </a:t>
            </a:r>
            <a:r>
              <a:rPr sz="1600" b="1" spc="-35" dirty="0">
                <a:latin typeface="Times New Roman"/>
                <a:cs typeface="Times New Roman"/>
              </a:rPr>
              <a:t>Chain</a:t>
            </a:r>
            <a:r>
              <a:rPr sz="1600" b="1" spc="26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Management</a:t>
            </a:r>
            <a:endParaRPr sz="1600">
              <a:latin typeface="Times New Roman"/>
              <a:cs typeface="Times New Roman"/>
            </a:endParaRPr>
          </a:p>
          <a:p>
            <a:pPr marL="38100" marR="43180" algn="just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With its qualities of transparency, traceability, </a:t>
            </a:r>
            <a:r>
              <a:rPr sz="1600" dirty="0">
                <a:latin typeface="Times New Roman"/>
                <a:cs typeface="Times New Roman"/>
              </a:rPr>
              <a:t>speed,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consensus, blockchain facilitates 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management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20" dirty="0">
                <a:latin typeface="Times New Roman"/>
                <a:cs typeface="Times New Roman"/>
              </a:rPr>
              <a:t>supply </a:t>
            </a:r>
            <a:r>
              <a:rPr sz="1600" spc="-5" dirty="0">
                <a:latin typeface="Times New Roman"/>
                <a:cs typeface="Times New Roman"/>
              </a:rPr>
              <a:t>chains.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5" dirty="0">
                <a:latin typeface="Times New Roman"/>
                <a:cs typeface="Times New Roman"/>
              </a:rPr>
              <a:t>coordinates </a:t>
            </a:r>
            <a:r>
              <a:rPr sz="1600" spc="5" dirty="0">
                <a:latin typeface="Times New Roman"/>
                <a:cs typeface="Times New Roman"/>
              </a:rPr>
              <a:t>communication </a:t>
            </a:r>
            <a:r>
              <a:rPr sz="1600" spc="-10" dirty="0">
                <a:latin typeface="Times New Roman"/>
                <a:cs typeface="Times New Roman"/>
              </a:rPr>
              <a:t>systems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 </a:t>
            </a:r>
            <a:r>
              <a:rPr sz="1600" spc="-10" dirty="0">
                <a:latin typeface="Times New Roman"/>
                <a:cs typeface="Times New Roman"/>
              </a:rPr>
              <a:t>supply </a:t>
            </a:r>
            <a:r>
              <a:rPr sz="1600" spc="5" dirty="0">
                <a:latin typeface="Times New Roman"/>
                <a:cs typeface="Times New Roman"/>
              </a:rPr>
              <a:t>chain with </a:t>
            </a:r>
            <a:r>
              <a:rPr sz="1600" dirty="0">
                <a:latin typeface="Times New Roman"/>
                <a:cs typeface="Times New Roman"/>
              </a:rPr>
              <a:t>a unified </a:t>
            </a:r>
            <a:r>
              <a:rPr sz="1600" spc="5" dirty="0">
                <a:latin typeface="Times New Roman"/>
                <a:cs typeface="Times New Roman"/>
              </a:rPr>
              <a:t>platform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basis </a:t>
            </a:r>
            <a:r>
              <a:rPr sz="1600" spc="-5" dirty="0">
                <a:latin typeface="Times New Roman"/>
                <a:cs typeface="Times New Roman"/>
              </a:rPr>
              <a:t>of its </a:t>
            </a:r>
            <a:r>
              <a:rPr sz="1600" spc="10" dirty="0">
                <a:latin typeface="Times New Roman"/>
                <a:cs typeface="Times New Roman"/>
              </a:rPr>
              <a:t>abilities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information-sharing </a:t>
            </a:r>
            <a:r>
              <a:rPr sz="1600" dirty="0">
                <a:latin typeface="Times New Roman"/>
                <a:cs typeface="Times New Roman"/>
              </a:rPr>
              <a:t>and  </a:t>
            </a:r>
            <a:r>
              <a:rPr sz="1600" spc="-10" dirty="0">
                <a:latin typeface="Times New Roman"/>
                <a:cs typeface="Times New Roman"/>
              </a:rPr>
              <a:t>processing.</a:t>
            </a:r>
            <a:endParaRPr sz="1600">
              <a:latin typeface="Times New Roman"/>
              <a:cs typeface="Times New Roman"/>
            </a:endParaRPr>
          </a:p>
          <a:p>
            <a:pPr marL="38100" marR="30480" algn="just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Times New Roman"/>
                <a:cs typeface="Times New Roman"/>
              </a:rPr>
              <a:t>Also, </a:t>
            </a:r>
            <a:r>
              <a:rPr sz="1600" spc="-5" dirty="0">
                <a:latin typeface="Times New Roman"/>
                <a:cs typeface="Times New Roman"/>
              </a:rPr>
              <a:t>according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study,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10" dirty="0">
                <a:latin typeface="Times New Roman"/>
                <a:cs typeface="Times New Roman"/>
              </a:rPr>
              <a:t>helps reduce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risk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15" dirty="0">
                <a:latin typeface="Times New Roman"/>
                <a:cs typeface="Times New Roman"/>
              </a:rPr>
              <a:t>certain </a:t>
            </a:r>
            <a:r>
              <a:rPr sz="1600" spc="5" dirty="0">
                <a:latin typeface="Times New Roman"/>
                <a:cs typeface="Times New Roman"/>
              </a:rPr>
              <a:t>supply chain  </a:t>
            </a:r>
            <a:r>
              <a:rPr sz="1600" spc="-15" dirty="0">
                <a:latin typeface="Times New Roman"/>
                <a:cs typeface="Times New Roman"/>
              </a:rPr>
              <a:t>disruptions </a:t>
            </a:r>
            <a:r>
              <a:rPr sz="1600" spc="10" dirty="0">
                <a:latin typeface="Times New Roman"/>
                <a:cs typeface="Times New Roman"/>
              </a:rPr>
              <a:t>deriving from </a:t>
            </a:r>
            <a:r>
              <a:rPr sz="1600" spc="5" dirty="0">
                <a:latin typeface="Times New Roman"/>
                <a:cs typeface="Times New Roman"/>
              </a:rPr>
              <a:t>behavioral </a:t>
            </a:r>
            <a:r>
              <a:rPr sz="1600" spc="-5" dirty="0">
                <a:latin typeface="Times New Roman"/>
                <a:cs typeface="Times New Roman"/>
              </a:rPr>
              <a:t>uncertainties, fraud risks, </a:t>
            </a:r>
            <a:r>
              <a:rPr sz="1600" spc="5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loss, </a:t>
            </a:r>
            <a:r>
              <a:rPr sz="1600" spc="-20" dirty="0">
                <a:latin typeface="Times New Roman"/>
                <a:cs typeface="Times New Roman"/>
              </a:rPr>
              <a:t>manual </a:t>
            </a:r>
            <a:r>
              <a:rPr sz="1600" spc="10" dirty="0">
                <a:latin typeface="Times New Roman"/>
                <a:cs typeface="Times New Roman"/>
              </a:rPr>
              <a:t>errors,  </a:t>
            </a:r>
            <a:r>
              <a:rPr sz="1600" spc="-10" dirty="0">
                <a:latin typeface="Times New Roman"/>
                <a:cs typeface="Times New Roman"/>
              </a:rPr>
              <a:t>transactional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operational </a:t>
            </a:r>
            <a:r>
              <a:rPr sz="1600" spc="-5" dirty="0">
                <a:latin typeface="Times New Roman"/>
                <a:cs typeface="Times New Roman"/>
              </a:rPr>
              <a:t>risks, </a:t>
            </a:r>
            <a:r>
              <a:rPr sz="1600" dirty="0">
                <a:latin typeface="Times New Roman"/>
                <a:cs typeface="Times New Roman"/>
              </a:rPr>
              <a:t>and informational asymmetries.</a:t>
            </a:r>
            <a:r>
              <a:rPr sz="1575" u="sng" baseline="2645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2</a:t>
            </a:r>
            <a:r>
              <a:rPr sz="1575" baseline="2645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Therefore,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dirty="0">
                <a:latin typeface="Times New Roman"/>
                <a:cs typeface="Times New Roman"/>
              </a:rPr>
              <a:t>can greatly  </a:t>
            </a:r>
            <a:r>
              <a:rPr sz="1600" spc="-35" dirty="0">
                <a:latin typeface="Times New Roman"/>
                <a:cs typeface="Times New Roman"/>
              </a:rPr>
              <a:t>enhance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30" dirty="0">
                <a:latin typeface="Times New Roman"/>
                <a:cs typeface="Times New Roman"/>
              </a:rPr>
              <a:t>monitoring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35" dirty="0">
                <a:latin typeface="Times New Roman"/>
                <a:cs typeface="Times New Roman"/>
              </a:rPr>
              <a:t>management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supply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chain.</a:t>
            </a:r>
            <a:endParaRPr sz="1600">
              <a:latin typeface="Times New Roman"/>
              <a:cs typeface="Times New Roman"/>
            </a:endParaRPr>
          </a:p>
          <a:p>
            <a:pPr marL="241300" indent="-203835" algn="just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241935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Lowering</a:t>
            </a:r>
            <a:r>
              <a:rPr sz="1600" b="1" spc="1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Costs</a:t>
            </a:r>
            <a:endParaRPr sz="1600">
              <a:latin typeface="Times New Roman"/>
              <a:cs typeface="Times New Roman"/>
            </a:endParaRPr>
          </a:p>
          <a:p>
            <a:pPr marL="38100" marR="33655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Blockchain </a:t>
            </a:r>
            <a:r>
              <a:rPr sz="1600" spc="15" dirty="0">
                <a:latin typeface="Times New Roman"/>
                <a:cs typeface="Times New Roman"/>
              </a:rPr>
              <a:t>allows </a:t>
            </a:r>
            <a:r>
              <a:rPr sz="1600" dirty="0">
                <a:latin typeface="Times New Roman"/>
                <a:cs typeface="Times New Roman"/>
              </a:rPr>
              <a:t>cross-border </a:t>
            </a:r>
            <a:r>
              <a:rPr sz="1600" spc="-5" dirty="0">
                <a:latin typeface="Times New Roman"/>
                <a:cs typeface="Times New Roman"/>
              </a:rPr>
              <a:t>transactions. Thus, businesses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avoid intermediaries. </a:t>
            </a:r>
            <a:r>
              <a:rPr sz="1600" spc="-30" dirty="0">
                <a:latin typeface="Times New Roman"/>
                <a:cs typeface="Times New Roman"/>
              </a:rPr>
              <a:t>By  </a:t>
            </a:r>
            <a:r>
              <a:rPr sz="1600" spc="5" dirty="0">
                <a:latin typeface="Times New Roman"/>
                <a:cs typeface="Times New Roman"/>
              </a:rPr>
              <a:t>doing </a:t>
            </a:r>
            <a:r>
              <a:rPr sz="1600" dirty="0">
                <a:latin typeface="Times New Roman"/>
                <a:cs typeface="Times New Roman"/>
              </a:rPr>
              <a:t>so, </a:t>
            </a:r>
            <a:r>
              <a:rPr sz="1600" spc="5" dirty="0">
                <a:latin typeface="Times New Roman"/>
                <a:cs typeface="Times New Roman"/>
              </a:rPr>
              <a:t>they </a:t>
            </a:r>
            <a:r>
              <a:rPr sz="1600" spc="-30" dirty="0">
                <a:latin typeface="Times New Roman"/>
                <a:cs typeface="Times New Roman"/>
              </a:rPr>
              <a:t>not </a:t>
            </a:r>
            <a:r>
              <a:rPr sz="1600" spc="25" dirty="0">
                <a:latin typeface="Times New Roman"/>
                <a:cs typeface="Times New Roman"/>
              </a:rPr>
              <a:t>only </a:t>
            </a:r>
            <a:r>
              <a:rPr sz="1600" dirty="0">
                <a:latin typeface="Times New Roman"/>
                <a:cs typeface="Times New Roman"/>
              </a:rPr>
              <a:t>save </a:t>
            </a:r>
            <a:r>
              <a:rPr sz="1600" spc="-15" dirty="0">
                <a:latin typeface="Times New Roman"/>
                <a:cs typeface="Times New Roman"/>
              </a:rPr>
              <a:t>time </a:t>
            </a:r>
            <a:r>
              <a:rPr sz="1600" spc="25" dirty="0">
                <a:latin typeface="Times New Roman"/>
                <a:cs typeface="Times New Roman"/>
              </a:rPr>
              <a:t>but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10" dirty="0">
                <a:latin typeface="Times New Roman"/>
                <a:cs typeface="Times New Roman"/>
              </a:rPr>
              <a:t>money </a:t>
            </a:r>
            <a:r>
              <a:rPr sz="1600" spc="40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cutting </a:t>
            </a:r>
            <a:r>
              <a:rPr sz="1600" spc="-5" dirty="0">
                <a:latin typeface="Times New Roman"/>
                <a:cs typeface="Times New Roman"/>
              </a:rPr>
              <a:t>unnecessary </a:t>
            </a:r>
            <a:r>
              <a:rPr sz="1600" spc="-10" dirty="0">
                <a:latin typeface="Times New Roman"/>
                <a:cs typeface="Times New Roman"/>
              </a:rPr>
              <a:t>costs </a:t>
            </a:r>
            <a:r>
              <a:rPr sz="1600" spc="10" dirty="0">
                <a:latin typeface="Times New Roman"/>
                <a:cs typeface="Times New Roman"/>
              </a:rPr>
              <a:t>emerging from  </a:t>
            </a:r>
            <a:r>
              <a:rPr sz="1600" spc="-15" dirty="0">
                <a:latin typeface="Times New Roman"/>
                <a:cs typeface="Times New Roman"/>
              </a:rPr>
              <a:t>intermediary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65810"/>
            <a:ext cx="6993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000000"/>
                </a:solidFill>
              </a:rPr>
              <a:t>Use </a:t>
            </a:r>
            <a:r>
              <a:rPr sz="2000" spc="5" dirty="0">
                <a:solidFill>
                  <a:srgbClr val="000000"/>
                </a:solidFill>
              </a:rPr>
              <a:t>cases </a:t>
            </a:r>
            <a:r>
              <a:rPr sz="2000" spc="-25" dirty="0">
                <a:solidFill>
                  <a:srgbClr val="000000"/>
                </a:solidFill>
              </a:rPr>
              <a:t>of </a:t>
            </a:r>
            <a:r>
              <a:rPr sz="2000" spc="-10" dirty="0">
                <a:solidFill>
                  <a:srgbClr val="000000"/>
                </a:solidFill>
              </a:rPr>
              <a:t>Blockchain technology </a:t>
            </a:r>
            <a:r>
              <a:rPr sz="2000" spc="5" dirty="0">
                <a:solidFill>
                  <a:srgbClr val="000000"/>
                </a:solidFill>
              </a:rPr>
              <a:t>–Supply </a:t>
            </a:r>
            <a:r>
              <a:rPr sz="2000" spc="-25" dirty="0">
                <a:solidFill>
                  <a:srgbClr val="000000"/>
                </a:solidFill>
              </a:rPr>
              <a:t>Chain</a:t>
            </a:r>
            <a:r>
              <a:rPr sz="2000" spc="14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Management</a:t>
            </a:r>
            <a:endParaRPr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15" y="1239583"/>
            <a:ext cx="8024495" cy="320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 algn="just">
              <a:lnSpc>
                <a:spcPct val="100000"/>
              </a:lnSpc>
              <a:spcBef>
                <a:spcPts val="100"/>
              </a:spcBef>
              <a:buSzPct val="90625"/>
              <a:buFont typeface="Arial"/>
              <a:buAutoNum type="arabicPeriod" startAt="3"/>
              <a:tabLst>
                <a:tab pos="216535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Regulating </a:t>
            </a:r>
            <a:r>
              <a:rPr sz="1600" b="1" spc="-40" dirty="0">
                <a:latin typeface="Times New Roman"/>
                <a:cs typeface="Times New Roman"/>
              </a:rPr>
              <a:t>Product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Recall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imes New Roman"/>
                <a:cs typeface="Times New Roman"/>
              </a:rPr>
              <a:t>Thanks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20" dirty="0">
                <a:latin typeface="Times New Roman"/>
                <a:cs typeface="Times New Roman"/>
              </a:rPr>
              <a:t>its </a:t>
            </a:r>
            <a:r>
              <a:rPr sz="1600" dirty="0">
                <a:latin typeface="Times New Roman"/>
                <a:cs typeface="Times New Roman"/>
              </a:rPr>
              <a:t>traceability and </a:t>
            </a:r>
            <a:r>
              <a:rPr sz="1600" spc="-5" dirty="0">
                <a:latin typeface="Times New Roman"/>
                <a:cs typeface="Times New Roman"/>
              </a:rPr>
              <a:t>transparency,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25" dirty="0">
                <a:latin typeface="Times New Roman"/>
                <a:cs typeface="Times New Roman"/>
              </a:rPr>
              <a:t>makes </a:t>
            </a:r>
            <a:r>
              <a:rPr sz="1600" spc="55" dirty="0">
                <a:latin typeface="Times New Roman"/>
                <a:cs typeface="Times New Roman"/>
              </a:rPr>
              <a:t>it </a:t>
            </a:r>
            <a:r>
              <a:rPr sz="1600" spc="10" dirty="0">
                <a:latin typeface="Times New Roman"/>
                <a:cs typeface="Times New Roman"/>
              </a:rPr>
              <a:t>easier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20" dirty="0">
                <a:latin typeface="Times New Roman"/>
                <a:cs typeface="Times New Roman"/>
              </a:rPr>
              <a:t>supply </a:t>
            </a:r>
            <a:r>
              <a:rPr sz="1600" spc="5" dirty="0">
                <a:latin typeface="Times New Roman"/>
                <a:cs typeface="Times New Roman"/>
              </a:rPr>
              <a:t>chains </a:t>
            </a:r>
            <a:r>
              <a:rPr sz="1600" spc="-50" dirty="0">
                <a:latin typeface="Times New Roman"/>
                <a:cs typeface="Times New Roman"/>
              </a:rPr>
              <a:t>to  </a:t>
            </a:r>
            <a:r>
              <a:rPr sz="1600" spc="-10" dirty="0">
                <a:latin typeface="Times New Roman"/>
                <a:cs typeface="Times New Roman"/>
              </a:rPr>
              <a:t>regulate </a:t>
            </a:r>
            <a:r>
              <a:rPr sz="1600" dirty="0">
                <a:latin typeface="Times New Roman"/>
                <a:cs typeface="Times New Roman"/>
              </a:rPr>
              <a:t>product </a:t>
            </a:r>
            <a:r>
              <a:rPr sz="1600" spc="10" dirty="0">
                <a:latin typeface="Times New Roman"/>
                <a:cs typeface="Times New Roman"/>
              </a:rPr>
              <a:t>recalls </a:t>
            </a:r>
            <a:r>
              <a:rPr sz="1600" spc="-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facilitating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identification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location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affected </a:t>
            </a:r>
            <a:r>
              <a:rPr sz="1600" spc="-5" dirty="0">
                <a:latin typeface="Times New Roman"/>
                <a:cs typeface="Times New Roman"/>
              </a:rPr>
              <a:t>products </a:t>
            </a:r>
            <a:r>
              <a:rPr sz="1600" spc="114" dirty="0">
                <a:latin typeface="Times New Roman"/>
                <a:cs typeface="Times New Roman"/>
              </a:rPr>
              <a:t>in 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process. </a:t>
            </a:r>
            <a:r>
              <a:rPr sz="1600" spc="-35" dirty="0">
                <a:latin typeface="Times New Roman"/>
                <a:cs typeface="Times New Roman"/>
              </a:rPr>
              <a:t>Thus,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recalling process </a:t>
            </a:r>
            <a:r>
              <a:rPr sz="1600" spc="-20" dirty="0">
                <a:latin typeface="Times New Roman"/>
                <a:cs typeface="Times New Roman"/>
              </a:rPr>
              <a:t>becomes </a:t>
            </a:r>
            <a:r>
              <a:rPr sz="1600" spc="10" dirty="0">
                <a:latin typeface="Times New Roman"/>
                <a:cs typeface="Times New Roman"/>
              </a:rPr>
              <a:t>less </a:t>
            </a:r>
            <a:r>
              <a:rPr sz="1600" spc="-15" dirty="0">
                <a:latin typeface="Times New Roman"/>
                <a:cs typeface="Times New Roman"/>
              </a:rPr>
              <a:t>expensive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40" dirty="0">
                <a:latin typeface="Times New Roman"/>
                <a:cs typeface="Times New Roman"/>
              </a:rPr>
              <a:t>time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efficient.</a:t>
            </a:r>
            <a:endParaRPr sz="1600">
              <a:latin typeface="Times New Roman"/>
              <a:cs typeface="Times New Roman"/>
            </a:endParaRPr>
          </a:p>
          <a:p>
            <a:pPr marL="215900" indent="-203835" algn="just">
              <a:lnSpc>
                <a:spcPct val="100000"/>
              </a:lnSpc>
              <a:spcBef>
                <a:spcPts val="10"/>
              </a:spcBef>
              <a:buAutoNum type="arabicPeriod" startAt="4"/>
              <a:tabLst>
                <a:tab pos="216535" algn="l"/>
              </a:tabLst>
            </a:pPr>
            <a:r>
              <a:rPr sz="1600" b="1" spc="-35" dirty="0">
                <a:latin typeface="Times New Roman"/>
                <a:cs typeface="Times New Roman"/>
              </a:rPr>
              <a:t>Reducing</a:t>
            </a:r>
            <a:r>
              <a:rPr sz="1600" b="1" spc="229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Counterfeiting</a:t>
            </a:r>
            <a:endParaRPr sz="16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Provenance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important </a:t>
            </a:r>
            <a:r>
              <a:rPr sz="1600" spc="-20" dirty="0">
                <a:latin typeface="Times New Roman"/>
                <a:cs typeface="Times New Roman"/>
              </a:rPr>
              <a:t>for the </a:t>
            </a:r>
            <a:r>
              <a:rPr sz="1600" spc="10" dirty="0">
                <a:latin typeface="Times New Roman"/>
                <a:cs typeface="Times New Roman"/>
              </a:rPr>
              <a:t>quality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reliability </a:t>
            </a:r>
            <a:r>
              <a:rPr sz="1600" dirty="0">
                <a:latin typeface="Times New Roman"/>
                <a:cs typeface="Times New Roman"/>
              </a:rPr>
              <a:t>checks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products. Since </a:t>
            </a:r>
            <a:r>
              <a:rPr sz="1600" spc="5" dirty="0">
                <a:latin typeface="Times New Roman"/>
                <a:cs typeface="Times New Roman"/>
              </a:rPr>
              <a:t>blockchain  allows </a:t>
            </a:r>
            <a:r>
              <a:rPr sz="1600" dirty="0">
                <a:latin typeface="Times New Roman"/>
                <a:cs typeface="Times New Roman"/>
              </a:rPr>
              <a:t>traceability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every </a:t>
            </a:r>
            <a:r>
              <a:rPr sz="1600" spc="-10" dirty="0">
                <a:latin typeface="Times New Roman"/>
                <a:cs typeface="Times New Roman"/>
              </a:rPr>
              <a:t>step </a:t>
            </a:r>
            <a:r>
              <a:rPr sz="1600" spc="20" dirty="0">
                <a:latin typeface="Times New Roman"/>
                <a:cs typeface="Times New Roman"/>
              </a:rPr>
              <a:t>within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20" dirty="0">
                <a:latin typeface="Times New Roman"/>
                <a:cs typeface="Times New Roman"/>
              </a:rPr>
              <a:t>supply </a:t>
            </a:r>
            <a:r>
              <a:rPr sz="1600" spc="-10" dirty="0">
                <a:latin typeface="Times New Roman"/>
                <a:cs typeface="Times New Roman"/>
              </a:rPr>
              <a:t>chain,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provenance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goods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verified  </a:t>
            </a:r>
            <a:r>
              <a:rPr sz="1600" spc="-5" dirty="0">
                <a:latin typeface="Times New Roman"/>
                <a:cs typeface="Times New Roman"/>
              </a:rPr>
              <a:t>correctly. Thus,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-10" dirty="0">
                <a:latin typeface="Times New Roman"/>
                <a:cs typeface="Times New Roman"/>
              </a:rPr>
              <a:t>helps </a:t>
            </a:r>
            <a:r>
              <a:rPr sz="1600" dirty="0">
                <a:latin typeface="Times New Roman"/>
                <a:cs typeface="Times New Roman"/>
              </a:rPr>
              <a:t>reduce counterfeiting </a:t>
            </a:r>
            <a:r>
              <a:rPr sz="1600" spc="35" dirty="0">
                <a:latin typeface="Times New Roman"/>
                <a:cs typeface="Times New Roman"/>
              </a:rPr>
              <a:t>by </a:t>
            </a:r>
            <a:r>
              <a:rPr sz="1600" spc="5" dirty="0">
                <a:latin typeface="Times New Roman"/>
                <a:cs typeface="Times New Roman"/>
              </a:rPr>
              <a:t>allowing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20" dirty="0">
                <a:latin typeface="Times New Roman"/>
                <a:cs typeface="Times New Roman"/>
              </a:rPr>
              <a:t>quick </a:t>
            </a:r>
            <a:r>
              <a:rPr sz="1600" spc="15" dirty="0">
                <a:latin typeface="Times New Roman"/>
                <a:cs typeface="Times New Roman"/>
              </a:rPr>
              <a:t>check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provenance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 </a:t>
            </a:r>
            <a:r>
              <a:rPr sz="1600" spc="-10" dirty="0">
                <a:latin typeface="Times New Roman"/>
                <a:cs typeface="Times New Roman"/>
              </a:rPr>
              <a:t>suspected </a:t>
            </a:r>
            <a:r>
              <a:rPr sz="1600" spc="-15" dirty="0">
                <a:latin typeface="Times New Roman"/>
                <a:cs typeface="Times New Roman"/>
              </a:rPr>
              <a:t>goods. </a:t>
            </a:r>
            <a:r>
              <a:rPr sz="1600" dirty="0">
                <a:latin typeface="Times New Roman"/>
                <a:cs typeface="Times New Roman"/>
              </a:rPr>
              <a:t>According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study </a:t>
            </a:r>
            <a:r>
              <a:rPr sz="1600" spc="40" dirty="0">
                <a:latin typeface="Times New Roman"/>
                <a:cs typeface="Times New Roman"/>
              </a:rPr>
              <a:t>by </a:t>
            </a:r>
            <a:r>
              <a:rPr sz="1600" spc="-10" dirty="0">
                <a:latin typeface="Times New Roman"/>
                <a:cs typeface="Times New Roman"/>
              </a:rPr>
              <a:t>OECD, </a:t>
            </a:r>
            <a:r>
              <a:rPr sz="1600" dirty="0">
                <a:latin typeface="Times New Roman"/>
                <a:cs typeface="Times New Roman"/>
              </a:rPr>
              <a:t>counterfeited and pirated </a:t>
            </a:r>
            <a:r>
              <a:rPr sz="1600" spc="5" dirty="0">
                <a:latin typeface="Times New Roman"/>
                <a:cs typeface="Times New Roman"/>
              </a:rPr>
              <a:t>products </a:t>
            </a:r>
            <a:r>
              <a:rPr sz="1600" spc="-5" dirty="0">
                <a:latin typeface="Times New Roman"/>
                <a:cs typeface="Times New Roman"/>
              </a:rPr>
              <a:t>constituted  3.3% of </a:t>
            </a:r>
            <a:r>
              <a:rPr sz="1600" spc="15" dirty="0">
                <a:latin typeface="Times New Roman"/>
                <a:cs typeface="Times New Roman"/>
              </a:rPr>
              <a:t>world </a:t>
            </a:r>
            <a:r>
              <a:rPr sz="1600" spc="-5" dirty="0">
                <a:latin typeface="Times New Roman"/>
                <a:cs typeface="Times New Roman"/>
              </a:rPr>
              <a:t>trade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6.8% of total </a:t>
            </a:r>
            <a:r>
              <a:rPr sz="1600" spc="30" dirty="0">
                <a:latin typeface="Times New Roman"/>
                <a:cs typeface="Times New Roman"/>
              </a:rPr>
              <a:t>EU </a:t>
            </a:r>
            <a:r>
              <a:rPr sz="1600" spc="-10" dirty="0">
                <a:latin typeface="Times New Roman"/>
                <a:cs typeface="Times New Roman"/>
              </a:rPr>
              <a:t>imports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2016. 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indicates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85" dirty="0">
                <a:latin typeface="Times New Roman"/>
                <a:cs typeface="Times New Roman"/>
              </a:rPr>
              <a:t>an  </a:t>
            </a:r>
            <a:r>
              <a:rPr sz="1600" spc="-15" dirty="0">
                <a:latin typeface="Times New Roman"/>
                <a:cs typeface="Times New Roman"/>
              </a:rPr>
              <a:t>alarming </a:t>
            </a:r>
            <a:r>
              <a:rPr sz="1600" spc="-20" dirty="0">
                <a:latin typeface="Times New Roman"/>
                <a:cs typeface="Times New Roman"/>
              </a:rPr>
              <a:t>need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combat </a:t>
            </a:r>
            <a:r>
              <a:rPr sz="1600" spc="-25" dirty="0">
                <a:latin typeface="Times New Roman"/>
                <a:cs typeface="Times New Roman"/>
              </a:rPr>
              <a:t>counterfeiting,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succeeded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10" dirty="0">
                <a:latin typeface="Times New Roman"/>
                <a:cs typeface="Times New Roman"/>
              </a:rPr>
              <a:t>blockchain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technology.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600" spc="-15" dirty="0">
                <a:latin typeface="Times New Roman"/>
                <a:cs typeface="Times New Roman"/>
              </a:rPr>
              <a:t>Plus, </a:t>
            </a:r>
            <a:r>
              <a:rPr sz="1600" spc="-10" dirty="0">
                <a:latin typeface="Times New Roman"/>
                <a:cs typeface="Times New Roman"/>
              </a:rPr>
              <a:t>since </a:t>
            </a:r>
            <a:r>
              <a:rPr sz="1600" spc="5" dirty="0">
                <a:latin typeface="Times New Roman"/>
                <a:cs typeface="Times New Roman"/>
              </a:rPr>
              <a:t>every </a:t>
            </a:r>
            <a:r>
              <a:rPr sz="1600" spc="-10" dirty="0">
                <a:latin typeface="Times New Roman"/>
                <a:cs typeface="Times New Roman"/>
              </a:rPr>
              <a:t>transaction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35" dirty="0">
                <a:latin typeface="Times New Roman"/>
                <a:cs typeface="Times New Roman"/>
              </a:rPr>
              <a:t>under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control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0" dirty="0">
                <a:latin typeface="Times New Roman"/>
                <a:cs typeface="Times New Roman"/>
              </a:rPr>
              <a:t>authentication,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also</a:t>
            </a:r>
            <a:r>
              <a:rPr sz="1600" spc="4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prevent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30" dirty="0">
                <a:latin typeface="Times New Roman"/>
                <a:cs typeface="Times New Roman"/>
              </a:rPr>
              <a:t>documentation </a:t>
            </a:r>
            <a:r>
              <a:rPr sz="1600" spc="-25" dirty="0">
                <a:latin typeface="Times New Roman"/>
                <a:cs typeface="Times New Roman"/>
              </a:rPr>
              <a:t>fraud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ability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verify </a:t>
            </a:r>
            <a:r>
              <a:rPr sz="1600" spc="-10" dirty="0">
                <a:latin typeface="Times New Roman"/>
                <a:cs typeface="Times New Roman"/>
              </a:rPr>
              <a:t>certifications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official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documents.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65810"/>
            <a:ext cx="6993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000000"/>
                </a:solidFill>
              </a:rPr>
              <a:t>Use </a:t>
            </a:r>
            <a:r>
              <a:rPr sz="2000" spc="5" dirty="0">
                <a:solidFill>
                  <a:srgbClr val="000000"/>
                </a:solidFill>
              </a:rPr>
              <a:t>cases </a:t>
            </a:r>
            <a:r>
              <a:rPr sz="2000" spc="-25" dirty="0">
                <a:solidFill>
                  <a:srgbClr val="000000"/>
                </a:solidFill>
              </a:rPr>
              <a:t>of </a:t>
            </a:r>
            <a:r>
              <a:rPr sz="2000" spc="-10" dirty="0">
                <a:solidFill>
                  <a:srgbClr val="000000"/>
                </a:solidFill>
              </a:rPr>
              <a:t>Blockchain technology </a:t>
            </a:r>
            <a:r>
              <a:rPr sz="2000" spc="5" dirty="0">
                <a:solidFill>
                  <a:srgbClr val="000000"/>
                </a:solidFill>
              </a:rPr>
              <a:t>–Supply </a:t>
            </a:r>
            <a:r>
              <a:rPr sz="2000" spc="-25" dirty="0">
                <a:solidFill>
                  <a:srgbClr val="000000"/>
                </a:solidFill>
              </a:rPr>
              <a:t>Chain</a:t>
            </a:r>
            <a:r>
              <a:rPr sz="2000" spc="14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Management</a:t>
            </a:r>
            <a:endParaRPr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907" y="1352930"/>
            <a:ext cx="8209280" cy="320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03200" algn="just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41300" algn="l"/>
              </a:tabLst>
            </a:pPr>
            <a:r>
              <a:rPr sz="1600" b="1" spc="-40" dirty="0">
                <a:latin typeface="Times New Roman"/>
                <a:cs typeface="Times New Roman"/>
              </a:rPr>
              <a:t>Maintaining </a:t>
            </a:r>
            <a:r>
              <a:rPr sz="1600" b="1" spc="-20" dirty="0">
                <a:latin typeface="Times New Roman"/>
                <a:cs typeface="Times New Roman"/>
              </a:rPr>
              <a:t>Ethical</a:t>
            </a:r>
            <a:r>
              <a:rPr sz="1600" b="1" spc="204" dirty="0">
                <a:latin typeface="Times New Roman"/>
                <a:cs typeface="Times New Roman"/>
              </a:rPr>
              <a:t> </a:t>
            </a:r>
            <a:r>
              <a:rPr sz="1600" b="1" spc="-40" dirty="0">
                <a:latin typeface="Times New Roman"/>
                <a:cs typeface="Times New Roman"/>
              </a:rPr>
              <a:t>Standards</a:t>
            </a:r>
            <a:endParaRPr sz="1600">
              <a:latin typeface="Times New Roman"/>
              <a:cs typeface="Times New Roman"/>
            </a:endParaRPr>
          </a:p>
          <a:p>
            <a:pPr marL="38100" marR="36830" algn="just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Today, </a:t>
            </a:r>
            <a:r>
              <a:rPr sz="1600" spc="5" dirty="0">
                <a:latin typeface="Times New Roman"/>
                <a:cs typeface="Times New Roman"/>
              </a:rPr>
              <a:t>consumers are </a:t>
            </a:r>
            <a:r>
              <a:rPr sz="1600" spc="-30" dirty="0">
                <a:latin typeface="Times New Roman"/>
                <a:cs typeface="Times New Roman"/>
              </a:rPr>
              <a:t>more </a:t>
            </a:r>
            <a:r>
              <a:rPr sz="1600" spc="15" dirty="0">
                <a:latin typeface="Times New Roman"/>
                <a:cs typeface="Times New Roman"/>
              </a:rPr>
              <a:t>aware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what </a:t>
            </a:r>
            <a:r>
              <a:rPr sz="1600" spc="-5" dirty="0">
                <a:latin typeface="Times New Roman"/>
                <a:cs typeface="Times New Roman"/>
              </a:rPr>
              <a:t>ethical standards </a:t>
            </a:r>
            <a:r>
              <a:rPr sz="1600" spc="5" dirty="0">
                <a:latin typeface="Times New Roman"/>
                <a:cs typeface="Times New Roman"/>
              </a:rPr>
              <a:t>they </a:t>
            </a:r>
            <a:r>
              <a:rPr sz="1600" spc="15" dirty="0">
                <a:latin typeface="Times New Roman"/>
                <a:cs typeface="Times New Roman"/>
              </a:rPr>
              <a:t>expect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businesses they  provide </a:t>
            </a:r>
            <a:r>
              <a:rPr sz="1600" spc="-20" dirty="0">
                <a:latin typeface="Times New Roman"/>
                <a:cs typeface="Times New Roman"/>
              </a:rPr>
              <a:t>their </a:t>
            </a:r>
            <a:r>
              <a:rPr sz="1600" spc="-5" dirty="0">
                <a:latin typeface="Times New Roman"/>
                <a:cs typeface="Times New Roman"/>
              </a:rPr>
              <a:t>products </a:t>
            </a:r>
            <a:r>
              <a:rPr sz="1600" spc="-15" dirty="0">
                <a:latin typeface="Times New Roman"/>
                <a:cs typeface="Times New Roman"/>
              </a:rPr>
              <a:t>from. </a:t>
            </a:r>
            <a:r>
              <a:rPr sz="1600" spc="-5" dirty="0">
                <a:latin typeface="Times New Roman"/>
                <a:cs typeface="Times New Roman"/>
              </a:rPr>
              <a:t>60%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consumers say they </a:t>
            </a:r>
            <a:r>
              <a:rPr sz="1600" spc="25" dirty="0">
                <a:latin typeface="Times New Roman"/>
                <a:cs typeface="Times New Roman"/>
              </a:rPr>
              <a:t>seek </a:t>
            </a:r>
            <a:r>
              <a:rPr sz="1600" spc="5" dirty="0">
                <a:latin typeface="Times New Roman"/>
                <a:cs typeface="Times New Roman"/>
              </a:rPr>
              <a:t>brands that </a:t>
            </a:r>
            <a:r>
              <a:rPr sz="1600" spc="10" dirty="0">
                <a:latin typeface="Times New Roman"/>
                <a:cs typeface="Times New Roman"/>
              </a:rPr>
              <a:t>reflect </a:t>
            </a:r>
            <a:r>
              <a:rPr sz="1600" spc="-5" dirty="0">
                <a:latin typeface="Times New Roman"/>
                <a:cs typeface="Times New Roman"/>
              </a:rPr>
              <a:t>their </a:t>
            </a:r>
            <a:r>
              <a:rPr sz="1600" spc="10" dirty="0">
                <a:latin typeface="Times New Roman"/>
                <a:cs typeface="Times New Roman"/>
              </a:rPr>
              <a:t>own </a:t>
            </a:r>
            <a:r>
              <a:rPr sz="1600" spc="-10" dirty="0">
                <a:latin typeface="Times New Roman"/>
                <a:cs typeface="Times New Roman"/>
              </a:rPr>
              <a:t>values 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sustainability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purpose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research </a:t>
            </a:r>
            <a:r>
              <a:rPr sz="1600" dirty="0">
                <a:latin typeface="Times New Roman"/>
                <a:cs typeface="Times New Roman"/>
              </a:rPr>
              <a:t>about </a:t>
            </a:r>
            <a:r>
              <a:rPr sz="1600" spc="-20" dirty="0">
                <a:latin typeface="Times New Roman"/>
                <a:cs typeface="Times New Roman"/>
              </a:rPr>
              <a:t>the  </a:t>
            </a:r>
            <a:r>
              <a:rPr sz="1600" spc="-5" dirty="0">
                <a:latin typeface="Times New Roman"/>
                <a:cs typeface="Times New Roman"/>
              </a:rPr>
              <a:t>company’s </a:t>
            </a:r>
            <a:r>
              <a:rPr sz="1600" spc="-10" dirty="0">
                <a:latin typeface="Times New Roman"/>
                <a:cs typeface="Times New Roman"/>
              </a:rPr>
              <a:t>environmental, </a:t>
            </a:r>
            <a:r>
              <a:rPr sz="1600" spc="10" dirty="0">
                <a:latin typeface="Times New Roman"/>
                <a:cs typeface="Times New Roman"/>
              </a:rPr>
              <a:t>social, </a:t>
            </a:r>
            <a:r>
              <a:rPr sz="1600" spc="-30" dirty="0">
                <a:latin typeface="Times New Roman"/>
                <a:cs typeface="Times New Roman"/>
              </a:rPr>
              <a:t>and  </a:t>
            </a:r>
            <a:r>
              <a:rPr sz="1600" spc="-25" dirty="0">
                <a:latin typeface="Times New Roman"/>
                <a:cs typeface="Times New Roman"/>
              </a:rPr>
              <a:t>governance </a:t>
            </a:r>
            <a:r>
              <a:rPr sz="1600" spc="-10" dirty="0">
                <a:latin typeface="Times New Roman"/>
                <a:cs typeface="Times New Roman"/>
              </a:rPr>
              <a:t>(ESG) </a:t>
            </a:r>
            <a:r>
              <a:rPr sz="1600" dirty="0">
                <a:latin typeface="Times New Roman"/>
                <a:cs typeface="Times New Roman"/>
              </a:rPr>
              <a:t>practices </a:t>
            </a:r>
            <a:r>
              <a:rPr sz="1600" spc="-5" dirty="0">
                <a:latin typeface="Times New Roman"/>
                <a:cs typeface="Times New Roman"/>
              </a:rPr>
              <a:t>before </a:t>
            </a:r>
            <a:r>
              <a:rPr sz="1600" spc="-40" dirty="0">
                <a:latin typeface="Times New Roman"/>
                <a:cs typeface="Times New Roman"/>
              </a:rPr>
              <a:t>buying </a:t>
            </a:r>
            <a:r>
              <a:rPr sz="1600" spc="-10" dirty="0">
                <a:latin typeface="Times New Roman"/>
                <a:cs typeface="Times New Roman"/>
              </a:rPr>
              <a:t>from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them.</a:t>
            </a:r>
            <a:r>
              <a:rPr sz="1575" u="sng" spc="-67" baseline="2645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4</a:t>
            </a:r>
            <a:endParaRPr sz="1575" baseline="26455">
              <a:latin typeface="Times New Roman"/>
              <a:cs typeface="Times New Roman"/>
            </a:endParaRPr>
          </a:p>
          <a:p>
            <a:pPr marL="38100" marR="30480" algn="just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Times New Roman"/>
                <a:cs typeface="Times New Roman"/>
              </a:rPr>
              <a:t>So, consumers </a:t>
            </a:r>
            <a:r>
              <a:rPr sz="1600" spc="-10" dirty="0">
                <a:latin typeface="Times New Roman"/>
                <a:cs typeface="Times New Roman"/>
              </a:rPr>
              <a:t>want </a:t>
            </a:r>
            <a:r>
              <a:rPr sz="1600" spc="-5" dirty="0">
                <a:latin typeface="Times New Roman"/>
                <a:cs typeface="Times New Roman"/>
              </a:rPr>
              <a:t>assurance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products they are </a:t>
            </a:r>
            <a:r>
              <a:rPr sz="1600" dirty="0">
                <a:latin typeface="Times New Roman"/>
                <a:cs typeface="Times New Roman"/>
              </a:rPr>
              <a:t>buying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not </a:t>
            </a:r>
            <a:r>
              <a:rPr sz="1600" dirty="0">
                <a:latin typeface="Times New Roman"/>
                <a:cs typeface="Times New Roman"/>
              </a:rPr>
              <a:t>subjected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unethical  </a:t>
            </a:r>
            <a:r>
              <a:rPr sz="1600" dirty="0">
                <a:latin typeface="Times New Roman"/>
                <a:cs typeface="Times New Roman"/>
              </a:rPr>
              <a:t>production and </a:t>
            </a:r>
            <a:r>
              <a:rPr sz="1600" spc="10" dirty="0">
                <a:latin typeface="Times New Roman"/>
                <a:cs typeface="Times New Roman"/>
              </a:rPr>
              <a:t>delivery </a:t>
            </a:r>
            <a:r>
              <a:rPr sz="1600" spc="5" dirty="0">
                <a:latin typeface="Times New Roman"/>
                <a:cs typeface="Times New Roman"/>
              </a:rPr>
              <a:t>processes. </a:t>
            </a:r>
            <a:r>
              <a:rPr sz="1600" spc="-15" dirty="0">
                <a:latin typeface="Times New Roman"/>
                <a:cs typeface="Times New Roman"/>
              </a:rPr>
              <a:t>By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5" dirty="0">
                <a:latin typeface="Times New Roman"/>
                <a:cs typeface="Times New Roman"/>
              </a:rPr>
              <a:t>traceability, </a:t>
            </a:r>
            <a:r>
              <a:rPr sz="1600" spc="5" dirty="0">
                <a:latin typeface="Times New Roman"/>
                <a:cs typeface="Times New Roman"/>
              </a:rPr>
              <a:t>they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20" dirty="0">
                <a:latin typeface="Times New Roman"/>
                <a:cs typeface="Times New Roman"/>
              </a:rPr>
              <a:t>know the </a:t>
            </a:r>
            <a:r>
              <a:rPr sz="1600" spc="-5" dirty="0">
                <a:latin typeface="Times New Roman"/>
                <a:cs typeface="Times New Roman"/>
              </a:rPr>
              <a:t>provenance </a:t>
            </a:r>
            <a:r>
              <a:rPr sz="1600" spc="75" dirty="0">
                <a:latin typeface="Times New Roman"/>
                <a:cs typeface="Times New Roman"/>
              </a:rPr>
              <a:t>of  </a:t>
            </a:r>
            <a:r>
              <a:rPr sz="1600" spc="-20" dirty="0">
                <a:latin typeface="Times New Roman"/>
                <a:cs typeface="Times New Roman"/>
              </a:rPr>
              <a:t>their </a:t>
            </a:r>
            <a:r>
              <a:rPr sz="1600" spc="-15" dirty="0">
                <a:latin typeface="Times New Roman"/>
                <a:cs typeface="Times New Roman"/>
              </a:rPr>
              <a:t>products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45" dirty="0">
                <a:latin typeface="Times New Roman"/>
                <a:cs typeface="Times New Roman"/>
              </a:rPr>
              <a:t>know </a:t>
            </a:r>
            <a:r>
              <a:rPr sz="1600" spc="-30" dirty="0">
                <a:latin typeface="Times New Roman"/>
                <a:cs typeface="Times New Roman"/>
              </a:rPr>
              <a:t>how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product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40" dirty="0">
                <a:latin typeface="Times New Roman"/>
                <a:cs typeface="Times New Roman"/>
              </a:rPr>
              <a:t>manufactured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shipped.</a:t>
            </a:r>
            <a:endParaRPr sz="1600">
              <a:latin typeface="Times New Roman"/>
              <a:cs typeface="Times New Roman"/>
            </a:endParaRPr>
          </a:p>
          <a:p>
            <a:pPr marL="241300" indent="-203200" algn="just">
              <a:lnSpc>
                <a:spcPct val="100000"/>
              </a:lnSpc>
              <a:spcBef>
                <a:spcPts val="15"/>
              </a:spcBef>
              <a:buAutoNum type="arabicPeriod" startAt="6"/>
              <a:tabLst>
                <a:tab pos="2413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Logistics</a:t>
            </a:r>
            <a:endParaRPr sz="1600">
              <a:latin typeface="Times New Roman"/>
              <a:cs typeface="Times New Roman"/>
            </a:endParaRPr>
          </a:p>
          <a:p>
            <a:pPr marL="38100" marR="38735" algn="just">
              <a:lnSpc>
                <a:spcPct val="100000"/>
              </a:lnSpc>
            </a:pPr>
            <a:r>
              <a:rPr sz="1600" spc="-40" dirty="0">
                <a:latin typeface="Times New Roman"/>
                <a:cs typeface="Times New Roman"/>
              </a:rPr>
              <a:t>We </a:t>
            </a:r>
            <a:r>
              <a:rPr sz="1600" spc="-15" dirty="0">
                <a:latin typeface="Times New Roman"/>
                <a:cs typeface="Times New Roman"/>
              </a:rPr>
              <a:t>mentioned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-5" dirty="0">
                <a:latin typeface="Times New Roman"/>
                <a:cs typeface="Times New Roman"/>
              </a:rPr>
              <a:t>of smart </a:t>
            </a:r>
            <a:r>
              <a:rPr sz="1600" spc="-10" dirty="0">
                <a:latin typeface="Times New Roman"/>
                <a:cs typeface="Times New Roman"/>
              </a:rPr>
              <a:t>contracts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10" dirty="0">
                <a:latin typeface="Times New Roman"/>
                <a:cs typeface="Times New Roman"/>
              </a:rPr>
              <a:t>technology. </a:t>
            </a:r>
            <a:r>
              <a:rPr sz="1600" spc="-30" dirty="0">
                <a:latin typeface="Times New Roman"/>
                <a:cs typeface="Times New Roman"/>
              </a:rPr>
              <a:t>Via </a:t>
            </a:r>
            <a:r>
              <a:rPr sz="1600" spc="-10" dirty="0">
                <a:latin typeface="Times New Roman"/>
                <a:cs typeface="Times New Roman"/>
              </a:rPr>
              <a:t>these </a:t>
            </a:r>
            <a:r>
              <a:rPr sz="1600" spc="-5" dirty="0">
                <a:latin typeface="Times New Roman"/>
                <a:cs typeface="Times New Roman"/>
              </a:rPr>
              <a:t>smart contracts,  </a:t>
            </a:r>
            <a:r>
              <a:rPr sz="1600" spc="-10" dirty="0">
                <a:latin typeface="Times New Roman"/>
                <a:cs typeface="Times New Roman"/>
              </a:rPr>
              <a:t>transactions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verified, recorded,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coordinated </a:t>
            </a:r>
            <a:r>
              <a:rPr sz="1600" dirty="0">
                <a:latin typeface="Times New Roman"/>
                <a:cs typeface="Times New Roman"/>
              </a:rPr>
              <a:t>autonomously without third </a:t>
            </a:r>
            <a:r>
              <a:rPr sz="1600" spc="5" dirty="0">
                <a:latin typeface="Times New Roman"/>
                <a:cs typeface="Times New Roman"/>
              </a:rPr>
              <a:t>parties. </a:t>
            </a:r>
            <a:r>
              <a:rPr sz="1600" spc="-5" dirty="0">
                <a:latin typeface="Times New Roman"/>
                <a:cs typeface="Times New Roman"/>
              </a:rPr>
              <a:t>Thus, </a:t>
            </a:r>
            <a:r>
              <a:rPr sz="1600" dirty="0">
                <a:latin typeface="Times New Roman"/>
                <a:cs typeface="Times New Roman"/>
              </a:rPr>
              <a:t>a  </a:t>
            </a:r>
            <a:r>
              <a:rPr sz="1600" spc="-5" dirty="0">
                <a:latin typeface="Times New Roman"/>
                <a:cs typeface="Times New Roman"/>
              </a:rPr>
              <a:t>complexity </a:t>
            </a:r>
            <a:r>
              <a:rPr sz="1600" spc="10" dirty="0">
                <a:latin typeface="Times New Roman"/>
                <a:cs typeface="Times New Roman"/>
              </a:rPr>
              <a:t>element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global supply </a:t>
            </a:r>
            <a:r>
              <a:rPr sz="1600" spc="5" dirty="0">
                <a:latin typeface="Times New Roman"/>
                <a:cs typeface="Times New Roman"/>
              </a:rPr>
              <a:t>chains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alleviated. </a:t>
            </a:r>
            <a:r>
              <a:rPr sz="1600" spc="-35" dirty="0">
                <a:latin typeface="Times New Roman"/>
                <a:cs typeface="Times New Roman"/>
              </a:rPr>
              <a:t>Some </a:t>
            </a:r>
            <a:r>
              <a:rPr sz="1600" spc="5" dirty="0">
                <a:latin typeface="Times New Roman"/>
                <a:cs typeface="Times New Roman"/>
              </a:rPr>
              <a:t>logistics </a:t>
            </a:r>
            <a:r>
              <a:rPr sz="1600" spc="-10" dirty="0">
                <a:latin typeface="Times New Roman"/>
                <a:cs typeface="Times New Roman"/>
              </a:rPr>
              <a:t>companies like </a:t>
            </a:r>
            <a:r>
              <a:rPr sz="1600" dirty="0">
                <a:latin typeface="Times New Roman"/>
                <a:cs typeface="Times New Roman"/>
              </a:rPr>
              <a:t>DHL </a:t>
            </a:r>
            <a:r>
              <a:rPr sz="1600" spc="5" dirty="0">
                <a:latin typeface="Times New Roman"/>
                <a:cs typeface="Times New Roman"/>
              </a:rPr>
              <a:t>are  </a:t>
            </a:r>
            <a:r>
              <a:rPr sz="1600" spc="-40" dirty="0">
                <a:latin typeface="Times New Roman"/>
                <a:cs typeface="Times New Roman"/>
              </a:rPr>
              <a:t>thinking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30" dirty="0">
                <a:latin typeface="Times New Roman"/>
                <a:cs typeface="Times New Roman"/>
              </a:rPr>
              <a:t>implementing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their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business.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65810"/>
            <a:ext cx="6993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000000"/>
                </a:solidFill>
              </a:rPr>
              <a:t>Use </a:t>
            </a:r>
            <a:r>
              <a:rPr sz="2000" spc="5" dirty="0">
                <a:solidFill>
                  <a:srgbClr val="000000"/>
                </a:solidFill>
              </a:rPr>
              <a:t>cases </a:t>
            </a:r>
            <a:r>
              <a:rPr sz="2000" spc="-25" dirty="0">
                <a:solidFill>
                  <a:srgbClr val="000000"/>
                </a:solidFill>
              </a:rPr>
              <a:t>of </a:t>
            </a:r>
            <a:r>
              <a:rPr sz="2000" spc="-10" dirty="0">
                <a:solidFill>
                  <a:srgbClr val="000000"/>
                </a:solidFill>
              </a:rPr>
              <a:t>Blockchain technology </a:t>
            </a:r>
            <a:r>
              <a:rPr sz="2000" spc="5" dirty="0">
                <a:solidFill>
                  <a:srgbClr val="000000"/>
                </a:solidFill>
              </a:rPr>
              <a:t>–Supply </a:t>
            </a:r>
            <a:r>
              <a:rPr sz="2000" spc="-25" dirty="0">
                <a:solidFill>
                  <a:srgbClr val="000000"/>
                </a:solidFill>
              </a:rPr>
              <a:t>Chain</a:t>
            </a:r>
            <a:r>
              <a:rPr sz="2000" spc="14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Management</a:t>
            </a:r>
            <a:endParaRPr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644" y="1352232"/>
            <a:ext cx="8182609" cy="320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200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15900" algn="l"/>
              </a:tabLst>
            </a:pPr>
            <a:r>
              <a:rPr sz="1600" b="1" spc="-40" dirty="0">
                <a:latin typeface="Times New Roman"/>
                <a:cs typeface="Times New Roman"/>
              </a:rPr>
              <a:t>Supplier</a:t>
            </a:r>
            <a:r>
              <a:rPr sz="1600" b="1" spc="2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Payments</a:t>
            </a:r>
            <a:endParaRPr sz="1600">
              <a:latin typeface="Times New Roman"/>
              <a:cs typeface="Times New Roman"/>
            </a:endParaRPr>
          </a:p>
          <a:p>
            <a:pPr marL="12700" marR="19685" algn="just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imes New Roman"/>
                <a:cs typeface="Times New Roman"/>
              </a:rPr>
              <a:t>As </a:t>
            </a:r>
            <a:r>
              <a:rPr sz="1600" spc="20" dirty="0">
                <a:latin typeface="Times New Roman"/>
                <a:cs typeface="Times New Roman"/>
              </a:rPr>
              <a:t>we </a:t>
            </a:r>
            <a:r>
              <a:rPr sz="1600" spc="-15" dirty="0">
                <a:latin typeface="Times New Roman"/>
                <a:cs typeface="Times New Roman"/>
              </a:rPr>
              <a:t>mentioned,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5" dirty="0">
                <a:latin typeface="Times New Roman"/>
                <a:cs typeface="Times New Roman"/>
              </a:rPr>
              <a:t>revolutionizes transaction traceability. Payments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an internal </a:t>
            </a:r>
            <a:r>
              <a:rPr sz="1600" spc="5" dirty="0">
                <a:latin typeface="Times New Roman"/>
                <a:cs typeface="Times New Roman"/>
              </a:rPr>
              <a:t>part  </a:t>
            </a:r>
            <a:r>
              <a:rPr sz="1600" spc="-5" dirty="0">
                <a:latin typeface="Times New Roman"/>
                <a:cs typeface="Times New Roman"/>
              </a:rPr>
              <a:t>of this. </a:t>
            </a:r>
            <a:r>
              <a:rPr sz="1600" spc="-20" dirty="0">
                <a:latin typeface="Times New Roman"/>
                <a:cs typeface="Times New Roman"/>
              </a:rPr>
              <a:t>As </a:t>
            </a:r>
            <a:r>
              <a:rPr sz="1600" spc="-5" dirty="0">
                <a:latin typeface="Times New Roman"/>
                <a:cs typeface="Times New Roman"/>
              </a:rPr>
              <a:t>blockchain </a:t>
            </a:r>
            <a:r>
              <a:rPr sz="1600" spc="15" dirty="0">
                <a:latin typeface="Times New Roman"/>
                <a:cs typeface="Times New Roman"/>
              </a:rPr>
              <a:t>allows </a:t>
            </a:r>
            <a:r>
              <a:rPr sz="1600" spc="-20" dirty="0">
                <a:latin typeface="Times New Roman"/>
                <a:cs typeface="Times New Roman"/>
              </a:rPr>
              <a:t>automatic </a:t>
            </a:r>
            <a:r>
              <a:rPr sz="1600" spc="-5" dirty="0">
                <a:latin typeface="Times New Roman"/>
                <a:cs typeface="Times New Roman"/>
              </a:rPr>
              <a:t>control of </a:t>
            </a:r>
            <a:r>
              <a:rPr sz="1600" spc="5" dirty="0">
                <a:latin typeface="Times New Roman"/>
                <a:cs typeface="Times New Roman"/>
              </a:rPr>
              <a:t>verified processes </a:t>
            </a:r>
            <a:r>
              <a:rPr sz="1600" spc="-15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contracts, </a:t>
            </a:r>
            <a:r>
              <a:rPr sz="1600" spc="-20" dirty="0">
                <a:latin typeface="Times New Roman"/>
                <a:cs typeface="Times New Roman"/>
              </a:rPr>
              <a:t>once  </a:t>
            </a:r>
            <a:r>
              <a:rPr sz="1600" spc="-10" dirty="0">
                <a:latin typeface="Times New Roman"/>
                <a:cs typeface="Times New Roman"/>
              </a:rPr>
              <a:t>standards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45" dirty="0">
                <a:latin typeface="Times New Roman"/>
                <a:cs typeface="Times New Roman"/>
              </a:rPr>
              <a:t>met, </a:t>
            </a:r>
            <a:r>
              <a:rPr sz="1600" spc="-5" dirty="0">
                <a:latin typeface="Times New Roman"/>
                <a:cs typeface="Times New Roman"/>
              </a:rPr>
              <a:t>supplier </a:t>
            </a:r>
            <a:r>
              <a:rPr sz="1600" spc="-45" dirty="0">
                <a:latin typeface="Times New Roman"/>
                <a:cs typeface="Times New Roman"/>
              </a:rPr>
              <a:t>payments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20" dirty="0">
                <a:latin typeface="Times New Roman"/>
                <a:cs typeface="Times New Roman"/>
              </a:rPr>
              <a:t>done </a:t>
            </a:r>
            <a:r>
              <a:rPr sz="1600" spc="-15" dirty="0">
                <a:latin typeface="Times New Roman"/>
                <a:cs typeface="Times New Roman"/>
              </a:rPr>
              <a:t>faster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10" dirty="0">
                <a:latin typeface="Times New Roman"/>
                <a:cs typeface="Times New Roman"/>
              </a:rPr>
              <a:t>less </a:t>
            </a:r>
            <a:r>
              <a:rPr sz="1600" spc="-15" dirty="0">
                <a:latin typeface="Times New Roman"/>
                <a:cs typeface="Times New Roman"/>
              </a:rPr>
              <a:t>intermediary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involvement.</a:t>
            </a:r>
            <a:endParaRPr sz="1600">
              <a:latin typeface="Times New Roman"/>
              <a:cs typeface="Times New Roman"/>
            </a:endParaRPr>
          </a:p>
          <a:p>
            <a:pPr marL="215900" indent="-203200" algn="just">
              <a:lnSpc>
                <a:spcPct val="100000"/>
              </a:lnSpc>
              <a:spcBef>
                <a:spcPts val="10"/>
              </a:spcBef>
              <a:buAutoNum type="arabicPeriod" startAt="8"/>
              <a:tabLst>
                <a:tab pos="21590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Food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Times New Roman"/>
                <a:cs typeface="Times New Roman"/>
              </a:rPr>
              <a:t>Safety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Blockchain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under </a:t>
            </a:r>
            <a:r>
              <a:rPr sz="1600" dirty="0">
                <a:latin typeface="Times New Roman"/>
                <a:cs typeface="Times New Roman"/>
              </a:rPr>
              <a:t>consideration </a:t>
            </a:r>
            <a:r>
              <a:rPr sz="1600" spc="35" dirty="0">
                <a:latin typeface="Times New Roman"/>
                <a:cs typeface="Times New Roman"/>
              </a:rPr>
              <a:t>by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food </a:t>
            </a:r>
            <a:r>
              <a:rPr sz="1600" spc="10" dirty="0">
                <a:latin typeface="Times New Roman"/>
                <a:cs typeface="Times New Roman"/>
              </a:rPr>
              <a:t>industry </a:t>
            </a:r>
            <a:r>
              <a:rPr sz="1600" spc="-20" dirty="0">
                <a:latin typeface="Times New Roman"/>
                <a:cs typeface="Times New Roman"/>
              </a:rPr>
              <a:t>for the </a:t>
            </a:r>
            <a:r>
              <a:rPr sz="1600" u="sng" spc="-1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food</a:t>
            </a:r>
            <a:r>
              <a:rPr sz="1600" u="sng" spc="-1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supply</a:t>
            </a:r>
            <a:r>
              <a:rPr sz="1600" u="sng" spc="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  <a:hlinkClick r:id="rId2"/>
              </a:rPr>
              <a:t>chain</a:t>
            </a:r>
            <a:r>
              <a:rPr sz="1600" spc="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health. </a:t>
            </a:r>
            <a:r>
              <a:rPr sz="1600" spc="-5" dirty="0">
                <a:latin typeface="Times New Roman"/>
                <a:cs typeface="Times New Roman"/>
              </a:rPr>
              <a:t>For  </a:t>
            </a:r>
            <a:r>
              <a:rPr sz="1600" spc="-10" dirty="0">
                <a:latin typeface="Times New Roman"/>
                <a:cs typeface="Times New Roman"/>
              </a:rPr>
              <a:t>example, Walmart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collaboration </a:t>
            </a:r>
            <a:r>
              <a:rPr sz="1600" spc="-5" dirty="0">
                <a:latin typeface="Times New Roman"/>
                <a:cs typeface="Times New Roman"/>
              </a:rPr>
              <a:t>of IBM </a:t>
            </a:r>
            <a:r>
              <a:rPr sz="1600" dirty="0">
                <a:latin typeface="Times New Roman"/>
                <a:cs typeface="Times New Roman"/>
              </a:rPr>
              <a:t>innovatively </a:t>
            </a:r>
            <a:r>
              <a:rPr sz="1600" spc="-20" dirty="0">
                <a:latin typeface="Times New Roman"/>
                <a:cs typeface="Times New Roman"/>
              </a:rPr>
              <a:t>uses </a:t>
            </a:r>
            <a:r>
              <a:rPr sz="1600" dirty="0">
                <a:latin typeface="Times New Roman"/>
                <a:cs typeface="Times New Roman"/>
              </a:rPr>
              <a:t>blockchain </a:t>
            </a:r>
            <a:r>
              <a:rPr sz="1600" spc="5" dirty="0">
                <a:latin typeface="Times New Roman"/>
                <a:cs typeface="Times New Roman"/>
              </a:rPr>
              <a:t>technology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track 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provenance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condition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its </a:t>
            </a:r>
            <a:r>
              <a:rPr sz="1600" spc="5" dirty="0">
                <a:latin typeface="Times New Roman"/>
                <a:cs typeface="Times New Roman"/>
              </a:rPr>
              <a:t>pork supply </a:t>
            </a:r>
            <a:r>
              <a:rPr sz="1600" spc="10" dirty="0">
                <a:latin typeface="Times New Roman"/>
                <a:cs typeface="Times New Roman"/>
              </a:rPr>
              <a:t>coming from </a:t>
            </a:r>
            <a:r>
              <a:rPr sz="1600" dirty="0">
                <a:latin typeface="Times New Roman"/>
                <a:cs typeface="Times New Roman"/>
              </a:rPr>
              <a:t>China. </a:t>
            </a:r>
            <a:r>
              <a:rPr sz="1600" spc="1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increased </a:t>
            </a:r>
            <a:r>
              <a:rPr sz="1600" spc="-5" dirty="0">
                <a:latin typeface="Times New Roman"/>
                <a:cs typeface="Times New Roman"/>
              </a:rPr>
              <a:t>traceability, </a:t>
            </a:r>
            <a:r>
              <a:rPr sz="1600" spc="30" dirty="0">
                <a:latin typeface="Times New Roman"/>
                <a:cs typeface="Times New Roman"/>
              </a:rPr>
              <a:t>it 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easier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food </a:t>
            </a:r>
            <a:r>
              <a:rPr sz="1600" spc="-10" dirty="0">
                <a:latin typeface="Times New Roman"/>
                <a:cs typeface="Times New Roman"/>
              </a:rPr>
              <a:t>supply </a:t>
            </a:r>
            <a:r>
              <a:rPr sz="1600" spc="-20" dirty="0">
                <a:latin typeface="Times New Roman"/>
                <a:cs typeface="Times New Roman"/>
              </a:rPr>
              <a:t>chains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to: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Avoid </a:t>
            </a:r>
            <a:r>
              <a:rPr sz="1600" spc="-25" dirty="0">
                <a:latin typeface="Times New Roman"/>
                <a:cs typeface="Times New Roman"/>
              </a:rPr>
              <a:t>tampering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spc="-20" dirty="0">
                <a:latin typeface="Times New Roman"/>
                <a:cs typeface="Times New Roman"/>
              </a:rPr>
              <a:t>information </a:t>
            </a:r>
            <a:r>
              <a:rPr sz="1600" spc="-5" dirty="0">
                <a:latin typeface="Times New Roman"/>
                <a:cs typeface="Times New Roman"/>
              </a:rPr>
              <a:t>on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provenance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foods,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Prevent </a:t>
            </a:r>
            <a:r>
              <a:rPr sz="1600" spc="5" dirty="0">
                <a:latin typeface="Times New Roman"/>
                <a:cs typeface="Times New Roman"/>
              </a:rPr>
              <a:t>contamination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supplied </a:t>
            </a:r>
            <a:r>
              <a:rPr sz="1600" spc="-20" dirty="0">
                <a:latin typeface="Times New Roman"/>
                <a:cs typeface="Times New Roman"/>
              </a:rPr>
              <a:t>goods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5" dirty="0">
                <a:latin typeface="Times New Roman"/>
                <a:cs typeface="Times New Roman"/>
              </a:rPr>
              <a:t>faster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more </a:t>
            </a:r>
            <a:r>
              <a:rPr sz="1600" spc="-10" dirty="0">
                <a:latin typeface="Times New Roman"/>
                <a:cs typeface="Times New Roman"/>
              </a:rPr>
              <a:t>regulated </a:t>
            </a:r>
            <a:r>
              <a:rPr sz="1600" spc="5" dirty="0">
                <a:latin typeface="Times New Roman"/>
                <a:cs typeface="Times New Roman"/>
              </a:rPr>
              <a:t>process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processor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distributor,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Forestall spoilage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goods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process </a:t>
            </a:r>
            <a:r>
              <a:rPr sz="1600" dirty="0">
                <a:latin typeface="Times New Roman"/>
                <a:cs typeface="Times New Roman"/>
              </a:rPr>
              <a:t>between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distributor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retailer.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65810"/>
            <a:ext cx="6993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000000"/>
                </a:solidFill>
              </a:rPr>
              <a:t>Use </a:t>
            </a:r>
            <a:r>
              <a:rPr sz="2000" spc="5" dirty="0">
                <a:solidFill>
                  <a:srgbClr val="000000"/>
                </a:solidFill>
              </a:rPr>
              <a:t>cases </a:t>
            </a:r>
            <a:r>
              <a:rPr sz="2000" spc="-25" dirty="0">
                <a:solidFill>
                  <a:srgbClr val="000000"/>
                </a:solidFill>
              </a:rPr>
              <a:t>of </a:t>
            </a:r>
            <a:r>
              <a:rPr sz="2000" spc="-10" dirty="0">
                <a:solidFill>
                  <a:srgbClr val="000000"/>
                </a:solidFill>
              </a:rPr>
              <a:t>Blockchain technology </a:t>
            </a:r>
            <a:r>
              <a:rPr sz="2000" spc="5" dirty="0">
                <a:solidFill>
                  <a:srgbClr val="000000"/>
                </a:solidFill>
              </a:rPr>
              <a:t>–Supply </a:t>
            </a:r>
            <a:r>
              <a:rPr sz="2000" spc="-25" dirty="0">
                <a:solidFill>
                  <a:srgbClr val="000000"/>
                </a:solidFill>
              </a:rPr>
              <a:t>Chain</a:t>
            </a:r>
            <a:r>
              <a:rPr sz="2000" spc="14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Management</a:t>
            </a:r>
            <a:endParaRPr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059" y="1384363"/>
            <a:ext cx="7959725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50" b="1" spc="-5" dirty="0">
                <a:latin typeface="Arial"/>
                <a:cs typeface="Arial"/>
              </a:rPr>
              <a:t>9. </a:t>
            </a:r>
            <a:r>
              <a:rPr sz="1600" b="1" dirty="0">
                <a:latin typeface="Times New Roman"/>
                <a:cs typeface="Times New Roman"/>
              </a:rPr>
              <a:t>Post-sale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Services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With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digitalization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product </a:t>
            </a:r>
            <a:r>
              <a:rPr sz="1600" spc="10" dirty="0">
                <a:latin typeface="Times New Roman"/>
                <a:cs typeface="Times New Roman"/>
              </a:rPr>
              <a:t>information via </a:t>
            </a:r>
            <a:r>
              <a:rPr sz="1600" spc="-10" dirty="0">
                <a:latin typeface="Times New Roman"/>
                <a:cs typeface="Times New Roman"/>
              </a:rPr>
              <a:t>blockchain, </a:t>
            </a:r>
            <a:r>
              <a:rPr sz="1600" spc="5" dirty="0">
                <a:latin typeface="Times New Roman"/>
                <a:cs typeface="Times New Roman"/>
              </a:rPr>
              <a:t>post-sale </a:t>
            </a:r>
            <a:r>
              <a:rPr sz="1600" spc="10" dirty="0">
                <a:latin typeface="Times New Roman"/>
                <a:cs typeface="Times New Roman"/>
              </a:rPr>
              <a:t>services </a:t>
            </a:r>
            <a:r>
              <a:rPr sz="1600" spc="-15" dirty="0">
                <a:latin typeface="Times New Roman"/>
                <a:cs typeface="Times New Roman"/>
              </a:rPr>
              <a:t>such </a:t>
            </a:r>
            <a:r>
              <a:rPr sz="1600" spc="10" dirty="0">
                <a:latin typeface="Times New Roman"/>
                <a:cs typeface="Times New Roman"/>
              </a:rPr>
              <a:t>as  </a:t>
            </a:r>
            <a:r>
              <a:rPr sz="1600" dirty="0">
                <a:latin typeface="Times New Roman"/>
                <a:cs typeface="Times New Roman"/>
              </a:rPr>
              <a:t>warranties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maintenance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become </a:t>
            </a:r>
            <a:r>
              <a:rPr sz="1600" spc="-25" dirty="0">
                <a:latin typeface="Times New Roman"/>
                <a:cs typeface="Times New Roman"/>
              </a:rPr>
              <a:t>more </a:t>
            </a:r>
            <a:r>
              <a:rPr sz="1600" spc="5" dirty="0">
                <a:latin typeface="Times New Roman"/>
                <a:cs typeface="Times New Roman"/>
              </a:rPr>
              <a:t>trustworthy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15" dirty="0">
                <a:latin typeface="Times New Roman"/>
                <a:cs typeface="Times New Roman"/>
              </a:rPr>
              <a:t>under </a:t>
            </a:r>
            <a:r>
              <a:rPr sz="1600" dirty="0">
                <a:latin typeface="Times New Roman"/>
                <a:cs typeface="Times New Roman"/>
              </a:rPr>
              <a:t>control. When a </a:t>
            </a:r>
            <a:r>
              <a:rPr sz="1600" spc="-15" dirty="0">
                <a:latin typeface="Times New Roman"/>
                <a:cs typeface="Times New Roman"/>
              </a:rPr>
              <a:t>buyer  </a:t>
            </a:r>
            <a:r>
              <a:rPr sz="1600" spc="5" dirty="0">
                <a:latin typeface="Times New Roman"/>
                <a:cs typeface="Times New Roman"/>
              </a:rPr>
              <a:t>verifies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product’s </a:t>
            </a:r>
            <a:r>
              <a:rPr sz="1600" spc="5" dirty="0">
                <a:latin typeface="Times New Roman"/>
                <a:cs typeface="Times New Roman"/>
              </a:rPr>
              <a:t>digital </a:t>
            </a:r>
            <a:r>
              <a:rPr sz="1600" spc="-5" dirty="0">
                <a:latin typeface="Times New Roman"/>
                <a:cs typeface="Times New Roman"/>
              </a:rPr>
              <a:t>identity,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warranty </a:t>
            </a:r>
            <a:r>
              <a:rPr sz="1600" spc="10" dirty="0">
                <a:latin typeface="Times New Roman"/>
                <a:cs typeface="Times New Roman"/>
              </a:rPr>
              <a:t>period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spc="15" dirty="0">
                <a:latin typeface="Times New Roman"/>
                <a:cs typeface="Times New Roman"/>
              </a:rPr>
              <a:t>start </a:t>
            </a:r>
            <a:r>
              <a:rPr sz="1600" spc="5" dirty="0">
                <a:latin typeface="Times New Roman"/>
                <a:cs typeface="Times New Roman"/>
              </a:rPr>
              <a:t>automatically. </a:t>
            </a:r>
            <a:r>
              <a:rPr sz="1600" dirty="0">
                <a:latin typeface="Times New Roman"/>
                <a:cs typeface="Times New Roman"/>
              </a:rPr>
              <a:t>Also, </a:t>
            </a:r>
            <a:r>
              <a:rPr sz="1600" spc="-10" dirty="0">
                <a:latin typeface="Times New Roman"/>
                <a:cs typeface="Times New Roman"/>
              </a:rPr>
              <a:t>second-  </a:t>
            </a:r>
            <a:r>
              <a:rPr sz="1600" spc="-20" dirty="0">
                <a:latin typeface="Times New Roman"/>
                <a:cs typeface="Times New Roman"/>
              </a:rPr>
              <a:t>hand </a:t>
            </a:r>
            <a:r>
              <a:rPr sz="1600" spc="5" dirty="0">
                <a:latin typeface="Times New Roman"/>
                <a:cs typeface="Times New Roman"/>
              </a:rPr>
              <a:t>buyers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confidently </a:t>
            </a:r>
            <a:r>
              <a:rPr sz="1600" dirty="0">
                <a:latin typeface="Times New Roman"/>
                <a:cs typeface="Times New Roman"/>
              </a:rPr>
              <a:t>investigate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product’s </a:t>
            </a:r>
            <a:r>
              <a:rPr sz="1600" spc="-20" dirty="0">
                <a:latin typeface="Times New Roman"/>
                <a:cs typeface="Times New Roman"/>
              </a:rPr>
              <a:t>unique </a:t>
            </a:r>
            <a:r>
              <a:rPr sz="1600" spc="-5" dirty="0">
                <a:latin typeface="Times New Roman"/>
                <a:cs typeface="Times New Roman"/>
              </a:rPr>
              <a:t>identity, </a:t>
            </a:r>
            <a:r>
              <a:rPr sz="1600" spc="15" dirty="0">
                <a:latin typeface="Times New Roman"/>
                <a:cs typeface="Times New Roman"/>
              </a:rPr>
              <a:t>which </a:t>
            </a:r>
            <a:r>
              <a:rPr sz="1600" spc="-25" dirty="0">
                <a:latin typeface="Times New Roman"/>
                <a:cs typeface="Times New Roman"/>
              </a:rPr>
              <a:t>makes </a:t>
            </a:r>
            <a:r>
              <a:rPr sz="1600" spc="5" dirty="0">
                <a:latin typeface="Times New Roman"/>
                <a:cs typeface="Times New Roman"/>
              </a:rPr>
              <a:t>second-hand  </a:t>
            </a:r>
            <a:r>
              <a:rPr sz="1600" spc="-5" dirty="0">
                <a:latin typeface="Times New Roman"/>
                <a:cs typeface="Times New Roman"/>
              </a:rPr>
              <a:t>trade </a:t>
            </a:r>
            <a:r>
              <a:rPr sz="1600" spc="-25" dirty="0">
                <a:latin typeface="Times New Roman"/>
                <a:cs typeface="Times New Roman"/>
              </a:rPr>
              <a:t>more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trustworthy.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65810"/>
            <a:ext cx="6993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000000"/>
                </a:solidFill>
              </a:rPr>
              <a:t>Use </a:t>
            </a:r>
            <a:r>
              <a:rPr sz="2000" spc="5" dirty="0">
                <a:solidFill>
                  <a:srgbClr val="000000"/>
                </a:solidFill>
              </a:rPr>
              <a:t>cases </a:t>
            </a:r>
            <a:r>
              <a:rPr sz="2000" spc="-25" dirty="0">
                <a:solidFill>
                  <a:srgbClr val="000000"/>
                </a:solidFill>
              </a:rPr>
              <a:t>of </a:t>
            </a:r>
            <a:r>
              <a:rPr sz="2000" spc="-10" dirty="0">
                <a:solidFill>
                  <a:srgbClr val="000000"/>
                </a:solidFill>
              </a:rPr>
              <a:t>Blockchain technology </a:t>
            </a:r>
            <a:r>
              <a:rPr sz="2000" spc="5" dirty="0">
                <a:solidFill>
                  <a:srgbClr val="000000"/>
                </a:solidFill>
              </a:rPr>
              <a:t>–Supply </a:t>
            </a:r>
            <a:r>
              <a:rPr sz="2000" spc="-25" dirty="0">
                <a:solidFill>
                  <a:srgbClr val="000000"/>
                </a:solidFill>
              </a:rPr>
              <a:t>Chain</a:t>
            </a:r>
            <a:r>
              <a:rPr sz="2000" spc="14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Management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430339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5" dirty="0"/>
              <a:t>Blockchain </a:t>
            </a:r>
            <a:r>
              <a:rPr sz="4250" spc="-35" dirty="0"/>
              <a:t>and</a:t>
            </a:r>
            <a:r>
              <a:rPr sz="4250" spc="-150" dirty="0"/>
              <a:t> </a:t>
            </a:r>
            <a:r>
              <a:rPr sz="4250" spc="-20" dirty="0"/>
              <a:t>AI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71830" y="1340865"/>
            <a:ext cx="8106409" cy="295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0" dirty="0">
                <a:latin typeface="Times New Roman"/>
                <a:cs typeface="Times New Roman"/>
              </a:rPr>
              <a:t>It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envisaged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5" dirty="0">
                <a:latin typeface="Times New Roman"/>
                <a:cs typeface="Times New Roman"/>
              </a:rPr>
              <a:t>other </a:t>
            </a:r>
            <a:r>
              <a:rPr sz="1600" dirty="0">
                <a:latin typeface="Times New Roman"/>
                <a:cs typeface="Times New Roman"/>
              </a:rPr>
              <a:t>technologies, such as </a:t>
            </a:r>
            <a:r>
              <a:rPr sz="1600" spc="-20" dirty="0">
                <a:latin typeface="Times New Roman"/>
                <a:cs typeface="Times New Roman"/>
              </a:rPr>
              <a:t>IoT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AI, </a:t>
            </a:r>
            <a:r>
              <a:rPr sz="1600" spc="25" dirty="0">
                <a:latin typeface="Times New Roman"/>
                <a:cs typeface="Times New Roman"/>
              </a:rPr>
              <a:t>will </a:t>
            </a:r>
            <a:r>
              <a:rPr sz="1600" spc="-20" dirty="0">
                <a:latin typeface="Times New Roman"/>
                <a:cs typeface="Times New Roman"/>
              </a:rPr>
              <a:t>converge for the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mutual </a:t>
            </a:r>
            <a:r>
              <a:rPr sz="1600" spc="5" dirty="0">
                <a:latin typeface="Times New Roman"/>
                <a:cs typeface="Times New Roman"/>
              </a:rPr>
              <a:t>benefit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</a:pP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15" dirty="0">
                <a:latin typeface="Times New Roman"/>
                <a:cs typeface="Times New Roman"/>
              </a:rPr>
              <a:t>wider </a:t>
            </a:r>
            <a:r>
              <a:rPr sz="1600" spc="-5" dirty="0">
                <a:latin typeface="Times New Roman"/>
                <a:cs typeface="Times New Roman"/>
              </a:rPr>
              <a:t>adoption of </a:t>
            </a:r>
            <a:r>
              <a:rPr sz="1600" spc="-15" dirty="0">
                <a:latin typeface="Times New Roman"/>
                <a:cs typeface="Times New Roman"/>
              </a:rPr>
              <a:t>both </a:t>
            </a: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5" dirty="0">
                <a:latin typeface="Times New Roman"/>
                <a:cs typeface="Times New Roman"/>
              </a:rPr>
              <a:t>other </a:t>
            </a:r>
            <a:r>
              <a:rPr sz="1600" spc="-10" dirty="0">
                <a:latin typeface="Times New Roman"/>
                <a:cs typeface="Times New Roman"/>
              </a:rPr>
              <a:t>given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technology.</a:t>
            </a:r>
            <a:endParaRPr sz="1600">
              <a:latin typeface="Times New Roman"/>
              <a:cs typeface="Times New Roman"/>
            </a:endParaRPr>
          </a:p>
          <a:p>
            <a:pPr marL="297180" marR="1016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Briefly,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10" dirty="0">
                <a:latin typeface="Times New Roman"/>
                <a:cs typeface="Times New Roman"/>
              </a:rPr>
              <a:t>said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due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blockchain's </a:t>
            </a:r>
            <a:r>
              <a:rPr sz="1600" dirty="0">
                <a:latin typeface="Times New Roman"/>
                <a:cs typeface="Times New Roman"/>
              </a:rPr>
              <a:t>authenticity, integrity,privacy, and </a:t>
            </a:r>
            <a:r>
              <a:rPr sz="1600" spc="5" dirty="0">
                <a:latin typeface="Times New Roman"/>
                <a:cs typeface="Times New Roman"/>
              </a:rPr>
              <a:t>shared </a:t>
            </a:r>
            <a:r>
              <a:rPr sz="1600" spc="-15" dirty="0">
                <a:latin typeface="Times New Roman"/>
                <a:cs typeface="Times New Roman"/>
              </a:rPr>
              <a:t>nature,  </a:t>
            </a:r>
            <a:r>
              <a:rPr sz="1600" spc="-20" dirty="0">
                <a:latin typeface="Times New Roman"/>
                <a:cs typeface="Times New Roman"/>
              </a:rPr>
              <a:t>IoT </a:t>
            </a:r>
            <a:r>
              <a:rPr sz="1600" spc="-10" dirty="0">
                <a:latin typeface="Times New Roman"/>
                <a:cs typeface="Times New Roman"/>
              </a:rPr>
              <a:t>networks </a:t>
            </a:r>
            <a:r>
              <a:rPr sz="1600" spc="-5" dirty="0">
                <a:latin typeface="Times New Roman"/>
                <a:cs typeface="Times New Roman"/>
              </a:rPr>
              <a:t>would </a:t>
            </a:r>
            <a:r>
              <a:rPr sz="1600" spc="5" dirty="0">
                <a:latin typeface="Times New Roman"/>
                <a:cs typeface="Times New Roman"/>
              </a:rPr>
              <a:t>benefit </a:t>
            </a:r>
            <a:r>
              <a:rPr sz="1600" spc="-10" dirty="0">
                <a:latin typeface="Times New Roman"/>
                <a:cs typeface="Times New Roman"/>
              </a:rPr>
              <a:t>greatly </a:t>
            </a:r>
            <a:r>
              <a:rPr sz="1600" spc="1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making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blockchain </a:t>
            </a:r>
            <a:r>
              <a:rPr sz="1600" spc="-10" dirty="0">
                <a:latin typeface="Times New Roman"/>
                <a:cs typeface="Times New Roman"/>
              </a:rPr>
              <a:t>technology. </a:t>
            </a:r>
            <a:r>
              <a:rPr sz="1600" dirty="0">
                <a:latin typeface="Times New Roman"/>
                <a:cs typeface="Times New Roman"/>
              </a:rPr>
              <a:t>This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 </a:t>
            </a:r>
            <a:r>
              <a:rPr sz="1600" dirty="0">
                <a:latin typeface="Times New Roman"/>
                <a:cs typeface="Times New Roman"/>
              </a:rPr>
              <a:t>realized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form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40" dirty="0">
                <a:latin typeface="Times New Roman"/>
                <a:cs typeface="Times New Roman"/>
              </a:rPr>
              <a:t>an </a:t>
            </a:r>
            <a:r>
              <a:rPr sz="1600" spc="-20" dirty="0">
                <a:latin typeface="Times New Roman"/>
                <a:cs typeface="Times New Roman"/>
              </a:rPr>
              <a:t>IoT </a:t>
            </a:r>
            <a:r>
              <a:rPr sz="1600" dirty="0">
                <a:latin typeface="Times New Roman"/>
                <a:cs typeface="Times New Roman"/>
              </a:rPr>
              <a:t>network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-20" dirty="0">
                <a:latin typeface="Times New Roman"/>
                <a:cs typeface="Times New Roman"/>
              </a:rPr>
              <a:t>runs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a blockchain, and </a:t>
            </a:r>
            <a:r>
              <a:rPr sz="1600" spc="-10" dirty="0">
                <a:latin typeface="Times New Roman"/>
                <a:cs typeface="Times New Roman"/>
              </a:rPr>
              <a:t>makes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  </a:t>
            </a:r>
            <a:r>
              <a:rPr sz="1600" spc="-10" dirty="0">
                <a:latin typeface="Times New Roman"/>
                <a:cs typeface="Times New Roman"/>
              </a:rPr>
              <a:t>decentralized </a:t>
            </a:r>
            <a:r>
              <a:rPr sz="1600" b="1" spc="-10" dirty="0">
                <a:latin typeface="Times New Roman"/>
                <a:cs typeface="Times New Roman"/>
              </a:rPr>
              <a:t>mesh </a:t>
            </a:r>
            <a:r>
              <a:rPr sz="1600" b="1" spc="-5" dirty="0">
                <a:latin typeface="Times New Roman"/>
                <a:cs typeface="Times New Roman"/>
              </a:rPr>
              <a:t>network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communication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order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facilitate </a:t>
            </a:r>
            <a:r>
              <a:rPr sz="1600" b="1" spc="5" dirty="0">
                <a:latin typeface="Times New Roman"/>
                <a:cs typeface="Times New Roman"/>
              </a:rPr>
              <a:t>Machineto- </a:t>
            </a:r>
            <a:r>
              <a:rPr sz="1600" b="1" spc="-25" dirty="0">
                <a:latin typeface="Times New Roman"/>
                <a:cs typeface="Times New Roman"/>
              </a:rPr>
              <a:t>Machine  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b="1" spc="-25" dirty="0">
                <a:latin typeface="Times New Roman"/>
                <a:cs typeface="Times New Roman"/>
              </a:rPr>
              <a:t>M2M</a:t>
            </a:r>
            <a:r>
              <a:rPr sz="1600" spc="-25" dirty="0">
                <a:latin typeface="Times New Roman"/>
                <a:cs typeface="Times New Roman"/>
              </a:rPr>
              <a:t>) communication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real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All of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generated </a:t>
            </a:r>
            <a:r>
              <a:rPr sz="1600" dirty="0">
                <a:latin typeface="Times New Roman"/>
                <a:cs typeface="Times New Roman"/>
              </a:rPr>
              <a:t>as a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 of </a:t>
            </a:r>
            <a:r>
              <a:rPr sz="1600" spc="5" dirty="0">
                <a:latin typeface="Times New Roman"/>
                <a:cs typeface="Times New Roman"/>
              </a:rPr>
              <a:t>M2M </a:t>
            </a:r>
            <a:r>
              <a:rPr sz="1600" dirty="0">
                <a:latin typeface="Times New Roman"/>
                <a:cs typeface="Times New Roman"/>
              </a:rPr>
              <a:t>communication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b="1" spc="-20" dirty="0">
                <a:latin typeface="Times New Roman"/>
                <a:cs typeface="Times New Roman"/>
              </a:rPr>
              <a:t>machine</a:t>
            </a:r>
            <a:endParaRPr sz="1600">
              <a:latin typeface="Times New Roman"/>
              <a:cs typeface="Times New Roman"/>
            </a:endParaRPr>
          </a:p>
          <a:p>
            <a:pPr marR="29845" algn="r">
              <a:lnSpc>
                <a:spcPct val="100000"/>
              </a:lnSpc>
              <a:spcBef>
                <a:spcPts val="5"/>
              </a:spcBef>
            </a:pPr>
            <a:r>
              <a:rPr sz="1600" b="1" spc="-35" dirty="0">
                <a:latin typeface="Times New Roman"/>
                <a:cs typeface="Times New Roman"/>
              </a:rPr>
              <a:t>learning  </a:t>
            </a:r>
            <a:r>
              <a:rPr sz="1600" spc="5" dirty="0">
                <a:latin typeface="Times New Roman"/>
                <a:cs typeface="Times New Roman"/>
              </a:rPr>
              <a:t>processes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5" dirty="0">
                <a:latin typeface="Times New Roman"/>
                <a:cs typeface="Times New Roman"/>
              </a:rPr>
              <a:t>augment  </a:t>
            </a:r>
            <a:r>
              <a:rPr sz="1600" spc="-45" dirty="0">
                <a:latin typeface="Times New Roman"/>
                <a:cs typeface="Times New Roman"/>
              </a:rPr>
              <a:t>the  </a:t>
            </a:r>
            <a:r>
              <a:rPr sz="1600" spc="-25" dirty="0">
                <a:latin typeface="Times New Roman"/>
                <a:cs typeface="Times New Roman"/>
              </a:rPr>
              <a:t>functionality 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artificially </a:t>
            </a:r>
            <a:r>
              <a:rPr sz="1600" spc="-15" dirty="0">
                <a:latin typeface="Times New Roman"/>
                <a:cs typeface="Times New Roman"/>
              </a:rPr>
              <a:t>intelligent  </a:t>
            </a:r>
            <a:r>
              <a:rPr sz="1600" spc="-30" dirty="0">
                <a:latin typeface="Times New Roman"/>
                <a:cs typeface="Times New Roman"/>
              </a:rPr>
              <a:t>DAOs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10" dirty="0">
                <a:latin typeface="Times New Roman"/>
                <a:cs typeface="Times New Roman"/>
              </a:rPr>
              <a:t>simple </a:t>
            </a:r>
            <a:r>
              <a:rPr sz="1600" spc="-15" dirty="0">
                <a:latin typeface="Times New Roman"/>
                <a:cs typeface="Times New Roman"/>
              </a:rPr>
              <a:t>AAs.</a:t>
            </a:r>
            <a:endParaRPr sz="1600">
              <a:latin typeface="Times New Roman"/>
              <a:cs typeface="Times New Roman"/>
            </a:endParaRPr>
          </a:p>
          <a:p>
            <a:pPr marL="284480" marR="13335" indent="-284480" algn="r">
              <a:lnSpc>
                <a:spcPct val="100000"/>
              </a:lnSpc>
              <a:buFont typeface="Arial"/>
              <a:buChar char="•"/>
              <a:tabLst>
                <a:tab pos="284480" algn="l"/>
                <a:tab pos="2851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These  </a:t>
            </a:r>
            <a:r>
              <a:rPr sz="1600" spc="-30" dirty="0">
                <a:latin typeface="Times New Roman"/>
                <a:cs typeface="Times New Roman"/>
              </a:rPr>
              <a:t>AAs 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act  as  </a:t>
            </a:r>
            <a:r>
              <a:rPr sz="1600" spc="-10" dirty="0">
                <a:latin typeface="Times New Roman"/>
                <a:cs typeface="Times New Roman"/>
              </a:rPr>
              <a:t>agents  </a:t>
            </a:r>
            <a:r>
              <a:rPr sz="1600" spc="15" dirty="0">
                <a:latin typeface="Times New Roman"/>
                <a:cs typeface="Times New Roman"/>
              </a:rPr>
              <a:t>in  </a:t>
            </a:r>
            <a:r>
              <a:rPr sz="1600" dirty="0">
                <a:latin typeface="Times New Roman"/>
                <a:cs typeface="Times New Roman"/>
              </a:rPr>
              <a:t>a  </a:t>
            </a:r>
            <a:r>
              <a:rPr sz="1600" spc="5" dirty="0">
                <a:latin typeface="Times New Roman"/>
                <a:cs typeface="Times New Roman"/>
              </a:rPr>
              <a:t>blockchain-provided  </a:t>
            </a:r>
            <a:r>
              <a:rPr sz="1600" b="1" spc="-5" dirty="0">
                <a:latin typeface="Times New Roman"/>
                <a:cs typeface="Times New Roman"/>
              </a:rPr>
              <a:t>Distributed  </a:t>
            </a:r>
            <a:r>
              <a:rPr sz="1600" b="1" dirty="0">
                <a:latin typeface="Times New Roman"/>
                <a:cs typeface="Times New Roman"/>
              </a:rPr>
              <a:t>Artificial</a:t>
            </a:r>
            <a:r>
              <a:rPr sz="1600" b="1" spc="-1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Intelligence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b="1" spc="-25" dirty="0">
                <a:latin typeface="Times New Roman"/>
                <a:cs typeface="Times New Roman"/>
              </a:rPr>
              <a:t>DAI</a:t>
            </a:r>
            <a:r>
              <a:rPr sz="1600" spc="-25" dirty="0">
                <a:latin typeface="Times New Roman"/>
                <a:cs typeface="Times New Roman"/>
              </a:rPr>
              <a:t>) </a:t>
            </a:r>
            <a:r>
              <a:rPr sz="1600" spc="-30" dirty="0">
                <a:latin typeface="Times New Roman"/>
                <a:cs typeface="Times New Roman"/>
              </a:rPr>
              <a:t>environment,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learn </a:t>
            </a:r>
            <a:r>
              <a:rPr sz="1600" dirty="0">
                <a:latin typeface="Times New Roman"/>
                <a:cs typeface="Times New Roman"/>
              </a:rPr>
              <a:t>over </a:t>
            </a:r>
            <a:r>
              <a:rPr sz="1600" spc="-40" dirty="0">
                <a:latin typeface="Times New Roman"/>
                <a:cs typeface="Times New Roman"/>
              </a:rPr>
              <a:t>time </a:t>
            </a:r>
            <a:r>
              <a:rPr sz="1600" spc="-25" dirty="0">
                <a:latin typeface="Times New Roman"/>
                <a:cs typeface="Times New Roman"/>
              </a:rPr>
              <a:t>using </a:t>
            </a:r>
            <a:r>
              <a:rPr sz="1600" spc="-40" dirty="0">
                <a:latin typeface="Times New Roman"/>
                <a:cs typeface="Times New Roman"/>
              </a:rPr>
              <a:t>machine </a:t>
            </a:r>
            <a:r>
              <a:rPr sz="1600" spc="-10" dirty="0">
                <a:latin typeface="Times New Roman"/>
                <a:cs typeface="Times New Roman"/>
              </a:rPr>
              <a:t>learning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processes.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5" dirty="0">
                <a:latin typeface="Times New Roman"/>
                <a:cs typeface="Times New Roman"/>
              </a:rPr>
              <a:t>would </a:t>
            </a:r>
            <a:r>
              <a:rPr sz="1600" spc="-10" dirty="0">
                <a:latin typeface="Times New Roman"/>
                <a:cs typeface="Times New Roman"/>
              </a:rPr>
              <a:t>enable </a:t>
            </a:r>
            <a:r>
              <a:rPr sz="1600" spc="-30" dirty="0">
                <a:latin typeface="Times New Roman"/>
                <a:cs typeface="Times New Roman"/>
              </a:rPr>
              <a:t>them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5" dirty="0">
                <a:latin typeface="Times New Roman"/>
                <a:cs typeface="Times New Roman"/>
              </a:rPr>
              <a:t>make </a:t>
            </a:r>
            <a:r>
              <a:rPr sz="1600" spc="-15" dirty="0">
                <a:latin typeface="Times New Roman"/>
                <a:cs typeface="Times New Roman"/>
              </a:rPr>
              <a:t>better </a:t>
            </a:r>
            <a:r>
              <a:rPr sz="1600" dirty="0">
                <a:latin typeface="Times New Roman"/>
                <a:cs typeface="Times New Roman"/>
              </a:rPr>
              <a:t>decisions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good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blockchain.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430339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5" dirty="0"/>
              <a:t>Blockchain </a:t>
            </a:r>
            <a:r>
              <a:rPr sz="4250" spc="-35" dirty="0"/>
              <a:t>and</a:t>
            </a:r>
            <a:r>
              <a:rPr sz="4250" spc="-150" dirty="0"/>
              <a:t> </a:t>
            </a:r>
            <a:r>
              <a:rPr sz="4250" spc="-20" dirty="0"/>
              <a:t>AI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2467" y="1223962"/>
            <a:ext cx="7846059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12065" indent="-2844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4480" algn="l"/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AI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 field of computer </a:t>
            </a:r>
            <a:r>
              <a:rPr sz="1600" spc="-5" dirty="0">
                <a:latin typeface="Times New Roman"/>
                <a:cs typeface="Times New Roman"/>
              </a:rPr>
              <a:t>science </a:t>
            </a:r>
            <a:r>
              <a:rPr sz="1600" spc="-10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endeavors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build </a:t>
            </a:r>
            <a:r>
              <a:rPr sz="1600" spc="-5" dirty="0">
                <a:latin typeface="Times New Roman"/>
                <a:cs typeface="Times New Roman"/>
              </a:rPr>
              <a:t>intelligent </a:t>
            </a:r>
            <a:r>
              <a:rPr sz="1600" spc="5" dirty="0">
                <a:latin typeface="Times New Roman"/>
                <a:cs typeface="Times New Roman"/>
              </a:rPr>
              <a:t>agents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that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30" dirty="0">
                <a:latin typeface="Times New Roman"/>
                <a:cs typeface="Times New Roman"/>
              </a:rPr>
              <a:t>make</a:t>
            </a:r>
            <a:endParaRPr sz="1600">
              <a:latin typeface="Times New Roman"/>
              <a:cs typeface="Times New Roman"/>
            </a:endParaRPr>
          </a:p>
          <a:p>
            <a:pPr marL="31750"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rational </a:t>
            </a:r>
            <a:r>
              <a:rPr sz="1600" dirty="0">
                <a:latin typeface="Times New Roman"/>
                <a:cs typeface="Times New Roman"/>
              </a:rPr>
              <a:t>decisions </a:t>
            </a:r>
            <a:r>
              <a:rPr sz="1600" spc="5" dirty="0">
                <a:latin typeface="Times New Roman"/>
                <a:cs typeface="Times New Roman"/>
              </a:rPr>
              <a:t>based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scenarios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30" dirty="0">
                <a:latin typeface="Times New Roman"/>
                <a:cs typeface="Times New Roman"/>
              </a:rPr>
              <a:t>environment </a:t>
            </a:r>
            <a:r>
              <a:rPr sz="1600" spc="-35" dirty="0">
                <a:latin typeface="Times New Roman"/>
                <a:cs typeface="Times New Roman"/>
              </a:rPr>
              <a:t>that they </a:t>
            </a:r>
            <a:r>
              <a:rPr sz="1600" spc="5" dirty="0">
                <a:latin typeface="Times New Roman"/>
                <a:cs typeface="Times New Roman"/>
              </a:rPr>
              <a:t>observe </a:t>
            </a:r>
            <a:r>
              <a:rPr sz="1600" spc="-25" dirty="0">
                <a:latin typeface="Times New Roman"/>
                <a:cs typeface="Times New Roman"/>
              </a:rPr>
              <a:t>around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them.</a:t>
            </a:r>
            <a:endParaRPr sz="1600">
              <a:latin typeface="Times New Roman"/>
              <a:cs typeface="Times New Roman"/>
            </a:endParaRPr>
          </a:p>
          <a:p>
            <a:pPr marL="284480" indent="-2844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4480" algn="l"/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Machine </a:t>
            </a:r>
            <a:r>
              <a:rPr sz="1600" spc="10" dirty="0">
                <a:latin typeface="Times New Roman"/>
                <a:cs typeface="Times New Roman"/>
              </a:rPr>
              <a:t>learning </a:t>
            </a:r>
            <a:r>
              <a:rPr sz="1600" spc="-10" dirty="0">
                <a:latin typeface="Times New Roman"/>
                <a:cs typeface="Times New Roman"/>
              </a:rPr>
              <a:t>plays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vital </a:t>
            </a:r>
            <a:r>
              <a:rPr sz="1600" spc="15" dirty="0">
                <a:latin typeface="Times New Roman"/>
                <a:cs typeface="Times New Roman"/>
              </a:rPr>
              <a:t>role in </a:t>
            </a:r>
            <a:r>
              <a:rPr sz="1600" spc="-20" dirty="0">
                <a:latin typeface="Times New Roman"/>
                <a:cs typeface="Times New Roman"/>
              </a:rPr>
              <a:t>AI </a:t>
            </a:r>
            <a:r>
              <a:rPr sz="1600" spc="-10" dirty="0">
                <a:latin typeface="Times New Roman"/>
                <a:cs typeface="Times New Roman"/>
              </a:rPr>
              <a:t>technology, </a:t>
            </a:r>
            <a:r>
              <a:rPr sz="1600" spc="40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making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raw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5" dirty="0">
                <a:latin typeface="Times New Roman"/>
                <a:cs typeface="Times New Roman"/>
              </a:rPr>
              <a:t>as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R="5778500"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learning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resource.</a:t>
            </a:r>
            <a:endParaRPr sz="1600">
              <a:latin typeface="Times New Roman"/>
              <a:cs typeface="Times New Roman"/>
            </a:endParaRPr>
          </a:p>
          <a:p>
            <a:pPr marL="284480" marR="635" indent="-284480">
              <a:lnSpc>
                <a:spcPct val="100000"/>
              </a:lnSpc>
              <a:buFont typeface="Arial"/>
              <a:buChar char="•"/>
              <a:tabLst>
                <a:tab pos="284480" algn="l"/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 key </a:t>
            </a:r>
            <a:r>
              <a:rPr sz="1600" spc="5" dirty="0">
                <a:latin typeface="Times New Roman"/>
                <a:cs typeface="Times New Roman"/>
              </a:rPr>
              <a:t>requirement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5" dirty="0">
                <a:latin typeface="Times New Roman"/>
                <a:cs typeface="Times New Roman"/>
              </a:rPr>
              <a:t>AI-based </a:t>
            </a:r>
            <a:r>
              <a:rPr sz="1600" spc="-10" dirty="0">
                <a:latin typeface="Times New Roman"/>
                <a:cs typeface="Times New Roman"/>
              </a:rPr>
              <a:t>systems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availability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authentic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that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used</a:t>
            </a:r>
            <a:endParaRPr sz="1600">
              <a:latin typeface="Times New Roman"/>
              <a:cs typeface="Times New Roman"/>
            </a:endParaRPr>
          </a:p>
          <a:p>
            <a:pPr marR="3876040" algn="ctr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35" dirty="0">
                <a:latin typeface="Times New Roman"/>
                <a:cs typeface="Times New Roman"/>
              </a:rPr>
              <a:t>machine </a:t>
            </a:r>
            <a:r>
              <a:rPr sz="1600" spc="-10" dirty="0">
                <a:latin typeface="Times New Roman"/>
                <a:cs typeface="Times New Roman"/>
              </a:rPr>
              <a:t>learning </a:t>
            </a:r>
            <a:r>
              <a:rPr sz="1600" spc="-25" dirty="0">
                <a:latin typeface="Times New Roman"/>
                <a:cs typeface="Times New Roman"/>
              </a:rPr>
              <a:t>and model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building.</a:t>
            </a:r>
            <a:endParaRPr sz="1600">
              <a:latin typeface="Times New Roman"/>
              <a:cs typeface="Times New Roman"/>
            </a:endParaRPr>
          </a:p>
          <a:p>
            <a:pPr marL="297180" marR="14604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Therefore,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explosion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coming </a:t>
            </a:r>
            <a:r>
              <a:rPr sz="1600" spc="25" dirty="0">
                <a:latin typeface="Times New Roman"/>
                <a:cs typeface="Times New Roman"/>
              </a:rPr>
              <a:t>out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IoT </a:t>
            </a:r>
            <a:r>
              <a:rPr sz="1600" spc="5" dirty="0">
                <a:latin typeface="Times New Roman"/>
                <a:cs typeface="Times New Roman"/>
              </a:rPr>
              <a:t>devices, </a:t>
            </a:r>
            <a:r>
              <a:rPr sz="1600" spc="-5" dirty="0">
                <a:latin typeface="Times New Roman"/>
                <a:cs typeface="Times New Roman"/>
              </a:rPr>
              <a:t>smartphones,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other </a:t>
            </a:r>
            <a:r>
              <a:rPr sz="1600" spc="-25" dirty="0">
                <a:latin typeface="Times New Roman"/>
                <a:cs typeface="Times New Roman"/>
              </a:rPr>
              <a:t>means 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5" dirty="0">
                <a:latin typeface="Times New Roman"/>
                <a:cs typeface="Times New Roman"/>
              </a:rPr>
              <a:t>acquisition </a:t>
            </a:r>
            <a:r>
              <a:rPr sz="1600" spc="-25" dirty="0">
                <a:latin typeface="Times New Roman"/>
                <a:cs typeface="Times New Roman"/>
              </a:rPr>
              <a:t>means </a:t>
            </a:r>
            <a:r>
              <a:rPr sz="1600" spc="10" dirty="0">
                <a:latin typeface="Times New Roman"/>
                <a:cs typeface="Times New Roman"/>
              </a:rPr>
              <a:t>that </a:t>
            </a:r>
            <a:r>
              <a:rPr sz="1600" spc="20" dirty="0">
                <a:latin typeface="Times New Roman"/>
                <a:cs typeface="Times New Roman"/>
              </a:rPr>
              <a:t>AI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15" dirty="0">
                <a:latin typeface="Times New Roman"/>
                <a:cs typeface="Times New Roman"/>
              </a:rPr>
              <a:t>machine </a:t>
            </a:r>
            <a:r>
              <a:rPr sz="1600" spc="10" dirty="0">
                <a:latin typeface="Times New Roman"/>
                <a:cs typeface="Times New Roman"/>
              </a:rPr>
              <a:t>learning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becoming </a:t>
            </a:r>
            <a:r>
              <a:rPr sz="1600" spc="-5" dirty="0">
                <a:latin typeface="Times New Roman"/>
                <a:cs typeface="Times New Roman"/>
              </a:rPr>
              <a:t>more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more  powerful.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15" dirty="0">
                <a:latin typeface="Times New Roman"/>
                <a:cs typeface="Times New Roman"/>
              </a:rPr>
              <a:t>There </a:t>
            </a:r>
            <a:r>
              <a:rPr sz="1600" spc="15" dirty="0">
                <a:latin typeface="Times New Roman"/>
                <a:cs typeface="Times New Roman"/>
              </a:rPr>
              <a:t>is, </a:t>
            </a:r>
            <a:r>
              <a:rPr sz="1600" dirty="0">
                <a:latin typeface="Times New Roman"/>
                <a:cs typeface="Times New Roman"/>
              </a:rPr>
              <a:t>however, a </a:t>
            </a:r>
            <a:r>
              <a:rPr sz="1600" spc="-5" dirty="0">
                <a:latin typeface="Times New Roman"/>
                <a:cs typeface="Times New Roman"/>
              </a:rPr>
              <a:t>requirement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dirty="0">
                <a:latin typeface="Times New Roman"/>
                <a:cs typeface="Times New Roman"/>
              </a:rPr>
              <a:t>authenticity, </a:t>
            </a:r>
            <a:r>
              <a:rPr sz="1600" spc="15" dirty="0">
                <a:latin typeface="Times New Roman"/>
                <a:cs typeface="Times New Roman"/>
              </a:rPr>
              <a:t>which is </a:t>
            </a:r>
            <a:r>
              <a:rPr sz="1600" spc="-5" dirty="0">
                <a:latin typeface="Times New Roman"/>
                <a:cs typeface="Times New Roman"/>
              </a:rPr>
              <a:t>where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convergence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with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blockchain </a:t>
            </a:r>
            <a:r>
              <a:rPr sz="1600" spc="-25" dirty="0">
                <a:latin typeface="Times New Roman"/>
                <a:cs typeface="Times New Roman"/>
              </a:rPr>
              <a:t>comes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in.</a:t>
            </a:r>
            <a:endParaRPr sz="1600">
              <a:latin typeface="Times New Roman"/>
              <a:cs typeface="Times New Roman"/>
            </a:endParaRPr>
          </a:p>
          <a:p>
            <a:pPr marL="297180" marR="1079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0" dirty="0">
                <a:latin typeface="Times New Roman"/>
                <a:cs typeface="Times New Roman"/>
              </a:rPr>
              <a:t>Once </a:t>
            </a:r>
            <a:r>
              <a:rPr sz="1600" spc="10" dirty="0">
                <a:latin typeface="Times New Roman"/>
                <a:cs typeface="Times New Roman"/>
              </a:rPr>
              <a:t>consumers, </a:t>
            </a:r>
            <a:r>
              <a:rPr sz="1600" dirty="0">
                <a:latin typeface="Times New Roman"/>
                <a:cs typeface="Times New Roman"/>
              </a:rPr>
              <a:t>producers, and </a:t>
            </a:r>
            <a:r>
              <a:rPr sz="1600" spc="5" dirty="0">
                <a:latin typeface="Times New Roman"/>
                <a:cs typeface="Times New Roman"/>
              </a:rPr>
              <a:t>other entities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on a blockchain,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that </a:t>
            </a:r>
            <a:r>
              <a:rPr sz="1600" spc="35" dirty="0">
                <a:latin typeface="Times New Roman"/>
                <a:cs typeface="Times New Roman"/>
              </a:rPr>
              <a:t>is  </a:t>
            </a:r>
            <a:r>
              <a:rPr sz="1600" spc="-10" dirty="0">
                <a:latin typeface="Times New Roman"/>
                <a:cs typeface="Times New Roman"/>
              </a:rPr>
              <a:t>generated </a:t>
            </a:r>
            <a:r>
              <a:rPr sz="1600" spc="5" dirty="0">
                <a:latin typeface="Times New Roman"/>
                <a:cs typeface="Times New Roman"/>
              </a:rPr>
              <a:t>as </a:t>
            </a:r>
            <a:r>
              <a:rPr sz="1600" dirty="0">
                <a:latin typeface="Times New Roman"/>
                <a:cs typeface="Times New Roman"/>
              </a:rPr>
              <a:t>a result of </a:t>
            </a:r>
            <a:r>
              <a:rPr sz="1600" spc="10" dirty="0">
                <a:latin typeface="Times New Roman"/>
                <a:cs typeface="Times New Roman"/>
              </a:rPr>
              <a:t>interaction </a:t>
            </a:r>
            <a:r>
              <a:rPr sz="1600" dirty="0">
                <a:latin typeface="Times New Roman"/>
                <a:cs typeface="Times New Roman"/>
              </a:rPr>
              <a:t>between </a:t>
            </a:r>
            <a:r>
              <a:rPr sz="1600" spc="-5" dirty="0">
                <a:latin typeface="Times New Roman"/>
                <a:cs typeface="Times New Roman"/>
              </a:rPr>
              <a:t>these entities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15" dirty="0">
                <a:latin typeface="Times New Roman"/>
                <a:cs typeface="Times New Roman"/>
              </a:rPr>
              <a:t>readily </a:t>
            </a:r>
            <a:r>
              <a:rPr sz="1600" spc="-15" dirty="0">
                <a:latin typeface="Times New Roman"/>
                <a:cs typeface="Times New Roman"/>
              </a:rPr>
              <a:t>used </a:t>
            </a:r>
            <a:r>
              <a:rPr sz="1600" spc="5" dirty="0">
                <a:latin typeface="Times New Roman"/>
                <a:cs typeface="Times New Roman"/>
              </a:rPr>
              <a:t>as an input </a:t>
            </a:r>
            <a:r>
              <a:rPr sz="1600" spc="-50" dirty="0">
                <a:latin typeface="Times New Roman"/>
                <a:cs typeface="Times New Roman"/>
              </a:rPr>
              <a:t>to  </a:t>
            </a:r>
            <a:r>
              <a:rPr sz="1600" spc="-35" dirty="0">
                <a:latin typeface="Times New Roman"/>
                <a:cs typeface="Times New Roman"/>
              </a:rPr>
              <a:t>machine </a:t>
            </a:r>
            <a:r>
              <a:rPr sz="1600" spc="-10" dirty="0">
                <a:latin typeface="Times New Roman"/>
                <a:cs typeface="Times New Roman"/>
              </a:rPr>
              <a:t>learning </a:t>
            </a:r>
            <a:r>
              <a:rPr sz="1600" spc="-30" dirty="0">
                <a:latin typeface="Times New Roman"/>
                <a:cs typeface="Times New Roman"/>
              </a:rPr>
              <a:t>engines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30" dirty="0">
                <a:latin typeface="Times New Roman"/>
                <a:cs typeface="Times New Roman"/>
              </a:rPr>
              <a:t>guarantee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authenticity</a:t>
            </a:r>
            <a:r>
              <a:rPr sz="1450" spc="-30" dirty="0"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430339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5" dirty="0"/>
              <a:t>Blockchain </a:t>
            </a:r>
            <a:r>
              <a:rPr sz="4250" spc="-35" dirty="0"/>
              <a:t>and</a:t>
            </a:r>
            <a:r>
              <a:rPr sz="4250" spc="-150" dirty="0"/>
              <a:t> </a:t>
            </a:r>
            <a:r>
              <a:rPr sz="4250" spc="-20" dirty="0"/>
              <a:t>AI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5492" y="1321752"/>
            <a:ext cx="7948930" cy="271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9685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possibility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combining </a:t>
            </a:r>
            <a:r>
              <a:rPr sz="1600" spc="5" dirty="0">
                <a:latin typeface="Times New Roman"/>
                <a:cs typeface="Times New Roman"/>
              </a:rPr>
              <a:t>intelligent </a:t>
            </a:r>
            <a:r>
              <a:rPr sz="1600" spc="10" dirty="0">
                <a:latin typeface="Times New Roman"/>
                <a:cs typeface="Times New Roman"/>
              </a:rPr>
              <a:t>oracles, </a:t>
            </a:r>
            <a:r>
              <a:rPr sz="1600" spc="-10" dirty="0">
                <a:latin typeface="Times New Roman"/>
                <a:cs typeface="Times New Roman"/>
              </a:rPr>
              <a:t>intelligent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contracts, and </a:t>
            </a:r>
            <a:r>
              <a:rPr sz="1600" spc="-30" dirty="0">
                <a:latin typeface="Times New Roman"/>
                <a:cs typeface="Times New Roman"/>
              </a:rPr>
              <a:t>AAs </a:t>
            </a:r>
            <a:r>
              <a:rPr sz="1600" spc="25" dirty="0">
                <a:latin typeface="Times New Roman"/>
                <a:cs typeface="Times New Roman"/>
              </a:rPr>
              <a:t>will  </a:t>
            </a:r>
            <a:r>
              <a:rPr sz="1600" spc="-15" dirty="0">
                <a:latin typeface="Times New Roman"/>
                <a:cs typeface="Times New Roman"/>
              </a:rPr>
              <a:t>give </a:t>
            </a:r>
            <a:r>
              <a:rPr sz="1600" spc="15" dirty="0">
                <a:latin typeface="Times New Roman"/>
                <a:cs typeface="Times New Roman"/>
              </a:rPr>
              <a:t>rise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b="1" spc="-15" dirty="0">
                <a:latin typeface="Times New Roman"/>
                <a:cs typeface="Times New Roman"/>
              </a:rPr>
              <a:t>Artificially </a:t>
            </a:r>
            <a:r>
              <a:rPr sz="1600" b="1" spc="-5" dirty="0">
                <a:latin typeface="Times New Roman"/>
                <a:cs typeface="Times New Roman"/>
              </a:rPr>
              <a:t>Intelligent </a:t>
            </a:r>
            <a:r>
              <a:rPr sz="1600" b="1" spc="5" dirty="0">
                <a:latin typeface="Times New Roman"/>
                <a:cs typeface="Times New Roman"/>
              </a:rPr>
              <a:t>Decentralized </a:t>
            </a:r>
            <a:r>
              <a:rPr sz="1600" b="1" spc="-25" dirty="0">
                <a:latin typeface="Times New Roman"/>
                <a:cs typeface="Times New Roman"/>
              </a:rPr>
              <a:t>Autonomous </a:t>
            </a:r>
            <a:r>
              <a:rPr sz="1600" b="1" spc="-5" dirty="0">
                <a:latin typeface="Times New Roman"/>
                <a:cs typeface="Times New Roman"/>
              </a:rPr>
              <a:t>Organizations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AIDAOs</a:t>
            </a:r>
            <a:r>
              <a:rPr sz="1600" spc="-5" dirty="0">
                <a:latin typeface="Times New Roman"/>
                <a:cs typeface="Times New Roman"/>
              </a:rPr>
              <a:t>) 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spc="5" dirty="0">
                <a:latin typeface="Times New Roman"/>
                <a:cs typeface="Times New Roman"/>
              </a:rPr>
              <a:t>can act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10" dirty="0">
                <a:latin typeface="Times New Roman"/>
                <a:cs typeface="Times New Roman"/>
              </a:rPr>
              <a:t>behalf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65" dirty="0">
                <a:latin typeface="Times New Roman"/>
                <a:cs typeface="Times New Roman"/>
              </a:rPr>
              <a:t>humans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run </a:t>
            </a:r>
            <a:r>
              <a:rPr sz="1600" spc="-15" dirty="0">
                <a:latin typeface="Times New Roman"/>
                <a:cs typeface="Times New Roman"/>
              </a:rPr>
              <a:t>entire </a:t>
            </a:r>
            <a:r>
              <a:rPr sz="1600" spc="-25" dirty="0">
                <a:latin typeface="Times New Roman"/>
                <a:cs typeface="Times New Roman"/>
              </a:rPr>
              <a:t>organizations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20" dirty="0">
                <a:latin typeface="Times New Roman"/>
                <a:cs typeface="Times New Roman"/>
              </a:rPr>
              <a:t>their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own.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another </a:t>
            </a:r>
            <a:r>
              <a:rPr sz="1600" spc="10" dirty="0">
                <a:latin typeface="Times New Roman"/>
                <a:cs typeface="Times New Roman"/>
              </a:rPr>
              <a:t>side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AI </a:t>
            </a:r>
            <a:r>
              <a:rPr sz="1600" spc="5" dirty="0">
                <a:latin typeface="Times New Roman"/>
                <a:cs typeface="Times New Roman"/>
              </a:rPr>
              <a:t>that could potentially </a:t>
            </a:r>
            <a:r>
              <a:rPr sz="1600" spc="-10" dirty="0">
                <a:latin typeface="Times New Roman"/>
                <a:cs typeface="Times New Roman"/>
              </a:rPr>
              <a:t>become </a:t>
            </a:r>
            <a:r>
              <a:rPr sz="1600" spc="-20" dirty="0">
                <a:latin typeface="Times New Roman"/>
                <a:cs typeface="Times New Roman"/>
              </a:rPr>
              <a:t>normal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future. However,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more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research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required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realize </a:t>
            </a:r>
            <a:r>
              <a:rPr sz="1600" spc="-2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vision.</a:t>
            </a:r>
            <a:endParaRPr sz="1600">
              <a:latin typeface="Times New Roman"/>
              <a:cs typeface="Times New Roman"/>
            </a:endParaRPr>
          </a:p>
          <a:p>
            <a:pPr marL="297180" marR="1524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convergence of </a:t>
            </a:r>
            <a:r>
              <a:rPr sz="1600" spc="5" dirty="0">
                <a:latin typeface="Times New Roman"/>
                <a:cs typeface="Times New Roman"/>
              </a:rPr>
              <a:t>blockchain technology with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-10" dirty="0">
                <a:latin typeface="Times New Roman"/>
                <a:cs typeface="Times New Roman"/>
              </a:rPr>
              <a:t>other </a:t>
            </a:r>
            <a:r>
              <a:rPr sz="1600" dirty="0">
                <a:latin typeface="Times New Roman"/>
                <a:cs typeface="Times New Roman"/>
              </a:rPr>
              <a:t>fields, </a:t>
            </a:r>
            <a:r>
              <a:rPr sz="1600" spc="-20" dirty="0">
                <a:latin typeface="Times New Roman"/>
                <a:cs typeface="Times New Roman"/>
              </a:rPr>
              <a:t>such </a:t>
            </a:r>
            <a:r>
              <a:rPr sz="1600" dirty="0">
                <a:latin typeface="Times New Roman"/>
                <a:cs typeface="Times New Roman"/>
              </a:rPr>
              <a:t>as 3D </a:t>
            </a:r>
            <a:r>
              <a:rPr sz="1600" spc="-10" dirty="0">
                <a:latin typeface="Times New Roman"/>
                <a:cs typeface="Times New Roman"/>
              </a:rPr>
              <a:t>printing,  virtual </a:t>
            </a:r>
            <a:r>
              <a:rPr sz="1600" spc="-5" dirty="0">
                <a:latin typeface="Times New Roman"/>
                <a:cs typeface="Times New Roman"/>
              </a:rPr>
              <a:t>reality, </a:t>
            </a:r>
            <a:r>
              <a:rPr sz="1600" dirty="0">
                <a:latin typeface="Times New Roman"/>
                <a:cs typeface="Times New Roman"/>
              </a:rPr>
              <a:t>augmented </a:t>
            </a:r>
            <a:r>
              <a:rPr sz="1600" spc="-5" dirty="0">
                <a:latin typeface="Times New Roman"/>
                <a:cs typeface="Times New Roman"/>
              </a:rPr>
              <a:t>reality, </a:t>
            </a:r>
            <a:r>
              <a:rPr sz="1600" spc="10" dirty="0">
                <a:latin typeface="Times New Roman"/>
                <a:cs typeface="Times New Roman"/>
              </a:rPr>
              <a:t>spatial </a:t>
            </a:r>
            <a:r>
              <a:rPr sz="1600" spc="-10" dirty="0">
                <a:latin typeface="Times New Roman"/>
                <a:cs typeface="Times New Roman"/>
              </a:rPr>
              <a:t>computing,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the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gaming </a:t>
            </a:r>
            <a:r>
              <a:rPr sz="1600" spc="-10" dirty="0">
                <a:latin typeface="Times New Roman"/>
                <a:cs typeface="Times New Roman"/>
              </a:rPr>
              <a:t>industry,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also  </a:t>
            </a:r>
            <a:r>
              <a:rPr sz="1600" spc="-10" dirty="0">
                <a:latin typeface="Times New Roman"/>
                <a:cs typeface="Times New Roman"/>
              </a:rPr>
              <a:t>envisaged.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example,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multiplayer </a:t>
            </a:r>
            <a:r>
              <a:rPr sz="1600" spc="-5" dirty="0">
                <a:latin typeface="Times New Roman"/>
                <a:cs typeface="Times New Roman"/>
              </a:rPr>
              <a:t>online </a:t>
            </a:r>
            <a:r>
              <a:rPr sz="1600" spc="-25" dirty="0">
                <a:latin typeface="Times New Roman"/>
                <a:cs typeface="Times New Roman"/>
              </a:rPr>
              <a:t>game, </a:t>
            </a:r>
            <a:r>
              <a:rPr sz="1600" dirty="0">
                <a:latin typeface="Times New Roman"/>
                <a:cs typeface="Times New Roman"/>
              </a:rPr>
              <a:t>blockchain's </a:t>
            </a:r>
            <a:r>
              <a:rPr sz="1600" spc="5" dirty="0">
                <a:latin typeface="Times New Roman"/>
                <a:cs typeface="Times New Roman"/>
              </a:rPr>
              <a:t>decentralized approach </a:t>
            </a:r>
            <a:r>
              <a:rPr sz="1600" spc="15" dirty="0">
                <a:latin typeface="Times New Roman"/>
                <a:cs typeface="Times New Roman"/>
              </a:rPr>
              <a:t>allows </a:t>
            </a:r>
            <a:r>
              <a:rPr sz="1600" spc="-25" dirty="0">
                <a:latin typeface="Times New Roman"/>
                <a:cs typeface="Times New Roman"/>
              </a:rPr>
              <a:t>more  </a:t>
            </a:r>
            <a:r>
              <a:rPr sz="1600" spc="-10" dirty="0">
                <a:latin typeface="Times New Roman"/>
                <a:cs typeface="Times New Roman"/>
              </a:rPr>
              <a:t>transparency,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10" dirty="0">
                <a:latin typeface="Times New Roman"/>
                <a:cs typeface="Times New Roman"/>
              </a:rPr>
              <a:t>ensure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-45" dirty="0">
                <a:latin typeface="Times New Roman"/>
                <a:cs typeface="Times New Roman"/>
              </a:rPr>
              <a:t>no </a:t>
            </a:r>
            <a:r>
              <a:rPr sz="1600" spc="-5" dirty="0">
                <a:latin typeface="Times New Roman"/>
                <a:cs typeface="Times New Roman"/>
              </a:rPr>
              <a:t>central </a:t>
            </a:r>
            <a:r>
              <a:rPr sz="1600" spc="-10" dirty="0">
                <a:latin typeface="Times New Roman"/>
                <a:cs typeface="Times New Roman"/>
              </a:rPr>
              <a:t>authority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gaining </a:t>
            </a:r>
            <a:r>
              <a:rPr sz="1600" spc="40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unfair </a:t>
            </a:r>
            <a:r>
              <a:rPr sz="1600" spc="-15" dirty="0">
                <a:latin typeface="Times New Roman"/>
                <a:cs typeface="Times New Roman"/>
              </a:rPr>
              <a:t>advantage </a:t>
            </a:r>
            <a:r>
              <a:rPr sz="1600" spc="75" dirty="0">
                <a:latin typeface="Times New Roman"/>
                <a:cs typeface="Times New Roman"/>
              </a:rPr>
              <a:t>by  </a:t>
            </a:r>
            <a:r>
              <a:rPr sz="1600" spc="-30" dirty="0">
                <a:latin typeface="Times New Roman"/>
                <a:cs typeface="Times New Roman"/>
              </a:rPr>
              <a:t>manipulating </a:t>
            </a:r>
            <a:r>
              <a:rPr sz="1600" spc="-50" dirty="0">
                <a:latin typeface="Times New Roman"/>
                <a:cs typeface="Times New Roman"/>
              </a:rPr>
              <a:t>game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rules.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58102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50" dirty="0"/>
              <a:t>Smart </a:t>
            </a:r>
            <a:r>
              <a:rPr sz="4250" spc="-5" dirty="0"/>
              <a:t>contract</a:t>
            </a:r>
            <a:r>
              <a:rPr sz="4250" spc="-85" dirty="0"/>
              <a:t> </a:t>
            </a:r>
            <a:r>
              <a:rPr sz="4250" spc="-20" dirty="0"/>
              <a:t>templates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8515731" y="4718367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705" marR="5080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600" b="0" spc="-10" dirty="0">
                <a:latin typeface="Times New Roman"/>
                <a:cs typeface="Times New Roman"/>
              </a:rPr>
              <a:t>Smart </a:t>
            </a:r>
            <a:r>
              <a:rPr sz="1600" b="0" dirty="0">
                <a:latin typeface="Times New Roman"/>
                <a:cs typeface="Times New Roman"/>
              </a:rPr>
              <a:t>contracts can </a:t>
            </a:r>
            <a:r>
              <a:rPr sz="1600" b="0" spc="-5" dirty="0">
                <a:latin typeface="Times New Roman"/>
                <a:cs typeface="Times New Roman"/>
              </a:rPr>
              <a:t>be </a:t>
            </a:r>
            <a:r>
              <a:rPr sz="1600" b="0" dirty="0">
                <a:latin typeface="Times New Roman"/>
                <a:cs typeface="Times New Roman"/>
              </a:rPr>
              <a:t>implemented </a:t>
            </a:r>
            <a:r>
              <a:rPr sz="1600" b="0" spc="15" dirty="0">
                <a:latin typeface="Times New Roman"/>
                <a:cs typeface="Times New Roman"/>
              </a:rPr>
              <a:t>in </a:t>
            </a:r>
            <a:r>
              <a:rPr sz="1600" b="0" spc="25" dirty="0">
                <a:latin typeface="Times New Roman"/>
                <a:cs typeface="Times New Roman"/>
              </a:rPr>
              <a:t>any </a:t>
            </a:r>
            <a:r>
              <a:rPr sz="1600" b="0" spc="10" dirty="0">
                <a:latin typeface="Times New Roman"/>
                <a:cs typeface="Times New Roman"/>
              </a:rPr>
              <a:t>industry where </a:t>
            </a:r>
            <a:r>
              <a:rPr sz="1600" b="0" spc="5" dirty="0">
                <a:latin typeface="Times New Roman"/>
                <a:cs typeface="Times New Roman"/>
              </a:rPr>
              <a:t>they are </a:t>
            </a:r>
            <a:r>
              <a:rPr sz="1600" b="0" dirty="0">
                <a:latin typeface="Times New Roman"/>
                <a:cs typeface="Times New Roman"/>
              </a:rPr>
              <a:t>required, </a:t>
            </a:r>
            <a:r>
              <a:rPr sz="1600" b="0" spc="-5" dirty="0">
                <a:latin typeface="Times New Roman"/>
                <a:cs typeface="Times New Roman"/>
              </a:rPr>
              <a:t>but </a:t>
            </a:r>
            <a:r>
              <a:rPr sz="1600" b="0" spc="-20" dirty="0">
                <a:latin typeface="Times New Roman"/>
                <a:cs typeface="Times New Roman"/>
              </a:rPr>
              <a:t>the </a:t>
            </a:r>
            <a:r>
              <a:rPr sz="1600" b="0" spc="-10" dirty="0">
                <a:latin typeface="Times New Roman"/>
                <a:cs typeface="Times New Roman"/>
              </a:rPr>
              <a:t>most  popular </a:t>
            </a:r>
            <a:r>
              <a:rPr sz="1600" b="0" spc="-25" dirty="0">
                <a:latin typeface="Times New Roman"/>
                <a:cs typeface="Times New Roman"/>
              </a:rPr>
              <a:t>use </a:t>
            </a:r>
            <a:r>
              <a:rPr sz="1600" b="0" spc="5" dirty="0">
                <a:latin typeface="Times New Roman"/>
                <a:cs typeface="Times New Roman"/>
              </a:rPr>
              <a:t>cases </a:t>
            </a:r>
            <a:r>
              <a:rPr sz="1600" b="0" dirty="0">
                <a:latin typeface="Times New Roman"/>
                <a:cs typeface="Times New Roman"/>
              </a:rPr>
              <a:t>relate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spc="-45" dirty="0">
                <a:latin typeface="Times New Roman"/>
                <a:cs typeface="Times New Roman"/>
              </a:rPr>
              <a:t>the </a:t>
            </a:r>
            <a:r>
              <a:rPr sz="1600" b="0" spc="-20" dirty="0">
                <a:latin typeface="Times New Roman"/>
                <a:cs typeface="Times New Roman"/>
              </a:rPr>
              <a:t>financial</a:t>
            </a:r>
            <a:r>
              <a:rPr sz="1600" b="0" spc="1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sector.</a:t>
            </a:r>
            <a:endParaRPr sz="1600">
              <a:latin typeface="Times New Roman"/>
              <a:cs typeface="Times New Roman"/>
            </a:endParaRPr>
          </a:p>
          <a:p>
            <a:pPr marL="560705" marR="12065" indent="-28511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600" b="0" spc="-20" dirty="0">
                <a:latin typeface="Times New Roman"/>
                <a:cs typeface="Times New Roman"/>
              </a:rPr>
              <a:t>This </a:t>
            </a:r>
            <a:r>
              <a:rPr sz="1600" b="0" spc="15" dirty="0">
                <a:latin typeface="Times New Roman"/>
                <a:cs typeface="Times New Roman"/>
              </a:rPr>
              <a:t>is </a:t>
            </a:r>
            <a:r>
              <a:rPr sz="1600" b="0" spc="-10" dirty="0">
                <a:latin typeface="Times New Roman"/>
                <a:cs typeface="Times New Roman"/>
              </a:rPr>
              <a:t>because </a:t>
            </a:r>
            <a:r>
              <a:rPr sz="1600" b="0" spc="-5" dirty="0">
                <a:latin typeface="Times New Roman"/>
                <a:cs typeface="Times New Roman"/>
              </a:rPr>
              <a:t>blockchain </a:t>
            </a:r>
            <a:r>
              <a:rPr sz="1600" b="0" dirty="0">
                <a:latin typeface="Times New Roman"/>
                <a:cs typeface="Times New Roman"/>
              </a:rPr>
              <a:t>first </a:t>
            </a:r>
            <a:r>
              <a:rPr sz="1600" b="0" spc="-15" dirty="0">
                <a:latin typeface="Times New Roman"/>
                <a:cs typeface="Times New Roman"/>
              </a:rPr>
              <a:t>found </a:t>
            </a:r>
            <a:r>
              <a:rPr sz="1600" b="0" spc="-10" dirty="0">
                <a:latin typeface="Times New Roman"/>
                <a:cs typeface="Times New Roman"/>
              </a:rPr>
              <a:t>many </a:t>
            </a:r>
            <a:r>
              <a:rPr sz="1600" b="0" spc="-25" dirty="0">
                <a:latin typeface="Times New Roman"/>
                <a:cs typeface="Times New Roman"/>
              </a:rPr>
              <a:t>use </a:t>
            </a:r>
            <a:r>
              <a:rPr sz="1600" b="0" spc="5" dirty="0">
                <a:latin typeface="Times New Roman"/>
                <a:cs typeface="Times New Roman"/>
              </a:rPr>
              <a:t>cases </a:t>
            </a:r>
            <a:r>
              <a:rPr sz="1600" b="0" spc="15" dirty="0">
                <a:latin typeface="Times New Roman"/>
                <a:cs typeface="Times New Roman"/>
              </a:rPr>
              <a:t>in </a:t>
            </a:r>
            <a:r>
              <a:rPr sz="1600" b="0" spc="-20" dirty="0">
                <a:latin typeface="Times New Roman"/>
                <a:cs typeface="Times New Roman"/>
              </a:rPr>
              <a:t>the </a:t>
            </a:r>
            <a:r>
              <a:rPr sz="1600" b="0" spc="-15" dirty="0">
                <a:latin typeface="Times New Roman"/>
                <a:cs typeface="Times New Roman"/>
              </a:rPr>
              <a:t>finance </a:t>
            </a:r>
            <a:r>
              <a:rPr sz="1600" b="0" spc="10" dirty="0">
                <a:latin typeface="Times New Roman"/>
                <a:cs typeface="Times New Roman"/>
              </a:rPr>
              <a:t>industry </a:t>
            </a:r>
            <a:r>
              <a:rPr sz="1600" b="0" dirty="0">
                <a:latin typeface="Times New Roman"/>
                <a:cs typeface="Times New Roman"/>
              </a:rPr>
              <a:t>and, </a:t>
            </a:r>
            <a:r>
              <a:rPr sz="1600" b="0" spc="-5" dirty="0">
                <a:latin typeface="Times New Roman"/>
                <a:cs typeface="Times New Roman"/>
              </a:rPr>
              <a:t>therefore,  </a:t>
            </a:r>
            <a:r>
              <a:rPr sz="1600" b="0" spc="-10" dirty="0">
                <a:latin typeface="Times New Roman"/>
                <a:cs typeface="Times New Roman"/>
              </a:rPr>
              <a:t>sparked </a:t>
            </a:r>
            <a:r>
              <a:rPr sz="1600" b="0" spc="-35" dirty="0">
                <a:latin typeface="Times New Roman"/>
                <a:cs typeface="Times New Roman"/>
              </a:rPr>
              <a:t>enormous </a:t>
            </a:r>
            <a:r>
              <a:rPr sz="1600" b="0" spc="5" dirty="0">
                <a:latin typeface="Times New Roman"/>
                <a:cs typeface="Times New Roman"/>
              </a:rPr>
              <a:t>research </a:t>
            </a:r>
            <a:r>
              <a:rPr sz="1600" b="0" spc="-10" dirty="0">
                <a:latin typeface="Times New Roman"/>
                <a:cs typeface="Times New Roman"/>
              </a:rPr>
              <a:t>interest </a:t>
            </a:r>
            <a:r>
              <a:rPr sz="1600" b="0" spc="15" dirty="0">
                <a:latin typeface="Times New Roman"/>
                <a:cs typeface="Times New Roman"/>
              </a:rPr>
              <a:t>in </a:t>
            </a:r>
            <a:r>
              <a:rPr sz="1600" b="0" spc="-45" dirty="0">
                <a:latin typeface="Times New Roman"/>
                <a:cs typeface="Times New Roman"/>
              </a:rPr>
              <a:t>the </a:t>
            </a:r>
            <a:r>
              <a:rPr sz="1600" b="0" spc="-20" dirty="0">
                <a:latin typeface="Times New Roman"/>
                <a:cs typeface="Times New Roman"/>
              </a:rPr>
              <a:t>financial industry </a:t>
            </a:r>
            <a:r>
              <a:rPr sz="1600" b="0" spc="-15" dirty="0">
                <a:latin typeface="Times New Roman"/>
                <a:cs typeface="Times New Roman"/>
              </a:rPr>
              <a:t>long </a:t>
            </a:r>
            <a:r>
              <a:rPr sz="1600" b="0" spc="-5" dirty="0">
                <a:latin typeface="Times New Roman"/>
                <a:cs typeface="Times New Roman"/>
              </a:rPr>
              <a:t>before </a:t>
            </a:r>
            <a:r>
              <a:rPr sz="1600" b="0" spc="-25" dirty="0">
                <a:latin typeface="Times New Roman"/>
                <a:cs typeface="Times New Roman"/>
              </a:rPr>
              <a:t>other</a:t>
            </a:r>
            <a:r>
              <a:rPr sz="1600" b="0" spc="5" dirty="0">
                <a:latin typeface="Times New Roman"/>
                <a:cs typeface="Times New Roman"/>
              </a:rPr>
              <a:t> </a:t>
            </a:r>
            <a:r>
              <a:rPr sz="1600" b="0" spc="10" dirty="0">
                <a:latin typeface="Times New Roman"/>
                <a:cs typeface="Times New Roman"/>
              </a:rPr>
              <a:t>areas.</a:t>
            </a:r>
            <a:endParaRPr sz="1600">
              <a:latin typeface="Times New Roman"/>
              <a:cs typeface="Times New Roman"/>
            </a:endParaRPr>
          </a:p>
          <a:p>
            <a:pPr marL="560705" marR="12065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600" b="0" spc="-5" dirty="0">
                <a:latin typeface="Times New Roman"/>
                <a:cs typeface="Times New Roman"/>
              </a:rPr>
              <a:t>Recent </a:t>
            </a:r>
            <a:r>
              <a:rPr sz="1600" b="0" spc="15" dirty="0">
                <a:latin typeface="Times New Roman"/>
                <a:cs typeface="Times New Roman"/>
              </a:rPr>
              <a:t>work </a:t>
            </a:r>
            <a:r>
              <a:rPr sz="1600" b="0" spc="55" dirty="0">
                <a:latin typeface="Times New Roman"/>
                <a:cs typeface="Times New Roman"/>
              </a:rPr>
              <a:t>in </a:t>
            </a:r>
            <a:r>
              <a:rPr sz="1600" b="0" spc="-20" dirty="0">
                <a:latin typeface="Times New Roman"/>
                <a:cs typeface="Times New Roman"/>
              </a:rPr>
              <a:t>the </a:t>
            </a:r>
            <a:r>
              <a:rPr sz="1600" b="0" spc="10" dirty="0">
                <a:latin typeface="Times New Roman"/>
                <a:cs typeface="Times New Roman"/>
              </a:rPr>
              <a:t>smart </a:t>
            </a:r>
            <a:r>
              <a:rPr sz="1600" b="0" spc="5" dirty="0">
                <a:latin typeface="Times New Roman"/>
                <a:cs typeface="Times New Roman"/>
              </a:rPr>
              <a:t>contract space </a:t>
            </a:r>
            <a:r>
              <a:rPr sz="1600" b="0" dirty="0">
                <a:latin typeface="Times New Roman"/>
                <a:cs typeface="Times New Roman"/>
              </a:rPr>
              <a:t>specific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spc="-20" dirty="0">
                <a:latin typeface="Times New Roman"/>
                <a:cs typeface="Times New Roman"/>
              </a:rPr>
              <a:t>the </a:t>
            </a:r>
            <a:r>
              <a:rPr sz="1600" b="0" dirty="0">
                <a:latin typeface="Times New Roman"/>
                <a:cs typeface="Times New Roman"/>
              </a:rPr>
              <a:t>financial </a:t>
            </a:r>
            <a:r>
              <a:rPr sz="1600" b="0" spc="-5" dirty="0">
                <a:latin typeface="Times New Roman"/>
                <a:cs typeface="Times New Roman"/>
              </a:rPr>
              <a:t>sector </a:t>
            </a:r>
            <a:r>
              <a:rPr sz="1600" b="0" spc="-30" dirty="0">
                <a:latin typeface="Times New Roman"/>
                <a:cs typeface="Times New Roman"/>
              </a:rPr>
              <a:t>has </a:t>
            </a:r>
            <a:r>
              <a:rPr sz="1600" b="0" spc="5" dirty="0">
                <a:latin typeface="Times New Roman"/>
                <a:cs typeface="Times New Roman"/>
              </a:rPr>
              <a:t>proposed </a:t>
            </a:r>
            <a:r>
              <a:rPr sz="1600" b="0" spc="-20" dirty="0">
                <a:latin typeface="Times New Roman"/>
                <a:cs typeface="Times New Roman"/>
              </a:rPr>
              <a:t>the </a:t>
            </a:r>
            <a:r>
              <a:rPr sz="1600" b="0" spc="5" dirty="0">
                <a:latin typeface="Times New Roman"/>
                <a:cs typeface="Times New Roman"/>
              </a:rPr>
              <a:t>idea  </a:t>
            </a:r>
            <a:r>
              <a:rPr sz="1600" b="0" spc="-5" dirty="0">
                <a:latin typeface="Times New Roman"/>
                <a:cs typeface="Times New Roman"/>
              </a:rPr>
              <a:t>of </a:t>
            </a:r>
            <a:r>
              <a:rPr sz="1600" b="0" spc="-20" dirty="0">
                <a:latin typeface="Times New Roman"/>
                <a:cs typeface="Times New Roman"/>
              </a:rPr>
              <a:t>smart </a:t>
            </a:r>
            <a:r>
              <a:rPr sz="1600" b="0" spc="-15" dirty="0">
                <a:latin typeface="Times New Roman"/>
                <a:cs typeface="Times New Roman"/>
              </a:rPr>
              <a:t>contract</a:t>
            </a:r>
            <a:r>
              <a:rPr sz="1600" b="0" spc="210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Times New Roman"/>
                <a:cs typeface="Times New Roman"/>
              </a:rPr>
              <a:t>templates.</a:t>
            </a:r>
            <a:endParaRPr sz="1600">
              <a:latin typeface="Times New Roman"/>
              <a:cs typeface="Times New Roman"/>
            </a:endParaRPr>
          </a:p>
          <a:p>
            <a:pPr marL="560705" marR="14604" indent="-28511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600" b="0" spc="-35" dirty="0">
                <a:latin typeface="Times New Roman"/>
                <a:cs typeface="Times New Roman"/>
              </a:rPr>
              <a:t>The </a:t>
            </a:r>
            <a:r>
              <a:rPr sz="1600" b="0" spc="5" dirty="0">
                <a:latin typeface="Times New Roman"/>
                <a:cs typeface="Times New Roman"/>
              </a:rPr>
              <a:t>idea </a:t>
            </a:r>
            <a:r>
              <a:rPr sz="1600" b="0" spc="15" dirty="0">
                <a:latin typeface="Times New Roman"/>
                <a:cs typeface="Times New Roman"/>
              </a:rPr>
              <a:t>is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spc="10" dirty="0">
                <a:latin typeface="Times New Roman"/>
                <a:cs typeface="Times New Roman"/>
              </a:rPr>
              <a:t>build </a:t>
            </a:r>
            <a:r>
              <a:rPr sz="1600" b="0" spc="-5" dirty="0">
                <a:latin typeface="Times New Roman"/>
                <a:cs typeface="Times New Roman"/>
              </a:rPr>
              <a:t>standard templates </a:t>
            </a:r>
            <a:r>
              <a:rPr sz="1600" b="0" spc="-15" dirty="0">
                <a:latin typeface="Times New Roman"/>
                <a:cs typeface="Times New Roman"/>
              </a:rPr>
              <a:t>that </a:t>
            </a:r>
            <a:r>
              <a:rPr sz="1600" b="0" spc="5" dirty="0">
                <a:latin typeface="Times New Roman"/>
                <a:cs typeface="Times New Roman"/>
              </a:rPr>
              <a:t>provide </a:t>
            </a:r>
            <a:r>
              <a:rPr sz="1600" b="0" dirty="0">
                <a:latin typeface="Times New Roman"/>
                <a:cs typeface="Times New Roman"/>
              </a:rPr>
              <a:t>a </a:t>
            </a:r>
            <a:r>
              <a:rPr sz="1600" b="0" spc="5" dirty="0">
                <a:latin typeface="Times New Roman"/>
                <a:cs typeface="Times New Roman"/>
              </a:rPr>
              <a:t>framework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dirty="0">
                <a:latin typeface="Times New Roman"/>
                <a:cs typeface="Times New Roman"/>
              </a:rPr>
              <a:t>support </a:t>
            </a:r>
            <a:r>
              <a:rPr sz="1600" b="0" spc="-10" dirty="0">
                <a:latin typeface="Times New Roman"/>
                <a:cs typeface="Times New Roman"/>
              </a:rPr>
              <a:t>legal </a:t>
            </a:r>
            <a:r>
              <a:rPr sz="1600" b="0" dirty="0">
                <a:latin typeface="Times New Roman"/>
                <a:cs typeface="Times New Roman"/>
              </a:rPr>
              <a:t>agreements  </a:t>
            </a:r>
            <a:r>
              <a:rPr sz="1600" b="0" spc="-20" dirty="0">
                <a:latin typeface="Times New Roman"/>
                <a:cs typeface="Times New Roman"/>
              </a:rPr>
              <a:t>for financial</a:t>
            </a:r>
            <a:r>
              <a:rPr sz="1600" b="0" spc="250" dirty="0">
                <a:latin typeface="Times New Roman"/>
                <a:cs typeface="Times New Roman"/>
              </a:rPr>
              <a:t> </a:t>
            </a:r>
            <a:r>
              <a:rPr sz="1600" b="0" spc="-35" dirty="0">
                <a:latin typeface="Times New Roman"/>
                <a:cs typeface="Times New Roman"/>
              </a:rPr>
              <a:t>instruments.</a:t>
            </a:r>
            <a:endParaRPr sz="1600">
              <a:latin typeface="Times New Roman"/>
              <a:cs typeface="Times New Roman"/>
            </a:endParaRPr>
          </a:p>
          <a:p>
            <a:pPr marL="560705" marR="508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600" spc="-5" dirty="0"/>
              <a:t>Christopher </a:t>
            </a:r>
            <a:r>
              <a:rPr sz="1600" spc="-20" dirty="0"/>
              <a:t>D. </a:t>
            </a:r>
            <a:r>
              <a:rPr sz="1600" dirty="0"/>
              <a:t>Clack </a:t>
            </a:r>
            <a:r>
              <a:rPr sz="1600" spc="40" dirty="0"/>
              <a:t>et </a:t>
            </a:r>
            <a:r>
              <a:rPr sz="1600" spc="-20" dirty="0"/>
              <a:t>al. </a:t>
            </a:r>
            <a:r>
              <a:rPr sz="1600" b="0" spc="5" dirty="0">
                <a:latin typeface="Times New Roman"/>
                <a:cs typeface="Times New Roman"/>
              </a:rPr>
              <a:t>proposed </a:t>
            </a:r>
            <a:r>
              <a:rPr sz="1600" b="0" spc="-10" dirty="0">
                <a:latin typeface="Times New Roman"/>
                <a:cs typeface="Times New Roman"/>
              </a:rPr>
              <a:t>this </a:t>
            </a:r>
            <a:r>
              <a:rPr sz="1600" b="0" spc="5" dirty="0">
                <a:latin typeface="Times New Roman"/>
                <a:cs typeface="Times New Roman"/>
              </a:rPr>
              <a:t>idea </a:t>
            </a:r>
            <a:r>
              <a:rPr sz="1600" b="0" spc="15" dirty="0">
                <a:latin typeface="Times New Roman"/>
                <a:cs typeface="Times New Roman"/>
              </a:rPr>
              <a:t>in </a:t>
            </a:r>
            <a:r>
              <a:rPr sz="1600" b="0" spc="-5" dirty="0">
                <a:latin typeface="Times New Roman"/>
                <a:cs typeface="Times New Roman"/>
              </a:rPr>
              <a:t>their </a:t>
            </a:r>
            <a:r>
              <a:rPr sz="1600" b="0" dirty="0">
                <a:latin typeface="Times New Roman"/>
                <a:cs typeface="Times New Roman"/>
              </a:rPr>
              <a:t>paper </a:t>
            </a:r>
            <a:r>
              <a:rPr sz="1600" b="0" spc="-5" dirty="0">
                <a:latin typeface="Times New Roman"/>
                <a:cs typeface="Times New Roman"/>
              </a:rPr>
              <a:t>published </a:t>
            </a:r>
            <a:r>
              <a:rPr sz="1600" b="0" spc="15" dirty="0">
                <a:latin typeface="Times New Roman"/>
                <a:cs typeface="Times New Roman"/>
              </a:rPr>
              <a:t>in </a:t>
            </a:r>
            <a:r>
              <a:rPr sz="1600" b="0" spc="-5" dirty="0">
                <a:latin typeface="Times New Roman"/>
                <a:cs typeface="Times New Roman"/>
              </a:rPr>
              <a:t>2016, </a:t>
            </a:r>
            <a:r>
              <a:rPr sz="1600" b="0" spc="-25" dirty="0">
                <a:latin typeface="Times New Roman"/>
                <a:cs typeface="Times New Roman"/>
              </a:rPr>
              <a:t>named </a:t>
            </a:r>
            <a:r>
              <a:rPr sz="1600" i="1" spc="5" dirty="0">
                <a:latin typeface="Times New Roman"/>
                <a:cs typeface="Times New Roman"/>
              </a:rPr>
              <a:t>Smart  </a:t>
            </a:r>
            <a:r>
              <a:rPr sz="1600" i="1" dirty="0">
                <a:latin typeface="Times New Roman"/>
                <a:cs typeface="Times New Roman"/>
              </a:rPr>
              <a:t>Contract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Templates:</a:t>
            </a:r>
            <a:r>
              <a:rPr sz="1600" i="1" spc="-5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Foundations,</a:t>
            </a:r>
            <a:r>
              <a:rPr sz="1600" i="1" spc="-7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design</a:t>
            </a:r>
            <a:r>
              <a:rPr sz="1600" i="1" dirty="0">
                <a:latin typeface="Times New Roman"/>
                <a:cs typeface="Times New Roman"/>
              </a:rPr>
              <a:t> landscape</a:t>
            </a:r>
            <a:r>
              <a:rPr sz="1600" i="1" spc="-6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and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research</a:t>
            </a:r>
            <a:r>
              <a:rPr sz="1600" i="1" spc="-75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directions</a:t>
            </a:r>
            <a:r>
              <a:rPr sz="1600" spc="10" dirty="0"/>
              <a:t>.</a:t>
            </a:r>
            <a:endParaRPr sz="1600">
              <a:latin typeface="Times New Roman"/>
              <a:cs typeface="Times New Roman"/>
            </a:endParaRPr>
          </a:p>
          <a:p>
            <a:pPr marL="560705" marR="13335" indent="-28511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600" b="0" spc="-10" dirty="0">
                <a:latin typeface="Times New Roman"/>
                <a:cs typeface="Times New Roman"/>
              </a:rPr>
              <a:t>Smart </a:t>
            </a:r>
            <a:r>
              <a:rPr sz="1600" b="0" dirty="0">
                <a:latin typeface="Times New Roman"/>
                <a:cs typeface="Times New Roman"/>
              </a:rPr>
              <a:t>Contract </a:t>
            </a:r>
            <a:r>
              <a:rPr sz="1600" b="0" spc="-10" dirty="0">
                <a:latin typeface="Times New Roman"/>
                <a:cs typeface="Times New Roman"/>
              </a:rPr>
              <a:t>Templates </a:t>
            </a:r>
            <a:r>
              <a:rPr sz="1600" b="0" spc="5" dirty="0">
                <a:latin typeface="Times New Roman"/>
                <a:cs typeface="Times New Roman"/>
              </a:rPr>
              <a:t>provide </a:t>
            </a:r>
            <a:r>
              <a:rPr sz="1600" b="0" dirty="0">
                <a:latin typeface="Times New Roman"/>
                <a:cs typeface="Times New Roman"/>
              </a:rPr>
              <a:t>a </a:t>
            </a:r>
            <a:r>
              <a:rPr sz="1600" b="0" spc="-5" dirty="0">
                <a:latin typeface="Times New Roman"/>
                <a:cs typeface="Times New Roman"/>
              </a:rPr>
              <a:t>framework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dirty="0">
                <a:latin typeface="Times New Roman"/>
                <a:cs typeface="Times New Roman"/>
              </a:rPr>
              <a:t>support </a:t>
            </a:r>
            <a:r>
              <a:rPr sz="1600" b="0" spc="10" dirty="0">
                <a:latin typeface="Times New Roman"/>
                <a:cs typeface="Times New Roman"/>
              </a:rPr>
              <a:t>complex </a:t>
            </a:r>
            <a:r>
              <a:rPr sz="1600" b="0" spc="-10" dirty="0">
                <a:latin typeface="Times New Roman"/>
                <a:cs typeface="Times New Roman"/>
              </a:rPr>
              <a:t>legal agreements </a:t>
            </a:r>
            <a:r>
              <a:rPr sz="1600" b="0" spc="-20" dirty="0">
                <a:latin typeface="Times New Roman"/>
                <a:cs typeface="Times New Roman"/>
              </a:rPr>
              <a:t>for  financial </a:t>
            </a:r>
            <a:r>
              <a:rPr sz="1600" b="0" spc="-35" dirty="0">
                <a:latin typeface="Times New Roman"/>
                <a:cs typeface="Times New Roman"/>
              </a:rPr>
              <a:t>instruments, </a:t>
            </a:r>
            <a:r>
              <a:rPr sz="1600" b="0" spc="5" dirty="0">
                <a:latin typeface="Times New Roman"/>
                <a:cs typeface="Times New Roman"/>
              </a:rPr>
              <a:t>based </a:t>
            </a:r>
            <a:r>
              <a:rPr sz="1600" b="0" spc="-5" dirty="0">
                <a:latin typeface="Times New Roman"/>
                <a:cs typeface="Times New Roman"/>
              </a:rPr>
              <a:t>on standardised</a:t>
            </a:r>
            <a:r>
              <a:rPr sz="1600" b="0" spc="-125" dirty="0">
                <a:latin typeface="Times New Roman"/>
                <a:cs typeface="Times New Roman"/>
              </a:rPr>
              <a:t> </a:t>
            </a:r>
            <a:r>
              <a:rPr sz="1600" b="0" spc="-15" dirty="0">
                <a:latin typeface="Times New Roman"/>
                <a:cs typeface="Times New Roman"/>
              </a:rPr>
              <a:t>templates.</a:t>
            </a:r>
            <a:endParaRPr sz="1600">
              <a:latin typeface="Times New Roman"/>
              <a:cs typeface="Times New Roman"/>
            </a:endParaRPr>
          </a:p>
          <a:p>
            <a:pPr marL="560705" marR="1143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600" b="0" spc="-5" dirty="0">
                <a:latin typeface="Times New Roman"/>
                <a:cs typeface="Times New Roman"/>
              </a:rPr>
              <a:t>Following </a:t>
            </a:r>
            <a:r>
              <a:rPr sz="1600" b="0" dirty="0">
                <a:latin typeface="Times New Roman"/>
                <a:cs typeface="Times New Roman"/>
              </a:rPr>
              <a:t>Grigg’s </a:t>
            </a:r>
            <a:r>
              <a:rPr sz="1600" b="0" spc="5" dirty="0">
                <a:latin typeface="Times New Roman"/>
                <a:cs typeface="Times New Roman"/>
              </a:rPr>
              <a:t>Ricardian </a:t>
            </a:r>
            <a:r>
              <a:rPr sz="1600" b="0" dirty="0">
                <a:latin typeface="Times New Roman"/>
                <a:cs typeface="Times New Roman"/>
              </a:rPr>
              <a:t>Contract </a:t>
            </a:r>
            <a:r>
              <a:rPr sz="1600" b="0" spc="5" dirty="0">
                <a:latin typeface="Times New Roman"/>
                <a:cs typeface="Times New Roman"/>
              </a:rPr>
              <a:t>triple </a:t>
            </a:r>
            <a:r>
              <a:rPr sz="1600" b="0" dirty="0">
                <a:latin typeface="Times New Roman"/>
                <a:cs typeface="Times New Roman"/>
              </a:rPr>
              <a:t>, </a:t>
            </a:r>
            <a:r>
              <a:rPr sz="1600" b="0" spc="5" dirty="0">
                <a:latin typeface="Times New Roman"/>
                <a:cs typeface="Times New Roman"/>
              </a:rPr>
              <a:t>they </a:t>
            </a:r>
            <a:r>
              <a:rPr sz="1600" b="0" spc="-25" dirty="0">
                <a:latin typeface="Times New Roman"/>
                <a:cs typeface="Times New Roman"/>
              </a:rPr>
              <a:t>use </a:t>
            </a:r>
            <a:r>
              <a:rPr sz="1600" b="0" spc="5" dirty="0">
                <a:latin typeface="Times New Roman"/>
                <a:cs typeface="Times New Roman"/>
              </a:rPr>
              <a:t>parameters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dirty="0">
                <a:latin typeface="Times New Roman"/>
                <a:cs typeface="Times New Roman"/>
              </a:rPr>
              <a:t>connect </a:t>
            </a:r>
            <a:r>
              <a:rPr sz="1600" b="0" spc="-10" dirty="0">
                <a:latin typeface="Times New Roman"/>
                <a:cs typeface="Times New Roman"/>
              </a:rPr>
              <a:t>legal </a:t>
            </a:r>
            <a:r>
              <a:rPr sz="1600" b="0" spc="5" dirty="0">
                <a:latin typeface="Times New Roman"/>
                <a:cs typeface="Times New Roman"/>
              </a:rPr>
              <a:t>prose </a:t>
            </a:r>
            <a:r>
              <a:rPr sz="1600" b="0" spc="-25" dirty="0">
                <a:latin typeface="Times New Roman"/>
                <a:cs typeface="Times New Roman"/>
              </a:rPr>
              <a:t>to </a:t>
            </a:r>
            <a:r>
              <a:rPr sz="1600" b="0" spc="-20" dirty="0">
                <a:latin typeface="Times New Roman"/>
                <a:cs typeface="Times New Roman"/>
              </a:rPr>
              <a:t>the  </a:t>
            </a:r>
            <a:r>
              <a:rPr sz="1600" b="0" dirty="0">
                <a:latin typeface="Times New Roman"/>
                <a:cs typeface="Times New Roman"/>
              </a:rPr>
              <a:t>corresponding </a:t>
            </a:r>
            <a:r>
              <a:rPr sz="1600" b="0" spc="-15" dirty="0">
                <a:latin typeface="Times New Roman"/>
                <a:cs typeface="Times New Roman"/>
              </a:rPr>
              <a:t>computer </a:t>
            </a:r>
            <a:r>
              <a:rPr sz="1600" b="0" dirty="0">
                <a:latin typeface="Times New Roman"/>
                <a:cs typeface="Times New Roman"/>
              </a:rPr>
              <a:t>code, </a:t>
            </a:r>
            <a:r>
              <a:rPr sz="1600" b="0" spc="5" dirty="0">
                <a:latin typeface="Times New Roman"/>
                <a:cs typeface="Times New Roman"/>
              </a:rPr>
              <a:t>with </a:t>
            </a:r>
            <a:r>
              <a:rPr sz="1600" b="0" spc="-20" dirty="0">
                <a:latin typeface="Times New Roman"/>
                <a:cs typeface="Times New Roman"/>
              </a:rPr>
              <a:t>the </a:t>
            </a:r>
            <a:r>
              <a:rPr sz="1600" b="0" spc="10" dirty="0">
                <a:latin typeface="Times New Roman"/>
                <a:cs typeface="Times New Roman"/>
              </a:rPr>
              <a:t>aim </a:t>
            </a:r>
            <a:r>
              <a:rPr sz="1600" b="0" spc="35" dirty="0">
                <a:latin typeface="Times New Roman"/>
                <a:cs typeface="Times New Roman"/>
              </a:rPr>
              <a:t>of </a:t>
            </a:r>
            <a:r>
              <a:rPr sz="1600" b="0" dirty="0">
                <a:latin typeface="Times New Roman"/>
                <a:cs typeface="Times New Roman"/>
              </a:rPr>
              <a:t>providing a legally-enforceable</a:t>
            </a:r>
            <a:r>
              <a:rPr sz="1600" b="0" spc="-18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foundation </a:t>
            </a:r>
            <a:r>
              <a:rPr sz="1600" b="0" spc="-20" dirty="0">
                <a:latin typeface="Times New Roman"/>
                <a:cs typeface="Times New Roman"/>
              </a:rPr>
              <a:t>for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627" y="4661217"/>
            <a:ext cx="17551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Times New Roman"/>
                <a:cs typeface="Times New Roman"/>
              </a:rPr>
              <a:t>smart </a:t>
            </a:r>
            <a:r>
              <a:rPr sz="1600" spc="-10" dirty="0">
                <a:latin typeface="Times New Roman"/>
                <a:cs typeface="Times New Roman"/>
              </a:rPr>
              <a:t>legal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5731" y="4718367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490" y="1241488"/>
            <a:ext cx="8077834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7145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paper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20" dirty="0">
                <a:latin typeface="Times New Roman"/>
                <a:cs typeface="Times New Roman"/>
              </a:rPr>
              <a:t>suggested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b="1" spc="-5" dirty="0">
                <a:latin typeface="Times New Roman"/>
                <a:cs typeface="Times New Roman"/>
              </a:rPr>
              <a:t>domain-specific </a:t>
            </a:r>
            <a:r>
              <a:rPr sz="1600" b="1" dirty="0">
                <a:latin typeface="Times New Roman"/>
                <a:cs typeface="Times New Roman"/>
              </a:rPr>
              <a:t>languages 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b="1" spc="-10" dirty="0">
                <a:latin typeface="Times New Roman"/>
                <a:cs typeface="Times New Roman"/>
              </a:rPr>
              <a:t>DSLs</a:t>
            </a:r>
            <a:r>
              <a:rPr sz="1600" spc="-10" dirty="0">
                <a:latin typeface="Times New Roman"/>
                <a:cs typeface="Times New Roman"/>
              </a:rPr>
              <a:t>) should </a:t>
            </a:r>
            <a:r>
              <a:rPr sz="1600" spc="-5" dirty="0">
                <a:latin typeface="Times New Roman"/>
                <a:cs typeface="Times New Roman"/>
              </a:rPr>
              <a:t>be built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support 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design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25" dirty="0">
                <a:latin typeface="Times New Roman"/>
                <a:cs typeface="Times New Roman"/>
              </a:rPr>
              <a:t>implementation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smart </a:t>
            </a:r>
            <a:r>
              <a:rPr sz="1600" spc="-15" dirty="0">
                <a:latin typeface="Times New Roman"/>
                <a:cs typeface="Times New Roman"/>
              </a:rPr>
              <a:t>contract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templates.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language named </a:t>
            </a:r>
            <a:r>
              <a:rPr sz="1600" b="1" spc="5" dirty="0">
                <a:latin typeface="Times New Roman"/>
                <a:cs typeface="Times New Roman"/>
              </a:rPr>
              <a:t>common </a:t>
            </a:r>
            <a:r>
              <a:rPr sz="1600" b="1" dirty="0">
                <a:latin typeface="Times New Roman"/>
                <a:cs typeface="Times New Roman"/>
              </a:rPr>
              <a:t>language </a:t>
            </a:r>
            <a:r>
              <a:rPr sz="1600" b="1" spc="5" dirty="0">
                <a:latin typeface="Times New Roman"/>
                <a:cs typeface="Times New Roman"/>
              </a:rPr>
              <a:t>for </a:t>
            </a:r>
            <a:r>
              <a:rPr sz="1600" b="1" spc="-10" dirty="0">
                <a:latin typeface="Times New Roman"/>
                <a:cs typeface="Times New Roman"/>
              </a:rPr>
              <a:t>augmented </a:t>
            </a:r>
            <a:r>
              <a:rPr sz="1600" b="1" dirty="0">
                <a:latin typeface="Times New Roman"/>
                <a:cs typeface="Times New Roman"/>
              </a:rPr>
              <a:t>contract </a:t>
            </a:r>
            <a:r>
              <a:rPr sz="1600" b="1" spc="-15" dirty="0">
                <a:latin typeface="Times New Roman"/>
                <a:cs typeface="Times New Roman"/>
              </a:rPr>
              <a:t>knowledge 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b="1" spc="-25" dirty="0">
                <a:latin typeface="Times New Roman"/>
                <a:cs typeface="Times New Roman"/>
              </a:rPr>
              <a:t>CLACK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has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been </a:t>
            </a:r>
            <a:r>
              <a:rPr sz="1600" spc="5" dirty="0">
                <a:latin typeface="Times New Roman"/>
                <a:cs typeface="Times New Roman"/>
              </a:rPr>
              <a:t>proposed,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research </a:t>
            </a:r>
            <a:r>
              <a:rPr sz="1600" spc="-25" dirty="0">
                <a:latin typeface="Times New Roman"/>
                <a:cs typeface="Times New Roman"/>
              </a:rPr>
              <a:t>has </a:t>
            </a:r>
            <a:r>
              <a:rPr sz="1600" spc="-10" dirty="0">
                <a:latin typeface="Times New Roman"/>
                <a:cs typeface="Times New Roman"/>
              </a:rPr>
              <a:t>started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develop </a:t>
            </a:r>
            <a:r>
              <a:rPr sz="1600" spc="-25" dirty="0">
                <a:latin typeface="Times New Roman"/>
                <a:cs typeface="Times New Roman"/>
              </a:rPr>
              <a:t>this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language.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language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intended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very </a:t>
            </a:r>
            <a:r>
              <a:rPr sz="1600" spc="10" dirty="0">
                <a:latin typeface="Times New Roman"/>
                <a:cs typeface="Times New Roman"/>
              </a:rPr>
              <a:t>rich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expected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provide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large </a:t>
            </a:r>
            <a:r>
              <a:rPr sz="1600" dirty="0">
                <a:latin typeface="Times New Roman"/>
                <a:cs typeface="Times New Roman"/>
              </a:rPr>
              <a:t>variety </a:t>
            </a:r>
            <a:r>
              <a:rPr sz="1600" spc="75" dirty="0">
                <a:latin typeface="Times New Roman"/>
                <a:cs typeface="Times New Roman"/>
              </a:rPr>
              <a:t>of  </a:t>
            </a:r>
            <a:r>
              <a:rPr sz="1600" spc="-10" dirty="0">
                <a:latin typeface="Times New Roman"/>
                <a:cs typeface="Times New Roman"/>
              </a:rPr>
              <a:t>functions </a:t>
            </a:r>
            <a:r>
              <a:rPr sz="1600" spc="5" dirty="0">
                <a:latin typeface="Times New Roman"/>
                <a:cs typeface="Times New Roman"/>
              </a:rPr>
              <a:t>ranging </a:t>
            </a:r>
            <a:r>
              <a:rPr sz="1600" spc="10" dirty="0">
                <a:latin typeface="Times New Roman"/>
                <a:cs typeface="Times New Roman"/>
              </a:rPr>
              <a:t>from supporting </a:t>
            </a:r>
            <a:r>
              <a:rPr sz="1600" spc="5" dirty="0">
                <a:latin typeface="Times New Roman"/>
                <a:cs typeface="Times New Roman"/>
              </a:rPr>
              <a:t>legal prose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ability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 executed </a:t>
            </a:r>
            <a:r>
              <a:rPr sz="1600" spc="40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multiple  </a:t>
            </a:r>
            <a:r>
              <a:rPr sz="1600" spc="-20" dirty="0">
                <a:latin typeface="Times New Roman"/>
                <a:cs typeface="Times New Roman"/>
              </a:rPr>
              <a:t>platforms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cryptographic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functions.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Clack </a:t>
            </a:r>
            <a:r>
              <a:rPr sz="1600" spc="40" dirty="0">
                <a:latin typeface="Times New Roman"/>
                <a:cs typeface="Times New Roman"/>
              </a:rPr>
              <a:t>et </a:t>
            </a:r>
            <a:r>
              <a:rPr sz="1600" spc="15" dirty="0">
                <a:latin typeface="Times New Roman"/>
                <a:cs typeface="Times New Roman"/>
              </a:rPr>
              <a:t>al. </a:t>
            </a:r>
            <a:r>
              <a:rPr sz="1600" spc="10" dirty="0">
                <a:latin typeface="Times New Roman"/>
                <a:cs typeface="Times New Roman"/>
              </a:rPr>
              <a:t>also carried </a:t>
            </a:r>
            <a:r>
              <a:rPr sz="1600" spc="-30" dirty="0">
                <a:latin typeface="Times New Roman"/>
                <a:cs typeface="Times New Roman"/>
              </a:rPr>
              <a:t>out </a:t>
            </a:r>
            <a:r>
              <a:rPr sz="1600" spc="15" dirty="0">
                <a:latin typeface="Times New Roman"/>
                <a:cs typeface="Times New Roman"/>
              </a:rPr>
              <a:t>work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develop </a:t>
            </a:r>
            <a:r>
              <a:rPr sz="1600" spc="-5" dirty="0">
                <a:latin typeface="Times New Roman"/>
                <a:cs typeface="Times New Roman"/>
              </a:rPr>
              <a:t>smart contract templates </a:t>
            </a:r>
            <a:r>
              <a:rPr sz="1600" spc="-15" dirty="0">
                <a:latin typeface="Times New Roman"/>
                <a:cs typeface="Times New Roman"/>
              </a:rPr>
              <a:t>that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support </a:t>
            </a:r>
            <a:r>
              <a:rPr sz="1600" spc="15" dirty="0">
                <a:latin typeface="Times New Roman"/>
                <a:cs typeface="Times New Roman"/>
              </a:rPr>
              <a:t>legally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enforceable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5" dirty="0">
                <a:latin typeface="Times New Roman"/>
                <a:cs typeface="Times New Roman"/>
              </a:rPr>
              <a:t>proposal </a:t>
            </a:r>
            <a:r>
              <a:rPr sz="1600" spc="-25" dirty="0">
                <a:latin typeface="Times New Roman"/>
                <a:cs typeface="Times New Roman"/>
              </a:rPr>
              <a:t>has </a:t>
            </a:r>
            <a:r>
              <a:rPr sz="1600" dirty="0">
                <a:latin typeface="Times New Roman"/>
                <a:cs typeface="Times New Roman"/>
              </a:rPr>
              <a:t>been discussed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5" dirty="0">
                <a:latin typeface="Times New Roman"/>
                <a:cs typeface="Times New Roman"/>
              </a:rPr>
              <a:t>their </a:t>
            </a:r>
            <a:r>
              <a:rPr sz="1600" spc="10" dirty="0">
                <a:latin typeface="Times New Roman"/>
                <a:cs typeface="Times New Roman"/>
              </a:rPr>
              <a:t>research </a:t>
            </a:r>
            <a:r>
              <a:rPr sz="1600" spc="5" dirty="0">
                <a:latin typeface="Times New Roman"/>
                <a:cs typeface="Times New Roman"/>
              </a:rPr>
              <a:t>paper, </a:t>
            </a:r>
            <a:r>
              <a:rPr sz="1600" i="1" spc="-5" dirty="0">
                <a:latin typeface="Times New Roman"/>
                <a:cs typeface="Times New Roman"/>
              </a:rPr>
              <a:t>Smart</a:t>
            </a:r>
            <a:r>
              <a:rPr sz="1600" i="1" spc="15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Contract </a:t>
            </a:r>
            <a:r>
              <a:rPr sz="1600" i="1" spc="-5" dirty="0">
                <a:latin typeface="Times New Roman"/>
                <a:cs typeface="Times New Roman"/>
              </a:rPr>
              <a:t>Templates: </a:t>
            </a:r>
            <a:r>
              <a:rPr sz="1600" i="1" dirty="0">
                <a:latin typeface="Times New Roman"/>
                <a:cs typeface="Times New Roman"/>
              </a:rPr>
              <a:t>essential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i="1" spc="5" dirty="0">
                <a:latin typeface="Times New Roman"/>
                <a:cs typeface="Times New Roman"/>
              </a:rPr>
              <a:t>requirements </a:t>
            </a:r>
            <a:r>
              <a:rPr sz="1600" i="1" spc="-5" dirty="0">
                <a:latin typeface="Times New Roman"/>
                <a:cs typeface="Times New Roman"/>
              </a:rPr>
              <a:t>and </a:t>
            </a:r>
            <a:r>
              <a:rPr sz="1600" i="1" spc="5" dirty="0">
                <a:latin typeface="Times New Roman"/>
                <a:cs typeface="Times New Roman"/>
              </a:rPr>
              <a:t>design</a:t>
            </a:r>
            <a:r>
              <a:rPr sz="1600" i="1" spc="-120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options</a:t>
            </a:r>
            <a:r>
              <a:rPr sz="1600" spc="1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7180" marR="2159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main </a:t>
            </a:r>
            <a:r>
              <a:rPr sz="1600" spc="40" dirty="0">
                <a:latin typeface="Times New Roman"/>
                <a:cs typeface="Times New Roman"/>
              </a:rPr>
              <a:t>aim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paper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investigate </a:t>
            </a:r>
            <a:r>
              <a:rPr sz="1600" spc="-30" dirty="0">
                <a:latin typeface="Times New Roman"/>
                <a:cs typeface="Times New Roman"/>
              </a:rPr>
              <a:t>how </a:t>
            </a:r>
            <a:r>
              <a:rPr sz="1600" spc="5" dirty="0">
                <a:latin typeface="Times New Roman"/>
                <a:cs typeface="Times New Roman"/>
              </a:rPr>
              <a:t>legal prose </a:t>
            </a:r>
            <a:r>
              <a:rPr sz="1600" spc="-10" dirty="0">
                <a:latin typeface="Times New Roman"/>
                <a:cs typeface="Times New Roman"/>
              </a:rPr>
              <a:t>could </a:t>
            </a:r>
            <a:r>
              <a:rPr sz="1600" spc="-5" dirty="0">
                <a:latin typeface="Times New Roman"/>
                <a:cs typeface="Times New Roman"/>
              </a:rPr>
              <a:t>be linked </a:t>
            </a:r>
            <a:r>
              <a:rPr sz="1600" spc="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code </a:t>
            </a:r>
            <a:r>
              <a:rPr sz="1600" spc="-10" dirty="0">
                <a:latin typeface="Times New Roman"/>
                <a:cs typeface="Times New Roman"/>
              </a:rPr>
              <a:t>using </a:t>
            </a:r>
            <a:r>
              <a:rPr sz="1600" dirty="0">
                <a:latin typeface="Times New Roman"/>
                <a:cs typeface="Times New Roman"/>
              </a:rPr>
              <a:t>a  </a:t>
            </a:r>
            <a:r>
              <a:rPr sz="1600" spc="-20" dirty="0">
                <a:latin typeface="Times New Roman"/>
                <a:cs typeface="Times New Roman"/>
              </a:rPr>
              <a:t>markup </a:t>
            </a:r>
            <a:r>
              <a:rPr sz="1600" spc="-5" dirty="0">
                <a:latin typeface="Times New Roman"/>
                <a:cs typeface="Times New Roman"/>
              </a:rPr>
              <a:t>language. </a:t>
            </a:r>
            <a:r>
              <a:rPr sz="1600" spc="10" dirty="0">
                <a:latin typeface="Times New Roman"/>
                <a:cs typeface="Times New Roman"/>
              </a:rPr>
              <a:t>It also </a:t>
            </a:r>
            <a:r>
              <a:rPr sz="1600" spc="5" dirty="0">
                <a:latin typeface="Times New Roman"/>
                <a:cs typeface="Times New Roman"/>
              </a:rPr>
              <a:t>covers </a:t>
            </a:r>
            <a:r>
              <a:rPr sz="1600" spc="-30" dirty="0">
                <a:latin typeface="Times New Roman"/>
                <a:cs typeface="Times New Roman"/>
              </a:rPr>
              <a:t>how </a:t>
            </a:r>
            <a:r>
              <a:rPr sz="1600" spc="-5" dirty="0">
                <a:latin typeface="Times New Roman"/>
                <a:cs typeface="Times New Roman"/>
              </a:rPr>
              <a:t>smart </a:t>
            </a:r>
            <a:r>
              <a:rPr sz="1600" spc="-10" dirty="0">
                <a:latin typeface="Times New Roman"/>
                <a:cs typeface="Times New Roman"/>
              </a:rPr>
              <a:t>legal </a:t>
            </a:r>
            <a:r>
              <a:rPr sz="1600" dirty="0">
                <a:latin typeface="Times New Roman"/>
                <a:cs typeface="Times New Roman"/>
              </a:rPr>
              <a:t>agreements </a:t>
            </a:r>
            <a:r>
              <a:rPr sz="1600" spc="3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created, formatted,  </a:t>
            </a:r>
            <a:r>
              <a:rPr sz="1600" spc="-20" dirty="0">
                <a:latin typeface="Times New Roman"/>
                <a:cs typeface="Times New Roman"/>
              </a:rPr>
              <a:t>executed,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serialized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15" dirty="0">
                <a:latin typeface="Times New Roman"/>
                <a:cs typeface="Times New Roman"/>
              </a:rPr>
              <a:t>storage </a:t>
            </a:r>
            <a:r>
              <a:rPr sz="1600" spc="-25" dirty="0">
                <a:latin typeface="Times New Roman"/>
                <a:cs typeface="Times New Roman"/>
              </a:rPr>
              <a:t>and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transmission.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90" y="4661852"/>
            <a:ext cx="72675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spc="15" dirty="0">
                <a:latin typeface="Times New Roman"/>
                <a:cs typeface="Times New Roman"/>
              </a:rPr>
              <a:t>work is </a:t>
            </a:r>
            <a:r>
              <a:rPr sz="1600" spc="-35" dirty="0">
                <a:latin typeface="Times New Roman"/>
                <a:cs typeface="Times New Roman"/>
              </a:rPr>
              <a:t>ongoing </a:t>
            </a:r>
            <a:r>
              <a:rPr sz="1600" spc="-30" dirty="0">
                <a:latin typeface="Times New Roman"/>
                <a:cs typeface="Times New Roman"/>
              </a:rPr>
              <a:t>and </a:t>
            </a:r>
            <a:r>
              <a:rPr sz="1600" spc="-25" dirty="0">
                <a:latin typeface="Times New Roman"/>
                <a:cs typeface="Times New Roman"/>
              </a:rPr>
              <a:t>remains </a:t>
            </a:r>
            <a:r>
              <a:rPr sz="1600" dirty="0">
                <a:latin typeface="Times New Roman"/>
                <a:cs typeface="Times New Roman"/>
              </a:rPr>
              <a:t>an open </a:t>
            </a:r>
            <a:r>
              <a:rPr sz="1600" spc="5" dirty="0">
                <a:latin typeface="Times New Roman"/>
                <a:cs typeface="Times New Roman"/>
              </a:rPr>
              <a:t>area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35" dirty="0">
                <a:latin typeface="Times New Roman"/>
                <a:cs typeface="Times New Roman"/>
              </a:rPr>
              <a:t>further </a:t>
            </a:r>
            <a:r>
              <a:rPr sz="1600" spc="5" dirty="0">
                <a:latin typeface="Times New Roman"/>
                <a:cs typeface="Times New Roman"/>
              </a:rPr>
              <a:t>research </a:t>
            </a:r>
            <a:r>
              <a:rPr sz="1600" spc="-30" dirty="0">
                <a:latin typeface="Times New Roman"/>
                <a:cs typeface="Times New Roman"/>
              </a:rPr>
              <a:t>and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development.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492" y="1336103"/>
            <a:ext cx="7866380" cy="271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10" dirty="0">
                <a:latin typeface="Times New Roman"/>
                <a:cs typeface="Times New Roman"/>
              </a:rPr>
              <a:t>Contracts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finance </a:t>
            </a:r>
            <a:r>
              <a:rPr sz="1600" dirty="0">
                <a:latin typeface="Times New Roman"/>
                <a:cs typeface="Times New Roman"/>
              </a:rPr>
              <a:t>industry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not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30" dirty="0">
                <a:latin typeface="Times New Roman"/>
                <a:cs typeface="Times New Roman"/>
              </a:rPr>
              <a:t>new </a:t>
            </a:r>
            <a:r>
              <a:rPr sz="1600" spc="-5" dirty="0">
                <a:latin typeface="Times New Roman"/>
                <a:cs typeface="Times New Roman"/>
              </a:rPr>
              <a:t>concept,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-20" dirty="0">
                <a:latin typeface="Times New Roman"/>
                <a:cs typeface="Times New Roman"/>
              </a:rPr>
              <a:t>DSLs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10" dirty="0">
                <a:latin typeface="Times New Roman"/>
                <a:cs typeface="Times New Roman"/>
              </a:rPr>
              <a:t>already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25" dirty="0">
                <a:latin typeface="Times New Roman"/>
                <a:cs typeface="Times New Roman"/>
              </a:rPr>
              <a:t>use  </a:t>
            </a:r>
            <a:r>
              <a:rPr sz="1600" spc="15" dirty="0">
                <a:latin typeface="Times New Roman"/>
                <a:cs typeface="Times New Roman"/>
              </a:rPr>
              <a:t>in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financial </a:t>
            </a:r>
            <a:r>
              <a:rPr sz="1600" spc="10" dirty="0">
                <a:latin typeface="Times New Roman"/>
                <a:cs typeface="Times New Roman"/>
              </a:rPr>
              <a:t>services </a:t>
            </a:r>
            <a:r>
              <a:rPr sz="1600" spc="-20" dirty="0">
                <a:latin typeface="Times New Roman"/>
                <a:cs typeface="Times New Roman"/>
              </a:rPr>
              <a:t>industry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provide </a:t>
            </a:r>
            <a:r>
              <a:rPr sz="1600" dirty="0">
                <a:latin typeface="Times New Roman"/>
                <a:cs typeface="Times New Roman"/>
              </a:rPr>
              <a:t>a specific </a:t>
            </a:r>
            <a:r>
              <a:rPr sz="1600" spc="-40" dirty="0">
                <a:latin typeface="Times New Roman"/>
                <a:cs typeface="Times New Roman"/>
              </a:rPr>
              <a:t>language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particular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domain.</a:t>
            </a:r>
            <a:endParaRPr sz="1600">
              <a:latin typeface="Times New Roman"/>
              <a:cs typeface="Times New Roman"/>
            </a:endParaRPr>
          </a:p>
          <a:p>
            <a:pPr marL="297180" marR="13970" indent="-28511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15" dirty="0">
                <a:latin typeface="Times New Roman"/>
                <a:cs typeface="Times New Roman"/>
              </a:rPr>
              <a:t>example, </a:t>
            </a:r>
            <a:r>
              <a:rPr sz="1600" spc="-5" dirty="0">
                <a:latin typeface="Times New Roman"/>
                <a:cs typeface="Times New Roman"/>
              </a:rPr>
              <a:t>there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20" dirty="0">
                <a:latin typeface="Times New Roman"/>
                <a:cs typeface="Times New Roman"/>
              </a:rPr>
              <a:t>DSLs </a:t>
            </a:r>
            <a:r>
              <a:rPr sz="1600" spc="10" dirty="0">
                <a:latin typeface="Times New Roman"/>
                <a:cs typeface="Times New Roman"/>
              </a:rPr>
              <a:t>available </a:t>
            </a:r>
            <a:r>
              <a:rPr sz="1600" spc="-3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support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development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insurance </a:t>
            </a:r>
            <a:r>
              <a:rPr sz="1600" dirty="0">
                <a:latin typeface="Times New Roman"/>
                <a:cs typeface="Times New Roman"/>
              </a:rPr>
              <a:t>products,  </a:t>
            </a:r>
            <a:r>
              <a:rPr sz="1600" spc="-5" dirty="0">
                <a:latin typeface="Times New Roman"/>
                <a:cs typeface="Times New Roman"/>
              </a:rPr>
              <a:t>represent </a:t>
            </a:r>
            <a:r>
              <a:rPr sz="1600" spc="-25" dirty="0">
                <a:latin typeface="Times New Roman"/>
                <a:cs typeface="Times New Roman"/>
              </a:rPr>
              <a:t>energy </a:t>
            </a:r>
            <a:r>
              <a:rPr sz="1600" spc="5" dirty="0">
                <a:latin typeface="Times New Roman"/>
                <a:cs typeface="Times New Roman"/>
              </a:rPr>
              <a:t>derivatives,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10" dirty="0">
                <a:latin typeface="Times New Roman"/>
                <a:cs typeface="Times New Roman"/>
              </a:rPr>
              <a:t>being </a:t>
            </a:r>
            <a:r>
              <a:rPr sz="1600" spc="-20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build </a:t>
            </a:r>
            <a:r>
              <a:rPr sz="1600" spc="-10" dirty="0">
                <a:latin typeface="Times New Roman"/>
                <a:cs typeface="Times New Roman"/>
              </a:rPr>
              <a:t>trading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strategies.</a:t>
            </a:r>
            <a:endParaRPr sz="1600">
              <a:latin typeface="Times New Roman"/>
              <a:cs typeface="Times New Roman"/>
            </a:endParaRPr>
          </a:p>
          <a:p>
            <a:pPr marL="297180" marR="1651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30" dirty="0">
                <a:latin typeface="Times New Roman"/>
                <a:cs typeface="Times New Roman"/>
              </a:rPr>
              <a:t>It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10" dirty="0">
                <a:latin typeface="Times New Roman"/>
                <a:cs typeface="Times New Roman"/>
              </a:rPr>
              <a:t>also </a:t>
            </a:r>
            <a:r>
              <a:rPr sz="1600" spc="-10" dirty="0">
                <a:latin typeface="Times New Roman"/>
                <a:cs typeface="Times New Roman"/>
              </a:rPr>
              <a:t>essential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20" dirty="0">
                <a:latin typeface="Times New Roman"/>
                <a:cs typeface="Times New Roman"/>
              </a:rPr>
              <a:t>understand the </a:t>
            </a:r>
            <a:r>
              <a:rPr sz="1600" dirty="0">
                <a:latin typeface="Times New Roman"/>
                <a:cs typeface="Times New Roman"/>
              </a:rPr>
              <a:t>concept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DSLs, </a:t>
            </a:r>
            <a:r>
              <a:rPr sz="1600" dirty="0">
                <a:latin typeface="Times New Roman"/>
                <a:cs typeface="Times New Roman"/>
              </a:rPr>
              <a:t>as </a:t>
            </a:r>
            <a:r>
              <a:rPr sz="1600" spc="-10" dirty="0">
                <a:latin typeface="Times New Roman"/>
                <a:cs typeface="Times New Roman"/>
              </a:rPr>
              <a:t>this </a:t>
            </a:r>
            <a:r>
              <a:rPr sz="1600" spc="-15" dirty="0">
                <a:latin typeface="Times New Roman"/>
                <a:cs typeface="Times New Roman"/>
              </a:rPr>
              <a:t>type </a:t>
            </a:r>
            <a:r>
              <a:rPr sz="1600" spc="3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programming </a:t>
            </a:r>
            <a:r>
              <a:rPr sz="1600" spc="-10" dirty="0">
                <a:latin typeface="Times New Roman"/>
                <a:cs typeface="Times New Roman"/>
              </a:rPr>
              <a:t>language 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developed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program </a:t>
            </a:r>
            <a:r>
              <a:rPr sz="1600" spc="-20" dirty="0">
                <a:latin typeface="Times New Roman"/>
                <a:cs typeface="Times New Roman"/>
              </a:rPr>
              <a:t>smart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contracts.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40" dirty="0">
                <a:latin typeface="Times New Roman"/>
                <a:cs typeface="Times New Roman"/>
              </a:rPr>
              <a:t>DSLs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15" dirty="0">
                <a:latin typeface="Times New Roman"/>
                <a:cs typeface="Times New Roman"/>
              </a:rPr>
              <a:t>different </a:t>
            </a:r>
            <a:r>
              <a:rPr sz="1600" spc="-10" dirty="0">
                <a:latin typeface="Times New Roman"/>
                <a:cs typeface="Times New Roman"/>
              </a:rPr>
              <a:t>from </a:t>
            </a:r>
            <a:r>
              <a:rPr sz="1600" b="1" spc="-25" dirty="0">
                <a:latin typeface="Times New Roman"/>
                <a:cs typeface="Times New Roman"/>
              </a:rPr>
              <a:t>general-purpose </a:t>
            </a:r>
            <a:r>
              <a:rPr sz="1600" b="1" spc="-40" dirty="0">
                <a:latin typeface="Times New Roman"/>
                <a:cs typeface="Times New Roman"/>
              </a:rPr>
              <a:t>programming </a:t>
            </a:r>
            <a:r>
              <a:rPr sz="1600" b="1" spc="-20" dirty="0">
                <a:latin typeface="Times New Roman"/>
                <a:cs typeface="Times New Roman"/>
              </a:rPr>
              <a:t>languages</a:t>
            </a:r>
            <a:r>
              <a:rPr sz="1600" b="1" spc="-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b="1" spc="5" dirty="0">
                <a:latin typeface="Times New Roman"/>
                <a:cs typeface="Times New Roman"/>
              </a:rPr>
              <a:t>GPLs</a:t>
            </a:r>
            <a:r>
              <a:rPr sz="1600" spc="5" dirty="0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40" dirty="0">
                <a:latin typeface="Times New Roman"/>
                <a:cs typeface="Times New Roman"/>
              </a:rPr>
              <a:t>DSLs </a:t>
            </a:r>
            <a:r>
              <a:rPr sz="1600" spc="-20" dirty="0">
                <a:latin typeface="Times New Roman"/>
                <a:cs typeface="Times New Roman"/>
              </a:rPr>
              <a:t>have </a:t>
            </a:r>
            <a:r>
              <a:rPr sz="1600" spc="-15" dirty="0">
                <a:latin typeface="Times New Roman"/>
                <a:cs typeface="Times New Roman"/>
              </a:rPr>
              <a:t>limited </a:t>
            </a:r>
            <a:r>
              <a:rPr sz="1600" spc="-5" dirty="0">
                <a:latin typeface="Times New Roman"/>
                <a:cs typeface="Times New Roman"/>
              </a:rPr>
              <a:t>expressiveness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particular </a:t>
            </a:r>
            <a:r>
              <a:rPr sz="1600" spc="5" dirty="0">
                <a:latin typeface="Times New Roman"/>
                <a:cs typeface="Times New Roman"/>
              </a:rPr>
              <a:t>application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5" dirty="0">
                <a:latin typeface="Times New Roman"/>
                <a:cs typeface="Times New Roman"/>
              </a:rPr>
              <a:t>area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interest.</a:t>
            </a:r>
            <a:endParaRPr sz="1600">
              <a:latin typeface="Times New Roman"/>
              <a:cs typeface="Times New Roman"/>
            </a:endParaRPr>
          </a:p>
          <a:p>
            <a:pPr marL="297180" marR="5080" indent="-285115">
              <a:lnSpc>
                <a:spcPct val="100000"/>
              </a:lnSpc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These </a:t>
            </a:r>
            <a:r>
              <a:rPr sz="1600" spc="-5" dirty="0">
                <a:latin typeface="Times New Roman"/>
                <a:cs typeface="Times New Roman"/>
              </a:rPr>
              <a:t>languages </a:t>
            </a:r>
            <a:r>
              <a:rPr sz="1600" spc="5" dirty="0">
                <a:latin typeface="Times New Roman"/>
                <a:cs typeface="Times New Roman"/>
              </a:rPr>
              <a:t>possess </a:t>
            </a:r>
            <a:r>
              <a:rPr sz="1600" dirty="0">
                <a:latin typeface="Times New Roman"/>
                <a:cs typeface="Times New Roman"/>
              </a:rPr>
              <a:t>a small </a:t>
            </a:r>
            <a:r>
              <a:rPr sz="1600" spc="5" dirty="0">
                <a:latin typeface="Times New Roman"/>
                <a:cs typeface="Times New Roman"/>
              </a:rPr>
              <a:t>set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features </a:t>
            </a:r>
            <a:r>
              <a:rPr sz="1600" spc="-15" dirty="0">
                <a:latin typeface="Times New Roman"/>
                <a:cs typeface="Times New Roman"/>
              </a:rPr>
              <a:t>that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sufficient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optimized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a  specific </a:t>
            </a:r>
            <a:r>
              <a:rPr sz="1600" spc="-15" dirty="0">
                <a:latin typeface="Times New Roman"/>
                <a:cs typeface="Times New Roman"/>
              </a:rPr>
              <a:t>domain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only.</a:t>
            </a:r>
            <a:endParaRPr sz="1600">
              <a:latin typeface="Times New Roman"/>
              <a:cs typeface="Times New Roman"/>
            </a:endParaRPr>
          </a:p>
          <a:p>
            <a:pPr marL="297180" indent="-28511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600" spc="-40" dirty="0">
                <a:latin typeface="Times New Roman"/>
                <a:cs typeface="Times New Roman"/>
              </a:rPr>
              <a:t>Unlike </a:t>
            </a:r>
            <a:r>
              <a:rPr sz="1600" spc="-30" dirty="0">
                <a:latin typeface="Times New Roman"/>
                <a:cs typeface="Times New Roman"/>
              </a:rPr>
              <a:t>GPLs, </a:t>
            </a:r>
            <a:r>
              <a:rPr sz="1600" spc="-35" dirty="0">
                <a:latin typeface="Times New Roman"/>
                <a:cs typeface="Times New Roman"/>
              </a:rPr>
              <a:t>they </a:t>
            </a:r>
            <a:r>
              <a:rPr sz="1600" spc="5" dirty="0">
                <a:latin typeface="Times New Roman"/>
                <a:cs typeface="Times New Roman"/>
              </a:rPr>
              <a:t>are </a:t>
            </a:r>
            <a:r>
              <a:rPr sz="1600" spc="-30" dirty="0">
                <a:latin typeface="Times New Roman"/>
                <a:cs typeface="Times New Roman"/>
              </a:rPr>
              <a:t>not </a:t>
            </a:r>
            <a:r>
              <a:rPr sz="1600" spc="-10" dirty="0">
                <a:latin typeface="Times New Roman"/>
                <a:cs typeface="Times New Roman"/>
              </a:rPr>
              <a:t>suitable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building </a:t>
            </a:r>
            <a:r>
              <a:rPr sz="1600" spc="-5" dirty="0">
                <a:latin typeface="Times New Roman"/>
                <a:cs typeface="Times New Roman"/>
              </a:rPr>
              <a:t>large </a:t>
            </a:r>
            <a:r>
              <a:rPr sz="1600" spc="-10" dirty="0">
                <a:latin typeface="Times New Roman"/>
                <a:cs typeface="Times New Roman"/>
              </a:rPr>
              <a:t>general-purpose </a:t>
            </a:r>
            <a:r>
              <a:rPr sz="1600" spc="5" dirty="0">
                <a:latin typeface="Times New Roman"/>
                <a:cs typeface="Times New Roman"/>
              </a:rPr>
              <a:t>application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programs.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9083" y="4730908"/>
            <a:ext cx="22161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8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092" y="284479"/>
            <a:ext cx="167703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0" spc="-35" dirty="0">
                <a:latin typeface="Times New Roman"/>
                <a:cs typeface="Times New Roman"/>
              </a:rPr>
              <a:t>O</a:t>
            </a:r>
            <a:r>
              <a:rPr sz="4250" b="0" spc="20" dirty="0">
                <a:latin typeface="Times New Roman"/>
                <a:cs typeface="Times New Roman"/>
              </a:rPr>
              <a:t>r</a:t>
            </a:r>
            <a:r>
              <a:rPr sz="4250" b="0" spc="30" dirty="0">
                <a:latin typeface="Times New Roman"/>
                <a:cs typeface="Times New Roman"/>
              </a:rPr>
              <a:t>ac</a:t>
            </a:r>
            <a:r>
              <a:rPr sz="4250" b="0" spc="-60" dirty="0">
                <a:latin typeface="Times New Roman"/>
                <a:cs typeface="Times New Roman"/>
              </a:rPr>
              <a:t>l</a:t>
            </a:r>
            <a:r>
              <a:rPr sz="4250" b="0" spc="30" dirty="0">
                <a:latin typeface="Times New Roman"/>
                <a:cs typeface="Times New Roman"/>
              </a:rPr>
              <a:t>e</a:t>
            </a:r>
            <a:r>
              <a:rPr sz="4250" b="0" spc="-5" dirty="0">
                <a:latin typeface="Times New Roman"/>
                <a:cs typeface="Times New Roman"/>
              </a:rPr>
              <a:t>s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9083" y="4730908"/>
            <a:ext cx="22161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5"/>
              </a:lnSpc>
            </a:pPr>
            <a:fld id="{81D60167-4931-47E6-BA6A-407CBD079E47}" type="slidenum">
              <a:rPr sz="1050" spc="-5" dirty="0">
                <a:latin typeface="Arial"/>
                <a:cs typeface="Arial"/>
              </a:rPr>
              <a:t>9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059" y="1305623"/>
            <a:ext cx="7851775" cy="271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5" dirty="0">
                <a:latin typeface="Times New Roman"/>
                <a:cs typeface="Times New Roman"/>
              </a:rPr>
              <a:t>Oracles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5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essential </a:t>
            </a:r>
            <a:r>
              <a:rPr sz="1600" spc="-30" dirty="0">
                <a:latin typeface="Times New Roman"/>
                <a:cs typeface="Times New Roman"/>
              </a:rPr>
              <a:t>component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45" dirty="0">
                <a:latin typeface="Times New Roman"/>
                <a:cs typeface="Times New Roman"/>
              </a:rPr>
              <a:t>the </a:t>
            </a:r>
            <a:r>
              <a:rPr sz="1600" spc="-15" dirty="0">
                <a:latin typeface="Times New Roman"/>
                <a:cs typeface="Times New Roman"/>
              </a:rPr>
              <a:t>smart </a:t>
            </a:r>
            <a:r>
              <a:rPr sz="1600" spc="-10" dirty="0">
                <a:latin typeface="Times New Roman"/>
                <a:cs typeface="Times New Roman"/>
              </a:rPr>
              <a:t>contract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blockchain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ecosystem.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limitation </a:t>
            </a:r>
            <a:r>
              <a:rPr sz="1600" spc="25" dirty="0">
                <a:latin typeface="Times New Roman"/>
                <a:cs typeface="Times New Roman"/>
              </a:rPr>
              <a:t>with </a:t>
            </a:r>
            <a:r>
              <a:rPr sz="1600" spc="15" dirty="0">
                <a:latin typeface="Times New Roman"/>
                <a:cs typeface="Times New Roman"/>
              </a:rPr>
              <a:t>smart </a:t>
            </a:r>
            <a:r>
              <a:rPr sz="1600" dirty="0">
                <a:latin typeface="Times New Roman"/>
                <a:cs typeface="Times New Roman"/>
              </a:rPr>
              <a:t>contracts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that </a:t>
            </a:r>
            <a:r>
              <a:rPr sz="1600" b="1" spc="25" dirty="0">
                <a:latin typeface="Times New Roman"/>
                <a:cs typeface="Times New Roman"/>
              </a:rPr>
              <a:t>they </a:t>
            </a:r>
            <a:r>
              <a:rPr sz="1600" b="1" spc="-15" dirty="0">
                <a:latin typeface="Times New Roman"/>
                <a:cs typeface="Times New Roman"/>
              </a:rPr>
              <a:t>cannot </a:t>
            </a:r>
            <a:r>
              <a:rPr sz="1600" b="1" spc="20" dirty="0">
                <a:latin typeface="Times New Roman"/>
                <a:cs typeface="Times New Roman"/>
              </a:rPr>
              <a:t>access </a:t>
            </a:r>
            <a:r>
              <a:rPr sz="1600" b="1" spc="-5" dirty="0">
                <a:latin typeface="Times New Roman"/>
                <a:cs typeface="Times New Roman"/>
              </a:rPr>
              <a:t>external </a:t>
            </a:r>
            <a:r>
              <a:rPr sz="1600" spc="10" dirty="0">
                <a:latin typeface="Times New Roman"/>
                <a:cs typeface="Times New Roman"/>
              </a:rPr>
              <a:t>data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because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  <a:spcBef>
                <a:spcPts val="5"/>
              </a:spcBef>
            </a:pPr>
            <a:r>
              <a:rPr sz="1600" b="1" spc="-35" dirty="0">
                <a:latin typeface="Times New Roman"/>
                <a:cs typeface="Times New Roman"/>
              </a:rPr>
              <a:t>blockchains </a:t>
            </a:r>
            <a:r>
              <a:rPr sz="1600" b="1" spc="-25" dirty="0">
                <a:latin typeface="Times New Roman"/>
                <a:cs typeface="Times New Roman"/>
              </a:rPr>
              <a:t>are </a:t>
            </a:r>
            <a:r>
              <a:rPr sz="1600" b="1" spc="10" dirty="0">
                <a:latin typeface="Times New Roman"/>
                <a:cs typeface="Times New Roman"/>
              </a:rPr>
              <a:t>closed </a:t>
            </a:r>
            <a:r>
              <a:rPr sz="1600" b="1" dirty="0">
                <a:latin typeface="Times New Roman"/>
                <a:cs typeface="Times New Roman"/>
              </a:rPr>
              <a:t>systems </a:t>
            </a:r>
            <a:r>
              <a:rPr sz="1600" b="1" spc="-35" dirty="0">
                <a:latin typeface="Times New Roman"/>
                <a:cs typeface="Times New Roman"/>
              </a:rPr>
              <a:t>without </a:t>
            </a:r>
            <a:r>
              <a:rPr sz="1600" b="1" spc="-30" dirty="0">
                <a:latin typeface="Times New Roman"/>
                <a:cs typeface="Times New Roman"/>
              </a:rPr>
              <a:t>any </a:t>
            </a:r>
            <a:r>
              <a:rPr sz="1600" b="1" spc="-20" dirty="0">
                <a:latin typeface="Times New Roman"/>
                <a:cs typeface="Times New Roman"/>
              </a:rPr>
              <a:t>direct </a:t>
            </a:r>
            <a:r>
              <a:rPr sz="1600" b="1" spc="20" dirty="0">
                <a:latin typeface="Times New Roman"/>
                <a:cs typeface="Times New Roman"/>
              </a:rPr>
              <a:t>access </a:t>
            </a:r>
            <a:r>
              <a:rPr sz="1600" b="1" spc="10" dirty="0">
                <a:latin typeface="Times New Roman"/>
                <a:cs typeface="Times New Roman"/>
              </a:rPr>
              <a:t>to </a:t>
            </a:r>
            <a:r>
              <a:rPr sz="1600" b="1" spc="-25" dirty="0">
                <a:latin typeface="Times New Roman"/>
                <a:cs typeface="Times New Roman"/>
              </a:rPr>
              <a:t>the </a:t>
            </a:r>
            <a:r>
              <a:rPr sz="1600" b="1" dirty="0">
                <a:latin typeface="Times New Roman"/>
                <a:cs typeface="Times New Roman"/>
              </a:rPr>
              <a:t>real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45" dirty="0">
                <a:latin typeface="Times New Roman"/>
                <a:cs typeface="Times New Roman"/>
              </a:rPr>
              <a:t>world.</a:t>
            </a:r>
            <a:endParaRPr sz="1600">
              <a:latin typeface="Times New Roman"/>
              <a:cs typeface="Times New Roman"/>
            </a:endParaRPr>
          </a:p>
          <a:p>
            <a:pPr marL="297180" marR="31115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external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might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10" dirty="0">
                <a:latin typeface="Times New Roman"/>
                <a:cs typeface="Times New Roman"/>
              </a:rPr>
              <a:t>required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control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execution </a:t>
            </a:r>
            <a:r>
              <a:rPr sz="1600" spc="40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some </a:t>
            </a:r>
            <a:r>
              <a:rPr sz="1600" spc="-5" dirty="0">
                <a:latin typeface="Times New Roman"/>
                <a:cs typeface="Times New Roman"/>
              </a:rPr>
              <a:t>business logic </a:t>
            </a:r>
            <a:r>
              <a:rPr sz="1600" spc="55" dirty="0">
                <a:latin typeface="Times New Roman"/>
                <a:cs typeface="Times New Roman"/>
              </a:rPr>
              <a:t>in </a:t>
            </a:r>
            <a:r>
              <a:rPr sz="1600" spc="-15" dirty="0">
                <a:latin typeface="Times New Roman"/>
                <a:cs typeface="Times New Roman"/>
              </a:rPr>
              <a:t>the  </a:t>
            </a:r>
            <a:r>
              <a:rPr sz="1600" dirty="0">
                <a:latin typeface="Times New Roman"/>
                <a:cs typeface="Times New Roman"/>
              </a:rPr>
              <a:t>smart contract; </a:t>
            </a:r>
            <a:r>
              <a:rPr sz="1600" spc="-20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example, </a:t>
            </a:r>
            <a:r>
              <a:rPr sz="1600" spc="-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stock price </a:t>
            </a:r>
            <a:r>
              <a:rPr sz="1600" dirty="0">
                <a:latin typeface="Times New Roman"/>
                <a:cs typeface="Times New Roman"/>
              </a:rPr>
              <a:t>of a </a:t>
            </a:r>
            <a:r>
              <a:rPr sz="1600" spc="-5" dirty="0">
                <a:latin typeface="Times New Roman"/>
                <a:cs typeface="Times New Roman"/>
              </a:rPr>
              <a:t>security </a:t>
            </a:r>
            <a:r>
              <a:rPr sz="1600" spc="5" dirty="0">
                <a:latin typeface="Times New Roman"/>
                <a:cs typeface="Times New Roman"/>
              </a:rPr>
              <a:t>product </a:t>
            </a:r>
            <a:r>
              <a:rPr sz="1600" spc="-10" dirty="0">
                <a:latin typeface="Times New Roman"/>
                <a:cs typeface="Times New Roman"/>
              </a:rPr>
              <a:t>that </a:t>
            </a:r>
            <a:r>
              <a:rPr sz="1600" spc="1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required by </a:t>
            </a:r>
            <a:r>
              <a:rPr sz="1600" spc="-15" dirty="0">
                <a:latin typeface="Times New Roman"/>
                <a:cs typeface="Times New Roman"/>
              </a:rPr>
              <a:t>the  </a:t>
            </a:r>
            <a:r>
              <a:rPr sz="1600" spc="-10" dirty="0">
                <a:latin typeface="Times New Roman"/>
                <a:cs typeface="Times New Roman"/>
              </a:rPr>
              <a:t>contract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10" dirty="0">
                <a:latin typeface="Times New Roman"/>
                <a:cs typeface="Times New Roman"/>
              </a:rPr>
              <a:t>release </a:t>
            </a:r>
            <a:r>
              <a:rPr sz="1600" dirty="0">
                <a:latin typeface="Times New Roman"/>
                <a:cs typeface="Times New Roman"/>
              </a:rPr>
              <a:t>dividend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payments.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30" dirty="0">
                <a:latin typeface="Times New Roman"/>
                <a:cs typeface="Times New Roman"/>
              </a:rPr>
              <a:t>In </a:t>
            </a:r>
            <a:r>
              <a:rPr sz="1600" spc="-15" dirty="0">
                <a:latin typeface="Times New Roman"/>
                <a:cs typeface="Times New Roman"/>
              </a:rPr>
              <a:t>such situations, </a:t>
            </a:r>
            <a:r>
              <a:rPr sz="1600" spc="10" dirty="0">
                <a:latin typeface="Times New Roman"/>
                <a:cs typeface="Times New Roman"/>
              </a:rPr>
              <a:t>oracles </a:t>
            </a:r>
            <a:r>
              <a:rPr sz="1600" spc="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15" dirty="0">
                <a:latin typeface="Times New Roman"/>
                <a:cs typeface="Times New Roman"/>
              </a:rPr>
              <a:t>used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provide </a:t>
            </a:r>
            <a:r>
              <a:rPr sz="1600" spc="-20" dirty="0">
                <a:latin typeface="Times New Roman"/>
                <a:cs typeface="Times New Roman"/>
              </a:rPr>
              <a:t>external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5" dirty="0">
                <a:latin typeface="Times New Roman"/>
                <a:cs typeface="Times New Roman"/>
              </a:rPr>
              <a:t>smart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contracts.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-20" dirty="0">
                <a:latin typeface="Times New Roman"/>
                <a:cs typeface="Times New Roman"/>
              </a:rPr>
              <a:t>An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oracle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can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defined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Times New Roman"/>
                <a:cs typeface="Times New Roman"/>
              </a:rPr>
              <a:t>an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interface</a:t>
            </a:r>
            <a:r>
              <a:rPr sz="1600" b="1" spc="2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that</a:t>
            </a:r>
            <a:r>
              <a:rPr sz="1600" b="1" spc="1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delivers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data</a:t>
            </a:r>
            <a:r>
              <a:rPr sz="1600" b="1" spc="1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from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40" dirty="0">
                <a:latin typeface="Times New Roman"/>
                <a:cs typeface="Times New Roman"/>
              </a:rPr>
              <a:t>an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external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source</a:t>
            </a:r>
            <a:r>
              <a:rPr sz="1600" b="1" spc="250" dirty="0">
                <a:latin typeface="Times New Roman"/>
                <a:cs typeface="Times New Roman"/>
              </a:rPr>
              <a:t> </a:t>
            </a:r>
            <a:r>
              <a:rPr sz="1600" b="1" spc="25" dirty="0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  <a:p>
            <a:pPr marL="297180" algn="just">
              <a:lnSpc>
                <a:spcPct val="100000"/>
              </a:lnSpc>
            </a:pPr>
            <a:r>
              <a:rPr sz="1600" b="1" spc="-40" dirty="0">
                <a:latin typeface="Times New Roman"/>
                <a:cs typeface="Times New Roman"/>
              </a:rPr>
              <a:t>smart</a:t>
            </a:r>
            <a:r>
              <a:rPr sz="1600" b="1" spc="1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contracts.</a:t>
            </a:r>
            <a:endParaRPr sz="1600">
              <a:latin typeface="Times New Roman"/>
              <a:cs typeface="Times New Roman"/>
            </a:endParaRPr>
          </a:p>
          <a:p>
            <a:pPr marL="297180" indent="-285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sz="1600" spc="5" dirty="0">
                <a:latin typeface="Times New Roman"/>
                <a:cs typeface="Times New Roman"/>
              </a:rPr>
              <a:t>Oracles </a:t>
            </a:r>
            <a:r>
              <a:rPr sz="1600" spc="10" dirty="0">
                <a:latin typeface="Times New Roman"/>
                <a:cs typeface="Times New Roman"/>
              </a:rPr>
              <a:t>are </a:t>
            </a:r>
            <a:r>
              <a:rPr sz="1600" spc="-20" dirty="0">
                <a:latin typeface="Times New Roman"/>
                <a:cs typeface="Times New Roman"/>
              </a:rPr>
              <a:t>trusted </a:t>
            </a:r>
            <a:r>
              <a:rPr sz="1600" spc="10" dirty="0">
                <a:latin typeface="Times New Roman"/>
                <a:cs typeface="Times New Roman"/>
              </a:rPr>
              <a:t>entities that </a:t>
            </a:r>
            <a:r>
              <a:rPr sz="1600" spc="-25" dirty="0">
                <a:latin typeface="Times New Roman"/>
                <a:cs typeface="Times New Roman"/>
              </a:rPr>
              <a:t>use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secure </a:t>
            </a:r>
            <a:r>
              <a:rPr sz="1600" dirty="0">
                <a:latin typeface="Times New Roman"/>
                <a:cs typeface="Times New Roman"/>
              </a:rPr>
              <a:t>channel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transfer </a:t>
            </a:r>
            <a:r>
              <a:rPr sz="1600" spc="10" dirty="0">
                <a:latin typeface="Times New Roman"/>
                <a:cs typeface="Times New Roman"/>
              </a:rPr>
              <a:t>off-chain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smart</a:t>
            </a: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contract</a:t>
            </a:r>
            <a:r>
              <a:rPr sz="1450" spc="-15" dirty="0"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7406</Words>
  <Application>Microsoft Office PowerPoint</Application>
  <PresentationFormat>On-screen Show (16:9)</PresentationFormat>
  <Paragraphs>480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Office Theme</vt:lpstr>
      <vt:lpstr>CST 428 BLOCK CHAIN TECHNOLOGIES</vt:lpstr>
      <vt:lpstr>Smart Contracts - Definition</vt:lpstr>
      <vt:lpstr>PowerPoint Presentation</vt:lpstr>
      <vt:lpstr>PowerPoint Presentation</vt:lpstr>
      <vt:lpstr>a smart contract has the following properties:</vt:lpstr>
      <vt:lpstr>Smart contract templates</vt:lpstr>
      <vt:lpstr>PowerPoint Presentation</vt:lpstr>
      <vt:lpstr>PowerPoint Presentation</vt:lpstr>
      <vt:lpstr>Oracles</vt:lpstr>
      <vt:lpstr>of an oracle and smart</vt:lpstr>
      <vt:lpstr>PowerPoint Presentation</vt:lpstr>
      <vt:lpstr>PowerPoint Presentation</vt:lpstr>
      <vt:lpstr>PowerPoint Presentation</vt:lpstr>
      <vt:lpstr>The standard mechanics of how oracles  work is presented here:</vt:lpstr>
      <vt:lpstr>PowerPoint Presentation</vt:lpstr>
      <vt:lpstr>A generic oracle data flow</vt:lpstr>
      <vt:lpstr>PowerPoint Presentation</vt:lpstr>
      <vt:lpstr>PowerPoint Presentation</vt:lpstr>
      <vt:lpstr>Types of blockchain oracles</vt:lpstr>
      <vt:lpstr>Inbound oracles</vt:lpstr>
      <vt:lpstr>Inbound oracles</vt:lpstr>
      <vt:lpstr>Inbound oracles</vt:lpstr>
      <vt:lpstr>Inbound oracles</vt:lpstr>
      <vt:lpstr>Inbound oracles</vt:lpstr>
      <vt:lpstr>Inbound oracles</vt:lpstr>
      <vt:lpstr>Inbound oracles</vt:lpstr>
      <vt:lpstr>Outbound oracles</vt:lpstr>
      <vt:lpstr>Deploying smart contracts</vt:lpstr>
      <vt:lpstr>Deploying smart contracts</vt:lpstr>
      <vt:lpstr>Deploying smart contracts</vt:lpstr>
      <vt:lpstr>Deploying smart contracts</vt:lpstr>
      <vt:lpstr>Decentralization terminology</vt:lpstr>
      <vt:lpstr>Decentralized autonomous organizations</vt:lpstr>
      <vt:lpstr>Decentralized autonomous organizations</vt:lpstr>
      <vt:lpstr>Decentralized autonomous organizations</vt:lpstr>
      <vt:lpstr>Decentralized applications</vt:lpstr>
      <vt:lpstr>Decentralized applications</vt:lpstr>
      <vt:lpstr>Decentralized applications</vt:lpstr>
      <vt:lpstr>Use cases of Blockchain technology –Health care</vt:lpstr>
      <vt:lpstr>Use cases of Blockchain technology –Health care</vt:lpstr>
      <vt:lpstr>Use cases of Blockchain technology –Government</vt:lpstr>
      <vt:lpstr>Government-Border control</vt:lpstr>
      <vt:lpstr>Government-Border control</vt:lpstr>
      <vt:lpstr>Government-Voting</vt:lpstr>
      <vt:lpstr>Government-Voting</vt:lpstr>
      <vt:lpstr>Government-Citizen identification (ID cards)</vt:lpstr>
      <vt:lpstr>Government-Citizen identification (ID cards)</vt:lpstr>
      <vt:lpstr>Government-Citizen identification (ID cards)</vt:lpstr>
      <vt:lpstr>Use cases of Blockchain technology –Finance</vt:lpstr>
      <vt:lpstr>Use cases of Blockchain technology –Supply  Chain Management</vt:lpstr>
      <vt:lpstr>Use cases of Blockchain technology –Supply Chain Management</vt:lpstr>
      <vt:lpstr>Use cases of Blockchain technology –Supply Chain Management</vt:lpstr>
      <vt:lpstr>Use cases of Blockchain technology –Supply Chain Management</vt:lpstr>
      <vt:lpstr>Use cases of Blockchain technology –Supply Chain Management</vt:lpstr>
      <vt:lpstr>Use cases of Blockchain technology –Supply Chain Management</vt:lpstr>
      <vt:lpstr>Blockchain and AI</vt:lpstr>
      <vt:lpstr>Blockchain and AI</vt:lpstr>
      <vt:lpstr>Blockchain and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Algorithms and Bitcoin</dc:title>
  <dc:creator>User</dc:creator>
  <cp:lastModifiedBy>Jerrin Sebastian</cp:lastModifiedBy>
  <cp:revision>5</cp:revision>
  <dcterms:created xsi:type="dcterms:W3CDTF">2023-05-11T11:15:58Z</dcterms:created>
  <dcterms:modified xsi:type="dcterms:W3CDTF">2023-05-17T03:57:23Z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2023-05-11T00:00:00Z</vt:filetime>
  </property>
</Properties>
</file>