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13" r:id="rId19"/>
    <p:sldId id="314" r:id="rId20"/>
    <p:sldId id="315" r:id="rId21"/>
    <p:sldId id="316" r:id="rId22"/>
    <p:sldId id="317" r:id="rId23"/>
    <p:sldId id="273" r:id="rId24"/>
    <p:sldId id="274" r:id="rId25"/>
    <p:sldId id="275" r:id="rId26"/>
    <p:sldId id="311" r:id="rId27"/>
    <p:sldId id="312" r:id="rId28"/>
    <p:sldId id="319"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714"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8845B5-D289-48DC-9C30-1ED0867E6869}" type="datetimeFigureOut">
              <a:rPr lang="en-IN" smtClean="0"/>
              <a:t>25-04-2022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51926E-A4AB-4A9D-9EF2-BCA76423BBF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3239355-86C0-4C66-B02A-E8F0D219C29A}" type="slidenum">
              <a:rPr lang="en-IN" smtClean="0"/>
              <a:pPr/>
              <a:t>43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F8F0787-0CC4-4798-9990-98D5412F5E9C}" type="datetimeFigureOut">
              <a:rPr lang="en-IN" smtClean="0"/>
              <a:pPr/>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0C17E-A392-43E9-8768-937EF8CD0B1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8F0787-0CC4-4798-9990-98D5412F5E9C}" type="datetimeFigureOut">
              <a:rPr lang="en-IN" smtClean="0"/>
              <a:pPr/>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0C17E-A392-43E9-8768-937EF8CD0B1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8F0787-0CC4-4798-9990-98D5412F5E9C}" type="datetimeFigureOut">
              <a:rPr lang="en-IN" smtClean="0"/>
              <a:pPr/>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0C17E-A392-43E9-8768-937EF8CD0B1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8F0787-0CC4-4798-9990-98D5412F5E9C}" type="datetimeFigureOut">
              <a:rPr lang="en-IN" smtClean="0"/>
              <a:pPr/>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0C17E-A392-43E9-8768-937EF8CD0B1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8F0787-0CC4-4798-9990-98D5412F5E9C}" type="datetimeFigureOut">
              <a:rPr lang="en-IN" smtClean="0"/>
              <a:pPr/>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0C17E-A392-43E9-8768-937EF8CD0B1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F8F0787-0CC4-4798-9990-98D5412F5E9C}" type="datetimeFigureOut">
              <a:rPr lang="en-IN" smtClean="0"/>
              <a:pPr/>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40C17E-A392-43E9-8768-937EF8CD0B1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F8F0787-0CC4-4798-9990-98D5412F5E9C}" type="datetimeFigureOut">
              <a:rPr lang="en-IN" smtClean="0"/>
              <a:pPr/>
              <a:t>25-04-2022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40C17E-A392-43E9-8768-937EF8CD0B1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F8F0787-0CC4-4798-9990-98D5412F5E9C}" type="datetimeFigureOut">
              <a:rPr lang="en-IN" smtClean="0"/>
              <a:pPr/>
              <a:t>25-04-2022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40C17E-A392-43E9-8768-937EF8CD0B1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F0787-0CC4-4798-9990-98D5412F5E9C}" type="datetimeFigureOut">
              <a:rPr lang="en-IN" smtClean="0"/>
              <a:pPr/>
              <a:t>25-04-2022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40C17E-A392-43E9-8768-937EF8CD0B1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8F0787-0CC4-4798-9990-98D5412F5E9C}" type="datetimeFigureOut">
              <a:rPr lang="en-IN" smtClean="0"/>
              <a:pPr/>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40C17E-A392-43E9-8768-937EF8CD0B1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8F0787-0CC4-4798-9990-98D5412F5E9C}" type="datetimeFigureOut">
              <a:rPr lang="en-IN" smtClean="0"/>
              <a:pPr/>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40C17E-A392-43E9-8768-937EF8CD0B1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F0787-0CC4-4798-9990-98D5412F5E9C}" type="datetimeFigureOut">
              <a:rPr lang="en-IN" smtClean="0"/>
              <a:pPr/>
              <a:t>25-04-2022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0C17E-A392-43E9-8768-937EF8CD0B1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rgbClr val="FF0000"/>
                </a:solidFill>
              </a:rPr>
              <a:t>CG- MODULE 1</a:t>
            </a:r>
          </a:p>
        </p:txBody>
      </p:sp>
      <p:sp>
        <p:nvSpPr>
          <p:cNvPr id="5" name="Subtitle 4"/>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r>
              <a:rPr lang="en-IN" dirty="0"/>
              <a:t>When electrostatic deflection is used, two pairs of parallel plates are mounted inside the CRT envelope. One pair of plates is mounted horizontally to control the vertical deflection, and the other pair is mounted vertically to control horizontal deflection.</a:t>
            </a:r>
            <a:br>
              <a:rPr lang="en-IN" dirty="0"/>
            </a:br>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1259632" y="3284984"/>
            <a:ext cx="6696744" cy="331236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85000" lnSpcReduction="10000"/>
          </a:bodyPr>
          <a:lstStyle/>
          <a:p>
            <a:pPr>
              <a:buNone/>
            </a:pPr>
            <a:r>
              <a:rPr lang="en-IN" b="1" dirty="0"/>
              <a:t>	Persistence </a:t>
            </a:r>
            <a:endParaRPr lang="en-IN" b="0" dirty="0"/>
          </a:p>
          <a:p>
            <a:pPr algn="just"/>
            <a:r>
              <a:rPr lang="en-IN" dirty="0"/>
              <a:t>Persistence is defined as the time CRT takes to decay the emitted light from the screen to one tenth of its original intensity. Lower persistence phosphor require high refresh rate. Graphics monitors are usually constructed with a persistence in the range from 10 to 60 microseconds.</a:t>
            </a:r>
          </a:p>
          <a:p>
            <a:pPr algn="just">
              <a:buNone/>
            </a:pPr>
            <a:r>
              <a:rPr lang="en-IN" dirty="0"/>
              <a:t>	 </a:t>
            </a:r>
            <a:r>
              <a:rPr lang="en-IN" b="1" dirty="0"/>
              <a:t>Resolution </a:t>
            </a:r>
            <a:endParaRPr lang="en-IN" b="0" dirty="0"/>
          </a:p>
          <a:p>
            <a:pPr algn="just"/>
            <a:r>
              <a:rPr lang="en-IN" dirty="0"/>
              <a:t>The maximum number of points that can be displayed without overlap on a CRT. Higher resolution systems are often referred to as high-definition systems. </a:t>
            </a:r>
            <a:endParaRPr lang="en-IN" b="0" dirty="0"/>
          </a:p>
          <a:p>
            <a:pPr>
              <a:buNone/>
            </a:pPr>
            <a:br>
              <a:rPr lang="en-IN" dirty="0"/>
            </a:br>
            <a:endParaRPr lang="en-IN" dirty="0"/>
          </a:p>
        </p:txBody>
      </p:sp>
      <p:pic>
        <p:nvPicPr>
          <p:cNvPr id="4099" name="Picture 3"/>
          <p:cNvPicPr>
            <a:picLocks noChangeAspect="1" noChangeArrowheads="1"/>
          </p:cNvPicPr>
          <p:nvPr/>
        </p:nvPicPr>
        <p:blipFill>
          <a:blip r:embed="rId2" cstate="print"/>
          <a:srcRect/>
          <a:stretch>
            <a:fillRect/>
          </a:stretch>
        </p:blipFill>
        <p:spPr bwMode="auto">
          <a:xfrm>
            <a:off x="1187624" y="4797152"/>
            <a:ext cx="6984776" cy="1800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pPr>
              <a:buNone/>
            </a:pPr>
            <a:r>
              <a:rPr lang="en-IN" b="1" dirty="0"/>
              <a:t>Aspect Ratio : </a:t>
            </a:r>
            <a:endParaRPr lang="en-IN" b="0" dirty="0"/>
          </a:p>
          <a:p>
            <a:pPr algn="just"/>
            <a:r>
              <a:rPr lang="en-IN" dirty="0"/>
              <a:t>The ratio of vertical points to horizontal points necessary to produce equal length lines in both  direction on the screen. It is the ratio of horizontal to vertical points.</a:t>
            </a:r>
            <a:endParaRPr lang="en-IN" b="0" dirty="0"/>
          </a:p>
          <a:p>
            <a:pPr>
              <a:buNone/>
            </a:pPr>
            <a:br>
              <a:rPr lang="en-IN" dirty="0"/>
            </a:br>
            <a:endParaRPr lang="en-IN" dirty="0"/>
          </a:p>
        </p:txBody>
      </p:sp>
      <p:pic>
        <p:nvPicPr>
          <p:cNvPr id="5123" name="Picture 3"/>
          <p:cNvPicPr>
            <a:picLocks noChangeAspect="1" noChangeArrowheads="1"/>
          </p:cNvPicPr>
          <p:nvPr/>
        </p:nvPicPr>
        <p:blipFill>
          <a:blip r:embed="rId2" cstate="print"/>
          <a:srcRect/>
          <a:stretch>
            <a:fillRect/>
          </a:stretch>
        </p:blipFill>
        <p:spPr bwMode="auto">
          <a:xfrm>
            <a:off x="2051720" y="3789040"/>
            <a:ext cx="4824536" cy="172819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Raster scan display</a:t>
            </a:r>
            <a:endParaRPr lang="en-IN" dirty="0">
              <a:solidFill>
                <a:srgbClr val="FF0000"/>
              </a:solidFill>
            </a:endParaRPr>
          </a:p>
        </p:txBody>
      </p:sp>
      <p:sp>
        <p:nvSpPr>
          <p:cNvPr id="3" name="Content Placeholder 2"/>
          <p:cNvSpPr>
            <a:spLocks noGrp="1"/>
          </p:cNvSpPr>
          <p:nvPr>
            <p:ph idx="1"/>
          </p:nvPr>
        </p:nvSpPr>
        <p:spPr>
          <a:xfrm>
            <a:off x="323528" y="1340768"/>
            <a:ext cx="8568952" cy="5256584"/>
          </a:xfrm>
        </p:spPr>
        <p:txBody>
          <a:bodyPr>
            <a:normAutofit fontScale="85000" lnSpcReduction="20000"/>
          </a:bodyPr>
          <a:lstStyle/>
          <a:p>
            <a:pPr algn="just"/>
            <a:r>
              <a:rPr lang="en-IN" dirty="0"/>
              <a:t>It is the most common type of CRT monitor. </a:t>
            </a:r>
          </a:p>
          <a:p>
            <a:pPr algn="just"/>
            <a:r>
              <a:rPr lang="en-IN" dirty="0"/>
              <a:t>In this system, the electron beam is swept across the screen one row at a time from top to bottom.</a:t>
            </a:r>
          </a:p>
          <a:p>
            <a:pPr algn="just"/>
            <a:r>
              <a:rPr lang="en-IN" dirty="0"/>
              <a:t>Beam intensity is turned on and off to create a pattern  of illuminated spots as the electron moves across each row.</a:t>
            </a:r>
          </a:p>
          <a:p>
            <a:pPr algn="just"/>
            <a:r>
              <a:rPr lang="en-IN" dirty="0"/>
              <a:t>In a raster scan system entire screen is considered as a matrix of pixels. </a:t>
            </a:r>
          </a:p>
          <a:p>
            <a:pPr algn="just"/>
            <a:r>
              <a:rPr lang="en-IN" dirty="0"/>
              <a:t>Each screen point is referred to as a pixel or </a:t>
            </a:r>
            <a:r>
              <a:rPr lang="en-IN" dirty="0" err="1"/>
              <a:t>pel</a:t>
            </a:r>
            <a:r>
              <a:rPr lang="en-IN" dirty="0"/>
              <a:t> (shortened form of picture element).</a:t>
            </a:r>
          </a:p>
          <a:p>
            <a:r>
              <a:rPr lang="en-IN" dirty="0"/>
              <a:t>Frame buffer or refresh buffer is a memory where picture definition is stored .i.e. set of all intensity values for all pixels is stored in refresh buffer. </a:t>
            </a:r>
            <a:br>
              <a:rPr lang="en-IN" dirty="0"/>
            </a:b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a:stretch>
            <a:fillRect/>
          </a:stretch>
        </p:blipFill>
        <p:spPr bwMode="auto">
          <a:xfrm>
            <a:off x="1331640" y="908720"/>
            <a:ext cx="6840760" cy="4968551"/>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algn="just"/>
            <a:r>
              <a:rPr lang="en-IN" sz="2800" b="1" dirty="0"/>
              <a:t>Horizontal Retrace</a:t>
            </a:r>
            <a:r>
              <a:rPr lang="en-IN" sz="2800" dirty="0"/>
              <a:t>: At the end of each scan line , the electron beam returns to the left side of the screen  to begin displaying the next scan line.  </a:t>
            </a:r>
            <a:endParaRPr lang="en-IN" sz="2800" b="0" dirty="0"/>
          </a:p>
          <a:p>
            <a:pPr algn="just"/>
            <a:r>
              <a:rPr lang="en-IN" sz="2800" b="1" dirty="0"/>
              <a:t>Vertical retrace</a:t>
            </a:r>
            <a:r>
              <a:rPr lang="en-IN" sz="2800" dirty="0"/>
              <a:t>: At the end of each frame the electron beam returns to the top left corner of the screen to begin the next frame.</a:t>
            </a:r>
            <a:endParaRPr lang="en-IN" sz="2800" b="0" dirty="0"/>
          </a:p>
          <a:p>
            <a:pPr algn="just">
              <a:buNone/>
            </a:pPr>
            <a:br>
              <a:rPr lang="en-IN" dirty="0"/>
            </a:br>
            <a:endParaRPr lang="en-IN" dirty="0"/>
          </a:p>
        </p:txBody>
      </p:sp>
      <p:pic>
        <p:nvPicPr>
          <p:cNvPr id="7170" name="Picture 2"/>
          <p:cNvPicPr>
            <a:picLocks noChangeAspect="1" noChangeArrowheads="1"/>
          </p:cNvPicPr>
          <p:nvPr/>
        </p:nvPicPr>
        <p:blipFill>
          <a:blip r:embed="rId2" cstate="print"/>
          <a:srcRect/>
          <a:stretch>
            <a:fillRect/>
          </a:stretch>
        </p:blipFill>
        <p:spPr bwMode="auto">
          <a:xfrm>
            <a:off x="2051720" y="3284984"/>
            <a:ext cx="4991100" cy="328498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pPr algn="just"/>
            <a:r>
              <a:rPr lang="en-IN" sz="2800" b="1" dirty="0"/>
              <a:t>Interlacing</a:t>
            </a:r>
            <a:r>
              <a:rPr lang="en-IN" sz="2800" dirty="0"/>
              <a:t>: In this method, each frame is displayed in two passes using an interlaced refresh  procedure. First all the points on the even numbered </a:t>
            </a:r>
            <a:r>
              <a:rPr lang="en-IN" sz="2800" dirty="0" err="1"/>
              <a:t>scanlines</a:t>
            </a:r>
            <a:r>
              <a:rPr lang="en-IN" sz="2800" dirty="0"/>
              <a:t> are displayed ,and then all the odd  numbered lines are displayed. Entire screen is displayed in half time , providing that adjacent </a:t>
            </a:r>
            <a:r>
              <a:rPr lang="en-IN" sz="2800" dirty="0" err="1"/>
              <a:t>scanlines</a:t>
            </a:r>
            <a:r>
              <a:rPr lang="en-IN" sz="2800" dirty="0"/>
              <a:t> contain similar information. </a:t>
            </a:r>
            <a:endParaRPr lang="en-IN" sz="2800" b="0" dirty="0"/>
          </a:p>
          <a:p>
            <a:pPr algn="just">
              <a:buNone/>
            </a:pPr>
            <a:br>
              <a:rPr lang="en-IN" dirty="0"/>
            </a:br>
            <a:endParaRPr lang="en-IN" dirty="0"/>
          </a:p>
        </p:txBody>
      </p:sp>
      <p:pic>
        <p:nvPicPr>
          <p:cNvPr id="8194" name="Picture 2"/>
          <p:cNvPicPr>
            <a:picLocks noChangeAspect="1" noChangeArrowheads="1"/>
          </p:cNvPicPr>
          <p:nvPr/>
        </p:nvPicPr>
        <p:blipFill>
          <a:blip r:embed="rId2" cstate="print"/>
          <a:srcRect/>
          <a:stretch>
            <a:fillRect/>
          </a:stretch>
        </p:blipFill>
        <p:spPr bwMode="auto">
          <a:xfrm>
            <a:off x="2123728" y="3789040"/>
            <a:ext cx="4464496" cy="280831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048672"/>
          </a:xfrm>
        </p:spPr>
        <p:txBody>
          <a:bodyPr>
            <a:normAutofit fontScale="85000" lnSpcReduction="20000"/>
          </a:bodyPr>
          <a:lstStyle/>
          <a:p>
            <a:pPr algn="just"/>
            <a:r>
              <a:rPr lang="en-IN" dirty="0"/>
              <a:t>In a simple black and white system, each screen point is either on or off, so only one bit per pixel is needed to control the intensity of screen positions. </a:t>
            </a:r>
          </a:p>
          <a:p>
            <a:pPr algn="just"/>
            <a:r>
              <a:rPr lang="en-IN" dirty="0"/>
              <a:t>Bit value of 1 indicates that the electron beam is to be turned on that position, and a value of 0 indicates that the beam intensity is to be turned off. </a:t>
            </a:r>
          </a:p>
          <a:p>
            <a:pPr algn="just"/>
            <a:r>
              <a:rPr lang="en-IN" dirty="0"/>
              <a:t>Additional bits are needed when color and intensity variations are to be displayed. </a:t>
            </a:r>
          </a:p>
          <a:p>
            <a:pPr algn="just"/>
            <a:r>
              <a:rPr lang="en-IN" dirty="0"/>
              <a:t>On a black-and-white system with one bit per </a:t>
            </a:r>
            <a:r>
              <a:rPr lang="en-IN" dirty="0" err="1"/>
              <a:t>pixeI</a:t>
            </a:r>
            <a:r>
              <a:rPr lang="en-IN" dirty="0"/>
              <a:t>, the frame buffer is commonly called a bitmap. </a:t>
            </a:r>
          </a:p>
          <a:p>
            <a:pPr algn="just"/>
            <a:r>
              <a:rPr lang="en-IN" dirty="0"/>
              <a:t>For systems with multiple bits per pixel, the frame buffer is referred to as a </a:t>
            </a:r>
            <a:r>
              <a:rPr lang="en-IN" dirty="0" err="1"/>
              <a:t>pixmap</a:t>
            </a:r>
            <a:r>
              <a:rPr lang="en-IN" dirty="0"/>
              <a:t>. </a:t>
            </a:r>
            <a:endParaRPr lang="en-IN" b="0" dirty="0"/>
          </a:p>
          <a:p>
            <a:pPr algn="just"/>
            <a:r>
              <a:rPr lang="en-IN" dirty="0"/>
              <a:t>Refreshing on raster scan displays is carried out at the rate of 60 to 80 frames per second.</a:t>
            </a:r>
          </a:p>
          <a:p>
            <a:pPr algn="just"/>
            <a:r>
              <a:rPr lang="en-IN" dirty="0"/>
              <a:t>Home  television sets and printers are examples of other systems using raster-scan methods.</a:t>
            </a:r>
            <a:endParaRPr lang="en-IN" b="0" dirty="0"/>
          </a:p>
          <a:p>
            <a:pPr>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RASTER-SCAN SYSTEMS </a:t>
            </a:r>
            <a:endParaRPr lang="en-IN" dirty="0">
              <a:solidFill>
                <a:srgbClr val="FF0000"/>
              </a:solidFill>
            </a:endParaRPr>
          </a:p>
        </p:txBody>
      </p:sp>
      <p:sp>
        <p:nvSpPr>
          <p:cNvPr id="3" name="Content Placeholder 2"/>
          <p:cNvSpPr>
            <a:spLocks noGrp="1"/>
          </p:cNvSpPr>
          <p:nvPr>
            <p:ph idx="1"/>
          </p:nvPr>
        </p:nvSpPr>
        <p:spPr/>
        <p:txBody>
          <a:bodyPr>
            <a:normAutofit/>
          </a:bodyPr>
          <a:lstStyle/>
          <a:p>
            <a:pPr algn="just"/>
            <a:r>
              <a:rPr lang="en-IN" sz="2800" dirty="0"/>
              <a:t>In Interactive raster graphics systems, in addition to the CPU ,a special-purpose processor, called  the video controller or display controller, is used to control the operation of the display device.</a:t>
            </a:r>
          </a:p>
        </p:txBody>
      </p:sp>
      <p:pic>
        <p:nvPicPr>
          <p:cNvPr id="54274" name="Picture 2"/>
          <p:cNvPicPr>
            <a:picLocks noChangeAspect="1" noChangeArrowheads="1"/>
          </p:cNvPicPr>
          <p:nvPr/>
        </p:nvPicPr>
        <p:blipFill>
          <a:blip r:embed="rId2" cstate="print"/>
          <a:srcRect/>
          <a:stretch>
            <a:fillRect/>
          </a:stretch>
        </p:blipFill>
        <p:spPr bwMode="auto">
          <a:xfrm>
            <a:off x="467544" y="3501008"/>
            <a:ext cx="8352928" cy="309634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60648"/>
            <a:ext cx="8229600" cy="6408712"/>
          </a:xfrm>
        </p:spPr>
        <p:txBody>
          <a:bodyPr>
            <a:normAutofit fontScale="77500" lnSpcReduction="20000"/>
          </a:bodyPr>
          <a:lstStyle/>
          <a:p>
            <a:pPr algn="just"/>
            <a:r>
              <a:rPr lang="en-IN" dirty="0"/>
              <a:t>A fixed area of the system memory is reserved for the frame buffer, and the video controller is given direct access to the frame-buffer memory. </a:t>
            </a:r>
          </a:p>
          <a:p>
            <a:pPr algn="just"/>
            <a:r>
              <a:rPr lang="en-IN" dirty="0"/>
              <a:t>Frame-buffer locations, and the corresponding screen  positions, are referenced in Cartesian coordinates. </a:t>
            </a:r>
          </a:p>
          <a:p>
            <a:pPr algn="just"/>
            <a:r>
              <a:rPr lang="en-IN" dirty="0"/>
              <a:t>For many graphics monitors, the coordinate origin is defined at the lower left screen corner.</a:t>
            </a:r>
          </a:p>
          <a:p>
            <a:pPr algn="just"/>
            <a:r>
              <a:rPr lang="en-IN" dirty="0"/>
              <a:t>The screen surface is represented as the first quadrant of a two-dimensional system, with positive x values increasing to the right and positive y values increasing from bottom to top.</a:t>
            </a:r>
          </a:p>
          <a:p>
            <a:pPr algn="just"/>
            <a:r>
              <a:rPr lang="en-IN" dirty="0"/>
              <a:t>Scan lines are then </a:t>
            </a:r>
            <a:r>
              <a:rPr lang="en-IN" dirty="0" err="1"/>
              <a:t>labeled</a:t>
            </a:r>
            <a:r>
              <a:rPr lang="en-IN" dirty="0"/>
              <a:t>  from </a:t>
            </a:r>
            <a:r>
              <a:rPr lang="en-IN" dirty="0" err="1"/>
              <a:t>y</a:t>
            </a:r>
            <a:r>
              <a:rPr lang="en-IN" baseline="-25000" dirty="0" err="1"/>
              <a:t>max</a:t>
            </a:r>
            <a:r>
              <a:rPr lang="en-IN" dirty="0"/>
              <a:t>  at the top of the screen to 0 at the bottom.</a:t>
            </a:r>
          </a:p>
          <a:p>
            <a:r>
              <a:rPr lang="en-IN" dirty="0"/>
              <a:t>Along each scan line, screen pixel positions are </a:t>
            </a:r>
            <a:r>
              <a:rPr lang="en-IN" dirty="0" err="1"/>
              <a:t>labeled</a:t>
            </a:r>
            <a:r>
              <a:rPr lang="en-IN" dirty="0"/>
              <a:t> from 0 to </a:t>
            </a:r>
            <a:r>
              <a:rPr lang="en-IN" dirty="0" err="1"/>
              <a:t>x</a:t>
            </a:r>
            <a:r>
              <a:rPr lang="en-IN" baseline="-25000" dirty="0" err="1"/>
              <a:t>max</a:t>
            </a:r>
            <a:r>
              <a:rPr lang="en-IN" dirty="0"/>
              <a:t>. </a:t>
            </a:r>
          </a:p>
          <a:p>
            <a:r>
              <a:rPr lang="en-IN" dirty="0"/>
              <a:t>On some personal computers, the coordinate origin is referenced at the upper left comer of the screen, so the y values are inverted. </a:t>
            </a:r>
            <a:br>
              <a:rPr lang="en-IN"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976664"/>
          </a:xfrm>
        </p:spPr>
        <p:txBody>
          <a:bodyPr>
            <a:normAutofit fontScale="92500"/>
          </a:bodyPr>
          <a:lstStyle/>
          <a:p>
            <a:pPr algn="just"/>
            <a:r>
              <a:rPr lang="en-IN" dirty="0"/>
              <a:t>The term </a:t>
            </a:r>
            <a:r>
              <a:rPr lang="en-IN" b="1" dirty="0"/>
              <a:t>computer graphics </a:t>
            </a:r>
            <a:r>
              <a:rPr lang="en-IN" dirty="0"/>
              <a:t>includes almost everything on computers that is not text or  sound. </a:t>
            </a:r>
          </a:p>
          <a:p>
            <a:pPr algn="just"/>
            <a:r>
              <a:rPr lang="en-IN" dirty="0"/>
              <a:t>Computer graphics  is art of drawing pictures on computers, also called as rendering.</a:t>
            </a:r>
          </a:p>
          <a:p>
            <a:pPr algn="just"/>
            <a:r>
              <a:rPr lang="en-IN" dirty="0"/>
              <a:t>Computer Graphics express data in pictorial form. </a:t>
            </a:r>
          </a:p>
          <a:p>
            <a:pPr algn="just"/>
            <a:r>
              <a:rPr lang="en-IN" dirty="0"/>
              <a:t>It displays information in the form of graphics objects such as pictures, charts ,graphs etc instead of simply text. </a:t>
            </a:r>
          </a:p>
          <a:p>
            <a:pPr algn="just"/>
            <a:r>
              <a:rPr lang="en-IN" dirty="0"/>
              <a:t>Computer graphics is an art of drawing pictures, lines, charts, etc using computers with the help of programming.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Grp="1" noChangeAspect="1" noChangeArrowheads="1"/>
          </p:cNvPicPr>
          <p:nvPr>
            <p:ph idx="1"/>
          </p:nvPr>
        </p:nvPicPr>
        <p:blipFill>
          <a:blip r:embed="rId2" cstate="print"/>
          <a:srcRect/>
          <a:stretch>
            <a:fillRect/>
          </a:stretch>
        </p:blipFill>
        <p:spPr bwMode="auto">
          <a:xfrm>
            <a:off x="611560" y="260648"/>
            <a:ext cx="8136903" cy="6336704"/>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712968" cy="6336704"/>
          </a:xfrm>
        </p:spPr>
        <p:txBody>
          <a:bodyPr>
            <a:normAutofit fontScale="77500" lnSpcReduction="20000"/>
          </a:bodyPr>
          <a:lstStyle/>
          <a:p>
            <a:pPr algn="just"/>
            <a:r>
              <a:rPr lang="en-IN" dirty="0"/>
              <a:t>Two registers are used to store the coordinates of the screen pixels: x register and y register.</a:t>
            </a:r>
          </a:p>
          <a:p>
            <a:pPr algn="just"/>
            <a:r>
              <a:rPr lang="en-IN" dirty="0"/>
              <a:t>Initially, x register is set to 0 and the y register is set to </a:t>
            </a:r>
            <a:r>
              <a:rPr lang="en-IN" dirty="0" err="1"/>
              <a:t>y</a:t>
            </a:r>
            <a:r>
              <a:rPr lang="en-IN" baseline="-25000" dirty="0" err="1"/>
              <a:t>max</a:t>
            </a:r>
            <a:r>
              <a:rPr lang="en-IN" dirty="0"/>
              <a:t>. </a:t>
            </a:r>
          </a:p>
          <a:p>
            <a:pPr algn="just"/>
            <a:r>
              <a:rPr lang="en-IN" dirty="0"/>
              <a:t>The value stored in the frame buffer for this  pixel position is then retrieved and used to set the intensity of the CRT beam. </a:t>
            </a:r>
          </a:p>
          <a:p>
            <a:pPr algn="just"/>
            <a:r>
              <a:rPr lang="en-IN" dirty="0"/>
              <a:t>Then the x register is incremented by 1, and the process repeated for the next pixel on the top scan line. </a:t>
            </a:r>
          </a:p>
          <a:p>
            <a:pPr algn="just"/>
            <a:r>
              <a:rPr lang="en-IN" dirty="0"/>
              <a:t>This procedure is repeated for each pixel along the scan line. </a:t>
            </a:r>
          </a:p>
          <a:p>
            <a:pPr algn="just"/>
            <a:r>
              <a:rPr lang="en-IN" dirty="0"/>
              <a:t>After the last pixel on the top scan line has been processed, the x register is reset to 0 and the y register is decremented by 1. </a:t>
            </a:r>
          </a:p>
          <a:p>
            <a:pPr algn="just"/>
            <a:r>
              <a:rPr lang="en-IN" dirty="0"/>
              <a:t>Pixels along this scan line are then  processed in turn, and the procedure is repeated for each successive scan line. </a:t>
            </a:r>
          </a:p>
          <a:p>
            <a:pPr algn="just"/>
            <a:r>
              <a:rPr lang="en-IN" dirty="0"/>
              <a:t>After cycling through all pixels along the bottom scan line (y = 0), the video controller resets the registers to the first pixel position on the top scan line and the refresh process starts over.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29600" cy="6120680"/>
          </a:xfrm>
        </p:spPr>
        <p:txBody>
          <a:bodyPr>
            <a:normAutofit fontScale="92500" lnSpcReduction="10000"/>
          </a:bodyPr>
          <a:lstStyle/>
          <a:p>
            <a:pPr algn="just"/>
            <a:r>
              <a:rPr lang="en-IN" dirty="0"/>
              <a:t>To speed up pixel processing, video controllers can retrieve multiple pixel values from the refresh buffer on each pass. </a:t>
            </a:r>
          </a:p>
          <a:p>
            <a:pPr algn="just"/>
            <a:r>
              <a:rPr lang="en-IN" dirty="0"/>
              <a:t>The multiple pixel intensities are then stored in a separate register called pixel register and used to control the CRT beam intensity for a group of adjacent pixels. </a:t>
            </a:r>
            <a:endParaRPr lang="en-IN" b="0" dirty="0"/>
          </a:p>
          <a:p>
            <a:pPr algn="just"/>
            <a:r>
              <a:rPr lang="en-IN" dirty="0"/>
              <a:t>In addition to the system memory, a separate display processor memory area can also be  provided. Main purpose is digitizing a picture definition given in an application program into a set of  pixel-intensity values for storage in the frame buffer. This digitization process is </a:t>
            </a:r>
            <a:r>
              <a:rPr lang="en-IN" dirty="0" err="1"/>
              <a:t>caIled</a:t>
            </a:r>
            <a:r>
              <a:rPr lang="en-IN" dirty="0"/>
              <a:t> scan conversion.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IN" b="1" dirty="0">
                <a:solidFill>
                  <a:srgbClr val="FF0000"/>
                </a:solidFill>
              </a:rPr>
              <a:t>Random scan display</a:t>
            </a:r>
            <a:endParaRPr lang="en-IN" dirty="0">
              <a:solidFill>
                <a:srgbClr val="FF0000"/>
              </a:solidFill>
            </a:endParaRPr>
          </a:p>
        </p:txBody>
      </p:sp>
      <p:sp>
        <p:nvSpPr>
          <p:cNvPr id="3" name="Content Placeholder 2"/>
          <p:cNvSpPr>
            <a:spLocks noGrp="1"/>
          </p:cNvSpPr>
          <p:nvPr>
            <p:ph idx="1"/>
          </p:nvPr>
        </p:nvSpPr>
        <p:spPr>
          <a:xfrm>
            <a:off x="179512" y="1124744"/>
            <a:ext cx="8784976" cy="5904656"/>
          </a:xfrm>
        </p:spPr>
        <p:txBody>
          <a:bodyPr>
            <a:normAutofit fontScale="62500" lnSpcReduction="20000"/>
          </a:bodyPr>
          <a:lstStyle/>
          <a:p>
            <a:pPr algn="just"/>
            <a:r>
              <a:rPr lang="en-IN" sz="3800" dirty="0"/>
              <a:t>It is also called as calligraphic displays, vector displays, stroke displays. </a:t>
            </a:r>
          </a:p>
          <a:p>
            <a:pPr algn="just"/>
            <a:r>
              <a:rPr lang="en-IN" sz="3800" dirty="0"/>
              <a:t>The electron beam is directed  only to the parts of the screen where a picture is to be drawn.</a:t>
            </a:r>
          </a:p>
          <a:p>
            <a:pPr algn="just"/>
            <a:r>
              <a:rPr lang="en-IN" sz="3800" dirty="0"/>
              <a:t>Random scan monitors draw a picture one  line at a time. </a:t>
            </a:r>
          </a:p>
          <a:p>
            <a:pPr algn="just"/>
            <a:r>
              <a:rPr lang="en-IN" sz="3800" dirty="0"/>
              <a:t>A pen plotter operates in a similar way and is an example of a random-scan, hard-copy device. </a:t>
            </a:r>
          </a:p>
          <a:p>
            <a:pPr algn="just"/>
            <a:r>
              <a:rPr lang="en-IN" sz="3800" dirty="0"/>
              <a:t>Picture definition is stored as a set of line drawing commands in an area of memory referred to as refresh display file/refresh buffer. </a:t>
            </a:r>
          </a:p>
          <a:p>
            <a:pPr algn="just"/>
            <a:r>
              <a:rPr lang="en-IN" sz="3800" dirty="0"/>
              <a:t>To display a specified picture ,the system cycles through a set of commands in the display file , drawing each component line.</a:t>
            </a:r>
          </a:p>
          <a:p>
            <a:pPr algn="just"/>
            <a:r>
              <a:rPr lang="en-IN" sz="3800" dirty="0"/>
              <a:t>After all line drawing commands have been processed, the system cycles back to the first line command in the list.</a:t>
            </a:r>
          </a:p>
          <a:p>
            <a:r>
              <a:rPr lang="en-IN" sz="3800" dirty="0"/>
              <a:t>Random-scan displays are scan displays are designed to draw all the component lines of a picture 30 to 60 times </a:t>
            </a:r>
            <a:br>
              <a:rPr lang="en-IN" sz="3800" dirty="0"/>
            </a:br>
            <a:br>
              <a:rPr lang="en-IN" sz="3800" dirty="0"/>
            </a:br>
            <a:br>
              <a:rPr lang="en-IN" dirty="0"/>
            </a:b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a:stretch>
            <a:fillRect/>
          </a:stretch>
        </p:blipFill>
        <p:spPr bwMode="auto">
          <a:xfrm>
            <a:off x="683568" y="980728"/>
            <a:ext cx="7488832" cy="482453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a:stretch>
            <a:fillRect/>
          </a:stretch>
        </p:blipFill>
        <p:spPr bwMode="auto">
          <a:xfrm>
            <a:off x="755577" y="836712"/>
            <a:ext cx="7920880" cy="5616624"/>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solidFill>
                  <a:srgbClr val="FF0000"/>
                </a:solidFill>
              </a:rPr>
            </a:br>
            <a:r>
              <a:rPr lang="en-IN" b="1" dirty="0">
                <a:solidFill>
                  <a:srgbClr val="FF0000"/>
                </a:solidFill>
              </a:rPr>
              <a:t>RANDOM-SCAN SYSTEMS </a:t>
            </a:r>
            <a:br>
              <a:rPr lang="en-IN" b="0" dirty="0">
                <a:solidFill>
                  <a:srgbClr val="FF0000"/>
                </a:solidFill>
              </a:rPr>
            </a:br>
            <a:br>
              <a:rPr lang="en-IN" dirty="0">
                <a:solidFill>
                  <a:srgbClr val="FF0000"/>
                </a:solidFill>
              </a:rPr>
            </a:br>
            <a:endParaRPr lang="en-IN" dirty="0">
              <a:solidFill>
                <a:srgbClr val="FF0000"/>
              </a:solidFill>
            </a:endParaRPr>
          </a:p>
        </p:txBody>
      </p:sp>
      <p:pic>
        <p:nvPicPr>
          <p:cNvPr id="56322" name="Picture 2"/>
          <p:cNvPicPr>
            <a:picLocks noGrp="1" noChangeAspect="1" noChangeArrowheads="1"/>
          </p:cNvPicPr>
          <p:nvPr>
            <p:ph idx="1"/>
          </p:nvPr>
        </p:nvPicPr>
        <p:blipFill>
          <a:blip r:embed="rId2" cstate="print"/>
          <a:srcRect/>
          <a:stretch>
            <a:fillRect/>
          </a:stretch>
        </p:blipFill>
        <p:spPr bwMode="auto">
          <a:xfrm>
            <a:off x="467544" y="1916832"/>
            <a:ext cx="8208912" cy="3816424"/>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548680"/>
            <a:ext cx="8712968" cy="6309320"/>
          </a:xfrm>
        </p:spPr>
        <p:txBody>
          <a:bodyPr>
            <a:normAutofit fontScale="70000" lnSpcReduction="20000"/>
          </a:bodyPr>
          <a:lstStyle/>
          <a:p>
            <a:pPr algn="just"/>
            <a:r>
              <a:rPr lang="en-IN" dirty="0"/>
              <a:t>An application program is input and stored in the system memory along with a graphics package. </a:t>
            </a:r>
          </a:p>
          <a:p>
            <a:pPr algn="just"/>
            <a:r>
              <a:rPr lang="en-IN" dirty="0"/>
              <a:t>Graphics commands in the application program are translated by the graphics package into a display file stored in the system memory. </a:t>
            </a:r>
          </a:p>
          <a:p>
            <a:pPr algn="just"/>
            <a:r>
              <a:rPr lang="en-IN" dirty="0"/>
              <a:t>This display file is then accessed by the display processor to refresh the screen. </a:t>
            </a:r>
          </a:p>
          <a:p>
            <a:pPr algn="just"/>
            <a:r>
              <a:rPr lang="en-IN" dirty="0"/>
              <a:t>The display processor cycles through each command in the display file program once during every refresh cycle. </a:t>
            </a:r>
          </a:p>
          <a:p>
            <a:pPr algn="just"/>
            <a:r>
              <a:rPr lang="en-IN" dirty="0"/>
              <a:t>Sometimes the display processor in a random-scan system is referred to as a display processing unit or a graphics controller. </a:t>
            </a:r>
            <a:endParaRPr lang="en-IN" b="0" dirty="0"/>
          </a:p>
          <a:p>
            <a:pPr algn="just"/>
            <a:r>
              <a:rPr lang="en-IN" dirty="0"/>
              <a:t>Graphics patterns are drawn on a random-scan system by directing the electron beam along the component lines of the picture. </a:t>
            </a:r>
          </a:p>
          <a:p>
            <a:pPr algn="just"/>
            <a:r>
              <a:rPr lang="en-IN" dirty="0"/>
              <a:t>Lines are defined by the values for their coordinate endpoints, and  these input coordinate values are converted to x and y deflection voltages. </a:t>
            </a:r>
          </a:p>
          <a:p>
            <a:pPr algn="just"/>
            <a:r>
              <a:rPr lang="en-IN" dirty="0"/>
              <a:t>A scene is then drawn one  line at a time by positioning the beam to fill in the line between specified endpoints. </a:t>
            </a:r>
            <a:endParaRPr lang="en-IN" b="0" dirty="0"/>
          </a:p>
          <a:p>
            <a:pPr>
              <a:buNone/>
            </a:pP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4800" baseline="3413" dirty="0">
                <a:cs typeface="Calibri"/>
              </a:rPr>
              <a:t>The</a:t>
            </a:r>
            <a:r>
              <a:rPr lang="en-IN" sz="4800" spc="-29" baseline="3413" dirty="0">
                <a:cs typeface="Calibri"/>
              </a:rPr>
              <a:t>r</a:t>
            </a:r>
            <a:r>
              <a:rPr lang="en-IN" sz="4800" baseline="3413" dirty="0">
                <a:cs typeface="Calibri"/>
              </a:rPr>
              <a:t>e a</a:t>
            </a:r>
            <a:r>
              <a:rPr lang="en-IN" sz="4800" spc="-29" baseline="3413" dirty="0">
                <a:cs typeface="Calibri"/>
              </a:rPr>
              <a:t>r</a:t>
            </a:r>
            <a:r>
              <a:rPr lang="en-IN" sz="4800" baseline="3413" dirty="0">
                <a:cs typeface="Calibri"/>
              </a:rPr>
              <a:t>e</a:t>
            </a:r>
            <a:r>
              <a:rPr lang="en-IN" sz="4800" spc="-4" baseline="3413" dirty="0">
                <a:cs typeface="Calibri"/>
              </a:rPr>
              <a:t> </a:t>
            </a:r>
            <a:r>
              <a:rPr lang="en-IN" sz="4800" baseline="3413" dirty="0">
                <a:cs typeface="Calibri"/>
              </a:rPr>
              <a:t>t</a:t>
            </a:r>
            <a:r>
              <a:rPr lang="en-IN" sz="4800" spc="-19" baseline="3413" dirty="0">
                <a:cs typeface="Calibri"/>
              </a:rPr>
              <a:t>w</a:t>
            </a:r>
            <a:r>
              <a:rPr lang="en-IN" sz="4800" baseline="3413" dirty="0">
                <a:cs typeface="Calibri"/>
              </a:rPr>
              <a:t>o al</a:t>
            </a:r>
            <a:r>
              <a:rPr lang="en-IN" sz="4800" spc="-9" baseline="3413" dirty="0">
                <a:cs typeface="Calibri"/>
              </a:rPr>
              <a:t>g</a:t>
            </a:r>
            <a:r>
              <a:rPr lang="en-IN" sz="4800" baseline="3413" dirty="0">
                <a:cs typeface="Calibri"/>
              </a:rPr>
              <a:t>orithms</a:t>
            </a:r>
            <a:r>
              <a:rPr lang="en-IN" sz="4800" spc="29" baseline="3413" dirty="0">
                <a:cs typeface="Calibri"/>
              </a:rPr>
              <a:t> </a:t>
            </a:r>
            <a:r>
              <a:rPr lang="en-IN" sz="4800" spc="-75" baseline="3413" dirty="0">
                <a:cs typeface="Calibri"/>
              </a:rPr>
              <a:t>f</a:t>
            </a:r>
            <a:r>
              <a:rPr lang="en-IN" sz="4800" baseline="3413" dirty="0">
                <a:cs typeface="Calibri"/>
              </a:rPr>
              <a:t>or d</a:t>
            </a:r>
            <a:r>
              <a:rPr lang="en-IN" sz="4800" spc="-54" baseline="3413" dirty="0">
                <a:cs typeface="Calibri"/>
              </a:rPr>
              <a:t>r</a:t>
            </a:r>
            <a:r>
              <a:rPr lang="en-IN" sz="4800" spc="-19" baseline="3413" dirty="0">
                <a:cs typeface="Calibri"/>
              </a:rPr>
              <a:t>a</a:t>
            </a:r>
            <a:r>
              <a:rPr lang="en-IN" sz="4800" baseline="3413" dirty="0">
                <a:cs typeface="Calibri"/>
              </a:rPr>
              <a:t>wing</a:t>
            </a:r>
            <a:r>
              <a:rPr lang="en-IN" sz="4800" spc="29" baseline="3413" dirty="0">
                <a:cs typeface="Calibri"/>
              </a:rPr>
              <a:t> </a:t>
            </a:r>
            <a:r>
              <a:rPr lang="en-IN" sz="4800" baseline="3413" dirty="0">
                <a:cs typeface="Calibri"/>
              </a:rPr>
              <a:t>a line</a:t>
            </a:r>
          </a:p>
          <a:p>
            <a:pPr>
              <a:buNone/>
            </a:pPr>
            <a:endParaRPr lang="en-IN" sz="4800" dirty="0">
              <a:cs typeface="Calibri"/>
            </a:endParaRPr>
          </a:p>
          <a:p>
            <a:pPr marL="914400" indent="-914400">
              <a:buFont typeface="Wingdings" pitchFamily="2" charset="2"/>
              <a:buChar char="ü"/>
            </a:pPr>
            <a:r>
              <a:rPr lang="en-IN" sz="4800" baseline="3413" dirty="0">
                <a:cs typeface="Calibri"/>
              </a:rPr>
              <a:t>D</a:t>
            </a:r>
            <a:r>
              <a:rPr lang="en-IN" sz="4800" spc="-54" baseline="3413" dirty="0">
                <a:cs typeface="Calibri"/>
              </a:rPr>
              <a:t>D</a:t>
            </a:r>
            <a:r>
              <a:rPr lang="en-IN" sz="4800" baseline="3413" dirty="0">
                <a:cs typeface="Calibri"/>
              </a:rPr>
              <a:t>A</a:t>
            </a:r>
            <a:r>
              <a:rPr lang="en-IN" sz="4800" spc="9" baseline="3413" dirty="0">
                <a:cs typeface="Calibri"/>
              </a:rPr>
              <a:t> </a:t>
            </a:r>
            <a:r>
              <a:rPr lang="en-IN" sz="4800" baseline="3413" dirty="0">
                <a:cs typeface="Calibri"/>
              </a:rPr>
              <a:t>l</a:t>
            </a:r>
            <a:r>
              <a:rPr lang="en-IN" sz="4800" spc="-4" baseline="3413" dirty="0">
                <a:cs typeface="Calibri"/>
              </a:rPr>
              <a:t>i</a:t>
            </a:r>
            <a:r>
              <a:rPr lang="en-IN" sz="4800" baseline="3413" dirty="0">
                <a:cs typeface="Calibri"/>
              </a:rPr>
              <a:t>ne</a:t>
            </a:r>
            <a:r>
              <a:rPr lang="en-IN" sz="4800" spc="14" baseline="3413" dirty="0">
                <a:cs typeface="Calibri"/>
              </a:rPr>
              <a:t> </a:t>
            </a:r>
            <a:r>
              <a:rPr lang="en-IN" sz="4800" baseline="3413" dirty="0">
                <a:cs typeface="Calibri"/>
              </a:rPr>
              <a:t>d</a:t>
            </a:r>
            <a:r>
              <a:rPr lang="en-IN" sz="4800" spc="-64" baseline="3413" dirty="0">
                <a:cs typeface="Calibri"/>
              </a:rPr>
              <a:t>r</a:t>
            </a:r>
            <a:r>
              <a:rPr lang="en-IN" sz="4800" spc="-19" baseline="3413" dirty="0">
                <a:cs typeface="Calibri"/>
              </a:rPr>
              <a:t>a</a:t>
            </a:r>
            <a:r>
              <a:rPr lang="en-IN" sz="4800" baseline="3413" dirty="0">
                <a:cs typeface="Calibri"/>
              </a:rPr>
              <a:t>wing al</a:t>
            </a:r>
            <a:r>
              <a:rPr lang="en-IN" sz="4800" spc="-25" baseline="3413" dirty="0">
                <a:cs typeface="Calibri"/>
              </a:rPr>
              <a:t>g</a:t>
            </a:r>
            <a:r>
              <a:rPr lang="en-IN" sz="4800" baseline="3413" dirty="0">
                <a:cs typeface="Calibri"/>
              </a:rPr>
              <a:t>ori</a:t>
            </a:r>
            <a:r>
              <a:rPr lang="en-IN" sz="4800" spc="-9" baseline="3413" dirty="0">
                <a:cs typeface="Calibri"/>
              </a:rPr>
              <a:t>t</a:t>
            </a:r>
            <a:r>
              <a:rPr lang="en-IN" sz="4800" baseline="3413" dirty="0">
                <a:cs typeface="Calibri"/>
              </a:rPr>
              <a:t>hm</a:t>
            </a:r>
          </a:p>
          <a:p>
            <a:pPr marL="914400" indent="-914400">
              <a:buFont typeface="Wingdings" pitchFamily="2" charset="2"/>
              <a:buChar char="ü"/>
            </a:pPr>
            <a:r>
              <a:rPr lang="en-IN" sz="4800" baseline="3413" dirty="0" err="1">
                <a:cs typeface="Calibri"/>
              </a:rPr>
              <a:t>B</a:t>
            </a:r>
            <a:r>
              <a:rPr lang="en-IN" sz="4800" spc="-39" baseline="3413" dirty="0" err="1">
                <a:cs typeface="Calibri"/>
              </a:rPr>
              <a:t>r</a:t>
            </a:r>
            <a:r>
              <a:rPr lang="en-IN" sz="4800" baseline="3413" dirty="0" err="1">
                <a:cs typeface="Calibri"/>
              </a:rPr>
              <a:t>esenha</a:t>
            </a:r>
            <a:r>
              <a:rPr lang="en-IN" sz="4800" spc="-9" baseline="3413" dirty="0" err="1">
                <a:cs typeface="Calibri"/>
              </a:rPr>
              <a:t>m</a:t>
            </a:r>
            <a:r>
              <a:rPr lang="en-IN" sz="4800" spc="-189" baseline="3413" dirty="0" err="1">
                <a:cs typeface="Calibri"/>
              </a:rPr>
              <a:t>’</a:t>
            </a:r>
            <a:r>
              <a:rPr lang="en-IN" sz="4800" baseline="3413" dirty="0" err="1">
                <a:cs typeface="Calibri"/>
              </a:rPr>
              <a:t>s</a:t>
            </a:r>
            <a:r>
              <a:rPr lang="en-IN" sz="4800" baseline="3413" dirty="0">
                <a:cs typeface="Calibri"/>
              </a:rPr>
              <a:t> l</a:t>
            </a:r>
            <a:r>
              <a:rPr lang="en-IN" sz="4800" spc="-4" baseline="3413" dirty="0">
                <a:cs typeface="Calibri"/>
              </a:rPr>
              <a:t>i</a:t>
            </a:r>
            <a:r>
              <a:rPr lang="en-IN" sz="4800" baseline="3413" dirty="0">
                <a:cs typeface="Calibri"/>
              </a:rPr>
              <a:t>ne</a:t>
            </a:r>
            <a:r>
              <a:rPr lang="en-IN" sz="4800" spc="14" baseline="3413" dirty="0">
                <a:cs typeface="Calibri"/>
              </a:rPr>
              <a:t> </a:t>
            </a:r>
            <a:r>
              <a:rPr lang="en-IN" sz="4800" baseline="3413" dirty="0">
                <a:cs typeface="Calibri"/>
              </a:rPr>
              <a:t>d</a:t>
            </a:r>
            <a:r>
              <a:rPr lang="en-IN" sz="4800" spc="-64" baseline="3413" dirty="0">
                <a:cs typeface="Calibri"/>
              </a:rPr>
              <a:t>r</a:t>
            </a:r>
            <a:r>
              <a:rPr lang="en-IN" sz="4800" spc="-19" baseline="3413" dirty="0">
                <a:cs typeface="Calibri"/>
              </a:rPr>
              <a:t>a</a:t>
            </a:r>
            <a:r>
              <a:rPr lang="en-IN" sz="4800" baseline="3413" dirty="0">
                <a:cs typeface="Calibri"/>
              </a:rPr>
              <a:t>wing al</a:t>
            </a:r>
            <a:r>
              <a:rPr lang="en-IN" sz="4800" spc="-25" baseline="3413" dirty="0">
                <a:cs typeface="Calibri"/>
              </a:rPr>
              <a:t>g</a:t>
            </a:r>
            <a:r>
              <a:rPr lang="en-IN" sz="4800" baseline="3413" dirty="0">
                <a:cs typeface="Calibri"/>
              </a:rPr>
              <a:t>ori</a:t>
            </a:r>
            <a:r>
              <a:rPr lang="en-IN" sz="4800" spc="-9" baseline="3413" dirty="0">
                <a:cs typeface="Calibri"/>
              </a:rPr>
              <a:t>t</a:t>
            </a:r>
            <a:r>
              <a:rPr lang="en-IN" sz="4800" baseline="3413" dirty="0">
                <a:cs typeface="Calibri"/>
              </a:rPr>
              <a:t>hm</a:t>
            </a:r>
            <a:endParaRPr lang="en-IN" sz="4800" dirty="0">
              <a:cs typeface="Calibri"/>
            </a:endParaRPr>
          </a:p>
          <a:p>
            <a:endParaRPr lang="en-IN" dirty="0"/>
          </a:p>
        </p:txBody>
      </p:sp>
      <p:sp>
        <p:nvSpPr>
          <p:cNvPr id="4" name="object 15"/>
          <p:cNvSpPr txBox="1">
            <a:spLocks noGrp="1"/>
          </p:cNvSpPr>
          <p:nvPr>
            <p:ph type="title"/>
          </p:nvPr>
        </p:nvSpPr>
        <p:spPr>
          <a:prstGeom prst="rect">
            <a:avLst/>
          </a:prstGeom>
        </p:spPr>
        <p:txBody>
          <a:bodyPr wrap="square" lIns="0" tIns="0" rIns="0" bIns="0" rtlCol="0">
            <a:noAutofit/>
          </a:bodyPr>
          <a:lstStyle/>
          <a:p>
            <a:pPr marL="12700">
              <a:lnSpc>
                <a:spcPts val="4180"/>
              </a:lnSpc>
              <a:spcBef>
                <a:spcPts val="209"/>
              </a:spcBef>
            </a:pPr>
            <a:r>
              <a:rPr sz="4000" b="1" spc="0" dirty="0">
                <a:solidFill>
                  <a:srgbClr val="FF0000"/>
                </a:solidFill>
                <a:latin typeface="Times New Roman"/>
                <a:cs typeface="Times New Roman"/>
              </a:rPr>
              <a:t>LINE</a:t>
            </a:r>
            <a:r>
              <a:rPr sz="4000" b="1" spc="-90" dirty="0">
                <a:solidFill>
                  <a:srgbClr val="FF0000"/>
                </a:solidFill>
                <a:latin typeface="Times New Roman"/>
                <a:cs typeface="Times New Roman"/>
              </a:rPr>
              <a:t> </a:t>
            </a:r>
            <a:r>
              <a:rPr sz="4000" b="1" spc="0" dirty="0">
                <a:solidFill>
                  <a:srgbClr val="FF0000"/>
                </a:solidFill>
                <a:latin typeface="Times New Roman"/>
                <a:cs typeface="Times New Roman"/>
              </a:rPr>
              <a:t>DR</a:t>
            </a:r>
            <a:r>
              <a:rPr sz="4000" b="1" spc="-334" dirty="0">
                <a:solidFill>
                  <a:srgbClr val="FF0000"/>
                </a:solidFill>
                <a:latin typeface="Times New Roman"/>
                <a:cs typeface="Times New Roman"/>
              </a:rPr>
              <a:t>A</a:t>
            </a:r>
            <a:r>
              <a:rPr sz="4000" b="1" spc="0" dirty="0">
                <a:solidFill>
                  <a:srgbClr val="FF0000"/>
                </a:solidFill>
                <a:latin typeface="Times New Roman"/>
                <a:cs typeface="Times New Roman"/>
              </a:rPr>
              <a:t>WING</a:t>
            </a:r>
            <a:r>
              <a:rPr sz="4000" b="1" spc="-388" dirty="0">
                <a:solidFill>
                  <a:srgbClr val="FF0000"/>
                </a:solidFill>
                <a:latin typeface="Times New Roman"/>
                <a:cs typeface="Times New Roman"/>
              </a:rPr>
              <a:t> </a:t>
            </a:r>
            <a:r>
              <a:rPr sz="4000" b="1" spc="0" dirty="0">
                <a:solidFill>
                  <a:srgbClr val="FF0000"/>
                </a:solidFill>
                <a:latin typeface="Times New Roman"/>
                <a:cs typeface="Times New Roman"/>
              </a:rPr>
              <a:t>AL</a:t>
            </a:r>
            <a:r>
              <a:rPr sz="4000" b="1" spc="-14" dirty="0">
                <a:solidFill>
                  <a:srgbClr val="FF0000"/>
                </a:solidFill>
                <a:latin typeface="Times New Roman"/>
                <a:cs typeface="Times New Roman"/>
              </a:rPr>
              <a:t>G</a:t>
            </a:r>
            <a:r>
              <a:rPr sz="4000" b="1" spc="0" dirty="0">
                <a:solidFill>
                  <a:srgbClr val="FF0000"/>
                </a:solidFill>
                <a:latin typeface="Times New Roman"/>
                <a:cs typeface="Times New Roman"/>
              </a:rPr>
              <a:t>ORIT</a:t>
            </a:r>
            <a:r>
              <a:rPr sz="4000" b="1" spc="-14" dirty="0">
                <a:solidFill>
                  <a:srgbClr val="FF0000"/>
                </a:solidFill>
                <a:latin typeface="Times New Roman"/>
                <a:cs typeface="Times New Roman"/>
              </a:rPr>
              <a:t>H</a:t>
            </a:r>
            <a:r>
              <a:rPr sz="4000" b="1" spc="0" dirty="0">
                <a:solidFill>
                  <a:srgbClr val="FF0000"/>
                </a:solidFill>
                <a:latin typeface="Times New Roman"/>
                <a:cs typeface="Times New Roman"/>
              </a:rPr>
              <a:t>MS</a:t>
            </a:r>
            <a:endParaRPr sz="4000" b="1" dirty="0">
              <a:solidFill>
                <a:srgbClr val="FF0000"/>
              </a:solidFill>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381000" y="1696988"/>
            <a:ext cx="3857244" cy="723900"/>
          </a:xfrm>
          <a:prstGeom prst="rect">
            <a:avLst/>
          </a:prstGeom>
          <a:blipFill>
            <a:blip r:embed="rId2" cstate="print"/>
            <a:stretch>
              <a:fillRect/>
            </a:stretch>
          </a:blipFill>
        </p:spPr>
        <p:txBody>
          <a:bodyPr wrap="square" lIns="0" tIns="0" rIns="0" bIns="0" rtlCol="0">
            <a:noAutofit/>
          </a:bodyPr>
          <a:lstStyle/>
          <a:p>
            <a:endParaRPr/>
          </a:p>
        </p:txBody>
      </p:sp>
      <p:sp>
        <p:nvSpPr>
          <p:cNvPr id="19" name="object 19"/>
          <p:cNvSpPr/>
          <p:nvPr/>
        </p:nvSpPr>
        <p:spPr>
          <a:xfrm>
            <a:off x="5029200" y="2590800"/>
            <a:ext cx="3505200" cy="2133600"/>
          </a:xfrm>
          <a:prstGeom prst="rect">
            <a:avLst/>
          </a:prstGeom>
          <a:blipFill>
            <a:blip r:embed="rId3" cstate="print"/>
            <a:stretch>
              <a:fillRect/>
            </a:stretch>
          </a:blipFill>
        </p:spPr>
        <p:txBody>
          <a:bodyPr wrap="square" lIns="0" tIns="0" rIns="0" bIns="0" rtlCol="0">
            <a:noAutofit/>
          </a:bodyPr>
          <a:lstStyle/>
          <a:p>
            <a:endParaRPr/>
          </a:p>
        </p:txBody>
      </p:sp>
      <p:sp>
        <p:nvSpPr>
          <p:cNvPr id="18" name="object 18"/>
          <p:cNvSpPr/>
          <p:nvPr/>
        </p:nvSpPr>
        <p:spPr>
          <a:xfrm>
            <a:off x="609600" y="4924044"/>
            <a:ext cx="3563112" cy="486156"/>
          </a:xfrm>
          <a:prstGeom prst="rect">
            <a:avLst/>
          </a:prstGeom>
          <a:blipFill>
            <a:blip r:embed="rId4" cstate="print"/>
            <a:stretch>
              <a:fillRect/>
            </a:stretch>
          </a:blipFill>
        </p:spPr>
        <p:txBody>
          <a:bodyPr wrap="square" lIns="0" tIns="0" rIns="0" bIns="0" rtlCol="0">
            <a:noAutofit/>
          </a:bodyPr>
          <a:lstStyle/>
          <a:p>
            <a:endParaRPr/>
          </a:p>
        </p:txBody>
      </p:sp>
      <p:sp>
        <p:nvSpPr>
          <p:cNvPr id="17" name="object 17"/>
          <p:cNvSpPr/>
          <p:nvPr/>
        </p:nvSpPr>
        <p:spPr>
          <a:xfrm>
            <a:off x="4287012" y="4782312"/>
            <a:ext cx="3104388" cy="627888"/>
          </a:xfrm>
          <a:prstGeom prst="rect">
            <a:avLst/>
          </a:prstGeom>
          <a:blipFill>
            <a:blip r:embed="rId5" cstate="print"/>
            <a:stretch>
              <a:fillRect/>
            </a:stretch>
          </a:blipFill>
        </p:spPr>
        <p:txBody>
          <a:bodyPr wrap="square" lIns="0" tIns="0" rIns="0" bIns="0" rtlCol="0">
            <a:noAutofit/>
          </a:bodyPr>
          <a:lstStyle/>
          <a:p>
            <a:endParaRPr/>
          </a:p>
        </p:txBody>
      </p:sp>
      <p:sp>
        <p:nvSpPr>
          <p:cNvPr id="16" name="object 16"/>
          <p:cNvSpPr/>
          <p:nvPr/>
        </p:nvSpPr>
        <p:spPr>
          <a:xfrm>
            <a:off x="4733544" y="5571744"/>
            <a:ext cx="3877055" cy="905256"/>
          </a:xfrm>
          <a:prstGeom prst="rect">
            <a:avLst/>
          </a:prstGeom>
          <a:blipFill>
            <a:blip r:embed="rId6" cstate="print"/>
            <a:stretch>
              <a:fillRect/>
            </a:stretch>
          </a:blipFill>
        </p:spPr>
        <p:txBody>
          <a:bodyPr wrap="square" lIns="0" tIns="0" rIns="0" bIns="0" rtlCol="0">
            <a:noAutofit/>
          </a:bodyPr>
          <a:lstStyle/>
          <a:p>
            <a:endParaRPr/>
          </a:p>
        </p:txBody>
      </p:sp>
      <p:sp>
        <p:nvSpPr>
          <p:cNvPr id="15" name="object 15"/>
          <p:cNvSpPr txBox="1"/>
          <p:nvPr/>
        </p:nvSpPr>
        <p:spPr>
          <a:xfrm>
            <a:off x="1410081" y="306517"/>
            <a:ext cx="1936614" cy="532891"/>
          </a:xfrm>
          <a:prstGeom prst="rect">
            <a:avLst/>
          </a:prstGeom>
        </p:spPr>
        <p:txBody>
          <a:bodyPr wrap="square" lIns="0" tIns="0" rIns="0" bIns="0" rtlCol="0">
            <a:noAutofit/>
          </a:bodyPr>
          <a:lstStyle/>
          <a:p>
            <a:pPr marL="12700">
              <a:lnSpc>
                <a:spcPts val="4180"/>
              </a:lnSpc>
              <a:spcBef>
                <a:spcPts val="209"/>
              </a:spcBef>
            </a:pPr>
            <a:r>
              <a:rPr sz="4000" spc="0" dirty="0">
                <a:latin typeface="Times New Roman"/>
                <a:cs typeface="Times New Roman"/>
              </a:rPr>
              <a:t>Prin</a:t>
            </a:r>
            <a:r>
              <a:rPr sz="4000" spc="9" dirty="0">
                <a:latin typeface="Times New Roman"/>
                <a:cs typeface="Times New Roman"/>
              </a:rPr>
              <a:t>c</a:t>
            </a:r>
            <a:r>
              <a:rPr sz="4000" spc="0" dirty="0">
                <a:latin typeface="Times New Roman"/>
                <a:cs typeface="Times New Roman"/>
              </a:rPr>
              <a:t>ip</a:t>
            </a:r>
            <a:r>
              <a:rPr sz="4000" spc="9" dirty="0">
                <a:latin typeface="Times New Roman"/>
                <a:cs typeface="Times New Roman"/>
              </a:rPr>
              <a:t>l</a:t>
            </a:r>
            <a:r>
              <a:rPr sz="4000" spc="0" dirty="0">
                <a:latin typeface="Times New Roman"/>
                <a:cs typeface="Times New Roman"/>
              </a:rPr>
              <a:t>e</a:t>
            </a:r>
            <a:endParaRPr sz="4000">
              <a:latin typeface="Times New Roman"/>
              <a:cs typeface="Times New Roman"/>
            </a:endParaRPr>
          </a:p>
        </p:txBody>
      </p:sp>
      <p:sp>
        <p:nvSpPr>
          <p:cNvPr id="14" name="object 14"/>
          <p:cNvSpPr txBox="1"/>
          <p:nvPr/>
        </p:nvSpPr>
        <p:spPr>
          <a:xfrm>
            <a:off x="3372045" y="306517"/>
            <a:ext cx="4432460" cy="1571232"/>
          </a:xfrm>
          <a:prstGeom prst="rect">
            <a:avLst/>
          </a:prstGeom>
        </p:spPr>
        <p:txBody>
          <a:bodyPr wrap="square" lIns="0" tIns="0" rIns="0" bIns="0" rtlCol="0">
            <a:noAutofit/>
          </a:bodyPr>
          <a:lstStyle/>
          <a:p>
            <a:pPr marL="12700">
              <a:lnSpc>
                <a:spcPts val="4180"/>
              </a:lnSpc>
              <a:spcBef>
                <a:spcPts val="209"/>
              </a:spcBef>
            </a:pPr>
            <a:r>
              <a:rPr sz="4000" spc="0" dirty="0">
                <a:latin typeface="Times New Roman"/>
                <a:cs typeface="Times New Roman"/>
              </a:rPr>
              <a:t>us</a:t>
            </a:r>
            <a:r>
              <a:rPr sz="4000" spc="9" dirty="0">
                <a:latin typeface="Times New Roman"/>
                <a:cs typeface="Times New Roman"/>
              </a:rPr>
              <a:t>e</a:t>
            </a:r>
            <a:r>
              <a:rPr sz="4000" spc="0" dirty="0">
                <a:latin typeface="Times New Roman"/>
                <a:cs typeface="Times New Roman"/>
              </a:rPr>
              <a:t>d</a:t>
            </a:r>
            <a:r>
              <a:rPr sz="4000" spc="-73" dirty="0">
                <a:latin typeface="Times New Roman"/>
                <a:cs typeface="Times New Roman"/>
              </a:rPr>
              <a:t> </a:t>
            </a:r>
            <a:r>
              <a:rPr sz="4000" spc="0" dirty="0">
                <a:latin typeface="Times New Roman"/>
                <a:cs typeface="Times New Roman"/>
              </a:rPr>
              <a:t>for</a:t>
            </a:r>
            <a:r>
              <a:rPr sz="4000" spc="-46" dirty="0">
                <a:latin typeface="Times New Roman"/>
                <a:cs typeface="Times New Roman"/>
              </a:rPr>
              <a:t> </a:t>
            </a:r>
            <a:r>
              <a:rPr sz="4000" spc="9" dirty="0">
                <a:latin typeface="Times New Roman"/>
                <a:cs typeface="Times New Roman"/>
              </a:rPr>
              <a:t>l</a:t>
            </a:r>
            <a:r>
              <a:rPr sz="4000" spc="0" dirty="0">
                <a:latin typeface="Times New Roman"/>
                <a:cs typeface="Times New Roman"/>
              </a:rPr>
              <a:t>ine drawi</a:t>
            </a:r>
            <a:r>
              <a:rPr sz="4000" spc="9" dirty="0">
                <a:latin typeface="Times New Roman"/>
                <a:cs typeface="Times New Roman"/>
              </a:rPr>
              <a:t>n</a:t>
            </a:r>
            <a:r>
              <a:rPr sz="4000" spc="0" dirty="0">
                <a:latin typeface="Times New Roman"/>
                <a:cs typeface="Times New Roman"/>
              </a:rPr>
              <a:t>g</a:t>
            </a:r>
            <a:endParaRPr sz="4000">
              <a:latin typeface="Times New Roman"/>
              <a:cs typeface="Times New Roman"/>
            </a:endParaRPr>
          </a:p>
          <a:p>
            <a:pPr marL="111564" marR="76123">
              <a:lnSpc>
                <a:spcPct val="95825"/>
              </a:lnSpc>
            </a:pPr>
            <a:r>
              <a:rPr sz="4000" spc="0" dirty="0">
                <a:latin typeface="Times New Roman"/>
                <a:cs typeface="Times New Roman"/>
              </a:rPr>
              <a:t>al</a:t>
            </a:r>
            <a:r>
              <a:rPr sz="4000" spc="9" dirty="0">
                <a:latin typeface="Times New Roman"/>
                <a:cs typeface="Times New Roman"/>
              </a:rPr>
              <a:t>g</a:t>
            </a:r>
            <a:r>
              <a:rPr sz="4000" spc="0" dirty="0">
                <a:latin typeface="Times New Roman"/>
                <a:cs typeface="Times New Roman"/>
              </a:rPr>
              <a:t>or</a:t>
            </a:r>
            <a:r>
              <a:rPr sz="4000" spc="9" dirty="0">
                <a:latin typeface="Times New Roman"/>
                <a:cs typeface="Times New Roman"/>
              </a:rPr>
              <a:t>i</a:t>
            </a:r>
            <a:r>
              <a:rPr sz="4000" spc="0" dirty="0">
                <a:latin typeface="Times New Roman"/>
                <a:cs typeface="Times New Roman"/>
              </a:rPr>
              <a:t>thms</a:t>
            </a:r>
            <a:endParaRPr sz="4000">
              <a:latin typeface="Times New Roman"/>
              <a:cs typeface="Times New Roman"/>
            </a:endParaRPr>
          </a:p>
          <a:p>
            <a:pPr marL="1424617" marR="76123">
              <a:lnSpc>
                <a:spcPct val="95825"/>
              </a:lnSpc>
              <a:spcBef>
                <a:spcPts val="1128"/>
              </a:spcBef>
            </a:pPr>
            <a:r>
              <a:rPr sz="2000" spc="0" dirty="0">
                <a:latin typeface="Times New Roman"/>
                <a:cs typeface="Times New Roman"/>
              </a:rPr>
              <a:t>with</a:t>
            </a:r>
            <a:r>
              <a:rPr sz="2000" spc="-4" dirty="0">
                <a:latin typeface="Times New Roman"/>
                <a:cs typeface="Times New Roman"/>
              </a:rPr>
              <a:t> </a:t>
            </a:r>
            <a:r>
              <a:rPr sz="2000" b="1" spc="0" dirty="0">
                <a:latin typeface="Times New Roman"/>
                <a:cs typeface="Times New Roman"/>
              </a:rPr>
              <a:t>m</a:t>
            </a:r>
            <a:r>
              <a:rPr sz="2000" b="1" spc="-9" dirty="0">
                <a:latin typeface="Times New Roman"/>
                <a:cs typeface="Times New Roman"/>
              </a:rPr>
              <a:t> </a:t>
            </a:r>
            <a:r>
              <a:rPr sz="2000" spc="0" dirty="0">
                <a:latin typeface="Times New Roman"/>
                <a:cs typeface="Times New Roman"/>
              </a:rPr>
              <a:t>re</a:t>
            </a:r>
            <a:r>
              <a:rPr sz="2000" spc="4" dirty="0">
                <a:latin typeface="Times New Roman"/>
                <a:cs typeface="Times New Roman"/>
              </a:rPr>
              <a:t>p</a:t>
            </a:r>
            <a:r>
              <a:rPr sz="2000" spc="0" dirty="0">
                <a:latin typeface="Times New Roman"/>
                <a:cs typeface="Times New Roman"/>
              </a:rPr>
              <a:t>rese</a:t>
            </a:r>
            <a:r>
              <a:rPr sz="2000" spc="4" dirty="0">
                <a:latin typeface="Times New Roman"/>
                <a:cs typeface="Times New Roman"/>
              </a:rPr>
              <a:t>n</a:t>
            </a:r>
            <a:r>
              <a:rPr sz="2000" spc="0" dirty="0">
                <a:latin typeface="Times New Roman"/>
                <a:cs typeface="Times New Roman"/>
              </a:rPr>
              <a:t>t</a:t>
            </a:r>
            <a:r>
              <a:rPr sz="2000" spc="-19" dirty="0">
                <a:latin typeface="Times New Roman"/>
                <a:cs typeface="Times New Roman"/>
              </a:rPr>
              <a:t>i</a:t>
            </a:r>
            <a:r>
              <a:rPr sz="2000" spc="0" dirty="0">
                <a:latin typeface="Times New Roman"/>
                <a:cs typeface="Times New Roman"/>
              </a:rPr>
              <a:t>ng</a:t>
            </a:r>
            <a:r>
              <a:rPr sz="2000" spc="470" dirty="0">
                <a:latin typeface="Times New Roman"/>
                <a:cs typeface="Times New Roman"/>
              </a:rPr>
              <a:t> </a:t>
            </a:r>
            <a:r>
              <a:rPr sz="2000" spc="0" dirty="0">
                <a:latin typeface="Times New Roman"/>
                <a:cs typeface="Times New Roman"/>
              </a:rPr>
              <a:t>the</a:t>
            </a:r>
            <a:endParaRPr sz="2000">
              <a:latin typeface="Times New Roman"/>
              <a:cs typeface="Times New Roman"/>
            </a:endParaRPr>
          </a:p>
        </p:txBody>
      </p:sp>
      <p:sp>
        <p:nvSpPr>
          <p:cNvPr id="13" name="object 13"/>
          <p:cNvSpPr txBox="1"/>
          <p:nvPr/>
        </p:nvSpPr>
        <p:spPr>
          <a:xfrm>
            <a:off x="4815967" y="1902396"/>
            <a:ext cx="2309796" cy="280212"/>
          </a:xfrm>
          <a:prstGeom prst="rect">
            <a:avLst/>
          </a:prstGeom>
        </p:spPr>
        <p:txBody>
          <a:bodyPr wrap="square" lIns="0" tIns="0" rIns="0" bIns="0" rtlCol="0">
            <a:noAutofit/>
          </a:bodyPr>
          <a:lstStyle/>
          <a:p>
            <a:pPr marL="12700">
              <a:lnSpc>
                <a:spcPts val="2145"/>
              </a:lnSpc>
              <a:spcBef>
                <a:spcPts val="107"/>
              </a:spcBef>
            </a:pPr>
            <a:r>
              <a:rPr sz="2000" spc="0" dirty="0">
                <a:latin typeface="Times New Roman"/>
                <a:cs typeface="Times New Roman"/>
              </a:rPr>
              <a:t>s</a:t>
            </a:r>
            <a:r>
              <a:rPr sz="2000" spc="-4" dirty="0">
                <a:latin typeface="Times New Roman"/>
                <a:cs typeface="Times New Roman"/>
              </a:rPr>
              <a:t>l</a:t>
            </a:r>
            <a:r>
              <a:rPr sz="2000" spc="0" dirty="0">
                <a:latin typeface="Times New Roman"/>
                <a:cs typeface="Times New Roman"/>
              </a:rPr>
              <a:t>o</a:t>
            </a:r>
            <a:r>
              <a:rPr sz="2000" spc="9" dirty="0">
                <a:latin typeface="Times New Roman"/>
                <a:cs typeface="Times New Roman"/>
              </a:rPr>
              <a:t>p</a:t>
            </a:r>
            <a:r>
              <a:rPr sz="2000" spc="0" dirty="0">
                <a:latin typeface="Times New Roman"/>
                <a:cs typeface="Times New Roman"/>
              </a:rPr>
              <a:t>e</a:t>
            </a:r>
            <a:r>
              <a:rPr sz="2000" spc="-19" dirty="0">
                <a:latin typeface="Times New Roman"/>
                <a:cs typeface="Times New Roman"/>
              </a:rPr>
              <a:t> </a:t>
            </a:r>
            <a:r>
              <a:rPr sz="2000" spc="0" dirty="0">
                <a:latin typeface="Times New Roman"/>
                <a:cs typeface="Times New Roman"/>
              </a:rPr>
              <a:t>of</a:t>
            </a:r>
            <a:r>
              <a:rPr sz="2000" spc="-14" dirty="0">
                <a:latin typeface="Times New Roman"/>
                <a:cs typeface="Times New Roman"/>
              </a:rPr>
              <a:t> </a:t>
            </a:r>
            <a:r>
              <a:rPr sz="2000" spc="0" dirty="0">
                <a:latin typeface="Times New Roman"/>
                <a:cs typeface="Times New Roman"/>
              </a:rPr>
              <a:t>the</a:t>
            </a:r>
            <a:r>
              <a:rPr sz="2000" spc="-9" dirty="0">
                <a:latin typeface="Times New Roman"/>
                <a:cs typeface="Times New Roman"/>
              </a:rPr>
              <a:t> </a:t>
            </a:r>
            <a:r>
              <a:rPr sz="2000" spc="0" dirty="0">
                <a:latin typeface="Times New Roman"/>
                <a:cs typeface="Times New Roman"/>
              </a:rPr>
              <a:t>l</a:t>
            </a:r>
            <a:r>
              <a:rPr sz="2000" spc="-9" dirty="0">
                <a:latin typeface="Times New Roman"/>
                <a:cs typeface="Times New Roman"/>
              </a:rPr>
              <a:t>i</a:t>
            </a:r>
            <a:r>
              <a:rPr sz="2000" spc="0" dirty="0">
                <a:latin typeface="Times New Roman"/>
                <a:cs typeface="Times New Roman"/>
              </a:rPr>
              <a:t>ne</a:t>
            </a:r>
            <a:r>
              <a:rPr sz="2000" spc="-4" dirty="0">
                <a:latin typeface="Times New Roman"/>
                <a:cs typeface="Times New Roman"/>
              </a:rPr>
              <a:t> </a:t>
            </a:r>
            <a:r>
              <a:rPr sz="2000" spc="0" dirty="0">
                <a:latin typeface="Times New Roman"/>
                <a:cs typeface="Times New Roman"/>
              </a:rPr>
              <a:t>and</a:t>
            </a:r>
            <a:r>
              <a:rPr sz="2000" spc="-14" dirty="0">
                <a:latin typeface="Times New Roman"/>
                <a:cs typeface="Times New Roman"/>
              </a:rPr>
              <a:t> </a:t>
            </a:r>
            <a:r>
              <a:rPr sz="2000" spc="0" dirty="0">
                <a:latin typeface="Times New Roman"/>
                <a:cs typeface="Times New Roman"/>
              </a:rPr>
              <a:t>b</a:t>
            </a:r>
            <a:endParaRPr sz="2000">
              <a:latin typeface="Times New Roman"/>
              <a:cs typeface="Times New Roman"/>
            </a:endParaRPr>
          </a:p>
        </p:txBody>
      </p:sp>
      <p:sp>
        <p:nvSpPr>
          <p:cNvPr id="12" name="object 12"/>
          <p:cNvSpPr txBox="1"/>
          <p:nvPr/>
        </p:nvSpPr>
        <p:spPr>
          <a:xfrm>
            <a:off x="7125845" y="1902396"/>
            <a:ext cx="274861" cy="280212"/>
          </a:xfrm>
          <a:prstGeom prst="rect">
            <a:avLst/>
          </a:prstGeom>
        </p:spPr>
        <p:txBody>
          <a:bodyPr wrap="square" lIns="0" tIns="0" rIns="0" bIns="0" rtlCol="0">
            <a:noAutofit/>
          </a:bodyPr>
          <a:lstStyle/>
          <a:p>
            <a:pPr marL="12700">
              <a:lnSpc>
                <a:spcPts val="2145"/>
              </a:lnSpc>
              <a:spcBef>
                <a:spcPts val="107"/>
              </a:spcBef>
            </a:pPr>
            <a:r>
              <a:rPr sz="2000" spc="-9" dirty="0">
                <a:latin typeface="Times New Roman"/>
                <a:cs typeface="Times New Roman"/>
              </a:rPr>
              <a:t>a</a:t>
            </a:r>
            <a:r>
              <a:rPr sz="2000" spc="0" dirty="0">
                <a:latin typeface="Times New Roman"/>
                <a:cs typeface="Times New Roman"/>
              </a:rPr>
              <a:t>s</a:t>
            </a:r>
            <a:endParaRPr sz="2000">
              <a:latin typeface="Times New Roman"/>
              <a:cs typeface="Times New Roman"/>
            </a:endParaRPr>
          </a:p>
        </p:txBody>
      </p:sp>
      <p:sp>
        <p:nvSpPr>
          <p:cNvPr id="11" name="object 11"/>
          <p:cNvSpPr txBox="1"/>
          <p:nvPr/>
        </p:nvSpPr>
        <p:spPr>
          <a:xfrm>
            <a:off x="4815967" y="2207823"/>
            <a:ext cx="374584" cy="279907"/>
          </a:xfrm>
          <a:prstGeom prst="rect">
            <a:avLst/>
          </a:prstGeom>
        </p:spPr>
        <p:txBody>
          <a:bodyPr wrap="square" lIns="0" tIns="0" rIns="0" bIns="0" rtlCol="0">
            <a:noAutofit/>
          </a:bodyPr>
          <a:lstStyle/>
          <a:p>
            <a:pPr marL="12700">
              <a:lnSpc>
                <a:spcPts val="2145"/>
              </a:lnSpc>
              <a:spcBef>
                <a:spcPts val="107"/>
              </a:spcBef>
            </a:pPr>
            <a:r>
              <a:rPr sz="2000" spc="0" dirty="0">
                <a:latin typeface="Times New Roman"/>
                <a:cs typeface="Times New Roman"/>
              </a:rPr>
              <a:t>the</a:t>
            </a:r>
            <a:endParaRPr sz="2000">
              <a:latin typeface="Times New Roman"/>
              <a:cs typeface="Times New Roman"/>
            </a:endParaRPr>
          </a:p>
        </p:txBody>
      </p:sp>
      <p:sp>
        <p:nvSpPr>
          <p:cNvPr id="10" name="object 10"/>
          <p:cNvSpPr txBox="1"/>
          <p:nvPr/>
        </p:nvSpPr>
        <p:spPr>
          <a:xfrm>
            <a:off x="5253609" y="2207823"/>
            <a:ext cx="1208226" cy="279907"/>
          </a:xfrm>
          <a:prstGeom prst="rect">
            <a:avLst/>
          </a:prstGeom>
        </p:spPr>
        <p:txBody>
          <a:bodyPr wrap="square" lIns="0" tIns="0" rIns="0" bIns="0" rtlCol="0">
            <a:noAutofit/>
          </a:bodyPr>
          <a:lstStyle/>
          <a:p>
            <a:pPr marL="12700">
              <a:lnSpc>
                <a:spcPts val="2145"/>
              </a:lnSpc>
              <a:spcBef>
                <a:spcPts val="107"/>
              </a:spcBef>
            </a:pPr>
            <a:r>
              <a:rPr sz="2000" b="1" spc="0" dirty="0">
                <a:latin typeface="Times New Roman"/>
                <a:cs typeface="Times New Roman"/>
              </a:rPr>
              <a:t>y </a:t>
            </a:r>
            <a:r>
              <a:rPr sz="2000" spc="0" dirty="0">
                <a:latin typeface="Times New Roman"/>
                <a:cs typeface="Times New Roman"/>
              </a:rPr>
              <a:t>intercept.</a:t>
            </a:r>
            <a:endParaRPr sz="2000">
              <a:latin typeface="Times New Roman"/>
              <a:cs typeface="Times New Roman"/>
            </a:endParaRPr>
          </a:p>
        </p:txBody>
      </p:sp>
      <p:sp>
        <p:nvSpPr>
          <p:cNvPr id="9" name="object 9"/>
          <p:cNvSpPr txBox="1"/>
          <p:nvPr/>
        </p:nvSpPr>
        <p:spPr>
          <a:xfrm>
            <a:off x="383540" y="2888797"/>
            <a:ext cx="139700"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a:t>
            </a:r>
            <a:endParaRPr sz="1800">
              <a:latin typeface="Arial"/>
              <a:cs typeface="Arial"/>
            </a:endParaRPr>
          </a:p>
        </p:txBody>
      </p:sp>
      <p:sp>
        <p:nvSpPr>
          <p:cNvPr id="8" name="object 8"/>
          <p:cNvSpPr txBox="1"/>
          <p:nvPr/>
        </p:nvSpPr>
        <p:spPr>
          <a:xfrm>
            <a:off x="670052" y="2890086"/>
            <a:ext cx="3495192" cy="1077214"/>
          </a:xfrm>
          <a:prstGeom prst="rect">
            <a:avLst/>
          </a:prstGeom>
        </p:spPr>
        <p:txBody>
          <a:bodyPr wrap="square" lIns="0" tIns="0" rIns="0" bIns="0" rtlCol="0">
            <a:noAutofit/>
          </a:bodyPr>
          <a:lstStyle/>
          <a:p>
            <a:pPr marL="12700" algn="just">
              <a:lnSpc>
                <a:spcPts val="1939"/>
              </a:lnSpc>
              <a:spcBef>
                <a:spcPts val="97"/>
              </a:spcBef>
            </a:pPr>
            <a:r>
              <a:rPr sz="1800" spc="0" dirty="0">
                <a:latin typeface="Times New Roman"/>
                <a:cs typeface="Times New Roman"/>
              </a:rPr>
              <a:t>Given th</a:t>
            </a:r>
            <a:r>
              <a:rPr sz="1800" spc="4" dirty="0">
                <a:latin typeface="Times New Roman"/>
                <a:cs typeface="Times New Roman"/>
              </a:rPr>
              <a:t>a</a:t>
            </a:r>
            <a:r>
              <a:rPr sz="1800" spc="0" dirty="0">
                <a:latin typeface="Times New Roman"/>
                <a:cs typeface="Times New Roman"/>
              </a:rPr>
              <a:t>t the</a:t>
            </a:r>
            <a:r>
              <a:rPr sz="1800" spc="-14" dirty="0">
                <a:latin typeface="Times New Roman"/>
                <a:cs typeface="Times New Roman"/>
              </a:rPr>
              <a:t> </a:t>
            </a:r>
            <a:r>
              <a:rPr sz="1800" spc="0" dirty="0">
                <a:latin typeface="Times New Roman"/>
                <a:cs typeface="Times New Roman"/>
              </a:rPr>
              <a:t>two endpo</a:t>
            </a:r>
            <a:r>
              <a:rPr sz="1800" spc="4" dirty="0">
                <a:latin typeface="Times New Roman"/>
                <a:cs typeface="Times New Roman"/>
              </a:rPr>
              <a:t>i</a:t>
            </a:r>
            <a:r>
              <a:rPr sz="1800" spc="0" dirty="0">
                <a:latin typeface="Times New Roman"/>
                <a:cs typeface="Times New Roman"/>
              </a:rPr>
              <a:t>nts</a:t>
            </a:r>
            <a:r>
              <a:rPr sz="1800" spc="-4" dirty="0">
                <a:latin typeface="Times New Roman"/>
                <a:cs typeface="Times New Roman"/>
              </a:rPr>
              <a:t> </a:t>
            </a:r>
            <a:r>
              <a:rPr sz="1800" spc="0" dirty="0">
                <a:latin typeface="Times New Roman"/>
                <a:cs typeface="Times New Roman"/>
              </a:rPr>
              <a:t>of a l</a:t>
            </a:r>
            <a:r>
              <a:rPr sz="1800" spc="4" dirty="0">
                <a:latin typeface="Times New Roman"/>
                <a:cs typeface="Times New Roman"/>
              </a:rPr>
              <a:t>i</a:t>
            </a:r>
            <a:r>
              <a:rPr sz="1800" spc="0" dirty="0">
                <a:latin typeface="Times New Roman"/>
                <a:cs typeface="Times New Roman"/>
              </a:rPr>
              <a:t>ne</a:t>
            </a:r>
            <a:endParaRPr sz="1800">
              <a:latin typeface="Times New Roman"/>
              <a:cs typeface="Times New Roman"/>
            </a:endParaRPr>
          </a:p>
          <a:p>
            <a:pPr marL="12700" marR="357419" algn="just">
              <a:lnSpc>
                <a:spcPct val="100041"/>
              </a:lnSpc>
            </a:pPr>
            <a:r>
              <a:rPr sz="1800" spc="0" dirty="0">
                <a:latin typeface="Times New Roman"/>
                <a:cs typeface="Times New Roman"/>
              </a:rPr>
              <a:t>seg</a:t>
            </a:r>
            <a:r>
              <a:rPr sz="1800" spc="-4" dirty="0">
                <a:latin typeface="Times New Roman"/>
                <a:cs typeface="Times New Roman"/>
              </a:rPr>
              <a:t>m</a:t>
            </a:r>
            <a:r>
              <a:rPr sz="1800" spc="0" dirty="0">
                <a:latin typeface="Times New Roman"/>
                <a:cs typeface="Times New Roman"/>
              </a:rPr>
              <a:t>ent are spe</a:t>
            </a:r>
            <a:r>
              <a:rPr sz="1800" spc="4" dirty="0">
                <a:latin typeface="Times New Roman"/>
                <a:cs typeface="Times New Roman"/>
              </a:rPr>
              <a:t>c</a:t>
            </a:r>
            <a:r>
              <a:rPr sz="1800" spc="0" dirty="0">
                <a:latin typeface="Times New Roman"/>
                <a:cs typeface="Times New Roman"/>
              </a:rPr>
              <a:t>if</a:t>
            </a:r>
            <a:r>
              <a:rPr sz="1800" spc="4" dirty="0">
                <a:latin typeface="Times New Roman"/>
                <a:cs typeface="Times New Roman"/>
              </a:rPr>
              <a:t>i</a:t>
            </a:r>
            <a:r>
              <a:rPr sz="1800" spc="0" dirty="0">
                <a:latin typeface="Times New Roman"/>
                <a:cs typeface="Times New Roman"/>
              </a:rPr>
              <a:t>ed at</a:t>
            </a:r>
            <a:r>
              <a:rPr sz="1800" spc="-14" dirty="0">
                <a:latin typeface="Times New Roman"/>
                <a:cs typeface="Times New Roman"/>
              </a:rPr>
              <a:t> </a:t>
            </a:r>
            <a:r>
              <a:rPr sz="1800" spc="0" dirty="0">
                <a:latin typeface="Times New Roman"/>
                <a:cs typeface="Times New Roman"/>
              </a:rPr>
              <a:t>posit</a:t>
            </a:r>
            <a:r>
              <a:rPr sz="1800" spc="4" dirty="0">
                <a:latin typeface="Times New Roman"/>
                <a:cs typeface="Times New Roman"/>
              </a:rPr>
              <a:t>i</a:t>
            </a:r>
            <a:r>
              <a:rPr sz="1800" spc="0" dirty="0">
                <a:latin typeface="Times New Roman"/>
                <a:cs typeface="Times New Roman"/>
              </a:rPr>
              <a:t>ons (x 1,</a:t>
            </a:r>
            <a:r>
              <a:rPr sz="1800" spc="25" dirty="0">
                <a:latin typeface="Times New Roman"/>
                <a:cs typeface="Times New Roman"/>
              </a:rPr>
              <a:t>y</a:t>
            </a:r>
            <a:r>
              <a:rPr sz="1800" spc="0" dirty="0">
                <a:latin typeface="Times New Roman"/>
                <a:cs typeface="Times New Roman"/>
              </a:rPr>
              <a:t>1)</a:t>
            </a:r>
            <a:r>
              <a:rPr sz="1800" spc="-29" dirty="0">
                <a:latin typeface="Times New Roman"/>
                <a:cs typeface="Times New Roman"/>
              </a:rPr>
              <a:t> </a:t>
            </a:r>
            <a:r>
              <a:rPr sz="1800" spc="0" dirty="0">
                <a:latin typeface="Times New Roman"/>
                <a:cs typeface="Times New Roman"/>
              </a:rPr>
              <a:t>and</a:t>
            </a:r>
            <a:r>
              <a:rPr sz="1800" spc="9" dirty="0">
                <a:latin typeface="Times New Roman"/>
                <a:cs typeface="Times New Roman"/>
              </a:rPr>
              <a:t> </a:t>
            </a:r>
            <a:r>
              <a:rPr sz="1800" spc="0" dirty="0">
                <a:latin typeface="Times New Roman"/>
                <a:cs typeface="Times New Roman"/>
              </a:rPr>
              <a:t>(x2, </a:t>
            </a:r>
            <a:r>
              <a:rPr sz="1800" spc="19" dirty="0">
                <a:latin typeface="Times New Roman"/>
                <a:cs typeface="Times New Roman"/>
              </a:rPr>
              <a:t>y</a:t>
            </a:r>
            <a:r>
              <a:rPr sz="1800" spc="0" dirty="0">
                <a:latin typeface="Times New Roman"/>
                <a:cs typeface="Times New Roman"/>
              </a:rPr>
              <a:t>2),</a:t>
            </a:r>
            <a:r>
              <a:rPr sz="1800" spc="-25" dirty="0">
                <a:latin typeface="Times New Roman"/>
                <a:cs typeface="Times New Roman"/>
              </a:rPr>
              <a:t> </a:t>
            </a:r>
            <a:r>
              <a:rPr sz="1800" spc="0" dirty="0">
                <a:latin typeface="Times New Roman"/>
                <a:cs typeface="Times New Roman"/>
              </a:rPr>
              <a:t>as</a:t>
            </a:r>
            <a:r>
              <a:rPr sz="1800" spc="-4" dirty="0">
                <a:latin typeface="Times New Roman"/>
                <a:cs typeface="Times New Roman"/>
              </a:rPr>
              <a:t> </a:t>
            </a:r>
            <a:r>
              <a:rPr sz="1800" spc="0" dirty="0">
                <a:latin typeface="Times New Roman"/>
                <a:cs typeface="Times New Roman"/>
              </a:rPr>
              <a:t>sho</a:t>
            </a:r>
            <a:r>
              <a:rPr sz="1800" spc="-4" dirty="0">
                <a:latin typeface="Times New Roman"/>
                <a:cs typeface="Times New Roman"/>
              </a:rPr>
              <a:t>w</a:t>
            </a:r>
            <a:r>
              <a:rPr sz="1800" spc="0" dirty="0">
                <a:latin typeface="Times New Roman"/>
                <a:cs typeface="Times New Roman"/>
              </a:rPr>
              <a:t>n in Figure.</a:t>
            </a:r>
            <a:endParaRPr sz="1800">
              <a:latin typeface="Times New Roman"/>
              <a:cs typeface="Times New Roman"/>
            </a:endParaRPr>
          </a:p>
        </p:txBody>
      </p:sp>
      <p:sp>
        <p:nvSpPr>
          <p:cNvPr id="7" name="object 7"/>
          <p:cNvSpPr txBox="1"/>
          <p:nvPr/>
        </p:nvSpPr>
        <p:spPr>
          <a:xfrm>
            <a:off x="383540" y="4260651"/>
            <a:ext cx="139700"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a:t>
            </a:r>
            <a:endParaRPr sz="1800">
              <a:latin typeface="Arial"/>
              <a:cs typeface="Arial"/>
            </a:endParaRPr>
          </a:p>
        </p:txBody>
      </p:sp>
      <p:sp>
        <p:nvSpPr>
          <p:cNvPr id="6" name="object 6"/>
          <p:cNvSpPr txBox="1"/>
          <p:nvPr/>
        </p:nvSpPr>
        <p:spPr>
          <a:xfrm>
            <a:off x="670052" y="4261940"/>
            <a:ext cx="3374618" cy="528319"/>
          </a:xfrm>
          <a:prstGeom prst="rect">
            <a:avLst/>
          </a:prstGeom>
        </p:spPr>
        <p:txBody>
          <a:bodyPr wrap="square" lIns="0" tIns="0" rIns="0" bIns="0" rtlCol="0">
            <a:noAutofit/>
          </a:bodyPr>
          <a:lstStyle/>
          <a:p>
            <a:pPr marL="12700">
              <a:lnSpc>
                <a:spcPts val="1939"/>
              </a:lnSpc>
              <a:spcBef>
                <a:spcPts val="97"/>
              </a:spcBef>
            </a:pPr>
            <a:r>
              <a:rPr sz="1800" spc="-150" dirty="0">
                <a:latin typeface="Times New Roman"/>
                <a:cs typeface="Times New Roman"/>
              </a:rPr>
              <a:t>W</a:t>
            </a:r>
            <a:r>
              <a:rPr sz="1800" spc="0" dirty="0">
                <a:latin typeface="Times New Roman"/>
                <a:cs typeface="Times New Roman"/>
              </a:rPr>
              <a:t>e</a:t>
            </a:r>
            <a:r>
              <a:rPr sz="1800" spc="9" dirty="0">
                <a:latin typeface="Times New Roman"/>
                <a:cs typeface="Times New Roman"/>
              </a:rPr>
              <a:t> </a:t>
            </a:r>
            <a:r>
              <a:rPr sz="1800" spc="0" dirty="0">
                <a:latin typeface="Times New Roman"/>
                <a:cs typeface="Times New Roman"/>
              </a:rPr>
              <a:t>c</a:t>
            </a:r>
            <a:r>
              <a:rPr sz="1800" spc="4" dirty="0">
                <a:latin typeface="Times New Roman"/>
                <a:cs typeface="Times New Roman"/>
              </a:rPr>
              <a:t>a</a:t>
            </a:r>
            <a:r>
              <a:rPr sz="1800" spc="0" dirty="0">
                <a:latin typeface="Times New Roman"/>
                <a:cs typeface="Times New Roman"/>
              </a:rPr>
              <a:t>n</a:t>
            </a:r>
            <a:r>
              <a:rPr sz="1800" spc="-4" dirty="0">
                <a:latin typeface="Times New Roman"/>
                <a:cs typeface="Times New Roman"/>
              </a:rPr>
              <a:t> </a:t>
            </a:r>
            <a:r>
              <a:rPr sz="1800" spc="0" dirty="0">
                <a:latin typeface="Times New Roman"/>
                <a:cs typeface="Times New Roman"/>
              </a:rPr>
              <a:t>de</a:t>
            </a:r>
            <a:r>
              <a:rPr sz="1800" spc="4" dirty="0">
                <a:latin typeface="Times New Roman"/>
                <a:cs typeface="Times New Roman"/>
              </a:rPr>
              <a:t>t</a:t>
            </a:r>
            <a:r>
              <a:rPr sz="1800" spc="0" dirty="0">
                <a:latin typeface="Times New Roman"/>
                <a:cs typeface="Times New Roman"/>
              </a:rPr>
              <a:t>ermine</a:t>
            </a:r>
            <a:r>
              <a:rPr sz="1800" spc="-14" dirty="0">
                <a:latin typeface="Times New Roman"/>
                <a:cs typeface="Times New Roman"/>
              </a:rPr>
              <a:t> </a:t>
            </a:r>
            <a:r>
              <a:rPr sz="1800" spc="0" dirty="0">
                <a:latin typeface="Times New Roman"/>
                <a:cs typeface="Times New Roman"/>
              </a:rPr>
              <a:t>the slope m</a:t>
            </a:r>
            <a:r>
              <a:rPr sz="1800" spc="-4" dirty="0">
                <a:latin typeface="Times New Roman"/>
                <a:cs typeface="Times New Roman"/>
              </a:rPr>
              <a:t> </a:t>
            </a:r>
            <a:r>
              <a:rPr sz="1800" spc="0" dirty="0">
                <a:latin typeface="Times New Roman"/>
                <a:cs typeface="Times New Roman"/>
              </a:rPr>
              <a:t>and</a:t>
            </a:r>
            <a:r>
              <a:rPr sz="1800" spc="9" dirty="0">
                <a:latin typeface="Times New Roman"/>
                <a:cs typeface="Times New Roman"/>
              </a:rPr>
              <a:t> </a:t>
            </a:r>
            <a:r>
              <a:rPr sz="1800" spc="0" dirty="0">
                <a:latin typeface="Times New Roman"/>
                <a:cs typeface="Times New Roman"/>
              </a:rPr>
              <a:t>y</a:t>
            </a:r>
            <a:endParaRPr sz="1800">
              <a:latin typeface="Times New Roman"/>
              <a:cs typeface="Times New Roman"/>
            </a:endParaRPr>
          </a:p>
          <a:p>
            <a:pPr marL="12700" marR="34289">
              <a:lnSpc>
                <a:spcPct val="95825"/>
              </a:lnSpc>
            </a:pPr>
            <a:r>
              <a:rPr sz="1800" spc="0" dirty="0">
                <a:latin typeface="Times New Roman"/>
                <a:cs typeface="Times New Roman"/>
              </a:rPr>
              <a:t>in</a:t>
            </a:r>
            <a:r>
              <a:rPr sz="1800" spc="4" dirty="0">
                <a:latin typeface="Times New Roman"/>
                <a:cs typeface="Times New Roman"/>
              </a:rPr>
              <a:t>t</a:t>
            </a:r>
            <a:r>
              <a:rPr sz="1800" spc="0" dirty="0">
                <a:latin typeface="Times New Roman"/>
                <a:cs typeface="Times New Roman"/>
              </a:rPr>
              <a:t>er</a:t>
            </a:r>
            <a:r>
              <a:rPr sz="1800" spc="9" dirty="0">
                <a:latin typeface="Times New Roman"/>
                <a:cs typeface="Times New Roman"/>
              </a:rPr>
              <a:t>c</a:t>
            </a:r>
            <a:r>
              <a:rPr sz="1800" spc="0" dirty="0">
                <a:latin typeface="Times New Roman"/>
                <a:cs typeface="Times New Roman"/>
              </a:rPr>
              <a:t>ept</a:t>
            </a:r>
            <a:r>
              <a:rPr sz="1800" spc="-25" dirty="0">
                <a:latin typeface="Times New Roman"/>
                <a:cs typeface="Times New Roman"/>
              </a:rPr>
              <a:t> </a:t>
            </a:r>
            <a:r>
              <a:rPr sz="1800" spc="0" dirty="0">
                <a:latin typeface="Times New Roman"/>
                <a:cs typeface="Times New Roman"/>
              </a:rPr>
              <a:t>b</a:t>
            </a:r>
            <a:endParaRPr sz="1800">
              <a:latin typeface="Times New Roman"/>
              <a:cs typeface="Times New Roman"/>
            </a:endParaRPr>
          </a:p>
        </p:txBody>
      </p:sp>
      <p:sp>
        <p:nvSpPr>
          <p:cNvPr id="5" name="object 5"/>
          <p:cNvSpPr txBox="1"/>
          <p:nvPr/>
        </p:nvSpPr>
        <p:spPr>
          <a:xfrm>
            <a:off x="323528" y="5733256"/>
            <a:ext cx="3831132" cy="528320"/>
          </a:xfrm>
          <a:prstGeom prst="rect">
            <a:avLst/>
          </a:prstGeom>
        </p:spPr>
        <p:txBody>
          <a:bodyPr wrap="square" lIns="0" tIns="0" rIns="0" bIns="0" rtlCol="0">
            <a:noAutofit/>
          </a:bodyPr>
          <a:lstStyle/>
          <a:p>
            <a:pPr marL="12700" marR="34289">
              <a:lnSpc>
                <a:spcPts val="1939"/>
              </a:lnSpc>
              <a:spcBef>
                <a:spcPts val="97"/>
              </a:spcBef>
            </a:pPr>
            <a:r>
              <a:rPr sz="1800" spc="0" dirty="0">
                <a:latin typeface="Times New Roman"/>
                <a:cs typeface="Times New Roman"/>
              </a:rPr>
              <a:t>Algori</a:t>
            </a:r>
            <a:r>
              <a:rPr sz="1800" spc="4" dirty="0">
                <a:latin typeface="Times New Roman"/>
                <a:cs typeface="Times New Roman"/>
              </a:rPr>
              <a:t>t</a:t>
            </a:r>
            <a:r>
              <a:rPr sz="1800" spc="0" dirty="0">
                <a:latin typeface="Times New Roman"/>
                <a:cs typeface="Times New Roman"/>
              </a:rPr>
              <a:t>h</a:t>
            </a:r>
            <a:r>
              <a:rPr sz="1800" spc="-9" dirty="0">
                <a:latin typeface="Times New Roman"/>
                <a:cs typeface="Times New Roman"/>
              </a:rPr>
              <a:t>m</a:t>
            </a:r>
            <a:r>
              <a:rPr sz="1800" spc="0" dirty="0">
                <a:latin typeface="Times New Roman"/>
                <a:cs typeface="Times New Roman"/>
              </a:rPr>
              <a:t>s for displa</a:t>
            </a:r>
            <a:r>
              <a:rPr sz="1800" spc="25" dirty="0">
                <a:latin typeface="Times New Roman"/>
                <a:cs typeface="Times New Roman"/>
              </a:rPr>
              <a:t>y</a:t>
            </a:r>
            <a:r>
              <a:rPr sz="1800" spc="0" dirty="0">
                <a:latin typeface="Times New Roman"/>
                <a:cs typeface="Times New Roman"/>
              </a:rPr>
              <a:t>ing</a:t>
            </a:r>
            <a:r>
              <a:rPr sz="1800" spc="-25" dirty="0">
                <a:latin typeface="Times New Roman"/>
                <a:cs typeface="Times New Roman"/>
              </a:rPr>
              <a:t> </a:t>
            </a:r>
            <a:r>
              <a:rPr sz="1800" spc="0" dirty="0">
                <a:latin typeface="Times New Roman"/>
                <a:cs typeface="Times New Roman"/>
              </a:rPr>
              <a:t>stra</a:t>
            </a:r>
            <a:r>
              <a:rPr sz="1800" spc="4" dirty="0">
                <a:latin typeface="Times New Roman"/>
                <a:cs typeface="Times New Roman"/>
              </a:rPr>
              <a:t>i</a:t>
            </a:r>
            <a:r>
              <a:rPr sz="1800" spc="0" dirty="0">
                <a:latin typeface="Times New Roman"/>
                <a:cs typeface="Times New Roman"/>
              </a:rPr>
              <a:t>ght</a:t>
            </a:r>
            <a:r>
              <a:rPr sz="1800" spc="-14" dirty="0">
                <a:latin typeface="Times New Roman"/>
                <a:cs typeface="Times New Roman"/>
              </a:rPr>
              <a:t> </a:t>
            </a:r>
            <a:r>
              <a:rPr sz="1800" spc="0" dirty="0">
                <a:latin typeface="Times New Roman"/>
                <a:cs typeface="Times New Roman"/>
              </a:rPr>
              <a:t>l</a:t>
            </a:r>
            <a:r>
              <a:rPr sz="1800" spc="4" dirty="0">
                <a:latin typeface="Times New Roman"/>
                <a:cs typeface="Times New Roman"/>
              </a:rPr>
              <a:t>i</a:t>
            </a:r>
            <a:r>
              <a:rPr sz="1800" spc="0" dirty="0">
                <a:latin typeface="Times New Roman"/>
                <a:cs typeface="Times New Roman"/>
              </a:rPr>
              <a:t>nes</a:t>
            </a:r>
            <a:endParaRPr sz="1800">
              <a:latin typeface="Times New Roman"/>
              <a:cs typeface="Times New Roman"/>
            </a:endParaRPr>
          </a:p>
          <a:p>
            <a:pPr marL="12700">
              <a:lnSpc>
                <a:spcPct val="95825"/>
              </a:lnSpc>
            </a:pPr>
            <a:r>
              <a:rPr sz="1800" spc="0" dirty="0">
                <a:latin typeface="Times New Roman"/>
                <a:cs typeface="Times New Roman"/>
              </a:rPr>
              <a:t>are bas</a:t>
            </a:r>
            <a:r>
              <a:rPr sz="1800" spc="4" dirty="0">
                <a:latin typeface="Times New Roman"/>
                <a:cs typeface="Times New Roman"/>
              </a:rPr>
              <a:t>e</a:t>
            </a:r>
            <a:r>
              <a:rPr sz="1800" spc="0" dirty="0">
                <a:latin typeface="Times New Roman"/>
                <a:cs typeface="Times New Roman"/>
              </a:rPr>
              <a:t>d</a:t>
            </a:r>
            <a:r>
              <a:rPr sz="1800" spc="-4" dirty="0">
                <a:latin typeface="Times New Roman"/>
                <a:cs typeface="Times New Roman"/>
              </a:rPr>
              <a:t> </a:t>
            </a:r>
            <a:r>
              <a:rPr sz="1800" spc="0" dirty="0">
                <a:latin typeface="Times New Roman"/>
                <a:cs typeface="Times New Roman"/>
              </a:rPr>
              <a:t>on</a:t>
            </a:r>
            <a:r>
              <a:rPr sz="1800" spc="-4" dirty="0">
                <a:latin typeface="Times New Roman"/>
                <a:cs typeface="Times New Roman"/>
              </a:rPr>
              <a:t> </a:t>
            </a:r>
            <a:r>
              <a:rPr sz="1800" spc="0" dirty="0">
                <a:latin typeface="Times New Roman"/>
                <a:cs typeface="Times New Roman"/>
              </a:rPr>
              <a:t>the l</a:t>
            </a:r>
            <a:r>
              <a:rPr sz="1800" spc="4" dirty="0">
                <a:latin typeface="Times New Roman"/>
                <a:cs typeface="Times New Roman"/>
              </a:rPr>
              <a:t>i</a:t>
            </a:r>
            <a:r>
              <a:rPr sz="1800" spc="0" dirty="0">
                <a:latin typeface="Times New Roman"/>
                <a:cs typeface="Times New Roman"/>
              </a:rPr>
              <a:t>ne equ</a:t>
            </a:r>
            <a:r>
              <a:rPr sz="1800" spc="4" dirty="0">
                <a:latin typeface="Times New Roman"/>
                <a:cs typeface="Times New Roman"/>
              </a:rPr>
              <a:t>a</a:t>
            </a:r>
            <a:r>
              <a:rPr sz="1800" spc="0" dirty="0">
                <a:latin typeface="Times New Roman"/>
                <a:cs typeface="Times New Roman"/>
              </a:rPr>
              <a:t>t</a:t>
            </a:r>
            <a:r>
              <a:rPr sz="1800" spc="4" dirty="0">
                <a:latin typeface="Times New Roman"/>
                <a:cs typeface="Times New Roman"/>
              </a:rPr>
              <a:t>i</a:t>
            </a:r>
            <a:r>
              <a:rPr sz="1800" spc="0" dirty="0">
                <a:latin typeface="Times New Roman"/>
                <a:cs typeface="Times New Roman"/>
              </a:rPr>
              <a:t>on</a:t>
            </a:r>
            <a:r>
              <a:rPr sz="1800" spc="-19" dirty="0">
                <a:latin typeface="Times New Roman"/>
                <a:cs typeface="Times New Roman"/>
              </a:rPr>
              <a:t> </a:t>
            </a:r>
            <a:r>
              <a:rPr sz="1800" spc="0" dirty="0">
                <a:latin typeface="Times New Roman"/>
                <a:cs typeface="Times New Roman"/>
              </a:rPr>
              <a:t>(1)</a:t>
            </a:r>
            <a:r>
              <a:rPr sz="1800" spc="4" dirty="0">
                <a:latin typeface="Times New Roman"/>
                <a:cs typeface="Times New Roman"/>
              </a:rPr>
              <a:t> </a:t>
            </a:r>
            <a:r>
              <a:rPr sz="1800" spc="0" dirty="0">
                <a:latin typeface="Times New Roman"/>
                <a:cs typeface="Times New Roman"/>
              </a:rPr>
              <a:t>and the</a:t>
            </a:r>
            <a:endParaRPr sz="1800">
              <a:latin typeface="Times New Roman"/>
              <a:cs typeface="Times New Roman"/>
            </a:endParaRPr>
          </a:p>
        </p:txBody>
      </p:sp>
      <p:sp>
        <p:nvSpPr>
          <p:cNvPr id="4" name="object 4"/>
          <p:cNvSpPr txBox="1"/>
          <p:nvPr/>
        </p:nvSpPr>
        <p:spPr>
          <a:xfrm>
            <a:off x="395536" y="6237312"/>
            <a:ext cx="2732659" cy="254000"/>
          </a:xfrm>
          <a:prstGeom prst="rect">
            <a:avLst/>
          </a:prstGeom>
        </p:spPr>
        <p:txBody>
          <a:bodyPr wrap="square" lIns="0" tIns="0" rIns="0" bIns="0" rtlCol="0">
            <a:noAutofit/>
          </a:bodyPr>
          <a:lstStyle/>
          <a:p>
            <a:pPr marL="12700">
              <a:lnSpc>
                <a:spcPts val="1939"/>
              </a:lnSpc>
              <a:spcBef>
                <a:spcPts val="97"/>
              </a:spcBef>
            </a:pPr>
            <a:r>
              <a:rPr sz="1800" spc="0" dirty="0">
                <a:latin typeface="Times New Roman"/>
                <a:cs typeface="Times New Roman"/>
              </a:rPr>
              <a:t>c</a:t>
            </a:r>
            <a:r>
              <a:rPr sz="1800" spc="-400" dirty="0">
                <a:latin typeface="Times New Roman"/>
                <a:cs typeface="Times New Roman"/>
              </a:rPr>
              <a:t>a</a:t>
            </a:r>
            <a:r>
              <a:rPr sz="1800" spc="-204" baseline="22755" dirty="0">
                <a:solidFill>
                  <a:srgbClr val="888888"/>
                </a:solidFill>
                <a:latin typeface="Calibri"/>
                <a:cs typeface="Calibri"/>
              </a:rPr>
              <a:t>9</a:t>
            </a:r>
            <a:r>
              <a:rPr sz="1800" spc="-294" dirty="0">
                <a:latin typeface="Times New Roman"/>
                <a:cs typeface="Times New Roman"/>
              </a:rPr>
              <a:t>l</a:t>
            </a:r>
            <a:r>
              <a:rPr sz="1800" spc="-169" baseline="22755" dirty="0">
                <a:solidFill>
                  <a:srgbClr val="888888"/>
                </a:solidFill>
                <a:latin typeface="Calibri"/>
                <a:cs typeface="Calibri"/>
              </a:rPr>
              <a:t>/</a:t>
            </a:r>
            <a:r>
              <a:rPr sz="1800" spc="-625" dirty="0">
                <a:latin typeface="Times New Roman"/>
                <a:cs typeface="Times New Roman"/>
              </a:rPr>
              <a:t>c</a:t>
            </a:r>
            <a:r>
              <a:rPr sz="1800" spc="0" baseline="22755" dirty="0">
                <a:solidFill>
                  <a:srgbClr val="888888"/>
                </a:solidFill>
                <a:latin typeface="Calibri"/>
                <a:cs typeface="Calibri"/>
              </a:rPr>
              <a:t>2</a:t>
            </a:r>
            <a:r>
              <a:rPr sz="1800" spc="-584" baseline="22755" dirty="0">
                <a:solidFill>
                  <a:srgbClr val="888888"/>
                </a:solidFill>
                <a:latin typeface="Calibri"/>
                <a:cs typeface="Calibri"/>
              </a:rPr>
              <a:t>1</a:t>
            </a:r>
            <a:r>
              <a:rPr sz="1800" spc="-309" dirty="0">
                <a:latin typeface="Times New Roman"/>
                <a:cs typeface="Times New Roman"/>
              </a:rPr>
              <a:t>u</a:t>
            </a:r>
            <a:r>
              <a:rPr sz="1800" spc="-154" baseline="22755" dirty="0">
                <a:solidFill>
                  <a:srgbClr val="888888"/>
                </a:solidFill>
                <a:latin typeface="Calibri"/>
                <a:cs typeface="Calibri"/>
              </a:rPr>
              <a:t>/</a:t>
            </a:r>
            <a:r>
              <a:rPr sz="1800" spc="-344" dirty="0">
                <a:latin typeface="Times New Roman"/>
                <a:cs typeface="Times New Roman"/>
              </a:rPr>
              <a:t>l</a:t>
            </a:r>
            <a:r>
              <a:rPr sz="1800" spc="-264" baseline="22755" dirty="0">
                <a:solidFill>
                  <a:srgbClr val="888888"/>
                </a:solidFill>
                <a:latin typeface="Calibri"/>
                <a:cs typeface="Calibri"/>
              </a:rPr>
              <a:t>2</a:t>
            </a:r>
            <a:r>
              <a:rPr sz="1800" spc="-534" dirty="0">
                <a:latin typeface="Times New Roman"/>
                <a:cs typeface="Times New Roman"/>
              </a:rPr>
              <a:t>a</a:t>
            </a:r>
            <a:r>
              <a:rPr sz="1800" spc="-69" baseline="22755" dirty="0">
                <a:solidFill>
                  <a:srgbClr val="888888"/>
                </a:solidFill>
                <a:latin typeface="Calibri"/>
                <a:cs typeface="Calibri"/>
              </a:rPr>
              <a:t>0</a:t>
            </a:r>
            <a:r>
              <a:rPr sz="1800" spc="-429" dirty="0">
                <a:latin typeface="Times New Roman"/>
                <a:cs typeface="Times New Roman"/>
              </a:rPr>
              <a:t>t</a:t>
            </a:r>
            <a:r>
              <a:rPr sz="1800" spc="-179" baseline="22755" dirty="0">
                <a:solidFill>
                  <a:srgbClr val="888888"/>
                </a:solidFill>
                <a:latin typeface="Calibri"/>
                <a:cs typeface="Calibri"/>
              </a:rPr>
              <a:t>2</a:t>
            </a:r>
            <a:r>
              <a:rPr sz="1800" spc="-319" dirty="0">
                <a:latin typeface="Times New Roman"/>
                <a:cs typeface="Times New Roman"/>
              </a:rPr>
              <a:t>i</a:t>
            </a:r>
            <a:r>
              <a:rPr sz="1800" spc="-284" baseline="22755" dirty="0">
                <a:solidFill>
                  <a:srgbClr val="888888"/>
                </a:solidFill>
                <a:latin typeface="Calibri"/>
                <a:cs typeface="Calibri"/>
              </a:rPr>
              <a:t>0</a:t>
            </a:r>
            <a:r>
              <a:rPr sz="1800" spc="0" dirty="0">
                <a:latin typeface="Times New Roman"/>
                <a:cs typeface="Times New Roman"/>
              </a:rPr>
              <a:t>ons</a:t>
            </a:r>
            <a:r>
              <a:rPr sz="1800" spc="-34" dirty="0">
                <a:latin typeface="Times New Roman"/>
                <a:cs typeface="Times New Roman"/>
              </a:rPr>
              <a:t> </a:t>
            </a:r>
            <a:r>
              <a:rPr sz="1800" spc="0" dirty="0">
                <a:latin typeface="Times New Roman"/>
                <a:cs typeface="Times New Roman"/>
              </a:rPr>
              <a:t>giv</a:t>
            </a:r>
            <a:r>
              <a:rPr sz="1800" spc="4" dirty="0">
                <a:latin typeface="Times New Roman"/>
                <a:cs typeface="Times New Roman"/>
              </a:rPr>
              <a:t>e</a:t>
            </a:r>
            <a:r>
              <a:rPr sz="1800" spc="0" dirty="0">
                <a:latin typeface="Times New Roman"/>
                <a:cs typeface="Times New Roman"/>
              </a:rPr>
              <a:t>n</a:t>
            </a:r>
            <a:r>
              <a:rPr sz="1800" spc="-4" dirty="0">
                <a:latin typeface="Times New Roman"/>
                <a:cs typeface="Times New Roman"/>
              </a:rPr>
              <a:t> </a:t>
            </a:r>
            <a:r>
              <a:rPr sz="1800" spc="0" dirty="0">
                <a:latin typeface="Times New Roman"/>
                <a:cs typeface="Times New Roman"/>
              </a:rPr>
              <a:t>in</a:t>
            </a:r>
            <a:r>
              <a:rPr sz="1800" spc="4" dirty="0">
                <a:latin typeface="Times New Roman"/>
                <a:cs typeface="Times New Roman"/>
              </a:rPr>
              <a:t> </a:t>
            </a:r>
            <a:r>
              <a:rPr sz="1800" spc="0" dirty="0">
                <a:latin typeface="Times New Roman"/>
                <a:cs typeface="Times New Roman"/>
              </a:rPr>
              <a:t>Eqs. (2)</a:t>
            </a:r>
            <a:endParaRPr sz="1800" dirty="0">
              <a:latin typeface="Times New Roman"/>
              <a:cs typeface="Times New Roman"/>
            </a:endParaRPr>
          </a:p>
        </p:txBody>
      </p:sp>
      <p:sp>
        <p:nvSpPr>
          <p:cNvPr id="2" name="object 2"/>
          <p:cNvSpPr txBox="1"/>
          <p:nvPr/>
        </p:nvSpPr>
        <p:spPr>
          <a:xfrm>
            <a:off x="8504682" y="6464681"/>
            <a:ext cx="125702" cy="178104"/>
          </a:xfrm>
          <a:prstGeom prst="rect">
            <a:avLst/>
          </a:prstGeom>
        </p:spPr>
        <p:txBody>
          <a:bodyPr wrap="square" lIns="0" tIns="0" rIns="0" bIns="0" rtlCol="0">
            <a:noAutofit/>
          </a:bodyPr>
          <a:lstStyle/>
          <a:p>
            <a:pPr marL="12700">
              <a:lnSpc>
                <a:spcPts val="1325"/>
              </a:lnSpc>
              <a:spcBef>
                <a:spcPts val="66"/>
              </a:spcBef>
            </a:pPr>
            <a:r>
              <a:rPr sz="1800" spc="0" baseline="2275" dirty="0">
                <a:solidFill>
                  <a:srgbClr val="888888"/>
                </a:solidFill>
                <a:latin typeface="Calibri"/>
                <a:cs typeface="Calibri"/>
              </a:rPr>
              <a:t>9</a:t>
            </a:r>
            <a:endParaRPr sz="12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br>
              <a:rPr lang="en-IN" b="1" dirty="0"/>
            </a:br>
            <a:r>
              <a:rPr lang="en-IN" b="1" dirty="0">
                <a:solidFill>
                  <a:srgbClr val="FF0000"/>
                </a:solidFill>
              </a:rPr>
              <a:t>Applications of computer graphics</a:t>
            </a:r>
            <a:r>
              <a:rPr lang="en-IN" b="1" dirty="0"/>
              <a:t> </a:t>
            </a:r>
            <a:br>
              <a:rPr lang="en-IN" b="0" dirty="0"/>
            </a:b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a:t>Movie industry </a:t>
            </a:r>
            <a:endParaRPr lang="en-IN" b="0" dirty="0"/>
          </a:p>
          <a:p>
            <a:r>
              <a:rPr lang="en-IN" dirty="0"/>
              <a:t>Games </a:t>
            </a:r>
            <a:endParaRPr lang="en-IN" b="0" dirty="0"/>
          </a:p>
          <a:p>
            <a:r>
              <a:rPr lang="en-IN" dirty="0"/>
              <a:t>Medical Imaging and Scientific Visualization </a:t>
            </a:r>
            <a:endParaRPr lang="en-IN" b="0" dirty="0"/>
          </a:p>
          <a:p>
            <a:r>
              <a:rPr lang="en-IN" dirty="0"/>
              <a:t>Computer Aided Design </a:t>
            </a:r>
            <a:endParaRPr lang="en-IN" b="0" dirty="0"/>
          </a:p>
          <a:p>
            <a:r>
              <a:rPr lang="en-IN" dirty="0"/>
              <a:t>Education &amp; training </a:t>
            </a:r>
            <a:endParaRPr lang="en-IN" b="0" dirty="0"/>
          </a:p>
          <a:p>
            <a:r>
              <a:rPr lang="en-IN" dirty="0"/>
              <a:t>Simulators used for training ship </a:t>
            </a:r>
            <a:r>
              <a:rPr lang="en-IN" dirty="0" err="1"/>
              <a:t>captains,pilots</a:t>
            </a:r>
            <a:r>
              <a:rPr lang="en-IN" dirty="0"/>
              <a:t> </a:t>
            </a:r>
            <a:endParaRPr lang="en-IN" b="0" dirty="0"/>
          </a:p>
          <a:p>
            <a:r>
              <a:rPr lang="en-IN" dirty="0"/>
              <a:t>Computer Art </a:t>
            </a:r>
            <a:endParaRPr lang="en-IN" b="0" dirty="0"/>
          </a:p>
          <a:p>
            <a:r>
              <a:rPr lang="en-IN" dirty="0"/>
              <a:t>Presentation graphics </a:t>
            </a:r>
            <a:endParaRPr lang="en-IN" b="0" dirty="0"/>
          </a:p>
          <a:p>
            <a:r>
              <a:rPr lang="en-IN" dirty="0"/>
              <a:t>Image processing </a:t>
            </a:r>
            <a:endParaRPr lang="en-IN" b="0" dirty="0"/>
          </a:p>
          <a:p>
            <a:r>
              <a:rPr lang="en-IN" dirty="0"/>
              <a:t>GUI </a:t>
            </a:r>
            <a:endParaRPr lang="en-IN" b="0" dirty="0"/>
          </a:p>
          <a:p>
            <a:pPr>
              <a:buNone/>
            </a:pP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143000" y="990600"/>
            <a:ext cx="5724144" cy="4596384"/>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p:cNvSpPr/>
          <p:nvPr/>
        </p:nvSpPr>
        <p:spPr>
          <a:xfrm>
            <a:off x="381000" y="1143000"/>
            <a:ext cx="8382000" cy="3506724"/>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p:cNvSpPr/>
          <p:nvPr/>
        </p:nvSpPr>
        <p:spPr>
          <a:xfrm>
            <a:off x="457199" y="379905"/>
            <a:ext cx="8367920" cy="5738012"/>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p:cNvSpPr/>
          <p:nvPr/>
        </p:nvSpPr>
        <p:spPr>
          <a:xfrm>
            <a:off x="685799" y="426579"/>
            <a:ext cx="8131518" cy="5737182"/>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txBox="1"/>
          <p:nvPr/>
        </p:nvSpPr>
        <p:spPr>
          <a:xfrm>
            <a:off x="911974" y="798571"/>
            <a:ext cx="256855" cy="317500"/>
          </a:xfrm>
          <a:prstGeom prst="rect">
            <a:avLst/>
          </a:prstGeom>
        </p:spPr>
        <p:txBody>
          <a:bodyPr wrap="square" lIns="0" tIns="0" rIns="0" bIns="0" rtlCol="0">
            <a:noAutofit/>
          </a:bodyPr>
          <a:lstStyle/>
          <a:p>
            <a:pPr marL="12700">
              <a:lnSpc>
                <a:spcPts val="2450"/>
              </a:lnSpc>
              <a:spcBef>
                <a:spcPts val="122"/>
              </a:spcBef>
            </a:pPr>
            <a:r>
              <a:rPr sz="2300" spc="0" dirty="0">
                <a:latin typeface="Arial"/>
                <a:cs typeface="Arial"/>
              </a:rPr>
              <a:t>•</a:t>
            </a:r>
            <a:endParaRPr sz="2300">
              <a:latin typeface="Arial"/>
              <a:cs typeface="Arial"/>
            </a:endParaRPr>
          </a:p>
        </p:txBody>
      </p:sp>
      <p:sp>
        <p:nvSpPr>
          <p:cNvPr id="46" name="object 46"/>
          <p:cNvSpPr txBox="1"/>
          <p:nvPr/>
        </p:nvSpPr>
        <p:spPr>
          <a:xfrm>
            <a:off x="1220199" y="798571"/>
            <a:ext cx="1094043" cy="317500"/>
          </a:xfrm>
          <a:prstGeom prst="rect">
            <a:avLst/>
          </a:prstGeom>
        </p:spPr>
        <p:txBody>
          <a:bodyPr wrap="square" lIns="0" tIns="0" rIns="0" bIns="0" rtlCol="0">
            <a:noAutofit/>
          </a:bodyPr>
          <a:lstStyle/>
          <a:p>
            <a:pPr marL="12700">
              <a:lnSpc>
                <a:spcPts val="2450"/>
              </a:lnSpc>
              <a:spcBef>
                <a:spcPts val="122"/>
              </a:spcBef>
            </a:pPr>
            <a:r>
              <a:rPr sz="2300" spc="0" dirty="0">
                <a:latin typeface="Arial"/>
                <a:cs typeface="Arial"/>
              </a:rPr>
              <a:t>k</a:t>
            </a:r>
            <a:r>
              <a:rPr sz="2300" spc="234" dirty="0">
                <a:latin typeface="Arial"/>
                <a:cs typeface="Arial"/>
              </a:rPr>
              <a:t> </a:t>
            </a:r>
            <a:r>
              <a:rPr sz="2300" spc="0" dirty="0">
                <a:solidFill>
                  <a:srgbClr val="0B0202"/>
                </a:solidFill>
                <a:latin typeface="Arial"/>
                <a:cs typeface="Arial"/>
              </a:rPr>
              <a:t>takes</a:t>
            </a:r>
            <a:endParaRPr sz="2300">
              <a:latin typeface="Arial"/>
              <a:cs typeface="Arial"/>
            </a:endParaRPr>
          </a:p>
        </p:txBody>
      </p:sp>
      <p:sp>
        <p:nvSpPr>
          <p:cNvPr id="45" name="object 45"/>
          <p:cNvSpPr txBox="1"/>
          <p:nvPr/>
        </p:nvSpPr>
        <p:spPr>
          <a:xfrm>
            <a:off x="2422276" y="798571"/>
            <a:ext cx="2169255"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0B0202"/>
                </a:solidFill>
                <a:latin typeface="Arial"/>
                <a:cs typeface="Arial"/>
              </a:rPr>
              <a:t>integer  </a:t>
            </a:r>
            <a:r>
              <a:rPr sz="2300" spc="275" dirty="0">
                <a:solidFill>
                  <a:srgbClr val="0B0202"/>
                </a:solidFill>
                <a:latin typeface="Arial"/>
                <a:cs typeface="Arial"/>
              </a:rPr>
              <a:t> </a:t>
            </a:r>
            <a:r>
              <a:rPr sz="2300" spc="0" dirty="0">
                <a:solidFill>
                  <a:srgbClr val="0B0202"/>
                </a:solidFill>
                <a:latin typeface="Arial"/>
                <a:cs typeface="Arial"/>
              </a:rPr>
              <a:t>values</a:t>
            </a:r>
            <a:endParaRPr sz="2300">
              <a:latin typeface="Arial"/>
              <a:cs typeface="Arial"/>
            </a:endParaRPr>
          </a:p>
        </p:txBody>
      </p:sp>
      <p:sp>
        <p:nvSpPr>
          <p:cNvPr id="44" name="object 44"/>
          <p:cNvSpPr txBox="1"/>
          <p:nvPr/>
        </p:nvSpPr>
        <p:spPr>
          <a:xfrm>
            <a:off x="4713413" y="798571"/>
            <a:ext cx="1122885"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3F317B"/>
                </a:solidFill>
                <a:latin typeface="Arial"/>
                <a:cs typeface="Arial"/>
              </a:rPr>
              <a:t>starting</a:t>
            </a:r>
            <a:endParaRPr sz="2300">
              <a:latin typeface="Arial"/>
              <a:cs typeface="Arial"/>
            </a:endParaRPr>
          </a:p>
        </p:txBody>
      </p:sp>
      <p:sp>
        <p:nvSpPr>
          <p:cNvPr id="43" name="object 43"/>
          <p:cNvSpPr txBox="1"/>
          <p:nvPr/>
        </p:nvSpPr>
        <p:spPr>
          <a:xfrm>
            <a:off x="5997688" y="798571"/>
            <a:ext cx="711835"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3F317B"/>
                </a:solidFill>
                <a:latin typeface="Arial"/>
                <a:cs typeface="Arial"/>
              </a:rPr>
              <a:t>from</a:t>
            </a:r>
            <a:endParaRPr sz="2300">
              <a:latin typeface="Arial"/>
              <a:cs typeface="Arial"/>
            </a:endParaRPr>
          </a:p>
        </p:txBody>
      </p:sp>
      <p:sp>
        <p:nvSpPr>
          <p:cNvPr id="42" name="object 42"/>
          <p:cNvSpPr txBox="1"/>
          <p:nvPr/>
        </p:nvSpPr>
        <p:spPr>
          <a:xfrm>
            <a:off x="6829894" y="798571"/>
            <a:ext cx="1436774" cy="625725"/>
          </a:xfrm>
          <a:prstGeom prst="rect">
            <a:avLst/>
          </a:prstGeom>
        </p:spPr>
        <p:txBody>
          <a:bodyPr wrap="square" lIns="0" tIns="0" rIns="0" bIns="0" rtlCol="0">
            <a:noAutofit/>
          </a:bodyPr>
          <a:lstStyle/>
          <a:p>
            <a:pPr marL="135981" indent="-123281">
              <a:lnSpc>
                <a:spcPts val="2430"/>
              </a:lnSpc>
              <a:spcBef>
                <a:spcPts val="141"/>
              </a:spcBef>
            </a:pPr>
            <a:r>
              <a:rPr sz="2300" spc="0" dirty="0">
                <a:solidFill>
                  <a:srgbClr val="3F317B"/>
                </a:solidFill>
                <a:latin typeface="Arial"/>
                <a:cs typeface="Arial"/>
              </a:rPr>
              <a:t>1</a:t>
            </a:r>
            <a:r>
              <a:rPr sz="2300" spc="107" dirty="0">
                <a:solidFill>
                  <a:srgbClr val="3F317B"/>
                </a:solidFill>
                <a:latin typeface="Arial"/>
                <a:cs typeface="Arial"/>
              </a:rPr>
              <a:t> </a:t>
            </a:r>
            <a:r>
              <a:rPr sz="2300" spc="0" dirty="0">
                <a:solidFill>
                  <a:srgbClr val="0B0202"/>
                </a:solidFill>
                <a:latin typeface="Arial"/>
                <a:cs typeface="Arial"/>
              </a:rPr>
              <a:t>and reached.</a:t>
            </a:r>
            <a:endParaRPr sz="2300">
              <a:latin typeface="Arial"/>
              <a:cs typeface="Arial"/>
            </a:endParaRPr>
          </a:p>
        </p:txBody>
      </p:sp>
      <p:sp>
        <p:nvSpPr>
          <p:cNvPr id="41" name="object 41"/>
          <p:cNvSpPr txBox="1"/>
          <p:nvPr/>
        </p:nvSpPr>
        <p:spPr>
          <a:xfrm>
            <a:off x="1220199" y="1106796"/>
            <a:ext cx="3011428"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3F317B"/>
                </a:solidFill>
                <a:latin typeface="Arial"/>
                <a:cs typeface="Arial"/>
              </a:rPr>
              <a:t>increases </a:t>
            </a:r>
            <a:r>
              <a:rPr sz="2300" spc="389" dirty="0">
                <a:solidFill>
                  <a:srgbClr val="3F317B"/>
                </a:solidFill>
                <a:latin typeface="Arial"/>
                <a:cs typeface="Arial"/>
              </a:rPr>
              <a:t> </a:t>
            </a:r>
            <a:r>
              <a:rPr sz="2300" spc="0" dirty="0">
                <a:solidFill>
                  <a:srgbClr val="3F317B"/>
                </a:solidFill>
                <a:latin typeface="Arial"/>
                <a:cs typeface="Arial"/>
              </a:rPr>
              <a:t>by </a:t>
            </a:r>
            <a:r>
              <a:rPr sz="2300" spc="97" dirty="0">
                <a:solidFill>
                  <a:srgbClr val="3F317B"/>
                </a:solidFill>
                <a:latin typeface="Arial"/>
                <a:cs typeface="Arial"/>
              </a:rPr>
              <a:t> </a:t>
            </a:r>
            <a:r>
              <a:rPr sz="2300" spc="0" dirty="0">
                <a:solidFill>
                  <a:srgbClr val="3F317B"/>
                </a:solidFill>
                <a:latin typeface="Arial"/>
                <a:cs typeface="Arial"/>
              </a:rPr>
              <a:t>1</a:t>
            </a:r>
            <a:r>
              <a:rPr sz="2300" spc="187" dirty="0">
                <a:solidFill>
                  <a:srgbClr val="3F317B"/>
                </a:solidFill>
                <a:latin typeface="Arial"/>
                <a:cs typeface="Arial"/>
              </a:rPr>
              <a:t> </a:t>
            </a:r>
            <a:r>
              <a:rPr sz="2300" spc="0" dirty="0">
                <a:solidFill>
                  <a:srgbClr val="0B0202"/>
                </a:solidFill>
                <a:latin typeface="Arial"/>
                <a:cs typeface="Arial"/>
              </a:rPr>
              <a:t>until</a:t>
            </a:r>
            <a:endParaRPr sz="2300">
              <a:latin typeface="Arial"/>
              <a:cs typeface="Arial"/>
            </a:endParaRPr>
          </a:p>
        </p:txBody>
      </p:sp>
      <p:sp>
        <p:nvSpPr>
          <p:cNvPr id="40" name="object 40"/>
          <p:cNvSpPr txBox="1"/>
          <p:nvPr/>
        </p:nvSpPr>
        <p:spPr>
          <a:xfrm>
            <a:off x="4333266" y="1106796"/>
            <a:ext cx="1244276"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0B0202"/>
                </a:solidFill>
                <a:latin typeface="Arial"/>
                <a:cs typeface="Arial"/>
              </a:rPr>
              <a:t>the </a:t>
            </a:r>
            <a:r>
              <a:rPr sz="2300" spc="139" dirty="0">
                <a:solidFill>
                  <a:srgbClr val="0B0202"/>
                </a:solidFill>
                <a:latin typeface="Arial"/>
                <a:cs typeface="Arial"/>
              </a:rPr>
              <a:t> </a:t>
            </a:r>
            <a:r>
              <a:rPr sz="2300" spc="0" dirty="0">
                <a:solidFill>
                  <a:srgbClr val="0B0202"/>
                </a:solidFill>
                <a:latin typeface="Arial"/>
                <a:cs typeface="Arial"/>
              </a:rPr>
              <a:t>final</a:t>
            </a:r>
            <a:endParaRPr sz="2300">
              <a:latin typeface="Arial"/>
              <a:cs typeface="Arial"/>
            </a:endParaRPr>
          </a:p>
        </p:txBody>
      </p:sp>
      <p:sp>
        <p:nvSpPr>
          <p:cNvPr id="39" name="object 39"/>
          <p:cNvSpPr txBox="1"/>
          <p:nvPr/>
        </p:nvSpPr>
        <p:spPr>
          <a:xfrm>
            <a:off x="5699729" y="1106796"/>
            <a:ext cx="765961"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0B0202"/>
                </a:solidFill>
                <a:latin typeface="Arial"/>
                <a:cs typeface="Arial"/>
              </a:rPr>
              <a:t>point</a:t>
            </a:r>
            <a:endParaRPr sz="2300">
              <a:latin typeface="Arial"/>
              <a:cs typeface="Arial"/>
            </a:endParaRPr>
          </a:p>
        </p:txBody>
      </p:sp>
      <p:sp>
        <p:nvSpPr>
          <p:cNvPr id="38" name="object 38"/>
          <p:cNvSpPr txBox="1"/>
          <p:nvPr/>
        </p:nvSpPr>
        <p:spPr>
          <a:xfrm>
            <a:off x="6583306" y="1106796"/>
            <a:ext cx="301254"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0B0202"/>
                </a:solidFill>
                <a:latin typeface="Arial"/>
                <a:cs typeface="Arial"/>
              </a:rPr>
              <a:t>is</a:t>
            </a:r>
            <a:endParaRPr sz="2300">
              <a:latin typeface="Arial"/>
              <a:cs typeface="Arial"/>
            </a:endParaRPr>
          </a:p>
        </p:txBody>
      </p:sp>
      <p:sp>
        <p:nvSpPr>
          <p:cNvPr id="37" name="object 37"/>
          <p:cNvSpPr txBox="1"/>
          <p:nvPr/>
        </p:nvSpPr>
        <p:spPr>
          <a:xfrm>
            <a:off x="901706" y="1507489"/>
            <a:ext cx="267125" cy="697644"/>
          </a:xfrm>
          <a:prstGeom prst="rect">
            <a:avLst/>
          </a:prstGeom>
        </p:spPr>
        <p:txBody>
          <a:bodyPr wrap="square" lIns="0" tIns="0" rIns="0" bIns="0" rtlCol="0">
            <a:noAutofit/>
          </a:bodyPr>
          <a:lstStyle/>
          <a:p>
            <a:pPr marL="22970">
              <a:lnSpc>
                <a:spcPts val="2450"/>
              </a:lnSpc>
              <a:spcBef>
                <a:spcPts val="122"/>
              </a:spcBef>
            </a:pPr>
            <a:r>
              <a:rPr sz="2300" spc="0" dirty="0">
                <a:solidFill>
                  <a:srgbClr val="3F317B"/>
                </a:solidFill>
                <a:latin typeface="Arial"/>
                <a:cs typeface="Arial"/>
              </a:rPr>
              <a:t>•</a:t>
            </a:r>
            <a:endParaRPr sz="2300">
              <a:latin typeface="Arial"/>
              <a:cs typeface="Arial"/>
            </a:endParaRPr>
          </a:p>
          <a:p>
            <a:pPr marL="12700" marR="10270">
              <a:lnSpc>
                <a:spcPct val="95825"/>
              </a:lnSpc>
              <a:spcBef>
                <a:spcPts val="222"/>
              </a:spcBef>
            </a:pPr>
            <a:r>
              <a:rPr sz="2300" spc="0" dirty="0">
                <a:solidFill>
                  <a:srgbClr val="0B0202"/>
                </a:solidFill>
                <a:latin typeface="Arial"/>
                <a:cs typeface="Arial"/>
              </a:rPr>
              <a:t>•</a:t>
            </a:r>
            <a:endParaRPr sz="2300">
              <a:latin typeface="Arial"/>
              <a:cs typeface="Arial"/>
            </a:endParaRPr>
          </a:p>
        </p:txBody>
      </p:sp>
      <p:sp>
        <p:nvSpPr>
          <p:cNvPr id="36" name="object 36"/>
          <p:cNvSpPr txBox="1"/>
          <p:nvPr/>
        </p:nvSpPr>
        <p:spPr>
          <a:xfrm>
            <a:off x="1220202" y="1507489"/>
            <a:ext cx="3326504"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3F317B"/>
                </a:solidFill>
                <a:latin typeface="Arial"/>
                <a:cs typeface="Arial"/>
              </a:rPr>
              <a:t>m</a:t>
            </a:r>
            <a:r>
              <a:rPr sz="2300" spc="441" dirty="0">
                <a:solidFill>
                  <a:srgbClr val="3F317B"/>
                </a:solidFill>
                <a:latin typeface="Arial"/>
                <a:cs typeface="Arial"/>
              </a:rPr>
              <a:t> </a:t>
            </a:r>
            <a:r>
              <a:rPr sz="2300" spc="0" dirty="0">
                <a:solidFill>
                  <a:srgbClr val="0B0202"/>
                </a:solidFill>
                <a:latin typeface="Arial"/>
                <a:cs typeface="Arial"/>
              </a:rPr>
              <a:t>can </a:t>
            </a:r>
            <a:r>
              <a:rPr sz="2300" spc="195" dirty="0">
                <a:solidFill>
                  <a:srgbClr val="0B0202"/>
                </a:solidFill>
                <a:latin typeface="Arial"/>
                <a:cs typeface="Arial"/>
              </a:rPr>
              <a:t> </a:t>
            </a:r>
            <a:r>
              <a:rPr sz="2300" spc="0" dirty="0">
                <a:solidFill>
                  <a:srgbClr val="0B0202"/>
                </a:solidFill>
                <a:latin typeface="Arial"/>
                <a:cs typeface="Arial"/>
              </a:rPr>
              <a:t>be</a:t>
            </a:r>
            <a:r>
              <a:rPr sz="2300" spc="445" dirty="0">
                <a:solidFill>
                  <a:srgbClr val="0B0202"/>
                </a:solidFill>
                <a:latin typeface="Arial"/>
                <a:cs typeface="Arial"/>
              </a:rPr>
              <a:t> </a:t>
            </a:r>
            <a:r>
              <a:rPr sz="2300" spc="0" dirty="0">
                <a:solidFill>
                  <a:srgbClr val="0B0202"/>
                </a:solidFill>
                <a:latin typeface="Arial"/>
                <a:cs typeface="Arial"/>
              </a:rPr>
              <a:t>any </a:t>
            </a:r>
            <a:r>
              <a:rPr sz="2300" spc="275" dirty="0">
                <a:solidFill>
                  <a:srgbClr val="0B0202"/>
                </a:solidFill>
                <a:latin typeface="Arial"/>
                <a:cs typeface="Arial"/>
              </a:rPr>
              <a:t> </a:t>
            </a:r>
            <a:r>
              <a:rPr sz="2300" spc="0" dirty="0">
                <a:solidFill>
                  <a:srgbClr val="0B0202"/>
                </a:solidFill>
                <a:latin typeface="Arial"/>
                <a:cs typeface="Arial"/>
              </a:rPr>
              <a:t>number</a:t>
            </a:r>
            <a:endParaRPr sz="2300" dirty="0">
              <a:latin typeface="Arial"/>
              <a:cs typeface="Arial"/>
            </a:endParaRPr>
          </a:p>
        </p:txBody>
      </p:sp>
      <p:sp>
        <p:nvSpPr>
          <p:cNvPr id="35" name="object 35"/>
          <p:cNvSpPr txBox="1"/>
          <p:nvPr/>
        </p:nvSpPr>
        <p:spPr>
          <a:xfrm>
            <a:off x="4672324" y="1507489"/>
            <a:ext cx="1284011"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0B0202"/>
                </a:solidFill>
                <a:latin typeface="Arial"/>
                <a:cs typeface="Arial"/>
              </a:rPr>
              <a:t>between</a:t>
            </a:r>
            <a:endParaRPr sz="2300">
              <a:latin typeface="Arial"/>
              <a:cs typeface="Arial"/>
            </a:endParaRPr>
          </a:p>
        </p:txBody>
      </p:sp>
      <p:sp>
        <p:nvSpPr>
          <p:cNvPr id="34" name="object 34"/>
          <p:cNvSpPr txBox="1"/>
          <p:nvPr/>
        </p:nvSpPr>
        <p:spPr>
          <a:xfrm>
            <a:off x="6069604" y="1507489"/>
            <a:ext cx="882709"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3F317B"/>
                </a:solidFill>
                <a:latin typeface="Arial"/>
                <a:cs typeface="Arial"/>
              </a:rPr>
              <a:t>0</a:t>
            </a:r>
            <a:r>
              <a:rPr sz="2300" spc="267" dirty="0">
                <a:solidFill>
                  <a:srgbClr val="3F317B"/>
                </a:solidFill>
                <a:latin typeface="Arial"/>
                <a:cs typeface="Arial"/>
              </a:rPr>
              <a:t> </a:t>
            </a:r>
            <a:r>
              <a:rPr sz="2300" spc="0" dirty="0">
                <a:solidFill>
                  <a:srgbClr val="0B0202"/>
                </a:solidFill>
                <a:latin typeface="Arial"/>
                <a:cs typeface="Arial"/>
              </a:rPr>
              <a:t>and</a:t>
            </a:r>
            <a:endParaRPr sz="2300">
              <a:latin typeface="Arial"/>
              <a:cs typeface="Arial"/>
            </a:endParaRPr>
          </a:p>
        </p:txBody>
      </p:sp>
      <p:sp>
        <p:nvSpPr>
          <p:cNvPr id="33" name="object 33"/>
          <p:cNvSpPr txBox="1"/>
          <p:nvPr/>
        </p:nvSpPr>
        <p:spPr>
          <a:xfrm>
            <a:off x="7035374" y="1507489"/>
            <a:ext cx="570289" cy="697644"/>
          </a:xfrm>
          <a:prstGeom prst="rect">
            <a:avLst/>
          </a:prstGeom>
        </p:spPr>
        <p:txBody>
          <a:bodyPr wrap="square" lIns="0" tIns="0" rIns="0" bIns="0" rtlCol="0">
            <a:noAutofit/>
          </a:bodyPr>
          <a:lstStyle/>
          <a:p>
            <a:pPr marL="12700" marR="43815">
              <a:lnSpc>
                <a:spcPts val="2450"/>
              </a:lnSpc>
              <a:spcBef>
                <a:spcPts val="122"/>
              </a:spcBef>
            </a:pPr>
            <a:r>
              <a:rPr sz="2300" spc="0" dirty="0">
                <a:solidFill>
                  <a:srgbClr val="3F317B"/>
                </a:solidFill>
                <a:latin typeface="Arial"/>
                <a:cs typeface="Arial"/>
              </a:rPr>
              <a:t>1</a:t>
            </a:r>
            <a:r>
              <a:rPr sz="2300" spc="0" dirty="0">
                <a:solidFill>
                  <a:srgbClr val="0B0202"/>
                </a:solidFill>
                <a:latin typeface="Arial"/>
                <a:cs typeface="Arial"/>
              </a:rPr>
              <a:t>.</a:t>
            </a:r>
            <a:endParaRPr sz="2300">
              <a:latin typeface="Arial"/>
              <a:cs typeface="Arial"/>
            </a:endParaRPr>
          </a:p>
          <a:p>
            <a:pPr marL="156536">
              <a:lnSpc>
                <a:spcPct val="95825"/>
              </a:lnSpc>
              <a:spcBef>
                <a:spcPts val="222"/>
              </a:spcBef>
            </a:pPr>
            <a:r>
              <a:rPr sz="2300" spc="0" dirty="0">
                <a:solidFill>
                  <a:srgbClr val="0B0202"/>
                </a:solidFill>
                <a:latin typeface="Arial"/>
                <a:cs typeface="Arial"/>
              </a:rPr>
              <a:t>off</a:t>
            </a:r>
            <a:endParaRPr sz="2300">
              <a:latin typeface="Arial"/>
              <a:cs typeface="Arial"/>
            </a:endParaRPr>
          </a:p>
        </p:txBody>
      </p:sp>
      <p:sp>
        <p:nvSpPr>
          <p:cNvPr id="32" name="object 32"/>
          <p:cNvSpPr txBox="1"/>
          <p:nvPr/>
        </p:nvSpPr>
        <p:spPr>
          <a:xfrm>
            <a:off x="1209925" y="1887633"/>
            <a:ext cx="3005609" cy="615450"/>
          </a:xfrm>
          <a:prstGeom prst="rect">
            <a:avLst/>
          </a:prstGeom>
        </p:spPr>
        <p:txBody>
          <a:bodyPr wrap="square" lIns="0" tIns="0" rIns="0" bIns="0" rtlCol="0">
            <a:noAutofit/>
          </a:bodyPr>
          <a:lstStyle/>
          <a:p>
            <a:pPr marL="12700" indent="6">
              <a:lnSpc>
                <a:spcPts val="2350"/>
              </a:lnSpc>
              <a:spcBef>
                <a:spcPts val="197"/>
              </a:spcBef>
            </a:pPr>
            <a:r>
              <a:rPr sz="2300" spc="0" dirty="0">
                <a:solidFill>
                  <a:srgbClr val="0B0202"/>
                </a:solidFill>
                <a:latin typeface="Arial"/>
                <a:cs typeface="Arial"/>
              </a:rPr>
              <a:t>Calculated </a:t>
            </a:r>
            <a:r>
              <a:rPr sz="2300" spc="394" dirty="0">
                <a:solidFill>
                  <a:srgbClr val="0B0202"/>
                </a:solidFill>
                <a:latin typeface="Arial"/>
                <a:cs typeface="Arial"/>
              </a:rPr>
              <a:t> </a:t>
            </a:r>
            <a:r>
              <a:rPr sz="2300" spc="0" dirty="0">
                <a:solidFill>
                  <a:srgbClr val="3F317B"/>
                </a:solidFill>
                <a:latin typeface="Arial"/>
                <a:cs typeface="Arial"/>
              </a:rPr>
              <a:t>y</a:t>
            </a:r>
            <a:r>
              <a:rPr sz="2300" spc="314" dirty="0">
                <a:solidFill>
                  <a:srgbClr val="3F317B"/>
                </a:solidFill>
                <a:latin typeface="Arial"/>
                <a:cs typeface="Arial"/>
              </a:rPr>
              <a:t> </a:t>
            </a:r>
            <a:r>
              <a:rPr sz="2300" spc="0" dirty="0">
                <a:solidFill>
                  <a:srgbClr val="0B0202"/>
                </a:solidFill>
                <a:latin typeface="Arial"/>
                <a:cs typeface="Arial"/>
              </a:rPr>
              <a:t>values the </a:t>
            </a:r>
            <a:r>
              <a:rPr sz="2300" spc="219" dirty="0">
                <a:solidFill>
                  <a:srgbClr val="0B0202"/>
                </a:solidFill>
                <a:latin typeface="Arial"/>
                <a:cs typeface="Arial"/>
              </a:rPr>
              <a:t> </a:t>
            </a:r>
            <a:r>
              <a:rPr sz="2300" spc="0" dirty="0">
                <a:solidFill>
                  <a:srgbClr val="0B0202"/>
                </a:solidFill>
                <a:latin typeface="Arial"/>
                <a:cs typeface="Arial"/>
              </a:rPr>
              <a:t>nearest </a:t>
            </a:r>
            <a:r>
              <a:rPr sz="2300" spc="27" dirty="0">
                <a:solidFill>
                  <a:srgbClr val="0B0202"/>
                </a:solidFill>
                <a:latin typeface="Arial"/>
                <a:cs typeface="Arial"/>
              </a:rPr>
              <a:t> </a:t>
            </a:r>
            <a:r>
              <a:rPr sz="2300" spc="0" dirty="0">
                <a:solidFill>
                  <a:srgbClr val="0B0202"/>
                </a:solidFill>
                <a:latin typeface="Arial"/>
                <a:cs typeface="Arial"/>
              </a:rPr>
              <a:t>integer.</a:t>
            </a:r>
            <a:endParaRPr sz="2300" dirty="0">
              <a:latin typeface="Arial"/>
              <a:cs typeface="Arial"/>
            </a:endParaRPr>
          </a:p>
        </p:txBody>
      </p:sp>
      <p:sp>
        <p:nvSpPr>
          <p:cNvPr id="31" name="object 31"/>
          <p:cNvSpPr txBox="1"/>
          <p:nvPr/>
        </p:nvSpPr>
        <p:spPr>
          <a:xfrm>
            <a:off x="4343548" y="1887633"/>
            <a:ext cx="765491"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0B0202"/>
                </a:solidFill>
                <a:latin typeface="Arial"/>
                <a:cs typeface="Arial"/>
              </a:rPr>
              <a:t>must</a:t>
            </a:r>
            <a:endParaRPr sz="2300">
              <a:latin typeface="Arial"/>
              <a:cs typeface="Arial"/>
            </a:endParaRPr>
          </a:p>
        </p:txBody>
      </p:sp>
      <p:sp>
        <p:nvSpPr>
          <p:cNvPr id="30" name="object 30"/>
          <p:cNvSpPr txBox="1"/>
          <p:nvPr/>
        </p:nvSpPr>
        <p:spPr>
          <a:xfrm>
            <a:off x="5227125" y="1887633"/>
            <a:ext cx="1710734"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0B0202"/>
                </a:solidFill>
                <a:latin typeface="Arial"/>
                <a:cs typeface="Arial"/>
              </a:rPr>
              <a:t>be</a:t>
            </a:r>
            <a:r>
              <a:rPr sz="2300" spc="445" dirty="0">
                <a:solidFill>
                  <a:srgbClr val="0B0202"/>
                </a:solidFill>
                <a:latin typeface="Arial"/>
                <a:cs typeface="Arial"/>
              </a:rPr>
              <a:t> </a:t>
            </a:r>
            <a:r>
              <a:rPr sz="2300" spc="0" dirty="0">
                <a:solidFill>
                  <a:srgbClr val="0B0202"/>
                </a:solidFill>
                <a:latin typeface="Arial"/>
                <a:cs typeface="Arial"/>
              </a:rPr>
              <a:t>rounded</a:t>
            </a:r>
            <a:endParaRPr sz="2300">
              <a:latin typeface="Arial"/>
              <a:cs typeface="Arial"/>
            </a:endParaRPr>
          </a:p>
        </p:txBody>
      </p:sp>
      <p:sp>
        <p:nvSpPr>
          <p:cNvPr id="29" name="object 29"/>
          <p:cNvSpPr txBox="1"/>
          <p:nvPr/>
        </p:nvSpPr>
        <p:spPr>
          <a:xfrm>
            <a:off x="7672370" y="1887633"/>
            <a:ext cx="337182"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0B0202"/>
                </a:solidFill>
                <a:latin typeface="Arial"/>
                <a:cs typeface="Arial"/>
              </a:rPr>
              <a:t>to</a:t>
            </a:r>
            <a:endParaRPr sz="2300">
              <a:latin typeface="Arial"/>
              <a:cs typeface="Arial"/>
            </a:endParaRPr>
          </a:p>
        </p:txBody>
      </p:sp>
      <p:sp>
        <p:nvSpPr>
          <p:cNvPr id="28" name="object 28"/>
          <p:cNvSpPr txBox="1"/>
          <p:nvPr/>
        </p:nvSpPr>
        <p:spPr>
          <a:xfrm>
            <a:off x="901694" y="2565728"/>
            <a:ext cx="256855"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0B0202"/>
                </a:solidFill>
                <a:latin typeface="Arial"/>
                <a:cs typeface="Arial"/>
              </a:rPr>
              <a:t>•</a:t>
            </a:r>
            <a:endParaRPr sz="2300">
              <a:latin typeface="Arial"/>
              <a:cs typeface="Arial"/>
            </a:endParaRPr>
          </a:p>
        </p:txBody>
      </p:sp>
      <p:sp>
        <p:nvSpPr>
          <p:cNvPr id="27" name="object 27"/>
          <p:cNvSpPr txBox="1"/>
          <p:nvPr/>
        </p:nvSpPr>
        <p:spPr>
          <a:xfrm>
            <a:off x="1220194" y="2565728"/>
            <a:ext cx="1346483"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0B0202"/>
                </a:solidFill>
                <a:latin typeface="Arial"/>
                <a:cs typeface="Arial"/>
              </a:rPr>
              <a:t>For </a:t>
            </a:r>
            <a:r>
              <a:rPr sz="2300" spc="129" dirty="0">
                <a:solidFill>
                  <a:srgbClr val="0B0202"/>
                </a:solidFill>
                <a:latin typeface="Arial"/>
                <a:cs typeface="Arial"/>
              </a:rPr>
              <a:t> </a:t>
            </a:r>
            <a:r>
              <a:rPr sz="2300" spc="0" dirty="0">
                <a:solidFill>
                  <a:srgbClr val="0B0202"/>
                </a:solidFill>
                <a:latin typeface="Arial"/>
                <a:cs typeface="Arial"/>
              </a:rPr>
              <a:t>lines</a:t>
            </a:r>
            <a:endParaRPr sz="2300">
              <a:latin typeface="Arial"/>
              <a:cs typeface="Arial"/>
            </a:endParaRPr>
          </a:p>
        </p:txBody>
      </p:sp>
      <p:sp>
        <p:nvSpPr>
          <p:cNvPr id="26" name="object 26"/>
          <p:cNvSpPr txBox="1"/>
          <p:nvPr/>
        </p:nvSpPr>
        <p:spPr>
          <a:xfrm>
            <a:off x="2658576" y="2565728"/>
            <a:ext cx="1918944"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0B0202"/>
                </a:solidFill>
                <a:latin typeface="Arial"/>
                <a:cs typeface="Arial"/>
              </a:rPr>
              <a:t>with </a:t>
            </a:r>
            <a:r>
              <a:rPr sz="2300" spc="623" dirty="0">
                <a:solidFill>
                  <a:srgbClr val="0B0202"/>
                </a:solidFill>
                <a:latin typeface="Arial"/>
                <a:cs typeface="Arial"/>
              </a:rPr>
              <a:t> </a:t>
            </a:r>
            <a:r>
              <a:rPr sz="2300" spc="0" dirty="0">
                <a:solidFill>
                  <a:srgbClr val="0B0202"/>
                </a:solidFill>
                <a:latin typeface="Arial"/>
                <a:cs typeface="Arial"/>
              </a:rPr>
              <a:t>positive</a:t>
            </a:r>
            <a:endParaRPr sz="2300">
              <a:latin typeface="Arial"/>
              <a:cs typeface="Arial"/>
            </a:endParaRPr>
          </a:p>
        </p:txBody>
      </p:sp>
      <p:sp>
        <p:nvSpPr>
          <p:cNvPr id="25" name="object 25"/>
          <p:cNvSpPr txBox="1"/>
          <p:nvPr/>
        </p:nvSpPr>
        <p:spPr>
          <a:xfrm>
            <a:off x="4733961" y="2565728"/>
            <a:ext cx="837346"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0B0202"/>
                </a:solidFill>
                <a:latin typeface="Arial"/>
                <a:cs typeface="Arial"/>
              </a:rPr>
              <a:t>slope</a:t>
            </a:r>
            <a:endParaRPr sz="2300">
              <a:latin typeface="Arial"/>
              <a:cs typeface="Arial"/>
            </a:endParaRPr>
          </a:p>
        </p:txBody>
      </p:sp>
      <p:sp>
        <p:nvSpPr>
          <p:cNvPr id="24" name="object 24"/>
          <p:cNvSpPr txBox="1"/>
          <p:nvPr/>
        </p:nvSpPr>
        <p:spPr>
          <a:xfrm>
            <a:off x="5689459" y="2565728"/>
            <a:ext cx="1087271"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0B0202"/>
                </a:solidFill>
                <a:latin typeface="Arial"/>
                <a:cs typeface="Arial"/>
              </a:rPr>
              <a:t>greater</a:t>
            </a:r>
            <a:endParaRPr sz="2300">
              <a:latin typeface="Arial"/>
              <a:cs typeface="Arial"/>
            </a:endParaRPr>
          </a:p>
        </p:txBody>
      </p:sp>
      <p:sp>
        <p:nvSpPr>
          <p:cNvPr id="23" name="object 23"/>
          <p:cNvSpPr txBox="1"/>
          <p:nvPr/>
        </p:nvSpPr>
        <p:spPr>
          <a:xfrm>
            <a:off x="6881261" y="2565728"/>
            <a:ext cx="694577"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0B0202"/>
                </a:solidFill>
                <a:latin typeface="Arial"/>
                <a:cs typeface="Arial"/>
              </a:rPr>
              <a:t>than</a:t>
            </a:r>
            <a:endParaRPr sz="2300">
              <a:latin typeface="Arial"/>
              <a:cs typeface="Arial"/>
            </a:endParaRPr>
          </a:p>
        </p:txBody>
      </p:sp>
      <p:sp>
        <p:nvSpPr>
          <p:cNvPr id="22" name="object 22"/>
          <p:cNvSpPr txBox="1"/>
          <p:nvPr/>
        </p:nvSpPr>
        <p:spPr>
          <a:xfrm>
            <a:off x="7672370" y="2565728"/>
            <a:ext cx="337182"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0B0202"/>
                </a:solidFill>
                <a:latin typeface="Arial"/>
                <a:cs typeface="Arial"/>
              </a:rPr>
              <a:t>1,</a:t>
            </a:r>
            <a:endParaRPr sz="2300">
              <a:latin typeface="Arial"/>
              <a:cs typeface="Arial"/>
            </a:endParaRPr>
          </a:p>
        </p:txBody>
      </p:sp>
      <p:sp>
        <p:nvSpPr>
          <p:cNvPr id="21" name="object 21"/>
          <p:cNvSpPr txBox="1"/>
          <p:nvPr/>
        </p:nvSpPr>
        <p:spPr>
          <a:xfrm>
            <a:off x="5216842" y="2671159"/>
            <a:ext cx="1895284" cy="820654"/>
          </a:xfrm>
          <a:prstGeom prst="rect">
            <a:avLst/>
          </a:prstGeom>
        </p:spPr>
        <p:txBody>
          <a:bodyPr wrap="square" lIns="0" tIns="0" rIns="0" bIns="0" rtlCol="0">
            <a:noAutofit/>
          </a:bodyPr>
          <a:lstStyle/>
          <a:p>
            <a:pPr marL="166811" indent="-154111">
              <a:lnSpc>
                <a:spcPts val="4829"/>
              </a:lnSpc>
              <a:spcBef>
                <a:spcPts val="155"/>
              </a:spcBef>
            </a:pPr>
            <a:r>
              <a:rPr sz="2300" spc="0" dirty="0">
                <a:solidFill>
                  <a:srgbClr val="0B0202"/>
                </a:solidFill>
                <a:latin typeface="Arial"/>
                <a:cs typeface="Arial"/>
              </a:rPr>
              <a:t>(</a:t>
            </a:r>
            <a:r>
              <a:rPr sz="2300" spc="0" dirty="0">
                <a:solidFill>
                  <a:srgbClr val="548E52"/>
                </a:solidFill>
                <a:latin typeface="Arial"/>
                <a:cs typeface="Arial"/>
              </a:rPr>
              <a:t>~</a:t>
            </a:r>
            <a:r>
              <a:rPr sz="2300" spc="0" dirty="0">
                <a:solidFill>
                  <a:srgbClr val="0E7504"/>
                </a:solidFill>
                <a:latin typeface="Arial"/>
                <a:cs typeface="Arial"/>
              </a:rPr>
              <a:t>y </a:t>
            </a:r>
            <a:r>
              <a:rPr sz="2300" spc="80" dirty="0">
                <a:solidFill>
                  <a:srgbClr val="0E7504"/>
                </a:solidFill>
                <a:latin typeface="Arial"/>
                <a:cs typeface="Arial"/>
              </a:rPr>
              <a:t> </a:t>
            </a:r>
            <a:r>
              <a:rPr sz="4200" spc="0" dirty="0">
                <a:solidFill>
                  <a:srgbClr val="0E7504"/>
                </a:solidFill>
                <a:latin typeface="Times New Roman"/>
                <a:cs typeface="Times New Roman"/>
              </a:rPr>
              <a:t>=</a:t>
            </a:r>
            <a:r>
              <a:rPr sz="4200" spc="472" dirty="0">
                <a:solidFill>
                  <a:srgbClr val="0E7504"/>
                </a:solidFill>
                <a:latin typeface="Times New Roman"/>
                <a:cs typeface="Times New Roman"/>
              </a:rPr>
              <a:t> </a:t>
            </a:r>
            <a:r>
              <a:rPr sz="2400" spc="0" dirty="0">
                <a:solidFill>
                  <a:srgbClr val="0E7504"/>
                </a:solidFill>
                <a:latin typeface="Arial"/>
                <a:cs typeface="Arial"/>
              </a:rPr>
              <a:t>1)</a:t>
            </a:r>
            <a:r>
              <a:rPr sz="2400" spc="33" dirty="0">
                <a:solidFill>
                  <a:srgbClr val="0E7504"/>
                </a:solidFill>
                <a:latin typeface="Arial"/>
                <a:cs typeface="Arial"/>
              </a:rPr>
              <a:t> </a:t>
            </a:r>
            <a:r>
              <a:rPr sz="2400" spc="0" dirty="0">
                <a:solidFill>
                  <a:srgbClr val="0B0202"/>
                </a:solidFill>
                <a:latin typeface="Arial"/>
                <a:cs typeface="Arial"/>
              </a:rPr>
              <a:t>and </a:t>
            </a:r>
            <a:endParaRPr sz="2400">
              <a:latin typeface="Arial"/>
              <a:cs typeface="Arial"/>
            </a:endParaRPr>
          </a:p>
          <a:p>
            <a:pPr marL="166811">
              <a:lnSpc>
                <a:spcPts val="2759"/>
              </a:lnSpc>
            </a:pPr>
            <a:r>
              <a:rPr sz="2400" spc="0" dirty="0">
                <a:solidFill>
                  <a:srgbClr val="0B0202"/>
                </a:solidFill>
                <a:latin typeface="Arial"/>
                <a:cs typeface="Arial"/>
              </a:rPr>
              <a:t>x</a:t>
            </a:r>
            <a:r>
              <a:rPr sz="2400" spc="239" dirty="0">
                <a:solidFill>
                  <a:srgbClr val="0B0202"/>
                </a:solidFill>
                <a:latin typeface="Arial"/>
                <a:cs typeface="Arial"/>
              </a:rPr>
              <a:t> </a:t>
            </a:r>
            <a:r>
              <a:rPr sz="2400" spc="0" dirty="0">
                <a:solidFill>
                  <a:srgbClr val="0B0202"/>
                </a:solidFill>
                <a:latin typeface="Arial"/>
                <a:cs typeface="Arial"/>
              </a:rPr>
              <a:t>value </a:t>
            </a:r>
            <a:r>
              <a:rPr sz="2400" spc="293" dirty="0">
                <a:solidFill>
                  <a:srgbClr val="0B0202"/>
                </a:solidFill>
                <a:latin typeface="Arial"/>
                <a:cs typeface="Arial"/>
              </a:rPr>
              <a:t> </a:t>
            </a:r>
            <a:r>
              <a:rPr sz="2400" spc="0" dirty="0">
                <a:solidFill>
                  <a:srgbClr val="0B0202"/>
                </a:solidFill>
                <a:latin typeface="Arial"/>
                <a:cs typeface="Arial"/>
              </a:rPr>
              <a:t>as</a:t>
            </a:r>
            <a:endParaRPr sz="2400">
              <a:latin typeface="Arial"/>
              <a:cs typeface="Arial"/>
            </a:endParaRPr>
          </a:p>
        </p:txBody>
      </p:sp>
      <p:sp>
        <p:nvSpPr>
          <p:cNvPr id="20" name="object 20"/>
          <p:cNvSpPr txBox="1"/>
          <p:nvPr/>
        </p:nvSpPr>
        <p:spPr>
          <a:xfrm>
            <a:off x="1209925" y="2863679"/>
            <a:ext cx="1105000"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0B0202"/>
                </a:solidFill>
                <a:latin typeface="Arial"/>
                <a:cs typeface="Arial"/>
              </a:rPr>
              <a:t>sample</a:t>
            </a:r>
            <a:endParaRPr sz="2300">
              <a:latin typeface="Arial"/>
              <a:cs typeface="Arial"/>
            </a:endParaRPr>
          </a:p>
        </p:txBody>
      </p:sp>
      <p:sp>
        <p:nvSpPr>
          <p:cNvPr id="19" name="object 19"/>
          <p:cNvSpPr txBox="1"/>
          <p:nvPr/>
        </p:nvSpPr>
        <p:spPr>
          <a:xfrm>
            <a:off x="2432550" y="2863679"/>
            <a:ext cx="2611570" cy="317500"/>
          </a:xfrm>
          <a:prstGeom prst="rect">
            <a:avLst/>
          </a:prstGeom>
        </p:spPr>
        <p:txBody>
          <a:bodyPr wrap="square" lIns="0" tIns="0" rIns="0" bIns="0" rtlCol="0">
            <a:noAutofit/>
          </a:bodyPr>
          <a:lstStyle/>
          <a:p>
            <a:pPr marL="12700">
              <a:lnSpc>
                <a:spcPts val="2450"/>
              </a:lnSpc>
              <a:spcBef>
                <a:spcPts val="122"/>
              </a:spcBef>
            </a:pPr>
            <a:r>
              <a:rPr sz="2300" spc="0" dirty="0">
                <a:solidFill>
                  <a:srgbClr val="0B0202"/>
                </a:solidFill>
                <a:latin typeface="Arial"/>
                <a:cs typeface="Arial"/>
              </a:rPr>
              <a:t>at</a:t>
            </a:r>
            <a:r>
              <a:rPr sz="2300" spc="518" dirty="0">
                <a:solidFill>
                  <a:srgbClr val="0B0202"/>
                </a:solidFill>
                <a:latin typeface="Arial"/>
                <a:cs typeface="Arial"/>
              </a:rPr>
              <a:t> </a:t>
            </a:r>
            <a:r>
              <a:rPr sz="2300" spc="0" dirty="0">
                <a:solidFill>
                  <a:srgbClr val="0B0202"/>
                </a:solidFill>
                <a:latin typeface="Arial"/>
                <a:cs typeface="Arial"/>
              </a:rPr>
              <a:t>unit </a:t>
            </a:r>
            <a:r>
              <a:rPr sz="2300" spc="355" dirty="0">
                <a:solidFill>
                  <a:srgbClr val="0B0202"/>
                </a:solidFill>
                <a:latin typeface="Arial"/>
                <a:cs typeface="Arial"/>
              </a:rPr>
              <a:t> </a:t>
            </a:r>
            <a:r>
              <a:rPr sz="2300" spc="0" dirty="0">
                <a:solidFill>
                  <a:srgbClr val="0B0202"/>
                </a:solidFill>
                <a:latin typeface="Arial"/>
                <a:cs typeface="Arial"/>
              </a:rPr>
              <a:t>y</a:t>
            </a:r>
            <a:r>
              <a:rPr sz="2300" spc="394" dirty="0">
                <a:solidFill>
                  <a:srgbClr val="0B0202"/>
                </a:solidFill>
                <a:latin typeface="Arial"/>
                <a:cs typeface="Arial"/>
              </a:rPr>
              <a:t> </a:t>
            </a:r>
            <a:r>
              <a:rPr sz="2300" spc="0" dirty="0">
                <a:solidFill>
                  <a:srgbClr val="0B0202"/>
                </a:solidFill>
                <a:latin typeface="Arial"/>
                <a:cs typeface="Arial"/>
              </a:rPr>
              <a:t>intervals</a:t>
            </a:r>
            <a:endParaRPr sz="2300">
              <a:latin typeface="Arial"/>
              <a:cs typeface="Arial"/>
            </a:endParaRPr>
          </a:p>
        </p:txBody>
      </p:sp>
      <p:sp>
        <p:nvSpPr>
          <p:cNvPr id="18" name="object 18"/>
          <p:cNvSpPr txBox="1"/>
          <p:nvPr/>
        </p:nvSpPr>
        <p:spPr>
          <a:xfrm>
            <a:off x="1209925" y="3161613"/>
            <a:ext cx="1394395"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0B0202"/>
                </a:solidFill>
                <a:latin typeface="Arial"/>
                <a:cs typeface="Arial"/>
              </a:rPr>
              <a:t>calculate</a:t>
            </a:r>
            <a:endParaRPr sz="2400">
              <a:latin typeface="Arial"/>
              <a:cs typeface="Arial"/>
            </a:endParaRPr>
          </a:p>
        </p:txBody>
      </p:sp>
      <p:sp>
        <p:nvSpPr>
          <p:cNvPr id="17" name="object 17"/>
          <p:cNvSpPr txBox="1"/>
          <p:nvPr/>
        </p:nvSpPr>
        <p:spPr>
          <a:xfrm>
            <a:off x="2709947" y="3161613"/>
            <a:ext cx="2543055"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0B0202"/>
                </a:solidFill>
                <a:latin typeface="Arial"/>
                <a:cs typeface="Arial"/>
              </a:rPr>
              <a:t>each </a:t>
            </a:r>
            <a:r>
              <a:rPr sz="2400" spc="20" dirty="0">
                <a:solidFill>
                  <a:srgbClr val="0B0202"/>
                </a:solidFill>
                <a:latin typeface="Arial"/>
                <a:cs typeface="Arial"/>
              </a:rPr>
              <a:t> </a:t>
            </a:r>
            <a:r>
              <a:rPr sz="2400" spc="0" dirty="0">
                <a:solidFill>
                  <a:srgbClr val="0B0202"/>
                </a:solidFill>
                <a:latin typeface="Arial"/>
                <a:cs typeface="Arial"/>
              </a:rPr>
              <a:t>successive</a:t>
            </a:r>
            <a:endParaRPr sz="2400">
              <a:latin typeface="Arial"/>
              <a:cs typeface="Arial"/>
            </a:endParaRPr>
          </a:p>
        </p:txBody>
      </p:sp>
      <p:sp>
        <p:nvSpPr>
          <p:cNvPr id="16" name="object 16"/>
          <p:cNvSpPr txBox="1"/>
          <p:nvPr/>
        </p:nvSpPr>
        <p:spPr>
          <a:xfrm>
            <a:off x="901698" y="3513640"/>
            <a:ext cx="7035760" cy="974766"/>
          </a:xfrm>
          <a:prstGeom prst="rect">
            <a:avLst/>
          </a:prstGeom>
        </p:spPr>
        <p:txBody>
          <a:bodyPr wrap="square" lIns="0" tIns="0" rIns="0" bIns="0" rtlCol="0">
            <a:noAutofit/>
          </a:bodyPr>
          <a:lstStyle/>
          <a:p>
            <a:pPr marL="844900" marR="45720">
              <a:lnSpc>
                <a:spcPts val="4390"/>
              </a:lnSpc>
              <a:spcBef>
                <a:spcPts val="219"/>
              </a:spcBef>
            </a:pPr>
            <a:r>
              <a:rPr sz="2400" baseline="1811" dirty="0">
                <a:solidFill>
                  <a:srgbClr val="750B07"/>
                </a:solidFill>
                <a:latin typeface="Arial"/>
                <a:cs typeface="Arial"/>
              </a:rPr>
              <a:t>Xk</a:t>
            </a:r>
            <a:r>
              <a:rPr sz="2250" baseline="1932" dirty="0">
                <a:solidFill>
                  <a:srgbClr val="750B07"/>
                </a:solidFill>
                <a:latin typeface="Times New Roman"/>
                <a:cs typeface="Times New Roman"/>
              </a:rPr>
              <a:t>+</a:t>
            </a:r>
            <a:r>
              <a:rPr sz="2400" baseline="1811" dirty="0">
                <a:solidFill>
                  <a:srgbClr val="750B07"/>
                </a:solidFill>
                <a:latin typeface="Arial"/>
                <a:cs typeface="Arial"/>
              </a:rPr>
              <a:t>1</a:t>
            </a:r>
            <a:r>
              <a:rPr sz="4200" dirty="0">
                <a:solidFill>
                  <a:srgbClr val="750B07"/>
                </a:solidFill>
                <a:latin typeface="Times New Roman"/>
                <a:cs typeface="Times New Roman"/>
              </a:rPr>
              <a:t>=</a:t>
            </a:r>
            <a:r>
              <a:rPr sz="4200" spc="269" dirty="0">
                <a:solidFill>
                  <a:srgbClr val="750B07"/>
                </a:solidFill>
                <a:latin typeface="Times New Roman"/>
                <a:cs typeface="Times New Roman"/>
              </a:rPr>
              <a:t> </a:t>
            </a:r>
            <a:r>
              <a:rPr sz="4200" spc="0" baseline="1035" dirty="0">
                <a:solidFill>
                  <a:srgbClr val="750B07"/>
                </a:solidFill>
                <a:latin typeface="Times New Roman"/>
                <a:cs typeface="Times New Roman"/>
              </a:rPr>
              <a:t>x</a:t>
            </a:r>
            <a:r>
              <a:rPr sz="2400" spc="0" baseline="1811" dirty="0">
                <a:solidFill>
                  <a:srgbClr val="750B07"/>
                </a:solidFill>
                <a:latin typeface="Arial"/>
                <a:cs typeface="Arial"/>
              </a:rPr>
              <a:t>k </a:t>
            </a:r>
            <a:r>
              <a:rPr sz="2400" spc="68" baseline="1811" dirty="0">
                <a:solidFill>
                  <a:srgbClr val="750B07"/>
                </a:solidFill>
                <a:latin typeface="Arial"/>
                <a:cs typeface="Arial"/>
              </a:rPr>
              <a:t> </a:t>
            </a:r>
            <a:r>
              <a:rPr sz="3750" spc="0" baseline="1159" dirty="0">
                <a:solidFill>
                  <a:srgbClr val="750B07"/>
                </a:solidFill>
                <a:latin typeface="Arial"/>
                <a:cs typeface="Arial"/>
              </a:rPr>
              <a:t>+</a:t>
            </a:r>
            <a:r>
              <a:rPr sz="3750" spc="194" baseline="1159" dirty="0">
                <a:solidFill>
                  <a:srgbClr val="750B07"/>
                </a:solidFill>
                <a:latin typeface="Arial"/>
                <a:cs typeface="Arial"/>
              </a:rPr>
              <a:t> </a:t>
            </a:r>
            <a:r>
              <a:rPr sz="3600" i="1" spc="0" baseline="1207" dirty="0">
                <a:solidFill>
                  <a:srgbClr val="750B07"/>
                </a:solidFill>
                <a:latin typeface="Arial"/>
                <a:cs typeface="Arial"/>
              </a:rPr>
              <a:t>11m</a:t>
            </a:r>
            <a:endParaRPr sz="2400">
              <a:latin typeface="Arial"/>
              <a:cs typeface="Arial"/>
            </a:endParaRPr>
          </a:p>
          <a:p>
            <a:pPr marL="12700">
              <a:lnSpc>
                <a:spcPct val="95825"/>
              </a:lnSpc>
              <a:spcBef>
                <a:spcPts val="260"/>
              </a:spcBef>
            </a:pPr>
            <a:r>
              <a:rPr sz="2400" spc="0" dirty="0">
                <a:solidFill>
                  <a:srgbClr val="0B0202"/>
                </a:solidFill>
                <a:latin typeface="Arial"/>
                <a:cs typeface="Arial"/>
              </a:rPr>
              <a:t>The</a:t>
            </a:r>
            <a:r>
              <a:rPr sz="2400" spc="458" dirty="0">
                <a:solidFill>
                  <a:srgbClr val="0B0202"/>
                </a:solidFill>
                <a:latin typeface="Arial"/>
                <a:cs typeface="Arial"/>
              </a:rPr>
              <a:t> </a:t>
            </a:r>
            <a:r>
              <a:rPr sz="2400" spc="0" dirty="0">
                <a:solidFill>
                  <a:srgbClr val="0B0202"/>
                </a:solidFill>
                <a:latin typeface="Arial"/>
                <a:cs typeface="Arial"/>
              </a:rPr>
              <a:t>above </a:t>
            </a:r>
            <a:r>
              <a:rPr sz="2400" spc="303" dirty="0">
                <a:solidFill>
                  <a:srgbClr val="0B0202"/>
                </a:solidFill>
                <a:latin typeface="Arial"/>
                <a:cs typeface="Arial"/>
              </a:rPr>
              <a:t> </a:t>
            </a:r>
            <a:r>
              <a:rPr sz="2400" spc="0" dirty="0">
                <a:solidFill>
                  <a:srgbClr val="0B0202"/>
                </a:solidFill>
                <a:latin typeface="Arial"/>
                <a:cs typeface="Arial"/>
              </a:rPr>
              <a:t>eqns </a:t>
            </a:r>
            <a:r>
              <a:rPr sz="2400" spc="180" dirty="0">
                <a:solidFill>
                  <a:srgbClr val="0B0202"/>
                </a:solidFill>
                <a:latin typeface="Arial"/>
                <a:cs typeface="Arial"/>
              </a:rPr>
              <a:t> </a:t>
            </a:r>
            <a:r>
              <a:rPr sz="2400" spc="0" dirty="0">
                <a:solidFill>
                  <a:srgbClr val="0B0202"/>
                </a:solidFill>
                <a:latin typeface="Arial"/>
                <a:cs typeface="Arial"/>
              </a:rPr>
              <a:t>are</a:t>
            </a:r>
            <a:r>
              <a:rPr sz="2400" spc="556" dirty="0">
                <a:solidFill>
                  <a:srgbClr val="0B0202"/>
                </a:solidFill>
                <a:latin typeface="Arial"/>
                <a:cs typeface="Arial"/>
              </a:rPr>
              <a:t> </a:t>
            </a:r>
            <a:r>
              <a:rPr sz="2400" spc="0" dirty="0">
                <a:solidFill>
                  <a:srgbClr val="0B0202"/>
                </a:solidFill>
                <a:latin typeface="Arial"/>
                <a:cs typeface="Arial"/>
              </a:rPr>
              <a:t>based </a:t>
            </a:r>
            <a:r>
              <a:rPr sz="2400" spc="218" dirty="0">
                <a:solidFill>
                  <a:srgbClr val="0B0202"/>
                </a:solidFill>
                <a:latin typeface="Arial"/>
                <a:cs typeface="Arial"/>
              </a:rPr>
              <a:t> </a:t>
            </a:r>
            <a:r>
              <a:rPr sz="2400" spc="0" dirty="0">
                <a:solidFill>
                  <a:srgbClr val="0B0202"/>
                </a:solidFill>
                <a:latin typeface="Arial"/>
                <a:cs typeface="Arial"/>
              </a:rPr>
              <a:t>on</a:t>
            </a:r>
            <a:r>
              <a:rPr sz="2400" spc="466" dirty="0">
                <a:solidFill>
                  <a:srgbClr val="0B0202"/>
                </a:solidFill>
                <a:latin typeface="Arial"/>
                <a:cs typeface="Arial"/>
              </a:rPr>
              <a:t> </a:t>
            </a:r>
            <a:r>
              <a:rPr sz="2400" spc="0" dirty="0">
                <a:solidFill>
                  <a:srgbClr val="0B0202"/>
                </a:solidFill>
                <a:latin typeface="Arial"/>
                <a:cs typeface="Arial"/>
              </a:rPr>
              <a:t>the</a:t>
            </a:r>
            <a:r>
              <a:rPr sz="2400" spc="608" dirty="0">
                <a:solidFill>
                  <a:srgbClr val="0B0202"/>
                </a:solidFill>
                <a:latin typeface="Arial"/>
                <a:cs typeface="Arial"/>
              </a:rPr>
              <a:t> </a:t>
            </a:r>
            <a:r>
              <a:rPr sz="2400" spc="0" dirty="0">
                <a:solidFill>
                  <a:srgbClr val="0B0202"/>
                </a:solidFill>
                <a:latin typeface="Arial"/>
                <a:cs typeface="Arial"/>
              </a:rPr>
              <a:t>assumption</a:t>
            </a:r>
            <a:endParaRPr sz="2400">
              <a:latin typeface="Arial"/>
              <a:cs typeface="Arial"/>
            </a:endParaRPr>
          </a:p>
        </p:txBody>
      </p:sp>
      <p:sp>
        <p:nvSpPr>
          <p:cNvPr id="15" name="object 15"/>
          <p:cNvSpPr txBox="1"/>
          <p:nvPr/>
        </p:nvSpPr>
        <p:spPr>
          <a:xfrm>
            <a:off x="1209920" y="4466431"/>
            <a:ext cx="3734501"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0B0202"/>
                </a:solidFill>
                <a:latin typeface="Arial"/>
                <a:cs typeface="Arial"/>
              </a:rPr>
              <a:t>that </a:t>
            </a:r>
            <a:r>
              <a:rPr sz="2400" spc="169" dirty="0">
                <a:solidFill>
                  <a:srgbClr val="0B0202"/>
                </a:solidFill>
                <a:latin typeface="Arial"/>
                <a:cs typeface="Arial"/>
              </a:rPr>
              <a:t> </a:t>
            </a:r>
            <a:r>
              <a:rPr sz="2400" spc="0" dirty="0">
                <a:solidFill>
                  <a:srgbClr val="0B0202"/>
                </a:solidFill>
                <a:latin typeface="Arial"/>
                <a:cs typeface="Arial"/>
              </a:rPr>
              <a:t>lines </a:t>
            </a:r>
            <a:r>
              <a:rPr sz="2400" spc="288" dirty="0">
                <a:solidFill>
                  <a:srgbClr val="0B0202"/>
                </a:solidFill>
                <a:latin typeface="Arial"/>
                <a:cs typeface="Arial"/>
              </a:rPr>
              <a:t> </a:t>
            </a:r>
            <a:r>
              <a:rPr sz="2400" spc="0" dirty="0">
                <a:solidFill>
                  <a:srgbClr val="0B0202"/>
                </a:solidFill>
                <a:latin typeface="Arial"/>
                <a:cs typeface="Arial"/>
              </a:rPr>
              <a:t>are</a:t>
            </a:r>
            <a:r>
              <a:rPr sz="2400" spc="476" dirty="0">
                <a:solidFill>
                  <a:srgbClr val="0B0202"/>
                </a:solidFill>
                <a:latin typeface="Arial"/>
                <a:cs typeface="Arial"/>
              </a:rPr>
              <a:t> </a:t>
            </a:r>
            <a:r>
              <a:rPr sz="2400" spc="0" dirty="0">
                <a:solidFill>
                  <a:srgbClr val="0B0202"/>
                </a:solidFill>
                <a:latin typeface="Arial"/>
                <a:cs typeface="Arial"/>
              </a:rPr>
              <a:t>processed</a:t>
            </a:r>
            <a:endParaRPr sz="2400">
              <a:latin typeface="Arial"/>
              <a:cs typeface="Arial"/>
            </a:endParaRPr>
          </a:p>
        </p:txBody>
      </p:sp>
      <p:sp>
        <p:nvSpPr>
          <p:cNvPr id="14" name="object 14"/>
          <p:cNvSpPr txBox="1"/>
          <p:nvPr/>
        </p:nvSpPr>
        <p:spPr>
          <a:xfrm>
            <a:off x="5042179" y="4466431"/>
            <a:ext cx="741680"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0B0202"/>
                </a:solidFill>
                <a:latin typeface="Arial"/>
                <a:cs typeface="Arial"/>
              </a:rPr>
              <a:t>from</a:t>
            </a:r>
            <a:endParaRPr sz="2400">
              <a:latin typeface="Arial"/>
              <a:cs typeface="Arial"/>
            </a:endParaRPr>
          </a:p>
        </p:txBody>
      </p:sp>
      <p:sp>
        <p:nvSpPr>
          <p:cNvPr id="13" name="object 13"/>
          <p:cNvSpPr txBox="1"/>
          <p:nvPr/>
        </p:nvSpPr>
        <p:spPr>
          <a:xfrm>
            <a:off x="5874386" y="4466431"/>
            <a:ext cx="518378"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0B0202"/>
                </a:solidFill>
                <a:latin typeface="Arial"/>
                <a:cs typeface="Arial"/>
              </a:rPr>
              <a:t>left</a:t>
            </a:r>
            <a:endParaRPr sz="2400">
              <a:latin typeface="Arial"/>
              <a:cs typeface="Arial"/>
            </a:endParaRPr>
          </a:p>
        </p:txBody>
      </p:sp>
      <p:sp>
        <p:nvSpPr>
          <p:cNvPr id="12" name="object 12"/>
          <p:cNvSpPr txBox="1"/>
          <p:nvPr/>
        </p:nvSpPr>
        <p:spPr>
          <a:xfrm>
            <a:off x="6439465" y="4466431"/>
            <a:ext cx="1237735"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0B0202"/>
                </a:solidFill>
                <a:latin typeface="Arial"/>
                <a:cs typeface="Arial"/>
              </a:rPr>
              <a:t>to</a:t>
            </a:r>
            <a:r>
              <a:rPr sz="2400" spc="649" dirty="0">
                <a:solidFill>
                  <a:srgbClr val="0B0202"/>
                </a:solidFill>
                <a:latin typeface="Arial"/>
                <a:cs typeface="Arial"/>
              </a:rPr>
              <a:t> </a:t>
            </a:r>
            <a:r>
              <a:rPr sz="2400" spc="0" dirty="0">
                <a:solidFill>
                  <a:srgbClr val="0B0202"/>
                </a:solidFill>
                <a:latin typeface="Arial"/>
                <a:cs typeface="Arial"/>
              </a:rPr>
              <a:t>right.</a:t>
            </a:r>
            <a:endParaRPr sz="2400">
              <a:latin typeface="Arial"/>
              <a:cs typeface="Arial"/>
            </a:endParaRPr>
          </a:p>
        </p:txBody>
      </p:sp>
      <p:sp>
        <p:nvSpPr>
          <p:cNvPr id="11" name="object 11"/>
          <p:cNvSpPr txBox="1"/>
          <p:nvPr/>
        </p:nvSpPr>
        <p:spPr>
          <a:xfrm>
            <a:off x="7764830" y="4466431"/>
            <a:ext cx="257423"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0B0202"/>
                </a:solidFill>
                <a:latin typeface="Arial"/>
                <a:cs typeface="Arial"/>
              </a:rPr>
              <a:t>If</a:t>
            </a:r>
            <a:endParaRPr sz="2400">
              <a:latin typeface="Arial"/>
              <a:cs typeface="Arial"/>
            </a:endParaRPr>
          </a:p>
        </p:txBody>
      </p:sp>
      <p:sp>
        <p:nvSpPr>
          <p:cNvPr id="10" name="object 10"/>
          <p:cNvSpPr txBox="1"/>
          <p:nvPr/>
        </p:nvSpPr>
        <p:spPr>
          <a:xfrm>
            <a:off x="1209916" y="4774657"/>
            <a:ext cx="2288413"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0B0202"/>
                </a:solidFill>
                <a:latin typeface="Arial"/>
                <a:cs typeface="Arial"/>
              </a:rPr>
              <a:t>the </a:t>
            </a:r>
            <a:r>
              <a:rPr sz="2400" spc="28" dirty="0">
                <a:solidFill>
                  <a:srgbClr val="0B0202"/>
                </a:solidFill>
                <a:latin typeface="Arial"/>
                <a:cs typeface="Arial"/>
              </a:rPr>
              <a:t> </a:t>
            </a:r>
            <a:r>
              <a:rPr sz="2400" spc="0" dirty="0">
                <a:solidFill>
                  <a:srgbClr val="0B0202"/>
                </a:solidFill>
                <a:latin typeface="Arial"/>
                <a:cs typeface="Arial"/>
              </a:rPr>
              <a:t>processing</a:t>
            </a:r>
            <a:endParaRPr sz="2400">
              <a:latin typeface="Arial"/>
              <a:cs typeface="Arial"/>
            </a:endParaRPr>
          </a:p>
        </p:txBody>
      </p:sp>
      <p:sp>
        <p:nvSpPr>
          <p:cNvPr id="9" name="object 9"/>
          <p:cNvSpPr txBox="1"/>
          <p:nvPr/>
        </p:nvSpPr>
        <p:spPr>
          <a:xfrm>
            <a:off x="3644891" y="4774657"/>
            <a:ext cx="2521643"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0B0202"/>
                </a:solidFill>
                <a:latin typeface="Arial"/>
                <a:cs typeface="Arial"/>
              </a:rPr>
              <a:t>is</a:t>
            </a:r>
            <a:r>
              <a:rPr sz="2400" spc="433" dirty="0">
                <a:solidFill>
                  <a:srgbClr val="0B0202"/>
                </a:solidFill>
                <a:latin typeface="Arial"/>
                <a:cs typeface="Arial"/>
              </a:rPr>
              <a:t> </a:t>
            </a:r>
            <a:r>
              <a:rPr sz="2400" spc="0" dirty="0">
                <a:solidFill>
                  <a:srgbClr val="0B0202"/>
                </a:solidFill>
                <a:latin typeface="Arial"/>
                <a:cs typeface="Arial"/>
              </a:rPr>
              <a:t>reversed</a:t>
            </a:r>
            <a:r>
              <a:rPr sz="2400" spc="323" dirty="0">
                <a:solidFill>
                  <a:srgbClr val="0B0202"/>
                </a:solidFill>
                <a:latin typeface="Arial"/>
                <a:cs typeface="Arial"/>
              </a:rPr>
              <a:t> </a:t>
            </a:r>
            <a:r>
              <a:rPr sz="2400" spc="0" dirty="0">
                <a:solidFill>
                  <a:srgbClr val="0B0202"/>
                </a:solidFill>
                <a:latin typeface="Arial"/>
                <a:cs typeface="Arial"/>
              </a:rPr>
              <a:t>then</a:t>
            </a:r>
            <a:endParaRPr sz="2400">
              <a:latin typeface="Arial"/>
              <a:cs typeface="Arial"/>
            </a:endParaRPr>
          </a:p>
        </p:txBody>
      </p:sp>
      <p:sp>
        <p:nvSpPr>
          <p:cNvPr id="8" name="object 8"/>
          <p:cNvSpPr txBox="1"/>
          <p:nvPr/>
        </p:nvSpPr>
        <p:spPr>
          <a:xfrm>
            <a:off x="3284982" y="5445183"/>
            <a:ext cx="2850443" cy="955617"/>
          </a:xfrm>
          <a:prstGeom prst="rect">
            <a:avLst/>
          </a:prstGeom>
        </p:spPr>
        <p:txBody>
          <a:bodyPr wrap="square" lIns="0" tIns="0" rIns="0" bIns="0" rtlCol="0">
            <a:noAutofit/>
          </a:bodyPr>
          <a:lstStyle/>
          <a:p>
            <a:pPr marL="465071">
              <a:lnSpc>
                <a:spcPts val="4390"/>
              </a:lnSpc>
              <a:spcBef>
                <a:spcPts val="219"/>
              </a:spcBef>
            </a:pPr>
            <a:r>
              <a:rPr sz="2700" spc="0" baseline="1610" dirty="0">
                <a:solidFill>
                  <a:srgbClr val="0E7504"/>
                </a:solidFill>
                <a:latin typeface="Arial"/>
                <a:cs typeface="Arial"/>
              </a:rPr>
              <a:t>Y</a:t>
            </a:r>
            <a:r>
              <a:rPr sz="2700" spc="0" baseline="1610" dirty="0">
                <a:solidFill>
                  <a:srgbClr val="2A7004"/>
                </a:solidFill>
                <a:latin typeface="Arial"/>
                <a:cs typeface="Arial"/>
              </a:rPr>
              <a:t>k</a:t>
            </a:r>
            <a:r>
              <a:rPr sz="2700" spc="0" baseline="1610" dirty="0">
                <a:solidFill>
                  <a:srgbClr val="0E7504"/>
                </a:solidFill>
                <a:latin typeface="Arial"/>
                <a:cs typeface="Arial"/>
              </a:rPr>
              <a:t>+</a:t>
            </a:r>
            <a:r>
              <a:rPr sz="2700" spc="0" baseline="1610" dirty="0">
                <a:solidFill>
                  <a:srgbClr val="2A7004"/>
                </a:solidFill>
                <a:latin typeface="Arial"/>
                <a:cs typeface="Arial"/>
              </a:rPr>
              <a:t>1</a:t>
            </a:r>
            <a:r>
              <a:rPr sz="2700" spc="450" baseline="1610" dirty="0">
                <a:solidFill>
                  <a:srgbClr val="2A7004"/>
                </a:solidFill>
                <a:latin typeface="Arial"/>
                <a:cs typeface="Arial"/>
              </a:rPr>
              <a:t> </a:t>
            </a:r>
            <a:r>
              <a:rPr sz="4200" spc="0" dirty="0">
                <a:solidFill>
                  <a:srgbClr val="0E7504"/>
                </a:solidFill>
                <a:latin typeface="Times New Roman"/>
                <a:cs typeface="Times New Roman"/>
              </a:rPr>
              <a:t>=</a:t>
            </a:r>
            <a:r>
              <a:rPr sz="4200" spc="236" dirty="0">
                <a:solidFill>
                  <a:srgbClr val="0E7504"/>
                </a:solidFill>
                <a:latin typeface="Times New Roman"/>
                <a:cs typeface="Times New Roman"/>
              </a:rPr>
              <a:t> </a:t>
            </a:r>
            <a:r>
              <a:rPr sz="2700" spc="0" baseline="1610" dirty="0">
                <a:solidFill>
                  <a:srgbClr val="0E7504"/>
                </a:solidFill>
                <a:latin typeface="Arial"/>
                <a:cs typeface="Arial"/>
              </a:rPr>
              <a:t>Y</a:t>
            </a:r>
            <a:r>
              <a:rPr sz="2700" spc="-160" baseline="1610" dirty="0">
                <a:solidFill>
                  <a:srgbClr val="0E7504"/>
                </a:solidFill>
                <a:latin typeface="Arial"/>
                <a:cs typeface="Arial"/>
              </a:rPr>
              <a:t> </a:t>
            </a:r>
            <a:r>
              <a:rPr sz="2700" spc="0" baseline="1610" dirty="0">
                <a:solidFill>
                  <a:srgbClr val="2A7004"/>
                </a:solidFill>
                <a:latin typeface="Arial"/>
                <a:cs typeface="Arial"/>
              </a:rPr>
              <a:t>k</a:t>
            </a:r>
            <a:r>
              <a:rPr sz="2700" spc="137" baseline="1610" dirty="0">
                <a:solidFill>
                  <a:srgbClr val="2A7004"/>
                </a:solidFill>
                <a:latin typeface="Arial"/>
                <a:cs typeface="Arial"/>
              </a:rPr>
              <a:t> </a:t>
            </a:r>
            <a:r>
              <a:rPr sz="2700" spc="0" baseline="1610" dirty="0">
                <a:solidFill>
                  <a:srgbClr val="0E7504"/>
                </a:solidFill>
                <a:latin typeface="Arial"/>
                <a:cs typeface="Arial"/>
              </a:rPr>
              <a:t>-  </a:t>
            </a:r>
            <a:r>
              <a:rPr sz="2700" spc="171" baseline="1610" dirty="0">
                <a:solidFill>
                  <a:srgbClr val="0E7504"/>
                </a:solidFill>
                <a:latin typeface="Arial"/>
                <a:cs typeface="Arial"/>
              </a:rPr>
              <a:t> </a:t>
            </a:r>
            <a:r>
              <a:rPr sz="3750" spc="0" baseline="1159" dirty="0">
                <a:solidFill>
                  <a:srgbClr val="0E7504"/>
                </a:solidFill>
                <a:latin typeface="Arial"/>
                <a:cs typeface="Arial"/>
              </a:rPr>
              <a:t>m</a:t>
            </a:r>
            <a:r>
              <a:rPr sz="3750" spc="54" baseline="1159" dirty="0">
                <a:solidFill>
                  <a:srgbClr val="0E7504"/>
                </a:solidFill>
                <a:latin typeface="Arial"/>
                <a:cs typeface="Arial"/>
              </a:rPr>
              <a:t> </a:t>
            </a:r>
            <a:r>
              <a:rPr sz="3750" spc="0" baseline="1159" dirty="0">
                <a:solidFill>
                  <a:srgbClr val="622D02"/>
                </a:solidFill>
                <a:latin typeface="Arial"/>
                <a:cs typeface="Arial"/>
              </a:rPr>
              <a:t>-</a:t>
            </a:r>
            <a:r>
              <a:rPr sz="3750" spc="0" baseline="1159" dirty="0">
                <a:solidFill>
                  <a:srgbClr val="2F1207"/>
                </a:solidFill>
                <a:latin typeface="Arial"/>
                <a:cs typeface="Arial"/>
              </a:rPr>
              <a:t>_</a:t>
            </a:r>
            <a:endParaRPr sz="2500" dirty="0">
              <a:latin typeface="Arial"/>
              <a:cs typeface="Arial"/>
            </a:endParaRPr>
          </a:p>
          <a:p>
            <a:pPr marL="290407" marR="80010">
              <a:lnSpc>
                <a:spcPts val="3125"/>
              </a:lnSpc>
            </a:pPr>
            <a:r>
              <a:rPr sz="1700" spc="0" dirty="0">
                <a:solidFill>
                  <a:srgbClr val="0E7504"/>
                </a:solidFill>
                <a:latin typeface="Arial"/>
                <a:cs typeface="Arial"/>
              </a:rPr>
              <a:t>X</a:t>
            </a:r>
            <a:r>
              <a:rPr sz="1700" spc="0" dirty="0">
                <a:solidFill>
                  <a:srgbClr val="2A7004"/>
                </a:solidFill>
                <a:latin typeface="Arial"/>
                <a:cs typeface="Arial"/>
              </a:rPr>
              <a:t>k</a:t>
            </a:r>
            <a:r>
              <a:rPr sz="1900" spc="0" dirty="0">
                <a:solidFill>
                  <a:srgbClr val="2A7004"/>
                </a:solidFill>
                <a:latin typeface="Arial"/>
                <a:cs typeface="Arial"/>
              </a:rPr>
              <a:t>+</a:t>
            </a:r>
            <a:r>
              <a:rPr sz="1700" spc="0" dirty="0">
                <a:solidFill>
                  <a:srgbClr val="2A7004"/>
                </a:solidFill>
                <a:latin typeface="Arial"/>
                <a:cs typeface="Arial"/>
              </a:rPr>
              <a:t>1</a:t>
            </a:r>
            <a:r>
              <a:rPr sz="1700" spc="-137" dirty="0">
                <a:solidFill>
                  <a:srgbClr val="2A7004"/>
                </a:solidFill>
                <a:latin typeface="Arial"/>
                <a:cs typeface="Arial"/>
              </a:rPr>
              <a:t> </a:t>
            </a:r>
            <a:r>
              <a:rPr sz="3000" spc="0" dirty="0">
                <a:solidFill>
                  <a:srgbClr val="0E7504"/>
                </a:solidFill>
                <a:latin typeface="Arial"/>
                <a:cs typeface="Arial"/>
              </a:rPr>
              <a:t>=</a:t>
            </a:r>
            <a:r>
              <a:rPr sz="3000" spc="-10" dirty="0">
                <a:solidFill>
                  <a:srgbClr val="0E7504"/>
                </a:solidFill>
                <a:latin typeface="Arial"/>
                <a:cs typeface="Arial"/>
              </a:rPr>
              <a:t> </a:t>
            </a:r>
            <a:r>
              <a:rPr sz="2400" spc="0" dirty="0">
                <a:solidFill>
                  <a:srgbClr val="0E7504"/>
                </a:solidFill>
                <a:latin typeface="Arial"/>
                <a:cs typeface="Arial"/>
              </a:rPr>
              <a:t>x</a:t>
            </a:r>
            <a:r>
              <a:rPr sz="1700" spc="0" dirty="0">
                <a:solidFill>
                  <a:srgbClr val="2A7004"/>
                </a:solidFill>
                <a:latin typeface="Arial"/>
                <a:cs typeface="Arial"/>
              </a:rPr>
              <a:t>k</a:t>
            </a:r>
            <a:r>
              <a:rPr sz="2400" spc="0" dirty="0">
                <a:solidFill>
                  <a:srgbClr val="0E7504"/>
                </a:solidFill>
                <a:latin typeface="Arial"/>
                <a:cs typeface="Arial"/>
              </a:rPr>
              <a:t>-1</a:t>
            </a:r>
            <a:r>
              <a:rPr sz="2400" spc="0" dirty="0">
                <a:solidFill>
                  <a:srgbClr val="2A7004"/>
                </a:solidFill>
                <a:latin typeface="Arial"/>
                <a:cs typeface="Arial"/>
              </a:rPr>
              <a:t>/</a:t>
            </a:r>
            <a:r>
              <a:rPr sz="2400" spc="0" dirty="0">
                <a:solidFill>
                  <a:srgbClr val="0E7504"/>
                </a:solidFill>
                <a:latin typeface="Arial"/>
                <a:cs typeface="Arial"/>
              </a:rPr>
              <a:t>m</a:t>
            </a:r>
            <a:endParaRPr sz="2400" dirty="0">
              <a:latin typeface="Arial"/>
              <a:cs typeface="Arial"/>
            </a:endParaRPr>
          </a:p>
          <a:p>
            <a:pPr marL="12700" marR="80010">
              <a:lnSpc>
                <a:spcPct val="101725"/>
              </a:lnSpc>
              <a:spcBef>
                <a:spcPts val="213"/>
              </a:spcBef>
            </a:pPr>
            <a:r>
              <a:rPr sz="1200" spc="0" dirty="0">
                <a:solidFill>
                  <a:srgbClr val="888888"/>
                </a:solidFill>
                <a:latin typeface="Calibri"/>
                <a:cs typeface="Calibri"/>
              </a:rPr>
              <a:t>MA</a:t>
            </a:r>
            <a:r>
              <a:rPr sz="1200" spc="-4" dirty="0">
                <a:solidFill>
                  <a:srgbClr val="888888"/>
                </a:solidFill>
                <a:latin typeface="Calibri"/>
                <a:cs typeface="Calibri"/>
              </a:rPr>
              <a:t>H</a:t>
            </a:r>
            <a:r>
              <a:rPr sz="1200" spc="-9" dirty="0">
                <a:solidFill>
                  <a:srgbClr val="888888"/>
                </a:solidFill>
                <a:latin typeface="Calibri"/>
                <a:cs typeface="Calibri"/>
              </a:rPr>
              <a:t>A</a:t>
            </a:r>
            <a:r>
              <a:rPr sz="1200" spc="0" dirty="0">
                <a:solidFill>
                  <a:srgbClr val="888888"/>
                </a:solidFill>
                <a:latin typeface="Calibri"/>
                <a:cs typeface="Calibri"/>
              </a:rPr>
              <a:t>G</a:t>
            </a:r>
            <a:r>
              <a:rPr sz="1200" spc="-4" dirty="0">
                <a:solidFill>
                  <a:srgbClr val="888888"/>
                </a:solidFill>
                <a:latin typeface="Calibri"/>
                <a:cs typeface="Calibri"/>
              </a:rPr>
              <a:t>UR</a:t>
            </a:r>
            <a:r>
              <a:rPr sz="1200" spc="0" dirty="0">
                <a:solidFill>
                  <a:srgbClr val="888888"/>
                </a:solidFill>
                <a:latin typeface="Calibri"/>
                <a:cs typeface="Calibri"/>
              </a:rPr>
              <a:t>U</a:t>
            </a:r>
            <a:r>
              <a:rPr sz="1200" spc="34" dirty="0">
                <a:solidFill>
                  <a:srgbClr val="888888"/>
                </a:solidFill>
                <a:latin typeface="Calibri"/>
                <a:cs typeface="Calibri"/>
              </a:rPr>
              <a:t> </a:t>
            </a:r>
            <a:r>
              <a:rPr sz="1200" spc="0" dirty="0">
                <a:solidFill>
                  <a:srgbClr val="888888"/>
                </a:solidFill>
                <a:latin typeface="Calibri"/>
                <a:cs typeface="Calibri"/>
              </a:rPr>
              <a:t>IN</a:t>
            </a:r>
            <a:r>
              <a:rPr sz="1200" spc="-9" dirty="0">
                <a:solidFill>
                  <a:srgbClr val="888888"/>
                </a:solidFill>
                <a:latin typeface="Calibri"/>
                <a:cs typeface="Calibri"/>
              </a:rPr>
              <a:t>S</a:t>
            </a:r>
            <a:r>
              <a:rPr sz="1200" spc="0" dirty="0">
                <a:solidFill>
                  <a:srgbClr val="888888"/>
                </a:solidFill>
                <a:latin typeface="Calibri"/>
                <a:cs typeface="Calibri"/>
              </a:rPr>
              <a:t>TITUTE</a:t>
            </a:r>
            <a:r>
              <a:rPr sz="1200" spc="4" dirty="0">
                <a:solidFill>
                  <a:srgbClr val="888888"/>
                </a:solidFill>
                <a:latin typeface="Calibri"/>
                <a:cs typeface="Calibri"/>
              </a:rPr>
              <a:t> </a:t>
            </a:r>
            <a:r>
              <a:rPr sz="1200" spc="-4" dirty="0">
                <a:solidFill>
                  <a:srgbClr val="888888"/>
                </a:solidFill>
                <a:latin typeface="Calibri"/>
                <a:cs typeface="Calibri"/>
              </a:rPr>
              <a:t>O</a:t>
            </a:r>
            <a:r>
              <a:rPr sz="1200" spc="0" dirty="0">
                <a:solidFill>
                  <a:srgbClr val="888888"/>
                </a:solidFill>
                <a:latin typeface="Calibri"/>
                <a:cs typeface="Calibri"/>
              </a:rPr>
              <a:t>F</a:t>
            </a:r>
            <a:r>
              <a:rPr sz="1200" spc="4" dirty="0">
                <a:solidFill>
                  <a:srgbClr val="888888"/>
                </a:solidFill>
                <a:latin typeface="Calibri"/>
                <a:cs typeface="Calibri"/>
              </a:rPr>
              <a:t> </a:t>
            </a:r>
            <a:r>
              <a:rPr sz="1200" spc="0" dirty="0">
                <a:solidFill>
                  <a:srgbClr val="888888"/>
                </a:solidFill>
                <a:latin typeface="Calibri"/>
                <a:cs typeface="Calibri"/>
              </a:rPr>
              <a:t>T</a:t>
            </a:r>
            <a:r>
              <a:rPr sz="1200" spc="-9" dirty="0">
                <a:solidFill>
                  <a:srgbClr val="888888"/>
                </a:solidFill>
                <a:latin typeface="Calibri"/>
                <a:cs typeface="Calibri"/>
              </a:rPr>
              <a:t>E</a:t>
            </a:r>
            <a:r>
              <a:rPr sz="1200" spc="-4" dirty="0">
                <a:solidFill>
                  <a:srgbClr val="888888"/>
                </a:solidFill>
                <a:latin typeface="Calibri"/>
                <a:cs typeface="Calibri"/>
              </a:rPr>
              <a:t>CH</a:t>
            </a:r>
            <a:r>
              <a:rPr sz="1200" spc="0" dirty="0">
                <a:solidFill>
                  <a:srgbClr val="888888"/>
                </a:solidFill>
                <a:latin typeface="Calibri"/>
                <a:cs typeface="Calibri"/>
              </a:rPr>
              <a:t>NO</a:t>
            </a:r>
            <a:r>
              <a:rPr sz="1200" spc="-25" dirty="0">
                <a:solidFill>
                  <a:srgbClr val="888888"/>
                </a:solidFill>
                <a:latin typeface="Calibri"/>
                <a:cs typeface="Calibri"/>
              </a:rPr>
              <a:t>L</a:t>
            </a:r>
            <a:r>
              <a:rPr sz="1200" spc="-4" dirty="0">
                <a:solidFill>
                  <a:srgbClr val="888888"/>
                </a:solidFill>
                <a:latin typeface="Calibri"/>
                <a:cs typeface="Calibri"/>
              </a:rPr>
              <a:t>O</a:t>
            </a:r>
            <a:r>
              <a:rPr sz="1200" spc="-14" dirty="0">
                <a:solidFill>
                  <a:srgbClr val="888888"/>
                </a:solidFill>
                <a:latin typeface="Calibri"/>
                <a:cs typeface="Calibri"/>
              </a:rPr>
              <a:t>G</a:t>
            </a:r>
            <a:r>
              <a:rPr sz="1200" spc="0" dirty="0">
                <a:solidFill>
                  <a:srgbClr val="888888"/>
                </a:solidFill>
                <a:latin typeface="Calibri"/>
                <a:cs typeface="Calibri"/>
              </a:rPr>
              <a:t>Y</a:t>
            </a:r>
            <a:endParaRPr sz="1200" dirty="0">
              <a:latin typeface="Calibri"/>
              <a:cs typeface="Calibri"/>
            </a:endParaRPr>
          </a:p>
        </p:txBody>
      </p:sp>
      <p:sp>
        <p:nvSpPr>
          <p:cNvPr id="7" name="object 7"/>
          <p:cNvSpPr txBox="1"/>
          <p:nvPr/>
        </p:nvSpPr>
        <p:spPr>
          <a:xfrm>
            <a:off x="1733889" y="5575957"/>
            <a:ext cx="755409" cy="827623"/>
          </a:xfrm>
          <a:prstGeom prst="rect">
            <a:avLst/>
          </a:prstGeom>
        </p:spPr>
        <p:txBody>
          <a:bodyPr wrap="square" lIns="0" tIns="0" rIns="0" bIns="0" rtlCol="0">
            <a:noAutofit/>
          </a:bodyPr>
          <a:lstStyle/>
          <a:p>
            <a:pPr marL="12702" marR="453">
              <a:lnSpc>
                <a:spcPts val="3065"/>
              </a:lnSpc>
              <a:spcBef>
                <a:spcPts val="153"/>
              </a:spcBef>
            </a:pPr>
            <a:r>
              <a:rPr sz="2500" spc="-4" dirty="0">
                <a:solidFill>
                  <a:srgbClr val="507511"/>
                </a:solidFill>
                <a:latin typeface="Arial"/>
                <a:cs typeface="Arial"/>
              </a:rPr>
              <a:t>~</a:t>
            </a:r>
            <a:r>
              <a:rPr sz="2500" spc="0" dirty="0">
                <a:solidFill>
                  <a:srgbClr val="0E7504"/>
                </a:solidFill>
                <a:latin typeface="Arial"/>
                <a:cs typeface="Arial"/>
              </a:rPr>
              <a:t>x</a:t>
            </a:r>
            <a:r>
              <a:rPr sz="2500" spc="400" dirty="0">
                <a:solidFill>
                  <a:srgbClr val="0E7504"/>
                </a:solidFill>
                <a:latin typeface="Arial"/>
                <a:cs typeface="Arial"/>
              </a:rPr>
              <a:t> </a:t>
            </a:r>
            <a:r>
              <a:rPr sz="2900" spc="0" dirty="0">
                <a:solidFill>
                  <a:srgbClr val="0E7504"/>
                </a:solidFill>
                <a:latin typeface="Arial"/>
                <a:cs typeface="Arial"/>
              </a:rPr>
              <a:t>=</a:t>
            </a:r>
            <a:endParaRPr sz="2900">
              <a:latin typeface="Arial"/>
              <a:cs typeface="Arial"/>
            </a:endParaRPr>
          </a:p>
          <a:p>
            <a:pPr marL="12700">
              <a:lnSpc>
                <a:spcPts val="3420"/>
              </a:lnSpc>
              <a:spcBef>
                <a:spcPts val="17"/>
              </a:spcBef>
            </a:pPr>
            <a:r>
              <a:rPr sz="3600" spc="-4" baseline="-1207" dirty="0">
                <a:solidFill>
                  <a:srgbClr val="507511"/>
                </a:solidFill>
                <a:latin typeface="Arial"/>
                <a:cs typeface="Arial"/>
              </a:rPr>
              <a:t>~</a:t>
            </a:r>
            <a:r>
              <a:rPr sz="3600" spc="0" baseline="-1207" dirty="0">
                <a:solidFill>
                  <a:srgbClr val="0E7504"/>
                </a:solidFill>
                <a:latin typeface="Arial"/>
                <a:cs typeface="Arial"/>
              </a:rPr>
              <a:t>Y</a:t>
            </a:r>
            <a:r>
              <a:rPr sz="3600" spc="54" baseline="-1207" dirty="0">
                <a:solidFill>
                  <a:srgbClr val="0E7504"/>
                </a:solidFill>
                <a:latin typeface="Arial"/>
                <a:cs typeface="Arial"/>
              </a:rPr>
              <a:t> </a:t>
            </a:r>
            <a:r>
              <a:rPr sz="3000" spc="0" dirty="0">
                <a:solidFill>
                  <a:srgbClr val="0E7504"/>
                </a:solidFill>
                <a:latin typeface="Arial"/>
                <a:cs typeface="Arial"/>
              </a:rPr>
              <a:t>=</a:t>
            </a:r>
            <a:endParaRPr sz="3000">
              <a:latin typeface="Arial"/>
              <a:cs typeface="Arial"/>
            </a:endParaRPr>
          </a:p>
        </p:txBody>
      </p:sp>
      <p:sp>
        <p:nvSpPr>
          <p:cNvPr id="6" name="object 6"/>
          <p:cNvSpPr txBox="1"/>
          <p:nvPr/>
        </p:nvSpPr>
        <p:spPr>
          <a:xfrm>
            <a:off x="2494177" y="5627412"/>
            <a:ext cx="358396" cy="761714"/>
          </a:xfrm>
          <a:prstGeom prst="rect">
            <a:avLst/>
          </a:prstGeom>
        </p:spPr>
        <p:txBody>
          <a:bodyPr wrap="square" lIns="0" tIns="0" rIns="0" bIns="0" rtlCol="0">
            <a:noAutofit/>
          </a:bodyPr>
          <a:lstStyle/>
          <a:p>
            <a:pPr marL="12702">
              <a:lnSpc>
                <a:spcPts val="2555"/>
              </a:lnSpc>
              <a:spcBef>
                <a:spcPts val="127"/>
              </a:spcBef>
            </a:pPr>
            <a:r>
              <a:rPr sz="2400" spc="0" dirty="0">
                <a:solidFill>
                  <a:srgbClr val="2A7004"/>
                </a:solidFill>
                <a:latin typeface="Arial"/>
                <a:cs typeface="Arial"/>
              </a:rPr>
              <a:t>-</a:t>
            </a:r>
            <a:r>
              <a:rPr sz="2400" spc="0" dirty="0">
                <a:solidFill>
                  <a:srgbClr val="0E7504"/>
                </a:solidFill>
                <a:latin typeface="Arial"/>
                <a:cs typeface="Arial"/>
              </a:rPr>
              <a:t>1</a:t>
            </a:r>
            <a:endParaRPr sz="2400">
              <a:latin typeface="Arial"/>
              <a:cs typeface="Arial"/>
            </a:endParaRPr>
          </a:p>
          <a:p>
            <a:pPr marL="12700" marR="0">
              <a:lnSpc>
                <a:spcPct val="95825"/>
              </a:lnSpc>
              <a:spcBef>
                <a:spcPts val="510"/>
              </a:spcBef>
            </a:pPr>
            <a:r>
              <a:rPr sz="2400" spc="0" dirty="0">
                <a:solidFill>
                  <a:srgbClr val="0E7504"/>
                </a:solidFill>
                <a:latin typeface="Arial"/>
                <a:cs typeface="Arial"/>
              </a:rPr>
              <a:t>-1</a:t>
            </a:r>
            <a:endParaRPr sz="2400">
              <a:latin typeface="Arial"/>
              <a:cs typeface="Arial"/>
            </a:endParaRPr>
          </a:p>
        </p:txBody>
      </p:sp>
      <p:sp>
        <p:nvSpPr>
          <p:cNvPr id="5" name="object 5"/>
          <p:cNvSpPr txBox="1"/>
          <p:nvPr/>
        </p:nvSpPr>
        <p:spPr>
          <a:xfrm>
            <a:off x="2874321" y="5627412"/>
            <a:ext cx="302883" cy="761714"/>
          </a:xfrm>
          <a:prstGeom prst="rect">
            <a:avLst/>
          </a:prstGeom>
        </p:spPr>
        <p:txBody>
          <a:bodyPr wrap="square" lIns="0" tIns="0" rIns="0" bIns="0" rtlCol="0">
            <a:noAutofit/>
          </a:bodyPr>
          <a:lstStyle/>
          <a:p>
            <a:pPr marL="12702">
              <a:lnSpc>
                <a:spcPts val="2555"/>
              </a:lnSpc>
              <a:spcBef>
                <a:spcPts val="127"/>
              </a:spcBef>
            </a:pPr>
            <a:r>
              <a:rPr sz="2400" spc="0" dirty="0">
                <a:solidFill>
                  <a:srgbClr val="0E7504"/>
                </a:solidFill>
                <a:latin typeface="Arial"/>
                <a:cs typeface="Arial"/>
              </a:rPr>
              <a:t>&amp;</a:t>
            </a:r>
            <a:endParaRPr sz="2400">
              <a:latin typeface="Arial"/>
              <a:cs typeface="Arial"/>
            </a:endParaRPr>
          </a:p>
          <a:p>
            <a:pPr marL="12700" marR="8134">
              <a:lnSpc>
                <a:spcPct val="95825"/>
              </a:lnSpc>
              <a:spcBef>
                <a:spcPts val="510"/>
              </a:spcBef>
            </a:pPr>
            <a:r>
              <a:rPr sz="2400" spc="0" dirty="0">
                <a:solidFill>
                  <a:srgbClr val="0E7504"/>
                </a:solidFill>
                <a:latin typeface="Arial"/>
                <a:cs typeface="Arial"/>
              </a:rPr>
              <a:t>&amp;</a:t>
            </a:r>
            <a:endParaRPr sz="2400">
              <a:latin typeface="Arial"/>
              <a:cs typeface="Arial"/>
            </a:endParaRPr>
          </a:p>
        </p:txBody>
      </p:sp>
      <p:sp>
        <p:nvSpPr>
          <p:cNvPr id="4" name="object 4"/>
          <p:cNvSpPr txBox="1"/>
          <p:nvPr/>
        </p:nvSpPr>
        <p:spPr>
          <a:xfrm>
            <a:off x="6593570" y="5740545"/>
            <a:ext cx="1002370" cy="570072"/>
          </a:xfrm>
          <a:prstGeom prst="rect">
            <a:avLst/>
          </a:prstGeom>
        </p:spPr>
        <p:txBody>
          <a:bodyPr wrap="square" lIns="0" tIns="0" rIns="0" bIns="0" rtlCol="0">
            <a:noAutofit/>
          </a:bodyPr>
          <a:lstStyle/>
          <a:p>
            <a:pPr marL="12700" marR="32384">
              <a:lnSpc>
                <a:spcPts val="1839"/>
              </a:lnSpc>
              <a:spcBef>
                <a:spcPts val="92"/>
              </a:spcBef>
            </a:pPr>
            <a:r>
              <a:rPr sz="1700" spc="0" dirty="0">
                <a:solidFill>
                  <a:srgbClr val="0B0202"/>
                </a:solidFill>
                <a:latin typeface="Arial"/>
                <a:cs typeface="Arial"/>
              </a:rPr>
              <a:t>S</a:t>
            </a:r>
            <a:r>
              <a:rPr sz="1700" spc="0" dirty="0">
                <a:solidFill>
                  <a:srgbClr val="2F1207"/>
                </a:solidFill>
                <a:latin typeface="Arial"/>
                <a:cs typeface="Arial"/>
              </a:rPr>
              <a:t>lo</a:t>
            </a:r>
            <a:r>
              <a:rPr sz="1700" spc="0" dirty="0">
                <a:solidFill>
                  <a:srgbClr val="0B0202"/>
                </a:solidFill>
                <a:latin typeface="Arial"/>
                <a:cs typeface="Arial"/>
              </a:rPr>
              <a:t>p</a:t>
            </a:r>
            <a:r>
              <a:rPr sz="1700" spc="0" dirty="0">
                <a:solidFill>
                  <a:srgbClr val="2F1207"/>
                </a:solidFill>
                <a:latin typeface="Arial"/>
                <a:cs typeface="Arial"/>
              </a:rPr>
              <a:t>e</a:t>
            </a:r>
            <a:r>
              <a:rPr sz="1700" spc="119" dirty="0">
                <a:solidFill>
                  <a:srgbClr val="2F1207"/>
                </a:solidFill>
                <a:latin typeface="Arial"/>
                <a:cs typeface="Arial"/>
              </a:rPr>
              <a:t> </a:t>
            </a:r>
            <a:r>
              <a:rPr sz="1700" spc="0" dirty="0">
                <a:solidFill>
                  <a:srgbClr val="2F1207"/>
                </a:solidFill>
                <a:latin typeface="Arial"/>
                <a:cs typeface="Arial"/>
              </a:rPr>
              <a:t>&gt;</a:t>
            </a:r>
            <a:r>
              <a:rPr sz="1700" spc="0" dirty="0">
                <a:solidFill>
                  <a:srgbClr val="0B0202"/>
                </a:solidFill>
                <a:latin typeface="Arial"/>
                <a:cs typeface="Arial"/>
              </a:rPr>
              <a:t>1</a:t>
            </a:r>
            <a:endParaRPr sz="1700">
              <a:latin typeface="Arial"/>
              <a:cs typeface="Arial"/>
            </a:endParaRPr>
          </a:p>
          <a:p>
            <a:pPr marL="74344">
              <a:lnSpc>
                <a:spcPct val="95825"/>
              </a:lnSpc>
              <a:spcBef>
                <a:spcPts val="541"/>
              </a:spcBef>
            </a:pPr>
            <a:r>
              <a:rPr sz="1700" spc="0" dirty="0">
                <a:solidFill>
                  <a:srgbClr val="0B0202"/>
                </a:solidFill>
                <a:latin typeface="Arial"/>
                <a:cs typeface="Arial"/>
              </a:rPr>
              <a:t>Sl</a:t>
            </a:r>
            <a:r>
              <a:rPr sz="1700" spc="0" dirty="0">
                <a:solidFill>
                  <a:srgbClr val="2F1207"/>
                </a:solidFill>
                <a:latin typeface="Arial"/>
                <a:cs typeface="Arial"/>
              </a:rPr>
              <a:t>o</a:t>
            </a:r>
            <a:r>
              <a:rPr sz="1700" spc="0" dirty="0">
                <a:solidFill>
                  <a:srgbClr val="0B0202"/>
                </a:solidFill>
                <a:latin typeface="Arial"/>
                <a:cs typeface="Arial"/>
              </a:rPr>
              <a:t>p</a:t>
            </a:r>
            <a:r>
              <a:rPr sz="1700" spc="0" dirty="0">
                <a:solidFill>
                  <a:srgbClr val="2F1207"/>
                </a:solidFill>
                <a:latin typeface="Arial"/>
                <a:cs typeface="Arial"/>
              </a:rPr>
              <a:t>e</a:t>
            </a:r>
            <a:r>
              <a:rPr sz="1700" spc="200" dirty="0">
                <a:solidFill>
                  <a:srgbClr val="2F1207"/>
                </a:solidFill>
                <a:latin typeface="Arial"/>
                <a:cs typeface="Arial"/>
              </a:rPr>
              <a:t> </a:t>
            </a:r>
            <a:r>
              <a:rPr sz="1700" spc="0" dirty="0">
                <a:solidFill>
                  <a:srgbClr val="2F1207"/>
                </a:solidFill>
                <a:latin typeface="Arial"/>
                <a:cs typeface="Arial"/>
              </a:rPr>
              <a:t>&lt;</a:t>
            </a:r>
            <a:r>
              <a:rPr sz="1700" spc="0" dirty="0">
                <a:solidFill>
                  <a:srgbClr val="0B0202"/>
                </a:solidFill>
                <a:latin typeface="Arial"/>
                <a:cs typeface="Arial"/>
              </a:rPr>
              <a:t>1</a:t>
            </a:r>
            <a:endParaRPr sz="17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51520" y="116553"/>
            <a:ext cx="9073007" cy="6741447"/>
          </a:xfrm>
          <a:prstGeom prst="rect">
            <a:avLst/>
          </a:prstGeom>
        </p:spPr>
        <p:txBody>
          <a:bodyPr wrap="square" lIns="0" tIns="0" rIns="0" bIns="0" rtlCol="0">
            <a:noAutofit/>
          </a:bodyPr>
          <a:lstStyle/>
          <a:p>
            <a:pPr marL="3225457" marR="2892651" algn="ctr">
              <a:lnSpc>
                <a:spcPts val="1730"/>
              </a:lnSpc>
              <a:spcBef>
                <a:spcPts val="86"/>
              </a:spcBef>
            </a:pPr>
            <a:endParaRPr lang="en-IN" sz="2800" b="1" spc="0" dirty="0">
              <a:solidFill>
                <a:srgbClr val="FF0000"/>
              </a:solidFill>
              <a:latin typeface="Times New Roman"/>
              <a:cs typeface="Times New Roman"/>
            </a:endParaRPr>
          </a:p>
          <a:p>
            <a:pPr marL="3225457" marR="2892651" algn="ctr">
              <a:lnSpc>
                <a:spcPts val="1730"/>
              </a:lnSpc>
              <a:spcBef>
                <a:spcPts val="86"/>
              </a:spcBef>
            </a:pPr>
            <a:r>
              <a:rPr sz="2800" b="1" spc="0" dirty="0">
                <a:solidFill>
                  <a:srgbClr val="FF0000"/>
                </a:solidFill>
                <a:latin typeface="Times New Roman"/>
                <a:cs typeface="Times New Roman"/>
              </a:rPr>
              <a:t>ALG</a:t>
            </a:r>
            <a:r>
              <a:rPr sz="2800" b="1" spc="-9" dirty="0">
                <a:solidFill>
                  <a:srgbClr val="FF0000"/>
                </a:solidFill>
                <a:latin typeface="Times New Roman"/>
                <a:cs typeface="Times New Roman"/>
              </a:rPr>
              <a:t>O</a:t>
            </a:r>
            <a:r>
              <a:rPr sz="2800" b="1" spc="0" dirty="0">
                <a:solidFill>
                  <a:srgbClr val="FF0000"/>
                </a:solidFill>
                <a:latin typeface="Times New Roman"/>
                <a:cs typeface="Times New Roman"/>
              </a:rPr>
              <a:t>RI</a:t>
            </a:r>
            <a:r>
              <a:rPr sz="2800" b="1" spc="4" dirty="0">
                <a:solidFill>
                  <a:srgbClr val="FF0000"/>
                </a:solidFill>
                <a:latin typeface="Times New Roman"/>
                <a:cs typeface="Times New Roman"/>
              </a:rPr>
              <a:t>T</a:t>
            </a:r>
            <a:r>
              <a:rPr sz="2800" b="1" spc="-4" dirty="0">
                <a:solidFill>
                  <a:srgbClr val="FF0000"/>
                </a:solidFill>
                <a:latin typeface="Times New Roman"/>
                <a:cs typeface="Times New Roman"/>
              </a:rPr>
              <a:t>H</a:t>
            </a:r>
            <a:r>
              <a:rPr sz="2800" b="1" spc="0" dirty="0">
                <a:solidFill>
                  <a:srgbClr val="FF0000"/>
                </a:solidFill>
                <a:latin typeface="Times New Roman"/>
                <a:cs typeface="Times New Roman"/>
              </a:rPr>
              <a:t>M</a:t>
            </a:r>
            <a:endParaRPr sz="2800" dirty="0">
              <a:solidFill>
                <a:srgbClr val="FF0000"/>
              </a:solidFill>
              <a:latin typeface="Times New Roman"/>
              <a:cs typeface="Times New Roman"/>
            </a:endParaRPr>
          </a:p>
          <a:p>
            <a:pPr marL="12700" marR="22349">
              <a:lnSpc>
                <a:spcPct val="95825"/>
              </a:lnSpc>
            </a:pPr>
            <a:endParaRPr lang="en-IN" sz="2000" b="1" dirty="0">
              <a:latin typeface="Times New Roman"/>
              <a:cs typeface="Times New Roman"/>
            </a:endParaRPr>
          </a:p>
          <a:p>
            <a:pPr marL="12700" marR="22349">
              <a:lnSpc>
                <a:spcPct val="95825"/>
              </a:lnSpc>
            </a:pPr>
            <a:r>
              <a:rPr sz="2000" b="1" spc="0" dirty="0">
                <a:latin typeface="Times New Roman"/>
                <a:cs typeface="Times New Roman"/>
              </a:rPr>
              <a:t>Step</a:t>
            </a:r>
            <a:r>
              <a:rPr sz="2000" b="1" spc="4" dirty="0">
                <a:latin typeface="Times New Roman"/>
                <a:cs typeface="Times New Roman"/>
              </a:rPr>
              <a:t>1</a:t>
            </a:r>
            <a:r>
              <a:rPr sz="2000" b="1" spc="0" dirty="0">
                <a:latin typeface="Times New Roman"/>
                <a:cs typeface="Times New Roman"/>
              </a:rPr>
              <a:t>:</a:t>
            </a:r>
            <a:r>
              <a:rPr sz="2000" b="1" spc="-28" dirty="0">
                <a:latin typeface="Times New Roman"/>
                <a:cs typeface="Times New Roman"/>
              </a:rPr>
              <a:t> </a:t>
            </a:r>
            <a:r>
              <a:rPr sz="2000" b="1" spc="0" dirty="0">
                <a:latin typeface="Times New Roman"/>
                <a:cs typeface="Times New Roman"/>
              </a:rPr>
              <a:t>Inp</a:t>
            </a:r>
            <a:r>
              <a:rPr sz="2000" b="1" spc="4" dirty="0">
                <a:latin typeface="Times New Roman"/>
                <a:cs typeface="Times New Roman"/>
              </a:rPr>
              <a:t>u</a:t>
            </a:r>
            <a:r>
              <a:rPr sz="2000" b="1" spc="0" dirty="0">
                <a:latin typeface="Times New Roman"/>
                <a:cs typeface="Times New Roman"/>
              </a:rPr>
              <a:t>t</a:t>
            </a:r>
            <a:r>
              <a:rPr sz="2000" b="1" spc="-38" dirty="0">
                <a:latin typeface="Times New Roman"/>
                <a:cs typeface="Times New Roman"/>
              </a:rPr>
              <a:t> </a:t>
            </a:r>
            <a:r>
              <a:rPr sz="2000" b="1" spc="0" dirty="0">
                <a:latin typeface="Times New Roman"/>
                <a:cs typeface="Times New Roman"/>
              </a:rPr>
              <a:t>t</a:t>
            </a:r>
            <a:r>
              <a:rPr sz="2000" b="1" spc="19" dirty="0">
                <a:latin typeface="Times New Roman"/>
                <a:cs typeface="Times New Roman"/>
              </a:rPr>
              <a:t>w</a:t>
            </a:r>
            <a:r>
              <a:rPr sz="2000" b="1" spc="0" dirty="0">
                <a:latin typeface="Times New Roman"/>
                <a:cs typeface="Times New Roman"/>
              </a:rPr>
              <a:t>o</a:t>
            </a:r>
            <a:r>
              <a:rPr sz="2000" b="1" spc="-34" dirty="0">
                <a:latin typeface="Times New Roman"/>
                <a:cs typeface="Times New Roman"/>
              </a:rPr>
              <a:t> </a:t>
            </a:r>
            <a:r>
              <a:rPr sz="2000" b="1" spc="0" dirty="0">
                <a:latin typeface="Times New Roman"/>
                <a:cs typeface="Times New Roman"/>
              </a:rPr>
              <a:t>end</a:t>
            </a:r>
            <a:r>
              <a:rPr sz="2000" b="1" spc="-24" dirty="0">
                <a:latin typeface="Times New Roman"/>
                <a:cs typeface="Times New Roman"/>
              </a:rPr>
              <a:t> </a:t>
            </a:r>
            <a:r>
              <a:rPr sz="2000" b="1" spc="0" dirty="0">
                <a:latin typeface="Times New Roman"/>
                <a:cs typeface="Times New Roman"/>
              </a:rPr>
              <a:t>poi</a:t>
            </a:r>
            <a:r>
              <a:rPr sz="2000" b="1" spc="4" dirty="0">
                <a:latin typeface="Times New Roman"/>
                <a:cs typeface="Times New Roman"/>
              </a:rPr>
              <a:t>n</a:t>
            </a:r>
            <a:r>
              <a:rPr sz="2000" b="1" spc="0" dirty="0">
                <a:latin typeface="Times New Roman"/>
                <a:cs typeface="Times New Roman"/>
              </a:rPr>
              <a:t>t</a:t>
            </a:r>
            <a:r>
              <a:rPr sz="2000" b="1" spc="-35" dirty="0">
                <a:latin typeface="Times New Roman"/>
                <a:cs typeface="Times New Roman"/>
              </a:rPr>
              <a:t> </a:t>
            </a:r>
            <a:r>
              <a:rPr sz="2000" b="1" spc="0" dirty="0">
                <a:latin typeface="Times New Roman"/>
                <a:cs typeface="Times New Roman"/>
              </a:rPr>
              <a:t>pi</a:t>
            </a:r>
            <a:r>
              <a:rPr sz="2000" b="1" spc="4" dirty="0">
                <a:latin typeface="Times New Roman"/>
                <a:cs typeface="Times New Roman"/>
              </a:rPr>
              <a:t>x</a:t>
            </a:r>
            <a:r>
              <a:rPr sz="2000" b="1" spc="0" dirty="0">
                <a:latin typeface="Times New Roman"/>
                <a:cs typeface="Times New Roman"/>
              </a:rPr>
              <a:t>el</a:t>
            </a:r>
            <a:r>
              <a:rPr sz="2000" b="1" spc="-1" dirty="0">
                <a:latin typeface="Times New Roman"/>
                <a:cs typeface="Times New Roman"/>
              </a:rPr>
              <a:t> </a:t>
            </a:r>
            <a:r>
              <a:rPr sz="2000" b="1" spc="0" dirty="0">
                <a:latin typeface="Times New Roman"/>
                <a:cs typeface="Times New Roman"/>
              </a:rPr>
              <a:t>p</a:t>
            </a:r>
            <a:r>
              <a:rPr sz="2000" b="1" spc="4" dirty="0">
                <a:latin typeface="Times New Roman"/>
                <a:cs typeface="Times New Roman"/>
              </a:rPr>
              <a:t>o</a:t>
            </a:r>
            <a:r>
              <a:rPr sz="2000" b="1" spc="0" dirty="0">
                <a:latin typeface="Times New Roman"/>
                <a:cs typeface="Times New Roman"/>
              </a:rPr>
              <a:t>siti</a:t>
            </a:r>
            <a:r>
              <a:rPr sz="2000" b="1" spc="4" dirty="0">
                <a:latin typeface="Times New Roman"/>
                <a:cs typeface="Times New Roman"/>
              </a:rPr>
              <a:t>o</a:t>
            </a:r>
            <a:r>
              <a:rPr sz="2000" b="1" spc="0" dirty="0">
                <a:latin typeface="Times New Roman"/>
                <a:cs typeface="Times New Roman"/>
              </a:rPr>
              <a:t>ns</a:t>
            </a:r>
            <a:r>
              <a:rPr sz="2000" b="1" spc="-50" dirty="0">
                <a:latin typeface="Times New Roman"/>
                <a:cs typeface="Times New Roman"/>
              </a:rPr>
              <a:t> </a:t>
            </a:r>
            <a:r>
              <a:rPr sz="2000" b="1" spc="0" dirty="0">
                <a:latin typeface="Times New Roman"/>
                <a:cs typeface="Times New Roman"/>
              </a:rPr>
              <a:t>(x</a:t>
            </a:r>
            <a:r>
              <a:rPr sz="2000" b="1" spc="4" dirty="0">
                <a:latin typeface="Times New Roman"/>
                <a:cs typeface="Times New Roman"/>
              </a:rPr>
              <a:t>1</a:t>
            </a:r>
            <a:r>
              <a:rPr sz="2000" b="1" spc="0" dirty="0">
                <a:latin typeface="Times New Roman"/>
                <a:cs typeface="Times New Roman"/>
              </a:rPr>
              <a:t>,</a:t>
            </a:r>
            <a:r>
              <a:rPr sz="2000" b="1" spc="-25" dirty="0">
                <a:latin typeface="Times New Roman"/>
                <a:cs typeface="Times New Roman"/>
              </a:rPr>
              <a:t> </a:t>
            </a:r>
            <a:r>
              <a:rPr sz="2000" b="1" spc="4" dirty="0">
                <a:latin typeface="Times New Roman"/>
                <a:cs typeface="Times New Roman"/>
              </a:rPr>
              <a:t>y1</a:t>
            </a:r>
            <a:r>
              <a:rPr sz="2000" b="1" spc="0" dirty="0">
                <a:latin typeface="Times New Roman"/>
                <a:cs typeface="Times New Roman"/>
              </a:rPr>
              <a:t>)</a:t>
            </a:r>
            <a:r>
              <a:rPr sz="2000" b="1" spc="-21" dirty="0">
                <a:latin typeface="Times New Roman"/>
                <a:cs typeface="Times New Roman"/>
              </a:rPr>
              <a:t> </a:t>
            </a:r>
            <a:r>
              <a:rPr sz="2000" b="1" spc="4" dirty="0">
                <a:latin typeface="Times New Roman"/>
                <a:cs typeface="Times New Roman"/>
              </a:rPr>
              <a:t>a</a:t>
            </a:r>
            <a:r>
              <a:rPr sz="2000" b="1" spc="0" dirty="0">
                <a:latin typeface="Times New Roman"/>
                <a:cs typeface="Times New Roman"/>
              </a:rPr>
              <a:t>nd</a:t>
            </a:r>
            <a:r>
              <a:rPr sz="2000" b="1" spc="-40" dirty="0">
                <a:latin typeface="Times New Roman"/>
                <a:cs typeface="Times New Roman"/>
              </a:rPr>
              <a:t> </a:t>
            </a:r>
            <a:r>
              <a:rPr sz="2000" b="1" spc="0" dirty="0">
                <a:latin typeface="Times New Roman"/>
                <a:cs typeface="Times New Roman"/>
              </a:rPr>
              <a:t>(x</a:t>
            </a:r>
            <a:r>
              <a:rPr sz="2000" b="1" spc="4" dirty="0">
                <a:latin typeface="Times New Roman"/>
                <a:cs typeface="Times New Roman"/>
              </a:rPr>
              <a:t>2</a:t>
            </a:r>
            <a:r>
              <a:rPr sz="2000" b="1" spc="0" dirty="0">
                <a:latin typeface="Times New Roman"/>
                <a:cs typeface="Times New Roman"/>
              </a:rPr>
              <a:t>,</a:t>
            </a:r>
            <a:r>
              <a:rPr sz="2000" b="1" spc="-25" dirty="0">
                <a:latin typeface="Times New Roman"/>
                <a:cs typeface="Times New Roman"/>
              </a:rPr>
              <a:t> </a:t>
            </a:r>
            <a:r>
              <a:rPr sz="2000" b="1" spc="4" dirty="0">
                <a:latin typeface="Times New Roman"/>
                <a:cs typeface="Times New Roman"/>
              </a:rPr>
              <a:t>y2</a:t>
            </a:r>
            <a:r>
              <a:rPr sz="2000" b="1" spc="0" dirty="0">
                <a:latin typeface="Times New Roman"/>
                <a:cs typeface="Times New Roman"/>
              </a:rPr>
              <a:t>)</a:t>
            </a:r>
            <a:endParaRPr sz="2000" dirty="0">
              <a:latin typeface="Times New Roman"/>
              <a:cs typeface="Times New Roman"/>
            </a:endParaRPr>
          </a:p>
          <a:p>
            <a:pPr marL="12700" marR="22349">
              <a:lnSpc>
                <a:spcPct val="95825"/>
              </a:lnSpc>
              <a:spcBef>
                <a:spcPts val="80"/>
              </a:spcBef>
            </a:pPr>
            <a:r>
              <a:rPr sz="2000" b="1" spc="0" dirty="0">
                <a:latin typeface="Times New Roman"/>
                <a:cs typeface="Times New Roman"/>
              </a:rPr>
              <a:t>Step2:</a:t>
            </a:r>
            <a:r>
              <a:rPr sz="2000" b="1" spc="-23" dirty="0">
                <a:latin typeface="Times New Roman"/>
                <a:cs typeface="Times New Roman"/>
              </a:rPr>
              <a:t> </a:t>
            </a:r>
            <a:r>
              <a:rPr sz="2000" b="1" spc="0" dirty="0">
                <a:latin typeface="Times New Roman"/>
                <a:cs typeface="Times New Roman"/>
              </a:rPr>
              <a:t>Find</a:t>
            </a:r>
            <a:r>
              <a:rPr sz="2000" b="1" spc="-26" dirty="0">
                <a:latin typeface="Times New Roman"/>
                <a:cs typeface="Times New Roman"/>
              </a:rPr>
              <a:t> </a:t>
            </a:r>
            <a:r>
              <a:rPr sz="2000" b="1" spc="0" dirty="0">
                <a:latin typeface="Times New Roman"/>
                <a:cs typeface="Times New Roman"/>
              </a:rPr>
              <a:t>h</a:t>
            </a:r>
            <a:r>
              <a:rPr sz="2000" b="1" spc="4" dirty="0">
                <a:latin typeface="Times New Roman"/>
                <a:cs typeface="Times New Roman"/>
              </a:rPr>
              <a:t>o</a:t>
            </a:r>
            <a:r>
              <a:rPr sz="2000" b="1" spc="0" dirty="0">
                <a:latin typeface="Times New Roman"/>
                <a:cs typeface="Times New Roman"/>
              </a:rPr>
              <a:t>ri</a:t>
            </a:r>
            <a:r>
              <a:rPr sz="2000" b="1" spc="-14" dirty="0">
                <a:latin typeface="Times New Roman"/>
                <a:cs typeface="Times New Roman"/>
              </a:rPr>
              <a:t>z</a:t>
            </a:r>
            <a:r>
              <a:rPr sz="2000" b="1" spc="4" dirty="0">
                <a:latin typeface="Times New Roman"/>
                <a:cs typeface="Times New Roman"/>
              </a:rPr>
              <a:t>o</a:t>
            </a:r>
            <a:r>
              <a:rPr sz="2000" b="1" spc="0" dirty="0">
                <a:latin typeface="Times New Roman"/>
                <a:cs typeface="Times New Roman"/>
              </a:rPr>
              <a:t>ntal</a:t>
            </a:r>
            <a:r>
              <a:rPr sz="2000" b="1" spc="-16" dirty="0">
                <a:latin typeface="Times New Roman"/>
                <a:cs typeface="Times New Roman"/>
              </a:rPr>
              <a:t> </a:t>
            </a:r>
            <a:r>
              <a:rPr sz="2000" b="1" spc="4" dirty="0">
                <a:latin typeface="Times New Roman"/>
                <a:cs typeface="Times New Roman"/>
              </a:rPr>
              <a:t>a</a:t>
            </a:r>
            <a:r>
              <a:rPr sz="2000" b="1" spc="0" dirty="0">
                <a:latin typeface="Times New Roman"/>
                <a:cs typeface="Times New Roman"/>
              </a:rPr>
              <a:t>nd</a:t>
            </a:r>
            <a:r>
              <a:rPr sz="2000" b="1" spc="-25" dirty="0">
                <a:latin typeface="Times New Roman"/>
                <a:cs typeface="Times New Roman"/>
              </a:rPr>
              <a:t> </a:t>
            </a:r>
            <a:r>
              <a:rPr sz="2000" b="1" spc="0" dirty="0">
                <a:latin typeface="Times New Roman"/>
                <a:cs typeface="Times New Roman"/>
              </a:rPr>
              <a:t>vertic</a:t>
            </a:r>
            <a:r>
              <a:rPr sz="2000" b="1" spc="4" dirty="0">
                <a:latin typeface="Times New Roman"/>
                <a:cs typeface="Times New Roman"/>
              </a:rPr>
              <a:t>a</a:t>
            </a:r>
            <a:r>
              <a:rPr sz="2000" b="1" spc="0" dirty="0">
                <a:latin typeface="Times New Roman"/>
                <a:cs typeface="Times New Roman"/>
              </a:rPr>
              <a:t>l</a:t>
            </a:r>
            <a:r>
              <a:rPr sz="2000" b="1" spc="-27" dirty="0">
                <a:latin typeface="Times New Roman"/>
                <a:cs typeface="Times New Roman"/>
              </a:rPr>
              <a:t> </a:t>
            </a:r>
            <a:r>
              <a:rPr sz="2000" b="1" spc="0" dirty="0">
                <a:latin typeface="Times New Roman"/>
                <a:cs typeface="Times New Roman"/>
              </a:rPr>
              <a:t>dif</a:t>
            </a:r>
            <a:r>
              <a:rPr sz="2000" b="1" spc="-4" dirty="0">
                <a:latin typeface="Times New Roman"/>
                <a:cs typeface="Times New Roman"/>
              </a:rPr>
              <a:t>f</a:t>
            </a:r>
            <a:r>
              <a:rPr sz="2000" b="1" spc="0" dirty="0">
                <a:latin typeface="Times New Roman"/>
                <a:cs typeface="Times New Roman"/>
              </a:rPr>
              <a:t>e</a:t>
            </a:r>
            <a:r>
              <a:rPr sz="2000" b="1" spc="-25" dirty="0">
                <a:latin typeface="Times New Roman"/>
                <a:cs typeface="Times New Roman"/>
              </a:rPr>
              <a:t>r</a:t>
            </a:r>
            <a:r>
              <a:rPr sz="2000" b="1" spc="0" dirty="0">
                <a:latin typeface="Times New Roman"/>
                <a:cs typeface="Times New Roman"/>
              </a:rPr>
              <a:t>ence</a:t>
            </a:r>
            <a:r>
              <a:rPr sz="2000" b="1" spc="-28" dirty="0">
                <a:latin typeface="Times New Roman"/>
                <a:cs typeface="Times New Roman"/>
              </a:rPr>
              <a:t> </a:t>
            </a:r>
            <a:r>
              <a:rPr sz="2000" b="1" spc="0" dirty="0">
                <a:latin typeface="Times New Roman"/>
                <a:cs typeface="Times New Roman"/>
              </a:rPr>
              <a:t>bet</a:t>
            </a:r>
            <a:r>
              <a:rPr sz="2000" b="1" spc="19" dirty="0">
                <a:latin typeface="Times New Roman"/>
                <a:cs typeface="Times New Roman"/>
              </a:rPr>
              <a:t>w</a:t>
            </a:r>
            <a:r>
              <a:rPr sz="2000" b="1" spc="0" dirty="0">
                <a:latin typeface="Times New Roman"/>
                <a:cs typeface="Times New Roman"/>
              </a:rPr>
              <a:t>een</a:t>
            </a:r>
            <a:r>
              <a:rPr sz="2000" b="1" spc="-55" dirty="0">
                <a:latin typeface="Times New Roman"/>
                <a:cs typeface="Times New Roman"/>
              </a:rPr>
              <a:t> </a:t>
            </a:r>
            <a:r>
              <a:rPr sz="2000" b="1" spc="-4" dirty="0">
                <a:latin typeface="Times New Roman"/>
                <a:cs typeface="Times New Roman"/>
              </a:rPr>
              <a:t>t</a:t>
            </a:r>
            <a:r>
              <a:rPr sz="2000" b="1" spc="0" dirty="0">
                <a:latin typeface="Times New Roman"/>
                <a:cs typeface="Times New Roman"/>
              </a:rPr>
              <a:t>he</a:t>
            </a:r>
            <a:r>
              <a:rPr sz="2000" b="1" spc="-16" dirty="0">
                <a:latin typeface="Times New Roman"/>
                <a:cs typeface="Times New Roman"/>
              </a:rPr>
              <a:t> </a:t>
            </a:r>
            <a:r>
              <a:rPr sz="2000" b="1" spc="0" dirty="0">
                <a:latin typeface="Times New Roman"/>
                <a:cs typeface="Times New Roman"/>
              </a:rPr>
              <a:t>end</a:t>
            </a:r>
            <a:r>
              <a:rPr sz="2000" b="1" spc="-19" dirty="0">
                <a:latin typeface="Times New Roman"/>
                <a:cs typeface="Times New Roman"/>
              </a:rPr>
              <a:t> </a:t>
            </a:r>
            <a:r>
              <a:rPr sz="2000" b="1" spc="0" dirty="0">
                <a:latin typeface="Times New Roman"/>
                <a:cs typeface="Times New Roman"/>
              </a:rPr>
              <a:t>p</a:t>
            </a:r>
            <a:r>
              <a:rPr sz="2000" b="1" spc="4" dirty="0">
                <a:latin typeface="Times New Roman"/>
                <a:cs typeface="Times New Roman"/>
              </a:rPr>
              <a:t>o</a:t>
            </a:r>
            <a:r>
              <a:rPr sz="2000" b="1" spc="0" dirty="0">
                <a:latin typeface="Times New Roman"/>
                <a:cs typeface="Times New Roman"/>
              </a:rPr>
              <a:t>ints</a:t>
            </a:r>
            <a:endParaRPr sz="2000" dirty="0">
              <a:latin typeface="Times New Roman"/>
              <a:cs typeface="Times New Roman"/>
            </a:endParaRPr>
          </a:p>
          <a:p>
            <a:pPr marL="622554" marR="22349">
              <a:lnSpc>
                <a:spcPct val="95825"/>
              </a:lnSpc>
              <a:spcBef>
                <a:spcPts val="80"/>
              </a:spcBef>
            </a:pPr>
            <a:r>
              <a:rPr sz="2000" b="1" spc="0" dirty="0">
                <a:latin typeface="Times New Roman"/>
                <a:cs typeface="Times New Roman"/>
              </a:rPr>
              <a:t>dx</a:t>
            </a:r>
            <a:r>
              <a:rPr sz="2000" b="1" spc="-16" dirty="0">
                <a:latin typeface="Times New Roman"/>
                <a:cs typeface="Times New Roman"/>
              </a:rPr>
              <a:t> </a:t>
            </a:r>
            <a:r>
              <a:rPr sz="2000" b="1" spc="0" dirty="0">
                <a:latin typeface="Times New Roman"/>
                <a:cs typeface="Times New Roman"/>
              </a:rPr>
              <a:t>= x</a:t>
            </a:r>
            <a:r>
              <a:rPr sz="2000" b="1" spc="4" dirty="0">
                <a:latin typeface="Times New Roman"/>
                <a:cs typeface="Times New Roman"/>
              </a:rPr>
              <a:t>2</a:t>
            </a:r>
            <a:r>
              <a:rPr sz="2000" b="1" spc="-4" dirty="0">
                <a:latin typeface="Times New Roman"/>
                <a:cs typeface="Times New Roman"/>
              </a:rPr>
              <a:t>-</a:t>
            </a:r>
            <a:r>
              <a:rPr sz="2000" b="1" spc="4" dirty="0">
                <a:latin typeface="Times New Roman"/>
                <a:cs typeface="Times New Roman"/>
              </a:rPr>
              <a:t>x1</a:t>
            </a:r>
            <a:endParaRPr sz="2000" dirty="0">
              <a:latin typeface="Times New Roman"/>
              <a:cs typeface="Times New Roman"/>
            </a:endParaRPr>
          </a:p>
          <a:p>
            <a:pPr marL="622554" marR="22349">
              <a:lnSpc>
                <a:spcPct val="95825"/>
              </a:lnSpc>
              <a:spcBef>
                <a:spcPts val="80"/>
              </a:spcBef>
            </a:pPr>
            <a:r>
              <a:rPr sz="2000" b="1" spc="0" dirty="0">
                <a:latin typeface="Times New Roman"/>
                <a:cs typeface="Times New Roman"/>
              </a:rPr>
              <a:t>dy</a:t>
            </a:r>
            <a:r>
              <a:rPr sz="2000" b="1" spc="-16" dirty="0">
                <a:latin typeface="Times New Roman"/>
                <a:cs typeface="Times New Roman"/>
              </a:rPr>
              <a:t> </a:t>
            </a:r>
            <a:r>
              <a:rPr sz="2000" b="1" spc="0" dirty="0">
                <a:latin typeface="Times New Roman"/>
                <a:cs typeface="Times New Roman"/>
              </a:rPr>
              <a:t>=</a:t>
            </a:r>
            <a:r>
              <a:rPr sz="2000" b="1" spc="-9" dirty="0">
                <a:latin typeface="Times New Roman"/>
                <a:cs typeface="Times New Roman"/>
              </a:rPr>
              <a:t> </a:t>
            </a:r>
            <a:r>
              <a:rPr sz="2000" b="1" spc="4" dirty="0">
                <a:latin typeface="Times New Roman"/>
                <a:cs typeface="Times New Roman"/>
              </a:rPr>
              <a:t>y</a:t>
            </a:r>
            <a:r>
              <a:rPr sz="2000" b="1" spc="9" dirty="0">
                <a:latin typeface="Times New Roman"/>
                <a:cs typeface="Times New Roman"/>
              </a:rPr>
              <a:t>2</a:t>
            </a:r>
            <a:r>
              <a:rPr sz="2000" b="1" spc="-4" dirty="0">
                <a:latin typeface="Times New Roman"/>
                <a:cs typeface="Times New Roman"/>
              </a:rPr>
              <a:t>-</a:t>
            </a:r>
            <a:r>
              <a:rPr sz="2000" b="1" spc="4" dirty="0">
                <a:latin typeface="Times New Roman"/>
                <a:cs typeface="Times New Roman"/>
              </a:rPr>
              <a:t>y1</a:t>
            </a:r>
            <a:endParaRPr sz="2000" dirty="0">
              <a:latin typeface="Times New Roman"/>
              <a:cs typeface="Times New Roman"/>
            </a:endParaRPr>
          </a:p>
          <a:p>
            <a:pPr marL="672846" marR="133979" indent="-660146">
              <a:lnSpc>
                <a:spcPct val="100041"/>
              </a:lnSpc>
              <a:spcBef>
                <a:spcPts val="80"/>
              </a:spcBef>
            </a:pPr>
            <a:r>
              <a:rPr sz="2000" b="1" spc="0" dirty="0">
                <a:latin typeface="Times New Roman"/>
                <a:cs typeface="Times New Roman"/>
              </a:rPr>
              <a:t>Step3:</a:t>
            </a:r>
            <a:r>
              <a:rPr sz="2000" b="1" spc="-58" dirty="0">
                <a:latin typeface="Times New Roman"/>
                <a:cs typeface="Times New Roman"/>
              </a:rPr>
              <a:t> </a:t>
            </a:r>
            <a:r>
              <a:rPr sz="2000" b="1" spc="0" dirty="0">
                <a:latin typeface="Times New Roman"/>
                <a:cs typeface="Times New Roman"/>
              </a:rPr>
              <a:t>The</a:t>
            </a:r>
            <a:r>
              <a:rPr sz="2000" b="1" spc="-16" dirty="0">
                <a:latin typeface="Times New Roman"/>
                <a:cs typeface="Times New Roman"/>
              </a:rPr>
              <a:t> </a:t>
            </a:r>
            <a:r>
              <a:rPr sz="2000" b="1" spc="0" dirty="0">
                <a:latin typeface="Times New Roman"/>
                <a:cs typeface="Times New Roman"/>
              </a:rPr>
              <a:t>dif</a:t>
            </a:r>
            <a:r>
              <a:rPr sz="2000" b="1" spc="-4" dirty="0">
                <a:latin typeface="Times New Roman"/>
                <a:cs typeface="Times New Roman"/>
              </a:rPr>
              <a:t>f</a:t>
            </a:r>
            <a:r>
              <a:rPr sz="2000" b="1" spc="0" dirty="0">
                <a:latin typeface="Times New Roman"/>
                <a:cs typeface="Times New Roman"/>
              </a:rPr>
              <a:t>e</a:t>
            </a:r>
            <a:r>
              <a:rPr sz="2000" b="1" spc="-25" dirty="0">
                <a:latin typeface="Times New Roman"/>
                <a:cs typeface="Times New Roman"/>
              </a:rPr>
              <a:t>r</a:t>
            </a:r>
            <a:r>
              <a:rPr sz="2000" b="1" spc="0" dirty="0">
                <a:latin typeface="Times New Roman"/>
                <a:cs typeface="Times New Roman"/>
              </a:rPr>
              <a:t>ence</a:t>
            </a:r>
            <a:r>
              <a:rPr sz="2000" b="1" spc="-38" dirty="0">
                <a:latin typeface="Times New Roman"/>
                <a:cs typeface="Times New Roman"/>
              </a:rPr>
              <a:t> </a:t>
            </a:r>
            <a:r>
              <a:rPr sz="2000" b="1" spc="19" dirty="0">
                <a:latin typeface="Times New Roman"/>
                <a:cs typeface="Times New Roman"/>
              </a:rPr>
              <a:t>w</a:t>
            </a:r>
            <a:r>
              <a:rPr sz="2000" b="1" spc="0" dirty="0">
                <a:latin typeface="Times New Roman"/>
                <a:cs typeface="Times New Roman"/>
              </a:rPr>
              <a:t>ith</a:t>
            </a:r>
            <a:r>
              <a:rPr sz="2000" b="1" spc="-35" dirty="0">
                <a:latin typeface="Times New Roman"/>
                <a:cs typeface="Times New Roman"/>
              </a:rPr>
              <a:t> </a:t>
            </a:r>
            <a:r>
              <a:rPr sz="2000" b="1" spc="0" dirty="0">
                <a:latin typeface="Times New Roman"/>
                <a:cs typeface="Times New Roman"/>
              </a:rPr>
              <a:t>the</a:t>
            </a:r>
            <a:r>
              <a:rPr sz="2000" b="1" spc="-21" dirty="0">
                <a:latin typeface="Times New Roman"/>
                <a:cs typeface="Times New Roman"/>
              </a:rPr>
              <a:t> </a:t>
            </a:r>
            <a:r>
              <a:rPr sz="2000" b="1" spc="4" dirty="0">
                <a:latin typeface="Times New Roman"/>
                <a:cs typeface="Times New Roman"/>
              </a:rPr>
              <a:t>g</a:t>
            </a:r>
            <a:r>
              <a:rPr sz="2000" b="1" spc="-25" dirty="0">
                <a:latin typeface="Times New Roman"/>
                <a:cs typeface="Times New Roman"/>
              </a:rPr>
              <a:t>r</a:t>
            </a:r>
            <a:r>
              <a:rPr sz="2000" b="1" spc="0" dirty="0">
                <a:latin typeface="Times New Roman"/>
                <a:cs typeface="Times New Roman"/>
              </a:rPr>
              <a:t>e</a:t>
            </a:r>
            <a:r>
              <a:rPr sz="2000" b="1" spc="4" dirty="0">
                <a:latin typeface="Times New Roman"/>
                <a:cs typeface="Times New Roman"/>
              </a:rPr>
              <a:t>a</a:t>
            </a:r>
            <a:r>
              <a:rPr sz="2000" b="1" spc="0" dirty="0">
                <a:latin typeface="Times New Roman"/>
                <a:cs typeface="Times New Roman"/>
              </a:rPr>
              <a:t>ter</a:t>
            </a:r>
            <a:r>
              <a:rPr sz="2000" b="1" spc="-69" dirty="0">
                <a:latin typeface="Times New Roman"/>
                <a:cs typeface="Times New Roman"/>
              </a:rPr>
              <a:t> </a:t>
            </a:r>
            <a:r>
              <a:rPr sz="2000" b="1" spc="-19" dirty="0">
                <a:latin typeface="Times New Roman"/>
                <a:cs typeface="Times New Roman"/>
              </a:rPr>
              <a:t>m</a:t>
            </a:r>
            <a:r>
              <a:rPr sz="2000" b="1" spc="4" dirty="0">
                <a:latin typeface="Times New Roman"/>
                <a:cs typeface="Times New Roman"/>
              </a:rPr>
              <a:t>ag</a:t>
            </a:r>
            <a:r>
              <a:rPr sz="2000" b="1" spc="0" dirty="0">
                <a:latin typeface="Times New Roman"/>
                <a:cs typeface="Times New Roman"/>
              </a:rPr>
              <a:t>nitude</a:t>
            </a:r>
            <a:r>
              <a:rPr sz="2000" b="1" spc="-32" dirty="0">
                <a:latin typeface="Times New Roman"/>
                <a:cs typeface="Times New Roman"/>
              </a:rPr>
              <a:t> </a:t>
            </a:r>
            <a:r>
              <a:rPr sz="2000" b="1" spc="0" dirty="0">
                <a:latin typeface="Times New Roman"/>
                <a:cs typeface="Times New Roman"/>
              </a:rPr>
              <a:t>deter</a:t>
            </a:r>
            <a:r>
              <a:rPr sz="2000" b="1" spc="-25" dirty="0">
                <a:latin typeface="Times New Roman"/>
                <a:cs typeface="Times New Roman"/>
              </a:rPr>
              <a:t>m</a:t>
            </a:r>
            <a:r>
              <a:rPr sz="2000" b="1" spc="0" dirty="0">
                <a:latin typeface="Times New Roman"/>
                <a:cs typeface="Times New Roman"/>
              </a:rPr>
              <a:t>ines</a:t>
            </a:r>
            <a:r>
              <a:rPr sz="2000" b="1" spc="-5" dirty="0">
                <a:latin typeface="Times New Roman"/>
                <a:cs typeface="Times New Roman"/>
              </a:rPr>
              <a:t> </a:t>
            </a:r>
            <a:r>
              <a:rPr sz="2000" b="1" spc="0" dirty="0">
                <a:latin typeface="Times New Roman"/>
                <a:cs typeface="Times New Roman"/>
              </a:rPr>
              <a:t>the</a:t>
            </a:r>
            <a:r>
              <a:rPr sz="2000" b="1" spc="-21" dirty="0">
                <a:latin typeface="Times New Roman"/>
                <a:cs typeface="Times New Roman"/>
              </a:rPr>
              <a:t> </a:t>
            </a:r>
            <a:r>
              <a:rPr sz="2000" b="1" spc="4" dirty="0">
                <a:latin typeface="Times New Roman"/>
                <a:cs typeface="Times New Roman"/>
              </a:rPr>
              <a:t>va</a:t>
            </a:r>
            <a:r>
              <a:rPr sz="2000" b="1" spc="0" dirty="0">
                <a:latin typeface="Times New Roman"/>
                <a:cs typeface="Times New Roman"/>
              </a:rPr>
              <a:t>lue</a:t>
            </a:r>
            <a:r>
              <a:rPr sz="2000" b="1" spc="-31" dirty="0">
                <a:latin typeface="Times New Roman"/>
                <a:cs typeface="Times New Roman"/>
              </a:rPr>
              <a:t> </a:t>
            </a:r>
            <a:r>
              <a:rPr sz="2000" b="1" spc="4" dirty="0">
                <a:latin typeface="Times New Roman"/>
                <a:cs typeface="Times New Roman"/>
              </a:rPr>
              <a:t>o</a:t>
            </a:r>
            <a:r>
              <a:rPr sz="2000" b="1" spc="0" dirty="0">
                <a:latin typeface="Times New Roman"/>
                <a:cs typeface="Times New Roman"/>
              </a:rPr>
              <a:t>f</a:t>
            </a:r>
            <a:r>
              <a:rPr sz="2000" b="1" spc="-18" dirty="0">
                <a:latin typeface="Times New Roman"/>
                <a:cs typeface="Times New Roman"/>
              </a:rPr>
              <a:t> </a:t>
            </a:r>
            <a:r>
              <a:rPr sz="2000" b="1" spc="0" dirty="0">
                <a:latin typeface="Times New Roman"/>
                <a:cs typeface="Times New Roman"/>
              </a:rPr>
              <a:t>p</a:t>
            </a:r>
            <a:r>
              <a:rPr sz="2000" b="1" spc="4" dirty="0">
                <a:latin typeface="Times New Roman"/>
                <a:cs typeface="Times New Roman"/>
              </a:rPr>
              <a:t>a</a:t>
            </a:r>
            <a:r>
              <a:rPr sz="2000" b="1" spc="0" dirty="0">
                <a:latin typeface="Times New Roman"/>
                <a:cs typeface="Times New Roman"/>
              </a:rPr>
              <a:t>r</a:t>
            </a:r>
            <a:r>
              <a:rPr sz="2000" b="1" spc="4" dirty="0">
                <a:latin typeface="Times New Roman"/>
                <a:cs typeface="Times New Roman"/>
              </a:rPr>
              <a:t>a</a:t>
            </a:r>
            <a:r>
              <a:rPr sz="2000" b="1" spc="-19" dirty="0">
                <a:latin typeface="Times New Roman"/>
                <a:cs typeface="Times New Roman"/>
              </a:rPr>
              <a:t>m</a:t>
            </a:r>
            <a:r>
              <a:rPr sz="2000" b="1" spc="0" dirty="0">
                <a:latin typeface="Times New Roman"/>
                <a:cs typeface="Times New Roman"/>
              </a:rPr>
              <a:t>eter steps</a:t>
            </a:r>
            <a:endParaRPr sz="2000" dirty="0">
              <a:latin typeface="Times New Roman"/>
              <a:cs typeface="Times New Roman"/>
            </a:endParaRPr>
          </a:p>
          <a:p>
            <a:pPr marL="572312" marR="4733198">
              <a:lnSpc>
                <a:spcPct val="100041"/>
              </a:lnSpc>
            </a:pPr>
            <a:r>
              <a:rPr sz="2000" b="1" spc="0" dirty="0">
                <a:latin typeface="Times New Roman"/>
                <a:cs typeface="Times New Roman"/>
              </a:rPr>
              <a:t>If</a:t>
            </a:r>
            <a:r>
              <a:rPr sz="2000" b="1" spc="-6" dirty="0">
                <a:latin typeface="Times New Roman"/>
                <a:cs typeface="Times New Roman"/>
              </a:rPr>
              <a:t> </a:t>
            </a:r>
            <a:r>
              <a:rPr sz="2000" b="1" spc="4" dirty="0">
                <a:latin typeface="Times New Roman"/>
                <a:cs typeface="Times New Roman"/>
              </a:rPr>
              <a:t>a</a:t>
            </a:r>
            <a:r>
              <a:rPr sz="2000" b="1" spc="0" dirty="0">
                <a:latin typeface="Times New Roman"/>
                <a:cs typeface="Times New Roman"/>
              </a:rPr>
              <a:t>bs</a:t>
            </a:r>
            <a:r>
              <a:rPr sz="2000" b="1" spc="-23" dirty="0">
                <a:latin typeface="Times New Roman"/>
                <a:cs typeface="Times New Roman"/>
              </a:rPr>
              <a:t> </a:t>
            </a:r>
            <a:r>
              <a:rPr sz="2000" b="1" spc="0" dirty="0">
                <a:latin typeface="Times New Roman"/>
                <a:cs typeface="Times New Roman"/>
              </a:rPr>
              <a:t>(dx)&gt;</a:t>
            </a:r>
            <a:r>
              <a:rPr sz="2000" b="1" spc="4" dirty="0">
                <a:latin typeface="Times New Roman"/>
                <a:cs typeface="Times New Roman"/>
              </a:rPr>
              <a:t>a</a:t>
            </a:r>
            <a:r>
              <a:rPr sz="2000" b="1" spc="0" dirty="0">
                <a:latin typeface="Times New Roman"/>
                <a:cs typeface="Times New Roman"/>
              </a:rPr>
              <a:t>bs</a:t>
            </a:r>
            <a:r>
              <a:rPr sz="2000" b="1" spc="-49" dirty="0">
                <a:latin typeface="Times New Roman"/>
                <a:cs typeface="Times New Roman"/>
              </a:rPr>
              <a:t> </a:t>
            </a:r>
            <a:r>
              <a:rPr sz="2000" b="1" spc="4" dirty="0">
                <a:latin typeface="Times New Roman"/>
                <a:cs typeface="Times New Roman"/>
              </a:rPr>
              <a:t>(</a:t>
            </a:r>
            <a:r>
              <a:rPr sz="2000" b="1" spc="0" dirty="0">
                <a:latin typeface="Times New Roman"/>
                <a:cs typeface="Times New Roman"/>
              </a:rPr>
              <a:t>d</a:t>
            </a:r>
            <a:r>
              <a:rPr sz="2000" b="1" spc="4" dirty="0">
                <a:latin typeface="Times New Roman"/>
                <a:cs typeface="Times New Roman"/>
              </a:rPr>
              <a:t>y</a:t>
            </a:r>
            <a:r>
              <a:rPr sz="2000" b="1" spc="0" dirty="0">
                <a:latin typeface="Times New Roman"/>
                <a:cs typeface="Times New Roman"/>
              </a:rPr>
              <a:t>)</a:t>
            </a:r>
            <a:r>
              <a:rPr sz="2000" b="1" spc="-12" dirty="0">
                <a:latin typeface="Times New Roman"/>
                <a:cs typeface="Times New Roman"/>
              </a:rPr>
              <a:t> </a:t>
            </a:r>
            <a:r>
              <a:rPr sz="2000" b="1" spc="0" dirty="0">
                <a:latin typeface="Times New Roman"/>
                <a:cs typeface="Times New Roman"/>
              </a:rPr>
              <a:t>then steps</a:t>
            </a:r>
            <a:r>
              <a:rPr sz="2000" b="1" spc="-23" dirty="0">
                <a:latin typeface="Times New Roman"/>
                <a:cs typeface="Times New Roman"/>
              </a:rPr>
              <a:t> </a:t>
            </a:r>
            <a:r>
              <a:rPr sz="2000" b="1" spc="0" dirty="0">
                <a:latin typeface="Times New Roman"/>
                <a:cs typeface="Times New Roman"/>
              </a:rPr>
              <a:t>= </a:t>
            </a:r>
            <a:r>
              <a:rPr sz="2000" b="1" spc="4" dirty="0">
                <a:latin typeface="Times New Roman"/>
                <a:cs typeface="Times New Roman"/>
              </a:rPr>
              <a:t>a</a:t>
            </a:r>
            <a:r>
              <a:rPr sz="2000" b="1" spc="0" dirty="0">
                <a:latin typeface="Times New Roman"/>
                <a:cs typeface="Times New Roman"/>
              </a:rPr>
              <a:t>bs</a:t>
            </a:r>
            <a:r>
              <a:rPr sz="2000" b="1" spc="-23" dirty="0">
                <a:latin typeface="Times New Roman"/>
                <a:cs typeface="Times New Roman"/>
              </a:rPr>
              <a:t> </a:t>
            </a:r>
            <a:r>
              <a:rPr sz="2000" b="1" spc="0" dirty="0">
                <a:latin typeface="Times New Roman"/>
                <a:cs typeface="Times New Roman"/>
              </a:rPr>
              <a:t>(dx)</a:t>
            </a:r>
            <a:endParaRPr sz="2000" dirty="0">
              <a:latin typeface="Times New Roman"/>
              <a:cs typeface="Times New Roman"/>
            </a:endParaRPr>
          </a:p>
          <a:p>
            <a:pPr marL="572312" marR="22349">
              <a:lnSpc>
                <a:spcPct val="95825"/>
              </a:lnSpc>
            </a:pPr>
            <a:r>
              <a:rPr sz="2000" b="1" spc="0" dirty="0">
                <a:latin typeface="Times New Roman"/>
                <a:cs typeface="Times New Roman"/>
              </a:rPr>
              <a:t>else</a:t>
            </a:r>
            <a:endParaRPr sz="2000" dirty="0">
              <a:latin typeface="Times New Roman"/>
              <a:cs typeface="Times New Roman"/>
            </a:endParaRPr>
          </a:p>
          <a:p>
            <a:pPr marL="572312" marR="22349">
              <a:lnSpc>
                <a:spcPct val="95825"/>
              </a:lnSpc>
              <a:spcBef>
                <a:spcPts val="80"/>
              </a:spcBef>
            </a:pPr>
            <a:r>
              <a:rPr sz="2000" b="1" spc="0" dirty="0">
                <a:latin typeface="Times New Roman"/>
                <a:cs typeface="Times New Roman"/>
              </a:rPr>
              <a:t>steps</a:t>
            </a:r>
            <a:r>
              <a:rPr sz="2000" b="1" spc="-28" dirty="0">
                <a:latin typeface="Times New Roman"/>
                <a:cs typeface="Times New Roman"/>
              </a:rPr>
              <a:t> </a:t>
            </a:r>
            <a:r>
              <a:rPr sz="2000" b="1" spc="0" dirty="0">
                <a:latin typeface="Times New Roman"/>
                <a:cs typeface="Times New Roman"/>
              </a:rPr>
              <a:t>=</a:t>
            </a:r>
            <a:r>
              <a:rPr sz="2000" b="1" spc="9" dirty="0">
                <a:latin typeface="Times New Roman"/>
                <a:cs typeface="Times New Roman"/>
              </a:rPr>
              <a:t> </a:t>
            </a:r>
            <a:r>
              <a:rPr sz="2000" b="1" spc="4" dirty="0">
                <a:latin typeface="Times New Roman"/>
                <a:cs typeface="Times New Roman"/>
              </a:rPr>
              <a:t>a</a:t>
            </a:r>
            <a:r>
              <a:rPr sz="2000" b="1" spc="0" dirty="0">
                <a:latin typeface="Times New Roman"/>
                <a:cs typeface="Times New Roman"/>
              </a:rPr>
              <a:t>bs</a:t>
            </a:r>
            <a:r>
              <a:rPr sz="2000" b="1" spc="-23" dirty="0">
                <a:latin typeface="Times New Roman"/>
                <a:cs typeface="Times New Roman"/>
              </a:rPr>
              <a:t> </a:t>
            </a:r>
            <a:r>
              <a:rPr sz="2000" b="1" spc="0" dirty="0">
                <a:latin typeface="Times New Roman"/>
                <a:cs typeface="Times New Roman"/>
              </a:rPr>
              <a:t>(d</a:t>
            </a:r>
            <a:r>
              <a:rPr sz="2000" b="1" spc="4" dirty="0">
                <a:latin typeface="Times New Roman"/>
                <a:cs typeface="Times New Roman"/>
              </a:rPr>
              <a:t>y</a:t>
            </a:r>
            <a:r>
              <a:rPr sz="2000" b="1" spc="0" dirty="0">
                <a:latin typeface="Times New Roman"/>
                <a:cs typeface="Times New Roman"/>
              </a:rPr>
              <a:t>)</a:t>
            </a:r>
            <a:endParaRPr sz="2000" dirty="0">
              <a:latin typeface="Times New Roman"/>
              <a:cs typeface="Times New Roman"/>
            </a:endParaRPr>
          </a:p>
          <a:p>
            <a:pPr marL="572312" indent="-559612">
              <a:lnSpc>
                <a:spcPct val="100041"/>
              </a:lnSpc>
              <a:spcBef>
                <a:spcPts val="80"/>
              </a:spcBef>
            </a:pPr>
            <a:r>
              <a:rPr sz="2000" b="1" spc="0" dirty="0">
                <a:latin typeface="Times New Roman"/>
                <a:cs typeface="Times New Roman"/>
              </a:rPr>
              <a:t>Step4:</a:t>
            </a:r>
            <a:r>
              <a:rPr sz="2000" b="1" spc="-23" dirty="0">
                <a:latin typeface="Times New Roman"/>
                <a:cs typeface="Times New Roman"/>
              </a:rPr>
              <a:t> </a:t>
            </a:r>
            <a:r>
              <a:rPr sz="2000" b="1" spc="0" dirty="0">
                <a:latin typeface="Times New Roman"/>
                <a:cs typeface="Times New Roman"/>
              </a:rPr>
              <a:t>Starting</a:t>
            </a:r>
            <a:r>
              <a:rPr sz="2000" b="1" spc="-30" dirty="0">
                <a:latin typeface="Times New Roman"/>
                <a:cs typeface="Times New Roman"/>
              </a:rPr>
              <a:t> </a:t>
            </a:r>
            <a:r>
              <a:rPr sz="2000" b="1" spc="19" dirty="0">
                <a:latin typeface="Times New Roman"/>
                <a:cs typeface="Times New Roman"/>
              </a:rPr>
              <a:t>w</a:t>
            </a:r>
            <a:r>
              <a:rPr sz="2000" b="1" spc="0" dirty="0">
                <a:latin typeface="Times New Roman"/>
                <a:cs typeface="Times New Roman"/>
              </a:rPr>
              <a:t>ith</a:t>
            </a:r>
            <a:r>
              <a:rPr sz="2000" b="1" spc="-50" dirty="0">
                <a:latin typeface="Times New Roman"/>
                <a:cs typeface="Times New Roman"/>
              </a:rPr>
              <a:t> </a:t>
            </a:r>
            <a:r>
              <a:rPr sz="2000" b="1" spc="0" dirty="0">
                <a:latin typeface="Times New Roman"/>
                <a:cs typeface="Times New Roman"/>
              </a:rPr>
              <a:t>pi</a:t>
            </a:r>
            <a:r>
              <a:rPr sz="2000" b="1" spc="4" dirty="0">
                <a:latin typeface="Times New Roman"/>
                <a:cs typeface="Times New Roman"/>
              </a:rPr>
              <a:t>x</a:t>
            </a:r>
            <a:r>
              <a:rPr sz="2000" b="1" spc="0" dirty="0">
                <a:latin typeface="Times New Roman"/>
                <a:cs typeface="Times New Roman"/>
              </a:rPr>
              <a:t>el</a:t>
            </a:r>
            <a:r>
              <a:rPr sz="2000" b="1" spc="-1" dirty="0">
                <a:latin typeface="Times New Roman"/>
                <a:cs typeface="Times New Roman"/>
              </a:rPr>
              <a:t> </a:t>
            </a:r>
            <a:r>
              <a:rPr sz="2000" b="1" spc="0" dirty="0">
                <a:latin typeface="Times New Roman"/>
                <a:cs typeface="Times New Roman"/>
              </a:rPr>
              <a:t>p</a:t>
            </a:r>
            <a:r>
              <a:rPr sz="2000" b="1" spc="4" dirty="0">
                <a:latin typeface="Times New Roman"/>
                <a:cs typeface="Times New Roman"/>
              </a:rPr>
              <a:t>o</a:t>
            </a:r>
            <a:r>
              <a:rPr sz="2000" b="1" spc="0" dirty="0">
                <a:latin typeface="Times New Roman"/>
                <a:cs typeface="Times New Roman"/>
              </a:rPr>
              <a:t>siti</a:t>
            </a:r>
            <a:r>
              <a:rPr sz="2000" b="1" spc="4" dirty="0">
                <a:latin typeface="Times New Roman"/>
                <a:cs typeface="Times New Roman"/>
              </a:rPr>
              <a:t>o</a:t>
            </a:r>
            <a:r>
              <a:rPr sz="2000" b="1" spc="0" dirty="0">
                <a:latin typeface="Times New Roman"/>
                <a:cs typeface="Times New Roman"/>
              </a:rPr>
              <a:t>n</a:t>
            </a:r>
            <a:r>
              <a:rPr sz="2000" b="1" spc="-49" dirty="0">
                <a:latin typeface="Times New Roman"/>
                <a:cs typeface="Times New Roman"/>
              </a:rPr>
              <a:t> </a:t>
            </a:r>
            <a:r>
              <a:rPr sz="2000" b="1" spc="0" dirty="0">
                <a:latin typeface="Times New Roman"/>
                <a:cs typeface="Times New Roman"/>
              </a:rPr>
              <a:t>(x</a:t>
            </a:r>
            <a:r>
              <a:rPr sz="2000" b="1" spc="4" dirty="0">
                <a:latin typeface="Times New Roman"/>
                <a:cs typeface="Times New Roman"/>
              </a:rPr>
              <a:t>1</a:t>
            </a:r>
            <a:r>
              <a:rPr sz="2000" b="1" spc="0" dirty="0">
                <a:latin typeface="Times New Roman"/>
                <a:cs typeface="Times New Roman"/>
              </a:rPr>
              <a:t>,</a:t>
            </a:r>
            <a:r>
              <a:rPr sz="2000" b="1" spc="-25" dirty="0">
                <a:latin typeface="Times New Roman"/>
                <a:cs typeface="Times New Roman"/>
              </a:rPr>
              <a:t> </a:t>
            </a:r>
            <a:r>
              <a:rPr sz="2000" b="1" spc="4" dirty="0">
                <a:latin typeface="Times New Roman"/>
                <a:cs typeface="Times New Roman"/>
              </a:rPr>
              <a:t>y1</a:t>
            </a:r>
            <a:r>
              <a:rPr sz="2000" b="1" spc="0" dirty="0">
                <a:latin typeface="Times New Roman"/>
                <a:cs typeface="Times New Roman"/>
              </a:rPr>
              <a:t>)</a:t>
            </a:r>
            <a:r>
              <a:rPr sz="2000" b="1" spc="-26" dirty="0">
                <a:latin typeface="Times New Roman"/>
                <a:cs typeface="Times New Roman"/>
              </a:rPr>
              <a:t> </a:t>
            </a:r>
            <a:r>
              <a:rPr sz="2000" b="1" spc="0" dirty="0">
                <a:latin typeface="Times New Roman"/>
                <a:cs typeface="Times New Roman"/>
              </a:rPr>
              <a:t>be</a:t>
            </a:r>
            <a:r>
              <a:rPr sz="2000" b="1" spc="-10" dirty="0">
                <a:latin typeface="Times New Roman"/>
                <a:cs typeface="Times New Roman"/>
              </a:rPr>
              <a:t> </a:t>
            </a:r>
            <a:r>
              <a:rPr sz="2000" b="1" spc="0" dirty="0">
                <a:latin typeface="Times New Roman"/>
                <a:cs typeface="Times New Roman"/>
              </a:rPr>
              <a:t>deter</a:t>
            </a:r>
            <a:r>
              <a:rPr sz="2000" b="1" spc="-25" dirty="0">
                <a:latin typeface="Times New Roman"/>
                <a:cs typeface="Times New Roman"/>
              </a:rPr>
              <a:t>m</a:t>
            </a:r>
            <a:r>
              <a:rPr sz="2000" b="1" spc="0" dirty="0">
                <a:latin typeface="Times New Roman"/>
                <a:cs typeface="Times New Roman"/>
              </a:rPr>
              <a:t>ined</a:t>
            </a:r>
            <a:r>
              <a:rPr sz="2000" b="1" spc="-8" dirty="0">
                <a:latin typeface="Times New Roman"/>
                <a:cs typeface="Times New Roman"/>
              </a:rPr>
              <a:t> </a:t>
            </a:r>
            <a:r>
              <a:rPr sz="2000" b="1" spc="4" dirty="0">
                <a:latin typeface="Times New Roman"/>
                <a:cs typeface="Times New Roman"/>
              </a:rPr>
              <a:t>o</a:t>
            </a:r>
            <a:r>
              <a:rPr sz="2000" b="1" spc="0" dirty="0">
                <a:latin typeface="Times New Roman"/>
                <a:cs typeface="Times New Roman"/>
              </a:rPr>
              <a:t>f</a:t>
            </a:r>
            <a:r>
              <a:rPr sz="2000" b="1" spc="-4" dirty="0">
                <a:latin typeface="Times New Roman"/>
                <a:cs typeface="Times New Roman"/>
              </a:rPr>
              <a:t>f</a:t>
            </a:r>
            <a:r>
              <a:rPr sz="2000" b="1" spc="0" dirty="0">
                <a:latin typeface="Times New Roman"/>
                <a:cs typeface="Times New Roman"/>
              </a:rPr>
              <a:t>set</a:t>
            </a:r>
            <a:r>
              <a:rPr sz="2000" b="1" spc="-17" dirty="0">
                <a:latin typeface="Times New Roman"/>
                <a:cs typeface="Times New Roman"/>
              </a:rPr>
              <a:t> </a:t>
            </a:r>
            <a:r>
              <a:rPr sz="2000" b="1" spc="0" dirty="0">
                <a:latin typeface="Times New Roman"/>
                <a:cs typeface="Times New Roman"/>
              </a:rPr>
              <a:t>needed</a:t>
            </a:r>
            <a:r>
              <a:rPr sz="2000" b="1" spc="-28" dirty="0">
                <a:latin typeface="Times New Roman"/>
                <a:cs typeface="Times New Roman"/>
              </a:rPr>
              <a:t> </a:t>
            </a:r>
            <a:r>
              <a:rPr sz="2000" b="1" spc="4" dirty="0">
                <a:latin typeface="Times New Roman"/>
                <a:cs typeface="Times New Roman"/>
              </a:rPr>
              <a:t>a</a:t>
            </a:r>
            <a:r>
              <a:rPr sz="2000" b="1" spc="0" dirty="0">
                <a:latin typeface="Times New Roman"/>
                <a:cs typeface="Times New Roman"/>
              </a:rPr>
              <a:t>t</a:t>
            </a:r>
            <a:r>
              <a:rPr sz="2000" b="1" spc="-18" dirty="0">
                <a:latin typeface="Times New Roman"/>
                <a:cs typeface="Times New Roman"/>
              </a:rPr>
              <a:t> </a:t>
            </a:r>
            <a:r>
              <a:rPr sz="2000" b="1" spc="0" dirty="0">
                <a:latin typeface="Times New Roman"/>
                <a:cs typeface="Times New Roman"/>
              </a:rPr>
              <a:t>e</a:t>
            </a:r>
            <a:r>
              <a:rPr sz="2000" b="1" spc="4" dirty="0">
                <a:latin typeface="Times New Roman"/>
                <a:cs typeface="Times New Roman"/>
              </a:rPr>
              <a:t>a</a:t>
            </a:r>
            <a:r>
              <a:rPr sz="2000" b="1" spc="0" dirty="0">
                <a:latin typeface="Times New Roman"/>
                <a:cs typeface="Times New Roman"/>
              </a:rPr>
              <a:t>ch</a:t>
            </a:r>
            <a:r>
              <a:rPr sz="2000" b="1" spc="-26" dirty="0">
                <a:latin typeface="Times New Roman"/>
                <a:cs typeface="Times New Roman"/>
              </a:rPr>
              <a:t> </a:t>
            </a:r>
            <a:r>
              <a:rPr sz="2000" b="1" spc="0" dirty="0">
                <a:latin typeface="Times New Roman"/>
                <a:cs typeface="Times New Roman"/>
              </a:rPr>
              <a:t>step</a:t>
            </a:r>
            <a:r>
              <a:rPr sz="2000" b="1" spc="-7" dirty="0">
                <a:latin typeface="Times New Roman"/>
                <a:cs typeface="Times New Roman"/>
              </a:rPr>
              <a:t> </a:t>
            </a:r>
            <a:r>
              <a:rPr sz="2000" b="1" spc="0" dirty="0">
                <a:latin typeface="Times New Roman"/>
                <a:cs typeface="Times New Roman"/>
              </a:rPr>
              <a:t>to </a:t>
            </a:r>
            <a:r>
              <a:rPr sz="2000" b="1" spc="4" dirty="0">
                <a:latin typeface="Times New Roman"/>
                <a:cs typeface="Times New Roman"/>
              </a:rPr>
              <a:t>g</a:t>
            </a:r>
            <a:r>
              <a:rPr sz="2000" b="1" spc="0" dirty="0">
                <a:latin typeface="Times New Roman"/>
                <a:cs typeface="Times New Roman"/>
              </a:rPr>
              <a:t>enerate</a:t>
            </a:r>
            <a:r>
              <a:rPr sz="2000" b="1" spc="-38" dirty="0">
                <a:latin typeface="Times New Roman"/>
                <a:cs typeface="Times New Roman"/>
              </a:rPr>
              <a:t> </a:t>
            </a:r>
            <a:r>
              <a:rPr sz="2000" b="1" spc="0" dirty="0">
                <a:latin typeface="Times New Roman"/>
                <a:cs typeface="Times New Roman"/>
              </a:rPr>
              <a:t>ne</a:t>
            </a:r>
            <a:r>
              <a:rPr sz="2000" b="1" spc="4" dirty="0">
                <a:latin typeface="Times New Roman"/>
                <a:cs typeface="Times New Roman"/>
              </a:rPr>
              <a:t>x</a:t>
            </a:r>
            <a:r>
              <a:rPr sz="2000" b="1" spc="0" dirty="0">
                <a:latin typeface="Times New Roman"/>
                <a:cs typeface="Times New Roman"/>
              </a:rPr>
              <a:t>t</a:t>
            </a:r>
            <a:r>
              <a:rPr sz="2000" b="1" spc="370" dirty="0">
                <a:latin typeface="Times New Roman"/>
                <a:cs typeface="Times New Roman"/>
              </a:rPr>
              <a:t> </a:t>
            </a:r>
            <a:r>
              <a:rPr sz="2000" b="1" spc="0" dirty="0">
                <a:latin typeface="Times New Roman"/>
                <a:cs typeface="Times New Roman"/>
              </a:rPr>
              <a:t>pixel</a:t>
            </a:r>
            <a:r>
              <a:rPr sz="2000" b="1" spc="-22" dirty="0">
                <a:latin typeface="Times New Roman"/>
                <a:cs typeface="Times New Roman"/>
              </a:rPr>
              <a:t> </a:t>
            </a:r>
            <a:r>
              <a:rPr sz="2000" b="1" spc="4" dirty="0">
                <a:latin typeface="Times New Roman"/>
                <a:cs typeface="Times New Roman"/>
              </a:rPr>
              <a:t>a</a:t>
            </a:r>
            <a:r>
              <a:rPr sz="2000" b="1" spc="0" dirty="0">
                <a:latin typeface="Times New Roman"/>
                <a:cs typeface="Times New Roman"/>
              </a:rPr>
              <a:t>l</a:t>
            </a:r>
            <a:r>
              <a:rPr sz="2000" b="1" spc="4" dirty="0">
                <a:latin typeface="Times New Roman"/>
                <a:cs typeface="Times New Roman"/>
              </a:rPr>
              <a:t>o</a:t>
            </a:r>
            <a:r>
              <a:rPr sz="2000" b="1" spc="0" dirty="0">
                <a:latin typeface="Times New Roman"/>
                <a:cs typeface="Times New Roman"/>
              </a:rPr>
              <a:t>ng</a:t>
            </a:r>
            <a:r>
              <a:rPr sz="2000" b="1" spc="-37" dirty="0">
                <a:latin typeface="Times New Roman"/>
                <a:cs typeface="Times New Roman"/>
              </a:rPr>
              <a:t> </a:t>
            </a:r>
            <a:r>
              <a:rPr sz="2000" b="1" spc="-4" dirty="0">
                <a:latin typeface="Times New Roman"/>
                <a:cs typeface="Times New Roman"/>
              </a:rPr>
              <a:t>t</a:t>
            </a:r>
            <a:r>
              <a:rPr sz="2000" b="1" spc="0" dirty="0">
                <a:latin typeface="Times New Roman"/>
                <a:cs typeface="Times New Roman"/>
              </a:rPr>
              <a:t>he</a:t>
            </a:r>
            <a:r>
              <a:rPr sz="2000" b="1" spc="-1" dirty="0">
                <a:latin typeface="Times New Roman"/>
                <a:cs typeface="Times New Roman"/>
              </a:rPr>
              <a:t> </a:t>
            </a:r>
            <a:r>
              <a:rPr sz="2000" b="1" spc="0" dirty="0">
                <a:latin typeface="Times New Roman"/>
                <a:cs typeface="Times New Roman"/>
              </a:rPr>
              <a:t>line</a:t>
            </a:r>
            <a:r>
              <a:rPr sz="2000" b="1" spc="-19" dirty="0">
                <a:latin typeface="Times New Roman"/>
                <a:cs typeface="Times New Roman"/>
              </a:rPr>
              <a:t> </a:t>
            </a:r>
            <a:r>
              <a:rPr sz="2000" b="1" spc="0" dirty="0">
                <a:latin typeface="Times New Roman"/>
                <a:cs typeface="Times New Roman"/>
              </a:rPr>
              <a:t>p</a:t>
            </a:r>
            <a:r>
              <a:rPr sz="2000" b="1" spc="4" dirty="0">
                <a:latin typeface="Times New Roman"/>
                <a:cs typeface="Times New Roman"/>
              </a:rPr>
              <a:t>a</a:t>
            </a:r>
            <a:r>
              <a:rPr sz="2000" b="1" spc="0" dirty="0">
                <a:latin typeface="Times New Roman"/>
                <a:cs typeface="Times New Roman"/>
              </a:rPr>
              <a:t>th.</a:t>
            </a:r>
            <a:endParaRPr sz="2000" dirty="0">
              <a:latin typeface="Times New Roman"/>
              <a:cs typeface="Times New Roman"/>
            </a:endParaRPr>
          </a:p>
          <a:p>
            <a:pPr marL="572312" marR="5026571">
              <a:lnSpc>
                <a:spcPct val="100041"/>
              </a:lnSpc>
            </a:pPr>
            <a:r>
              <a:rPr sz="2000" b="1" spc="4" dirty="0">
                <a:latin typeface="Times New Roman"/>
                <a:cs typeface="Times New Roman"/>
              </a:rPr>
              <a:t>x</a:t>
            </a:r>
            <a:r>
              <a:rPr sz="2000" b="1" spc="0" dirty="0">
                <a:latin typeface="Times New Roman"/>
                <a:cs typeface="Times New Roman"/>
              </a:rPr>
              <a:t>incr</a:t>
            </a:r>
            <a:r>
              <a:rPr sz="2000" b="1" spc="-19" dirty="0">
                <a:latin typeface="Times New Roman"/>
                <a:cs typeface="Times New Roman"/>
              </a:rPr>
              <a:t>m</a:t>
            </a:r>
            <a:r>
              <a:rPr sz="2000" b="1" spc="0" dirty="0">
                <a:latin typeface="Times New Roman"/>
                <a:cs typeface="Times New Roman"/>
              </a:rPr>
              <a:t>ent</a:t>
            </a:r>
            <a:r>
              <a:rPr sz="2000" b="1" spc="-30" dirty="0">
                <a:latin typeface="Times New Roman"/>
                <a:cs typeface="Times New Roman"/>
              </a:rPr>
              <a:t> </a:t>
            </a:r>
            <a:r>
              <a:rPr sz="2000" b="1" spc="0" dirty="0">
                <a:latin typeface="Times New Roman"/>
                <a:cs typeface="Times New Roman"/>
              </a:rPr>
              <a:t>= d</a:t>
            </a:r>
            <a:r>
              <a:rPr sz="2000" b="1" spc="4" dirty="0">
                <a:latin typeface="Times New Roman"/>
                <a:cs typeface="Times New Roman"/>
              </a:rPr>
              <a:t>x</a:t>
            </a:r>
            <a:r>
              <a:rPr sz="2000" b="1" spc="0" dirty="0">
                <a:latin typeface="Times New Roman"/>
                <a:cs typeface="Times New Roman"/>
              </a:rPr>
              <a:t>/steps </a:t>
            </a:r>
            <a:r>
              <a:rPr sz="2000" b="1" spc="4" dirty="0">
                <a:latin typeface="Times New Roman"/>
                <a:cs typeface="Times New Roman"/>
              </a:rPr>
              <a:t>y</a:t>
            </a:r>
            <a:r>
              <a:rPr sz="2000" b="1" spc="0" dirty="0">
                <a:latin typeface="Times New Roman"/>
                <a:cs typeface="Times New Roman"/>
              </a:rPr>
              <a:t>inc</a:t>
            </a:r>
            <a:r>
              <a:rPr sz="2000" b="1" spc="-25" dirty="0">
                <a:latin typeface="Times New Roman"/>
                <a:cs typeface="Times New Roman"/>
              </a:rPr>
              <a:t>r</a:t>
            </a:r>
            <a:r>
              <a:rPr sz="2000" b="1" spc="0" dirty="0">
                <a:latin typeface="Times New Roman"/>
                <a:cs typeface="Times New Roman"/>
              </a:rPr>
              <a:t>e</a:t>
            </a:r>
            <a:r>
              <a:rPr sz="2000" b="1" spc="-19" dirty="0">
                <a:latin typeface="Times New Roman"/>
                <a:cs typeface="Times New Roman"/>
              </a:rPr>
              <a:t>m</a:t>
            </a:r>
            <a:r>
              <a:rPr sz="2000" b="1" spc="0" dirty="0">
                <a:latin typeface="Times New Roman"/>
                <a:cs typeface="Times New Roman"/>
              </a:rPr>
              <a:t>ent</a:t>
            </a:r>
            <a:r>
              <a:rPr sz="2000" b="1" spc="-37" dirty="0">
                <a:latin typeface="Times New Roman"/>
                <a:cs typeface="Times New Roman"/>
              </a:rPr>
              <a:t> </a:t>
            </a:r>
            <a:r>
              <a:rPr sz="2000" b="1" spc="0" dirty="0">
                <a:latin typeface="Times New Roman"/>
                <a:cs typeface="Times New Roman"/>
              </a:rPr>
              <a:t>=d</a:t>
            </a:r>
            <a:r>
              <a:rPr sz="2000" b="1" spc="4" dirty="0">
                <a:latin typeface="Times New Roman"/>
                <a:cs typeface="Times New Roman"/>
              </a:rPr>
              <a:t>y</a:t>
            </a:r>
            <a:r>
              <a:rPr sz="2000" b="1" spc="0" dirty="0">
                <a:latin typeface="Times New Roman"/>
                <a:cs typeface="Times New Roman"/>
              </a:rPr>
              <a:t>/steps</a:t>
            </a:r>
            <a:endParaRPr sz="2000" dirty="0">
              <a:latin typeface="Times New Roman"/>
              <a:cs typeface="Times New Roman"/>
            </a:endParaRPr>
          </a:p>
          <a:p>
            <a:pPr marL="12700" marR="22349">
              <a:lnSpc>
                <a:spcPct val="95825"/>
              </a:lnSpc>
            </a:pPr>
            <a:r>
              <a:rPr sz="2000" b="1" spc="0" dirty="0">
                <a:latin typeface="Times New Roman"/>
                <a:cs typeface="Times New Roman"/>
              </a:rPr>
              <a:t>step</a:t>
            </a:r>
            <a:r>
              <a:rPr lang="en-IN" sz="2000" b="1" spc="4" dirty="0">
                <a:latin typeface="Times New Roman"/>
                <a:cs typeface="Times New Roman"/>
              </a:rPr>
              <a:t>5</a:t>
            </a:r>
            <a:r>
              <a:rPr sz="2000" b="1" spc="0" dirty="0">
                <a:latin typeface="Times New Roman"/>
                <a:cs typeface="Times New Roman"/>
              </a:rPr>
              <a:t>:</a:t>
            </a:r>
            <a:r>
              <a:rPr sz="2000" b="1" spc="-25" dirty="0">
                <a:latin typeface="Times New Roman"/>
                <a:cs typeface="Times New Roman"/>
              </a:rPr>
              <a:t> </a:t>
            </a:r>
            <a:r>
              <a:rPr lang="en-IN" sz="2000" b="1" spc="-25" dirty="0">
                <a:latin typeface="Times New Roman"/>
                <a:cs typeface="Times New Roman"/>
              </a:rPr>
              <a:t>Loop through this process steps times.</a:t>
            </a:r>
          </a:p>
          <a:p>
            <a:pPr marL="12700" marR="22349">
              <a:lnSpc>
                <a:spcPct val="95825"/>
              </a:lnSpc>
            </a:pPr>
            <a:r>
              <a:rPr lang="en-IN" sz="2000" b="1" spc="-25" dirty="0">
                <a:latin typeface="Times New Roman"/>
                <a:cs typeface="Times New Roman"/>
              </a:rPr>
              <a:t>	</a:t>
            </a:r>
            <a:r>
              <a:rPr sz="2000" b="1" spc="0" dirty="0">
                <a:latin typeface="Times New Roman"/>
                <a:cs typeface="Times New Roman"/>
              </a:rPr>
              <a:t>x</a:t>
            </a:r>
            <a:r>
              <a:rPr sz="2000" b="1" spc="-7" dirty="0">
                <a:latin typeface="Times New Roman"/>
                <a:cs typeface="Times New Roman"/>
              </a:rPr>
              <a:t> </a:t>
            </a:r>
            <a:r>
              <a:rPr sz="2000" b="1" spc="0" dirty="0">
                <a:latin typeface="Times New Roman"/>
                <a:cs typeface="Times New Roman"/>
              </a:rPr>
              <a:t>=</a:t>
            </a:r>
            <a:r>
              <a:rPr sz="2000" b="1" spc="-9" dirty="0">
                <a:latin typeface="Times New Roman"/>
                <a:cs typeface="Times New Roman"/>
              </a:rPr>
              <a:t> </a:t>
            </a:r>
            <a:r>
              <a:rPr sz="2000" b="1" spc="0" dirty="0">
                <a:latin typeface="Times New Roman"/>
                <a:cs typeface="Times New Roman"/>
              </a:rPr>
              <a:t>x</a:t>
            </a:r>
            <a:r>
              <a:rPr sz="2000" b="1" spc="-7" dirty="0">
                <a:latin typeface="Times New Roman"/>
                <a:cs typeface="Times New Roman"/>
              </a:rPr>
              <a:t> </a:t>
            </a:r>
            <a:r>
              <a:rPr sz="2000" b="1" spc="0" dirty="0">
                <a:latin typeface="Times New Roman"/>
                <a:cs typeface="Times New Roman"/>
              </a:rPr>
              <a:t>+ </a:t>
            </a:r>
            <a:r>
              <a:rPr sz="2000" b="1" spc="4" dirty="0">
                <a:latin typeface="Times New Roman"/>
                <a:cs typeface="Times New Roman"/>
              </a:rPr>
              <a:t>x</a:t>
            </a:r>
            <a:r>
              <a:rPr sz="2000" b="1" spc="0" dirty="0">
                <a:latin typeface="Times New Roman"/>
                <a:cs typeface="Times New Roman"/>
              </a:rPr>
              <a:t>inc</a:t>
            </a:r>
            <a:r>
              <a:rPr sz="2000" b="1" spc="-25" dirty="0">
                <a:latin typeface="Times New Roman"/>
                <a:cs typeface="Times New Roman"/>
              </a:rPr>
              <a:t>r</a:t>
            </a:r>
            <a:r>
              <a:rPr sz="2000" b="1" spc="0" dirty="0">
                <a:latin typeface="Times New Roman"/>
                <a:cs typeface="Times New Roman"/>
              </a:rPr>
              <a:t>e</a:t>
            </a:r>
            <a:r>
              <a:rPr sz="2000" b="1" spc="-19" dirty="0">
                <a:latin typeface="Times New Roman"/>
                <a:cs typeface="Times New Roman"/>
              </a:rPr>
              <a:t>m</a:t>
            </a:r>
            <a:r>
              <a:rPr sz="2000" b="1" spc="0" dirty="0">
                <a:latin typeface="Times New Roman"/>
                <a:cs typeface="Times New Roman"/>
              </a:rPr>
              <a:t>ent</a:t>
            </a:r>
            <a:endParaRPr sz="2000" dirty="0">
              <a:latin typeface="Times New Roman"/>
              <a:cs typeface="Times New Roman"/>
            </a:endParaRPr>
          </a:p>
          <a:p>
            <a:pPr marL="622554" marR="5208749">
              <a:lnSpc>
                <a:spcPct val="100137"/>
              </a:lnSpc>
            </a:pPr>
            <a:r>
              <a:rPr sz="2000" b="1" spc="0" dirty="0">
                <a:latin typeface="Times New Roman"/>
                <a:cs typeface="Times New Roman"/>
              </a:rPr>
              <a:t>y</a:t>
            </a:r>
            <a:r>
              <a:rPr sz="2000" b="1" spc="-7" dirty="0">
                <a:latin typeface="Times New Roman"/>
                <a:cs typeface="Times New Roman"/>
              </a:rPr>
              <a:t> </a:t>
            </a:r>
            <a:r>
              <a:rPr sz="2000" b="1" spc="0" dirty="0">
                <a:latin typeface="Times New Roman"/>
                <a:cs typeface="Times New Roman"/>
              </a:rPr>
              <a:t>=</a:t>
            </a:r>
            <a:r>
              <a:rPr sz="2000" b="1" spc="-9" dirty="0">
                <a:latin typeface="Times New Roman"/>
                <a:cs typeface="Times New Roman"/>
              </a:rPr>
              <a:t> </a:t>
            </a:r>
            <a:r>
              <a:rPr sz="2000" b="1" spc="0" dirty="0">
                <a:latin typeface="Times New Roman"/>
                <a:cs typeface="Times New Roman"/>
              </a:rPr>
              <a:t>y</a:t>
            </a:r>
            <a:r>
              <a:rPr sz="2000" b="1" spc="-7" dirty="0">
                <a:latin typeface="Times New Roman"/>
                <a:cs typeface="Times New Roman"/>
              </a:rPr>
              <a:t> </a:t>
            </a:r>
            <a:r>
              <a:rPr sz="2000" b="1" spc="0" dirty="0">
                <a:latin typeface="Times New Roman"/>
                <a:cs typeface="Times New Roman"/>
              </a:rPr>
              <a:t>+ </a:t>
            </a:r>
            <a:r>
              <a:rPr sz="2000" b="1" spc="4" dirty="0" err="1">
                <a:latin typeface="Times New Roman"/>
                <a:cs typeface="Times New Roman"/>
              </a:rPr>
              <a:t>y</a:t>
            </a:r>
            <a:r>
              <a:rPr sz="2000" b="1" spc="0" dirty="0" err="1">
                <a:latin typeface="Times New Roman"/>
                <a:cs typeface="Times New Roman"/>
              </a:rPr>
              <a:t>inc</a:t>
            </a:r>
            <a:r>
              <a:rPr sz="2000" b="1" spc="-25" dirty="0" err="1">
                <a:latin typeface="Times New Roman"/>
                <a:cs typeface="Times New Roman"/>
              </a:rPr>
              <a:t>r</a:t>
            </a:r>
            <a:r>
              <a:rPr sz="2000" b="1" spc="0" dirty="0" err="1">
                <a:latin typeface="Times New Roman"/>
                <a:cs typeface="Times New Roman"/>
              </a:rPr>
              <a:t>e</a:t>
            </a:r>
            <a:r>
              <a:rPr sz="2000" b="1" spc="-19" dirty="0" err="1">
                <a:latin typeface="Times New Roman"/>
                <a:cs typeface="Times New Roman"/>
              </a:rPr>
              <a:t>m</a:t>
            </a:r>
            <a:r>
              <a:rPr sz="2000" b="1" spc="0" dirty="0" err="1">
                <a:latin typeface="Times New Roman"/>
                <a:cs typeface="Times New Roman"/>
              </a:rPr>
              <a:t>ent</a:t>
            </a:r>
            <a:endParaRPr sz="2000" dirty="0">
              <a:latin typeface="Times New Roman"/>
              <a:cs typeface="Times New Roman"/>
            </a:endParaRPr>
          </a:p>
          <a:p>
            <a:pPr marL="12700" marR="22349">
              <a:lnSpc>
                <a:spcPct val="95825"/>
              </a:lnSpc>
            </a:pPr>
            <a:r>
              <a:rPr sz="2000" b="1" spc="0" dirty="0">
                <a:latin typeface="Times New Roman"/>
                <a:cs typeface="Times New Roman"/>
              </a:rPr>
              <a:t>Step</a:t>
            </a:r>
            <a:r>
              <a:rPr lang="en-IN" sz="2000" b="1" spc="0" dirty="0">
                <a:latin typeface="Times New Roman"/>
                <a:cs typeface="Times New Roman"/>
              </a:rPr>
              <a:t>6</a:t>
            </a:r>
            <a:r>
              <a:rPr sz="2000" b="1" spc="0" dirty="0">
                <a:latin typeface="Times New Roman"/>
                <a:cs typeface="Times New Roman"/>
              </a:rPr>
              <a:t>:Plot</a:t>
            </a:r>
            <a:r>
              <a:rPr sz="2000" b="1" spc="-41" dirty="0">
                <a:latin typeface="Times New Roman"/>
                <a:cs typeface="Times New Roman"/>
              </a:rPr>
              <a:t> </a:t>
            </a:r>
            <a:r>
              <a:rPr sz="2000" b="1" spc="0" dirty="0">
                <a:latin typeface="Times New Roman"/>
                <a:cs typeface="Times New Roman"/>
              </a:rPr>
              <a:t>the</a:t>
            </a:r>
            <a:r>
              <a:rPr sz="2000" b="1" spc="-6" dirty="0">
                <a:latin typeface="Times New Roman"/>
                <a:cs typeface="Times New Roman"/>
              </a:rPr>
              <a:t> </a:t>
            </a:r>
            <a:r>
              <a:rPr sz="2000" b="1" spc="0" dirty="0">
                <a:latin typeface="Times New Roman"/>
                <a:cs typeface="Times New Roman"/>
              </a:rPr>
              <a:t>pi</a:t>
            </a:r>
            <a:r>
              <a:rPr sz="2000" b="1" spc="4" dirty="0">
                <a:latin typeface="Times New Roman"/>
                <a:cs typeface="Times New Roman"/>
              </a:rPr>
              <a:t>x</a:t>
            </a:r>
            <a:r>
              <a:rPr sz="2000" b="1" spc="0" dirty="0">
                <a:latin typeface="Times New Roman"/>
                <a:cs typeface="Times New Roman"/>
              </a:rPr>
              <a:t>el</a:t>
            </a:r>
            <a:r>
              <a:rPr sz="2000" b="1" spc="-16" dirty="0">
                <a:latin typeface="Times New Roman"/>
                <a:cs typeface="Times New Roman"/>
              </a:rPr>
              <a:t> </a:t>
            </a:r>
            <a:r>
              <a:rPr sz="2000" b="1" spc="4" dirty="0">
                <a:latin typeface="Times New Roman"/>
                <a:cs typeface="Times New Roman"/>
              </a:rPr>
              <a:t>a</a:t>
            </a:r>
            <a:r>
              <a:rPr sz="2000" b="1" spc="0" dirty="0">
                <a:latin typeface="Times New Roman"/>
                <a:cs typeface="Times New Roman"/>
              </a:rPr>
              <a:t>t</a:t>
            </a:r>
            <a:r>
              <a:rPr sz="2000" b="1" spc="-13" dirty="0">
                <a:latin typeface="Times New Roman"/>
                <a:cs typeface="Times New Roman"/>
              </a:rPr>
              <a:t> </a:t>
            </a:r>
            <a:r>
              <a:rPr sz="2000" b="1" spc="0" dirty="0">
                <a:latin typeface="Times New Roman"/>
                <a:cs typeface="Times New Roman"/>
              </a:rPr>
              <a:t>(x,</a:t>
            </a:r>
            <a:r>
              <a:rPr sz="2000" b="1" spc="-12" dirty="0">
                <a:latin typeface="Times New Roman"/>
                <a:cs typeface="Times New Roman"/>
              </a:rPr>
              <a:t> </a:t>
            </a:r>
            <a:r>
              <a:rPr sz="2000" b="1" spc="4" dirty="0">
                <a:latin typeface="Times New Roman"/>
                <a:cs typeface="Times New Roman"/>
              </a:rPr>
              <a:t>y</a:t>
            </a:r>
            <a:r>
              <a:rPr sz="2000" b="1" spc="0" dirty="0">
                <a:latin typeface="Times New Roman"/>
                <a:cs typeface="Times New Roman"/>
              </a:rPr>
              <a:t>)</a:t>
            </a:r>
            <a:r>
              <a:rPr sz="2000" b="1" spc="-13" dirty="0">
                <a:latin typeface="Times New Roman"/>
                <a:cs typeface="Times New Roman"/>
              </a:rPr>
              <a:t> </a:t>
            </a:r>
            <a:r>
              <a:rPr sz="2000" b="1" spc="0" dirty="0">
                <a:latin typeface="Times New Roman"/>
                <a:cs typeface="Times New Roman"/>
              </a:rPr>
              <a:t>p</a:t>
            </a:r>
            <a:r>
              <a:rPr sz="2000" b="1" spc="4" dirty="0">
                <a:latin typeface="Times New Roman"/>
                <a:cs typeface="Times New Roman"/>
              </a:rPr>
              <a:t>o</a:t>
            </a:r>
            <a:r>
              <a:rPr sz="2000" b="1" spc="0" dirty="0">
                <a:latin typeface="Times New Roman"/>
                <a:cs typeface="Times New Roman"/>
              </a:rPr>
              <a:t>siti</a:t>
            </a:r>
            <a:r>
              <a:rPr sz="2000" b="1" spc="4" dirty="0">
                <a:latin typeface="Times New Roman"/>
                <a:cs typeface="Times New Roman"/>
              </a:rPr>
              <a:t>o</a:t>
            </a:r>
            <a:r>
              <a:rPr sz="2000" b="1" spc="0" dirty="0">
                <a:latin typeface="Times New Roman"/>
                <a:cs typeface="Times New Roman"/>
              </a:rPr>
              <a:t>n,</a:t>
            </a:r>
            <a:r>
              <a:rPr sz="2000" b="1" spc="-58" dirty="0">
                <a:latin typeface="Times New Roman"/>
                <a:cs typeface="Times New Roman"/>
              </a:rPr>
              <a:t> </a:t>
            </a:r>
            <a:r>
              <a:rPr sz="2000" b="1" spc="0" dirty="0">
                <a:latin typeface="Times New Roman"/>
                <a:cs typeface="Times New Roman"/>
              </a:rPr>
              <a:t>set</a:t>
            </a:r>
            <a:r>
              <a:rPr sz="2000" b="1" spc="1" dirty="0">
                <a:latin typeface="Times New Roman"/>
                <a:cs typeface="Times New Roman"/>
              </a:rPr>
              <a:t> </a:t>
            </a:r>
            <a:r>
              <a:rPr sz="2000" b="1" spc="0" dirty="0">
                <a:latin typeface="Times New Roman"/>
                <a:cs typeface="Times New Roman"/>
              </a:rPr>
              <a:t>pi</a:t>
            </a:r>
            <a:r>
              <a:rPr sz="2000" b="1" spc="4" dirty="0">
                <a:latin typeface="Times New Roman"/>
                <a:cs typeface="Times New Roman"/>
              </a:rPr>
              <a:t>x</a:t>
            </a:r>
            <a:r>
              <a:rPr sz="2000" b="1" spc="0" dirty="0">
                <a:latin typeface="Times New Roman"/>
                <a:cs typeface="Times New Roman"/>
              </a:rPr>
              <a:t>el</a:t>
            </a:r>
            <a:r>
              <a:rPr sz="2000" b="1" spc="-16" dirty="0">
                <a:latin typeface="Times New Roman"/>
                <a:cs typeface="Times New Roman"/>
              </a:rPr>
              <a:t> </a:t>
            </a:r>
            <a:r>
              <a:rPr sz="2000" b="1" spc="0" dirty="0">
                <a:latin typeface="Times New Roman"/>
                <a:cs typeface="Times New Roman"/>
              </a:rPr>
              <a:t>(</a:t>
            </a:r>
            <a:r>
              <a:rPr sz="2000" b="1" spc="-29" dirty="0">
                <a:latin typeface="Times New Roman"/>
                <a:cs typeface="Times New Roman"/>
              </a:rPr>
              <a:t>r</a:t>
            </a:r>
            <a:r>
              <a:rPr sz="2000" b="1" spc="4" dirty="0">
                <a:latin typeface="Times New Roman"/>
                <a:cs typeface="Times New Roman"/>
              </a:rPr>
              <a:t>o</a:t>
            </a:r>
            <a:r>
              <a:rPr sz="2000" b="1" spc="0" dirty="0">
                <a:latin typeface="Times New Roman"/>
                <a:cs typeface="Times New Roman"/>
              </a:rPr>
              <a:t>und(x),</a:t>
            </a:r>
            <a:r>
              <a:rPr sz="2000" b="1" spc="-39" dirty="0">
                <a:latin typeface="Times New Roman"/>
                <a:cs typeface="Times New Roman"/>
              </a:rPr>
              <a:t> </a:t>
            </a:r>
            <a:r>
              <a:rPr sz="2000" b="1" spc="-25" dirty="0">
                <a:latin typeface="Times New Roman"/>
                <a:cs typeface="Times New Roman"/>
              </a:rPr>
              <a:t>r</a:t>
            </a:r>
            <a:r>
              <a:rPr sz="2000" b="1" spc="4" dirty="0">
                <a:latin typeface="Times New Roman"/>
                <a:cs typeface="Times New Roman"/>
              </a:rPr>
              <a:t>o</a:t>
            </a:r>
            <a:r>
              <a:rPr sz="2000" b="1" spc="0" dirty="0">
                <a:latin typeface="Times New Roman"/>
                <a:cs typeface="Times New Roman"/>
              </a:rPr>
              <a:t>und(y).</a:t>
            </a:r>
            <a:endParaRPr sz="2000" dirty="0">
              <a:latin typeface="Times New Roman"/>
              <a:cs typeface="Times New Roman"/>
            </a:endParaRPr>
          </a:p>
        </p:txBody>
      </p:sp>
      <p:sp>
        <p:nvSpPr>
          <p:cNvPr id="4" name="object 4"/>
          <p:cNvSpPr txBox="1"/>
          <p:nvPr/>
        </p:nvSpPr>
        <p:spPr>
          <a:xfrm>
            <a:off x="535940" y="6464681"/>
            <a:ext cx="709925" cy="178104"/>
          </a:xfrm>
          <a:prstGeom prst="rect">
            <a:avLst/>
          </a:prstGeom>
        </p:spPr>
        <p:txBody>
          <a:bodyPr wrap="square" lIns="0" tIns="0" rIns="0" bIns="0" rtlCol="0">
            <a:noAutofit/>
          </a:bodyPr>
          <a:lstStyle/>
          <a:p>
            <a:pPr marL="12700">
              <a:lnSpc>
                <a:spcPts val="1325"/>
              </a:lnSpc>
              <a:spcBef>
                <a:spcPts val="66"/>
              </a:spcBef>
            </a:pPr>
            <a:endParaRPr sz="1200" dirty="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587756" y="947229"/>
            <a:ext cx="1339469" cy="280212"/>
          </a:xfrm>
          <a:prstGeom prst="rect">
            <a:avLst/>
          </a:prstGeom>
        </p:spPr>
        <p:txBody>
          <a:bodyPr wrap="square" lIns="0" tIns="0" rIns="0" bIns="0" rtlCol="0">
            <a:noAutofit/>
          </a:bodyPr>
          <a:lstStyle/>
          <a:p>
            <a:pPr marL="12700">
              <a:lnSpc>
                <a:spcPts val="2145"/>
              </a:lnSpc>
              <a:spcBef>
                <a:spcPts val="107"/>
              </a:spcBef>
            </a:pPr>
            <a:r>
              <a:rPr sz="2000" b="1" spc="0" dirty="0">
                <a:latin typeface="Times New Roman"/>
                <a:cs typeface="Times New Roman"/>
              </a:rPr>
              <a:t>Ad</a:t>
            </a:r>
            <a:r>
              <a:rPr sz="2000" b="1" spc="4" dirty="0">
                <a:latin typeface="Times New Roman"/>
                <a:cs typeface="Times New Roman"/>
              </a:rPr>
              <a:t>v</a:t>
            </a:r>
            <a:r>
              <a:rPr sz="2000" b="1" spc="0" dirty="0">
                <a:latin typeface="Times New Roman"/>
                <a:cs typeface="Times New Roman"/>
              </a:rPr>
              <a:t>an</a:t>
            </a:r>
            <a:r>
              <a:rPr sz="2000" b="1" spc="9" dirty="0">
                <a:latin typeface="Times New Roman"/>
                <a:cs typeface="Times New Roman"/>
              </a:rPr>
              <a:t>t</a:t>
            </a:r>
            <a:r>
              <a:rPr sz="2000" b="1" spc="0" dirty="0">
                <a:latin typeface="Times New Roman"/>
                <a:cs typeface="Times New Roman"/>
              </a:rPr>
              <a:t>ages</a:t>
            </a:r>
            <a:endParaRPr sz="2000">
              <a:latin typeface="Times New Roman"/>
              <a:cs typeface="Times New Roman"/>
            </a:endParaRPr>
          </a:p>
        </p:txBody>
      </p:sp>
      <p:sp>
        <p:nvSpPr>
          <p:cNvPr id="11" name="object 11"/>
          <p:cNvSpPr txBox="1"/>
          <p:nvPr/>
        </p:nvSpPr>
        <p:spPr>
          <a:xfrm>
            <a:off x="535940" y="1251093"/>
            <a:ext cx="152653"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a:t>
            </a:r>
            <a:endParaRPr sz="2000">
              <a:latin typeface="Arial"/>
              <a:cs typeface="Arial"/>
            </a:endParaRPr>
          </a:p>
        </p:txBody>
      </p:sp>
      <p:sp>
        <p:nvSpPr>
          <p:cNvPr id="10" name="object 10"/>
          <p:cNvSpPr txBox="1"/>
          <p:nvPr/>
        </p:nvSpPr>
        <p:spPr>
          <a:xfrm>
            <a:off x="822452" y="1252529"/>
            <a:ext cx="7657468" cy="1499167"/>
          </a:xfrm>
          <a:prstGeom prst="rect">
            <a:avLst/>
          </a:prstGeom>
        </p:spPr>
        <p:txBody>
          <a:bodyPr wrap="square" lIns="0" tIns="0" rIns="0" bIns="0" rtlCol="0">
            <a:noAutofit/>
          </a:bodyPr>
          <a:lstStyle/>
          <a:p>
            <a:r>
              <a:rPr lang="en-IN" sz="2000" dirty="0"/>
              <a:t>It is the simplest algorithm and it does not require special skills for implementation.</a:t>
            </a:r>
          </a:p>
          <a:p>
            <a:r>
              <a:rPr lang="en-IN" sz="2000" dirty="0"/>
              <a:t>It is a faster method for calculating pixel positions than the direct use of equation y=</a:t>
            </a:r>
            <a:r>
              <a:rPr lang="en-IN" sz="2000" dirty="0" err="1"/>
              <a:t>mx</a:t>
            </a:r>
            <a:r>
              <a:rPr lang="en-IN" sz="2000" dirty="0"/>
              <a:t> + b. </a:t>
            </a:r>
          </a:p>
        </p:txBody>
      </p:sp>
      <p:sp>
        <p:nvSpPr>
          <p:cNvPr id="9" name="object 9"/>
          <p:cNvSpPr txBox="1"/>
          <p:nvPr/>
        </p:nvSpPr>
        <p:spPr>
          <a:xfrm>
            <a:off x="535940" y="2165493"/>
            <a:ext cx="152653"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a:t>
            </a:r>
            <a:endParaRPr sz="2000">
              <a:latin typeface="Arial"/>
              <a:cs typeface="Arial"/>
            </a:endParaRPr>
          </a:p>
        </p:txBody>
      </p:sp>
      <p:sp>
        <p:nvSpPr>
          <p:cNvPr id="8" name="object 8"/>
          <p:cNvSpPr txBox="1"/>
          <p:nvPr/>
        </p:nvSpPr>
        <p:spPr>
          <a:xfrm>
            <a:off x="535940" y="2776910"/>
            <a:ext cx="1717114" cy="279907"/>
          </a:xfrm>
          <a:prstGeom prst="rect">
            <a:avLst/>
          </a:prstGeom>
        </p:spPr>
        <p:txBody>
          <a:bodyPr wrap="square" lIns="0" tIns="0" rIns="0" bIns="0" rtlCol="0">
            <a:noAutofit/>
          </a:bodyPr>
          <a:lstStyle/>
          <a:p>
            <a:pPr marL="12700">
              <a:lnSpc>
                <a:spcPts val="2145"/>
              </a:lnSpc>
              <a:spcBef>
                <a:spcPts val="107"/>
              </a:spcBef>
            </a:pPr>
            <a:r>
              <a:rPr sz="2000" b="1" spc="0" dirty="0">
                <a:latin typeface="Times New Roman"/>
                <a:cs typeface="Times New Roman"/>
              </a:rPr>
              <a:t>Dis</a:t>
            </a:r>
            <a:r>
              <a:rPr sz="2000" b="1" spc="4" dirty="0">
                <a:latin typeface="Times New Roman"/>
                <a:cs typeface="Times New Roman"/>
              </a:rPr>
              <a:t>a</a:t>
            </a:r>
            <a:r>
              <a:rPr sz="2000" b="1" spc="0" dirty="0">
                <a:latin typeface="Times New Roman"/>
                <a:cs typeface="Times New Roman"/>
              </a:rPr>
              <a:t>d</a:t>
            </a:r>
            <a:r>
              <a:rPr sz="2000" b="1" spc="4" dirty="0">
                <a:latin typeface="Times New Roman"/>
                <a:cs typeface="Times New Roman"/>
              </a:rPr>
              <a:t>v</a:t>
            </a:r>
            <a:r>
              <a:rPr sz="2000" b="1" spc="0" dirty="0">
                <a:latin typeface="Times New Roman"/>
                <a:cs typeface="Times New Roman"/>
              </a:rPr>
              <a:t>a</a:t>
            </a:r>
            <a:r>
              <a:rPr sz="2000" b="1" spc="4" dirty="0">
                <a:latin typeface="Times New Roman"/>
                <a:cs typeface="Times New Roman"/>
              </a:rPr>
              <a:t>n</a:t>
            </a:r>
            <a:r>
              <a:rPr sz="2000" b="1" spc="-9" dirty="0">
                <a:latin typeface="Times New Roman"/>
                <a:cs typeface="Times New Roman"/>
              </a:rPr>
              <a:t>t</a:t>
            </a:r>
            <a:r>
              <a:rPr sz="2000" b="1" spc="0" dirty="0">
                <a:latin typeface="Times New Roman"/>
                <a:cs typeface="Times New Roman"/>
              </a:rPr>
              <a:t>ag</a:t>
            </a:r>
            <a:r>
              <a:rPr sz="2000" b="1" spc="-14" dirty="0">
                <a:latin typeface="Times New Roman"/>
                <a:cs typeface="Times New Roman"/>
              </a:rPr>
              <a:t>e</a:t>
            </a:r>
            <a:r>
              <a:rPr sz="2000" b="1" spc="0" dirty="0">
                <a:latin typeface="Times New Roman"/>
                <a:cs typeface="Times New Roman"/>
              </a:rPr>
              <a:t>s:</a:t>
            </a:r>
            <a:endParaRPr sz="2000">
              <a:latin typeface="Times New Roman"/>
              <a:cs typeface="Times New Roman"/>
            </a:endParaRPr>
          </a:p>
        </p:txBody>
      </p:sp>
      <p:sp>
        <p:nvSpPr>
          <p:cNvPr id="7" name="object 7"/>
          <p:cNvSpPr txBox="1"/>
          <p:nvPr/>
        </p:nvSpPr>
        <p:spPr>
          <a:xfrm>
            <a:off x="535940" y="3080274"/>
            <a:ext cx="152653"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a:t>
            </a:r>
            <a:endParaRPr sz="2000">
              <a:latin typeface="Arial"/>
              <a:cs typeface="Arial"/>
            </a:endParaRPr>
          </a:p>
        </p:txBody>
      </p:sp>
      <p:sp>
        <p:nvSpPr>
          <p:cNvPr id="6" name="object 6"/>
          <p:cNvSpPr txBox="1"/>
          <p:nvPr/>
        </p:nvSpPr>
        <p:spPr>
          <a:xfrm>
            <a:off x="251520" y="3081710"/>
            <a:ext cx="8424936" cy="1804162"/>
          </a:xfrm>
          <a:prstGeom prst="rect">
            <a:avLst/>
          </a:prstGeom>
        </p:spPr>
        <p:txBody>
          <a:bodyPr wrap="square" lIns="0" tIns="0" rIns="0" bIns="0" rtlCol="0">
            <a:noAutofit/>
          </a:bodyPr>
          <a:lstStyle/>
          <a:p>
            <a:pPr marL="609600" indent="-609600">
              <a:buFont typeface="Wingdings" pitchFamily="2" charset="2"/>
              <a:buAutoNum type="arabicParenBoth"/>
            </a:pPr>
            <a:r>
              <a:rPr lang="en-US" sz="2000" dirty="0"/>
              <a:t>The rounding operation &amp; floating point arithmetic are time consuming procedures.</a:t>
            </a:r>
          </a:p>
          <a:p>
            <a:r>
              <a:rPr lang="en-IN" sz="2000" dirty="0"/>
              <a:t>Perform integer arithmetic by storing float as integers in numerator and denominator and performing integer arithmetic</a:t>
            </a:r>
          </a:p>
          <a:p>
            <a:pPr marL="609600" indent="-609600">
              <a:buNone/>
            </a:pPr>
            <a:endParaRPr lang="en-US" sz="2000" dirty="0"/>
          </a:p>
          <a:p>
            <a:pPr marL="609600" indent="-609600">
              <a:buNone/>
            </a:pPr>
            <a:r>
              <a:rPr lang="en-US" sz="2000" dirty="0"/>
              <a:t>(2) Round-off error can cause the calculated pixel position to drift away from the true line path for long line segment. </a:t>
            </a:r>
            <a:r>
              <a:rPr lang="en-IN" sz="2000" dirty="0"/>
              <a:t>Hence end point accuracy is poor.</a:t>
            </a:r>
            <a:endParaRPr lang="en-US" sz="2000" dirty="0"/>
          </a:p>
        </p:txBody>
      </p:sp>
      <p:sp>
        <p:nvSpPr>
          <p:cNvPr id="2" name="object 2"/>
          <p:cNvSpPr txBox="1"/>
          <p:nvPr/>
        </p:nvSpPr>
        <p:spPr>
          <a:xfrm>
            <a:off x="8426958" y="6464681"/>
            <a:ext cx="203702" cy="178104"/>
          </a:xfrm>
          <a:prstGeom prst="rect">
            <a:avLst/>
          </a:prstGeom>
        </p:spPr>
        <p:txBody>
          <a:bodyPr wrap="square" lIns="0" tIns="0" rIns="0" bIns="0" rtlCol="0">
            <a:noAutofit/>
          </a:bodyPr>
          <a:lstStyle/>
          <a:p>
            <a:pPr marL="12700">
              <a:lnSpc>
                <a:spcPts val="1325"/>
              </a:lnSpc>
              <a:spcBef>
                <a:spcPts val="66"/>
              </a:spcBef>
            </a:pPr>
            <a:r>
              <a:rPr sz="1800" spc="0" baseline="2275" dirty="0">
                <a:solidFill>
                  <a:srgbClr val="888888"/>
                </a:solidFill>
                <a:latin typeface="Calibri"/>
                <a:cs typeface="Calibri"/>
              </a:rPr>
              <a:t>20</a:t>
            </a:r>
            <a:endParaRPr sz="120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solidFill>
                  <a:srgbClr val="FF0000"/>
                </a:solidFill>
                <a:latin typeface="Times New Roman"/>
                <a:cs typeface="Times New Roman"/>
              </a:rPr>
              <a:t>Brese</a:t>
            </a:r>
            <a:r>
              <a:rPr lang="en-IN" spc="9" dirty="0" err="1">
                <a:solidFill>
                  <a:srgbClr val="FF0000"/>
                </a:solidFill>
                <a:latin typeface="Times New Roman"/>
                <a:cs typeface="Times New Roman"/>
              </a:rPr>
              <a:t>n</a:t>
            </a:r>
            <a:r>
              <a:rPr lang="en-IN" dirty="0" err="1">
                <a:solidFill>
                  <a:srgbClr val="FF0000"/>
                </a:solidFill>
                <a:latin typeface="Times New Roman"/>
                <a:cs typeface="Times New Roman"/>
              </a:rPr>
              <a:t>ham</a:t>
            </a:r>
            <a:r>
              <a:rPr lang="en-IN" spc="-209" dirty="0" err="1">
                <a:solidFill>
                  <a:srgbClr val="FF0000"/>
                </a:solidFill>
                <a:latin typeface="Times New Roman"/>
                <a:cs typeface="Times New Roman"/>
              </a:rPr>
              <a:t>’</a:t>
            </a:r>
            <a:r>
              <a:rPr lang="en-IN" dirty="0" err="1">
                <a:solidFill>
                  <a:srgbClr val="FF0000"/>
                </a:solidFill>
                <a:latin typeface="Times New Roman"/>
                <a:cs typeface="Times New Roman"/>
              </a:rPr>
              <a:t>s</a:t>
            </a:r>
            <a:r>
              <a:rPr lang="en-IN" dirty="0">
                <a:solidFill>
                  <a:srgbClr val="FF0000"/>
                </a:solidFill>
                <a:latin typeface="Times New Roman"/>
                <a:cs typeface="Times New Roman"/>
              </a:rPr>
              <a:t> line drawing algorithm</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67544" y="1628800"/>
            <a:ext cx="8064896" cy="468052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155448" y="885444"/>
            <a:ext cx="3704844" cy="2772155"/>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4229100" y="513588"/>
            <a:ext cx="4838700" cy="2839212"/>
          </a:xfrm>
          <a:prstGeom prst="rect">
            <a:avLst/>
          </a:prstGeom>
          <a:blipFill>
            <a:blip r:embed="rId3" cstate="print"/>
            <a:stretch>
              <a:fillRect/>
            </a:stretch>
          </a:blipFill>
        </p:spPr>
        <p:txBody>
          <a:bodyPr wrap="square" lIns="0" tIns="0" rIns="0" bIns="0" rtlCol="0">
            <a:noAutofit/>
          </a:bodyPr>
          <a:lstStyle/>
          <a:p>
            <a:endParaRPr/>
          </a:p>
        </p:txBody>
      </p:sp>
      <p:sp>
        <p:nvSpPr>
          <p:cNvPr id="5" name="object 5"/>
          <p:cNvSpPr/>
          <p:nvPr/>
        </p:nvSpPr>
        <p:spPr>
          <a:xfrm>
            <a:off x="2319528" y="3733800"/>
            <a:ext cx="4504944" cy="27432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066800" y="3505200"/>
            <a:ext cx="6553200" cy="1981200"/>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1066800" y="457200"/>
            <a:ext cx="5324856" cy="29718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r>
              <a:rPr lang="en-IN" dirty="0"/>
              <a:t>A display area is represented as a collection of discrete picture elements called pixels.</a:t>
            </a:r>
          </a:p>
          <a:p>
            <a:r>
              <a:rPr lang="en-IN" dirty="0"/>
              <a:t>Pixel is  the smallest addressable unit on the screen. Each pixel has got some information like its intensity  and color.</a:t>
            </a:r>
          </a:p>
          <a:p>
            <a:pPr algn="just"/>
            <a:r>
              <a:rPr lang="en-IN" dirty="0"/>
              <a:t>Basically there are two types of computer graphics namely Interactive Computer Graphics and Passive computer graphics</a:t>
            </a:r>
            <a:br>
              <a:rPr lang="en-IN" dirty="0"/>
            </a:b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0" y="381000"/>
            <a:ext cx="8077200" cy="5257800"/>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95537" y="260648"/>
            <a:ext cx="8208912" cy="612068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p:nvPr/>
        </p:nvSpPr>
        <p:spPr>
          <a:xfrm>
            <a:off x="2836545" y="306517"/>
            <a:ext cx="3548916" cy="532891"/>
          </a:xfrm>
          <a:prstGeom prst="rect">
            <a:avLst/>
          </a:prstGeom>
        </p:spPr>
        <p:txBody>
          <a:bodyPr wrap="square" lIns="0" tIns="0" rIns="0" bIns="0" rtlCol="0">
            <a:noAutofit/>
          </a:bodyPr>
          <a:lstStyle/>
          <a:p>
            <a:pPr marL="12700">
              <a:lnSpc>
                <a:spcPts val="4180"/>
              </a:lnSpc>
              <a:spcBef>
                <a:spcPts val="209"/>
              </a:spcBef>
            </a:pPr>
            <a:r>
              <a:rPr sz="4000" b="1" spc="0" dirty="0">
                <a:solidFill>
                  <a:srgbClr val="FF0000"/>
                </a:solidFill>
                <a:latin typeface="Times New Roman"/>
                <a:cs typeface="Times New Roman"/>
              </a:rPr>
              <a:t>AD</a:t>
            </a:r>
            <a:r>
              <a:rPr sz="4000" b="1" spc="-525" dirty="0">
                <a:solidFill>
                  <a:srgbClr val="FF0000"/>
                </a:solidFill>
                <a:latin typeface="Times New Roman"/>
                <a:cs typeface="Times New Roman"/>
              </a:rPr>
              <a:t>V</a:t>
            </a:r>
            <a:r>
              <a:rPr sz="4000" b="1" spc="0" dirty="0">
                <a:solidFill>
                  <a:srgbClr val="FF0000"/>
                </a:solidFill>
                <a:latin typeface="Times New Roman"/>
                <a:cs typeface="Times New Roman"/>
              </a:rPr>
              <a:t>AN</a:t>
            </a:r>
            <a:r>
              <a:rPr sz="4000" b="1" spc="-304" dirty="0">
                <a:solidFill>
                  <a:srgbClr val="FF0000"/>
                </a:solidFill>
                <a:latin typeface="Times New Roman"/>
                <a:cs typeface="Times New Roman"/>
              </a:rPr>
              <a:t>T</a:t>
            </a:r>
            <a:r>
              <a:rPr sz="4000" b="1" spc="0" dirty="0">
                <a:solidFill>
                  <a:srgbClr val="FF0000"/>
                </a:solidFill>
                <a:latin typeface="Times New Roman"/>
                <a:cs typeface="Times New Roman"/>
              </a:rPr>
              <a:t>AGES</a:t>
            </a:r>
            <a:endParaRPr sz="4000">
              <a:latin typeface="Times New Roman"/>
              <a:cs typeface="Times New Roman"/>
            </a:endParaRPr>
          </a:p>
        </p:txBody>
      </p:sp>
      <p:sp>
        <p:nvSpPr>
          <p:cNvPr id="15" name="object 15"/>
          <p:cNvSpPr txBox="1"/>
          <p:nvPr/>
        </p:nvSpPr>
        <p:spPr>
          <a:xfrm>
            <a:off x="535940" y="1691781"/>
            <a:ext cx="216052" cy="406704"/>
          </a:xfrm>
          <a:prstGeom prst="rect">
            <a:avLst/>
          </a:prstGeom>
        </p:spPr>
        <p:txBody>
          <a:bodyPr wrap="square" lIns="0" tIns="0" rIns="0" bIns="0" rtlCol="0">
            <a:noAutofit/>
          </a:bodyPr>
          <a:lstStyle/>
          <a:p>
            <a:pPr marL="12700">
              <a:lnSpc>
                <a:spcPts val="3170"/>
              </a:lnSpc>
              <a:spcBef>
                <a:spcPts val="158"/>
              </a:spcBef>
            </a:pPr>
            <a:r>
              <a:rPr sz="3000" spc="0" dirty="0">
                <a:latin typeface="Arial"/>
                <a:cs typeface="Arial"/>
              </a:rPr>
              <a:t>•</a:t>
            </a:r>
            <a:endParaRPr sz="3000">
              <a:latin typeface="Arial"/>
              <a:cs typeface="Arial"/>
            </a:endParaRPr>
          </a:p>
        </p:txBody>
      </p:sp>
      <p:sp>
        <p:nvSpPr>
          <p:cNvPr id="14" name="object 14"/>
          <p:cNvSpPr txBox="1"/>
          <p:nvPr/>
        </p:nvSpPr>
        <p:spPr>
          <a:xfrm>
            <a:off x="878840" y="1693932"/>
            <a:ext cx="6088720" cy="406704"/>
          </a:xfrm>
          <a:prstGeom prst="rect">
            <a:avLst/>
          </a:prstGeom>
        </p:spPr>
        <p:txBody>
          <a:bodyPr wrap="square" lIns="0" tIns="0" rIns="0" bIns="0" rtlCol="0">
            <a:noAutofit/>
          </a:bodyPr>
          <a:lstStyle/>
          <a:p>
            <a:pPr marL="12700">
              <a:lnSpc>
                <a:spcPts val="3165"/>
              </a:lnSpc>
              <a:spcBef>
                <a:spcPts val="158"/>
              </a:spcBef>
            </a:pPr>
            <a:r>
              <a:rPr sz="3000" spc="0" dirty="0">
                <a:latin typeface="Times New Roman"/>
                <a:cs typeface="Times New Roman"/>
              </a:rPr>
              <a:t>Bresenham</a:t>
            </a:r>
            <a:r>
              <a:rPr sz="3000" spc="-169" dirty="0">
                <a:latin typeface="Times New Roman"/>
                <a:cs typeface="Times New Roman"/>
              </a:rPr>
              <a:t>’</a:t>
            </a:r>
            <a:r>
              <a:rPr sz="3000" spc="0" dirty="0">
                <a:latin typeface="Times New Roman"/>
                <a:cs typeface="Times New Roman"/>
              </a:rPr>
              <a:t>s algori</a:t>
            </a:r>
            <a:r>
              <a:rPr sz="3000" spc="-9" dirty="0">
                <a:latin typeface="Times New Roman"/>
                <a:cs typeface="Times New Roman"/>
              </a:rPr>
              <a:t>t</a:t>
            </a:r>
            <a:r>
              <a:rPr sz="3000" spc="0" dirty="0">
                <a:latin typeface="Times New Roman"/>
                <a:cs typeface="Times New Roman"/>
              </a:rPr>
              <a:t>hm</a:t>
            </a:r>
            <a:r>
              <a:rPr sz="3000" spc="34" dirty="0">
                <a:latin typeface="Times New Roman"/>
                <a:cs typeface="Times New Roman"/>
              </a:rPr>
              <a:t> </a:t>
            </a:r>
            <a:r>
              <a:rPr sz="3000" spc="0" dirty="0">
                <a:latin typeface="Times New Roman"/>
                <a:cs typeface="Times New Roman"/>
              </a:rPr>
              <a:t>generally fas</a:t>
            </a:r>
            <a:r>
              <a:rPr sz="3000" spc="-14" dirty="0">
                <a:latin typeface="Times New Roman"/>
                <a:cs typeface="Times New Roman"/>
              </a:rPr>
              <a:t>t</a:t>
            </a:r>
            <a:r>
              <a:rPr sz="3000" spc="0" dirty="0">
                <a:latin typeface="Times New Roman"/>
                <a:cs typeface="Times New Roman"/>
              </a:rPr>
              <a:t>er</a:t>
            </a:r>
            <a:endParaRPr sz="3000">
              <a:latin typeface="Times New Roman"/>
              <a:cs typeface="Times New Roman"/>
            </a:endParaRPr>
          </a:p>
        </p:txBody>
      </p:sp>
      <p:sp>
        <p:nvSpPr>
          <p:cNvPr id="13" name="object 13"/>
          <p:cNvSpPr txBox="1"/>
          <p:nvPr/>
        </p:nvSpPr>
        <p:spPr>
          <a:xfrm>
            <a:off x="6982959" y="1693932"/>
            <a:ext cx="1663755" cy="406704"/>
          </a:xfrm>
          <a:prstGeom prst="rect">
            <a:avLst/>
          </a:prstGeom>
        </p:spPr>
        <p:txBody>
          <a:bodyPr wrap="square" lIns="0" tIns="0" rIns="0" bIns="0" rtlCol="0">
            <a:noAutofit/>
          </a:bodyPr>
          <a:lstStyle/>
          <a:p>
            <a:pPr marL="12700">
              <a:lnSpc>
                <a:spcPts val="3165"/>
              </a:lnSpc>
              <a:spcBef>
                <a:spcPts val="158"/>
              </a:spcBef>
            </a:pPr>
            <a:r>
              <a:rPr sz="3000" spc="0" dirty="0">
                <a:latin typeface="Times New Roman"/>
                <a:cs typeface="Times New Roman"/>
              </a:rPr>
              <a:t>than</a:t>
            </a:r>
            <a:r>
              <a:rPr sz="3000" spc="14" dirty="0">
                <a:latin typeface="Times New Roman"/>
                <a:cs typeface="Times New Roman"/>
              </a:rPr>
              <a:t> </a:t>
            </a:r>
            <a:r>
              <a:rPr sz="3000" spc="4" dirty="0">
                <a:latin typeface="Times New Roman"/>
                <a:cs typeface="Times New Roman"/>
              </a:rPr>
              <a:t>DDA</a:t>
            </a:r>
            <a:endParaRPr sz="3000">
              <a:latin typeface="Times New Roman"/>
              <a:cs typeface="Times New Roman"/>
            </a:endParaRPr>
          </a:p>
        </p:txBody>
      </p:sp>
      <p:sp>
        <p:nvSpPr>
          <p:cNvPr id="12" name="object 12"/>
          <p:cNvSpPr txBox="1"/>
          <p:nvPr/>
        </p:nvSpPr>
        <p:spPr>
          <a:xfrm>
            <a:off x="535940" y="2789689"/>
            <a:ext cx="215900" cy="406400"/>
          </a:xfrm>
          <a:prstGeom prst="rect">
            <a:avLst/>
          </a:prstGeom>
        </p:spPr>
        <p:txBody>
          <a:bodyPr wrap="square" lIns="0" tIns="0" rIns="0" bIns="0" rtlCol="0">
            <a:noAutofit/>
          </a:bodyPr>
          <a:lstStyle/>
          <a:p>
            <a:pPr marL="12700">
              <a:lnSpc>
                <a:spcPts val="3165"/>
              </a:lnSpc>
              <a:spcBef>
                <a:spcPts val="158"/>
              </a:spcBef>
            </a:pPr>
            <a:r>
              <a:rPr sz="3000" spc="0" dirty="0">
                <a:latin typeface="Arial"/>
                <a:cs typeface="Arial"/>
              </a:rPr>
              <a:t>•</a:t>
            </a:r>
            <a:endParaRPr sz="3000">
              <a:latin typeface="Arial"/>
              <a:cs typeface="Arial"/>
            </a:endParaRPr>
          </a:p>
        </p:txBody>
      </p:sp>
      <p:sp>
        <p:nvSpPr>
          <p:cNvPr id="11" name="object 11"/>
          <p:cNvSpPr txBox="1"/>
          <p:nvPr/>
        </p:nvSpPr>
        <p:spPr>
          <a:xfrm>
            <a:off x="878840" y="2791838"/>
            <a:ext cx="7176134" cy="406400"/>
          </a:xfrm>
          <a:prstGeom prst="rect">
            <a:avLst/>
          </a:prstGeom>
        </p:spPr>
        <p:txBody>
          <a:bodyPr wrap="square" lIns="0" tIns="0" rIns="0" bIns="0" rtlCol="0">
            <a:noAutofit/>
          </a:bodyPr>
          <a:lstStyle/>
          <a:p>
            <a:pPr marL="12700">
              <a:lnSpc>
                <a:spcPts val="3165"/>
              </a:lnSpc>
              <a:spcBef>
                <a:spcPts val="158"/>
              </a:spcBef>
            </a:pPr>
            <a:r>
              <a:rPr sz="3000" spc="0" dirty="0">
                <a:latin typeface="Times New Roman"/>
                <a:cs typeface="Times New Roman"/>
              </a:rPr>
              <a:t>Bres</a:t>
            </a:r>
            <a:r>
              <a:rPr sz="3000" spc="4" dirty="0">
                <a:latin typeface="Times New Roman"/>
                <a:cs typeface="Times New Roman"/>
              </a:rPr>
              <a:t>e</a:t>
            </a:r>
            <a:r>
              <a:rPr sz="3000" spc="0" dirty="0">
                <a:latin typeface="Times New Roman"/>
                <a:cs typeface="Times New Roman"/>
              </a:rPr>
              <a:t>nham</a:t>
            </a:r>
            <a:r>
              <a:rPr sz="3000" spc="-164" dirty="0">
                <a:latin typeface="Times New Roman"/>
                <a:cs typeface="Times New Roman"/>
              </a:rPr>
              <a:t>’</a:t>
            </a:r>
            <a:r>
              <a:rPr sz="3000" spc="0" dirty="0">
                <a:latin typeface="Times New Roman"/>
                <a:cs typeface="Times New Roman"/>
              </a:rPr>
              <a:t>s</a:t>
            </a:r>
            <a:r>
              <a:rPr sz="3000" spc="9" dirty="0">
                <a:latin typeface="Times New Roman"/>
                <a:cs typeface="Times New Roman"/>
              </a:rPr>
              <a:t> </a:t>
            </a:r>
            <a:r>
              <a:rPr sz="3000" spc="0" dirty="0">
                <a:latin typeface="Times New Roman"/>
                <a:cs typeface="Times New Roman"/>
              </a:rPr>
              <a:t>algorithm</a:t>
            </a:r>
            <a:r>
              <a:rPr sz="3000" spc="34" dirty="0">
                <a:latin typeface="Times New Roman"/>
                <a:cs typeface="Times New Roman"/>
              </a:rPr>
              <a:t> </a:t>
            </a:r>
            <a:r>
              <a:rPr sz="3000" spc="0" dirty="0">
                <a:latin typeface="Times New Roman"/>
                <a:cs typeface="Times New Roman"/>
              </a:rPr>
              <a:t>uses</a:t>
            </a:r>
            <a:r>
              <a:rPr sz="3000" spc="-14" dirty="0">
                <a:latin typeface="Times New Roman"/>
                <a:cs typeface="Times New Roman"/>
              </a:rPr>
              <a:t> </a:t>
            </a:r>
            <a:r>
              <a:rPr sz="3000" spc="0" dirty="0">
                <a:latin typeface="Times New Roman"/>
                <a:cs typeface="Times New Roman"/>
              </a:rPr>
              <a:t>in</a:t>
            </a:r>
            <a:r>
              <a:rPr sz="3000" spc="-9" dirty="0">
                <a:latin typeface="Times New Roman"/>
                <a:cs typeface="Times New Roman"/>
              </a:rPr>
              <a:t>t</a:t>
            </a:r>
            <a:r>
              <a:rPr sz="3000" spc="0" dirty="0">
                <a:latin typeface="Times New Roman"/>
                <a:cs typeface="Times New Roman"/>
              </a:rPr>
              <a:t>eger</a:t>
            </a:r>
            <a:r>
              <a:rPr sz="3000" spc="25" dirty="0">
                <a:latin typeface="Times New Roman"/>
                <a:cs typeface="Times New Roman"/>
              </a:rPr>
              <a:t> </a:t>
            </a:r>
            <a:r>
              <a:rPr sz="3000" spc="0" dirty="0">
                <a:latin typeface="Times New Roman"/>
                <a:cs typeface="Times New Roman"/>
              </a:rPr>
              <a:t>ar</a:t>
            </a:r>
            <a:r>
              <a:rPr sz="3000" spc="-9" dirty="0">
                <a:latin typeface="Times New Roman"/>
                <a:cs typeface="Times New Roman"/>
              </a:rPr>
              <a:t>i</a:t>
            </a:r>
            <a:r>
              <a:rPr sz="3000" spc="0" dirty="0">
                <a:latin typeface="Times New Roman"/>
                <a:cs typeface="Times New Roman"/>
              </a:rPr>
              <a:t>th</a:t>
            </a:r>
            <a:r>
              <a:rPr sz="3000" spc="-9" dirty="0">
                <a:latin typeface="Times New Roman"/>
                <a:cs typeface="Times New Roman"/>
              </a:rPr>
              <a:t>m</a:t>
            </a:r>
            <a:r>
              <a:rPr sz="3000" spc="0" dirty="0">
                <a:latin typeface="Times New Roman"/>
                <a:cs typeface="Times New Roman"/>
              </a:rPr>
              <a:t>etic</a:t>
            </a:r>
            <a:endParaRPr sz="3000">
              <a:latin typeface="Times New Roman"/>
              <a:cs typeface="Times New Roman"/>
            </a:endParaRPr>
          </a:p>
        </p:txBody>
      </p:sp>
      <p:sp>
        <p:nvSpPr>
          <p:cNvPr id="10" name="object 10"/>
          <p:cNvSpPr txBox="1"/>
          <p:nvPr/>
        </p:nvSpPr>
        <p:spPr>
          <a:xfrm>
            <a:off x="535940" y="3887223"/>
            <a:ext cx="215900" cy="406400"/>
          </a:xfrm>
          <a:prstGeom prst="rect">
            <a:avLst/>
          </a:prstGeom>
        </p:spPr>
        <p:txBody>
          <a:bodyPr wrap="square" lIns="0" tIns="0" rIns="0" bIns="0" rtlCol="0">
            <a:noAutofit/>
          </a:bodyPr>
          <a:lstStyle/>
          <a:p>
            <a:pPr marL="12700">
              <a:lnSpc>
                <a:spcPts val="3165"/>
              </a:lnSpc>
              <a:spcBef>
                <a:spcPts val="158"/>
              </a:spcBef>
            </a:pPr>
            <a:r>
              <a:rPr sz="3000" spc="0" dirty="0">
                <a:latin typeface="Arial"/>
                <a:cs typeface="Arial"/>
              </a:rPr>
              <a:t>•</a:t>
            </a:r>
            <a:endParaRPr sz="3000">
              <a:latin typeface="Arial"/>
              <a:cs typeface="Arial"/>
            </a:endParaRPr>
          </a:p>
        </p:txBody>
      </p:sp>
      <p:sp>
        <p:nvSpPr>
          <p:cNvPr id="9" name="object 9"/>
          <p:cNvSpPr txBox="1"/>
          <p:nvPr/>
        </p:nvSpPr>
        <p:spPr>
          <a:xfrm>
            <a:off x="878840" y="3889372"/>
            <a:ext cx="4847971" cy="406400"/>
          </a:xfrm>
          <a:prstGeom prst="rect">
            <a:avLst/>
          </a:prstGeom>
        </p:spPr>
        <p:txBody>
          <a:bodyPr wrap="square" lIns="0" tIns="0" rIns="0" bIns="0" rtlCol="0">
            <a:noAutofit/>
          </a:bodyPr>
          <a:lstStyle/>
          <a:p>
            <a:pPr marL="12700">
              <a:lnSpc>
                <a:spcPts val="3165"/>
              </a:lnSpc>
              <a:spcBef>
                <a:spcPts val="158"/>
              </a:spcBef>
            </a:pPr>
            <a:r>
              <a:rPr sz="3000" spc="0" dirty="0">
                <a:latin typeface="Times New Roman"/>
                <a:cs typeface="Times New Roman"/>
              </a:rPr>
              <a:t>Co</a:t>
            </a:r>
            <a:r>
              <a:rPr sz="3000" spc="4" dirty="0">
                <a:latin typeface="Times New Roman"/>
                <a:cs typeface="Times New Roman"/>
              </a:rPr>
              <a:t>n</a:t>
            </a:r>
            <a:r>
              <a:rPr sz="3000" spc="0" dirty="0">
                <a:latin typeface="Times New Roman"/>
                <a:cs typeface="Times New Roman"/>
              </a:rPr>
              <a:t>stants need to</a:t>
            </a:r>
            <a:r>
              <a:rPr sz="3000" spc="19" dirty="0">
                <a:latin typeface="Times New Roman"/>
                <a:cs typeface="Times New Roman"/>
              </a:rPr>
              <a:t> </a:t>
            </a:r>
            <a:r>
              <a:rPr sz="3000" spc="0" dirty="0">
                <a:latin typeface="Times New Roman"/>
                <a:cs typeface="Times New Roman"/>
              </a:rPr>
              <a:t>be computed</a:t>
            </a:r>
            <a:endParaRPr sz="3000">
              <a:latin typeface="Times New Roman"/>
              <a:cs typeface="Times New Roman"/>
            </a:endParaRPr>
          </a:p>
        </p:txBody>
      </p:sp>
      <p:sp>
        <p:nvSpPr>
          <p:cNvPr id="8" name="object 8"/>
          <p:cNvSpPr txBox="1"/>
          <p:nvPr/>
        </p:nvSpPr>
        <p:spPr>
          <a:xfrm>
            <a:off x="5742813" y="3889372"/>
            <a:ext cx="759967" cy="406400"/>
          </a:xfrm>
          <a:prstGeom prst="rect">
            <a:avLst/>
          </a:prstGeom>
        </p:spPr>
        <p:txBody>
          <a:bodyPr wrap="square" lIns="0" tIns="0" rIns="0" bIns="0" rtlCol="0">
            <a:noAutofit/>
          </a:bodyPr>
          <a:lstStyle/>
          <a:p>
            <a:pPr marL="12700">
              <a:lnSpc>
                <a:spcPts val="3165"/>
              </a:lnSpc>
              <a:spcBef>
                <a:spcPts val="158"/>
              </a:spcBef>
            </a:pPr>
            <a:r>
              <a:rPr sz="3000" spc="0" dirty="0">
                <a:latin typeface="Times New Roman"/>
                <a:cs typeface="Times New Roman"/>
              </a:rPr>
              <a:t>only</a:t>
            </a:r>
            <a:endParaRPr sz="3000">
              <a:latin typeface="Times New Roman"/>
              <a:cs typeface="Times New Roman"/>
            </a:endParaRPr>
          </a:p>
        </p:txBody>
      </p:sp>
      <p:sp>
        <p:nvSpPr>
          <p:cNvPr id="7" name="object 7"/>
          <p:cNvSpPr txBox="1"/>
          <p:nvPr/>
        </p:nvSpPr>
        <p:spPr>
          <a:xfrm>
            <a:off x="6515481" y="3889372"/>
            <a:ext cx="801877" cy="406400"/>
          </a:xfrm>
          <a:prstGeom prst="rect">
            <a:avLst/>
          </a:prstGeom>
        </p:spPr>
        <p:txBody>
          <a:bodyPr wrap="square" lIns="0" tIns="0" rIns="0" bIns="0" rtlCol="0">
            <a:noAutofit/>
          </a:bodyPr>
          <a:lstStyle/>
          <a:p>
            <a:pPr marL="12700">
              <a:lnSpc>
                <a:spcPts val="3165"/>
              </a:lnSpc>
              <a:spcBef>
                <a:spcPts val="158"/>
              </a:spcBef>
            </a:pPr>
            <a:r>
              <a:rPr sz="3000" spc="0" dirty="0">
                <a:latin typeface="Times New Roman"/>
                <a:cs typeface="Times New Roman"/>
              </a:rPr>
              <a:t>once</a:t>
            </a:r>
            <a:endParaRPr sz="3000">
              <a:latin typeface="Times New Roman"/>
              <a:cs typeface="Times New Roman"/>
            </a:endParaRPr>
          </a:p>
        </p:txBody>
      </p:sp>
      <p:sp>
        <p:nvSpPr>
          <p:cNvPr id="6" name="object 6"/>
          <p:cNvSpPr txBox="1"/>
          <p:nvPr/>
        </p:nvSpPr>
        <p:spPr>
          <a:xfrm>
            <a:off x="535940" y="4984256"/>
            <a:ext cx="216052" cy="955617"/>
          </a:xfrm>
          <a:prstGeom prst="rect">
            <a:avLst/>
          </a:prstGeom>
        </p:spPr>
        <p:txBody>
          <a:bodyPr wrap="square" lIns="0" tIns="0" rIns="0" bIns="0" rtlCol="0">
            <a:noAutofit/>
          </a:bodyPr>
          <a:lstStyle/>
          <a:p>
            <a:pPr marL="12700">
              <a:lnSpc>
                <a:spcPts val="3170"/>
              </a:lnSpc>
              <a:spcBef>
                <a:spcPts val="158"/>
              </a:spcBef>
            </a:pPr>
            <a:r>
              <a:rPr sz="3000" spc="0" dirty="0">
                <a:latin typeface="Arial"/>
                <a:cs typeface="Arial"/>
              </a:rPr>
              <a:t>•</a:t>
            </a:r>
            <a:endParaRPr sz="3000">
              <a:latin typeface="Arial"/>
              <a:cs typeface="Arial"/>
            </a:endParaRPr>
          </a:p>
          <a:p>
            <a:pPr marL="12700" marR="152">
              <a:lnSpc>
                <a:spcPct val="95825"/>
              </a:lnSpc>
              <a:spcBef>
                <a:spcPts val="714"/>
              </a:spcBef>
            </a:pPr>
            <a:r>
              <a:rPr sz="3000" spc="0" dirty="0">
                <a:latin typeface="Arial"/>
                <a:cs typeface="Arial"/>
              </a:rPr>
              <a:t>•</a:t>
            </a:r>
            <a:endParaRPr sz="3000">
              <a:latin typeface="Arial"/>
              <a:cs typeface="Arial"/>
            </a:endParaRPr>
          </a:p>
        </p:txBody>
      </p:sp>
      <p:sp>
        <p:nvSpPr>
          <p:cNvPr id="5" name="object 5"/>
          <p:cNvSpPr txBox="1"/>
          <p:nvPr/>
        </p:nvSpPr>
        <p:spPr>
          <a:xfrm>
            <a:off x="878840" y="4986407"/>
            <a:ext cx="3955796" cy="955615"/>
          </a:xfrm>
          <a:prstGeom prst="rect">
            <a:avLst/>
          </a:prstGeom>
        </p:spPr>
        <p:txBody>
          <a:bodyPr wrap="square" lIns="0" tIns="0" rIns="0" bIns="0" rtlCol="0">
            <a:noAutofit/>
          </a:bodyPr>
          <a:lstStyle/>
          <a:p>
            <a:pPr marL="12700" marR="57150">
              <a:lnSpc>
                <a:spcPts val="3165"/>
              </a:lnSpc>
              <a:spcBef>
                <a:spcPts val="158"/>
              </a:spcBef>
            </a:pPr>
            <a:r>
              <a:rPr sz="3000" spc="0" dirty="0">
                <a:latin typeface="Times New Roman"/>
                <a:cs typeface="Times New Roman"/>
              </a:rPr>
              <a:t>Reduc</a:t>
            </a:r>
            <a:r>
              <a:rPr sz="3000" spc="4" dirty="0">
                <a:latin typeface="Times New Roman"/>
                <a:cs typeface="Times New Roman"/>
              </a:rPr>
              <a:t>e</a:t>
            </a:r>
            <a:r>
              <a:rPr sz="3000" spc="0" dirty="0">
                <a:latin typeface="Times New Roman"/>
                <a:cs typeface="Times New Roman"/>
              </a:rPr>
              <a:t>s complexity</a:t>
            </a:r>
            <a:endParaRPr sz="3000">
              <a:latin typeface="Times New Roman"/>
              <a:cs typeface="Times New Roman"/>
            </a:endParaRPr>
          </a:p>
          <a:p>
            <a:pPr marL="12700">
              <a:lnSpc>
                <a:spcPct val="95825"/>
              </a:lnSpc>
              <a:spcBef>
                <a:spcPts val="714"/>
              </a:spcBef>
            </a:pPr>
            <a:r>
              <a:rPr sz="3000" spc="0" dirty="0">
                <a:latin typeface="Times New Roman"/>
                <a:cs typeface="Times New Roman"/>
              </a:rPr>
              <a:t>More</a:t>
            </a:r>
            <a:r>
              <a:rPr sz="3000" spc="9" dirty="0">
                <a:latin typeface="Times New Roman"/>
                <a:cs typeface="Times New Roman"/>
              </a:rPr>
              <a:t> </a:t>
            </a:r>
            <a:r>
              <a:rPr sz="3000" spc="0" dirty="0">
                <a:latin typeface="Times New Roman"/>
                <a:cs typeface="Times New Roman"/>
              </a:rPr>
              <a:t>acc</a:t>
            </a:r>
            <a:r>
              <a:rPr sz="3000" spc="4" dirty="0">
                <a:latin typeface="Times New Roman"/>
                <a:cs typeface="Times New Roman"/>
              </a:rPr>
              <a:t>u</a:t>
            </a:r>
            <a:r>
              <a:rPr sz="3000" spc="0" dirty="0">
                <a:latin typeface="Times New Roman"/>
                <a:cs typeface="Times New Roman"/>
              </a:rPr>
              <a:t>rate</a:t>
            </a:r>
            <a:r>
              <a:rPr sz="3000" spc="39" dirty="0">
                <a:latin typeface="Times New Roman"/>
                <a:cs typeface="Times New Roman"/>
              </a:rPr>
              <a:t> </a:t>
            </a:r>
            <a:r>
              <a:rPr sz="3000" spc="0" dirty="0">
                <a:latin typeface="Times New Roman"/>
                <a:cs typeface="Times New Roman"/>
              </a:rPr>
              <a:t>than</a:t>
            </a:r>
            <a:r>
              <a:rPr sz="3000" spc="19" dirty="0">
                <a:latin typeface="Times New Roman"/>
                <a:cs typeface="Times New Roman"/>
              </a:rPr>
              <a:t> </a:t>
            </a:r>
            <a:r>
              <a:rPr sz="3000" spc="0" dirty="0">
                <a:latin typeface="Times New Roman"/>
                <a:cs typeface="Times New Roman"/>
              </a:rPr>
              <a:t>D</a:t>
            </a:r>
            <a:r>
              <a:rPr sz="3000" spc="14" dirty="0">
                <a:latin typeface="Times New Roman"/>
                <a:cs typeface="Times New Roman"/>
              </a:rPr>
              <a:t>D</a:t>
            </a:r>
            <a:r>
              <a:rPr sz="3000" spc="0" dirty="0">
                <a:latin typeface="Times New Roman"/>
                <a:cs typeface="Times New Roman"/>
              </a:rPr>
              <a:t>A</a:t>
            </a:r>
            <a:endParaRPr sz="300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058062" y="633498"/>
            <a:ext cx="1719783" cy="482600"/>
          </a:xfrm>
          <a:prstGeom prst="rect">
            <a:avLst/>
          </a:prstGeom>
        </p:spPr>
        <p:txBody>
          <a:bodyPr wrap="square" lIns="0" tIns="0" rIns="0" bIns="0" rtlCol="0">
            <a:noAutofit/>
          </a:bodyPr>
          <a:lstStyle/>
          <a:p>
            <a:pPr marL="12700">
              <a:lnSpc>
                <a:spcPts val="3775"/>
              </a:lnSpc>
              <a:spcBef>
                <a:spcPts val="188"/>
              </a:spcBef>
            </a:pPr>
            <a:r>
              <a:rPr sz="3600" spc="0" dirty="0">
                <a:solidFill>
                  <a:srgbClr val="FF0000"/>
                </a:solidFill>
                <a:latin typeface="Times New Roman"/>
                <a:cs typeface="Times New Roman"/>
              </a:rPr>
              <a:t>CIRCLE</a:t>
            </a:r>
            <a:endParaRPr sz="3600" dirty="0">
              <a:latin typeface="Times New Roman"/>
              <a:cs typeface="Times New Roman"/>
            </a:endParaRPr>
          </a:p>
        </p:txBody>
      </p:sp>
      <p:sp>
        <p:nvSpPr>
          <p:cNvPr id="6" name="object 6"/>
          <p:cNvSpPr txBox="1"/>
          <p:nvPr/>
        </p:nvSpPr>
        <p:spPr>
          <a:xfrm>
            <a:off x="2798165" y="633498"/>
            <a:ext cx="2267965" cy="482600"/>
          </a:xfrm>
          <a:prstGeom prst="rect">
            <a:avLst/>
          </a:prstGeom>
        </p:spPr>
        <p:txBody>
          <a:bodyPr wrap="square" lIns="0" tIns="0" rIns="0" bIns="0" rtlCol="0">
            <a:noAutofit/>
          </a:bodyPr>
          <a:lstStyle/>
          <a:p>
            <a:pPr marL="12700">
              <a:lnSpc>
                <a:spcPts val="3775"/>
              </a:lnSpc>
              <a:spcBef>
                <a:spcPts val="188"/>
              </a:spcBef>
            </a:pPr>
            <a:r>
              <a:rPr sz="3600" spc="0" dirty="0">
                <a:solidFill>
                  <a:srgbClr val="FF0000"/>
                </a:solidFill>
                <a:latin typeface="Times New Roman"/>
                <a:cs typeface="Times New Roman"/>
              </a:rPr>
              <a:t>DR</a:t>
            </a:r>
            <a:r>
              <a:rPr sz="3600" spc="-275" dirty="0">
                <a:solidFill>
                  <a:srgbClr val="FF0000"/>
                </a:solidFill>
                <a:latin typeface="Times New Roman"/>
                <a:cs typeface="Times New Roman"/>
              </a:rPr>
              <a:t>A</a:t>
            </a:r>
            <a:r>
              <a:rPr sz="3600" spc="0" dirty="0">
                <a:solidFill>
                  <a:srgbClr val="FF0000"/>
                </a:solidFill>
                <a:latin typeface="Times New Roman"/>
                <a:cs typeface="Times New Roman"/>
              </a:rPr>
              <a:t>WING</a:t>
            </a:r>
            <a:endParaRPr sz="3600" dirty="0">
              <a:latin typeface="Times New Roman"/>
              <a:cs typeface="Times New Roman"/>
            </a:endParaRPr>
          </a:p>
        </p:txBody>
      </p:sp>
      <p:sp>
        <p:nvSpPr>
          <p:cNvPr id="5" name="object 5"/>
          <p:cNvSpPr txBox="1"/>
          <p:nvPr/>
        </p:nvSpPr>
        <p:spPr>
          <a:xfrm>
            <a:off x="5059933" y="633498"/>
            <a:ext cx="3091840" cy="482600"/>
          </a:xfrm>
          <a:prstGeom prst="rect">
            <a:avLst/>
          </a:prstGeom>
        </p:spPr>
        <p:txBody>
          <a:bodyPr wrap="square" lIns="0" tIns="0" rIns="0" bIns="0" rtlCol="0">
            <a:noAutofit/>
          </a:bodyPr>
          <a:lstStyle/>
          <a:p>
            <a:pPr marL="12700">
              <a:lnSpc>
                <a:spcPts val="3775"/>
              </a:lnSpc>
              <a:spcBef>
                <a:spcPts val="188"/>
              </a:spcBef>
            </a:pPr>
            <a:r>
              <a:rPr sz="3600" spc="0" dirty="0">
                <a:solidFill>
                  <a:srgbClr val="FF0000"/>
                </a:solidFill>
                <a:latin typeface="Times New Roman"/>
                <a:cs typeface="Times New Roman"/>
              </a:rPr>
              <a:t>ALG</a:t>
            </a:r>
            <a:r>
              <a:rPr sz="3600" spc="4" dirty="0">
                <a:solidFill>
                  <a:srgbClr val="FF0000"/>
                </a:solidFill>
                <a:latin typeface="Times New Roman"/>
                <a:cs typeface="Times New Roman"/>
              </a:rPr>
              <a:t>O</a:t>
            </a:r>
            <a:r>
              <a:rPr sz="3600" spc="0" dirty="0">
                <a:solidFill>
                  <a:srgbClr val="FF0000"/>
                </a:solidFill>
                <a:latin typeface="Times New Roman"/>
                <a:cs typeface="Times New Roman"/>
              </a:rPr>
              <a:t>RITHMS</a:t>
            </a:r>
            <a:endParaRPr sz="3600">
              <a:latin typeface="Times New Roman"/>
              <a:cs typeface="Times New Roman"/>
            </a:endParaRPr>
          </a:p>
        </p:txBody>
      </p:sp>
      <p:sp>
        <p:nvSpPr>
          <p:cNvPr id="10" name="Rectangle 9"/>
          <p:cNvSpPr/>
          <p:nvPr/>
        </p:nvSpPr>
        <p:spPr>
          <a:xfrm>
            <a:off x="467544" y="1700808"/>
            <a:ext cx="8280920" cy="2323713"/>
          </a:xfrm>
          <a:prstGeom prst="rect">
            <a:avLst/>
          </a:prstGeom>
        </p:spPr>
        <p:txBody>
          <a:bodyPr wrap="square">
            <a:spAutoFit/>
          </a:bodyPr>
          <a:lstStyle/>
          <a:p>
            <a:pPr marL="57810">
              <a:lnSpc>
                <a:spcPts val="4170"/>
              </a:lnSpc>
              <a:spcBef>
                <a:spcPts val="208"/>
              </a:spcBef>
            </a:pPr>
            <a:r>
              <a:rPr lang="en-IN" sz="3200" dirty="0">
                <a:cs typeface="Calibri"/>
              </a:rPr>
              <a:t>There are two algorithms for generating  a circle</a:t>
            </a:r>
          </a:p>
          <a:p>
            <a:pPr marL="515010" lvl="1">
              <a:lnSpc>
                <a:spcPts val="4170"/>
              </a:lnSpc>
              <a:spcBef>
                <a:spcPts val="208"/>
              </a:spcBef>
              <a:buFont typeface="Arial" pitchFamily="34" charset="0"/>
              <a:buChar char="•"/>
            </a:pPr>
            <a:r>
              <a:rPr lang="en-IN" sz="3200" dirty="0">
                <a:cs typeface="Times New Roman"/>
              </a:rPr>
              <a:t>Mid</a:t>
            </a:r>
            <a:r>
              <a:rPr lang="en-IN" sz="3200" spc="14" dirty="0">
                <a:cs typeface="Times New Roman"/>
              </a:rPr>
              <a:t>p</a:t>
            </a:r>
            <a:r>
              <a:rPr lang="en-IN" sz="3200" dirty="0">
                <a:cs typeface="Times New Roman"/>
              </a:rPr>
              <a:t>oi</a:t>
            </a:r>
            <a:r>
              <a:rPr lang="en-IN" sz="3200" spc="14" dirty="0">
                <a:cs typeface="Times New Roman"/>
              </a:rPr>
              <a:t>n</a:t>
            </a:r>
            <a:r>
              <a:rPr lang="en-IN" sz="3200" dirty="0">
                <a:cs typeface="Times New Roman"/>
              </a:rPr>
              <a:t>t cir</a:t>
            </a:r>
            <a:r>
              <a:rPr lang="en-IN" sz="3200" spc="14" dirty="0">
                <a:cs typeface="Times New Roman"/>
              </a:rPr>
              <a:t>c</a:t>
            </a:r>
            <a:r>
              <a:rPr lang="en-IN" sz="3200" dirty="0">
                <a:cs typeface="Times New Roman"/>
              </a:rPr>
              <a:t>le</a:t>
            </a:r>
            <a:r>
              <a:rPr lang="en-IN" sz="3200" spc="-9" dirty="0">
                <a:cs typeface="Times New Roman"/>
              </a:rPr>
              <a:t> </a:t>
            </a:r>
            <a:r>
              <a:rPr lang="en-IN" sz="3200" dirty="0">
                <a:cs typeface="Times New Roman"/>
              </a:rPr>
              <a:t>d</a:t>
            </a:r>
            <a:r>
              <a:rPr lang="en-IN" sz="3200" spc="4" dirty="0">
                <a:cs typeface="Times New Roman"/>
              </a:rPr>
              <a:t>r</a:t>
            </a:r>
            <a:r>
              <a:rPr lang="en-IN" sz="3200" dirty="0">
                <a:cs typeface="Times New Roman"/>
              </a:rPr>
              <a:t>a</a:t>
            </a:r>
            <a:r>
              <a:rPr lang="en-IN" sz="3200" spc="4" dirty="0">
                <a:cs typeface="Times New Roman"/>
              </a:rPr>
              <a:t>w</a:t>
            </a:r>
            <a:r>
              <a:rPr lang="en-IN" sz="3200" dirty="0">
                <a:cs typeface="Times New Roman"/>
              </a:rPr>
              <a:t>ing</a:t>
            </a:r>
            <a:r>
              <a:rPr lang="en-IN" sz="3200" spc="-19" dirty="0">
                <a:cs typeface="Times New Roman"/>
              </a:rPr>
              <a:t> </a:t>
            </a:r>
            <a:r>
              <a:rPr lang="en-IN" sz="3200" dirty="0">
                <a:cs typeface="Times New Roman"/>
              </a:rPr>
              <a:t>al</a:t>
            </a:r>
            <a:r>
              <a:rPr lang="en-IN" sz="3200" spc="9" dirty="0">
                <a:cs typeface="Times New Roman"/>
              </a:rPr>
              <a:t>g</a:t>
            </a:r>
            <a:r>
              <a:rPr lang="en-IN" sz="3200" dirty="0">
                <a:cs typeface="Times New Roman"/>
              </a:rPr>
              <a:t>o</a:t>
            </a:r>
            <a:r>
              <a:rPr lang="en-IN" sz="3200" spc="4" dirty="0">
                <a:cs typeface="Times New Roman"/>
              </a:rPr>
              <a:t>r</a:t>
            </a:r>
            <a:r>
              <a:rPr lang="en-IN" sz="3200" dirty="0">
                <a:cs typeface="Times New Roman"/>
              </a:rPr>
              <a:t>ithm</a:t>
            </a:r>
            <a:endParaRPr lang="en-IN" sz="3200" dirty="0">
              <a:cs typeface="Calibri"/>
            </a:endParaRPr>
          </a:p>
          <a:p>
            <a:pPr marL="515010" lvl="1">
              <a:lnSpc>
                <a:spcPts val="4170"/>
              </a:lnSpc>
              <a:spcBef>
                <a:spcPts val="208"/>
              </a:spcBef>
              <a:buFont typeface="Arial" pitchFamily="34" charset="0"/>
              <a:buChar char="•"/>
            </a:pPr>
            <a:r>
              <a:rPr lang="en-IN" sz="3200" dirty="0" err="1">
                <a:cs typeface="Times New Roman"/>
              </a:rPr>
              <a:t>Bre</a:t>
            </a:r>
            <a:r>
              <a:rPr lang="en-IN" sz="3200" spc="9" dirty="0" err="1">
                <a:cs typeface="Times New Roman"/>
              </a:rPr>
              <a:t>s</a:t>
            </a:r>
            <a:r>
              <a:rPr lang="en-IN" sz="3200" dirty="0" err="1">
                <a:cs typeface="Times New Roman"/>
              </a:rPr>
              <a:t>e</a:t>
            </a:r>
            <a:r>
              <a:rPr lang="en-IN" sz="3200" spc="9" dirty="0" err="1">
                <a:cs typeface="Times New Roman"/>
              </a:rPr>
              <a:t>n</a:t>
            </a:r>
            <a:r>
              <a:rPr lang="en-IN" sz="3200" dirty="0" err="1">
                <a:cs typeface="Times New Roman"/>
              </a:rPr>
              <a:t>ha</a:t>
            </a:r>
            <a:r>
              <a:rPr lang="en-IN" sz="3200" spc="4" dirty="0" err="1">
                <a:cs typeface="Times New Roman"/>
              </a:rPr>
              <a:t>m</a:t>
            </a:r>
            <a:r>
              <a:rPr lang="en-IN" sz="3200" spc="-175" dirty="0" err="1">
                <a:cs typeface="Times New Roman"/>
              </a:rPr>
              <a:t>’</a:t>
            </a:r>
            <a:r>
              <a:rPr lang="en-IN" sz="3200" dirty="0" err="1">
                <a:cs typeface="Times New Roman"/>
              </a:rPr>
              <a:t>s</a:t>
            </a:r>
            <a:r>
              <a:rPr lang="en-IN" sz="3200" spc="-39" dirty="0">
                <a:cs typeface="Times New Roman"/>
              </a:rPr>
              <a:t> </a:t>
            </a:r>
            <a:r>
              <a:rPr lang="en-IN" sz="3200" dirty="0">
                <a:cs typeface="Times New Roman"/>
              </a:rPr>
              <a:t>cir</a:t>
            </a:r>
            <a:r>
              <a:rPr lang="en-IN" sz="3200" spc="14" dirty="0">
                <a:cs typeface="Times New Roman"/>
              </a:rPr>
              <a:t>c</a:t>
            </a:r>
            <a:r>
              <a:rPr lang="en-IN" sz="3200" dirty="0">
                <a:cs typeface="Times New Roman"/>
              </a:rPr>
              <a:t>le</a:t>
            </a:r>
            <a:r>
              <a:rPr lang="en-IN" sz="3200" spc="-9" dirty="0">
                <a:cs typeface="Times New Roman"/>
              </a:rPr>
              <a:t> </a:t>
            </a:r>
            <a:r>
              <a:rPr lang="en-IN" sz="3200" dirty="0">
                <a:cs typeface="Times New Roman"/>
              </a:rPr>
              <a:t>d</a:t>
            </a:r>
            <a:r>
              <a:rPr lang="en-IN" sz="3200" spc="4" dirty="0">
                <a:cs typeface="Times New Roman"/>
              </a:rPr>
              <a:t>r</a:t>
            </a:r>
            <a:r>
              <a:rPr lang="en-IN" sz="3200" dirty="0">
                <a:cs typeface="Times New Roman"/>
              </a:rPr>
              <a:t>a</a:t>
            </a:r>
            <a:r>
              <a:rPr lang="en-IN" sz="3200" spc="4" dirty="0">
                <a:cs typeface="Times New Roman"/>
              </a:rPr>
              <a:t>w</a:t>
            </a:r>
            <a:r>
              <a:rPr lang="en-IN" sz="3200" dirty="0">
                <a:cs typeface="Times New Roman"/>
              </a:rPr>
              <a:t>ing</a:t>
            </a:r>
            <a:r>
              <a:rPr lang="en-IN" sz="3200" spc="-19" dirty="0">
                <a:cs typeface="Times New Roman"/>
              </a:rPr>
              <a:t> </a:t>
            </a:r>
            <a:r>
              <a:rPr lang="en-IN" sz="3200" dirty="0">
                <a:cs typeface="Times New Roman"/>
              </a:rPr>
              <a:t>al</a:t>
            </a:r>
            <a:r>
              <a:rPr lang="en-IN" sz="3200" spc="9" dirty="0">
                <a:cs typeface="Times New Roman"/>
              </a:rPr>
              <a:t>g</a:t>
            </a:r>
            <a:r>
              <a:rPr lang="en-IN" sz="3200" dirty="0">
                <a:cs typeface="Times New Roman"/>
              </a:rPr>
              <a:t>o</a:t>
            </a:r>
            <a:r>
              <a:rPr lang="en-IN" sz="3200" spc="4" dirty="0">
                <a:cs typeface="Times New Roman"/>
              </a:rPr>
              <a:t>r</a:t>
            </a:r>
            <a:r>
              <a:rPr lang="en-IN" sz="3200" dirty="0">
                <a:cs typeface="Times New Roman"/>
              </a:rPr>
              <a:t>ithm</a:t>
            </a:r>
          </a:p>
          <a:p>
            <a:pPr marL="57810">
              <a:lnSpc>
                <a:spcPts val="4170"/>
              </a:lnSpc>
              <a:spcBef>
                <a:spcPts val="208"/>
              </a:spcBef>
            </a:pPr>
            <a:endParaRPr lang="en-IN" sz="2400" dirty="0">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1520" y="260649"/>
            <a:ext cx="7905331" cy="1188360"/>
          </a:xfrm>
          <a:prstGeom prst="rect">
            <a:avLst/>
          </a:prstGeom>
        </p:spPr>
        <p:txBody>
          <a:bodyPr wrap="square" lIns="0" tIns="0" rIns="0" bIns="0" rtlCol="0">
            <a:noAutofit/>
          </a:bodyPr>
          <a:lstStyle/>
          <a:p>
            <a:pPr algn="ctr">
              <a:lnSpc>
                <a:spcPts val="4180"/>
              </a:lnSpc>
              <a:spcBef>
                <a:spcPts val="209"/>
              </a:spcBef>
            </a:pPr>
            <a:r>
              <a:rPr sz="4000" b="1" spc="0" dirty="0">
                <a:solidFill>
                  <a:srgbClr val="FF0000"/>
                </a:solidFill>
                <a:latin typeface="Times New Roman"/>
                <a:cs typeface="Times New Roman"/>
              </a:rPr>
              <a:t>MID</a:t>
            </a:r>
            <a:r>
              <a:rPr sz="4000" b="1" spc="-67" dirty="0">
                <a:solidFill>
                  <a:srgbClr val="FF0000"/>
                </a:solidFill>
                <a:latin typeface="Times New Roman"/>
                <a:cs typeface="Times New Roman"/>
              </a:rPr>
              <a:t> </a:t>
            </a:r>
            <a:r>
              <a:rPr sz="4000" b="1" spc="0" dirty="0">
                <a:solidFill>
                  <a:srgbClr val="FF0000"/>
                </a:solidFill>
                <a:latin typeface="Times New Roman"/>
                <a:cs typeface="Times New Roman"/>
              </a:rPr>
              <a:t>POINT</a:t>
            </a:r>
            <a:r>
              <a:rPr sz="4000" b="1" spc="-177" dirty="0">
                <a:solidFill>
                  <a:srgbClr val="FF0000"/>
                </a:solidFill>
                <a:latin typeface="Times New Roman"/>
                <a:cs typeface="Times New Roman"/>
              </a:rPr>
              <a:t> </a:t>
            </a:r>
            <a:r>
              <a:rPr sz="4000" b="1" spc="0" dirty="0">
                <a:solidFill>
                  <a:srgbClr val="FF0000"/>
                </a:solidFill>
                <a:latin typeface="Times New Roman"/>
                <a:cs typeface="Times New Roman"/>
              </a:rPr>
              <a:t>CIRCLE</a:t>
            </a:r>
            <a:r>
              <a:rPr sz="4000" b="1" spc="-14" dirty="0">
                <a:solidFill>
                  <a:srgbClr val="FF0000"/>
                </a:solidFill>
                <a:latin typeface="Times New Roman"/>
                <a:cs typeface="Times New Roman"/>
              </a:rPr>
              <a:t> </a:t>
            </a:r>
            <a:r>
              <a:rPr sz="4000" b="1" spc="0" dirty="0">
                <a:solidFill>
                  <a:srgbClr val="FF0000"/>
                </a:solidFill>
                <a:latin typeface="Times New Roman"/>
                <a:cs typeface="Times New Roman"/>
              </a:rPr>
              <a:t>DR</a:t>
            </a:r>
            <a:r>
              <a:rPr sz="4000" b="1" spc="-329" dirty="0">
                <a:solidFill>
                  <a:srgbClr val="FF0000"/>
                </a:solidFill>
                <a:latin typeface="Times New Roman"/>
                <a:cs typeface="Times New Roman"/>
              </a:rPr>
              <a:t>A</a:t>
            </a:r>
            <a:r>
              <a:rPr sz="4000" b="1" spc="0" dirty="0">
                <a:solidFill>
                  <a:srgbClr val="FF0000"/>
                </a:solidFill>
                <a:latin typeface="Times New Roman"/>
                <a:cs typeface="Times New Roman"/>
              </a:rPr>
              <a:t>WING</a:t>
            </a:r>
            <a:endParaRPr sz="4000" b="1" dirty="0">
              <a:latin typeface="Times New Roman"/>
              <a:cs typeface="Times New Roman"/>
            </a:endParaRPr>
          </a:p>
          <a:p>
            <a:pPr marL="1977021" marR="2013387" algn="ctr">
              <a:lnSpc>
                <a:spcPct val="95825"/>
              </a:lnSpc>
            </a:pPr>
            <a:r>
              <a:rPr sz="4000" b="1" spc="0" dirty="0">
                <a:solidFill>
                  <a:srgbClr val="FF0000"/>
                </a:solidFill>
                <a:latin typeface="Times New Roman"/>
                <a:cs typeface="Times New Roman"/>
              </a:rPr>
              <a:t>AL</a:t>
            </a:r>
            <a:r>
              <a:rPr sz="4000" b="1" spc="-14" dirty="0">
                <a:solidFill>
                  <a:srgbClr val="FF0000"/>
                </a:solidFill>
                <a:latin typeface="Times New Roman"/>
                <a:cs typeface="Times New Roman"/>
              </a:rPr>
              <a:t>G</a:t>
            </a:r>
            <a:r>
              <a:rPr sz="4000" b="1" spc="0" dirty="0">
                <a:solidFill>
                  <a:srgbClr val="FF0000"/>
                </a:solidFill>
                <a:latin typeface="Times New Roman"/>
                <a:cs typeface="Times New Roman"/>
              </a:rPr>
              <a:t>ORIT</a:t>
            </a:r>
            <a:r>
              <a:rPr sz="4000" b="1" spc="-14" dirty="0">
                <a:solidFill>
                  <a:srgbClr val="FF0000"/>
                </a:solidFill>
                <a:latin typeface="Times New Roman"/>
                <a:cs typeface="Times New Roman"/>
              </a:rPr>
              <a:t>H</a:t>
            </a:r>
            <a:r>
              <a:rPr sz="4000" b="1" spc="0" dirty="0">
                <a:solidFill>
                  <a:srgbClr val="FF0000"/>
                </a:solidFill>
                <a:latin typeface="Times New Roman"/>
                <a:cs typeface="Times New Roman"/>
              </a:rPr>
              <a:t>M</a:t>
            </a:r>
            <a:endParaRPr sz="4000" b="1" dirty="0">
              <a:latin typeface="Times New Roman"/>
              <a:cs typeface="Times New Roman"/>
            </a:endParaRPr>
          </a:p>
        </p:txBody>
      </p:sp>
      <p:pic>
        <p:nvPicPr>
          <p:cNvPr id="4098" name="Picture 2"/>
          <p:cNvPicPr>
            <a:picLocks noChangeAspect="1" noChangeArrowheads="1"/>
          </p:cNvPicPr>
          <p:nvPr/>
        </p:nvPicPr>
        <p:blipFill>
          <a:blip r:embed="rId2" cstate="print"/>
          <a:srcRect/>
          <a:stretch>
            <a:fillRect/>
          </a:stretch>
        </p:blipFill>
        <p:spPr bwMode="auto">
          <a:xfrm>
            <a:off x="266699" y="1631852"/>
            <a:ext cx="9200857" cy="4684541"/>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28600" y="2895600"/>
            <a:ext cx="8839200" cy="3734485"/>
          </a:xfrm>
          <a:prstGeom prst="rect">
            <a:avLst/>
          </a:prstGeom>
        </p:spPr>
        <p:txBody>
          <a:bodyPr wrap="square" lIns="0" tIns="0" rIns="0" bIns="0" rtlCol="0">
            <a:noAutofit/>
          </a:bodyPr>
          <a:lstStyle/>
          <a:p>
            <a:pPr>
              <a:lnSpc>
                <a:spcPts val="950"/>
              </a:lnSpc>
              <a:spcBef>
                <a:spcPts val="12"/>
              </a:spcBef>
            </a:pPr>
            <a:endParaRPr sz="950" dirty="0"/>
          </a:p>
          <a:p>
            <a:pPr marL="320040">
              <a:lnSpc>
                <a:spcPts val="1445"/>
              </a:lnSpc>
              <a:spcBef>
                <a:spcPts val="27072"/>
              </a:spcBef>
            </a:pPr>
            <a:r>
              <a:rPr sz="1200" spc="0" dirty="0">
                <a:solidFill>
                  <a:srgbClr val="888888"/>
                </a:solidFill>
                <a:latin typeface="Calibri"/>
                <a:cs typeface="Calibri"/>
              </a:rPr>
              <a:t>40</a:t>
            </a:r>
            <a:endParaRPr sz="1200" dirty="0">
              <a:latin typeface="Calibri"/>
              <a:cs typeface="Calibri"/>
            </a:endParaRPr>
          </a:p>
        </p:txBody>
      </p:sp>
      <p:sp>
        <p:nvSpPr>
          <p:cNvPr id="3" name="object 3"/>
          <p:cNvSpPr/>
          <p:nvPr/>
        </p:nvSpPr>
        <p:spPr>
          <a:xfrm>
            <a:off x="1187624" y="548680"/>
            <a:ext cx="6400800" cy="1501139"/>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304800" y="2276872"/>
            <a:ext cx="8839200" cy="37338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704997" y="731521"/>
            <a:ext cx="8324850" cy="5134707"/>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95536" y="260648"/>
            <a:ext cx="8208912" cy="6336704"/>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323528" y="1124744"/>
            <a:ext cx="8496944" cy="2448272"/>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3789040"/>
            <a:ext cx="9144000" cy="1944216"/>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38138" y="1484784"/>
            <a:ext cx="8467725" cy="403244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435280" cy="6669360"/>
          </a:xfrm>
        </p:spPr>
        <p:txBody>
          <a:bodyPr>
            <a:normAutofit fontScale="77500" lnSpcReduction="20000"/>
          </a:bodyPr>
          <a:lstStyle/>
          <a:p>
            <a:pPr>
              <a:buNone/>
            </a:pPr>
            <a:r>
              <a:rPr lang="en-IN" b="1" dirty="0"/>
              <a:t>	Interactive Computer Graphics </a:t>
            </a:r>
            <a:endParaRPr lang="en-IN" b="0" dirty="0"/>
          </a:p>
          <a:p>
            <a:r>
              <a:rPr lang="en-IN" dirty="0"/>
              <a:t>It involves a two way communication between computer and user.</a:t>
            </a:r>
          </a:p>
          <a:p>
            <a:r>
              <a:rPr lang="en-IN" dirty="0"/>
              <a:t>The observer is given some control over the image by providing him with an input device .</a:t>
            </a:r>
          </a:p>
          <a:p>
            <a:pPr algn="just"/>
            <a:r>
              <a:rPr lang="en-IN" dirty="0"/>
              <a:t>For example: Observer send his request to the computer through video game controller. Computer on receiving signals can modify  the displayed picture appropriately. </a:t>
            </a:r>
            <a:endParaRPr lang="en-IN" b="0" dirty="0"/>
          </a:p>
          <a:p>
            <a:pPr>
              <a:buNone/>
            </a:pPr>
            <a:r>
              <a:rPr lang="en-IN" b="1" dirty="0"/>
              <a:t>	Non Interactive Computer Graphics </a:t>
            </a:r>
            <a:endParaRPr lang="en-IN" b="0" dirty="0"/>
          </a:p>
          <a:p>
            <a:r>
              <a:rPr lang="en-IN" dirty="0"/>
              <a:t>It is also known as passive computer graphics. </a:t>
            </a:r>
          </a:p>
          <a:p>
            <a:r>
              <a:rPr lang="en-IN" dirty="0"/>
              <a:t>The user does not have any kind of control  over the image. </a:t>
            </a:r>
          </a:p>
          <a:p>
            <a:r>
              <a:rPr lang="en-IN" dirty="0"/>
              <a:t>It involves only a one way communication. </a:t>
            </a:r>
          </a:p>
          <a:p>
            <a:r>
              <a:rPr lang="en-IN" dirty="0"/>
              <a:t>The image is merely the product of static  stored program and will work according to the instructions given in the program linearly.</a:t>
            </a:r>
          </a:p>
          <a:p>
            <a:r>
              <a:rPr lang="en-IN" dirty="0"/>
              <a:t>The image is totally under the control of program instructions, not under the user. Example: images shown on television. </a:t>
            </a:r>
            <a:br>
              <a:rPr lang="en-IN" dirty="0"/>
            </a:b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mdpoint algorithm"/>
          <p:cNvPicPr>
            <a:picLocks noChangeAspect="1" noChangeArrowheads="1"/>
          </p:cNvPicPr>
          <p:nvPr/>
        </p:nvPicPr>
        <p:blipFill>
          <a:blip r:embed="rId2" cstate="print"/>
          <a:srcRect/>
          <a:stretch>
            <a:fillRect/>
          </a:stretch>
        </p:blipFill>
        <p:spPr>
          <a:xfrm>
            <a:off x="0" y="0"/>
            <a:ext cx="9144000" cy="6858000"/>
          </a:xfrm>
          <a:prstGeom prst="rect">
            <a:avLst/>
          </a:prstGeom>
          <a:noFill/>
          <a:ln w="76200">
            <a:solidFill>
              <a:srgbClr val="FF9900"/>
            </a:solid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228600" y="152400"/>
            <a:ext cx="8534400" cy="6372944"/>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304799" y="2086081"/>
            <a:ext cx="3057333" cy="3381841"/>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p:nvPr/>
        </p:nvSpPr>
        <p:spPr>
          <a:xfrm>
            <a:off x="228600" y="1600200"/>
            <a:ext cx="3000756" cy="486155"/>
          </a:xfrm>
          <a:prstGeom prst="rect">
            <a:avLst/>
          </a:prstGeom>
          <a:blipFill>
            <a:blip r:embed="rId3" cstate="print"/>
            <a:stretch>
              <a:fillRect/>
            </a:stretch>
          </a:blipFill>
        </p:spPr>
        <p:txBody>
          <a:bodyPr wrap="square" lIns="0" tIns="0" rIns="0" bIns="0" rtlCol="0">
            <a:noAutofit/>
          </a:bodyPr>
          <a:lstStyle/>
          <a:p>
            <a:endParaRPr/>
          </a:p>
        </p:txBody>
      </p:sp>
      <p:sp>
        <p:nvSpPr>
          <p:cNvPr id="5" name="object 5"/>
          <p:cNvSpPr/>
          <p:nvPr/>
        </p:nvSpPr>
        <p:spPr>
          <a:xfrm>
            <a:off x="4267200" y="1415795"/>
            <a:ext cx="4419600" cy="4024884"/>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23529" y="476673"/>
            <a:ext cx="8352928" cy="5832648"/>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txBox="1"/>
          <p:nvPr/>
        </p:nvSpPr>
        <p:spPr>
          <a:xfrm>
            <a:off x="535940" y="653446"/>
            <a:ext cx="177800"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a:t>
            </a:r>
            <a:endParaRPr sz="2400">
              <a:latin typeface="Arial"/>
              <a:cs typeface="Arial"/>
            </a:endParaRPr>
          </a:p>
        </p:txBody>
      </p:sp>
      <p:sp>
        <p:nvSpPr>
          <p:cNvPr id="25" name="object 25"/>
          <p:cNvSpPr txBox="1"/>
          <p:nvPr/>
        </p:nvSpPr>
        <p:spPr>
          <a:xfrm>
            <a:off x="878840" y="655165"/>
            <a:ext cx="6772757" cy="988568"/>
          </a:xfrm>
          <a:prstGeom prst="rect">
            <a:avLst/>
          </a:prstGeom>
        </p:spPr>
        <p:txBody>
          <a:bodyPr wrap="square" lIns="0" tIns="0" rIns="0" bIns="0" rtlCol="0">
            <a:noAutofit/>
          </a:bodyPr>
          <a:lstStyle/>
          <a:p>
            <a:pPr marL="12700">
              <a:lnSpc>
                <a:spcPts val="2550"/>
              </a:lnSpc>
              <a:spcBef>
                <a:spcPts val="127"/>
              </a:spcBef>
            </a:pPr>
            <a:r>
              <a:rPr sz="2400" spc="0" dirty="0">
                <a:latin typeface="Times New Roman"/>
                <a:cs typeface="Times New Roman"/>
              </a:rPr>
              <a:t>The r</a:t>
            </a:r>
            <a:r>
              <a:rPr sz="2400" spc="4" dirty="0">
                <a:latin typeface="Times New Roman"/>
                <a:cs typeface="Times New Roman"/>
              </a:rPr>
              <a:t>a</a:t>
            </a:r>
            <a:r>
              <a:rPr sz="2400" spc="0" dirty="0">
                <a:latin typeface="Times New Roman"/>
                <a:cs typeface="Times New Roman"/>
              </a:rPr>
              <a:t>d</a:t>
            </a:r>
            <a:r>
              <a:rPr sz="2400" spc="4" dirty="0">
                <a:latin typeface="Times New Roman"/>
                <a:cs typeface="Times New Roman"/>
              </a:rPr>
              <a:t>i</a:t>
            </a:r>
            <a:r>
              <a:rPr sz="2400" spc="0" dirty="0">
                <a:latin typeface="Times New Roman"/>
                <a:cs typeface="Times New Roman"/>
              </a:rPr>
              <a:t>us of</a:t>
            </a:r>
            <a:r>
              <a:rPr sz="2400" spc="4" dirty="0">
                <a:latin typeface="Times New Roman"/>
                <a:cs typeface="Times New Roman"/>
              </a:rPr>
              <a:t> </a:t>
            </a:r>
            <a:r>
              <a:rPr sz="2400" spc="0" dirty="0">
                <a:latin typeface="Times New Roman"/>
                <a:cs typeface="Times New Roman"/>
              </a:rPr>
              <a:t>a c</a:t>
            </a:r>
            <a:r>
              <a:rPr sz="2400" spc="4" dirty="0">
                <a:latin typeface="Times New Roman"/>
                <a:cs typeface="Times New Roman"/>
              </a:rPr>
              <a:t>i</a:t>
            </a:r>
            <a:r>
              <a:rPr sz="2400" spc="0" dirty="0">
                <a:latin typeface="Times New Roman"/>
                <a:cs typeface="Times New Roman"/>
              </a:rPr>
              <a:t>r</a:t>
            </a:r>
            <a:r>
              <a:rPr sz="2400" spc="9" dirty="0">
                <a:latin typeface="Times New Roman"/>
                <a:cs typeface="Times New Roman"/>
              </a:rPr>
              <a:t>c</a:t>
            </a:r>
            <a:r>
              <a:rPr sz="2400" spc="0" dirty="0">
                <a:latin typeface="Times New Roman"/>
                <a:cs typeface="Times New Roman"/>
              </a:rPr>
              <a:t>le</a:t>
            </a:r>
            <a:r>
              <a:rPr sz="2400" spc="-25" dirty="0">
                <a:latin typeface="Times New Roman"/>
                <a:cs typeface="Times New Roman"/>
              </a:rPr>
              <a:t> </a:t>
            </a:r>
            <a:r>
              <a:rPr sz="2400" spc="0" dirty="0">
                <a:latin typeface="Times New Roman"/>
                <a:cs typeface="Times New Roman"/>
              </a:rPr>
              <a:t>is 8, and</a:t>
            </a:r>
            <a:r>
              <a:rPr sz="2400" spc="4" dirty="0">
                <a:latin typeface="Times New Roman"/>
                <a:cs typeface="Times New Roman"/>
              </a:rPr>
              <a:t> c</a:t>
            </a:r>
            <a:r>
              <a:rPr sz="2400" spc="0" dirty="0">
                <a:latin typeface="Times New Roman"/>
                <a:cs typeface="Times New Roman"/>
              </a:rPr>
              <a:t>en</a:t>
            </a:r>
            <a:r>
              <a:rPr sz="2400" spc="9" dirty="0">
                <a:latin typeface="Times New Roman"/>
                <a:cs typeface="Times New Roman"/>
              </a:rPr>
              <a:t>t</a:t>
            </a:r>
            <a:r>
              <a:rPr sz="2400" spc="0" dirty="0">
                <a:latin typeface="Times New Roman"/>
                <a:cs typeface="Times New Roman"/>
              </a:rPr>
              <a:t>er</a:t>
            </a:r>
            <a:r>
              <a:rPr sz="2400" spc="-25" dirty="0">
                <a:latin typeface="Times New Roman"/>
                <a:cs typeface="Times New Roman"/>
              </a:rPr>
              <a:t> </a:t>
            </a:r>
            <a:r>
              <a:rPr sz="2400" spc="0" dirty="0">
                <a:latin typeface="Times New Roman"/>
                <a:cs typeface="Times New Roman"/>
              </a:rPr>
              <a:t>po</a:t>
            </a:r>
            <a:r>
              <a:rPr sz="2400" spc="9" dirty="0">
                <a:latin typeface="Times New Roman"/>
                <a:cs typeface="Times New Roman"/>
              </a:rPr>
              <a:t>i</a:t>
            </a:r>
            <a:r>
              <a:rPr sz="2400" spc="0" dirty="0">
                <a:latin typeface="Times New Roman"/>
                <a:cs typeface="Times New Roman"/>
              </a:rPr>
              <a:t>nt co</a:t>
            </a:r>
            <a:r>
              <a:rPr sz="2400" spc="4" dirty="0">
                <a:latin typeface="Times New Roman"/>
                <a:cs typeface="Times New Roman"/>
              </a:rPr>
              <a:t>o</a:t>
            </a:r>
            <a:r>
              <a:rPr sz="2400" spc="0" dirty="0">
                <a:latin typeface="Times New Roman"/>
                <a:cs typeface="Times New Roman"/>
              </a:rPr>
              <a:t>r</a:t>
            </a:r>
            <a:r>
              <a:rPr sz="2400" spc="4" dirty="0">
                <a:latin typeface="Times New Roman"/>
                <a:cs typeface="Times New Roman"/>
              </a:rPr>
              <a:t>d</a:t>
            </a:r>
            <a:r>
              <a:rPr sz="2400" spc="0" dirty="0">
                <a:latin typeface="Times New Roman"/>
                <a:cs typeface="Times New Roman"/>
              </a:rPr>
              <a:t>i</a:t>
            </a:r>
            <a:r>
              <a:rPr sz="2400" spc="4" dirty="0">
                <a:latin typeface="Times New Roman"/>
                <a:cs typeface="Times New Roman"/>
              </a:rPr>
              <a:t>n</a:t>
            </a:r>
            <a:r>
              <a:rPr sz="2400" spc="0" dirty="0">
                <a:latin typeface="Times New Roman"/>
                <a:cs typeface="Times New Roman"/>
              </a:rPr>
              <a:t>a</a:t>
            </a:r>
            <a:r>
              <a:rPr sz="2400" spc="9" dirty="0">
                <a:latin typeface="Times New Roman"/>
                <a:cs typeface="Times New Roman"/>
              </a:rPr>
              <a:t>t</a:t>
            </a:r>
            <a:r>
              <a:rPr sz="2400" spc="-4" dirty="0">
                <a:latin typeface="Times New Roman"/>
                <a:cs typeface="Times New Roman"/>
              </a:rPr>
              <a:t>e</a:t>
            </a:r>
            <a:r>
              <a:rPr sz="2400" spc="0" dirty="0">
                <a:latin typeface="Times New Roman"/>
                <a:cs typeface="Times New Roman"/>
              </a:rPr>
              <a:t>s</a:t>
            </a:r>
            <a:endParaRPr sz="2400">
              <a:latin typeface="Times New Roman"/>
              <a:cs typeface="Times New Roman"/>
            </a:endParaRPr>
          </a:p>
          <a:p>
            <a:pPr marL="12700" marR="10088">
              <a:lnSpc>
                <a:spcPts val="2590"/>
              </a:lnSpc>
              <a:spcBef>
                <a:spcPts val="1"/>
              </a:spcBef>
            </a:pPr>
            <a:r>
              <a:rPr sz="2400" spc="0" dirty="0">
                <a:latin typeface="Times New Roman"/>
                <a:cs typeface="Times New Roman"/>
              </a:rPr>
              <a:t>0</a:t>
            </a:r>
            <a:r>
              <a:rPr sz="2400" spc="4" dirty="0">
                <a:latin typeface="Times New Roman"/>
                <a:cs typeface="Times New Roman"/>
              </a:rPr>
              <a:t>)</a:t>
            </a:r>
            <a:r>
              <a:rPr sz="2400" spc="0" dirty="0">
                <a:latin typeface="Times New Roman"/>
                <a:cs typeface="Times New Roman"/>
              </a:rPr>
              <a:t>.</a:t>
            </a:r>
            <a:r>
              <a:rPr sz="2400" spc="-129" dirty="0">
                <a:latin typeface="Times New Roman"/>
                <a:cs typeface="Times New Roman"/>
              </a:rPr>
              <a:t> </a:t>
            </a:r>
            <a:r>
              <a:rPr sz="2400" spc="0" dirty="0">
                <a:latin typeface="Times New Roman"/>
                <a:cs typeface="Times New Roman"/>
              </a:rPr>
              <a:t>App</a:t>
            </a:r>
            <a:r>
              <a:rPr sz="2400" spc="4" dirty="0">
                <a:latin typeface="Times New Roman"/>
                <a:cs typeface="Times New Roman"/>
              </a:rPr>
              <a:t>l</a:t>
            </a:r>
            <a:r>
              <a:rPr sz="2400" spc="0" dirty="0">
                <a:latin typeface="Times New Roman"/>
                <a:cs typeface="Times New Roman"/>
              </a:rPr>
              <a:t>y</a:t>
            </a:r>
            <a:r>
              <a:rPr sz="2400" spc="-9" dirty="0">
                <a:latin typeface="Times New Roman"/>
                <a:cs typeface="Times New Roman"/>
              </a:rPr>
              <a:t> </a:t>
            </a:r>
            <a:r>
              <a:rPr sz="2400" spc="0" dirty="0">
                <a:latin typeface="Times New Roman"/>
                <a:cs typeface="Times New Roman"/>
              </a:rPr>
              <a:t>br</a:t>
            </a:r>
            <a:r>
              <a:rPr sz="2400" spc="4" dirty="0">
                <a:latin typeface="Times New Roman"/>
                <a:cs typeface="Times New Roman"/>
              </a:rPr>
              <a:t>e</a:t>
            </a:r>
            <a:r>
              <a:rPr sz="2400" spc="0" dirty="0">
                <a:latin typeface="Times New Roman"/>
                <a:cs typeface="Times New Roman"/>
              </a:rPr>
              <a:t>senh</a:t>
            </a:r>
            <a:r>
              <a:rPr sz="2400" spc="4" dirty="0">
                <a:latin typeface="Times New Roman"/>
                <a:cs typeface="Times New Roman"/>
              </a:rPr>
              <a:t>a</a:t>
            </a:r>
            <a:r>
              <a:rPr sz="2400" spc="-19" dirty="0">
                <a:latin typeface="Times New Roman"/>
                <a:cs typeface="Times New Roman"/>
              </a:rPr>
              <a:t>m</a:t>
            </a:r>
            <a:r>
              <a:rPr sz="2400" spc="-125" dirty="0">
                <a:latin typeface="Times New Roman"/>
                <a:cs typeface="Times New Roman"/>
              </a:rPr>
              <a:t>’</a:t>
            </a:r>
            <a:r>
              <a:rPr sz="2400" spc="0" dirty="0">
                <a:latin typeface="Times New Roman"/>
                <a:cs typeface="Times New Roman"/>
              </a:rPr>
              <a:t>s ci</a:t>
            </a:r>
            <a:r>
              <a:rPr sz="2400" spc="9" dirty="0">
                <a:latin typeface="Times New Roman"/>
                <a:cs typeface="Times New Roman"/>
              </a:rPr>
              <a:t>r</a:t>
            </a:r>
            <a:r>
              <a:rPr sz="2400" spc="0" dirty="0">
                <a:latin typeface="Times New Roman"/>
                <a:cs typeface="Times New Roman"/>
              </a:rPr>
              <a:t>cle</a:t>
            </a:r>
            <a:r>
              <a:rPr sz="2400" spc="-29" dirty="0">
                <a:latin typeface="Times New Roman"/>
                <a:cs typeface="Times New Roman"/>
              </a:rPr>
              <a:t> </a:t>
            </a:r>
            <a:r>
              <a:rPr sz="2400" spc="0" dirty="0">
                <a:latin typeface="Times New Roman"/>
                <a:cs typeface="Times New Roman"/>
              </a:rPr>
              <a:t>dr</a:t>
            </a:r>
            <a:r>
              <a:rPr sz="2400" spc="4" dirty="0">
                <a:latin typeface="Times New Roman"/>
                <a:cs typeface="Times New Roman"/>
              </a:rPr>
              <a:t>a</a:t>
            </a:r>
            <a:r>
              <a:rPr sz="2400" spc="0" dirty="0">
                <a:latin typeface="Times New Roman"/>
                <a:cs typeface="Times New Roman"/>
              </a:rPr>
              <a:t>wing</a:t>
            </a:r>
            <a:r>
              <a:rPr sz="2400" spc="-9" dirty="0">
                <a:latin typeface="Times New Roman"/>
                <a:cs typeface="Times New Roman"/>
              </a:rPr>
              <a:t> </a:t>
            </a:r>
            <a:r>
              <a:rPr sz="2400" spc="0" dirty="0">
                <a:latin typeface="Times New Roman"/>
                <a:cs typeface="Times New Roman"/>
              </a:rPr>
              <a:t>algo</a:t>
            </a:r>
            <a:r>
              <a:rPr sz="2400" spc="9" dirty="0">
                <a:latin typeface="Times New Roman"/>
                <a:cs typeface="Times New Roman"/>
              </a:rPr>
              <a:t>r</a:t>
            </a:r>
            <a:r>
              <a:rPr sz="2400" spc="0" dirty="0">
                <a:latin typeface="Times New Roman"/>
                <a:cs typeface="Times New Roman"/>
              </a:rPr>
              <a:t>i</a:t>
            </a:r>
            <a:r>
              <a:rPr sz="2400" spc="4" dirty="0">
                <a:latin typeface="Times New Roman"/>
                <a:cs typeface="Times New Roman"/>
              </a:rPr>
              <a:t>t</a:t>
            </a:r>
            <a:r>
              <a:rPr sz="2400" spc="0" dirty="0">
                <a:latin typeface="Times New Roman"/>
                <a:cs typeface="Times New Roman"/>
              </a:rPr>
              <a:t>hm</a:t>
            </a:r>
            <a:r>
              <a:rPr sz="2400" spc="-44" dirty="0">
                <a:latin typeface="Times New Roman"/>
                <a:cs typeface="Times New Roman"/>
              </a:rPr>
              <a:t> </a:t>
            </a:r>
            <a:r>
              <a:rPr sz="2400" spc="0" dirty="0">
                <a:latin typeface="Times New Roman"/>
                <a:cs typeface="Times New Roman"/>
              </a:rPr>
              <a:t>to</a:t>
            </a:r>
            <a:r>
              <a:rPr sz="2400" spc="-4" dirty="0">
                <a:latin typeface="Times New Roman"/>
                <a:cs typeface="Times New Roman"/>
              </a:rPr>
              <a:t> </a:t>
            </a:r>
            <a:r>
              <a:rPr sz="2400" spc="0" dirty="0">
                <a:latin typeface="Times New Roman"/>
                <a:cs typeface="Times New Roman"/>
              </a:rPr>
              <a:t>plot po</a:t>
            </a:r>
            <a:r>
              <a:rPr sz="2400" spc="9" dirty="0">
                <a:latin typeface="Times New Roman"/>
                <a:cs typeface="Times New Roman"/>
              </a:rPr>
              <a:t>i</a:t>
            </a:r>
            <a:r>
              <a:rPr sz="2400" spc="0" dirty="0">
                <a:latin typeface="Times New Roman"/>
                <a:cs typeface="Times New Roman"/>
              </a:rPr>
              <a:t>n</a:t>
            </a:r>
            <a:r>
              <a:rPr sz="2400" spc="4" dirty="0">
                <a:latin typeface="Times New Roman"/>
                <a:cs typeface="Times New Roman"/>
              </a:rPr>
              <a:t>t</a:t>
            </a:r>
            <a:r>
              <a:rPr sz="2400" spc="0" dirty="0">
                <a:latin typeface="Times New Roman"/>
                <a:cs typeface="Times New Roman"/>
              </a:rPr>
              <a:t>s of the c</a:t>
            </a:r>
            <a:r>
              <a:rPr sz="2400" spc="9" dirty="0">
                <a:latin typeface="Times New Roman"/>
                <a:cs typeface="Times New Roman"/>
              </a:rPr>
              <a:t>i</a:t>
            </a:r>
            <a:r>
              <a:rPr sz="2400" spc="0" dirty="0">
                <a:latin typeface="Times New Roman"/>
                <a:cs typeface="Times New Roman"/>
              </a:rPr>
              <a:t>r</a:t>
            </a:r>
            <a:r>
              <a:rPr sz="2400" spc="9" dirty="0">
                <a:latin typeface="Times New Roman"/>
                <a:cs typeface="Times New Roman"/>
              </a:rPr>
              <a:t>c</a:t>
            </a:r>
            <a:r>
              <a:rPr sz="2400" spc="0" dirty="0">
                <a:latin typeface="Times New Roman"/>
                <a:cs typeface="Times New Roman"/>
              </a:rPr>
              <a:t>l</a:t>
            </a:r>
            <a:r>
              <a:rPr sz="2400" spc="-19" dirty="0">
                <a:latin typeface="Times New Roman"/>
                <a:cs typeface="Times New Roman"/>
              </a:rPr>
              <a:t>e</a:t>
            </a:r>
            <a:r>
              <a:rPr sz="2400" spc="0" dirty="0">
                <a:latin typeface="Times New Roman"/>
                <a:cs typeface="Times New Roman"/>
              </a:rPr>
              <a:t>.</a:t>
            </a:r>
            <a:endParaRPr sz="2400">
              <a:latin typeface="Times New Roman"/>
              <a:cs typeface="Times New Roman"/>
            </a:endParaRPr>
          </a:p>
        </p:txBody>
      </p:sp>
      <p:sp>
        <p:nvSpPr>
          <p:cNvPr id="24" name="object 24"/>
          <p:cNvSpPr txBox="1"/>
          <p:nvPr/>
        </p:nvSpPr>
        <p:spPr>
          <a:xfrm>
            <a:off x="7651826" y="655165"/>
            <a:ext cx="447217" cy="659384"/>
          </a:xfrm>
          <a:prstGeom prst="rect">
            <a:avLst/>
          </a:prstGeom>
        </p:spPr>
        <p:txBody>
          <a:bodyPr wrap="square" lIns="0" tIns="0" rIns="0" bIns="0" rtlCol="0">
            <a:noAutofit/>
          </a:bodyPr>
          <a:lstStyle/>
          <a:p>
            <a:pPr marL="15417">
              <a:lnSpc>
                <a:spcPts val="2550"/>
              </a:lnSpc>
              <a:spcBef>
                <a:spcPts val="127"/>
              </a:spcBef>
            </a:pPr>
            <a:r>
              <a:rPr sz="2400" spc="0" dirty="0">
                <a:latin typeface="Times New Roman"/>
                <a:cs typeface="Times New Roman"/>
              </a:rPr>
              <a:t>a</a:t>
            </a:r>
            <a:r>
              <a:rPr sz="2400" spc="9" dirty="0">
                <a:latin typeface="Times New Roman"/>
                <a:cs typeface="Times New Roman"/>
              </a:rPr>
              <a:t>r</a:t>
            </a:r>
            <a:r>
              <a:rPr sz="2400" spc="0" dirty="0">
                <a:latin typeface="Times New Roman"/>
                <a:cs typeface="Times New Roman"/>
              </a:rPr>
              <a:t>e</a:t>
            </a:r>
            <a:endParaRPr sz="2400">
              <a:latin typeface="Times New Roman"/>
              <a:cs typeface="Times New Roman"/>
            </a:endParaRPr>
          </a:p>
          <a:p>
            <a:pPr marL="12700" marR="45720">
              <a:lnSpc>
                <a:spcPts val="2590"/>
              </a:lnSpc>
              <a:spcBef>
                <a:spcPts val="1"/>
              </a:spcBef>
            </a:pPr>
            <a:r>
              <a:rPr sz="2400" spc="0" dirty="0">
                <a:latin typeface="Times New Roman"/>
                <a:cs typeface="Times New Roman"/>
              </a:rPr>
              <a:t>all</a:t>
            </a:r>
            <a:endParaRPr sz="2400">
              <a:latin typeface="Times New Roman"/>
              <a:cs typeface="Times New Roman"/>
            </a:endParaRPr>
          </a:p>
        </p:txBody>
      </p:sp>
      <p:sp>
        <p:nvSpPr>
          <p:cNvPr id="23" name="object 23"/>
          <p:cNvSpPr txBox="1"/>
          <p:nvPr/>
        </p:nvSpPr>
        <p:spPr>
          <a:xfrm>
            <a:off x="8101990" y="655165"/>
            <a:ext cx="402132" cy="330200"/>
          </a:xfrm>
          <a:prstGeom prst="rect">
            <a:avLst/>
          </a:prstGeom>
        </p:spPr>
        <p:txBody>
          <a:bodyPr wrap="square" lIns="0" tIns="0" rIns="0" bIns="0" rtlCol="0">
            <a:noAutofit/>
          </a:bodyPr>
          <a:lstStyle/>
          <a:p>
            <a:pPr marL="12700">
              <a:lnSpc>
                <a:spcPts val="2550"/>
              </a:lnSpc>
              <a:spcBef>
                <a:spcPts val="127"/>
              </a:spcBef>
            </a:pPr>
            <a:r>
              <a:rPr sz="2400" spc="0" dirty="0">
                <a:latin typeface="Times New Roman"/>
                <a:cs typeface="Times New Roman"/>
              </a:rPr>
              <a:t>(</a:t>
            </a:r>
            <a:r>
              <a:rPr sz="2400" spc="4" dirty="0">
                <a:latin typeface="Times New Roman"/>
                <a:cs typeface="Times New Roman"/>
              </a:rPr>
              <a:t>0</a:t>
            </a:r>
            <a:r>
              <a:rPr sz="2400" spc="0" dirty="0">
                <a:latin typeface="Times New Roman"/>
                <a:cs typeface="Times New Roman"/>
              </a:rPr>
              <a:t>,</a:t>
            </a:r>
            <a:endParaRPr sz="2400">
              <a:latin typeface="Times New Roman"/>
              <a:cs typeface="Times New Roman"/>
            </a:endParaRPr>
          </a:p>
        </p:txBody>
      </p:sp>
      <p:sp>
        <p:nvSpPr>
          <p:cNvPr id="22" name="object 22"/>
          <p:cNvSpPr txBox="1"/>
          <p:nvPr/>
        </p:nvSpPr>
        <p:spPr>
          <a:xfrm>
            <a:off x="535940" y="1715869"/>
            <a:ext cx="2767551" cy="740437"/>
          </a:xfrm>
          <a:prstGeom prst="rect">
            <a:avLst/>
          </a:prstGeom>
        </p:spPr>
        <p:txBody>
          <a:bodyPr wrap="square" lIns="0" tIns="0" rIns="0" bIns="0" rtlCol="0">
            <a:noAutofit/>
          </a:bodyPr>
          <a:lstStyle/>
          <a:p>
            <a:pPr marL="53340" marR="63924" algn="ctr">
              <a:lnSpc>
                <a:spcPts val="2550"/>
              </a:lnSpc>
              <a:spcBef>
                <a:spcPts val="127"/>
              </a:spcBef>
            </a:pPr>
            <a:r>
              <a:rPr sz="2400" spc="0" dirty="0">
                <a:latin typeface="Times New Roman"/>
                <a:cs typeface="Times New Roman"/>
              </a:rPr>
              <a:t>(xo </a:t>
            </a:r>
            <a:r>
              <a:rPr sz="2400" spc="4" dirty="0">
                <a:latin typeface="Times New Roman"/>
                <a:cs typeface="Times New Roman"/>
              </a:rPr>
              <a:t>,</a:t>
            </a:r>
            <a:r>
              <a:rPr sz="2400" spc="0" dirty="0">
                <a:latin typeface="Times New Roman"/>
                <a:cs typeface="Times New Roman"/>
              </a:rPr>
              <a:t>yo)</a:t>
            </a:r>
            <a:r>
              <a:rPr sz="2400" spc="-4" dirty="0">
                <a:latin typeface="Times New Roman"/>
                <a:cs typeface="Times New Roman"/>
              </a:rPr>
              <a:t> </a:t>
            </a:r>
            <a:r>
              <a:rPr sz="2400" spc="0" dirty="0">
                <a:latin typeface="Times New Roman"/>
                <a:cs typeface="Times New Roman"/>
              </a:rPr>
              <a:t>=(0,</a:t>
            </a:r>
            <a:r>
              <a:rPr sz="2400" spc="9" dirty="0">
                <a:latin typeface="Times New Roman"/>
                <a:cs typeface="Times New Roman"/>
              </a:rPr>
              <a:t>r</a:t>
            </a:r>
            <a:r>
              <a:rPr sz="2400" spc="0" dirty="0">
                <a:latin typeface="Times New Roman"/>
                <a:cs typeface="Times New Roman"/>
              </a:rPr>
              <a:t>)</a:t>
            </a:r>
            <a:r>
              <a:rPr sz="2400" spc="-4" dirty="0">
                <a:latin typeface="Times New Roman"/>
                <a:cs typeface="Times New Roman"/>
              </a:rPr>
              <a:t> </a:t>
            </a:r>
            <a:r>
              <a:rPr sz="2400" spc="0" dirty="0">
                <a:latin typeface="Times New Roman"/>
                <a:cs typeface="Times New Roman"/>
              </a:rPr>
              <a:t>=(0,</a:t>
            </a:r>
            <a:r>
              <a:rPr sz="2400" spc="4" dirty="0">
                <a:latin typeface="Times New Roman"/>
                <a:cs typeface="Times New Roman"/>
              </a:rPr>
              <a:t>8</a:t>
            </a:r>
            <a:r>
              <a:rPr sz="2400" spc="0" dirty="0">
                <a:latin typeface="Times New Roman"/>
                <a:cs typeface="Times New Roman"/>
              </a:rPr>
              <a:t>)</a:t>
            </a:r>
            <a:endParaRPr sz="2400">
              <a:latin typeface="Times New Roman"/>
              <a:cs typeface="Times New Roman"/>
            </a:endParaRPr>
          </a:p>
          <a:p>
            <a:pPr algn="ctr">
              <a:lnSpc>
                <a:spcPct val="101725"/>
              </a:lnSpc>
              <a:spcBef>
                <a:spcPts val="167"/>
              </a:spcBef>
            </a:pPr>
            <a:r>
              <a:rPr sz="2400" spc="0" dirty="0">
                <a:latin typeface="Calibri"/>
                <a:cs typeface="Calibri"/>
              </a:rPr>
              <a:t>N</a:t>
            </a:r>
            <a:r>
              <a:rPr sz="2400" spc="-19" dirty="0">
                <a:latin typeface="Calibri"/>
                <a:cs typeface="Calibri"/>
              </a:rPr>
              <a:t>o</a:t>
            </a:r>
            <a:r>
              <a:rPr sz="2400" spc="-204" dirty="0">
                <a:latin typeface="Calibri"/>
                <a:cs typeface="Calibri"/>
              </a:rPr>
              <a:t>w</a:t>
            </a:r>
            <a:r>
              <a:rPr sz="2400" spc="0" dirty="0">
                <a:latin typeface="Calibri"/>
                <a:cs typeface="Calibri"/>
              </a:rPr>
              <a:t>, </a:t>
            </a:r>
            <a:r>
              <a:rPr sz="2400" spc="-25" dirty="0">
                <a:latin typeface="Calibri"/>
                <a:cs typeface="Calibri"/>
              </a:rPr>
              <a:t>w</a:t>
            </a:r>
            <a:r>
              <a:rPr sz="2400" spc="0" dirty="0">
                <a:latin typeface="Calibri"/>
                <a:cs typeface="Calibri"/>
              </a:rPr>
              <a:t>e will</a:t>
            </a:r>
            <a:r>
              <a:rPr sz="2400" spc="-9" dirty="0">
                <a:latin typeface="Calibri"/>
                <a:cs typeface="Calibri"/>
              </a:rPr>
              <a:t> </a:t>
            </a:r>
            <a:r>
              <a:rPr sz="2400" spc="-19" dirty="0">
                <a:latin typeface="Calibri"/>
                <a:cs typeface="Calibri"/>
              </a:rPr>
              <a:t>c</a:t>
            </a:r>
            <a:r>
              <a:rPr sz="2400" spc="0" dirty="0">
                <a:latin typeface="Calibri"/>
                <a:cs typeface="Calibri"/>
              </a:rPr>
              <a:t>al</a:t>
            </a:r>
            <a:r>
              <a:rPr sz="2400" spc="4" dirty="0">
                <a:latin typeface="Calibri"/>
                <a:cs typeface="Calibri"/>
              </a:rPr>
              <a:t>c</a:t>
            </a:r>
            <a:r>
              <a:rPr sz="2400" spc="0" dirty="0">
                <a:latin typeface="Calibri"/>
                <a:cs typeface="Calibri"/>
              </a:rPr>
              <a:t>ul</a:t>
            </a:r>
            <a:r>
              <a:rPr sz="2400" spc="-19" dirty="0">
                <a:latin typeface="Calibri"/>
                <a:cs typeface="Calibri"/>
              </a:rPr>
              <a:t>a</a:t>
            </a:r>
            <a:r>
              <a:rPr sz="2400" spc="-25" dirty="0">
                <a:latin typeface="Calibri"/>
                <a:cs typeface="Calibri"/>
              </a:rPr>
              <a:t>t</a:t>
            </a:r>
            <a:r>
              <a:rPr sz="2400" spc="0" dirty="0">
                <a:latin typeface="Calibri"/>
                <a:cs typeface="Calibri"/>
              </a:rPr>
              <a:t>e</a:t>
            </a:r>
            <a:endParaRPr sz="2400">
              <a:latin typeface="Calibri"/>
              <a:cs typeface="Calibri"/>
            </a:endParaRPr>
          </a:p>
        </p:txBody>
      </p:sp>
      <p:sp>
        <p:nvSpPr>
          <p:cNvPr id="21" name="object 21"/>
          <p:cNvSpPr txBox="1"/>
          <p:nvPr/>
        </p:nvSpPr>
        <p:spPr>
          <a:xfrm>
            <a:off x="3321507" y="2126107"/>
            <a:ext cx="4231907" cy="379349"/>
          </a:xfrm>
          <a:prstGeom prst="rect">
            <a:avLst/>
          </a:prstGeom>
        </p:spPr>
        <p:txBody>
          <a:bodyPr wrap="square" lIns="0" tIns="0" rIns="0" bIns="0" rtlCol="0">
            <a:noAutofit/>
          </a:bodyPr>
          <a:lstStyle/>
          <a:p>
            <a:pPr marL="12700">
              <a:lnSpc>
                <a:spcPts val="2930"/>
              </a:lnSpc>
              <a:spcBef>
                <a:spcPts val="146"/>
              </a:spcBef>
            </a:pPr>
            <a:r>
              <a:rPr sz="3600" spc="0" baseline="10240" dirty="0">
                <a:latin typeface="Calibri"/>
                <a:cs typeface="Calibri"/>
              </a:rPr>
              <a:t>the</a:t>
            </a:r>
            <a:r>
              <a:rPr sz="3600" spc="-9" baseline="10240" dirty="0">
                <a:latin typeface="Calibri"/>
                <a:cs typeface="Calibri"/>
              </a:rPr>
              <a:t> </a:t>
            </a:r>
            <a:r>
              <a:rPr sz="3600" spc="0" baseline="10240" dirty="0">
                <a:latin typeface="Calibri"/>
                <a:cs typeface="Calibri"/>
              </a:rPr>
              <a:t>initial</a:t>
            </a:r>
            <a:r>
              <a:rPr sz="3600" spc="-9" baseline="10240" dirty="0">
                <a:latin typeface="Calibri"/>
                <a:cs typeface="Calibri"/>
              </a:rPr>
              <a:t> </a:t>
            </a:r>
            <a:r>
              <a:rPr sz="3600" spc="0" baseline="10240" dirty="0">
                <a:latin typeface="Calibri"/>
                <a:cs typeface="Calibri"/>
              </a:rPr>
              <a:t>de</a:t>
            </a:r>
            <a:r>
              <a:rPr sz="3600" spc="9" baseline="10240" dirty="0">
                <a:latin typeface="Calibri"/>
                <a:cs typeface="Calibri"/>
              </a:rPr>
              <a:t>c</a:t>
            </a:r>
            <a:r>
              <a:rPr sz="3600" spc="0" baseline="10240" dirty="0">
                <a:latin typeface="Calibri"/>
                <a:cs typeface="Calibri"/>
              </a:rPr>
              <a:t>isi</a:t>
            </a:r>
            <a:r>
              <a:rPr sz="3600" spc="-4" baseline="10240" dirty="0">
                <a:latin typeface="Calibri"/>
                <a:cs typeface="Calibri"/>
              </a:rPr>
              <a:t>o</a:t>
            </a:r>
            <a:r>
              <a:rPr sz="3600" spc="0" baseline="10240" dirty="0">
                <a:latin typeface="Calibri"/>
                <a:cs typeface="Calibri"/>
              </a:rPr>
              <a:t>n pa</a:t>
            </a:r>
            <a:r>
              <a:rPr sz="3600" spc="-44" baseline="10240" dirty="0">
                <a:latin typeface="Calibri"/>
                <a:cs typeface="Calibri"/>
              </a:rPr>
              <a:t>r</a:t>
            </a:r>
            <a:r>
              <a:rPr sz="3600" spc="0" baseline="10240" dirty="0">
                <a:latin typeface="Calibri"/>
                <a:cs typeface="Calibri"/>
              </a:rPr>
              <a:t>ame</a:t>
            </a:r>
            <a:r>
              <a:rPr sz="3600" spc="-25" baseline="10240" dirty="0">
                <a:latin typeface="Calibri"/>
                <a:cs typeface="Calibri"/>
              </a:rPr>
              <a:t>t</a:t>
            </a:r>
            <a:r>
              <a:rPr sz="3600" spc="0" baseline="10240" dirty="0">
                <a:latin typeface="Calibri"/>
                <a:cs typeface="Calibri"/>
              </a:rPr>
              <a:t>er</a:t>
            </a:r>
            <a:r>
              <a:rPr sz="3600" spc="-4" baseline="10240" dirty="0">
                <a:latin typeface="Calibri"/>
                <a:cs typeface="Calibri"/>
              </a:rPr>
              <a:t> </a:t>
            </a:r>
            <a:r>
              <a:rPr sz="3600" b="1" spc="0" baseline="10240" dirty="0">
                <a:latin typeface="Calibri"/>
                <a:cs typeface="Calibri"/>
              </a:rPr>
              <a:t>(</a:t>
            </a:r>
            <a:r>
              <a:rPr sz="3600" b="1" spc="-4" baseline="10240" dirty="0">
                <a:latin typeface="Calibri"/>
                <a:cs typeface="Calibri"/>
              </a:rPr>
              <a:t>P</a:t>
            </a:r>
            <a:r>
              <a:rPr sz="2400" b="1" spc="-4" baseline="-5120" dirty="0">
                <a:latin typeface="Calibri"/>
                <a:cs typeface="Calibri"/>
              </a:rPr>
              <a:t>0</a:t>
            </a:r>
            <a:r>
              <a:rPr sz="3600" b="1" spc="0" baseline="10240" dirty="0">
                <a:latin typeface="Calibri"/>
                <a:cs typeface="Calibri"/>
              </a:rPr>
              <a:t>)</a:t>
            </a:r>
            <a:endParaRPr sz="2400">
              <a:latin typeface="Calibri"/>
              <a:cs typeface="Calibri"/>
            </a:endParaRPr>
          </a:p>
        </p:txBody>
      </p:sp>
      <p:sp>
        <p:nvSpPr>
          <p:cNvPr id="20" name="object 20"/>
          <p:cNvSpPr txBox="1"/>
          <p:nvPr/>
        </p:nvSpPr>
        <p:spPr>
          <a:xfrm>
            <a:off x="1298194" y="2520922"/>
            <a:ext cx="621873" cy="1189663"/>
          </a:xfrm>
          <a:prstGeom prst="rect">
            <a:avLst/>
          </a:prstGeom>
        </p:spPr>
        <p:txBody>
          <a:bodyPr wrap="square" lIns="0" tIns="0" rIns="0" bIns="0" rtlCol="0">
            <a:noAutofit/>
          </a:bodyPr>
          <a:lstStyle/>
          <a:p>
            <a:pPr marL="43180">
              <a:lnSpc>
                <a:spcPts val="2975"/>
              </a:lnSpc>
              <a:spcBef>
                <a:spcPts val="148"/>
              </a:spcBef>
            </a:pPr>
            <a:r>
              <a:rPr sz="3600" b="1" spc="0" baseline="8454" dirty="0">
                <a:latin typeface="Times New Roman"/>
                <a:cs typeface="Times New Roman"/>
              </a:rPr>
              <a:t>P</a:t>
            </a:r>
            <a:r>
              <a:rPr sz="2400" b="1" spc="0" baseline="-9058" dirty="0">
                <a:latin typeface="Times New Roman"/>
                <a:cs typeface="Times New Roman"/>
              </a:rPr>
              <a:t>0</a:t>
            </a:r>
            <a:r>
              <a:rPr sz="2400" b="1" spc="-7" baseline="-9058" dirty="0">
                <a:latin typeface="Times New Roman"/>
                <a:cs typeface="Times New Roman"/>
              </a:rPr>
              <a:t> </a:t>
            </a:r>
            <a:r>
              <a:rPr sz="3600" b="1" spc="0" baseline="8454" dirty="0">
                <a:latin typeface="Times New Roman"/>
                <a:cs typeface="Times New Roman"/>
              </a:rPr>
              <a:t>=</a:t>
            </a:r>
            <a:endParaRPr sz="2400">
              <a:latin typeface="Times New Roman"/>
              <a:cs typeface="Times New Roman"/>
            </a:endParaRPr>
          </a:p>
          <a:p>
            <a:pPr marL="12700" marR="4571">
              <a:lnSpc>
                <a:spcPts val="3170"/>
              </a:lnSpc>
              <a:spcBef>
                <a:spcPts val="9"/>
              </a:spcBef>
            </a:pPr>
            <a:r>
              <a:rPr sz="3600" b="1" spc="0" baseline="7246" dirty="0">
                <a:latin typeface="Times New Roman"/>
                <a:cs typeface="Times New Roman"/>
              </a:rPr>
              <a:t>P</a:t>
            </a:r>
            <a:r>
              <a:rPr sz="2400" b="1" spc="0" baseline="-10870" dirty="0">
                <a:latin typeface="Times New Roman"/>
                <a:cs typeface="Times New Roman"/>
              </a:rPr>
              <a:t>0</a:t>
            </a:r>
            <a:r>
              <a:rPr sz="2400" b="1" spc="197" baseline="-10870" dirty="0">
                <a:latin typeface="Times New Roman"/>
                <a:cs typeface="Times New Roman"/>
              </a:rPr>
              <a:t> </a:t>
            </a:r>
            <a:r>
              <a:rPr sz="3600" b="1" spc="0" baseline="7246" dirty="0">
                <a:latin typeface="Times New Roman"/>
                <a:cs typeface="Times New Roman"/>
              </a:rPr>
              <a:t>=</a:t>
            </a:r>
            <a:endParaRPr sz="2400">
              <a:latin typeface="Times New Roman"/>
              <a:cs typeface="Times New Roman"/>
            </a:endParaRPr>
          </a:p>
          <a:p>
            <a:pPr marL="12700" marR="4352">
              <a:lnSpc>
                <a:spcPts val="3170"/>
              </a:lnSpc>
            </a:pPr>
            <a:r>
              <a:rPr sz="3600" b="1" spc="-4" baseline="7246" dirty="0">
                <a:latin typeface="Times New Roman"/>
                <a:cs typeface="Times New Roman"/>
              </a:rPr>
              <a:t>P</a:t>
            </a:r>
            <a:r>
              <a:rPr sz="2400" b="1" spc="0" baseline="-10870" dirty="0">
                <a:latin typeface="Times New Roman"/>
                <a:cs typeface="Times New Roman"/>
              </a:rPr>
              <a:t>0</a:t>
            </a:r>
            <a:r>
              <a:rPr sz="2400" b="1" spc="197" baseline="-10870" dirty="0">
                <a:latin typeface="Times New Roman"/>
                <a:cs typeface="Times New Roman"/>
              </a:rPr>
              <a:t> </a:t>
            </a:r>
            <a:r>
              <a:rPr sz="3600" b="1" spc="0" baseline="7246" dirty="0">
                <a:latin typeface="Times New Roman"/>
                <a:cs typeface="Times New Roman"/>
              </a:rPr>
              <a:t>=</a:t>
            </a:r>
            <a:endParaRPr sz="2400">
              <a:latin typeface="Times New Roman"/>
              <a:cs typeface="Times New Roman"/>
            </a:endParaRPr>
          </a:p>
        </p:txBody>
      </p:sp>
      <p:sp>
        <p:nvSpPr>
          <p:cNvPr id="19" name="object 19"/>
          <p:cNvSpPr txBox="1"/>
          <p:nvPr/>
        </p:nvSpPr>
        <p:spPr>
          <a:xfrm>
            <a:off x="1910842" y="2520922"/>
            <a:ext cx="1137920" cy="1134931"/>
          </a:xfrm>
          <a:prstGeom prst="rect">
            <a:avLst/>
          </a:prstGeom>
        </p:spPr>
        <p:txBody>
          <a:bodyPr wrap="square" lIns="0" tIns="0" rIns="0" bIns="0" rtlCol="0">
            <a:noAutofit/>
          </a:bodyPr>
          <a:lstStyle/>
          <a:p>
            <a:pPr marL="17271" marR="12496">
              <a:lnSpc>
                <a:spcPts val="2550"/>
              </a:lnSpc>
              <a:spcBef>
                <a:spcPts val="127"/>
              </a:spcBef>
            </a:pPr>
            <a:r>
              <a:rPr sz="2400" b="1" spc="0" dirty="0">
                <a:latin typeface="Times New Roman"/>
                <a:cs typeface="Times New Roman"/>
              </a:rPr>
              <a:t>3 – 2 x r</a:t>
            </a:r>
            <a:endParaRPr sz="2400">
              <a:latin typeface="Times New Roman"/>
              <a:cs typeface="Times New Roman"/>
            </a:endParaRPr>
          </a:p>
          <a:p>
            <a:pPr marL="12700">
              <a:lnSpc>
                <a:spcPct val="95825"/>
              </a:lnSpc>
              <a:spcBef>
                <a:spcPts val="277"/>
              </a:spcBef>
            </a:pPr>
            <a:r>
              <a:rPr sz="2400" b="1" spc="0" dirty="0">
                <a:latin typeface="Times New Roman"/>
                <a:cs typeface="Times New Roman"/>
              </a:rPr>
              <a:t>3 – 2 x 8</a:t>
            </a:r>
            <a:endParaRPr sz="2400">
              <a:latin typeface="Times New Roman"/>
              <a:cs typeface="Times New Roman"/>
            </a:endParaRPr>
          </a:p>
          <a:p>
            <a:pPr marL="12700" marR="45719">
              <a:lnSpc>
                <a:spcPct val="95825"/>
              </a:lnSpc>
              <a:spcBef>
                <a:spcPts val="405"/>
              </a:spcBef>
            </a:pPr>
            <a:r>
              <a:rPr sz="2400" b="1" spc="4" dirty="0">
                <a:latin typeface="Times New Roman"/>
                <a:cs typeface="Times New Roman"/>
              </a:rPr>
              <a:t>-</a:t>
            </a:r>
            <a:r>
              <a:rPr sz="2400" b="1" spc="0" dirty="0">
                <a:latin typeface="Times New Roman"/>
                <a:cs typeface="Times New Roman"/>
              </a:rPr>
              <a:t>13</a:t>
            </a:r>
            <a:endParaRPr sz="2400">
              <a:latin typeface="Times New Roman"/>
              <a:cs typeface="Times New Roman"/>
            </a:endParaRPr>
          </a:p>
        </p:txBody>
      </p:sp>
      <p:sp>
        <p:nvSpPr>
          <p:cNvPr id="18" name="object 18"/>
          <p:cNvSpPr txBox="1"/>
          <p:nvPr/>
        </p:nvSpPr>
        <p:spPr>
          <a:xfrm>
            <a:off x="535940" y="3728184"/>
            <a:ext cx="1279956" cy="732536"/>
          </a:xfrm>
          <a:prstGeom prst="rect">
            <a:avLst/>
          </a:prstGeom>
        </p:spPr>
        <p:txBody>
          <a:bodyPr wrap="square" lIns="0" tIns="0" rIns="0" bIns="0" rtlCol="0">
            <a:noAutofit/>
          </a:bodyPr>
          <a:lstStyle/>
          <a:p>
            <a:pPr marL="12700">
              <a:lnSpc>
                <a:spcPts val="2550"/>
              </a:lnSpc>
              <a:spcBef>
                <a:spcPts val="127"/>
              </a:spcBef>
            </a:pPr>
            <a:r>
              <a:rPr sz="2400" spc="0" dirty="0">
                <a:latin typeface="Times New Roman"/>
                <a:cs typeface="Times New Roman"/>
              </a:rPr>
              <a:t>The</a:t>
            </a:r>
            <a:r>
              <a:rPr sz="2400" spc="-9" dirty="0">
                <a:latin typeface="Times New Roman"/>
                <a:cs typeface="Times New Roman"/>
              </a:rPr>
              <a:t> </a:t>
            </a:r>
            <a:r>
              <a:rPr sz="2400" spc="0" dirty="0">
                <a:latin typeface="Times New Roman"/>
                <a:cs typeface="Times New Roman"/>
              </a:rPr>
              <a:t>value</a:t>
            </a:r>
            <a:endParaRPr sz="2400">
              <a:latin typeface="Times New Roman"/>
              <a:cs typeface="Times New Roman"/>
            </a:endParaRPr>
          </a:p>
          <a:p>
            <a:pPr marL="12700" marR="45719">
              <a:lnSpc>
                <a:spcPct val="95825"/>
              </a:lnSpc>
              <a:spcBef>
                <a:spcPts val="277"/>
              </a:spcBef>
            </a:pPr>
            <a:r>
              <a:rPr sz="2400" spc="0" dirty="0">
                <a:latin typeface="Times New Roman"/>
                <a:cs typeface="Times New Roman"/>
              </a:rPr>
              <a:t>Thus,</a:t>
            </a:r>
            <a:endParaRPr sz="2400">
              <a:latin typeface="Times New Roman"/>
              <a:cs typeface="Times New Roman"/>
            </a:endParaRPr>
          </a:p>
        </p:txBody>
      </p:sp>
      <p:sp>
        <p:nvSpPr>
          <p:cNvPr id="17" name="object 17"/>
          <p:cNvSpPr txBox="1"/>
          <p:nvPr/>
        </p:nvSpPr>
        <p:spPr>
          <a:xfrm>
            <a:off x="1820367" y="3728184"/>
            <a:ext cx="2402840" cy="330200"/>
          </a:xfrm>
          <a:prstGeom prst="rect">
            <a:avLst/>
          </a:prstGeom>
        </p:spPr>
        <p:txBody>
          <a:bodyPr wrap="square" lIns="0" tIns="0" rIns="0" bIns="0" rtlCol="0">
            <a:noAutofit/>
          </a:bodyPr>
          <a:lstStyle/>
          <a:p>
            <a:pPr marL="12700">
              <a:lnSpc>
                <a:spcPts val="2550"/>
              </a:lnSpc>
              <a:spcBef>
                <a:spcPts val="127"/>
              </a:spcBef>
            </a:pPr>
            <a:r>
              <a:rPr sz="2400" spc="0" dirty="0">
                <a:latin typeface="Times New Roman"/>
                <a:cs typeface="Times New Roman"/>
              </a:rPr>
              <a:t>of ini</a:t>
            </a:r>
            <a:r>
              <a:rPr sz="2400" spc="4" dirty="0">
                <a:latin typeface="Times New Roman"/>
                <a:cs typeface="Times New Roman"/>
              </a:rPr>
              <a:t>t</a:t>
            </a:r>
            <a:r>
              <a:rPr sz="2400" spc="0" dirty="0">
                <a:latin typeface="Times New Roman"/>
                <a:cs typeface="Times New Roman"/>
              </a:rPr>
              <a:t>ial</a:t>
            </a:r>
            <a:r>
              <a:rPr sz="2400" spc="-34" dirty="0">
                <a:latin typeface="Times New Roman"/>
                <a:cs typeface="Times New Roman"/>
              </a:rPr>
              <a:t> </a:t>
            </a:r>
            <a:r>
              <a:rPr sz="2400" spc="0" dirty="0">
                <a:latin typeface="Times New Roman"/>
                <a:cs typeface="Times New Roman"/>
              </a:rPr>
              <a:t>pa</a:t>
            </a:r>
            <a:r>
              <a:rPr sz="2400" spc="4" dirty="0">
                <a:latin typeface="Times New Roman"/>
                <a:cs typeface="Times New Roman"/>
              </a:rPr>
              <a:t>r</a:t>
            </a:r>
            <a:r>
              <a:rPr sz="2400" spc="0" dirty="0">
                <a:latin typeface="Times New Roman"/>
                <a:cs typeface="Times New Roman"/>
              </a:rPr>
              <a:t>a</a:t>
            </a:r>
            <a:r>
              <a:rPr sz="2400" spc="-14" dirty="0">
                <a:latin typeface="Times New Roman"/>
                <a:cs typeface="Times New Roman"/>
              </a:rPr>
              <a:t>m</a:t>
            </a:r>
            <a:r>
              <a:rPr sz="2400" spc="0" dirty="0">
                <a:latin typeface="Times New Roman"/>
                <a:cs typeface="Times New Roman"/>
              </a:rPr>
              <a:t>et</a:t>
            </a:r>
            <a:r>
              <a:rPr sz="2400" spc="4" dirty="0">
                <a:latin typeface="Times New Roman"/>
                <a:cs typeface="Times New Roman"/>
              </a:rPr>
              <a:t>e</a:t>
            </a:r>
            <a:r>
              <a:rPr sz="2400" spc="0" dirty="0">
                <a:latin typeface="Times New Roman"/>
                <a:cs typeface="Times New Roman"/>
              </a:rPr>
              <a:t>r</a:t>
            </a:r>
            <a:endParaRPr sz="2400">
              <a:latin typeface="Times New Roman"/>
              <a:cs typeface="Times New Roman"/>
            </a:endParaRPr>
          </a:p>
        </p:txBody>
      </p:sp>
      <p:sp>
        <p:nvSpPr>
          <p:cNvPr id="16" name="object 16"/>
          <p:cNvSpPr txBox="1"/>
          <p:nvPr/>
        </p:nvSpPr>
        <p:spPr>
          <a:xfrm>
            <a:off x="4227703" y="3728184"/>
            <a:ext cx="1369192" cy="384931"/>
          </a:xfrm>
          <a:prstGeom prst="rect">
            <a:avLst/>
          </a:prstGeom>
        </p:spPr>
        <p:txBody>
          <a:bodyPr wrap="square" lIns="0" tIns="0" rIns="0" bIns="0" rtlCol="0">
            <a:noAutofit/>
          </a:bodyPr>
          <a:lstStyle/>
          <a:p>
            <a:pPr marL="12700">
              <a:lnSpc>
                <a:spcPts val="2975"/>
              </a:lnSpc>
              <a:spcBef>
                <a:spcPts val="148"/>
              </a:spcBef>
            </a:pPr>
            <a:r>
              <a:rPr sz="3600" b="1" spc="0" baseline="8454" dirty="0">
                <a:latin typeface="Times New Roman"/>
                <a:cs typeface="Times New Roman"/>
              </a:rPr>
              <a:t>P</a:t>
            </a:r>
            <a:r>
              <a:rPr sz="2400" b="1" spc="0" baseline="-9058" dirty="0">
                <a:latin typeface="Times New Roman"/>
                <a:cs typeface="Times New Roman"/>
              </a:rPr>
              <a:t>0</a:t>
            </a:r>
            <a:r>
              <a:rPr sz="2400" b="1" spc="-7" baseline="-9058" dirty="0">
                <a:latin typeface="Times New Roman"/>
                <a:cs typeface="Times New Roman"/>
              </a:rPr>
              <a:t> </a:t>
            </a:r>
            <a:r>
              <a:rPr sz="3600" b="1" spc="0" baseline="8454" dirty="0">
                <a:latin typeface="Times New Roman"/>
                <a:cs typeface="Times New Roman"/>
              </a:rPr>
              <a:t>&lt;</a:t>
            </a:r>
            <a:r>
              <a:rPr sz="3600" b="1" spc="-9" baseline="8454" dirty="0">
                <a:latin typeface="Times New Roman"/>
                <a:cs typeface="Times New Roman"/>
              </a:rPr>
              <a:t> </a:t>
            </a:r>
            <a:r>
              <a:rPr sz="3600" b="1" spc="0" baseline="8454" dirty="0">
                <a:latin typeface="Times New Roman"/>
                <a:cs typeface="Times New Roman"/>
              </a:rPr>
              <a:t>0. </a:t>
            </a:r>
            <a:r>
              <a:rPr sz="3600" spc="0" baseline="8454" dirty="0">
                <a:latin typeface="Times New Roman"/>
                <a:cs typeface="Times New Roman"/>
              </a:rPr>
              <a:t>So,</a:t>
            </a:r>
            <a:endParaRPr sz="2400">
              <a:latin typeface="Times New Roman"/>
              <a:cs typeface="Times New Roman"/>
            </a:endParaRPr>
          </a:p>
        </p:txBody>
      </p:sp>
      <p:sp>
        <p:nvSpPr>
          <p:cNvPr id="15" name="object 15"/>
          <p:cNvSpPr txBox="1"/>
          <p:nvPr/>
        </p:nvSpPr>
        <p:spPr>
          <a:xfrm>
            <a:off x="5594680" y="3728184"/>
            <a:ext cx="2272385" cy="330200"/>
          </a:xfrm>
          <a:prstGeom prst="rect">
            <a:avLst/>
          </a:prstGeom>
        </p:spPr>
        <p:txBody>
          <a:bodyPr wrap="square" lIns="0" tIns="0" rIns="0" bIns="0" rtlCol="0">
            <a:noAutofit/>
          </a:bodyPr>
          <a:lstStyle/>
          <a:p>
            <a:pPr marL="12700">
              <a:lnSpc>
                <a:spcPts val="2550"/>
              </a:lnSpc>
              <a:spcBef>
                <a:spcPts val="127"/>
              </a:spcBef>
            </a:pPr>
            <a:r>
              <a:rPr sz="2400" spc="0" dirty="0">
                <a:latin typeface="Times New Roman"/>
                <a:cs typeface="Times New Roman"/>
              </a:rPr>
              <a:t>ca</a:t>
            </a:r>
            <a:r>
              <a:rPr sz="2400" spc="4" dirty="0">
                <a:latin typeface="Times New Roman"/>
                <a:cs typeface="Times New Roman"/>
              </a:rPr>
              <a:t>s</a:t>
            </a:r>
            <a:r>
              <a:rPr sz="2400" spc="0" dirty="0">
                <a:latin typeface="Times New Roman"/>
                <a:cs typeface="Times New Roman"/>
              </a:rPr>
              <a:t>e</a:t>
            </a:r>
            <a:r>
              <a:rPr sz="2400" spc="-9" dirty="0">
                <a:latin typeface="Times New Roman"/>
                <a:cs typeface="Times New Roman"/>
              </a:rPr>
              <a:t> </a:t>
            </a:r>
            <a:r>
              <a:rPr sz="2400" spc="0" dirty="0">
                <a:latin typeface="Times New Roman"/>
                <a:cs typeface="Times New Roman"/>
              </a:rPr>
              <a:t>1 is sat</a:t>
            </a:r>
            <a:r>
              <a:rPr sz="2400" spc="4" dirty="0">
                <a:latin typeface="Times New Roman"/>
                <a:cs typeface="Times New Roman"/>
              </a:rPr>
              <a:t>i</a:t>
            </a:r>
            <a:r>
              <a:rPr sz="2400" spc="0" dirty="0">
                <a:latin typeface="Times New Roman"/>
                <a:cs typeface="Times New Roman"/>
              </a:rPr>
              <a:t>sfied.</a:t>
            </a:r>
            <a:endParaRPr sz="2400">
              <a:latin typeface="Times New Roman"/>
              <a:cs typeface="Times New Roman"/>
            </a:endParaRPr>
          </a:p>
        </p:txBody>
      </p:sp>
      <p:sp>
        <p:nvSpPr>
          <p:cNvPr id="14" name="object 14"/>
          <p:cNvSpPr txBox="1"/>
          <p:nvPr/>
        </p:nvSpPr>
        <p:spPr>
          <a:xfrm>
            <a:off x="1983994" y="4532856"/>
            <a:ext cx="593416" cy="1189933"/>
          </a:xfrm>
          <a:prstGeom prst="rect">
            <a:avLst/>
          </a:prstGeom>
        </p:spPr>
        <p:txBody>
          <a:bodyPr wrap="square" lIns="0" tIns="0" rIns="0" bIns="0" rtlCol="0">
            <a:noAutofit/>
          </a:bodyPr>
          <a:lstStyle/>
          <a:p>
            <a:pPr marL="12700" marR="26750">
              <a:lnSpc>
                <a:spcPts val="2965"/>
              </a:lnSpc>
              <a:spcBef>
                <a:spcPts val="148"/>
              </a:spcBef>
            </a:pPr>
            <a:r>
              <a:rPr sz="3600" b="1" spc="0" baseline="8454" dirty="0">
                <a:latin typeface="Times New Roman"/>
                <a:cs typeface="Times New Roman"/>
              </a:rPr>
              <a:t>x</a:t>
            </a:r>
            <a:r>
              <a:rPr sz="2400" b="1" spc="-9" baseline="-9058" dirty="0">
                <a:latin typeface="Times New Roman"/>
                <a:cs typeface="Times New Roman"/>
              </a:rPr>
              <a:t>k</a:t>
            </a:r>
            <a:r>
              <a:rPr sz="2400" b="1" spc="0" baseline="-9058" dirty="0">
                <a:latin typeface="Times New Roman"/>
                <a:cs typeface="Times New Roman"/>
              </a:rPr>
              <a:t>+1</a:t>
            </a:r>
            <a:endParaRPr sz="1600">
              <a:latin typeface="Times New Roman"/>
              <a:cs typeface="Times New Roman"/>
            </a:endParaRPr>
          </a:p>
          <a:p>
            <a:pPr marL="12700" marR="33191">
              <a:lnSpc>
                <a:spcPts val="3170"/>
              </a:lnSpc>
              <a:spcBef>
                <a:spcPts val="10"/>
              </a:spcBef>
            </a:pPr>
            <a:r>
              <a:rPr sz="3600" b="1" spc="0" baseline="7246" dirty="0">
                <a:latin typeface="Times New Roman"/>
                <a:cs typeface="Times New Roman"/>
              </a:rPr>
              <a:t>y</a:t>
            </a:r>
            <a:r>
              <a:rPr sz="2400" b="1" spc="-14" baseline="-10870" dirty="0">
                <a:latin typeface="Times New Roman"/>
                <a:cs typeface="Times New Roman"/>
              </a:rPr>
              <a:t>k</a:t>
            </a:r>
            <a:r>
              <a:rPr sz="2400" b="1" spc="0" baseline="-10870" dirty="0">
                <a:latin typeface="Times New Roman"/>
                <a:cs typeface="Times New Roman"/>
              </a:rPr>
              <a:t>+1</a:t>
            </a:r>
            <a:endParaRPr sz="1600">
              <a:latin typeface="Times New Roman"/>
              <a:cs typeface="Times New Roman"/>
            </a:endParaRPr>
          </a:p>
          <a:p>
            <a:pPr marL="12700">
              <a:lnSpc>
                <a:spcPts val="3170"/>
              </a:lnSpc>
            </a:pPr>
            <a:r>
              <a:rPr sz="3600" b="1" spc="0" baseline="7246" dirty="0">
                <a:latin typeface="Times New Roman"/>
                <a:cs typeface="Times New Roman"/>
              </a:rPr>
              <a:t>P</a:t>
            </a:r>
            <a:r>
              <a:rPr sz="2400" b="1" spc="-9" baseline="-10870" dirty="0">
                <a:latin typeface="Times New Roman"/>
                <a:cs typeface="Times New Roman"/>
              </a:rPr>
              <a:t>k</a:t>
            </a:r>
            <a:r>
              <a:rPr sz="2400" b="1" spc="0" baseline="-10870" dirty="0">
                <a:latin typeface="Times New Roman"/>
                <a:cs typeface="Times New Roman"/>
              </a:rPr>
              <a:t>+1</a:t>
            </a:r>
            <a:endParaRPr sz="1600">
              <a:latin typeface="Times New Roman"/>
              <a:cs typeface="Times New Roman"/>
            </a:endParaRPr>
          </a:p>
        </p:txBody>
      </p:sp>
      <p:sp>
        <p:nvSpPr>
          <p:cNvPr id="13" name="object 13"/>
          <p:cNvSpPr txBox="1"/>
          <p:nvPr/>
        </p:nvSpPr>
        <p:spPr>
          <a:xfrm>
            <a:off x="2517394" y="4532856"/>
            <a:ext cx="1698427" cy="787327"/>
          </a:xfrm>
          <a:prstGeom prst="rect">
            <a:avLst/>
          </a:prstGeom>
        </p:spPr>
        <p:txBody>
          <a:bodyPr wrap="square" lIns="0" tIns="0" rIns="0" bIns="0" rtlCol="0">
            <a:noAutofit/>
          </a:bodyPr>
          <a:lstStyle/>
          <a:p>
            <a:pPr marL="12700">
              <a:lnSpc>
                <a:spcPts val="2975"/>
              </a:lnSpc>
              <a:spcBef>
                <a:spcPts val="148"/>
              </a:spcBef>
            </a:pPr>
            <a:r>
              <a:rPr sz="3600" spc="0" baseline="8454" dirty="0">
                <a:latin typeface="Times New Roman"/>
                <a:cs typeface="Times New Roman"/>
              </a:rPr>
              <a:t>=</a:t>
            </a:r>
            <a:r>
              <a:rPr sz="3600" b="1" spc="0" baseline="8454" dirty="0">
                <a:latin typeface="Times New Roman"/>
                <a:cs typeface="Times New Roman"/>
              </a:rPr>
              <a:t>x</a:t>
            </a:r>
            <a:r>
              <a:rPr sz="2400" b="1" spc="0" baseline="-9058" dirty="0">
                <a:latin typeface="Times New Roman"/>
                <a:cs typeface="Times New Roman"/>
              </a:rPr>
              <a:t>k</a:t>
            </a:r>
            <a:r>
              <a:rPr sz="2400" b="1" spc="-8" baseline="-9058" dirty="0">
                <a:latin typeface="Times New Roman"/>
                <a:cs typeface="Times New Roman"/>
              </a:rPr>
              <a:t> </a:t>
            </a:r>
            <a:r>
              <a:rPr sz="3600" b="1" spc="0" baseline="8454" dirty="0">
                <a:latin typeface="Times New Roman"/>
                <a:cs typeface="Times New Roman"/>
              </a:rPr>
              <a:t>+ 1 = 0 +</a:t>
            </a:r>
            <a:endParaRPr sz="2400">
              <a:latin typeface="Times New Roman"/>
              <a:cs typeface="Times New Roman"/>
            </a:endParaRPr>
          </a:p>
          <a:p>
            <a:pPr marL="12700" marR="53929">
              <a:lnSpc>
                <a:spcPts val="3170"/>
              </a:lnSpc>
              <a:spcBef>
                <a:spcPts val="9"/>
              </a:spcBef>
            </a:pPr>
            <a:r>
              <a:rPr sz="3600" spc="0" baseline="7246" dirty="0">
                <a:latin typeface="Times New Roman"/>
                <a:cs typeface="Times New Roman"/>
              </a:rPr>
              <a:t>=</a:t>
            </a:r>
            <a:r>
              <a:rPr sz="3600" b="1" spc="0" baseline="7246" dirty="0">
                <a:latin typeface="Times New Roman"/>
                <a:cs typeface="Times New Roman"/>
              </a:rPr>
              <a:t>y</a:t>
            </a:r>
            <a:r>
              <a:rPr sz="2400" b="1" spc="0" baseline="-10870" dirty="0">
                <a:latin typeface="Times New Roman"/>
                <a:cs typeface="Times New Roman"/>
              </a:rPr>
              <a:t>k</a:t>
            </a:r>
            <a:r>
              <a:rPr sz="2400" b="1" spc="-13" baseline="-10870" dirty="0">
                <a:latin typeface="Times New Roman"/>
                <a:cs typeface="Times New Roman"/>
              </a:rPr>
              <a:t> </a:t>
            </a:r>
            <a:r>
              <a:rPr sz="3600" b="1" spc="0" baseline="7246" dirty="0">
                <a:latin typeface="Times New Roman"/>
                <a:cs typeface="Times New Roman"/>
              </a:rPr>
              <a:t>=</a:t>
            </a:r>
            <a:r>
              <a:rPr sz="3600" b="1" spc="-9" baseline="7246" dirty="0">
                <a:latin typeface="Times New Roman"/>
                <a:cs typeface="Times New Roman"/>
              </a:rPr>
              <a:t> </a:t>
            </a:r>
            <a:r>
              <a:rPr sz="3600" b="1" spc="0" baseline="7246" dirty="0">
                <a:latin typeface="Times New Roman"/>
                <a:cs typeface="Times New Roman"/>
              </a:rPr>
              <a:t>8</a:t>
            </a:r>
            <a:endParaRPr sz="2400">
              <a:latin typeface="Times New Roman"/>
              <a:cs typeface="Times New Roman"/>
            </a:endParaRPr>
          </a:p>
        </p:txBody>
      </p:sp>
      <p:sp>
        <p:nvSpPr>
          <p:cNvPr id="12" name="object 12"/>
          <p:cNvSpPr txBox="1"/>
          <p:nvPr/>
        </p:nvSpPr>
        <p:spPr>
          <a:xfrm>
            <a:off x="4212691" y="4532856"/>
            <a:ext cx="702056" cy="330200"/>
          </a:xfrm>
          <a:prstGeom prst="rect">
            <a:avLst/>
          </a:prstGeom>
        </p:spPr>
        <p:txBody>
          <a:bodyPr wrap="square" lIns="0" tIns="0" rIns="0" bIns="0" rtlCol="0">
            <a:noAutofit/>
          </a:bodyPr>
          <a:lstStyle/>
          <a:p>
            <a:pPr marL="12700">
              <a:lnSpc>
                <a:spcPts val="2550"/>
              </a:lnSpc>
              <a:spcBef>
                <a:spcPts val="127"/>
              </a:spcBef>
            </a:pPr>
            <a:r>
              <a:rPr sz="2400" b="1" spc="0" dirty="0">
                <a:latin typeface="Times New Roman"/>
                <a:cs typeface="Times New Roman"/>
              </a:rPr>
              <a:t>1 = 1</a:t>
            </a:r>
            <a:endParaRPr sz="2400">
              <a:latin typeface="Times New Roman"/>
              <a:cs typeface="Times New Roman"/>
            </a:endParaRPr>
          </a:p>
        </p:txBody>
      </p:sp>
      <p:sp>
        <p:nvSpPr>
          <p:cNvPr id="11" name="object 11"/>
          <p:cNvSpPr txBox="1"/>
          <p:nvPr/>
        </p:nvSpPr>
        <p:spPr>
          <a:xfrm>
            <a:off x="2550922" y="5337858"/>
            <a:ext cx="852378" cy="384931"/>
          </a:xfrm>
          <a:prstGeom prst="rect">
            <a:avLst/>
          </a:prstGeom>
        </p:spPr>
        <p:txBody>
          <a:bodyPr wrap="square" lIns="0" tIns="0" rIns="0" bIns="0" rtlCol="0">
            <a:noAutofit/>
          </a:bodyPr>
          <a:lstStyle/>
          <a:p>
            <a:pPr marL="12700">
              <a:lnSpc>
                <a:spcPts val="2975"/>
              </a:lnSpc>
              <a:spcBef>
                <a:spcPts val="148"/>
              </a:spcBef>
            </a:pPr>
            <a:r>
              <a:rPr sz="3600" b="1" spc="0" baseline="8454" dirty="0">
                <a:latin typeface="Times New Roman"/>
                <a:cs typeface="Times New Roman"/>
              </a:rPr>
              <a:t>=</a:t>
            </a:r>
            <a:r>
              <a:rPr sz="3600" b="1" spc="-9" baseline="8454" dirty="0">
                <a:latin typeface="Times New Roman"/>
                <a:cs typeface="Times New Roman"/>
              </a:rPr>
              <a:t> </a:t>
            </a:r>
            <a:r>
              <a:rPr sz="3600" b="1" spc="0" baseline="8454" dirty="0">
                <a:latin typeface="Times New Roman"/>
                <a:cs typeface="Times New Roman"/>
              </a:rPr>
              <a:t>P</a:t>
            </a:r>
            <a:r>
              <a:rPr sz="2400" b="1" spc="0" baseline="-9058" dirty="0">
                <a:latin typeface="Times New Roman"/>
                <a:cs typeface="Times New Roman"/>
              </a:rPr>
              <a:t>k </a:t>
            </a:r>
            <a:r>
              <a:rPr sz="3600" b="1" spc="0" baseline="8454" dirty="0">
                <a:latin typeface="Times New Roman"/>
                <a:cs typeface="Times New Roman"/>
              </a:rPr>
              <a:t>+</a:t>
            </a:r>
            <a:endParaRPr sz="2400">
              <a:latin typeface="Times New Roman"/>
              <a:cs typeface="Times New Roman"/>
            </a:endParaRPr>
          </a:p>
        </p:txBody>
      </p:sp>
      <p:sp>
        <p:nvSpPr>
          <p:cNvPr id="10" name="object 10"/>
          <p:cNvSpPr txBox="1"/>
          <p:nvPr/>
        </p:nvSpPr>
        <p:spPr>
          <a:xfrm>
            <a:off x="3398647" y="5337858"/>
            <a:ext cx="712288" cy="384931"/>
          </a:xfrm>
          <a:prstGeom prst="rect">
            <a:avLst/>
          </a:prstGeom>
        </p:spPr>
        <p:txBody>
          <a:bodyPr wrap="square" lIns="0" tIns="0" rIns="0" bIns="0" rtlCol="0">
            <a:noAutofit/>
          </a:bodyPr>
          <a:lstStyle/>
          <a:p>
            <a:pPr marL="12700">
              <a:lnSpc>
                <a:spcPts val="2965"/>
              </a:lnSpc>
              <a:spcBef>
                <a:spcPts val="148"/>
              </a:spcBef>
            </a:pPr>
            <a:r>
              <a:rPr sz="3600" b="1" spc="0" baseline="8454" dirty="0">
                <a:latin typeface="Times New Roman"/>
                <a:cs typeface="Times New Roman"/>
              </a:rPr>
              <a:t>4x</a:t>
            </a:r>
            <a:r>
              <a:rPr sz="2400" b="1" spc="-9" baseline="-9058" dirty="0">
                <a:latin typeface="Times New Roman"/>
                <a:cs typeface="Times New Roman"/>
              </a:rPr>
              <a:t>k</a:t>
            </a:r>
            <a:r>
              <a:rPr sz="2400" b="1" spc="0" baseline="-9058" dirty="0">
                <a:latin typeface="Times New Roman"/>
                <a:cs typeface="Times New Roman"/>
              </a:rPr>
              <a:t>+1</a:t>
            </a:r>
            <a:endParaRPr sz="1600">
              <a:latin typeface="Times New Roman"/>
              <a:cs typeface="Times New Roman"/>
            </a:endParaRPr>
          </a:p>
        </p:txBody>
      </p:sp>
      <p:sp>
        <p:nvSpPr>
          <p:cNvPr id="9" name="object 9"/>
          <p:cNvSpPr txBox="1"/>
          <p:nvPr/>
        </p:nvSpPr>
        <p:spPr>
          <a:xfrm>
            <a:off x="4084447" y="5337858"/>
            <a:ext cx="1505813" cy="330200"/>
          </a:xfrm>
          <a:prstGeom prst="rect">
            <a:avLst/>
          </a:prstGeom>
        </p:spPr>
        <p:txBody>
          <a:bodyPr wrap="square" lIns="0" tIns="0" rIns="0" bIns="0" rtlCol="0">
            <a:noAutofit/>
          </a:bodyPr>
          <a:lstStyle/>
          <a:p>
            <a:pPr marL="12700">
              <a:lnSpc>
                <a:spcPts val="2550"/>
              </a:lnSpc>
              <a:spcBef>
                <a:spcPts val="127"/>
              </a:spcBef>
            </a:pPr>
            <a:r>
              <a:rPr sz="2400" b="1" spc="0" dirty="0">
                <a:latin typeface="Times New Roman"/>
                <a:cs typeface="Times New Roman"/>
              </a:rPr>
              <a:t>+ 6 =</a:t>
            </a:r>
            <a:r>
              <a:rPr sz="2400" b="1" spc="-9" dirty="0">
                <a:latin typeface="Times New Roman"/>
                <a:cs typeface="Times New Roman"/>
              </a:rPr>
              <a:t> </a:t>
            </a:r>
            <a:r>
              <a:rPr sz="2400" spc="0" dirty="0">
                <a:latin typeface="Times New Roman"/>
                <a:cs typeface="Times New Roman"/>
              </a:rPr>
              <a:t>–</a:t>
            </a:r>
            <a:r>
              <a:rPr sz="2400" b="1" spc="0" dirty="0">
                <a:latin typeface="Times New Roman"/>
                <a:cs typeface="Times New Roman"/>
              </a:rPr>
              <a:t>13 +</a:t>
            </a:r>
            <a:endParaRPr sz="2400">
              <a:latin typeface="Times New Roman"/>
              <a:cs typeface="Times New Roman"/>
            </a:endParaRPr>
          </a:p>
        </p:txBody>
      </p:sp>
      <p:sp>
        <p:nvSpPr>
          <p:cNvPr id="8" name="object 8"/>
          <p:cNvSpPr txBox="1"/>
          <p:nvPr/>
        </p:nvSpPr>
        <p:spPr>
          <a:xfrm>
            <a:off x="5595340" y="5337858"/>
            <a:ext cx="1991385" cy="330200"/>
          </a:xfrm>
          <a:prstGeom prst="rect">
            <a:avLst/>
          </a:prstGeom>
        </p:spPr>
        <p:txBody>
          <a:bodyPr wrap="square" lIns="0" tIns="0" rIns="0" bIns="0" rtlCol="0">
            <a:noAutofit/>
          </a:bodyPr>
          <a:lstStyle/>
          <a:p>
            <a:pPr marL="12700">
              <a:lnSpc>
                <a:spcPts val="2550"/>
              </a:lnSpc>
              <a:spcBef>
                <a:spcPts val="127"/>
              </a:spcBef>
            </a:pPr>
            <a:r>
              <a:rPr sz="2400" b="1" spc="9" dirty="0">
                <a:latin typeface="Times New Roman"/>
                <a:cs typeface="Times New Roman"/>
              </a:rPr>
              <a:t>(</a:t>
            </a:r>
            <a:r>
              <a:rPr sz="2400" b="1" spc="0" dirty="0">
                <a:latin typeface="Times New Roman"/>
                <a:cs typeface="Times New Roman"/>
              </a:rPr>
              <a:t>4</a:t>
            </a:r>
            <a:r>
              <a:rPr sz="2400" b="1" spc="-4" dirty="0">
                <a:latin typeface="Times New Roman"/>
                <a:cs typeface="Times New Roman"/>
              </a:rPr>
              <a:t> </a:t>
            </a:r>
            <a:r>
              <a:rPr sz="2400" b="1" spc="0" dirty="0">
                <a:latin typeface="Times New Roman"/>
                <a:cs typeface="Times New Roman"/>
              </a:rPr>
              <a:t>x </a:t>
            </a:r>
            <a:r>
              <a:rPr sz="2400" b="1" spc="4" dirty="0">
                <a:latin typeface="Times New Roman"/>
                <a:cs typeface="Times New Roman"/>
              </a:rPr>
              <a:t>1</a:t>
            </a:r>
            <a:r>
              <a:rPr sz="2400" b="1" spc="0" dirty="0">
                <a:latin typeface="Times New Roman"/>
                <a:cs typeface="Times New Roman"/>
              </a:rPr>
              <a:t>)</a:t>
            </a:r>
            <a:r>
              <a:rPr sz="2400" b="1" spc="4" dirty="0">
                <a:latin typeface="Times New Roman"/>
                <a:cs typeface="Times New Roman"/>
              </a:rPr>
              <a:t> </a:t>
            </a:r>
            <a:r>
              <a:rPr sz="2400" b="1" spc="0" dirty="0">
                <a:latin typeface="Times New Roman"/>
                <a:cs typeface="Times New Roman"/>
              </a:rPr>
              <a:t>+ 6 =</a:t>
            </a:r>
            <a:r>
              <a:rPr sz="2400" b="1" spc="-34" dirty="0">
                <a:latin typeface="Times New Roman"/>
                <a:cs typeface="Times New Roman"/>
              </a:rPr>
              <a:t> </a:t>
            </a:r>
            <a:r>
              <a:rPr sz="2400" spc="0" dirty="0">
                <a:latin typeface="Times New Roman"/>
                <a:cs typeface="Times New Roman"/>
              </a:rPr>
              <a:t>–</a:t>
            </a:r>
            <a:r>
              <a:rPr sz="2400" b="1" spc="0" dirty="0">
                <a:latin typeface="Times New Roman"/>
                <a:cs typeface="Times New Roman"/>
              </a:rPr>
              <a:t>3</a:t>
            </a:r>
            <a:endParaRPr sz="2400">
              <a:latin typeface="Times New Roman"/>
              <a:cs typeface="Times New Roman"/>
            </a:endParaRPr>
          </a:p>
        </p:txBody>
      </p:sp>
      <p:sp>
        <p:nvSpPr>
          <p:cNvPr id="7" name="object 7"/>
          <p:cNvSpPr txBox="1"/>
          <p:nvPr/>
        </p:nvSpPr>
        <p:spPr>
          <a:xfrm>
            <a:off x="535940" y="5729331"/>
            <a:ext cx="177800"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a:t>
            </a:r>
            <a:endParaRPr sz="2400">
              <a:latin typeface="Arial"/>
              <a:cs typeface="Arial"/>
            </a:endParaRPr>
          </a:p>
        </p:txBody>
      </p:sp>
      <p:sp>
        <p:nvSpPr>
          <p:cNvPr id="6" name="object 6"/>
          <p:cNvSpPr txBox="1"/>
          <p:nvPr/>
        </p:nvSpPr>
        <p:spPr>
          <a:xfrm>
            <a:off x="878840" y="5747715"/>
            <a:ext cx="884888" cy="330200"/>
          </a:xfrm>
          <a:prstGeom prst="rect">
            <a:avLst/>
          </a:prstGeom>
        </p:spPr>
        <p:txBody>
          <a:bodyPr wrap="square" lIns="0" tIns="0" rIns="0" bIns="0" rtlCol="0">
            <a:noAutofit/>
          </a:bodyPr>
          <a:lstStyle/>
          <a:p>
            <a:pPr marL="12700">
              <a:lnSpc>
                <a:spcPts val="2545"/>
              </a:lnSpc>
              <a:spcBef>
                <a:spcPts val="127"/>
              </a:spcBef>
            </a:pPr>
            <a:r>
              <a:rPr sz="3600" spc="-29" baseline="3413" dirty="0">
                <a:latin typeface="Calibri"/>
                <a:cs typeface="Calibri"/>
              </a:rPr>
              <a:t>F</a:t>
            </a:r>
            <a:r>
              <a:rPr sz="3600" spc="0" baseline="3413" dirty="0">
                <a:latin typeface="Calibri"/>
                <a:cs typeface="Calibri"/>
              </a:rPr>
              <a:t>oll</a:t>
            </a:r>
            <a:r>
              <a:rPr sz="3600" spc="-9" baseline="3413" dirty="0">
                <a:latin typeface="Calibri"/>
                <a:cs typeface="Calibri"/>
              </a:rPr>
              <a:t>o</a:t>
            </a:r>
            <a:r>
              <a:rPr sz="3600" spc="0" baseline="3413" dirty="0">
                <a:latin typeface="Calibri"/>
                <a:cs typeface="Calibri"/>
              </a:rPr>
              <a:t>w</a:t>
            </a:r>
            <a:endParaRPr sz="2400">
              <a:latin typeface="Calibri"/>
              <a:cs typeface="Calibri"/>
            </a:endParaRPr>
          </a:p>
        </p:txBody>
      </p:sp>
      <p:sp>
        <p:nvSpPr>
          <p:cNvPr id="5" name="object 5"/>
          <p:cNvSpPr txBox="1"/>
          <p:nvPr/>
        </p:nvSpPr>
        <p:spPr>
          <a:xfrm>
            <a:off x="1761540" y="5747715"/>
            <a:ext cx="3199030" cy="330200"/>
          </a:xfrm>
          <a:prstGeom prst="rect">
            <a:avLst/>
          </a:prstGeom>
        </p:spPr>
        <p:txBody>
          <a:bodyPr wrap="square" lIns="0" tIns="0" rIns="0" bIns="0" rtlCol="0">
            <a:noAutofit/>
          </a:bodyPr>
          <a:lstStyle/>
          <a:p>
            <a:pPr marL="12700">
              <a:lnSpc>
                <a:spcPts val="2545"/>
              </a:lnSpc>
              <a:spcBef>
                <a:spcPts val="127"/>
              </a:spcBef>
            </a:pPr>
            <a:r>
              <a:rPr sz="3600" spc="-19" baseline="3413" dirty="0">
                <a:latin typeface="Calibri"/>
                <a:cs typeface="Calibri"/>
              </a:rPr>
              <a:t>st</a:t>
            </a:r>
            <a:r>
              <a:rPr sz="3600" spc="0" baseline="3413" dirty="0">
                <a:latin typeface="Calibri"/>
                <a:cs typeface="Calibri"/>
              </a:rPr>
              <a:t>ep</a:t>
            </a:r>
            <a:r>
              <a:rPr sz="3600" spc="-29" baseline="3413" dirty="0">
                <a:latin typeface="Calibri"/>
                <a:cs typeface="Calibri"/>
              </a:rPr>
              <a:t> </a:t>
            </a:r>
            <a:r>
              <a:rPr sz="3600" spc="0" baseline="3413" dirty="0">
                <a:latin typeface="Calibri"/>
                <a:cs typeface="Calibri"/>
              </a:rPr>
              <a:t>3</a:t>
            </a:r>
            <a:r>
              <a:rPr sz="3600" spc="-4" baseline="3413" dirty="0">
                <a:latin typeface="Calibri"/>
                <a:cs typeface="Calibri"/>
              </a:rPr>
              <a:t> </a:t>
            </a:r>
            <a:r>
              <a:rPr sz="3600" spc="0" baseline="3413" dirty="0">
                <a:latin typeface="Calibri"/>
                <a:cs typeface="Calibri"/>
              </a:rPr>
              <a:t>u</a:t>
            </a:r>
            <a:r>
              <a:rPr sz="3600" spc="-25" baseline="3413" dirty="0">
                <a:latin typeface="Calibri"/>
                <a:cs typeface="Calibri"/>
              </a:rPr>
              <a:t>n</a:t>
            </a:r>
            <a:r>
              <a:rPr sz="3600" spc="0" baseline="3413" dirty="0">
                <a:latin typeface="Calibri"/>
                <a:cs typeface="Calibri"/>
              </a:rPr>
              <a:t>til </a:t>
            </a:r>
            <a:r>
              <a:rPr sz="3600" spc="-25" baseline="3413" dirty="0">
                <a:latin typeface="Calibri"/>
                <a:cs typeface="Calibri"/>
              </a:rPr>
              <a:t>w</a:t>
            </a:r>
            <a:r>
              <a:rPr sz="3600" spc="0" baseline="3413" dirty="0">
                <a:latin typeface="Calibri"/>
                <a:cs typeface="Calibri"/>
              </a:rPr>
              <a:t>e</a:t>
            </a:r>
            <a:r>
              <a:rPr sz="3600" spc="-9" baseline="3413" dirty="0">
                <a:latin typeface="Calibri"/>
                <a:cs typeface="Calibri"/>
              </a:rPr>
              <a:t> </a:t>
            </a:r>
            <a:r>
              <a:rPr sz="3600" spc="-25" baseline="3413" dirty="0">
                <a:latin typeface="Calibri"/>
                <a:cs typeface="Calibri"/>
              </a:rPr>
              <a:t>g</a:t>
            </a:r>
            <a:r>
              <a:rPr sz="3600" spc="0" baseline="3413" dirty="0">
                <a:latin typeface="Calibri"/>
                <a:cs typeface="Calibri"/>
              </a:rPr>
              <a:t>et</a:t>
            </a:r>
            <a:r>
              <a:rPr sz="3600" spc="-4" baseline="3413" dirty="0">
                <a:latin typeface="Calibri"/>
                <a:cs typeface="Calibri"/>
              </a:rPr>
              <a:t> </a:t>
            </a:r>
            <a:r>
              <a:rPr sz="3600" b="1" spc="0" baseline="3413" dirty="0">
                <a:latin typeface="Calibri"/>
                <a:cs typeface="Calibri"/>
              </a:rPr>
              <a:t>x</a:t>
            </a:r>
            <a:r>
              <a:rPr sz="3600" b="1" spc="-14" baseline="3413" dirty="0">
                <a:latin typeface="Calibri"/>
                <a:cs typeface="Calibri"/>
              </a:rPr>
              <a:t> </a:t>
            </a:r>
            <a:r>
              <a:rPr sz="3600" b="1" spc="0" baseline="3413" dirty="0">
                <a:latin typeface="Calibri"/>
                <a:cs typeface="Calibri"/>
              </a:rPr>
              <a:t>&gt;=</a:t>
            </a:r>
            <a:r>
              <a:rPr sz="3600" b="1" spc="4" baseline="3413" dirty="0">
                <a:latin typeface="Calibri"/>
                <a:cs typeface="Calibri"/>
              </a:rPr>
              <a:t> </a:t>
            </a:r>
            <a:r>
              <a:rPr sz="3600" b="1" spc="-144" baseline="3413" dirty="0">
                <a:latin typeface="Calibri"/>
                <a:cs typeface="Calibri"/>
              </a:rPr>
              <a:t>y</a:t>
            </a:r>
            <a:r>
              <a:rPr sz="3600" b="1" spc="0" baseline="3413" dirty="0">
                <a:latin typeface="Calibri"/>
                <a:cs typeface="Calibri"/>
              </a:rPr>
              <a:t>.</a:t>
            </a:r>
            <a:endParaRPr sz="2400">
              <a:latin typeface="Calibri"/>
              <a:cs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457200" y="1600200"/>
            <a:ext cx="2057400" cy="518160"/>
          </a:xfrm>
          <a:custGeom>
            <a:avLst/>
            <a:gdLst/>
            <a:ahLst/>
            <a:cxnLst/>
            <a:rect l="l" t="t" r="r" b="b"/>
            <a:pathLst>
              <a:path w="2057400" h="518160">
                <a:moveTo>
                  <a:pt x="0" y="518160"/>
                </a:moveTo>
                <a:lnTo>
                  <a:pt x="2057400" y="518160"/>
                </a:lnTo>
                <a:lnTo>
                  <a:pt x="2057400" y="0"/>
                </a:lnTo>
                <a:lnTo>
                  <a:pt x="0" y="0"/>
                </a:lnTo>
                <a:lnTo>
                  <a:pt x="0" y="518160"/>
                </a:lnTo>
                <a:close/>
              </a:path>
            </a:pathLst>
          </a:custGeom>
          <a:solidFill>
            <a:srgbClr val="4F81BC"/>
          </a:solidFill>
        </p:spPr>
        <p:txBody>
          <a:bodyPr wrap="square" lIns="0" tIns="0" rIns="0" bIns="0" rtlCol="0">
            <a:noAutofit/>
          </a:bodyPr>
          <a:lstStyle/>
          <a:p>
            <a:endParaRPr/>
          </a:p>
        </p:txBody>
      </p:sp>
      <p:sp>
        <p:nvSpPr>
          <p:cNvPr id="14" name="object 14"/>
          <p:cNvSpPr/>
          <p:nvPr/>
        </p:nvSpPr>
        <p:spPr>
          <a:xfrm>
            <a:off x="2514600" y="1600200"/>
            <a:ext cx="2057400" cy="518160"/>
          </a:xfrm>
          <a:custGeom>
            <a:avLst/>
            <a:gdLst/>
            <a:ahLst/>
            <a:cxnLst/>
            <a:rect l="l" t="t" r="r" b="b"/>
            <a:pathLst>
              <a:path w="2057400" h="518160">
                <a:moveTo>
                  <a:pt x="0" y="518160"/>
                </a:moveTo>
                <a:lnTo>
                  <a:pt x="2057400" y="518160"/>
                </a:lnTo>
                <a:lnTo>
                  <a:pt x="2057400" y="0"/>
                </a:lnTo>
                <a:lnTo>
                  <a:pt x="0" y="0"/>
                </a:lnTo>
                <a:lnTo>
                  <a:pt x="0" y="518160"/>
                </a:lnTo>
                <a:close/>
              </a:path>
            </a:pathLst>
          </a:custGeom>
          <a:solidFill>
            <a:srgbClr val="4F81BC"/>
          </a:solidFill>
        </p:spPr>
        <p:txBody>
          <a:bodyPr wrap="square" lIns="0" tIns="0" rIns="0" bIns="0" rtlCol="0">
            <a:noAutofit/>
          </a:bodyPr>
          <a:lstStyle/>
          <a:p>
            <a:endParaRPr/>
          </a:p>
        </p:txBody>
      </p:sp>
      <p:sp>
        <p:nvSpPr>
          <p:cNvPr id="15" name="object 15"/>
          <p:cNvSpPr/>
          <p:nvPr/>
        </p:nvSpPr>
        <p:spPr>
          <a:xfrm>
            <a:off x="4572000" y="1600200"/>
            <a:ext cx="2057400" cy="518160"/>
          </a:xfrm>
          <a:custGeom>
            <a:avLst/>
            <a:gdLst/>
            <a:ahLst/>
            <a:cxnLst/>
            <a:rect l="l" t="t" r="r" b="b"/>
            <a:pathLst>
              <a:path w="2057400" h="518160">
                <a:moveTo>
                  <a:pt x="0" y="518160"/>
                </a:moveTo>
                <a:lnTo>
                  <a:pt x="2057400" y="518160"/>
                </a:lnTo>
                <a:lnTo>
                  <a:pt x="2057400" y="0"/>
                </a:lnTo>
                <a:lnTo>
                  <a:pt x="0" y="0"/>
                </a:lnTo>
                <a:lnTo>
                  <a:pt x="0" y="518160"/>
                </a:lnTo>
                <a:close/>
              </a:path>
            </a:pathLst>
          </a:custGeom>
          <a:solidFill>
            <a:srgbClr val="4F81BC"/>
          </a:solidFill>
        </p:spPr>
        <p:txBody>
          <a:bodyPr wrap="square" lIns="0" tIns="0" rIns="0" bIns="0" rtlCol="0">
            <a:noAutofit/>
          </a:bodyPr>
          <a:lstStyle/>
          <a:p>
            <a:endParaRPr/>
          </a:p>
        </p:txBody>
      </p:sp>
      <p:sp>
        <p:nvSpPr>
          <p:cNvPr id="16" name="object 16"/>
          <p:cNvSpPr/>
          <p:nvPr/>
        </p:nvSpPr>
        <p:spPr>
          <a:xfrm>
            <a:off x="6629400" y="1600200"/>
            <a:ext cx="2057400" cy="518160"/>
          </a:xfrm>
          <a:custGeom>
            <a:avLst/>
            <a:gdLst/>
            <a:ahLst/>
            <a:cxnLst/>
            <a:rect l="l" t="t" r="r" b="b"/>
            <a:pathLst>
              <a:path w="2057400" h="518160">
                <a:moveTo>
                  <a:pt x="0" y="518160"/>
                </a:moveTo>
                <a:lnTo>
                  <a:pt x="2057400" y="518160"/>
                </a:lnTo>
                <a:lnTo>
                  <a:pt x="2057400" y="0"/>
                </a:lnTo>
                <a:lnTo>
                  <a:pt x="0" y="0"/>
                </a:lnTo>
                <a:lnTo>
                  <a:pt x="0" y="518160"/>
                </a:lnTo>
                <a:close/>
              </a:path>
            </a:pathLst>
          </a:custGeom>
          <a:solidFill>
            <a:srgbClr val="4F81BC"/>
          </a:solidFill>
        </p:spPr>
        <p:txBody>
          <a:bodyPr wrap="square" lIns="0" tIns="0" rIns="0" bIns="0" rtlCol="0">
            <a:noAutofit/>
          </a:bodyPr>
          <a:lstStyle/>
          <a:p>
            <a:endParaRPr/>
          </a:p>
        </p:txBody>
      </p:sp>
      <p:sp>
        <p:nvSpPr>
          <p:cNvPr id="17" name="object 17"/>
          <p:cNvSpPr/>
          <p:nvPr/>
        </p:nvSpPr>
        <p:spPr>
          <a:xfrm>
            <a:off x="457200" y="2118359"/>
            <a:ext cx="2057400" cy="426720"/>
          </a:xfrm>
          <a:custGeom>
            <a:avLst/>
            <a:gdLst/>
            <a:ahLst/>
            <a:cxnLst/>
            <a:rect l="l" t="t" r="r" b="b"/>
            <a:pathLst>
              <a:path w="2057400" h="426720">
                <a:moveTo>
                  <a:pt x="0" y="426720"/>
                </a:moveTo>
                <a:lnTo>
                  <a:pt x="2057400" y="426720"/>
                </a:lnTo>
                <a:lnTo>
                  <a:pt x="2057400" y="0"/>
                </a:lnTo>
                <a:lnTo>
                  <a:pt x="0" y="0"/>
                </a:lnTo>
                <a:lnTo>
                  <a:pt x="0" y="426720"/>
                </a:lnTo>
                <a:close/>
              </a:path>
            </a:pathLst>
          </a:custGeom>
          <a:solidFill>
            <a:srgbClr val="D0D7E8"/>
          </a:solidFill>
        </p:spPr>
        <p:txBody>
          <a:bodyPr wrap="square" lIns="0" tIns="0" rIns="0" bIns="0" rtlCol="0">
            <a:noAutofit/>
          </a:bodyPr>
          <a:lstStyle/>
          <a:p>
            <a:endParaRPr/>
          </a:p>
        </p:txBody>
      </p:sp>
      <p:sp>
        <p:nvSpPr>
          <p:cNvPr id="18" name="object 18"/>
          <p:cNvSpPr/>
          <p:nvPr/>
        </p:nvSpPr>
        <p:spPr>
          <a:xfrm>
            <a:off x="2514600" y="2118359"/>
            <a:ext cx="2057400" cy="426720"/>
          </a:xfrm>
          <a:custGeom>
            <a:avLst/>
            <a:gdLst/>
            <a:ahLst/>
            <a:cxnLst/>
            <a:rect l="l" t="t" r="r" b="b"/>
            <a:pathLst>
              <a:path w="2057400" h="426720">
                <a:moveTo>
                  <a:pt x="0" y="426720"/>
                </a:moveTo>
                <a:lnTo>
                  <a:pt x="2057400" y="426720"/>
                </a:lnTo>
                <a:lnTo>
                  <a:pt x="2057400" y="0"/>
                </a:lnTo>
                <a:lnTo>
                  <a:pt x="0" y="0"/>
                </a:lnTo>
                <a:lnTo>
                  <a:pt x="0" y="426720"/>
                </a:lnTo>
                <a:close/>
              </a:path>
            </a:pathLst>
          </a:custGeom>
          <a:solidFill>
            <a:srgbClr val="D0D7E8"/>
          </a:solidFill>
        </p:spPr>
        <p:txBody>
          <a:bodyPr wrap="square" lIns="0" tIns="0" rIns="0" bIns="0" rtlCol="0">
            <a:noAutofit/>
          </a:bodyPr>
          <a:lstStyle/>
          <a:p>
            <a:endParaRPr/>
          </a:p>
        </p:txBody>
      </p:sp>
      <p:sp>
        <p:nvSpPr>
          <p:cNvPr id="19" name="object 19"/>
          <p:cNvSpPr/>
          <p:nvPr/>
        </p:nvSpPr>
        <p:spPr>
          <a:xfrm>
            <a:off x="4572000" y="2118359"/>
            <a:ext cx="2057400" cy="426720"/>
          </a:xfrm>
          <a:custGeom>
            <a:avLst/>
            <a:gdLst/>
            <a:ahLst/>
            <a:cxnLst/>
            <a:rect l="l" t="t" r="r" b="b"/>
            <a:pathLst>
              <a:path w="2057400" h="426720">
                <a:moveTo>
                  <a:pt x="0" y="426720"/>
                </a:moveTo>
                <a:lnTo>
                  <a:pt x="2057400" y="426720"/>
                </a:lnTo>
                <a:lnTo>
                  <a:pt x="2057400" y="0"/>
                </a:lnTo>
                <a:lnTo>
                  <a:pt x="0" y="0"/>
                </a:lnTo>
                <a:lnTo>
                  <a:pt x="0" y="426720"/>
                </a:lnTo>
                <a:close/>
              </a:path>
            </a:pathLst>
          </a:custGeom>
          <a:solidFill>
            <a:srgbClr val="D0D7E8"/>
          </a:solidFill>
        </p:spPr>
        <p:txBody>
          <a:bodyPr wrap="square" lIns="0" tIns="0" rIns="0" bIns="0" rtlCol="0">
            <a:noAutofit/>
          </a:bodyPr>
          <a:lstStyle/>
          <a:p>
            <a:endParaRPr/>
          </a:p>
        </p:txBody>
      </p:sp>
      <p:sp>
        <p:nvSpPr>
          <p:cNvPr id="20" name="object 20"/>
          <p:cNvSpPr/>
          <p:nvPr/>
        </p:nvSpPr>
        <p:spPr>
          <a:xfrm>
            <a:off x="6629400" y="2118359"/>
            <a:ext cx="2057400" cy="426720"/>
          </a:xfrm>
          <a:custGeom>
            <a:avLst/>
            <a:gdLst/>
            <a:ahLst/>
            <a:cxnLst/>
            <a:rect l="l" t="t" r="r" b="b"/>
            <a:pathLst>
              <a:path w="2057400" h="426720">
                <a:moveTo>
                  <a:pt x="0" y="426720"/>
                </a:moveTo>
                <a:lnTo>
                  <a:pt x="2057400" y="426720"/>
                </a:lnTo>
                <a:lnTo>
                  <a:pt x="2057400" y="0"/>
                </a:lnTo>
                <a:lnTo>
                  <a:pt x="0" y="0"/>
                </a:lnTo>
                <a:lnTo>
                  <a:pt x="0" y="426720"/>
                </a:lnTo>
                <a:close/>
              </a:path>
            </a:pathLst>
          </a:custGeom>
          <a:solidFill>
            <a:srgbClr val="D0D7E8"/>
          </a:solidFill>
        </p:spPr>
        <p:txBody>
          <a:bodyPr wrap="square" lIns="0" tIns="0" rIns="0" bIns="0" rtlCol="0">
            <a:noAutofit/>
          </a:bodyPr>
          <a:lstStyle/>
          <a:p>
            <a:endParaRPr/>
          </a:p>
        </p:txBody>
      </p:sp>
      <p:sp>
        <p:nvSpPr>
          <p:cNvPr id="21" name="object 21"/>
          <p:cNvSpPr/>
          <p:nvPr/>
        </p:nvSpPr>
        <p:spPr>
          <a:xfrm>
            <a:off x="457200" y="2545079"/>
            <a:ext cx="2057400" cy="426720"/>
          </a:xfrm>
          <a:custGeom>
            <a:avLst/>
            <a:gdLst/>
            <a:ahLst/>
            <a:cxnLst/>
            <a:rect l="l" t="t" r="r" b="b"/>
            <a:pathLst>
              <a:path w="2057400" h="426720">
                <a:moveTo>
                  <a:pt x="0" y="426720"/>
                </a:moveTo>
                <a:lnTo>
                  <a:pt x="2057400" y="426720"/>
                </a:lnTo>
                <a:lnTo>
                  <a:pt x="2057400" y="0"/>
                </a:lnTo>
                <a:lnTo>
                  <a:pt x="0" y="0"/>
                </a:lnTo>
                <a:lnTo>
                  <a:pt x="0" y="426720"/>
                </a:lnTo>
                <a:close/>
              </a:path>
            </a:pathLst>
          </a:custGeom>
          <a:solidFill>
            <a:srgbClr val="E9ECF4"/>
          </a:solidFill>
        </p:spPr>
        <p:txBody>
          <a:bodyPr wrap="square" lIns="0" tIns="0" rIns="0" bIns="0" rtlCol="0">
            <a:noAutofit/>
          </a:bodyPr>
          <a:lstStyle/>
          <a:p>
            <a:endParaRPr/>
          </a:p>
        </p:txBody>
      </p:sp>
      <p:sp>
        <p:nvSpPr>
          <p:cNvPr id="22" name="object 22"/>
          <p:cNvSpPr/>
          <p:nvPr/>
        </p:nvSpPr>
        <p:spPr>
          <a:xfrm>
            <a:off x="2514600" y="2545079"/>
            <a:ext cx="2057400" cy="426720"/>
          </a:xfrm>
          <a:custGeom>
            <a:avLst/>
            <a:gdLst/>
            <a:ahLst/>
            <a:cxnLst/>
            <a:rect l="l" t="t" r="r" b="b"/>
            <a:pathLst>
              <a:path w="2057400" h="426720">
                <a:moveTo>
                  <a:pt x="0" y="426720"/>
                </a:moveTo>
                <a:lnTo>
                  <a:pt x="2057400" y="426720"/>
                </a:lnTo>
                <a:lnTo>
                  <a:pt x="2057400" y="0"/>
                </a:lnTo>
                <a:lnTo>
                  <a:pt x="0" y="0"/>
                </a:lnTo>
                <a:lnTo>
                  <a:pt x="0" y="426720"/>
                </a:lnTo>
                <a:close/>
              </a:path>
            </a:pathLst>
          </a:custGeom>
          <a:solidFill>
            <a:srgbClr val="E9ECF4"/>
          </a:solidFill>
        </p:spPr>
        <p:txBody>
          <a:bodyPr wrap="square" lIns="0" tIns="0" rIns="0" bIns="0" rtlCol="0">
            <a:noAutofit/>
          </a:bodyPr>
          <a:lstStyle/>
          <a:p>
            <a:endParaRPr/>
          </a:p>
        </p:txBody>
      </p:sp>
      <p:sp>
        <p:nvSpPr>
          <p:cNvPr id="23" name="object 23"/>
          <p:cNvSpPr/>
          <p:nvPr/>
        </p:nvSpPr>
        <p:spPr>
          <a:xfrm>
            <a:off x="4572000" y="2545079"/>
            <a:ext cx="2057400" cy="426720"/>
          </a:xfrm>
          <a:custGeom>
            <a:avLst/>
            <a:gdLst/>
            <a:ahLst/>
            <a:cxnLst/>
            <a:rect l="l" t="t" r="r" b="b"/>
            <a:pathLst>
              <a:path w="2057400" h="426720">
                <a:moveTo>
                  <a:pt x="0" y="426720"/>
                </a:moveTo>
                <a:lnTo>
                  <a:pt x="2057400" y="426720"/>
                </a:lnTo>
                <a:lnTo>
                  <a:pt x="2057400" y="0"/>
                </a:lnTo>
                <a:lnTo>
                  <a:pt x="0" y="0"/>
                </a:lnTo>
                <a:lnTo>
                  <a:pt x="0" y="426720"/>
                </a:lnTo>
                <a:close/>
              </a:path>
            </a:pathLst>
          </a:custGeom>
          <a:solidFill>
            <a:srgbClr val="E9ECF4"/>
          </a:solidFill>
        </p:spPr>
        <p:txBody>
          <a:bodyPr wrap="square" lIns="0" tIns="0" rIns="0" bIns="0" rtlCol="0">
            <a:noAutofit/>
          </a:bodyPr>
          <a:lstStyle/>
          <a:p>
            <a:endParaRPr/>
          </a:p>
        </p:txBody>
      </p:sp>
      <p:sp>
        <p:nvSpPr>
          <p:cNvPr id="24" name="object 24"/>
          <p:cNvSpPr/>
          <p:nvPr/>
        </p:nvSpPr>
        <p:spPr>
          <a:xfrm>
            <a:off x="6629400" y="2545079"/>
            <a:ext cx="2057400" cy="426720"/>
          </a:xfrm>
          <a:custGeom>
            <a:avLst/>
            <a:gdLst/>
            <a:ahLst/>
            <a:cxnLst/>
            <a:rect l="l" t="t" r="r" b="b"/>
            <a:pathLst>
              <a:path w="2057400" h="426720">
                <a:moveTo>
                  <a:pt x="0" y="426720"/>
                </a:moveTo>
                <a:lnTo>
                  <a:pt x="2057400" y="426720"/>
                </a:lnTo>
                <a:lnTo>
                  <a:pt x="2057400" y="0"/>
                </a:lnTo>
                <a:lnTo>
                  <a:pt x="0" y="0"/>
                </a:lnTo>
                <a:lnTo>
                  <a:pt x="0" y="426720"/>
                </a:lnTo>
                <a:close/>
              </a:path>
            </a:pathLst>
          </a:custGeom>
          <a:solidFill>
            <a:srgbClr val="E9ECF4"/>
          </a:solidFill>
        </p:spPr>
        <p:txBody>
          <a:bodyPr wrap="square" lIns="0" tIns="0" rIns="0" bIns="0" rtlCol="0">
            <a:noAutofit/>
          </a:bodyPr>
          <a:lstStyle/>
          <a:p>
            <a:endParaRPr/>
          </a:p>
        </p:txBody>
      </p:sp>
      <p:sp>
        <p:nvSpPr>
          <p:cNvPr id="25" name="object 25"/>
          <p:cNvSpPr/>
          <p:nvPr/>
        </p:nvSpPr>
        <p:spPr>
          <a:xfrm>
            <a:off x="457200" y="2971800"/>
            <a:ext cx="2057400" cy="426720"/>
          </a:xfrm>
          <a:custGeom>
            <a:avLst/>
            <a:gdLst/>
            <a:ahLst/>
            <a:cxnLst/>
            <a:rect l="l" t="t" r="r" b="b"/>
            <a:pathLst>
              <a:path w="2057400" h="426720">
                <a:moveTo>
                  <a:pt x="0" y="426720"/>
                </a:moveTo>
                <a:lnTo>
                  <a:pt x="2057400" y="426720"/>
                </a:lnTo>
                <a:lnTo>
                  <a:pt x="2057400" y="0"/>
                </a:lnTo>
                <a:lnTo>
                  <a:pt x="0" y="0"/>
                </a:lnTo>
                <a:lnTo>
                  <a:pt x="0" y="426720"/>
                </a:lnTo>
                <a:close/>
              </a:path>
            </a:pathLst>
          </a:custGeom>
          <a:solidFill>
            <a:srgbClr val="D0D7E8"/>
          </a:solidFill>
        </p:spPr>
        <p:txBody>
          <a:bodyPr wrap="square" lIns="0" tIns="0" rIns="0" bIns="0" rtlCol="0">
            <a:noAutofit/>
          </a:bodyPr>
          <a:lstStyle/>
          <a:p>
            <a:endParaRPr/>
          </a:p>
        </p:txBody>
      </p:sp>
      <p:sp>
        <p:nvSpPr>
          <p:cNvPr id="26" name="object 26"/>
          <p:cNvSpPr/>
          <p:nvPr/>
        </p:nvSpPr>
        <p:spPr>
          <a:xfrm>
            <a:off x="2514600" y="2971800"/>
            <a:ext cx="2057400" cy="426720"/>
          </a:xfrm>
          <a:custGeom>
            <a:avLst/>
            <a:gdLst/>
            <a:ahLst/>
            <a:cxnLst/>
            <a:rect l="l" t="t" r="r" b="b"/>
            <a:pathLst>
              <a:path w="2057400" h="426720">
                <a:moveTo>
                  <a:pt x="0" y="426720"/>
                </a:moveTo>
                <a:lnTo>
                  <a:pt x="2057400" y="426720"/>
                </a:lnTo>
                <a:lnTo>
                  <a:pt x="2057400" y="0"/>
                </a:lnTo>
                <a:lnTo>
                  <a:pt x="0" y="0"/>
                </a:lnTo>
                <a:lnTo>
                  <a:pt x="0" y="426720"/>
                </a:lnTo>
                <a:close/>
              </a:path>
            </a:pathLst>
          </a:custGeom>
          <a:solidFill>
            <a:srgbClr val="D0D7E8"/>
          </a:solidFill>
        </p:spPr>
        <p:txBody>
          <a:bodyPr wrap="square" lIns="0" tIns="0" rIns="0" bIns="0" rtlCol="0">
            <a:noAutofit/>
          </a:bodyPr>
          <a:lstStyle/>
          <a:p>
            <a:endParaRPr/>
          </a:p>
        </p:txBody>
      </p:sp>
      <p:sp>
        <p:nvSpPr>
          <p:cNvPr id="27" name="object 27"/>
          <p:cNvSpPr/>
          <p:nvPr/>
        </p:nvSpPr>
        <p:spPr>
          <a:xfrm>
            <a:off x="4572000" y="2971800"/>
            <a:ext cx="2057400" cy="426720"/>
          </a:xfrm>
          <a:custGeom>
            <a:avLst/>
            <a:gdLst/>
            <a:ahLst/>
            <a:cxnLst/>
            <a:rect l="l" t="t" r="r" b="b"/>
            <a:pathLst>
              <a:path w="2057400" h="426720">
                <a:moveTo>
                  <a:pt x="0" y="426720"/>
                </a:moveTo>
                <a:lnTo>
                  <a:pt x="2057400" y="426720"/>
                </a:lnTo>
                <a:lnTo>
                  <a:pt x="2057400" y="0"/>
                </a:lnTo>
                <a:lnTo>
                  <a:pt x="0" y="0"/>
                </a:lnTo>
                <a:lnTo>
                  <a:pt x="0" y="426720"/>
                </a:lnTo>
                <a:close/>
              </a:path>
            </a:pathLst>
          </a:custGeom>
          <a:solidFill>
            <a:srgbClr val="D0D7E8"/>
          </a:solidFill>
        </p:spPr>
        <p:txBody>
          <a:bodyPr wrap="square" lIns="0" tIns="0" rIns="0" bIns="0" rtlCol="0">
            <a:noAutofit/>
          </a:bodyPr>
          <a:lstStyle/>
          <a:p>
            <a:endParaRPr/>
          </a:p>
        </p:txBody>
      </p:sp>
      <p:sp>
        <p:nvSpPr>
          <p:cNvPr id="28" name="object 28"/>
          <p:cNvSpPr/>
          <p:nvPr/>
        </p:nvSpPr>
        <p:spPr>
          <a:xfrm>
            <a:off x="6629400" y="2971800"/>
            <a:ext cx="2057400" cy="426720"/>
          </a:xfrm>
          <a:custGeom>
            <a:avLst/>
            <a:gdLst/>
            <a:ahLst/>
            <a:cxnLst/>
            <a:rect l="l" t="t" r="r" b="b"/>
            <a:pathLst>
              <a:path w="2057400" h="426720">
                <a:moveTo>
                  <a:pt x="0" y="426720"/>
                </a:moveTo>
                <a:lnTo>
                  <a:pt x="2057400" y="426720"/>
                </a:lnTo>
                <a:lnTo>
                  <a:pt x="2057400" y="0"/>
                </a:lnTo>
                <a:lnTo>
                  <a:pt x="0" y="0"/>
                </a:lnTo>
                <a:lnTo>
                  <a:pt x="0" y="426720"/>
                </a:lnTo>
                <a:close/>
              </a:path>
            </a:pathLst>
          </a:custGeom>
          <a:solidFill>
            <a:srgbClr val="D0D7E8"/>
          </a:solidFill>
        </p:spPr>
        <p:txBody>
          <a:bodyPr wrap="square" lIns="0" tIns="0" rIns="0" bIns="0" rtlCol="0">
            <a:noAutofit/>
          </a:bodyPr>
          <a:lstStyle/>
          <a:p>
            <a:endParaRPr/>
          </a:p>
        </p:txBody>
      </p:sp>
      <p:sp>
        <p:nvSpPr>
          <p:cNvPr id="29" name="object 29"/>
          <p:cNvSpPr/>
          <p:nvPr/>
        </p:nvSpPr>
        <p:spPr>
          <a:xfrm>
            <a:off x="457200" y="3398519"/>
            <a:ext cx="2057400" cy="426720"/>
          </a:xfrm>
          <a:custGeom>
            <a:avLst/>
            <a:gdLst/>
            <a:ahLst/>
            <a:cxnLst/>
            <a:rect l="l" t="t" r="r" b="b"/>
            <a:pathLst>
              <a:path w="2057400" h="426720">
                <a:moveTo>
                  <a:pt x="0" y="426720"/>
                </a:moveTo>
                <a:lnTo>
                  <a:pt x="2057400" y="426720"/>
                </a:lnTo>
                <a:lnTo>
                  <a:pt x="2057400" y="0"/>
                </a:lnTo>
                <a:lnTo>
                  <a:pt x="0" y="0"/>
                </a:lnTo>
                <a:lnTo>
                  <a:pt x="0" y="426720"/>
                </a:lnTo>
                <a:close/>
              </a:path>
            </a:pathLst>
          </a:custGeom>
          <a:solidFill>
            <a:srgbClr val="E9ECF4"/>
          </a:solidFill>
        </p:spPr>
        <p:txBody>
          <a:bodyPr wrap="square" lIns="0" tIns="0" rIns="0" bIns="0" rtlCol="0">
            <a:noAutofit/>
          </a:bodyPr>
          <a:lstStyle/>
          <a:p>
            <a:endParaRPr/>
          </a:p>
        </p:txBody>
      </p:sp>
      <p:sp>
        <p:nvSpPr>
          <p:cNvPr id="30" name="object 30"/>
          <p:cNvSpPr/>
          <p:nvPr/>
        </p:nvSpPr>
        <p:spPr>
          <a:xfrm>
            <a:off x="2514600" y="3398519"/>
            <a:ext cx="2057400" cy="426720"/>
          </a:xfrm>
          <a:custGeom>
            <a:avLst/>
            <a:gdLst/>
            <a:ahLst/>
            <a:cxnLst/>
            <a:rect l="l" t="t" r="r" b="b"/>
            <a:pathLst>
              <a:path w="2057400" h="426720">
                <a:moveTo>
                  <a:pt x="0" y="426720"/>
                </a:moveTo>
                <a:lnTo>
                  <a:pt x="2057400" y="426720"/>
                </a:lnTo>
                <a:lnTo>
                  <a:pt x="2057400" y="0"/>
                </a:lnTo>
                <a:lnTo>
                  <a:pt x="0" y="0"/>
                </a:lnTo>
                <a:lnTo>
                  <a:pt x="0" y="426720"/>
                </a:lnTo>
                <a:close/>
              </a:path>
            </a:pathLst>
          </a:custGeom>
          <a:solidFill>
            <a:srgbClr val="E9ECF4"/>
          </a:solidFill>
        </p:spPr>
        <p:txBody>
          <a:bodyPr wrap="square" lIns="0" tIns="0" rIns="0" bIns="0" rtlCol="0">
            <a:noAutofit/>
          </a:bodyPr>
          <a:lstStyle/>
          <a:p>
            <a:endParaRPr/>
          </a:p>
        </p:txBody>
      </p:sp>
      <p:sp>
        <p:nvSpPr>
          <p:cNvPr id="31" name="object 31"/>
          <p:cNvSpPr/>
          <p:nvPr/>
        </p:nvSpPr>
        <p:spPr>
          <a:xfrm>
            <a:off x="4572000" y="3398519"/>
            <a:ext cx="2057400" cy="426720"/>
          </a:xfrm>
          <a:custGeom>
            <a:avLst/>
            <a:gdLst/>
            <a:ahLst/>
            <a:cxnLst/>
            <a:rect l="l" t="t" r="r" b="b"/>
            <a:pathLst>
              <a:path w="2057400" h="426720">
                <a:moveTo>
                  <a:pt x="0" y="426720"/>
                </a:moveTo>
                <a:lnTo>
                  <a:pt x="2057400" y="426720"/>
                </a:lnTo>
                <a:lnTo>
                  <a:pt x="2057400" y="0"/>
                </a:lnTo>
                <a:lnTo>
                  <a:pt x="0" y="0"/>
                </a:lnTo>
                <a:lnTo>
                  <a:pt x="0" y="426720"/>
                </a:lnTo>
                <a:close/>
              </a:path>
            </a:pathLst>
          </a:custGeom>
          <a:solidFill>
            <a:srgbClr val="E9ECF4"/>
          </a:solidFill>
        </p:spPr>
        <p:txBody>
          <a:bodyPr wrap="square" lIns="0" tIns="0" rIns="0" bIns="0" rtlCol="0">
            <a:noAutofit/>
          </a:bodyPr>
          <a:lstStyle/>
          <a:p>
            <a:endParaRPr/>
          </a:p>
        </p:txBody>
      </p:sp>
      <p:sp>
        <p:nvSpPr>
          <p:cNvPr id="32" name="object 32"/>
          <p:cNvSpPr/>
          <p:nvPr/>
        </p:nvSpPr>
        <p:spPr>
          <a:xfrm>
            <a:off x="6629400" y="3398519"/>
            <a:ext cx="2057400" cy="426720"/>
          </a:xfrm>
          <a:custGeom>
            <a:avLst/>
            <a:gdLst/>
            <a:ahLst/>
            <a:cxnLst/>
            <a:rect l="l" t="t" r="r" b="b"/>
            <a:pathLst>
              <a:path w="2057400" h="426720">
                <a:moveTo>
                  <a:pt x="0" y="426720"/>
                </a:moveTo>
                <a:lnTo>
                  <a:pt x="2057400" y="426720"/>
                </a:lnTo>
                <a:lnTo>
                  <a:pt x="2057400" y="0"/>
                </a:lnTo>
                <a:lnTo>
                  <a:pt x="0" y="0"/>
                </a:lnTo>
                <a:lnTo>
                  <a:pt x="0" y="426720"/>
                </a:lnTo>
                <a:close/>
              </a:path>
            </a:pathLst>
          </a:custGeom>
          <a:solidFill>
            <a:srgbClr val="E9ECF4"/>
          </a:solidFill>
        </p:spPr>
        <p:txBody>
          <a:bodyPr wrap="square" lIns="0" tIns="0" rIns="0" bIns="0" rtlCol="0">
            <a:noAutofit/>
          </a:bodyPr>
          <a:lstStyle/>
          <a:p>
            <a:endParaRPr/>
          </a:p>
        </p:txBody>
      </p:sp>
      <p:sp>
        <p:nvSpPr>
          <p:cNvPr id="33" name="object 33"/>
          <p:cNvSpPr/>
          <p:nvPr/>
        </p:nvSpPr>
        <p:spPr>
          <a:xfrm>
            <a:off x="457200" y="3825240"/>
            <a:ext cx="2057400" cy="426719"/>
          </a:xfrm>
          <a:custGeom>
            <a:avLst/>
            <a:gdLst/>
            <a:ahLst/>
            <a:cxnLst/>
            <a:rect l="l" t="t" r="r" b="b"/>
            <a:pathLst>
              <a:path w="2057400" h="426720">
                <a:moveTo>
                  <a:pt x="0" y="426719"/>
                </a:moveTo>
                <a:lnTo>
                  <a:pt x="2057400" y="426719"/>
                </a:lnTo>
                <a:lnTo>
                  <a:pt x="2057400" y="0"/>
                </a:lnTo>
                <a:lnTo>
                  <a:pt x="0" y="0"/>
                </a:lnTo>
                <a:lnTo>
                  <a:pt x="0" y="426719"/>
                </a:lnTo>
                <a:close/>
              </a:path>
            </a:pathLst>
          </a:custGeom>
          <a:solidFill>
            <a:srgbClr val="D0D7E8"/>
          </a:solidFill>
        </p:spPr>
        <p:txBody>
          <a:bodyPr wrap="square" lIns="0" tIns="0" rIns="0" bIns="0" rtlCol="0">
            <a:noAutofit/>
          </a:bodyPr>
          <a:lstStyle/>
          <a:p>
            <a:endParaRPr/>
          </a:p>
        </p:txBody>
      </p:sp>
      <p:sp>
        <p:nvSpPr>
          <p:cNvPr id="34" name="object 34"/>
          <p:cNvSpPr/>
          <p:nvPr/>
        </p:nvSpPr>
        <p:spPr>
          <a:xfrm>
            <a:off x="2514600" y="3825240"/>
            <a:ext cx="2057400" cy="426719"/>
          </a:xfrm>
          <a:custGeom>
            <a:avLst/>
            <a:gdLst/>
            <a:ahLst/>
            <a:cxnLst/>
            <a:rect l="l" t="t" r="r" b="b"/>
            <a:pathLst>
              <a:path w="2057400" h="426720">
                <a:moveTo>
                  <a:pt x="0" y="426719"/>
                </a:moveTo>
                <a:lnTo>
                  <a:pt x="2057400" y="426719"/>
                </a:lnTo>
                <a:lnTo>
                  <a:pt x="2057400" y="0"/>
                </a:lnTo>
                <a:lnTo>
                  <a:pt x="0" y="0"/>
                </a:lnTo>
                <a:lnTo>
                  <a:pt x="0" y="426719"/>
                </a:lnTo>
                <a:close/>
              </a:path>
            </a:pathLst>
          </a:custGeom>
          <a:solidFill>
            <a:srgbClr val="D0D7E8"/>
          </a:solidFill>
        </p:spPr>
        <p:txBody>
          <a:bodyPr wrap="square" lIns="0" tIns="0" rIns="0" bIns="0" rtlCol="0">
            <a:noAutofit/>
          </a:bodyPr>
          <a:lstStyle/>
          <a:p>
            <a:endParaRPr/>
          </a:p>
        </p:txBody>
      </p:sp>
      <p:sp>
        <p:nvSpPr>
          <p:cNvPr id="35" name="object 35"/>
          <p:cNvSpPr/>
          <p:nvPr/>
        </p:nvSpPr>
        <p:spPr>
          <a:xfrm>
            <a:off x="4572000" y="3825240"/>
            <a:ext cx="2057400" cy="426719"/>
          </a:xfrm>
          <a:custGeom>
            <a:avLst/>
            <a:gdLst/>
            <a:ahLst/>
            <a:cxnLst/>
            <a:rect l="l" t="t" r="r" b="b"/>
            <a:pathLst>
              <a:path w="2057400" h="426720">
                <a:moveTo>
                  <a:pt x="0" y="426719"/>
                </a:moveTo>
                <a:lnTo>
                  <a:pt x="2057400" y="426719"/>
                </a:lnTo>
                <a:lnTo>
                  <a:pt x="2057400" y="0"/>
                </a:lnTo>
                <a:lnTo>
                  <a:pt x="0" y="0"/>
                </a:lnTo>
                <a:lnTo>
                  <a:pt x="0" y="426719"/>
                </a:lnTo>
                <a:close/>
              </a:path>
            </a:pathLst>
          </a:custGeom>
          <a:solidFill>
            <a:srgbClr val="D0D7E8"/>
          </a:solidFill>
        </p:spPr>
        <p:txBody>
          <a:bodyPr wrap="square" lIns="0" tIns="0" rIns="0" bIns="0" rtlCol="0">
            <a:noAutofit/>
          </a:bodyPr>
          <a:lstStyle/>
          <a:p>
            <a:endParaRPr/>
          </a:p>
        </p:txBody>
      </p:sp>
      <p:sp>
        <p:nvSpPr>
          <p:cNvPr id="36" name="object 36"/>
          <p:cNvSpPr/>
          <p:nvPr/>
        </p:nvSpPr>
        <p:spPr>
          <a:xfrm>
            <a:off x="6629400" y="3825240"/>
            <a:ext cx="2057400" cy="426719"/>
          </a:xfrm>
          <a:custGeom>
            <a:avLst/>
            <a:gdLst/>
            <a:ahLst/>
            <a:cxnLst/>
            <a:rect l="l" t="t" r="r" b="b"/>
            <a:pathLst>
              <a:path w="2057400" h="426720">
                <a:moveTo>
                  <a:pt x="0" y="426719"/>
                </a:moveTo>
                <a:lnTo>
                  <a:pt x="2057400" y="426719"/>
                </a:lnTo>
                <a:lnTo>
                  <a:pt x="2057400" y="0"/>
                </a:lnTo>
                <a:lnTo>
                  <a:pt x="0" y="0"/>
                </a:lnTo>
                <a:lnTo>
                  <a:pt x="0" y="426719"/>
                </a:lnTo>
                <a:close/>
              </a:path>
            </a:pathLst>
          </a:custGeom>
          <a:solidFill>
            <a:srgbClr val="D0D7E8"/>
          </a:solidFill>
        </p:spPr>
        <p:txBody>
          <a:bodyPr wrap="square" lIns="0" tIns="0" rIns="0" bIns="0" rtlCol="0">
            <a:noAutofit/>
          </a:bodyPr>
          <a:lstStyle/>
          <a:p>
            <a:endParaRPr/>
          </a:p>
        </p:txBody>
      </p:sp>
      <p:sp>
        <p:nvSpPr>
          <p:cNvPr id="37" name="object 37"/>
          <p:cNvSpPr/>
          <p:nvPr/>
        </p:nvSpPr>
        <p:spPr>
          <a:xfrm>
            <a:off x="457200" y="4251960"/>
            <a:ext cx="2057400" cy="426719"/>
          </a:xfrm>
          <a:custGeom>
            <a:avLst/>
            <a:gdLst/>
            <a:ahLst/>
            <a:cxnLst/>
            <a:rect l="l" t="t" r="r" b="b"/>
            <a:pathLst>
              <a:path w="2057400" h="426719">
                <a:moveTo>
                  <a:pt x="0" y="426719"/>
                </a:moveTo>
                <a:lnTo>
                  <a:pt x="2057400" y="426719"/>
                </a:lnTo>
                <a:lnTo>
                  <a:pt x="2057400" y="0"/>
                </a:lnTo>
                <a:lnTo>
                  <a:pt x="0" y="0"/>
                </a:lnTo>
                <a:lnTo>
                  <a:pt x="0" y="426719"/>
                </a:lnTo>
                <a:close/>
              </a:path>
            </a:pathLst>
          </a:custGeom>
          <a:solidFill>
            <a:srgbClr val="E9ECF4"/>
          </a:solidFill>
        </p:spPr>
        <p:txBody>
          <a:bodyPr wrap="square" lIns="0" tIns="0" rIns="0" bIns="0" rtlCol="0">
            <a:noAutofit/>
          </a:bodyPr>
          <a:lstStyle/>
          <a:p>
            <a:endParaRPr/>
          </a:p>
        </p:txBody>
      </p:sp>
      <p:sp>
        <p:nvSpPr>
          <p:cNvPr id="38" name="object 38"/>
          <p:cNvSpPr/>
          <p:nvPr/>
        </p:nvSpPr>
        <p:spPr>
          <a:xfrm>
            <a:off x="2514600" y="4251960"/>
            <a:ext cx="2057400" cy="426719"/>
          </a:xfrm>
          <a:custGeom>
            <a:avLst/>
            <a:gdLst/>
            <a:ahLst/>
            <a:cxnLst/>
            <a:rect l="l" t="t" r="r" b="b"/>
            <a:pathLst>
              <a:path w="2057400" h="426719">
                <a:moveTo>
                  <a:pt x="0" y="426719"/>
                </a:moveTo>
                <a:lnTo>
                  <a:pt x="2057400" y="426719"/>
                </a:lnTo>
                <a:lnTo>
                  <a:pt x="2057400" y="0"/>
                </a:lnTo>
                <a:lnTo>
                  <a:pt x="0" y="0"/>
                </a:lnTo>
                <a:lnTo>
                  <a:pt x="0" y="426719"/>
                </a:lnTo>
                <a:close/>
              </a:path>
            </a:pathLst>
          </a:custGeom>
          <a:solidFill>
            <a:srgbClr val="E9ECF4"/>
          </a:solidFill>
        </p:spPr>
        <p:txBody>
          <a:bodyPr wrap="square" lIns="0" tIns="0" rIns="0" bIns="0" rtlCol="0">
            <a:noAutofit/>
          </a:bodyPr>
          <a:lstStyle/>
          <a:p>
            <a:endParaRPr/>
          </a:p>
        </p:txBody>
      </p:sp>
      <p:sp>
        <p:nvSpPr>
          <p:cNvPr id="39" name="object 39"/>
          <p:cNvSpPr/>
          <p:nvPr/>
        </p:nvSpPr>
        <p:spPr>
          <a:xfrm>
            <a:off x="4572000" y="4251960"/>
            <a:ext cx="2057400" cy="426719"/>
          </a:xfrm>
          <a:custGeom>
            <a:avLst/>
            <a:gdLst/>
            <a:ahLst/>
            <a:cxnLst/>
            <a:rect l="l" t="t" r="r" b="b"/>
            <a:pathLst>
              <a:path w="2057400" h="426719">
                <a:moveTo>
                  <a:pt x="0" y="426719"/>
                </a:moveTo>
                <a:lnTo>
                  <a:pt x="2057400" y="426719"/>
                </a:lnTo>
                <a:lnTo>
                  <a:pt x="2057400" y="0"/>
                </a:lnTo>
                <a:lnTo>
                  <a:pt x="0" y="0"/>
                </a:lnTo>
                <a:lnTo>
                  <a:pt x="0" y="426719"/>
                </a:lnTo>
                <a:close/>
              </a:path>
            </a:pathLst>
          </a:custGeom>
          <a:solidFill>
            <a:srgbClr val="E9ECF4"/>
          </a:solidFill>
        </p:spPr>
        <p:txBody>
          <a:bodyPr wrap="square" lIns="0" tIns="0" rIns="0" bIns="0" rtlCol="0">
            <a:noAutofit/>
          </a:bodyPr>
          <a:lstStyle/>
          <a:p>
            <a:endParaRPr/>
          </a:p>
        </p:txBody>
      </p:sp>
      <p:sp>
        <p:nvSpPr>
          <p:cNvPr id="40" name="object 40"/>
          <p:cNvSpPr/>
          <p:nvPr/>
        </p:nvSpPr>
        <p:spPr>
          <a:xfrm>
            <a:off x="6629400" y="4251960"/>
            <a:ext cx="2057400" cy="426719"/>
          </a:xfrm>
          <a:custGeom>
            <a:avLst/>
            <a:gdLst/>
            <a:ahLst/>
            <a:cxnLst/>
            <a:rect l="l" t="t" r="r" b="b"/>
            <a:pathLst>
              <a:path w="2057400" h="426719">
                <a:moveTo>
                  <a:pt x="0" y="426719"/>
                </a:moveTo>
                <a:lnTo>
                  <a:pt x="2057400" y="426719"/>
                </a:lnTo>
                <a:lnTo>
                  <a:pt x="2057400" y="0"/>
                </a:lnTo>
                <a:lnTo>
                  <a:pt x="0" y="0"/>
                </a:lnTo>
                <a:lnTo>
                  <a:pt x="0" y="426719"/>
                </a:lnTo>
                <a:close/>
              </a:path>
            </a:pathLst>
          </a:custGeom>
          <a:solidFill>
            <a:srgbClr val="E9ECF4"/>
          </a:solidFill>
        </p:spPr>
        <p:txBody>
          <a:bodyPr wrap="square" lIns="0" tIns="0" rIns="0" bIns="0" rtlCol="0">
            <a:noAutofit/>
          </a:bodyPr>
          <a:lstStyle/>
          <a:p>
            <a:endParaRPr/>
          </a:p>
        </p:txBody>
      </p:sp>
      <p:sp>
        <p:nvSpPr>
          <p:cNvPr id="41" name="object 41"/>
          <p:cNvSpPr/>
          <p:nvPr/>
        </p:nvSpPr>
        <p:spPr>
          <a:xfrm>
            <a:off x="457200" y="4678680"/>
            <a:ext cx="2057400" cy="370839"/>
          </a:xfrm>
          <a:custGeom>
            <a:avLst/>
            <a:gdLst/>
            <a:ahLst/>
            <a:cxnLst/>
            <a:rect l="l" t="t" r="r" b="b"/>
            <a:pathLst>
              <a:path w="2057400" h="370839">
                <a:moveTo>
                  <a:pt x="0" y="370840"/>
                </a:moveTo>
                <a:lnTo>
                  <a:pt x="2057400" y="370840"/>
                </a:lnTo>
                <a:lnTo>
                  <a:pt x="2057400" y="0"/>
                </a:lnTo>
                <a:lnTo>
                  <a:pt x="0" y="0"/>
                </a:lnTo>
                <a:lnTo>
                  <a:pt x="0" y="370840"/>
                </a:lnTo>
                <a:close/>
              </a:path>
            </a:pathLst>
          </a:custGeom>
          <a:solidFill>
            <a:srgbClr val="D0D7E8"/>
          </a:solidFill>
        </p:spPr>
        <p:txBody>
          <a:bodyPr wrap="square" lIns="0" tIns="0" rIns="0" bIns="0" rtlCol="0">
            <a:noAutofit/>
          </a:bodyPr>
          <a:lstStyle/>
          <a:p>
            <a:endParaRPr/>
          </a:p>
        </p:txBody>
      </p:sp>
      <p:sp>
        <p:nvSpPr>
          <p:cNvPr id="42" name="object 42"/>
          <p:cNvSpPr/>
          <p:nvPr/>
        </p:nvSpPr>
        <p:spPr>
          <a:xfrm>
            <a:off x="2514600" y="4678680"/>
            <a:ext cx="2057400" cy="370839"/>
          </a:xfrm>
          <a:custGeom>
            <a:avLst/>
            <a:gdLst/>
            <a:ahLst/>
            <a:cxnLst/>
            <a:rect l="l" t="t" r="r" b="b"/>
            <a:pathLst>
              <a:path w="2057400" h="370839">
                <a:moveTo>
                  <a:pt x="0" y="370840"/>
                </a:moveTo>
                <a:lnTo>
                  <a:pt x="2057400" y="370840"/>
                </a:lnTo>
                <a:lnTo>
                  <a:pt x="2057400" y="0"/>
                </a:lnTo>
                <a:lnTo>
                  <a:pt x="0" y="0"/>
                </a:lnTo>
                <a:lnTo>
                  <a:pt x="0" y="370840"/>
                </a:lnTo>
                <a:close/>
              </a:path>
            </a:pathLst>
          </a:custGeom>
          <a:solidFill>
            <a:srgbClr val="D0D7E8"/>
          </a:solidFill>
        </p:spPr>
        <p:txBody>
          <a:bodyPr wrap="square" lIns="0" tIns="0" rIns="0" bIns="0" rtlCol="0">
            <a:noAutofit/>
          </a:bodyPr>
          <a:lstStyle/>
          <a:p>
            <a:endParaRPr/>
          </a:p>
        </p:txBody>
      </p:sp>
      <p:sp>
        <p:nvSpPr>
          <p:cNvPr id="43" name="object 43"/>
          <p:cNvSpPr/>
          <p:nvPr/>
        </p:nvSpPr>
        <p:spPr>
          <a:xfrm>
            <a:off x="4572000" y="4678680"/>
            <a:ext cx="2057400" cy="370839"/>
          </a:xfrm>
          <a:custGeom>
            <a:avLst/>
            <a:gdLst/>
            <a:ahLst/>
            <a:cxnLst/>
            <a:rect l="l" t="t" r="r" b="b"/>
            <a:pathLst>
              <a:path w="2057400" h="370839">
                <a:moveTo>
                  <a:pt x="0" y="370840"/>
                </a:moveTo>
                <a:lnTo>
                  <a:pt x="2057400" y="370840"/>
                </a:lnTo>
                <a:lnTo>
                  <a:pt x="2057400" y="0"/>
                </a:lnTo>
                <a:lnTo>
                  <a:pt x="0" y="0"/>
                </a:lnTo>
                <a:lnTo>
                  <a:pt x="0" y="370840"/>
                </a:lnTo>
                <a:close/>
              </a:path>
            </a:pathLst>
          </a:custGeom>
          <a:solidFill>
            <a:srgbClr val="D0D7E8"/>
          </a:solidFill>
        </p:spPr>
        <p:txBody>
          <a:bodyPr wrap="square" lIns="0" tIns="0" rIns="0" bIns="0" rtlCol="0">
            <a:noAutofit/>
          </a:bodyPr>
          <a:lstStyle/>
          <a:p>
            <a:endParaRPr/>
          </a:p>
        </p:txBody>
      </p:sp>
      <p:sp>
        <p:nvSpPr>
          <p:cNvPr id="44" name="object 44"/>
          <p:cNvSpPr/>
          <p:nvPr/>
        </p:nvSpPr>
        <p:spPr>
          <a:xfrm>
            <a:off x="6629400" y="4678680"/>
            <a:ext cx="2057400" cy="370839"/>
          </a:xfrm>
          <a:custGeom>
            <a:avLst/>
            <a:gdLst/>
            <a:ahLst/>
            <a:cxnLst/>
            <a:rect l="l" t="t" r="r" b="b"/>
            <a:pathLst>
              <a:path w="2057400" h="370839">
                <a:moveTo>
                  <a:pt x="0" y="370840"/>
                </a:moveTo>
                <a:lnTo>
                  <a:pt x="2057400" y="370840"/>
                </a:lnTo>
                <a:lnTo>
                  <a:pt x="2057400" y="0"/>
                </a:lnTo>
                <a:lnTo>
                  <a:pt x="0" y="0"/>
                </a:lnTo>
                <a:lnTo>
                  <a:pt x="0" y="370840"/>
                </a:lnTo>
                <a:close/>
              </a:path>
            </a:pathLst>
          </a:custGeom>
          <a:solidFill>
            <a:srgbClr val="D0D7E8"/>
          </a:solidFill>
        </p:spPr>
        <p:txBody>
          <a:bodyPr wrap="square" lIns="0" tIns="0" rIns="0" bIns="0" rtlCol="0">
            <a:noAutofit/>
          </a:bodyPr>
          <a:lstStyle/>
          <a:p>
            <a:endParaRPr/>
          </a:p>
        </p:txBody>
      </p:sp>
      <p:sp>
        <p:nvSpPr>
          <p:cNvPr id="45" name="object 45"/>
          <p:cNvSpPr/>
          <p:nvPr/>
        </p:nvSpPr>
        <p:spPr>
          <a:xfrm>
            <a:off x="450850" y="2118360"/>
            <a:ext cx="8242300" cy="0"/>
          </a:xfrm>
          <a:custGeom>
            <a:avLst/>
            <a:gdLst/>
            <a:ahLst/>
            <a:cxnLst/>
            <a:rect l="l" t="t" r="r" b="b"/>
            <a:pathLst>
              <a:path w="8242300">
                <a:moveTo>
                  <a:pt x="0" y="0"/>
                </a:moveTo>
                <a:lnTo>
                  <a:pt x="8242300" y="0"/>
                </a:lnTo>
              </a:path>
            </a:pathLst>
          </a:custGeom>
          <a:ln w="38100">
            <a:solidFill>
              <a:srgbClr val="FFFFFF"/>
            </a:solidFill>
          </a:ln>
        </p:spPr>
        <p:txBody>
          <a:bodyPr wrap="square" lIns="0" tIns="0" rIns="0" bIns="0" rtlCol="0">
            <a:noAutofit/>
          </a:bodyPr>
          <a:lstStyle/>
          <a:p>
            <a:endParaRPr/>
          </a:p>
        </p:txBody>
      </p:sp>
      <p:sp>
        <p:nvSpPr>
          <p:cNvPr id="9" name="object 9"/>
          <p:cNvSpPr txBox="1"/>
          <p:nvPr/>
        </p:nvSpPr>
        <p:spPr>
          <a:xfrm>
            <a:off x="457200" y="1600200"/>
            <a:ext cx="8229600" cy="518160"/>
          </a:xfrm>
          <a:prstGeom prst="rect">
            <a:avLst/>
          </a:prstGeom>
        </p:spPr>
        <p:txBody>
          <a:bodyPr wrap="square" lIns="0" tIns="0" rIns="0" bIns="0" rtlCol="0">
            <a:noAutofit/>
          </a:bodyPr>
          <a:lstStyle/>
          <a:p>
            <a:pPr marL="458724">
              <a:lnSpc>
                <a:spcPts val="3188"/>
              </a:lnSpc>
              <a:spcBef>
                <a:spcPts val="320"/>
              </a:spcBef>
            </a:pPr>
            <a:r>
              <a:rPr sz="2700" b="1" spc="0" baseline="31857" dirty="0">
                <a:solidFill>
                  <a:srgbClr val="FFFFFF"/>
                </a:solidFill>
                <a:latin typeface="Calibri"/>
                <a:cs typeface="Calibri"/>
              </a:rPr>
              <a:t>k                                                 </a:t>
            </a:r>
            <a:r>
              <a:rPr sz="2700" b="1" spc="54" baseline="31857" dirty="0">
                <a:solidFill>
                  <a:srgbClr val="FFFFFF"/>
                </a:solidFill>
                <a:latin typeface="Calibri"/>
                <a:cs typeface="Calibri"/>
              </a:rPr>
              <a:t> </a:t>
            </a:r>
            <a:r>
              <a:rPr sz="3600" b="1" spc="-4" baseline="5688" dirty="0">
                <a:solidFill>
                  <a:srgbClr val="FFFFFF"/>
                </a:solidFill>
                <a:latin typeface="Calibri"/>
                <a:cs typeface="Calibri"/>
              </a:rPr>
              <a:t>p</a:t>
            </a:r>
            <a:r>
              <a:rPr sz="2400" b="1" spc="0" baseline="-11946" dirty="0">
                <a:solidFill>
                  <a:srgbClr val="FFFFFF"/>
                </a:solidFill>
                <a:latin typeface="Calibri"/>
                <a:cs typeface="Calibri"/>
              </a:rPr>
              <a:t>k                                 </a:t>
            </a:r>
            <a:r>
              <a:rPr sz="2400" b="1" spc="157" baseline="-11946" dirty="0">
                <a:solidFill>
                  <a:srgbClr val="FFFFFF"/>
                </a:solidFill>
                <a:latin typeface="Calibri"/>
                <a:cs typeface="Calibri"/>
              </a:rPr>
              <a:t> </a:t>
            </a:r>
            <a:r>
              <a:rPr sz="3000" b="1" spc="4" baseline="9557" dirty="0">
                <a:solidFill>
                  <a:srgbClr val="FFFFFF"/>
                </a:solidFill>
                <a:latin typeface="Calibri"/>
                <a:cs typeface="Calibri"/>
              </a:rPr>
              <a:t>p</a:t>
            </a:r>
            <a:r>
              <a:rPr sz="1950" b="1" spc="-4" baseline="-4201" dirty="0">
                <a:solidFill>
                  <a:srgbClr val="FFFFFF"/>
                </a:solidFill>
                <a:latin typeface="Calibri"/>
                <a:cs typeface="Calibri"/>
              </a:rPr>
              <a:t>k+</a:t>
            </a:r>
            <a:r>
              <a:rPr sz="1950" b="1" spc="0" baseline="-4201" dirty="0">
                <a:solidFill>
                  <a:srgbClr val="FFFFFF"/>
                </a:solidFill>
                <a:latin typeface="Calibri"/>
                <a:cs typeface="Calibri"/>
              </a:rPr>
              <a:t>1                                     </a:t>
            </a:r>
            <a:r>
              <a:rPr sz="1950" b="1" spc="192" baseline="-4201" dirty="0">
                <a:solidFill>
                  <a:srgbClr val="FFFFFF"/>
                </a:solidFill>
                <a:latin typeface="Calibri"/>
                <a:cs typeface="Calibri"/>
              </a:rPr>
              <a:t> </a:t>
            </a:r>
            <a:r>
              <a:rPr sz="2700" b="1" spc="0" baseline="13653" dirty="0">
                <a:solidFill>
                  <a:srgbClr val="FFFFFF"/>
                </a:solidFill>
                <a:latin typeface="Calibri"/>
                <a:cs typeface="Calibri"/>
              </a:rPr>
              <a:t>(x</a:t>
            </a:r>
            <a:r>
              <a:rPr sz="1200" b="1" spc="0" dirty="0">
                <a:solidFill>
                  <a:srgbClr val="FFFFFF"/>
                </a:solidFill>
                <a:latin typeface="Calibri"/>
                <a:cs typeface="Calibri"/>
              </a:rPr>
              <a:t>k+</a:t>
            </a:r>
            <a:r>
              <a:rPr sz="1200" b="1" spc="4" dirty="0">
                <a:solidFill>
                  <a:srgbClr val="FFFFFF"/>
                </a:solidFill>
                <a:latin typeface="Calibri"/>
                <a:cs typeface="Calibri"/>
              </a:rPr>
              <a:t>1</a:t>
            </a:r>
            <a:r>
              <a:rPr sz="2700" b="1" spc="4" baseline="13653" dirty="0">
                <a:solidFill>
                  <a:srgbClr val="FFFFFF"/>
                </a:solidFill>
                <a:latin typeface="Calibri"/>
                <a:cs typeface="Calibri"/>
              </a:rPr>
              <a:t>,</a:t>
            </a:r>
            <a:r>
              <a:rPr sz="2700" b="1" spc="0" baseline="13653" dirty="0">
                <a:solidFill>
                  <a:srgbClr val="FFFFFF"/>
                </a:solidFill>
                <a:latin typeface="Calibri"/>
                <a:cs typeface="Calibri"/>
              </a:rPr>
              <a:t>y</a:t>
            </a:r>
            <a:r>
              <a:rPr sz="1200" b="1" spc="0" dirty="0">
                <a:solidFill>
                  <a:srgbClr val="FFFFFF"/>
                </a:solidFill>
                <a:latin typeface="Calibri"/>
                <a:cs typeface="Calibri"/>
              </a:rPr>
              <a:t>k+</a:t>
            </a:r>
            <a:r>
              <a:rPr sz="1200" b="1" spc="4" dirty="0">
                <a:solidFill>
                  <a:srgbClr val="FFFFFF"/>
                </a:solidFill>
                <a:latin typeface="Calibri"/>
                <a:cs typeface="Calibri"/>
              </a:rPr>
              <a:t>1</a:t>
            </a:r>
            <a:r>
              <a:rPr sz="2700" b="1" spc="0" baseline="13653" dirty="0">
                <a:solidFill>
                  <a:srgbClr val="FFFFFF"/>
                </a:solidFill>
                <a:latin typeface="Calibri"/>
                <a:cs typeface="Calibri"/>
              </a:rPr>
              <a:t>)</a:t>
            </a:r>
            <a:endParaRPr sz="1800">
              <a:latin typeface="Calibri"/>
              <a:cs typeface="Calibri"/>
            </a:endParaRPr>
          </a:p>
        </p:txBody>
      </p:sp>
      <p:sp>
        <p:nvSpPr>
          <p:cNvPr id="8" name="object 8"/>
          <p:cNvSpPr txBox="1"/>
          <p:nvPr/>
        </p:nvSpPr>
        <p:spPr>
          <a:xfrm>
            <a:off x="457200" y="2118360"/>
            <a:ext cx="8229600" cy="426719"/>
          </a:xfrm>
          <a:prstGeom prst="rect">
            <a:avLst/>
          </a:prstGeom>
        </p:spPr>
        <p:txBody>
          <a:bodyPr wrap="square" lIns="0" tIns="0" rIns="0" bIns="0" rtlCol="0">
            <a:noAutofit/>
          </a:bodyPr>
          <a:lstStyle/>
          <a:p>
            <a:pPr marL="996061">
              <a:lnSpc>
                <a:spcPts val="2442"/>
              </a:lnSpc>
              <a:spcBef>
                <a:spcPts val="320"/>
              </a:spcBef>
            </a:pPr>
            <a:r>
              <a:rPr sz="2700" spc="0" baseline="7585" dirty="0">
                <a:latin typeface="Calibri"/>
                <a:cs typeface="Calibri"/>
              </a:rPr>
              <a:t>0                                                                                                                 </a:t>
            </a:r>
            <a:r>
              <a:rPr sz="2700" spc="271" baseline="7585" dirty="0">
                <a:latin typeface="Calibri"/>
                <a:cs typeface="Calibri"/>
              </a:rPr>
              <a:t> </a:t>
            </a:r>
            <a:r>
              <a:rPr sz="1800" b="1" spc="0" dirty="0">
                <a:latin typeface="Calibri"/>
                <a:cs typeface="Calibri"/>
              </a:rPr>
              <a:t>(0, 8)</a:t>
            </a:r>
            <a:endParaRPr sz="1800">
              <a:latin typeface="Calibri"/>
              <a:cs typeface="Calibri"/>
            </a:endParaRPr>
          </a:p>
        </p:txBody>
      </p:sp>
      <p:sp>
        <p:nvSpPr>
          <p:cNvPr id="7" name="object 7"/>
          <p:cNvSpPr txBox="1"/>
          <p:nvPr/>
        </p:nvSpPr>
        <p:spPr>
          <a:xfrm>
            <a:off x="457200" y="2545079"/>
            <a:ext cx="8229600" cy="426720"/>
          </a:xfrm>
          <a:prstGeom prst="rect">
            <a:avLst/>
          </a:prstGeom>
        </p:spPr>
        <p:txBody>
          <a:bodyPr wrap="square" lIns="0" tIns="0" rIns="0" bIns="0" rtlCol="0">
            <a:noAutofit/>
          </a:bodyPr>
          <a:lstStyle/>
          <a:p>
            <a:pPr marL="996061">
              <a:lnSpc>
                <a:spcPts val="2442"/>
              </a:lnSpc>
              <a:spcBef>
                <a:spcPts val="320"/>
              </a:spcBef>
            </a:pPr>
            <a:r>
              <a:rPr sz="2700" spc="0" baseline="7585" dirty="0">
                <a:latin typeface="Calibri"/>
                <a:cs typeface="Calibri"/>
              </a:rPr>
              <a:t>1                                    </a:t>
            </a:r>
            <a:r>
              <a:rPr sz="2700" spc="4" baseline="7585" dirty="0">
                <a:latin typeface="Calibri"/>
                <a:cs typeface="Calibri"/>
              </a:rPr>
              <a:t> </a:t>
            </a:r>
            <a:r>
              <a:rPr sz="1800" b="1" spc="0" dirty="0">
                <a:latin typeface="Calibri"/>
                <a:cs typeface="Calibri"/>
              </a:rPr>
              <a:t>-13                                  </a:t>
            </a:r>
            <a:r>
              <a:rPr sz="1800" b="1" spc="9" dirty="0">
                <a:latin typeface="Calibri"/>
                <a:cs typeface="Calibri"/>
              </a:rPr>
              <a:t> </a:t>
            </a:r>
            <a:r>
              <a:rPr sz="1800" b="1" spc="0" dirty="0">
                <a:latin typeface="Calibri"/>
                <a:cs typeface="Calibri"/>
              </a:rPr>
              <a:t>-3                                </a:t>
            </a:r>
            <a:r>
              <a:rPr sz="1800" b="1" spc="79" dirty="0">
                <a:latin typeface="Calibri"/>
                <a:cs typeface="Calibri"/>
              </a:rPr>
              <a:t> </a:t>
            </a:r>
            <a:r>
              <a:rPr sz="1800" b="1" spc="0" dirty="0">
                <a:latin typeface="Calibri"/>
                <a:cs typeface="Calibri"/>
              </a:rPr>
              <a:t>(1, 8)</a:t>
            </a:r>
            <a:endParaRPr sz="1800">
              <a:latin typeface="Calibri"/>
              <a:cs typeface="Calibri"/>
            </a:endParaRPr>
          </a:p>
        </p:txBody>
      </p:sp>
      <p:sp>
        <p:nvSpPr>
          <p:cNvPr id="6" name="object 6"/>
          <p:cNvSpPr txBox="1"/>
          <p:nvPr/>
        </p:nvSpPr>
        <p:spPr>
          <a:xfrm>
            <a:off x="457200" y="2971800"/>
            <a:ext cx="8229600" cy="426720"/>
          </a:xfrm>
          <a:prstGeom prst="rect">
            <a:avLst/>
          </a:prstGeom>
        </p:spPr>
        <p:txBody>
          <a:bodyPr wrap="square" lIns="0" tIns="0" rIns="0" bIns="0" rtlCol="0">
            <a:noAutofit/>
          </a:bodyPr>
          <a:lstStyle/>
          <a:p>
            <a:pPr marL="970153">
              <a:lnSpc>
                <a:spcPts val="2442"/>
              </a:lnSpc>
              <a:spcBef>
                <a:spcPts val="320"/>
              </a:spcBef>
            </a:pPr>
            <a:r>
              <a:rPr sz="2700" spc="0" baseline="7585" dirty="0">
                <a:latin typeface="Calibri"/>
                <a:cs typeface="Calibri"/>
              </a:rPr>
              <a:t>2                                     </a:t>
            </a:r>
            <a:r>
              <a:rPr sz="2700" spc="221" baseline="7585" dirty="0">
                <a:latin typeface="Calibri"/>
                <a:cs typeface="Calibri"/>
              </a:rPr>
              <a:t> </a:t>
            </a:r>
            <a:r>
              <a:rPr sz="1800" b="1" spc="0" dirty="0">
                <a:latin typeface="Calibri"/>
                <a:cs typeface="Calibri"/>
              </a:rPr>
              <a:t>-3                                   </a:t>
            </a:r>
            <a:r>
              <a:rPr sz="1800" b="1" spc="94" dirty="0">
                <a:latin typeface="Calibri"/>
                <a:cs typeface="Calibri"/>
              </a:rPr>
              <a:t> </a:t>
            </a:r>
            <a:r>
              <a:rPr sz="1800" b="1" spc="0" dirty="0">
                <a:latin typeface="Calibri"/>
                <a:cs typeface="Calibri"/>
              </a:rPr>
              <a:t>11                               </a:t>
            </a:r>
            <a:r>
              <a:rPr sz="1800" b="1" spc="124" dirty="0">
                <a:latin typeface="Calibri"/>
                <a:cs typeface="Calibri"/>
              </a:rPr>
              <a:t> </a:t>
            </a:r>
            <a:r>
              <a:rPr sz="1800" b="1" spc="0" dirty="0">
                <a:latin typeface="Calibri"/>
                <a:cs typeface="Calibri"/>
              </a:rPr>
              <a:t>(2, 8)</a:t>
            </a:r>
            <a:endParaRPr sz="1800">
              <a:latin typeface="Calibri"/>
              <a:cs typeface="Calibri"/>
            </a:endParaRPr>
          </a:p>
        </p:txBody>
      </p:sp>
      <p:sp>
        <p:nvSpPr>
          <p:cNvPr id="5" name="object 5"/>
          <p:cNvSpPr txBox="1"/>
          <p:nvPr/>
        </p:nvSpPr>
        <p:spPr>
          <a:xfrm>
            <a:off x="457200" y="3398520"/>
            <a:ext cx="8229600" cy="426719"/>
          </a:xfrm>
          <a:prstGeom prst="rect">
            <a:avLst/>
          </a:prstGeom>
        </p:spPr>
        <p:txBody>
          <a:bodyPr wrap="square" lIns="0" tIns="0" rIns="0" bIns="0" rtlCol="0">
            <a:noAutofit/>
          </a:bodyPr>
          <a:lstStyle/>
          <a:p>
            <a:pPr marL="970153">
              <a:lnSpc>
                <a:spcPts val="2442"/>
              </a:lnSpc>
              <a:spcBef>
                <a:spcPts val="320"/>
              </a:spcBef>
            </a:pPr>
            <a:r>
              <a:rPr sz="2700" spc="0" baseline="7585" dirty="0">
                <a:latin typeface="Calibri"/>
                <a:cs typeface="Calibri"/>
              </a:rPr>
              <a:t>3                                     </a:t>
            </a:r>
            <a:r>
              <a:rPr sz="2700" spc="221" baseline="7585" dirty="0">
                <a:latin typeface="Calibri"/>
                <a:cs typeface="Calibri"/>
              </a:rPr>
              <a:t> </a:t>
            </a:r>
            <a:r>
              <a:rPr sz="1800" b="1" spc="0" dirty="0">
                <a:latin typeface="Calibri"/>
                <a:cs typeface="Calibri"/>
              </a:rPr>
              <a:t>11                                   </a:t>
            </a:r>
            <a:r>
              <a:rPr sz="1800" b="1" spc="139" dirty="0">
                <a:latin typeface="Calibri"/>
                <a:cs typeface="Calibri"/>
              </a:rPr>
              <a:t> </a:t>
            </a:r>
            <a:r>
              <a:rPr sz="1800" b="1" spc="0" dirty="0">
                <a:latin typeface="Calibri"/>
                <a:cs typeface="Calibri"/>
              </a:rPr>
              <a:t>5                                </a:t>
            </a:r>
            <a:r>
              <a:rPr sz="1800" b="1" spc="221" dirty="0">
                <a:latin typeface="Calibri"/>
                <a:cs typeface="Calibri"/>
              </a:rPr>
              <a:t> </a:t>
            </a:r>
            <a:r>
              <a:rPr sz="1800" b="1" spc="0" dirty="0">
                <a:latin typeface="Calibri"/>
                <a:cs typeface="Calibri"/>
              </a:rPr>
              <a:t>(3,</a:t>
            </a:r>
            <a:r>
              <a:rPr sz="1800" b="1" spc="-4" dirty="0">
                <a:latin typeface="Calibri"/>
                <a:cs typeface="Calibri"/>
              </a:rPr>
              <a:t> </a:t>
            </a:r>
            <a:r>
              <a:rPr sz="1800" b="1" spc="0" dirty="0">
                <a:latin typeface="Calibri"/>
                <a:cs typeface="Calibri"/>
              </a:rPr>
              <a:t>7)</a:t>
            </a:r>
            <a:endParaRPr sz="1800">
              <a:latin typeface="Calibri"/>
              <a:cs typeface="Calibri"/>
            </a:endParaRPr>
          </a:p>
        </p:txBody>
      </p:sp>
      <p:sp>
        <p:nvSpPr>
          <p:cNvPr id="4" name="object 4"/>
          <p:cNvSpPr txBox="1"/>
          <p:nvPr/>
        </p:nvSpPr>
        <p:spPr>
          <a:xfrm>
            <a:off x="457200" y="3825240"/>
            <a:ext cx="8229600" cy="426720"/>
          </a:xfrm>
          <a:prstGeom prst="rect">
            <a:avLst/>
          </a:prstGeom>
        </p:spPr>
        <p:txBody>
          <a:bodyPr wrap="square" lIns="0" tIns="0" rIns="0" bIns="0" rtlCol="0">
            <a:noAutofit/>
          </a:bodyPr>
          <a:lstStyle/>
          <a:p>
            <a:pPr marL="970153">
              <a:lnSpc>
                <a:spcPts val="2442"/>
              </a:lnSpc>
              <a:spcBef>
                <a:spcPts val="320"/>
              </a:spcBef>
            </a:pPr>
            <a:r>
              <a:rPr sz="2700" spc="0" baseline="7585" dirty="0">
                <a:latin typeface="Calibri"/>
                <a:cs typeface="Calibri"/>
              </a:rPr>
              <a:t>4                                      </a:t>
            </a:r>
            <a:r>
              <a:rPr sz="2700" spc="226" baseline="7585" dirty="0">
                <a:latin typeface="Calibri"/>
                <a:cs typeface="Calibri"/>
              </a:rPr>
              <a:t> </a:t>
            </a:r>
            <a:r>
              <a:rPr sz="1800" b="1" spc="0" dirty="0">
                <a:latin typeface="Calibri"/>
                <a:cs typeface="Calibri"/>
              </a:rPr>
              <a:t>5                                    </a:t>
            </a:r>
            <a:r>
              <a:rPr sz="1800" b="1" spc="236" dirty="0">
                <a:latin typeface="Calibri"/>
                <a:cs typeface="Calibri"/>
              </a:rPr>
              <a:t> </a:t>
            </a:r>
            <a:r>
              <a:rPr sz="1800" b="1" spc="0" dirty="0">
                <a:latin typeface="Calibri"/>
                <a:cs typeface="Calibri"/>
              </a:rPr>
              <a:t>7                                </a:t>
            </a:r>
            <a:r>
              <a:rPr sz="1800" b="1" spc="221" dirty="0">
                <a:latin typeface="Calibri"/>
                <a:cs typeface="Calibri"/>
              </a:rPr>
              <a:t> </a:t>
            </a:r>
            <a:r>
              <a:rPr sz="1800" b="1" spc="0" dirty="0">
                <a:latin typeface="Calibri"/>
                <a:cs typeface="Calibri"/>
              </a:rPr>
              <a:t>(4, 6)</a:t>
            </a:r>
            <a:endParaRPr sz="1800">
              <a:latin typeface="Calibri"/>
              <a:cs typeface="Calibri"/>
            </a:endParaRPr>
          </a:p>
        </p:txBody>
      </p:sp>
      <p:sp>
        <p:nvSpPr>
          <p:cNvPr id="3" name="object 3"/>
          <p:cNvSpPr txBox="1"/>
          <p:nvPr/>
        </p:nvSpPr>
        <p:spPr>
          <a:xfrm>
            <a:off x="457200" y="4251960"/>
            <a:ext cx="8229600" cy="426720"/>
          </a:xfrm>
          <a:prstGeom prst="rect">
            <a:avLst/>
          </a:prstGeom>
        </p:spPr>
        <p:txBody>
          <a:bodyPr wrap="square" lIns="0" tIns="0" rIns="0" bIns="0" rtlCol="0">
            <a:noAutofit/>
          </a:bodyPr>
          <a:lstStyle/>
          <a:p>
            <a:pPr marL="970153">
              <a:lnSpc>
                <a:spcPts val="2442"/>
              </a:lnSpc>
              <a:spcBef>
                <a:spcPts val="320"/>
              </a:spcBef>
            </a:pPr>
            <a:r>
              <a:rPr sz="2700" spc="0" baseline="7585" dirty="0">
                <a:latin typeface="Calibri"/>
                <a:cs typeface="Calibri"/>
              </a:rPr>
              <a:t>5                                      </a:t>
            </a:r>
            <a:r>
              <a:rPr sz="2700" spc="226" baseline="7585" dirty="0">
                <a:latin typeface="Calibri"/>
                <a:cs typeface="Calibri"/>
              </a:rPr>
              <a:t> </a:t>
            </a:r>
            <a:r>
              <a:rPr sz="1800" b="1" spc="0" dirty="0">
                <a:latin typeface="Calibri"/>
                <a:cs typeface="Calibri"/>
              </a:rPr>
              <a:t>7                                                                        </a:t>
            </a:r>
            <a:r>
              <a:rPr sz="1800" b="1" spc="149" dirty="0">
                <a:latin typeface="Calibri"/>
                <a:cs typeface="Calibri"/>
              </a:rPr>
              <a:t> </a:t>
            </a:r>
            <a:r>
              <a:rPr sz="1800" b="1" spc="0" dirty="0">
                <a:latin typeface="Calibri"/>
                <a:cs typeface="Calibri"/>
              </a:rPr>
              <a:t>(5, 5)</a:t>
            </a:r>
            <a:endParaRPr sz="1800">
              <a:latin typeface="Calibri"/>
              <a:cs typeface="Calibri"/>
            </a:endParaRPr>
          </a:p>
        </p:txBody>
      </p:sp>
      <p:sp>
        <p:nvSpPr>
          <p:cNvPr id="2" name="object 2"/>
          <p:cNvSpPr txBox="1"/>
          <p:nvPr/>
        </p:nvSpPr>
        <p:spPr>
          <a:xfrm>
            <a:off x="457200" y="4678680"/>
            <a:ext cx="8229600" cy="370839"/>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Video Display Devices: CRT </a:t>
            </a:r>
            <a:endParaRPr lang="en-IN" dirty="0">
              <a:solidFill>
                <a:srgbClr val="FF0000"/>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395536" y="1484785"/>
            <a:ext cx="8280920" cy="3600400"/>
          </a:xfrm>
          <a:prstGeom prst="rect">
            <a:avLst/>
          </a:prstGeom>
          <a:noFill/>
          <a:ln w="9525">
            <a:noFill/>
            <a:miter lim="800000"/>
            <a:headEnd/>
            <a:tailEnd/>
          </a:ln>
        </p:spPr>
      </p:pic>
      <p:sp>
        <p:nvSpPr>
          <p:cNvPr id="7" name="Rectangle 6"/>
          <p:cNvSpPr/>
          <p:nvPr/>
        </p:nvSpPr>
        <p:spPr>
          <a:xfrm>
            <a:off x="395536" y="5103674"/>
            <a:ext cx="8496944" cy="2123658"/>
          </a:xfrm>
          <a:prstGeom prst="rect">
            <a:avLst/>
          </a:prstGeom>
        </p:spPr>
        <p:txBody>
          <a:bodyPr wrap="square">
            <a:spAutoFit/>
          </a:bodyPr>
          <a:lstStyle/>
          <a:p>
            <a:pPr algn="just">
              <a:buFont typeface="Arial" pitchFamily="34" charset="0"/>
              <a:buChar char="•"/>
            </a:pPr>
            <a:r>
              <a:rPr lang="en-IN" sz="2400" dirty="0"/>
              <a:t> The primary output device in a graphics system is a video monitor.</a:t>
            </a:r>
          </a:p>
          <a:p>
            <a:pPr algn="just">
              <a:buFont typeface="Arial" pitchFamily="34" charset="0"/>
              <a:buChar char="•"/>
            </a:pPr>
            <a:r>
              <a:rPr lang="en-IN" sz="2400" dirty="0"/>
              <a:t> The operation of most video monitors is based on the standard cathode ray tube (CRT). </a:t>
            </a:r>
            <a:endParaRPr lang="en-IN" sz="2400" b="0" dirty="0"/>
          </a:p>
          <a:p>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20680"/>
          </a:xfrm>
        </p:spPr>
        <p:txBody>
          <a:bodyPr>
            <a:normAutofit fontScale="85000" lnSpcReduction="20000"/>
          </a:bodyPr>
          <a:lstStyle/>
          <a:p>
            <a:pPr algn="just"/>
            <a:r>
              <a:rPr lang="en-IN" dirty="0"/>
              <a:t>The beam of electrons are emitted by an electron gun. It passes through focusing and deflection systems that direct the beam toward specified positions on the phosphor coated screen.</a:t>
            </a:r>
          </a:p>
          <a:p>
            <a:pPr algn="just"/>
            <a:r>
              <a:rPr lang="en-IN" dirty="0"/>
              <a:t> Thus phosphor emits a small spot of light at each position contacted by the electron beam. </a:t>
            </a:r>
          </a:p>
          <a:p>
            <a:pPr algn="just"/>
            <a:r>
              <a:rPr lang="en-IN" dirty="0"/>
              <a:t>Because the light emitted by the phosphor fades very rapidly, some method is needed for maintaining the screen picture. </a:t>
            </a:r>
          </a:p>
          <a:p>
            <a:pPr algn="just"/>
            <a:r>
              <a:rPr lang="en-IN" dirty="0"/>
              <a:t>One way to keep the phosphor glowing is to redraw the picture repeatedly by quickly directing the electron beam back over the same points. This type of display is called a refresh CRT </a:t>
            </a:r>
            <a:endParaRPr lang="en-IN" b="0" dirty="0"/>
          </a:p>
          <a:p>
            <a:pPr algn="just"/>
            <a:r>
              <a:rPr lang="en-IN" dirty="0"/>
              <a:t>The primary components of an electron gun in a CRT are the heated metal, cathode and a control grid.</a:t>
            </a:r>
            <a:br>
              <a:rPr lang="en-IN"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259632" y="0"/>
            <a:ext cx="5904656" cy="2520280"/>
          </a:xfrm>
          <a:prstGeom prst="rect">
            <a:avLst/>
          </a:prstGeom>
          <a:noFill/>
          <a:ln w="9525">
            <a:noFill/>
            <a:miter lim="800000"/>
            <a:headEnd/>
            <a:tailEnd/>
          </a:ln>
        </p:spPr>
      </p:pic>
      <p:sp>
        <p:nvSpPr>
          <p:cNvPr id="5" name="Rectangle 4"/>
          <p:cNvSpPr/>
          <p:nvPr/>
        </p:nvSpPr>
        <p:spPr>
          <a:xfrm>
            <a:off x="323528" y="2636912"/>
            <a:ext cx="8568952" cy="4483666"/>
          </a:xfrm>
          <a:prstGeom prst="rect">
            <a:avLst/>
          </a:prstGeom>
        </p:spPr>
        <p:txBody>
          <a:bodyPr wrap="square">
            <a:spAutoFit/>
          </a:bodyPr>
          <a:lstStyle/>
          <a:p>
            <a:pPr algn="just">
              <a:buFont typeface="Arial" pitchFamily="34" charset="0"/>
              <a:buChar char="•"/>
            </a:pPr>
            <a:r>
              <a:rPr lang="en-IN" sz="2400" dirty="0"/>
              <a:t> Heat is supplied to the cathode by directing a current through a coil of wire, called the filament. This causes electrons to be ‘boiled off" the hot cathode surface.</a:t>
            </a:r>
          </a:p>
          <a:p>
            <a:pPr algn="just">
              <a:buFont typeface="Arial" pitchFamily="34" charset="0"/>
              <a:buChar char="•"/>
            </a:pPr>
            <a:r>
              <a:rPr lang="en-IN" sz="2400" dirty="0"/>
              <a:t> Intensity of the electron beam is controlled by setting voltage levels on the control grid, which is a metal cylinder that fits over the cathode. </a:t>
            </a:r>
          </a:p>
          <a:p>
            <a:pPr algn="just">
              <a:buFont typeface="Arial" pitchFamily="34" charset="0"/>
              <a:buChar char="•"/>
            </a:pPr>
            <a:r>
              <a:rPr lang="en-IN" sz="2400" dirty="0"/>
              <a:t>Amount of light emitted by the phosphor coating depends on the number of electrons striking the screen, thus we control the brightness of a display by varying the voltage on the control grid.</a:t>
            </a:r>
            <a:endParaRPr lang="en-IN" sz="2400" b="0" dirty="0"/>
          </a:p>
          <a:p>
            <a:pPr algn="just">
              <a:buFont typeface="Arial" pitchFamily="34" charset="0"/>
              <a:buChar char="•"/>
            </a:pPr>
            <a:endParaRPr lang="en-IN" sz="2400" dirty="0"/>
          </a:p>
          <a:p>
            <a:br>
              <a:rPr lang="en-IN"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669360"/>
          </a:xfrm>
        </p:spPr>
        <p:txBody>
          <a:bodyPr>
            <a:normAutofit fontScale="85000" lnSpcReduction="20000"/>
          </a:bodyPr>
          <a:lstStyle/>
          <a:p>
            <a:pPr algn="just"/>
            <a:r>
              <a:rPr lang="en-IN" dirty="0"/>
              <a:t>A smaller negative voltage on the control grid simply decreases the number of electrons passing through the small hole at the end of the control grid structure. </a:t>
            </a:r>
          </a:p>
          <a:p>
            <a:pPr algn="just"/>
            <a:r>
              <a:rPr lang="en-IN" dirty="0"/>
              <a:t>A high negative voltage applied will stop electrons from passing through it. </a:t>
            </a:r>
          </a:p>
          <a:p>
            <a:pPr algn="just"/>
            <a:r>
              <a:rPr lang="en-IN" dirty="0"/>
              <a:t>The focusing system force the electron beam to converge into a small spot as it strikes the phosphor. Otherwise, the electrons would repel each other, and the beam would spread out as it approaches the screen.</a:t>
            </a:r>
          </a:p>
          <a:p>
            <a:pPr algn="just"/>
            <a:r>
              <a:rPr lang="en-IN" dirty="0"/>
              <a:t>Focusing is accomplished with the help of either electric or magnetic fields. </a:t>
            </a:r>
          </a:p>
          <a:p>
            <a:pPr algn="just"/>
            <a:r>
              <a:rPr lang="en-IN" dirty="0"/>
              <a:t>It is commonly constructed with a pair of magnetic deflection coils mounted on CRT envelope. The magnetic field produced by each pair of coils directs the electron beam properly. Horizontal deflection is accomplished with one pair of coils, and vertical deflection by the other pair.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153</TotalTime>
  <Words>2856</Words>
  <Application>Microsoft Office PowerPoint</Application>
  <PresentationFormat>On-screen Show (4:3)</PresentationFormat>
  <Paragraphs>287</Paragraphs>
  <Slides>55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Times New Roman</vt:lpstr>
      <vt:lpstr>Wingdings</vt:lpstr>
      <vt:lpstr>Office Theme</vt:lpstr>
      <vt:lpstr>CG- MODULE 1</vt:lpstr>
      <vt:lpstr>PowerPoint Presentation</vt:lpstr>
      <vt:lpstr>  Applications of computer graphics   </vt:lpstr>
      <vt:lpstr>PowerPoint Presentation</vt:lpstr>
      <vt:lpstr>PowerPoint Presentation</vt:lpstr>
      <vt:lpstr>Video Display Devices: CRT </vt:lpstr>
      <vt:lpstr>PowerPoint Presentation</vt:lpstr>
      <vt:lpstr>PowerPoint Presentation</vt:lpstr>
      <vt:lpstr>PowerPoint Presentation</vt:lpstr>
      <vt:lpstr>PowerPoint Presentation</vt:lpstr>
      <vt:lpstr>PowerPoint Presentation</vt:lpstr>
      <vt:lpstr>PowerPoint Presentation</vt:lpstr>
      <vt:lpstr>Raster scan display</vt:lpstr>
      <vt:lpstr>PowerPoint Presentation</vt:lpstr>
      <vt:lpstr>PowerPoint Presentation</vt:lpstr>
      <vt:lpstr>PowerPoint Presentation</vt:lpstr>
      <vt:lpstr>PowerPoint Presentation</vt:lpstr>
      <vt:lpstr>RASTER-SCAN SYSTEMS </vt:lpstr>
      <vt:lpstr>PowerPoint Presentation</vt:lpstr>
      <vt:lpstr>PowerPoint Presentation</vt:lpstr>
      <vt:lpstr>PowerPoint Presentation</vt:lpstr>
      <vt:lpstr>PowerPoint Presentation</vt:lpstr>
      <vt:lpstr>Random scan display</vt:lpstr>
      <vt:lpstr>PowerPoint Presentation</vt:lpstr>
      <vt:lpstr>PowerPoint Presentation</vt:lpstr>
      <vt:lpstr> RANDOM-SCAN SYSTEMS   </vt:lpstr>
      <vt:lpstr>PowerPoint Presentation</vt:lpstr>
      <vt:lpstr>LINE DRAWING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Bresenham’s line drawing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Anaya</dc:creator>
  <cp:lastModifiedBy>Vishnu Satheesan</cp:lastModifiedBy>
  <cp:revision>22</cp:revision>
  <dcterms:created xsi:type="dcterms:W3CDTF">2022-03-12T06:44:15Z</dcterms:created>
  <dcterms:modified xsi:type="dcterms:W3CDTF">2022-04-25T06:26:31Z</dcterms:modified>
</cp:coreProperties>
</file>