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408" r:id="rId16"/>
    <p:sldId id="409" r:id="rId17"/>
    <p:sldId id="410" r:id="rId18"/>
    <p:sldId id="411" r:id="rId19"/>
    <p:sldId id="412" r:id="rId20"/>
    <p:sldId id="274" r:id="rId21"/>
    <p:sldId id="275" r:id="rId22"/>
    <p:sldId id="414" r:id="rId23"/>
    <p:sldId id="415" r:id="rId24"/>
    <p:sldId id="416" r:id="rId25"/>
    <p:sldId id="417" r:id="rId26"/>
    <p:sldId id="418" r:id="rId27"/>
    <p:sldId id="419" r:id="rId28"/>
    <p:sldId id="420" r:id="rId29"/>
    <p:sldId id="421" r:id="rId30"/>
    <p:sldId id="422" r:id="rId31"/>
    <p:sldId id="423" r:id="rId32"/>
    <p:sldId id="424" r:id="rId33"/>
    <p:sldId id="425" r:id="rId34"/>
    <p:sldId id="427" r:id="rId35"/>
    <p:sldId id="426" r:id="rId36"/>
    <p:sldId id="285" r:id="rId37"/>
    <p:sldId id="286" r:id="rId38"/>
    <p:sldId id="287" r:id="rId39"/>
    <p:sldId id="288" r:id="rId40"/>
    <p:sldId id="289" r:id="rId41"/>
    <p:sldId id="290" r:id="rId42"/>
    <p:sldId id="291" r:id="rId43"/>
    <p:sldId id="292" r:id="rId44"/>
    <p:sldId id="293" r:id="rId45"/>
    <p:sldId id="294" r:id="rId46"/>
    <p:sldId id="428" r:id="rId47"/>
    <p:sldId id="429"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430" r:id="rId80"/>
    <p:sldId id="326" r:id="rId81"/>
    <p:sldId id="327" r:id="rId82"/>
    <p:sldId id="329"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95" r:id="rId100"/>
    <p:sldId id="396" r:id="rId101"/>
    <p:sldId id="431" r:id="rId102"/>
    <p:sldId id="432" r:id="rId103"/>
    <p:sldId id="433" r:id="rId104"/>
    <p:sldId id="434" r:id="rId105"/>
    <p:sldId id="435" r:id="rId106"/>
    <p:sldId id="436" r:id="rId107"/>
    <p:sldId id="437" r:id="rId108"/>
    <p:sldId id="438" r:id="rId109"/>
    <p:sldId id="439" r:id="rId110"/>
    <p:sldId id="397" r:id="rId111"/>
    <p:sldId id="398" r:id="rId112"/>
    <p:sldId id="440" r:id="rId113"/>
    <p:sldId id="441" r:id="rId114"/>
    <p:sldId id="399" r:id="rId115"/>
    <p:sldId id="442" r:id="rId1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E9631F-8983-41DE-B35F-B15BB5B80BC5}">
          <p14:sldIdLst>
            <p14:sldId id="256"/>
            <p14:sldId id="257"/>
            <p14:sldId id="258"/>
            <p14:sldId id="259"/>
            <p14:sldId id="260"/>
            <p14:sldId id="261"/>
            <p14:sldId id="262"/>
            <p14:sldId id="263"/>
            <p14:sldId id="264"/>
            <p14:sldId id="265"/>
            <p14:sldId id="266"/>
            <p14:sldId id="267"/>
            <p14:sldId id="268"/>
            <p14:sldId id="269"/>
            <p14:sldId id="408"/>
            <p14:sldId id="409"/>
            <p14:sldId id="410"/>
            <p14:sldId id="411"/>
            <p14:sldId id="412"/>
            <p14:sldId id="274"/>
            <p14:sldId id="275"/>
            <p14:sldId id="414"/>
            <p14:sldId id="415"/>
            <p14:sldId id="416"/>
            <p14:sldId id="417"/>
            <p14:sldId id="418"/>
            <p14:sldId id="419"/>
            <p14:sldId id="420"/>
            <p14:sldId id="421"/>
            <p14:sldId id="422"/>
            <p14:sldId id="423"/>
            <p14:sldId id="424"/>
            <p14:sldId id="425"/>
            <p14:sldId id="427"/>
            <p14:sldId id="426"/>
            <p14:sldId id="285"/>
            <p14:sldId id="286"/>
            <p14:sldId id="287"/>
            <p14:sldId id="288"/>
            <p14:sldId id="289"/>
            <p14:sldId id="290"/>
            <p14:sldId id="291"/>
            <p14:sldId id="292"/>
            <p14:sldId id="293"/>
            <p14:sldId id="294"/>
            <p14:sldId id="428"/>
            <p14:sldId id="429"/>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430"/>
            <p14:sldId id="326"/>
            <p14:sldId id="327"/>
            <p14:sldId id="329"/>
            <p14:sldId id="331"/>
            <p14:sldId id="332"/>
            <p14:sldId id="333"/>
            <p14:sldId id="334"/>
            <p14:sldId id="335"/>
            <p14:sldId id="336"/>
            <p14:sldId id="337"/>
            <p14:sldId id="338"/>
            <p14:sldId id="339"/>
            <p14:sldId id="340"/>
            <p14:sldId id="341"/>
            <p14:sldId id="342"/>
            <p14:sldId id="343"/>
            <p14:sldId id="344"/>
            <p14:sldId id="345"/>
            <p14:sldId id="346"/>
            <p14:sldId id="395"/>
            <p14:sldId id="396"/>
            <p14:sldId id="431"/>
            <p14:sldId id="432"/>
            <p14:sldId id="433"/>
            <p14:sldId id="434"/>
            <p14:sldId id="435"/>
            <p14:sldId id="436"/>
            <p14:sldId id="437"/>
            <p14:sldId id="438"/>
            <p14:sldId id="439"/>
            <p14:sldId id="397"/>
            <p14:sldId id="398"/>
            <p14:sldId id="440"/>
            <p14:sldId id="441"/>
            <p14:sldId id="399"/>
            <p14:sldId id="44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C826A62-CA53-45FE-81CA-1219B9EC9E4A}" type="datetimeFigureOut">
              <a:rPr lang="en-IN" smtClean="0"/>
              <a:t>15-06-2022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6449C45-4089-4867-AFED-8ABF8DE3E51A}" type="slidenum">
              <a:rPr lang="en-IN" smtClean="0"/>
              <a:t>‹#›</a:t>
            </a:fld>
            <a:endParaRPr lang="en-IN"/>
          </a:p>
        </p:txBody>
      </p:sp>
    </p:spTree>
    <p:extLst>
      <p:ext uri="{BB962C8B-B14F-4D97-AF65-F5344CB8AC3E}">
        <p14:creationId xmlns:p14="http://schemas.microsoft.com/office/powerpoint/2010/main" val="428400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449C45-4089-4867-AFED-8ABF8DE3E51A}" type="slidenum">
              <a:rPr lang="en-IN" smtClean="0"/>
              <a:t>21</a:t>
            </a:fld>
            <a:endParaRPr lang="en-IN"/>
          </a:p>
        </p:txBody>
      </p:sp>
    </p:spTree>
    <p:extLst>
      <p:ext uri="{BB962C8B-B14F-4D97-AF65-F5344CB8AC3E}">
        <p14:creationId xmlns:p14="http://schemas.microsoft.com/office/powerpoint/2010/main" val="41163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449C45-4089-4867-AFED-8ABF8DE3E51A}" type="slidenum">
              <a:rPr lang="en-IN" smtClean="0"/>
              <a:t>108</a:t>
            </a:fld>
            <a:endParaRPr lang="en-IN"/>
          </a:p>
        </p:txBody>
      </p:sp>
    </p:spTree>
    <p:extLst>
      <p:ext uri="{BB962C8B-B14F-4D97-AF65-F5344CB8AC3E}">
        <p14:creationId xmlns:p14="http://schemas.microsoft.com/office/powerpoint/2010/main" val="2052602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68551" y="1691386"/>
            <a:ext cx="5406897" cy="3308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64514" y="876045"/>
            <a:ext cx="7014971" cy="513715"/>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a:xfrm>
            <a:off x="1336928" y="2476556"/>
            <a:ext cx="7391400" cy="397827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6/15/2022</a:t>
            </a:fld>
            <a:endParaRPr lang="en-US"/>
          </a:p>
        </p:txBody>
      </p:sp>
      <p:sp>
        <p:nvSpPr>
          <p:cNvPr id="6" name="Holder 6"/>
          <p:cNvSpPr>
            <a:spLocks noGrp="1"/>
          </p:cNvSpPr>
          <p:nvPr>
            <p:ph type="sldNum" sz="quarter" idx="7"/>
          </p:nvPr>
        </p:nvSpPr>
        <p:spPr>
          <a:xfrm>
            <a:off x="8441181" y="6466433"/>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0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4.jp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125.jp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26.jp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12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2.jpg"/><Relationship Id="rId1" Type="http://schemas.openxmlformats.org/officeDocument/2006/relationships/slideLayout" Target="../slideLayouts/slideLayout5.xml"/><Relationship Id="rId4" Type="http://schemas.openxmlformats.org/officeDocument/2006/relationships/image" Target="../media/image3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8.jpg"/><Relationship Id="rId1" Type="http://schemas.openxmlformats.org/officeDocument/2006/relationships/slideLayout" Target="../slideLayouts/slideLayout5.xml"/><Relationship Id="rId5" Type="http://schemas.openxmlformats.org/officeDocument/2006/relationships/image" Target="../media/image40.jpg"/><Relationship Id="rId4" Type="http://schemas.openxmlformats.org/officeDocument/2006/relationships/image" Target="../media/image39.jpg"/></Relationships>
</file>

<file path=ppt/slides/_rels/slide5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41.jpg"/><Relationship Id="rId1" Type="http://schemas.openxmlformats.org/officeDocument/2006/relationships/slideLayout" Target="../slideLayouts/slideLayout4.xml"/><Relationship Id="rId5" Type="http://schemas.openxmlformats.org/officeDocument/2006/relationships/image" Target="../media/image43.jpg"/><Relationship Id="rId4" Type="http://schemas.openxmlformats.org/officeDocument/2006/relationships/image" Target="../media/image42.jpg"/></Relationships>
</file>

<file path=ppt/slides/_rels/slide59.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46.jpg"/><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6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48.jpg"/><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6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0.jpg"/><Relationship Id="rId1" Type="http://schemas.openxmlformats.org/officeDocument/2006/relationships/slideLayout" Target="../slideLayouts/slideLayout5.xml"/><Relationship Id="rId4" Type="http://schemas.openxmlformats.org/officeDocument/2006/relationships/image" Target="../media/image51.jpg"/></Relationships>
</file>

<file path=ppt/slides/_rels/slide6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2.jpg"/><Relationship Id="rId1" Type="http://schemas.openxmlformats.org/officeDocument/2006/relationships/slideLayout" Target="../slideLayouts/slideLayout2.xml"/><Relationship Id="rId5" Type="http://schemas.openxmlformats.org/officeDocument/2006/relationships/image" Target="../media/image54.jp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5.jpg"/><Relationship Id="rId1" Type="http://schemas.openxmlformats.org/officeDocument/2006/relationships/slideLayout" Target="../slideLayouts/slideLayout5.xml"/><Relationship Id="rId4" Type="http://schemas.openxmlformats.org/officeDocument/2006/relationships/image" Target="../media/image56.jpg"/></Relationships>
</file>

<file path=ppt/slides/_rels/slide6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7.jpg"/><Relationship Id="rId1" Type="http://schemas.openxmlformats.org/officeDocument/2006/relationships/slideLayout" Target="../slideLayouts/slideLayout5.xml"/><Relationship Id="rId4" Type="http://schemas.openxmlformats.org/officeDocument/2006/relationships/image" Target="../media/image58.jpg"/></Relationships>
</file>

<file path=ppt/slides/_rels/slide6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9.jpg"/><Relationship Id="rId1" Type="http://schemas.openxmlformats.org/officeDocument/2006/relationships/slideLayout" Target="../slideLayouts/slideLayout5.xml"/><Relationship Id="rId4" Type="http://schemas.openxmlformats.org/officeDocument/2006/relationships/image" Target="../media/image60.jpg"/></Relationships>
</file>

<file path=ppt/slides/_rels/slide7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61.jpg"/><Relationship Id="rId1" Type="http://schemas.openxmlformats.org/officeDocument/2006/relationships/slideLayout" Target="../slideLayouts/slideLayout5.xml"/><Relationship Id="rId4" Type="http://schemas.openxmlformats.org/officeDocument/2006/relationships/image" Target="../media/image62.jpg"/></Relationships>
</file>

<file path=ppt/slides/_rels/slide7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71.jpg"/><Relationship Id="rId1" Type="http://schemas.openxmlformats.org/officeDocument/2006/relationships/slideLayout" Target="../slideLayouts/slideLayout5.xml"/><Relationship Id="rId4" Type="http://schemas.openxmlformats.org/officeDocument/2006/relationships/image" Target="../media/image72.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8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75.jpg"/><Relationship Id="rId1" Type="http://schemas.openxmlformats.org/officeDocument/2006/relationships/slideLayout" Target="../slideLayouts/slideLayout2.xml"/><Relationship Id="rId5" Type="http://schemas.openxmlformats.org/officeDocument/2006/relationships/image" Target="../media/image77.jpg"/><Relationship Id="rId4" Type="http://schemas.openxmlformats.org/officeDocument/2006/relationships/image" Target="../media/image76.jpg"/></Relationships>
</file>

<file path=ppt/slides/_rels/slide86.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image" Target="../media/image78.jpg"/><Relationship Id="rId1" Type="http://schemas.openxmlformats.org/officeDocument/2006/relationships/slideLayout" Target="../slideLayouts/slideLayout2.xml"/><Relationship Id="rId6" Type="http://schemas.openxmlformats.org/officeDocument/2006/relationships/image" Target="../media/image81.jpg"/><Relationship Id="rId5" Type="http://schemas.openxmlformats.org/officeDocument/2006/relationships/image" Target="../media/image80.jpg"/><Relationship Id="rId4" Type="http://schemas.openxmlformats.org/officeDocument/2006/relationships/image" Target="../media/image28.jpg"/></Relationships>
</file>

<file path=ppt/slides/_rels/slide8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82.jpg"/><Relationship Id="rId1" Type="http://schemas.openxmlformats.org/officeDocument/2006/relationships/slideLayout" Target="../slideLayouts/slideLayout5.xml"/><Relationship Id="rId5" Type="http://schemas.openxmlformats.org/officeDocument/2006/relationships/image" Target="../media/image84.jpg"/><Relationship Id="rId4" Type="http://schemas.openxmlformats.org/officeDocument/2006/relationships/image" Target="../media/image83.jpg"/></Relationships>
</file>

<file path=ppt/slides/_rels/slide8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85.jpg"/><Relationship Id="rId1" Type="http://schemas.openxmlformats.org/officeDocument/2006/relationships/slideLayout" Target="../slideLayouts/slideLayout5.xml"/><Relationship Id="rId5" Type="http://schemas.openxmlformats.org/officeDocument/2006/relationships/image" Target="../media/image87.jpg"/><Relationship Id="rId4" Type="http://schemas.openxmlformats.org/officeDocument/2006/relationships/image" Target="../media/image86.jpg"/></Relationships>
</file>

<file path=ppt/slides/_rels/slide8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88.jpg"/><Relationship Id="rId1" Type="http://schemas.openxmlformats.org/officeDocument/2006/relationships/slideLayout" Target="../slideLayouts/slideLayout4.xml"/><Relationship Id="rId4" Type="http://schemas.openxmlformats.org/officeDocument/2006/relationships/image" Target="../media/image89.jp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90.jpg"/><Relationship Id="rId1" Type="http://schemas.openxmlformats.org/officeDocument/2006/relationships/slideLayout" Target="../slideLayouts/slideLayout5.xml"/><Relationship Id="rId4" Type="http://schemas.openxmlformats.org/officeDocument/2006/relationships/image" Target="../media/image91.jpg"/></Relationships>
</file>

<file path=ppt/slides/_rels/slide9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92.jpg"/><Relationship Id="rId1" Type="http://schemas.openxmlformats.org/officeDocument/2006/relationships/slideLayout" Target="../slideLayouts/slideLayout5.xml"/><Relationship Id="rId4" Type="http://schemas.openxmlformats.org/officeDocument/2006/relationships/image" Target="../media/image93.jpg"/></Relationships>
</file>

<file path=ppt/slides/_rels/slide9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94.jpg"/><Relationship Id="rId1" Type="http://schemas.openxmlformats.org/officeDocument/2006/relationships/slideLayout" Target="../slideLayouts/slideLayout5.xml"/><Relationship Id="rId4" Type="http://schemas.openxmlformats.org/officeDocument/2006/relationships/image" Target="../media/image95.jpg"/></Relationships>
</file>

<file path=ppt/slides/_rels/slide9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96.jpg"/><Relationship Id="rId1" Type="http://schemas.openxmlformats.org/officeDocument/2006/relationships/slideLayout" Target="../slideLayouts/slideLayout5.xml"/><Relationship Id="rId4" Type="http://schemas.openxmlformats.org/officeDocument/2006/relationships/image" Target="../media/image97.jpg"/></Relationships>
</file>

<file path=ppt/slides/_rels/slide9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98.jpg"/><Relationship Id="rId1" Type="http://schemas.openxmlformats.org/officeDocument/2006/relationships/slideLayout" Target="../slideLayouts/slideLayout5.xml"/><Relationship Id="rId4" Type="http://schemas.openxmlformats.org/officeDocument/2006/relationships/image" Target="../media/image99.jpg"/></Relationships>
</file>

<file path=ppt/slides/_rels/slide95.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28.jpg"/><Relationship Id="rId1" Type="http://schemas.openxmlformats.org/officeDocument/2006/relationships/slideLayout" Target="../slideLayouts/slideLayout5.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9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05.jpg"/><Relationship Id="rId1" Type="http://schemas.openxmlformats.org/officeDocument/2006/relationships/slideLayout" Target="../slideLayouts/slideLayout5.xml"/><Relationship Id="rId5" Type="http://schemas.openxmlformats.org/officeDocument/2006/relationships/image" Target="../media/image107.jpg"/><Relationship Id="rId4" Type="http://schemas.openxmlformats.org/officeDocument/2006/relationships/image" Target="../media/image106.jpg"/></Relationships>
</file>

<file path=ppt/slides/_rels/slide9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08.jpg"/><Relationship Id="rId1" Type="http://schemas.openxmlformats.org/officeDocument/2006/relationships/slideLayout" Target="../slideLayouts/slideLayout5.xml"/><Relationship Id="rId4" Type="http://schemas.openxmlformats.org/officeDocument/2006/relationships/image" Target="../media/image109.jpg"/></Relationships>
</file>

<file path=ppt/slides/_rels/slide9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10.jpg"/><Relationship Id="rId1" Type="http://schemas.openxmlformats.org/officeDocument/2006/relationships/slideLayout" Target="../slideLayouts/slideLayout4.xml"/><Relationship Id="rId4" Type="http://schemas.openxmlformats.org/officeDocument/2006/relationships/image" Target="../media/image11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844" y="1369313"/>
            <a:ext cx="7529830" cy="18554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Module</a:t>
            </a:r>
            <a:r>
              <a:rPr sz="2000" spc="-15" dirty="0">
                <a:latin typeface="Calibri"/>
                <a:cs typeface="Calibri"/>
              </a:rPr>
              <a:t> </a:t>
            </a:r>
            <a:r>
              <a:rPr sz="2000" dirty="0">
                <a:latin typeface="Calibri"/>
                <a:cs typeface="Calibri"/>
              </a:rPr>
              <a:t>-</a:t>
            </a:r>
            <a:r>
              <a:rPr sz="2000" spc="-10" dirty="0">
                <a:latin typeface="Calibri"/>
                <a:cs typeface="Calibri"/>
              </a:rPr>
              <a:t> </a:t>
            </a:r>
            <a:r>
              <a:rPr sz="2000" spc="-5" dirty="0">
                <a:latin typeface="Calibri"/>
                <a:cs typeface="Calibri"/>
              </a:rPr>
              <a:t>2(Filled</a:t>
            </a:r>
            <a:r>
              <a:rPr sz="2000" spc="10" dirty="0">
                <a:latin typeface="Calibri"/>
                <a:cs typeface="Calibri"/>
              </a:rPr>
              <a:t> </a:t>
            </a:r>
            <a:r>
              <a:rPr sz="2000" spc="-5" dirty="0">
                <a:latin typeface="Calibri"/>
                <a:cs typeface="Calibri"/>
              </a:rPr>
              <a:t>Area</a:t>
            </a:r>
            <a:r>
              <a:rPr sz="2000" dirty="0">
                <a:latin typeface="Calibri"/>
                <a:cs typeface="Calibri"/>
              </a:rPr>
              <a:t> </a:t>
            </a:r>
            <a:r>
              <a:rPr sz="2000" spc="-5" dirty="0">
                <a:latin typeface="Calibri"/>
                <a:cs typeface="Calibri"/>
              </a:rPr>
              <a:t>Primitives</a:t>
            </a:r>
            <a:r>
              <a:rPr sz="2000" spc="25" dirty="0">
                <a:latin typeface="Calibri"/>
                <a:cs typeface="Calibri"/>
              </a:rPr>
              <a:t> </a:t>
            </a:r>
            <a:r>
              <a:rPr sz="2000" dirty="0">
                <a:latin typeface="Calibri"/>
                <a:cs typeface="Calibri"/>
              </a:rPr>
              <a:t>and</a:t>
            </a:r>
            <a:r>
              <a:rPr sz="2000" spc="-5" dirty="0">
                <a:latin typeface="Calibri"/>
                <a:cs typeface="Calibri"/>
              </a:rPr>
              <a:t> </a:t>
            </a:r>
            <a:r>
              <a:rPr sz="2000" spc="-10" dirty="0">
                <a:latin typeface="Calibri"/>
                <a:cs typeface="Calibri"/>
              </a:rPr>
              <a:t>transformations)</a:t>
            </a:r>
            <a:endParaRPr sz="2000">
              <a:latin typeface="Calibri"/>
              <a:cs typeface="Calibri"/>
            </a:endParaRPr>
          </a:p>
          <a:p>
            <a:pPr marL="12700" marR="5080">
              <a:lnSpc>
                <a:spcPct val="100000"/>
              </a:lnSpc>
            </a:pPr>
            <a:r>
              <a:rPr sz="2000" spc="-5" dirty="0">
                <a:latin typeface="Calibri"/>
                <a:cs typeface="Calibri"/>
              </a:rPr>
              <a:t>Filled</a:t>
            </a:r>
            <a:r>
              <a:rPr sz="2000" spc="15" dirty="0">
                <a:latin typeface="Calibri"/>
                <a:cs typeface="Calibri"/>
              </a:rPr>
              <a:t> </a:t>
            </a:r>
            <a:r>
              <a:rPr sz="2000" spc="-5" dirty="0">
                <a:latin typeface="Calibri"/>
                <a:cs typeface="Calibri"/>
              </a:rPr>
              <a:t>Area</a:t>
            </a:r>
            <a:r>
              <a:rPr sz="2000" dirty="0">
                <a:latin typeface="Calibri"/>
                <a:cs typeface="Calibri"/>
              </a:rPr>
              <a:t> </a:t>
            </a:r>
            <a:r>
              <a:rPr sz="2000" spc="-5" dirty="0">
                <a:latin typeface="Calibri"/>
                <a:cs typeface="Calibri"/>
              </a:rPr>
              <a:t>Primitives-</a:t>
            </a:r>
            <a:r>
              <a:rPr sz="2000" spc="50" dirty="0">
                <a:latin typeface="Calibri"/>
                <a:cs typeface="Calibri"/>
              </a:rPr>
              <a:t> </a:t>
            </a:r>
            <a:r>
              <a:rPr sz="2000" spc="-5" dirty="0">
                <a:latin typeface="Calibri"/>
                <a:cs typeface="Calibri"/>
              </a:rPr>
              <a:t>Scan line polygon</a:t>
            </a:r>
            <a:r>
              <a:rPr sz="2000" spc="-45" dirty="0">
                <a:latin typeface="Calibri"/>
                <a:cs typeface="Calibri"/>
              </a:rPr>
              <a:t> </a:t>
            </a:r>
            <a:r>
              <a:rPr sz="2000" spc="-5" dirty="0">
                <a:latin typeface="Calibri"/>
                <a:cs typeface="Calibri"/>
              </a:rPr>
              <a:t>filling,</a:t>
            </a:r>
            <a:r>
              <a:rPr sz="2000" spc="5" dirty="0">
                <a:latin typeface="Calibri"/>
                <a:cs typeface="Calibri"/>
              </a:rPr>
              <a:t> </a:t>
            </a:r>
            <a:r>
              <a:rPr sz="2000" dirty="0">
                <a:latin typeface="Calibri"/>
                <a:cs typeface="Calibri"/>
              </a:rPr>
              <a:t>Boundary</a:t>
            </a:r>
            <a:r>
              <a:rPr sz="2000" spc="-35" dirty="0">
                <a:latin typeface="Calibri"/>
                <a:cs typeface="Calibri"/>
              </a:rPr>
              <a:t> </a:t>
            </a:r>
            <a:r>
              <a:rPr sz="2000" spc="-5" dirty="0">
                <a:latin typeface="Calibri"/>
                <a:cs typeface="Calibri"/>
              </a:rPr>
              <a:t>filling</a:t>
            </a:r>
            <a:r>
              <a:rPr sz="2000" spc="20" dirty="0">
                <a:latin typeface="Calibri"/>
                <a:cs typeface="Calibri"/>
              </a:rPr>
              <a:t> </a:t>
            </a:r>
            <a:r>
              <a:rPr sz="2000" dirty="0">
                <a:latin typeface="Calibri"/>
                <a:cs typeface="Calibri"/>
              </a:rPr>
              <a:t>and</a:t>
            </a:r>
            <a:r>
              <a:rPr sz="2000" spc="-15" dirty="0">
                <a:latin typeface="Calibri"/>
                <a:cs typeface="Calibri"/>
              </a:rPr>
              <a:t> </a:t>
            </a:r>
            <a:r>
              <a:rPr sz="2000" spc="-5" dirty="0">
                <a:latin typeface="Calibri"/>
                <a:cs typeface="Calibri"/>
              </a:rPr>
              <a:t>flood </a:t>
            </a:r>
            <a:r>
              <a:rPr sz="2000" spc="-434" dirty="0">
                <a:latin typeface="Calibri"/>
                <a:cs typeface="Calibri"/>
              </a:rPr>
              <a:t> </a:t>
            </a:r>
            <a:r>
              <a:rPr sz="2000" spc="-5" dirty="0">
                <a:latin typeface="Calibri"/>
                <a:cs typeface="Calibri"/>
              </a:rPr>
              <a:t>filling.</a:t>
            </a:r>
            <a:r>
              <a:rPr sz="2000" spc="5" dirty="0">
                <a:latin typeface="Calibri"/>
                <a:cs typeface="Calibri"/>
              </a:rPr>
              <a:t> </a:t>
            </a:r>
            <a:r>
              <a:rPr sz="2000" spc="-40" dirty="0">
                <a:latin typeface="Calibri"/>
                <a:cs typeface="Calibri"/>
              </a:rPr>
              <a:t>Two</a:t>
            </a:r>
            <a:r>
              <a:rPr sz="2000" dirty="0">
                <a:latin typeface="Calibri"/>
                <a:cs typeface="Calibri"/>
              </a:rPr>
              <a:t> </a:t>
            </a:r>
            <a:r>
              <a:rPr sz="2000" spc="-5" dirty="0">
                <a:latin typeface="Calibri"/>
                <a:cs typeface="Calibri"/>
              </a:rPr>
              <a:t>dimensional</a:t>
            </a:r>
            <a:r>
              <a:rPr sz="2000" spc="20" dirty="0">
                <a:latin typeface="Calibri"/>
                <a:cs typeface="Calibri"/>
              </a:rPr>
              <a:t> </a:t>
            </a:r>
            <a:r>
              <a:rPr sz="2000" spc="-15" dirty="0">
                <a:latin typeface="Calibri"/>
                <a:cs typeface="Calibri"/>
              </a:rPr>
              <a:t>transformations-Translation,</a:t>
            </a:r>
            <a:r>
              <a:rPr sz="2000" spc="40" dirty="0">
                <a:latin typeface="Calibri"/>
                <a:cs typeface="Calibri"/>
              </a:rPr>
              <a:t> </a:t>
            </a:r>
            <a:r>
              <a:rPr sz="2000" spc="-10" dirty="0">
                <a:latin typeface="Calibri"/>
                <a:cs typeface="Calibri"/>
              </a:rPr>
              <a:t>Rotation,</a:t>
            </a:r>
            <a:r>
              <a:rPr sz="2000" dirty="0">
                <a:latin typeface="Calibri"/>
                <a:cs typeface="Calibri"/>
              </a:rPr>
              <a:t> Scaling, </a:t>
            </a:r>
            <a:r>
              <a:rPr sz="2000" spc="5" dirty="0">
                <a:latin typeface="Calibri"/>
                <a:cs typeface="Calibri"/>
              </a:rPr>
              <a:t> </a:t>
            </a:r>
            <a:r>
              <a:rPr sz="2000" spc="-10" dirty="0">
                <a:latin typeface="Calibri"/>
                <a:cs typeface="Calibri"/>
              </a:rPr>
              <a:t>Reflection</a:t>
            </a:r>
            <a:r>
              <a:rPr sz="2000" spc="5"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Shearing,</a:t>
            </a:r>
            <a:r>
              <a:rPr sz="2000" spc="5" dirty="0">
                <a:latin typeface="Calibri"/>
                <a:cs typeface="Calibri"/>
              </a:rPr>
              <a:t> </a:t>
            </a:r>
            <a:r>
              <a:rPr sz="2000" spc="-10" dirty="0">
                <a:latin typeface="Calibri"/>
                <a:cs typeface="Calibri"/>
              </a:rPr>
              <a:t>Composite</a:t>
            </a:r>
            <a:r>
              <a:rPr sz="2000" dirty="0">
                <a:latin typeface="Calibri"/>
                <a:cs typeface="Calibri"/>
              </a:rPr>
              <a:t> </a:t>
            </a:r>
            <a:r>
              <a:rPr sz="2000" spc="-10" dirty="0">
                <a:latin typeface="Calibri"/>
                <a:cs typeface="Calibri"/>
              </a:rPr>
              <a:t>transformations,</a:t>
            </a:r>
            <a:r>
              <a:rPr sz="2000" spc="10" dirty="0">
                <a:latin typeface="Calibri"/>
                <a:cs typeface="Calibri"/>
              </a:rPr>
              <a:t> </a:t>
            </a:r>
            <a:r>
              <a:rPr sz="2000" spc="-5" dirty="0">
                <a:latin typeface="Calibri"/>
                <a:cs typeface="Calibri"/>
              </a:rPr>
              <a:t>Matrix </a:t>
            </a:r>
            <a:r>
              <a:rPr sz="2000" dirty="0">
                <a:latin typeface="Calibri"/>
                <a:cs typeface="Calibri"/>
              </a:rPr>
              <a:t> </a:t>
            </a:r>
            <a:r>
              <a:rPr sz="2000" spc="-10" dirty="0">
                <a:latin typeface="Calibri"/>
                <a:cs typeface="Calibri"/>
              </a:rPr>
              <a:t>representations</a:t>
            </a:r>
            <a:r>
              <a:rPr sz="2000" spc="20" dirty="0">
                <a:latin typeface="Calibri"/>
                <a:cs typeface="Calibri"/>
              </a:rPr>
              <a:t> </a:t>
            </a:r>
            <a:r>
              <a:rPr sz="2000" dirty="0">
                <a:latin typeface="Calibri"/>
                <a:cs typeface="Calibri"/>
              </a:rPr>
              <a:t>and</a:t>
            </a:r>
            <a:r>
              <a:rPr sz="2000" spc="-5" dirty="0">
                <a:latin typeface="Calibri"/>
                <a:cs typeface="Calibri"/>
              </a:rPr>
              <a:t> homogeneous</a:t>
            </a:r>
            <a:r>
              <a:rPr sz="2000" spc="-30" dirty="0">
                <a:latin typeface="Calibri"/>
                <a:cs typeface="Calibri"/>
              </a:rPr>
              <a:t> </a:t>
            </a:r>
            <a:r>
              <a:rPr sz="2000" spc="-10" dirty="0">
                <a:latin typeface="Calibri"/>
                <a:cs typeface="Calibri"/>
              </a:rPr>
              <a:t>coordinates.</a:t>
            </a:r>
            <a:r>
              <a:rPr sz="2000" spc="-15" dirty="0">
                <a:latin typeface="Calibri"/>
                <a:cs typeface="Calibri"/>
              </a:rPr>
              <a:t> </a:t>
            </a:r>
            <a:r>
              <a:rPr sz="2000" spc="-5" dirty="0">
                <a:latin typeface="Calibri"/>
                <a:cs typeface="Calibri"/>
              </a:rPr>
              <a:t>Basic</a:t>
            </a:r>
            <a:r>
              <a:rPr sz="2000" spc="5" dirty="0">
                <a:latin typeface="Calibri"/>
                <a:cs typeface="Calibri"/>
              </a:rPr>
              <a:t> </a:t>
            </a:r>
            <a:r>
              <a:rPr sz="2000" dirty="0">
                <a:latin typeface="Calibri"/>
                <a:cs typeface="Calibri"/>
              </a:rPr>
              <a:t>3D </a:t>
            </a:r>
            <a:r>
              <a:rPr sz="2000" spc="5" dirty="0">
                <a:latin typeface="Calibri"/>
                <a:cs typeface="Calibri"/>
              </a:rPr>
              <a:t> </a:t>
            </a:r>
            <a:r>
              <a:rPr sz="2000" spc="-10" dirty="0">
                <a:latin typeface="Calibri"/>
                <a:cs typeface="Calibri"/>
              </a:rPr>
              <a:t>transformations.</a:t>
            </a:r>
            <a:endParaRPr sz="20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3279" y="2131060"/>
            <a:ext cx="3120390" cy="2466213"/>
          </a:xfrm>
          <a:prstGeom prst="rect">
            <a:avLst/>
          </a:prstGeom>
        </p:spPr>
      </p:pic>
      <p:pic>
        <p:nvPicPr>
          <p:cNvPr id="3" name="object 3"/>
          <p:cNvPicPr/>
          <p:nvPr/>
        </p:nvPicPr>
        <p:blipFill>
          <a:blip r:embed="rId3" cstate="print"/>
          <a:stretch>
            <a:fillRect/>
          </a:stretch>
        </p:blipFill>
        <p:spPr>
          <a:xfrm>
            <a:off x="4800600" y="2057400"/>
            <a:ext cx="3505200" cy="2514600"/>
          </a:xfrm>
          <a:prstGeom prst="rect">
            <a:avLst/>
          </a:prstGeom>
        </p:spPr>
      </p:pic>
      <p:sp>
        <p:nvSpPr>
          <p:cNvPr id="4" name="object 4"/>
          <p:cNvSpPr txBox="1"/>
          <p:nvPr/>
        </p:nvSpPr>
        <p:spPr>
          <a:xfrm>
            <a:off x="541731" y="6428333"/>
            <a:ext cx="6870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5" name="object 5"/>
          <p:cNvSpPr txBox="1"/>
          <p:nvPr/>
        </p:nvSpPr>
        <p:spPr>
          <a:xfrm>
            <a:off x="8466581" y="6428333"/>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10</a:t>
            </a:r>
            <a:endParaRPr sz="1200">
              <a:latin typeface="Calibri"/>
              <a:cs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798A80-D8AE-BE91-252F-D83376DCAF4B}"/>
              </a:ext>
            </a:extLst>
          </p:cNvPr>
          <p:cNvPicPr>
            <a:picLocks noChangeAspect="1"/>
          </p:cNvPicPr>
          <p:nvPr/>
        </p:nvPicPr>
        <p:blipFill>
          <a:blip r:embed="rId2"/>
          <a:stretch>
            <a:fillRect/>
          </a:stretch>
        </p:blipFill>
        <p:spPr>
          <a:xfrm>
            <a:off x="862012" y="1042987"/>
            <a:ext cx="7619915" cy="4900613"/>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63C5B7-85A4-15D1-E6F2-DE10283C8FAC}"/>
              </a:ext>
            </a:extLst>
          </p:cNvPr>
          <p:cNvPicPr>
            <a:picLocks noChangeAspect="1"/>
          </p:cNvPicPr>
          <p:nvPr/>
        </p:nvPicPr>
        <p:blipFill>
          <a:blip r:embed="rId2"/>
          <a:stretch>
            <a:fillRect/>
          </a:stretch>
        </p:blipFill>
        <p:spPr>
          <a:xfrm>
            <a:off x="1438275" y="1814512"/>
            <a:ext cx="6267450" cy="3228975"/>
          </a:xfrm>
          <a:prstGeom prst="rect">
            <a:avLst/>
          </a:prstGeom>
        </p:spPr>
      </p:pic>
    </p:spTree>
    <p:extLst>
      <p:ext uri="{BB962C8B-B14F-4D97-AF65-F5344CB8AC3E}">
        <p14:creationId xmlns:p14="http://schemas.microsoft.com/office/powerpoint/2010/main" val="11334323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0EE843-E765-85B8-DF6B-DB7758DE07E9}"/>
              </a:ext>
            </a:extLst>
          </p:cNvPr>
          <p:cNvSpPr txBox="1"/>
          <p:nvPr/>
        </p:nvSpPr>
        <p:spPr>
          <a:xfrm>
            <a:off x="762000" y="1582341"/>
            <a:ext cx="7086600" cy="2862322"/>
          </a:xfrm>
          <a:prstGeom prst="rect">
            <a:avLst/>
          </a:prstGeom>
          <a:noFill/>
        </p:spPr>
        <p:txBody>
          <a:bodyPr wrap="square">
            <a:spAutoFit/>
          </a:bodyPr>
          <a:lstStyle/>
          <a:p>
            <a:r>
              <a:rPr lang="en-US" dirty="0"/>
              <a:t>To generate a rotation transformation for an object, we require an axis of rotation (about which the object is to be rotated) and the amount of angular rotation. </a:t>
            </a:r>
          </a:p>
          <a:p>
            <a:endParaRPr lang="en-US" dirty="0"/>
          </a:p>
          <a:p>
            <a:r>
              <a:rPr lang="en-US" dirty="0"/>
              <a:t> A three-dimensional rotation can be specified around any line in space.</a:t>
            </a:r>
          </a:p>
          <a:p>
            <a:endParaRPr lang="en-US" dirty="0"/>
          </a:p>
          <a:p>
            <a:r>
              <a:rPr lang="en-US" dirty="0"/>
              <a:t>positive rotation angles produce counterclockwise rotations about a coordinate axis, if we are looking along the positive half of the axis toward the coordinate origin and negative rotation angles produce clockwise rotation</a:t>
            </a:r>
            <a:endParaRPr lang="en-IN" dirty="0"/>
          </a:p>
        </p:txBody>
      </p:sp>
      <p:sp>
        <p:nvSpPr>
          <p:cNvPr id="4" name="Title 3">
            <a:extLst>
              <a:ext uri="{FF2B5EF4-FFF2-40B4-BE49-F238E27FC236}">
                <a16:creationId xmlns:a16="http://schemas.microsoft.com/office/drawing/2014/main" id="{BF6DB970-90A6-EE6E-3D92-88042B98D114}"/>
              </a:ext>
            </a:extLst>
          </p:cNvPr>
          <p:cNvSpPr>
            <a:spLocks noGrp="1"/>
          </p:cNvSpPr>
          <p:nvPr>
            <p:ph type="title"/>
          </p:nvPr>
        </p:nvSpPr>
        <p:spPr>
          <a:xfrm>
            <a:off x="1064514" y="876045"/>
            <a:ext cx="7014971" cy="492443"/>
          </a:xfrm>
        </p:spPr>
        <p:txBody>
          <a:bodyPr/>
          <a:lstStyle/>
          <a:p>
            <a:pPr algn="ctr"/>
            <a:r>
              <a:rPr lang="en-IN" dirty="0"/>
              <a:t>Rotation</a:t>
            </a:r>
          </a:p>
        </p:txBody>
      </p:sp>
    </p:spTree>
    <p:extLst>
      <p:ext uri="{BB962C8B-B14F-4D97-AF65-F5344CB8AC3E}">
        <p14:creationId xmlns:p14="http://schemas.microsoft.com/office/powerpoint/2010/main" val="42336148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53FBB-53D0-9E0B-799E-93B42B04267C}"/>
              </a:ext>
            </a:extLst>
          </p:cNvPr>
          <p:cNvPicPr>
            <a:picLocks noChangeAspect="1"/>
          </p:cNvPicPr>
          <p:nvPr/>
        </p:nvPicPr>
        <p:blipFill>
          <a:blip r:embed="rId2"/>
          <a:stretch>
            <a:fillRect/>
          </a:stretch>
        </p:blipFill>
        <p:spPr>
          <a:xfrm>
            <a:off x="2971800" y="5715000"/>
            <a:ext cx="2697480" cy="762000"/>
          </a:xfrm>
          <a:prstGeom prst="rect">
            <a:avLst/>
          </a:prstGeom>
        </p:spPr>
      </p:pic>
      <p:pic>
        <p:nvPicPr>
          <p:cNvPr id="6" name="Picture 5">
            <a:extLst>
              <a:ext uri="{FF2B5EF4-FFF2-40B4-BE49-F238E27FC236}">
                <a16:creationId xmlns:a16="http://schemas.microsoft.com/office/drawing/2014/main" id="{18DFBFEC-12EE-4785-7C89-BFAE6429EA17}"/>
              </a:ext>
            </a:extLst>
          </p:cNvPr>
          <p:cNvPicPr>
            <a:picLocks noChangeAspect="1"/>
          </p:cNvPicPr>
          <p:nvPr/>
        </p:nvPicPr>
        <p:blipFill>
          <a:blip r:embed="rId3"/>
          <a:stretch>
            <a:fillRect/>
          </a:stretch>
        </p:blipFill>
        <p:spPr>
          <a:xfrm>
            <a:off x="548640" y="1066800"/>
            <a:ext cx="7543800" cy="4013755"/>
          </a:xfrm>
          <a:prstGeom prst="rect">
            <a:avLst/>
          </a:prstGeom>
        </p:spPr>
      </p:pic>
      <p:sp>
        <p:nvSpPr>
          <p:cNvPr id="8" name="TextBox 7">
            <a:extLst>
              <a:ext uri="{FF2B5EF4-FFF2-40B4-BE49-F238E27FC236}">
                <a16:creationId xmlns:a16="http://schemas.microsoft.com/office/drawing/2014/main" id="{6A5CDA26-437F-D35A-D5B1-5CFD49D7E216}"/>
              </a:ext>
            </a:extLst>
          </p:cNvPr>
          <p:cNvSpPr txBox="1"/>
          <p:nvPr/>
        </p:nvSpPr>
        <p:spPr>
          <a:xfrm>
            <a:off x="1905000" y="457200"/>
            <a:ext cx="4572000" cy="369332"/>
          </a:xfrm>
          <a:prstGeom prst="rect">
            <a:avLst/>
          </a:prstGeom>
          <a:noFill/>
        </p:spPr>
        <p:txBody>
          <a:bodyPr wrap="square">
            <a:spAutoFit/>
          </a:bodyPr>
          <a:lstStyle/>
          <a:p>
            <a:r>
              <a:rPr lang="en-IN" dirty="0"/>
              <a:t>Rotation along Z axis</a:t>
            </a:r>
          </a:p>
        </p:txBody>
      </p:sp>
    </p:spTree>
    <p:extLst>
      <p:ext uri="{BB962C8B-B14F-4D97-AF65-F5344CB8AC3E}">
        <p14:creationId xmlns:p14="http://schemas.microsoft.com/office/powerpoint/2010/main" val="26636446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52FD-A62A-87EC-E7EC-27FDC116322B}"/>
              </a:ext>
            </a:extLst>
          </p:cNvPr>
          <p:cNvSpPr>
            <a:spLocks noGrp="1"/>
          </p:cNvSpPr>
          <p:nvPr>
            <p:ph type="title"/>
          </p:nvPr>
        </p:nvSpPr>
        <p:spPr>
          <a:xfrm>
            <a:off x="1064514" y="876045"/>
            <a:ext cx="7014971" cy="492443"/>
          </a:xfrm>
        </p:spPr>
        <p:txBody>
          <a:bodyPr/>
          <a:lstStyle/>
          <a:p>
            <a:r>
              <a:rPr lang="en-IN" dirty="0"/>
              <a:t>Rotation along x axis</a:t>
            </a:r>
          </a:p>
        </p:txBody>
      </p:sp>
      <p:pic>
        <p:nvPicPr>
          <p:cNvPr id="5" name="Picture 4">
            <a:extLst>
              <a:ext uri="{FF2B5EF4-FFF2-40B4-BE49-F238E27FC236}">
                <a16:creationId xmlns:a16="http://schemas.microsoft.com/office/drawing/2014/main" id="{5B648881-2C4F-7D7F-E437-9D71854FF7E9}"/>
              </a:ext>
            </a:extLst>
          </p:cNvPr>
          <p:cNvPicPr>
            <a:picLocks noChangeAspect="1"/>
          </p:cNvPicPr>
          <p:nvPr/>
        </p:nvPicPr>
        <p:blipFill>
          <a:blip r:embed="rId2"/>
          <a:stretch>
            <a:fillRect/>
          </a:stretch>
        </p:blipFill>
        <p:spPr>
          <a:xfrm>
            <a:off x="1143000" y="1828800"/>
            <a:ext cx="7349822" cy="3429000"/>
          </a:xfrm>
          <a:prstGeom prst="rect">
            <a:avLst/>
          </a:prstGeom>
        </p:spPr>
      </p:pic>
      <p:pic>
        <p:nvPicPr>
          <p:cNvPr id="7" name="Picture 6">
            <a:extLst>
              <a:ext uri="{FF2B5EF4-FFF2-40B4-BE49-F238E27FC236}">
                <a16:creationId xmlns:a16="http://schemas.microsoft.com/office/drawing/2014/main" id="{250013EC-E4E6-93A6-62CC-E7EA8D0ECB3D}"/>
              </a:ext>
            </a:extLst>
          </p:cNvPr>
          <p:cNvPicPr>
            <a:picLocks noChangeAspect="1"/>
          </p:cNvPicPr>
          <p:nvPr/>
        </p:nvPicPr>
        <p:blipFill>
          <a:blip r:embed="rId3"/>
          <a:stretch>
            <a:fillRect/>
          </a:stretch>
        </p:blipFill>
        <p:spPr>
          <a:xfrm>
            <a:off x="2971800" y="5410200"/>
            <a:ext cx="2981325" cy="1038225"/>
          </a:xfrm>
          <a:prstGeom prst="rect">
            <a:avLst/>
          </a:prstGeom>
        </p:spPr>
      </p:pic>
    </p:spTree>
    <p:extLst>
      <p:ext uri="{BB962C8B-B14F-4D97-AF65-F5344CB8AC3E}">
        <p14:creationId xmlns:p14="http://schemas.microsoft.com/office/powerpoint/2010/main" val="42750861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73FC-4B30-35E2-FA74-67972FB30488}"/>
              </a:ext>
            </a:extLst>
          </p:cNvPr>
          <p:cNvSpPr>
            <a:spLocks noGrp="1"/>
          </p:cNvSpPr>
          <p:nvPr>
            <p:ph type="title"/>
          </p:nvPr>
        </p:nvSpPr>
        <p:spPr>
          <a:xfrm>
            <a:off x="1064514" y="876045"/>
            <a:ext cx="7014971" cy="492443"/>
          </a:xfrm>
        </p:spPr>
        <p:txBody>
          <a:bodyPr/>
          <a:lstStyle/>
          <a:p>
            <a:r>
              <a:rPr lang="en-IN" dirty="0"/>
              <a:t>Rotation along Y axis</a:t>
            </a:r>
          </a:p>
        </p:txBody>
      </p:sp>
      <p:pic>
        <p:nvPicPr>
          <p:cNvPr id="9" name="Picture 8">
            <a:extLst>
              <a:ext uri="{FF2B5EF4-FFF2-40B4-BE49-F238E27FC236}">
                <a16:creationId xmlns:a16="http://schemas.microsoft.com/office/drawing/2014/main" id="{07438B6B-A0EF-43C3-A91F-A9CBE70F3864}"/>
              </a:ext>
            </a:extLst>
          </p:cNvPr>
          <p:cNvPicPr>
            <a:picLocks noChangeAspect="1"/>
          </p:cNvPicPr>
          <p:nvPr/>
        </p:nvPicPr>
        <p:blipFill>
          <a:blip r:embed="rId2"/>
          <a:stretch>
            <a:fillRect/>
          </a:stretch>
        </p:blipFill>
        <p:spPr>
          <a:xfrm>
            <a:off x="457200" y="1981200"/>
            <a:ext cx="6781800" cy="4158343"/>
          </a:xfrm>
          <a:prstGeom prst="rect">
            <a:avLst/>
          </a:prstGeom>
        </p:spPr>
      </p:pic>
    </p:spTree>
    <p:extLst>
      <p:ext uri="{BB962C8B-B14F-4D97-AF65-F5344CB8AC3E}">
        <p14:creationId xmlns:p14="http://schemas.microsoft.com/office/powerpoint/2010/main" val="33019327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D6F5-BAA3-8864-34C2-9D0062D5F3D4}"/>
              </a:ext>
            </a:extLst>
          </p:cNvPr>
          <p:cNvSpPr>
            <a:spLocks noGrp="1"/>
          </p:cNvSpPr>
          <p:nvPr>
            <p:ph type="title"/>
          </p:nvPr>
        </p:nvSpPr>
        <p:spPr>
          <a:xfrm>
            <a:off x="685800" y="76200"/>
            <a:ext cx="8153400" cy="1477328"/>
          </a:xfrm>
        </p:spPr>
        <p:txBody>
          <a:bodyPr/>
          <a:lstStyle/>
          <a:p>
            <a:r>
              <a:rPr lang="en-US" dirty="0"/>
              <a:t>In the special case where an object is to be rotated about an axis that is parallel to one of the coordinate axes,.</a:t>
            </a:r>
            <a:endParaRPr lang="en-IN" dirty="0"/>
          </a:p>
        </p:txBody>
      </p:sp>
      <p:sp>
        <p:nvSpPr>
          <p:cNvPr id="3" name="Text Placeholder 2">
            <a:extLst>
              <a:ext uri="{FF2B5EF4-FFF2-40B4-BE49-F238E27FC236}">
                <a16:creationId xmlns:a16="http://schemas.microsoft.com/office/drawing/2014/main" id="{D987C565-F75E-6D1A-10D3-11038CCDCF36}"/>
              </a:ext>
            </a:extLst>
          </p:cNvPr>
          <p:cNvSpPr>
            <a:spLocks noGrp="1"/>
          </p:cNvSpPr>
          <p:nvPr>
            <p:ph type="body" idx="1"/>
          </p:nvPr>
        </p:nvSpPr>
        <p:spPr>
          <a:xfrm>
            <a:off x="685800" y="2057400"/>
            <a:ext cx="7391400" cy="615553"/>
          </a:xfrm>
        </p:spPr>
        <p:txBody>
          <a:bodyPr/>
          <a:lstStyle/>
          <a:p>
            <a:r>
              <a:rPr lang="en-US" dirty="0"/>
              <a:t>we can attain the desired rotation with the following transformation sequence</a:t>
            </a:r>
            <a:endParaRPr lang="en-IN" dirty="0"/>
          </a:p>
        </p:txBody>
      </p:sp>
      <p:pic>
        <p:nvPicPr>
          <p:cNvPr id="5" name="Picture 4">
            <a:extLst>
              <a:ext uri="{FF2B5EF4-FFF2-40B4-BE49-F238E27FC236}">
                <a16:creationId xmlns:a16="http://schemas.microsoft.com/office/drawing/2014/main" id="{9D83EA8E-6E2F-3C33-8FD8-0A3C8D809A26}"/>
              </a:ext>
            </a:extLst>
          </p:cNvPr>
          <p:cNvPicPr>
            <a:picLocks noChangeAspect="1"/>
          </p:cNvPicPr>
          <p:nvPr/>
        </p:nvPicPr>
        <p:blipFill>
          <a:blip r:embed="rId2"/>
          <a:stretch>
            <a:fillRect/>
          </a:stretch>
        </p:blipFill>
        <p:spPr>
          <a:xfrm>
            <a:off x="1143000" y="2743200"/>
            <a:ext cx="7115175" cy="3895725"/>
          </a:xfrm>
          <a:prstGeom prst="rect">
            <a:avLst/>
          </a:prstGeom>
        </p:spPr>
      </p:pic>
    </p:spTree>
    <p:extLst>
      <p:ext uri="{BB962C8B-B14F-4D97-AF65-F5344CB8AC3E}">
        <p14:creationId xmlns:p14="http://schemas.microsoft.com/office/powerpoint/2010/main" val="2745716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DC4247-39A3-87CB-366B-041B64E2E0B8}"/>
              </a:ext>
            </a:extLst>
          </p:cNvPr>
          <p:cNvSpPr>
            <a:spLocks noGrp="1"/>
          </p:cNvSpPr>
          <p:nvPr>
            <p:ph type="title"/>
          </p:nvPr>
        </p:nvSpPr>
        <p:spPr/>
        <p:txBody>
          <a:bodyPr/>
          <a:lstStyle/>
          <a:p>
            <a:endParaRPr lang="en-IN"/>
          </a:p>
        </p:txBody>
      </p:sp>
      <p:sp>
        <p:nvSpPr>
          <p:cNvPr id="7" name="Text Placeholder 6">
            <a:extLst>
              <a:ext uri="{FF2B5EF4-FFF2-40B4-BE49-F238E27FC236}">
                <a16:creationId xmlns:a16="http://schemas.microsoft.com/office/drawing/2014/main" id="{E0C295B3-7700-5F49-C50E-318750D06599}"/>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4719DBE-B0EA-8369-2908-E347E5538B51}"/>
              </a:ext>
            </a:extLst>
          </p:cNvPr>
          <p:cNvPicPr>
            <a:picLocks noChangeAspect="1"/>
          </p:cNvPicPr>
          <p:nvPr/>
        </p:nvPicPr>
        <p:blipFill>
          <a:blip r:embed="rId2"/>
          <a:stretch>
            <a:fillRect/>
          </a:stretch>
        </p:blipFill>
        <p:spPr>
          <a:xfrm>
            <a:off x="685800" y="366712"/>
            <a:ext cx="7924799" cy="6124575"/>
          </a:xfrm>
          <a:prstGeom prst="rect">
            <a:avLst/>
          </a:prstGeom>
        </p:spPr>
      </p:pic>
    </p:spTree>
    <p:extLst>
      <p:ext uri="{BB962C8B-B14F-4D97-AF65-F5344CB8AC3E}">
        <p14:creationId xmlns:p14="http://schemas.microsoft.com/office/powerpoint/2010/main" val="28014954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37DB-F145-CD33-37A2-C4068EF4241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9EAE058-E51C-D6C1-9702-26CB929F84B1}"/>
              </a:ext>
            </a:extLst>
          </p:cNvPr>
          <p:cNvSpPr>
            <a:spLocks noGrp="1"/>
          </p:cNvSpPr>
          <p:nvPr>
            <p:ph type="body" idx="1"/>
          </p:nvPr>
        </p:nvSpPr>
        <p:spPr>
          <a:xfrm>
            <a:off x="1336928" y="2476556"/>
            <a:ext cx="7391400" cy="1231106"/>
          </a:xfrm>
        </p:spPr>
        <p:txBody>
          <a:bodyPr/>
          <a:lstStyle/>
          <a:p>
            <a:r>
              <a:rPr lang="en-US" dirty="0"/>
              <a:t>When an object is to be rotated about an axis that is not parallel to one of the coordinate axes, we need to perform some additional transformations</a:t>
            </a:r>
          </a:p>
          <a:p>
            <a:endParaRPr lang="en-IN" dirty="0"/>
          </a:p>
        </p:txBody>
      </p:sp>
      <p:pic>
        <p:nvPicPr>
          <p:cNvPr id="5" name="Picture 4">
            <a:extLst>
              <a:ext uri="{FF2B5EF4-FFF2-40B4-BE49-F238E27FC236}">
                <a16:creationId xmlns:a16="http://schemas.microsoft.com/office/drawing/2014/main" id="{A479B77A-96E8-5E19-CD04-9C8CF7985497}"/>
              </a:ext>
            </a:extLst>
          </p:cNvPr>
          <p:cNvPicPr>
            <a:picLocks noChangeAspect="1"/>
          </p:cNvPicPr>
          <p:nvPr/>
        </p:nvPicPr>
        <p:blipFill>
          <a:blip r:embed="rId3"/>
          <a:stretch>
            <a:fillRect/>
          </a:stretch>
        </p:blipFill>
        <p:spPr>
          <a:xfrm>
            <a:off x="1336928" y="3581400"/>
            <a:ext cx="6819900" cy="1762125"/>
          </a:xfrm>
          <a:prstGeom prst="rect">
            <a:avLst/>
          </a:prstGeom>
        </p:spPr>
      </p:pic>
      <p:pic>
        <p:nvPicPr>
          <p:cNvPr id="7" name="Picture 6">
            <a:extLst>
              <a:ext uri="{FF2B5EF4-FFF2-40B4-BE49-F238E27FC236}">
                <a16:creationId xmlns:a16="http://schemas.microsoft.com/office/drawing/2014/main" id="{DCEFC342-3837-73EF-79C5-95E3CB36392B}"/>
              </a:ext>
            </a:extLst>
          </p:cNvPr>
          <p:cNvPicPr>
            <a:picLocks noChangeAspect="1"/>
          </p:cNvPicPr>
          <p:nvPr/>
        </p:nvPicPr>
        <p:blipFill>
          <a:blip r:embed="rId4"/>
          <a:stretch>
            <a:fillRect/>
          </a:stretch>
        </p:blipFill>
        <p:spPr>
          <a:xfrm>
            <a:off x="1336928" y="4953000"/>
            <a:ext cx="7067550" cy="1247775"/>
          </a:xfrm>
          <a:prstGeom prst="rect">
            <a:avLst/>
          </a:prstGeom>
        </p:spPr>
      </p:pic>
    </p:spTree>
    <p:extLst>
      <p:ext uri="{BB962C8B-B14F-4D97-AF65-F5344CB8AC3E}">
        <p14:creationId xmlns:p14="http://schemas.microsoft.com/office/powerpoint/2010/main" val="8056939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1481-510A-A9DE-5B2A-2902FA8637FD}"/>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12CE403B-672F-5464-DEAD-BB4437E5597F}"/>
              </a:ext>
            </a:extLst>
          </p:cNvPr>
          <p:cNvPicPr>
            <a:picLocks noChangeAspect="1"/>
          </p:cNvPicPr>
          <p:nvPr/>
        </p:nvPicPr>
        <p:blipFill>
          <a:blip r:embed="rId2"/>
          <a:stretch>
            <a:fillRect/>
          </a:stretch>
        </p:blipFill>
        <p:spPr>
          <a:xfrm>
            <a:off x="876300" y="261937"/>
            <a:ext cx="7391400" cy="6334125"/>
          </a:xfrm>
          <a:prstGeom prst="rect">
            <a:avLst/>
          </a:prstGeom>
        </p:spPr>
      </p:pic>
    </p:spTree>
    <p:extLst>
      <p:ext uri="{BB962C8B-B14F-4D97-AF65-F5344CB8AC3E}">
        <p14:creationId xmlns:p14="http://schemas.microsoft.com/office/powerpoint/2010/main" val="327737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5477" y="146431"/>
            <a:ext cx="2282190" cy="696595"/>
          </a:xfrm>
          <a:prstGeom prst="rect">
            <a:avLst/>
          </a:prstGeom>
        </p:spPr>
        <p:txBody>
          <a:bodyPr vert="horz" wrap="square" lIns="0" tIns="12700" rIns="0" bIns="0" rtlCol="0">
            <a:spAutoFit/>
          </a:bodyPr>
          <a:lstStyle/>
          <a:p>
            <a:pPr marL="12700">
              <a:lnSpc>
                <a:spcPct val="100000"/>
              </a:lnSpc>
              <a:spcBef>
                <a:spcPts val="100"/>
              </a:spcBef>
            </a:pPr>
            <a:r>
              <a:rPr sz="4400" spc="-10" dirty="0">
                <a:latin typeface="Calibri"/>
                <a:cs typeface="Calibri"/>
              </a:rPr>
              <a:t>Algorithm</a:t>
            </a:r>
            <a:endParaRPr sz="4400">
              <a:latin typeface="Calibri"/>
              <a:cs typeface="Calibri"/>
            </a:endParaRPr>
          </a:p>
        </p:txBody>
      </p:sp>
      <p:sp>
        <p:nvSpPr>
          <p:cNvPr id="3" name="object 3"/>
          <p:cNvSpPr txBox="1"/>
          <p:nvPr/>
        </p:nvSpPr>
        <p:spPr>
          <a:xfrm>
            <a:off x="535635" y="843533"/>
            <a:ext cx="7746365" cy="5323205"/>
          </a:xfrm>
          <a:prstGeom prst="rect">
            <a:avLst/>
          </a:prstGeom>
        </p:spPr>
        <p:txBody>
          <a:bodyPr vert="horz" wrap="square" lIns="0" tIns="89535" rIns="0" bIns="0" rtlCol="0">
            <a:spAutoFit/>
          </a:bodyPr>
          <a:lstStyle/>
          <a:p>
            <a:pPr marL="355600" marR="101600" indent="-342900">
              <a:lnSpc>
                <a:spcPts val="2500"/>
              </a:lnSpc>
              <a:spcBef>
                <a:spcPts val="705"/>
              </a:spcBef>
              <a:buFont typeface="Arial MT"/>
              <a:buChar char="•"/>
              <a:tabLst>
                <a:tab pos="354965" algn="l"/>
                <a:tab pos="355600" algn="l"/>
              </a:tabLst>
            </a:pPr>
            <a:r>
              <a:rPr sz="2600" dirty="0">
                <a:latin typeface="Times New Roman"/>
                <a:cs typeface="Times New Roman"/>
              </a:rPr>
              <a:t>In</a:t>
            </a:r>
            <a:r>
              <a:rPr sz="2600" spc="-20" dirty="0">
                <a:latin typeface="Times New Roman"/>
                <a:cs typeface="Times New Roman"/>
              </a:rPr>
              <a:t> </a:t>
            </a:r>
            <a:r>
              <a:rPr sz="2600" dirty="0">
                <a:latin typeface="Times New Roman"/>
                <a:cs typeface="Times New Roman"/>
              </a:rPr>
              <a:t>this</a:t>
            </a:r>
            <a:r>
              <a:rPr sz="2600" spc="-5" dirty="0">
                <a:latin typeface="Times New Roman"/>
                <a:cs typeface="Times New Roman"/>
              </a:rPr>
              <a:t> </a:t>
            </a:r>
            <a:r>
              <a:rPr sz="2600" dirty="0">
                <a:latin typeface="Times New Roman"/>
                <a:cs typeface="Times New Roman"/>
              </a:rPr>
              <a:t>method,</a:t>
            </a:r>
            <a:r>
              <a:rPr sz="2600" spc="-15" dirty="0">
                <a:latin typeface="Times New Roman"/>
                <a:cs typeface="Times New Roman"/>
              </a:rPr>
              <a:t> </a:t>
            </a:r>
            <a:r>
              <a:rPr sz="2600" dirty="0">
                <a:latin typeface="Times New Roman"/>
                <a:cs typeface="Times New Roman"/>
              </a:rPr>
              <a:t>a</a:t>
            </a:r>
            <a:r>
              <a:rPr sz="2600" spc="-5" dirty="0">
                <a:latin typeface="Times New Roman"/>
                <a:cs typeface="Times New Roman"/>
              </a:rPr>
              <a:t> </a:t>
            </a:r>
            <a:r>
              <a:rPr sz="2600" dirty="0">
                <a:latin typeface="Times New Roman"/>
                <a:cs typeface="Times New Roman"/>
              </a:rPr>
              <a:t>point</a:t>
            </a:r>
            <a:r>
              <a:rPr sz="2600" spc="-20" dirty="0">
                <a:latin typeface="Times New Roman"/>
                <a:cs typeface="Times New Roman"/>
              </a:rPr>
              <a:t> </a:t>
            </a:r>
            <a:r>
              <a:rPr sz="2600" dirty="0">
                <a:latin typeface="Times New Roman"/>
                <a:cs typeface="Times New Roman"/>
              </a:rPr>
              <a:t>or</a:t>
            </a:r>
            <a:r>
              <a:rPr sz="2600" spc="10" dirty="0">
                <a:latin typeface="Times New Roman"/>
                <a:cs typeface="Times New Roman"/>
              </a:rPr>
              <a:t> </a:t>
            </a:r>
            <a:r>
              <a:rPr sz="2600" spc="-5" dirty="0">
                <a:latin typeface="Times New Roman"/>
                <a:cs typeface="Times New Roman"/>
              </a:rPr>
              <a:t>seed</a:t>
            </a:r>
            <a:r>
              <a:rPr sz="2600" spc="-40" dirty="0">
                <a:latin typeface="Times New Roman"/>
                <a:cs typeface="Times New Roman"/>
              </a:rPr>
              <a:t> </a:t>
            </a:r>
            <a:r>
              <a:rPr sz="2600" dirty="0">
                <a:latin typeface="Times New Roman"/>
                <a:cs typeface="Times New Roman"/>
              </a:rPr>
              <a:t>which</a:t>
            </a:r>
            <a:r>
              <a:rPr sz="2600" spc="-15"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inside</a:t>
            </a:r>
            <a:r>
              <a:rPr sz="2600" spc="-25" dirty="0">
                <a:latin typeface="Times New Roman"/>
                <a:cs typeface="Times New Roman"/>
              </a:rPr>
              <a:t> </a:t>
            </a:r>
            <a:r>
              <a:rPr sz="2600" dirty="0">
                <a:latin typeface="Times New Roman"/>
                <a:cs typeface="Times New Roman"/>
              </a:rPr>
              <a:t>region</a:t>
            </a:r>
            <a:r>
              <a:rPr sz="2600" spc="-135" dirty="0">
                <a:latin typeface="Times New Roman"/>
                <a:cs typeface="Times New Roman"/>
              </a:rPr>
              <a:t> </a:t>
            </a:r>
            <a:r>
              <a:rPr sz="2600" dirty="0">
                <a:latin typeface="Times New Roman"/>
                <a:cs typeface="Times New Roman"/>
              </a:rPr>
              <a:t>is </a:t>
            </a:r>
            <a:r>
              <a:rPr sz="2600" spc="-635" dirty="0">
                <a:latin typeface="Times New Roman"/>
                <a:cs typeface="Times New Roman"/>
              </a:rPr>
              <a:t> </a:t>
            </a:r>
            <a:r>
              <a:rPr sz="2600" spc="-5" dirty="0">
                <a:latin typeface="Times New Roman"/>
                <a:cs typeface="Times New Roman"/>
              </a:rPr>
              <a:t>selected.</a:t>
            </a:r>
            <a:endParaRPr sz="2600">
              <a:latin typeface="Times New Roman"/>
              <a:cs typeface="Times New Roman"/>
            </a:endParaRPr>
          </a:p>
          <a:p>
            <a:pPr marL="355600" indent="-342900">
              <a:lnSpc>
                <a:spcPts val="3110"/>
              </a:lnSpc>
              <a:spcBef>
                <a:spcPts val="15"/>
              </a:spcBef>
              <a:buFont typeface="Arial MT"/>
              <a:buChar char="•"/>
              <a:tabLst>
                <a:tab pos="354965" algn="l"/>
                <a:tab pos="355600" algn="l"/>
              </a:tabLst>
            </a:pPr>
            <a:r>
              <a:rPr sz="2600" dirty="0">
                <a:latin typeface="Times New Roman"/>
                <a:cs typeface="Times New Roman"/>
              </a:rPr>
              <a:t>This</a:t>
            </a:r>
            <a:r>
              <a:rPr sz="2600" spc="-15" dirty="0">
                <a:latin typeface="Times New Roman"/>
                <a:cs typeface="Times New Roman"/>
              </a:rPr>
              <a:t> </a:t>
            </a:r>
            <a:r>
              <a:rPr sz="2600" dirty="0">
                <a:latin typeface="Times New Roman"/>
                <a:cs typeface="Times New Roman"/>
              </a:rPr>
              <a:t>point</a:t>
            </a:r>
            <a:r>
              <a:rPr sz="2600" spc="-20"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spc="-5" dirty="0">
                <a:latin typeface="Times New Roman"/>
                <a:cs typeface="Times New Roman"/>
              </a:rPr>
              <a:t>called</a:t>
            </a:r>
            <a:r>
              <a:rPr sz="2600" spc="-55" dirty="0">
                <a:latin typeface="Times New Roman"/>
                <a:cs typeface="Times New Roman"/>
              </a:rPr>
              <a:t> </a:t>
            </a:r>
            <a:r>
              <a:rPr sz="2600" dirty="0">
                <a:latin typeface="Times New Roman"/>
                <a:cs typeface="Times New Roman"/>
              </a:rPr>
              <a:t>a</a:t>
            </a:r>
            <a:r>
              <a:rPr sz="2600" spc="-5" dirty="0">
                <a:latin typeface="Times New Roman"/>
                <a:cs typeface="Times New Roman"/>
              </a:rPr>
              <a:t> seed</a:t>
            </a:r>
            <a:r>
              <a:rPr sz="2600" spc="-75" dirty="0">
                <a:latin typeface="Times New Roman"/>
                <a:cs typeface="Times New Roman"/>
              </a:rPr>
              <a:t> </a:t>
            </a:r>
            <a:r>
              <a:rPr sz="2600" dirty="0">
                <a:latin typeface="Times New Roman"/>
                <a:cs typeface="Times New Roman"/>
              </a:rPr>
              <a:t>point.</a:t>
            </a:r>
            <a:endParaRPr sz="2600">
              <a:latin typeface="Times New Roman"/>
              <a:cs typeface="Times New Roman"/>
            </a:endParaRPr>
          </a:p>
          <a:p>
            <a:pPr marL="355600" marR="587375" indent="-342900">
              <a:lnSpc>
                <a:spcPts val="2500"/>
              </a:lnSpc>
              <a:spcBef>
                <a:spcPts val="585"/>
              </a:spcBef>
              <a:buFont typeface="Arial MT"/>
              <a:buChar char="•"/>
              <a:tabLst>
                <a:tab pos="354965" algn="l"/>
                <a:tab pos="355600" algn="l"/>
              </a:tabLst>
            </a:pPr>
            <a:r>
              <a:rPr sz="2600" dirty="0">
                <a:latin typeface="Times New Roman"/>
                <a:cs typeface="Times New Roman"/>
              </a:rPr>
              <a:t>Then</a:t>
            </a:r>
            <a:r>
              <a:rPr sz="2600" spc="-35" dirty="0">
                <a:latin typeface="Times New Roman"/>
                <a:cs typeface="Times New Roman"/>
              </a:rPr>
              <a:t> </a:t>
            </a:r>
            <a:r>
              <a:rPr sz="2600" dirty="0">
                <a:latin typeface="Times New Roman"/>
                <a:cs typeface="Times New Roman"/>
              </a:rPr>
              <a:t>four</a:t>
            </a:r>
            <a:r>
              <a:rPr sz="2600" spc="-30" dirty="0">
                <a:latin typeface="Times New Roman"/>
                <a:cs typeface="Times New Roman"/>
              </a:rPr>
              <a:t> </a:t>
            </a:r>
            <a:r>
              <a:rPr sz="2600" dirty="0">
                <a:latin typeface="Times New Roman"/>
                <a:cs typeface="Times New Roman"/>
              </a:rPr>
              <a:t>connected</a:t>
            </a:r>
            <a:r>
              <a:rPr sz="2600" spc="-40" dirty="0">
                <a:latin typeface="Times New Roman"/>
                <a:cs typeface="Times New Roman"/>
              </a:rPr>
              <a:t> </a:t>
            </a:r>
            <a:r>
              <a:rPr sz="2600" dirty="0">
                <a:latin typeface="Times New Roman"/>
                <a:cs typeface="Times New Roman"/>
              </a:rPr>
              <a:t>approaches</a:t>
            </a:r>
            <a:r>
              <a:rPr sz="2600" spc="-45" dirty="0">
                <a:latin typeface="Times New Roman"/>
                <a:cs typeface="Times New Roman"/>
              </a:rPr>
              <a:t> </a:t>
            </a:r>
            <a:r>
              <a:rPr sz="2600" dirty="0">
                <a:latin typeface="Times New Roman"/>
                <a:cs typeface="Times New Roman"/>
              </a:rPr>
              <a:t>or</a:t>
            </a:r>
            <a:r>
              <a:rPr sz="2600" spc="-25" dirty="0">
                <a:latin typeface="Times New Roman"/>
                <a:cs typeface="Times New Roman"/>
              </a:rPr>
              <a:t> </a:t>
            </a:r>
            <a:r>
              <a:rPr sz="2600" dirty="0">
                <a:latin typeface="Times New Roman"/>
                <a:cs typeface="Times New Roman"/>
              </a:rPr>
              <a:t>eight</a:t>
            </a:r>
            <a:r>
              <a:rPr sz="2600" spc="-130" dirty="0">
                <a:latin typeface="Times New Roman"/>
                <a:cs typeface="Times New Roman"/>
              </a:rPr>
              <a:t> </a:t>
            </a:r>
            <a:r>
              <a:rPr sz="2600" spc="-5" dirty="0">
                <a:latin typeface="Times New Roman"/>
                <a:cs typeface="Times New Roman"/>
              </a:rPr>
              <a:t>connected </a:t>
            </a:r>
            <a:r>
              <a:rPr sz="2600" spc="-635" dirty="0">
                <a:latin typeface="Times New Roman"/>
                <a:cs typeface="Times New Roman"/>
              </a:rPr>
              <a:t> </a:t>
            </a:r>
            <a:r>
              <a:rPr sz="2600" dirty="0">
                <a:latin typeface="Times New Roman"/>
                <a:cs typeface="Times New Roman"/>
              </a:rPr>
              <a:t>approaches</a:t>
            </a:r>
            <a:r>
              <a:rPr sz="2600" spc="-55"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used</a:t>
            </a:r>
            <a:r>
              <a:rPr sz="2600" spc="-15" dirty="0">
                <a:latin typeface="Times New Roman"/>
                <a:cs typeface="Times New Roman"/>
              </a:rPr>
              <a:t> </a:t>
            </a:r>
            <a:r>
              <a:rPr sz="2600" dirty="0">
                <a:latin typeface="Times New Roman"/>
                <a:cs typeface="Times New Roman"/>
              </a:rPr>
              <a:t>to </a:t>
            </a:r>
            <a:r>
              <a:rPr sz="2600" spc="-5" dirty="0">
                <a:latin typeface="Times New Roman"/>
                <a:cs typeface="Times New Roman"/>
              </a:rPr>
              <a:t>fill </a:t>
            </a:r>
            <a:r>
              <a:rPr sz="2600" dirty="0">
                <a:latin typeface="Times New Roman"/>
                <a:cs typeface="Times New Roman"/>
              </a:rPr>
              <a:t>with </a:t>
            </a:r>
            <a:r>
              <a:rPr sz="2600" spc="-5" dirty="0">
                <a:latin typeface="Times New Roman"/>
                <a:cs typeface="Times New Roman"/>
              </a:rPr>
              <a:t>specified</a:t>
            </a:r>
            <a:r>
              <a:rPr sz="2600" spc="-45" dirty="0">
                <a:latin typeface="Times New Roman"/>
                <a:cs typeface="Times New Roman"/>
              </a:rPr>
              <a:t> </a:t>
            </a:r>
            <a:r>
              <a:rPr sz="2600" spc="-55" dirty="0">
                <a:latin typeface="Times New Roman"/>
                <a:cs typeface="Times New Roman"/>
              </a:rPr>
              <a:t>color.</a:t>
            </a:r>
            <a:endParaRPr sz="2600">
              <a:latin typeface="Times New Roman"/>
              <a:cs typeface="Times New Roman"/>
            </a:endParaRPr>
          </a:p>
          <a:p>
            <a:pPr marL="355600" marR="62230" indent="-342900">
              <a:lnSpc>
                <a:spcPts val="2500"/>
              </a:lnSpc>
              <a:spcBef>
                <a:spcPts val="595"/>
              </a:spcBef>
              <a:buSzPct val="69230"/>
              <a:buFont typeface="Arial MT"/>
              <a:buChar char="•"/>
              <a:tabLst>
                <a:tab pos="431165" algn="l"/>
                <a:tab pos="431800" algn="l"/>
              </a:tabLst>
            </a:pPr>
            <a:r>
              <a:rPr dirty="0"/>
              <a:t>	</a:t>
            </a:r>
            <a:r>
              <a:rPr sz="2600" dirty="0">
                <a:latin typeface="Times New Roman"/>
                <a:cs typeface="Times New Roman"/>
              </a:rPr>
              <a:t>This</a:t>
            </a:r>
            <a:r>
              <a:rPr sz="2600" spc="-5" dirty="0">
                <a:latin typeface="Times New Roman"/>
                <a:cs typeface="Times New Roman"/>
              </a:rPr>
              <a:t> method</a:t>
            </a:r>
            <a:r>
              <a:rPr sz="2600" spc="-30"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spc="-5" dirty="0">
                <a:latin typeface="Times New Roman"/>
                <a:cs typeface="Times New Roman"/>
              </a:rPr>
              <a:t>more</a:t>
            </a:r>
            <a:r>
              <a:rPr sz="2600" spc="-20" dirty="0">
                <a:latin typeface="Times New Roman"/>
                <a:cs typeface="Times New Roman"/>
              </a:rPr>
              <a:t> </a:t>
            </a:r>
            <a:r>
              <a:rPr sz="2600" spc="-5" dirty="0">
                <a:latin typeface="Times New Roman"/>
                <a:cs typeface="Times New Roman"/>
              </a:rPr>
              <a:t>suitable</a:t>
            </a:r>
            <a:r>
              <a:rPr sz="2600" spc="-45" dirty="0">
                <a:latin typeface="Times New Roman"/>
                <a:cs typeface="Times New Roman"/>
              </a:rPr>
              <a:t> </a:t>
            </a:r>
            <a:r>
              <a:rPr sz="2600" dirty="0">
                <a:latin typeface="Times New Roman"/>
                <a:cs typeface="Times New Roman"/>
              </a:rPr>
              <a:t>for</a:t>
            </a:r>
            <a:r>
              <a:rPr sz="2600" spc="-5" dirty="0">
                <a:latin typeface="Times New Roman"/>
                <a:cs typeface="Times New Roman"/>
              </a:rPr>
              <a:t> filling</a:t>
            </a:r>
            <a:r>
              <a:rPr sz="2600" spc="-25" dirty="0">
                <a:latin typeface="Times New Roman"/>
                <a:cs typeface="Times New Roman"/>
              </a:rPr>
              <a:t> </a:t>
            </a:r>
            <a:r>
              <a:rPr sz="2600" spc="-5" dirty="0">
                <a:latin typeface="Times New Roman"/>
                <a:cs typeface="Times New Roman"/>
              </a:rPr>
              <a:t>multiple</a:t>
            </a:r>
            <a:r>
              <a:rPr sz="2600" spc="-20" dirty="0">
                <a:latin typeface="Times New Roman"/>
                <a:cs typeface="Times New Roman"/>
              </a:rPr>
              <a:t> </a:t>
            </a:r>
            <a:r>
              <a:rPr sz="2600" dirty="0">
                <a:latin typeface="Times New Roman"/>
                <a:cs typeface="Times New Roman"/>
              </a:rPr>
              <a:t>colors </a:t>
            </a:r>
            <a:r>
              <a:rPr sz="2600" spc="-635" dirty="0">
                <a:latin typeface="Times New Roman"/>
                <a:cs typeface="Times New Roman"/>
              </a:rPr>
              <a:t> </a:t>
            </a:r>
            <a:r>
              <a:rPr sz="2600" spc="-40" dirty="0">
                <a:latin typeface="Times New Roman"/>
                <a:cs typeface="Times New Roman"/>
              </a:rPr>
              <a:t>boundary.</a:t>
            </a:r>
            <a:endParaRPr sz="2600">
              <a:latin typeface="Times New Roman"/>
              <a:cs typeface="Times New Roman"/>
            </a:endParaRPr>
          </a:p>
          <a:p>
            <a:pPr marL="355600" marR="270510" indent="-342900">
              <a:lnSpc>
                <a:spcPts val="2510"/>
              </a:lnSpc>
              <a:spcBef>
                <a:spcPts val="585"/>
              </a:spcBef>
              <a:buFont typeface="Arial MT"/>
              <a:buChar char="•"/>
              <a:tabLst>
                <a:tab pos="354965" algn="l"/>
                <a:tab pos="355600" algn="l"/>
              </a:tabLst>
            </a:pPr>
            <a:r>
              <a:rPr sz="2600" dirty="0">
                <a:latin typeface="Times New Roman"/>
                <a:cs typeface="Times New Roman"/>
              </a:rPr>
              <a:t>When boundary</a:t>
            </a:r>
            <a:r>
              <a:rPr sz="2600" spc="-40"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of </a:t>
            </a:r>
            <a:r>
              <a:rPr sz="2600" spc="-5" dirty="0">
                <a:latin typeface="Times New Roman"/>
                <a:cs typeface="Times New Roman"/>
              </a:rPr>
              <a:t>many</a:t>
            </a:r>
            <a:r>
              <a:rPr sz="2600" spc="-30" dirty="0">
                <a:latin typeface="Times New Roman"/>
                <a:cs typeface="Times New Roman"/>
              </a:rPr>
              <a:t> </a:t>
            </a:r>
            <a:r>
              <a:rPr sz="2600" dirty="0">
                <a:latin typeface="Times New Roman"/>
                <a:cs typeface="Times New Roman"/>
              </a:rPr>
              <a:t>colors</a:t>
            </a:r>
            <a:r>
              <a:rPr sz="2600" spc="-5" dirty="0">
                <a:latin typeface="Times New Roman"/>
                <a:cs typeface="Times New Roman"/>
              </a:rPr>
              <a:t> </a:t>
            </a:r>
            <a:r>
              <a:rPr sz="2600" dirty="0">
                <a:latin typeface="Times New Roman"/>
                <a:cs typeface="Times New Roman"/>
              </a:rPr>
              <a:t>and</a:t>
            </a:r>
            <a:r>
              <a:rPr sz="2600" spc="-30" dirty="0">
                <a:latin typeface="Times New Roman"/>
                <a:cs typeface="Times New Roman"/>
              </a:rPr>
              <a:t> </a:t>
            </a:r>
            <a:r>
              <a:rPr sz="2600" spc="-5" dirty="0">
                <a:latin typeface="Times New Roman"/>
                <a:cs typeface="Times New Roman"/>
              </a:rPr>
              <a:t>interior</a:t>
            </a:r>
            <a:r>
              <a:rPr sz="2600" spc="-50"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to</a:t>
            </a:r>
            <a:r>
              <a:rPr sz="2600" spc="-100" dirty="0">
                <a:latin typeface="Times New Roman"/>
                <a:cs typeface="Times New Roman"/>
              </a:rPr>
              <a:t> </a:t>
            </a:r>
            <a:r>
              <a:rPr sz="2600" dirty="0">
                <a:latin typeface="Times New Roman"/>
                <a:cs typeface="Times New Roman"/>
              </a:rPr>
              <a:t>be </a:t>
            </a:r>
            <a:r>
              <a:rPr sz="2600" spc="-635" dirty="0">
                <a:latin typeface="Times New Roman"/>
                <a:cs typeface="Times New Roman"/>
              </a:rPr>
              <a:t> </a:t>
            </a:r>
            <a:r>
              <a:rPr sz="2600" spc="-5" dirty="0">
                <a:latin typeface="Times New Roman"/>
                <a:cs typeface="Times New Roman"/>
              </a:rPr>
              <a:t>filled </a:t>
            </a:r>
            <a:r>
              <a:rPr sz="2600" dirty="0">
                <a:latin typeface="Times New Roman"/>
                <a:cs typeface="Times New Roman"/>
              </a:rPr>
              <a:t>with</a:t>
            </a:r>
            <a:r>
              <a:rPr sz="2600" spc="5" dirty="0">
                <a:latin typeface="Times New Roman"/>
                <a:cs typeface="Times New Roman"/>
              </a:rPr>
              <a:t> one</a:t>
            </a:r>
            <a:r>
              <a:rPr sz="2600" spc="-5" dirty="0">
                <a:latin typeface="Times New Roman"/>
                <a:cs typeface="Times New Roman"/>
              </a:rPr>
              <a:t> </a:t>
            </a:r>
            <a:r>
              <a:rPr sz="2600" dirty="0">
                <a:latin typeface="Times New Roman"/>
                <a:cs typeface="Times New Roman"/>
              </a:rPr>
              <a:t>color</a:t>
            </a:r>
            <a:r>
              <a:rPr sz="2600" spc="-20" dirty="0">
                <a:latin typeface="Times New Roman"/>
                <a:cs typeface="Times New Roman"/>
              </a:rPr>
              <a:t> </a:t>
            </a:r>
            <a:r>
              <a:rPr sz="2600" dirty="0">
                <a:latin typeface="Times New Roman"/>
                <a:cs typeface="Times New Roman"/>
              </a:rPr>
              <a:t>we use</a:t>
            </a:r>
            <a:r>
              <a:rPr sz="2600" spc="-20" dirty="0">
                <a:latin typeface="Times New Roman"/>
                <a:cs typeface="Times New Roman"/>
              </a:rPr>
              <a:t> </a:t>
            </a:r>
            <a:r>
              <a:rPr sz="2600" dirty="0">
                <a:latin typeface="Times New Roman"/>
                <a:cs typeface="Times New Roman"/>
              </a:rPr>
              <a:t>this</a:t>
            </a:r>
            <a:r>
              <a:rPr sz="2600" spc="-30" dirty="0">
                <a:latin typeface="Times New Roman"/>
                <a:cs typeface="Times New Roman"/>
              </a:rPr>
              <a:t> </a:t>
            </a:r>
            <a:r>
              <a:rPr sz="2600" spc="-15" dirty="0">
                <a:latin typeface="Times New Roman"/>
                <a:cs typeface="Times New Roman"/>
              </a:rPr>
              <a:t>algorithm.</a:t>
            </a:r>
            <a:endParaRPr sz="2600">
              <a:latin typeface="Times New Roman"/>
              <a:cs typeface="Times New Roman"/>
            </a:endParaRPr>
          </a:p>
          <a:p>
            <a:pPr marL="355600" marR="5080" indent="-342900" algn="just">
              <a:lnSpc>
                <a:spcPct val="80000"/>
              </a:lnSpc>
              <a:spcBef>
                <a:spcPts val="620"/>
              </a:spcBef>
              <a:buFont typeface="Arial MT"/>
              <a:buChar char="•"/>
              <a:tabLst>
                <a:tab pos="355600" algn="l"/>
              </a:tabLst>
            </a:pPr>
            <a:r>
              <a:rPr sz="2600" spc="-5" dirty="0">
                <a:latin typeface="Times New Roman"/>
                <a:cs typeface="Times New Roman"/>
              </a:rPr>
              <a:t>In fill algorithm, </a:t>
            </a:r>
            <a:r>
              <a:rPr sz="2600" dirty="0">
                <a:latin typeface="Times New Roman"/>
                <a:cs typeface="Times New Roman"/>
              </a:rPr>
              <a:t>we start from a </a:t>
            </a:r>
            <a:r>
              <a:rPr sz="2600" spc="-5" dirty="0">
                <a:latin typeface="Times New Roman"/>
                <a:cs typeface="Times New Roman"/>
              </a:rPr>
              <a:t>specified interior </a:t>
            </a:r>
            <a:r>
              <a:rPr sz="2600" dirty="0">
                <a:latin typeface="Times New Roman"/>
                <a:cs typeface="Times New Roman"/>
              </a:rPr>
              <a:t>point </a:t>
            </a:r>
            <a:r>
              <a:rPr sz="2600" spc="-635" dirty="0">
                <a:latin typeface="Times New Roman"/>
                <a:cs typeface="Times New Roman"/>
              </a:rPr>
              <a:t> </a:t>
            </a:r>
            <a:r>
              <a:rPr sz="2600" dirty="0">
                <a:latin typeface="Times New Roman"/>
                <a:cs typeface="Times New Roman"/>
              </a:rPr>
              <a:t>(x, y) and </a:t>
            </a:r>
            <a:r>
              <a:rPr sz="2600" spc="-10" dirty="0">
                <a:latin typeface="Times New Roman"/>
                <a:cs typeface="Times New Roman"/>
              </a:rPr>
              <a:t>reassign </a:t>
            </a:r>
            <a:r>
              <a:rPr sz="2600" spc="-5" dirty="0">
                <a:latin typeface="Times New Roman"/>
                <a:cs typeface="Times New Roman"/>
              </a:rPr>
              <a:t>all </a:t>
            </a:r>
            <a:r>
              <a:rPr sz="2600" dirty="0">
                <a:latin typeface="Times New Roman"/>
                <a:cs typeface="Times New Roman"/>
              </a:rPr>
              <a:t>pixel </a:t>
            </a:r>
            <a:r>
              <a:rPr sz="2600" spc="-5" dirty="0">
                <a:latin typeface="Times New Roman"/>
                <a:cs typeface="Times New Roman"/>
              </a:rPr>
              <a:t>values </a:t>
            </a:r>
            <a:r>
              <a:rPr sz="2600" dirty="0">
                <a:latin typeface="Times New Roman"/>
                <a:cs typeface="Times New Roman"/>
              </a:rPr>
              <a:t>are </a:t>
            </a:r>
            <a:r>
              <a:rPr sz="2600" spc="-5" dirty="0">
                <a:latin typeface="Times New Roman"/>
                <a:cs typeface="Times New Roman"/>
              </a:rPr>
              <a:t>currently set to </a:t>
            </a:r>
            <a:r>
              <a:rPr sz="2600" dirty="0">
                <a:latin typeface="Times New Roman"/>
                <a:cs typeface="Times New Roman"/>
              </a:rPr>
              <a:t>a </a:t>
            </a:r>
            <a:r>
              <a:rPr sz="2600" spc="5" dirty="0">
                <a:latin typeface="Times New Roman"/>
                <a:cs typeface="Times New Roman"/>
              </a:rPr>
              <a:t> </a:t>
            </a:r>
            <a:r>
              <a:rPr sz="2600" dirty="0">
                <a:latin typeface="Times New Roman"/>
                <a:cs typeface="Times New Roman"/>
              </a:rPr>
              <a:t>given</a:t>
            </a:r>
            <a:r>
              <a:rPr sz="2600" spc="-25" dirty="0">
                <a:latin typeface="Times New Roman"/>
                <a:cs typeface="Times New Roman"/>
              </a:rPr>
              <a:t> </a:t>
            </a:r>
            <a:r>
              <a:rPr sz="2600" spc="-5" dirty="0">
                <a:latin typeface="Times New Roman"/>
                <a:cs typeface="Times New Roman"/>
              </a:rPr>
              <a:t>interior</a:t>
            </a:r>
            <a:r>
              <a:rPr sz="2600" dirty="0">
                <a:latin typeface="Times New Roman"/>
                <a:cs typeface="Times New Roman"/>
              </a:rPr>
              <a:t> color</a:t>
            </a:r>
            <a:r>
              <a:rPr sz="2600" spc="-15" dirty="0">
                <a:latin typeface="Times New Roman"/>
                <a:cs typeface="Times New Roman"/>
              </a:rPr>
              <a:t> </a:t>
            </a:r>
            <a:r>
              <a:rPr sz="2600" dirty="0">
                <a:latin typeface="Times New Roman"/>
                <a:cs typeface="Times New Roman"/>
              </a:rPr>
              <a:t>with the</a:t>
            </a:r>
            <a:r>
              <a:rPr sz="2600" spc="-20" dirty="0">
                <a:latin typeface="Times New Roman"/>
                <a:cs typeface="Times New Roman"/>
              </a:rPr>
              <a:t> </a:t>
            </a:r>
            <a:r>
              <a:rPr sz="2600" spc="-5" dirty="0">
                <a:latin typeface="Times New Roman"/>
                <a:cs typeface="Times New Roman"/>
              </a:rPr>
              <a:t>desired</a:t>
            </a:r>
            <a:r>
              <a:rPr sz="2600" spc="-35" dirty="0">
                <a:latin typeface="Times New Roman"/>
                <a:cs typeface="Times New Roman"/>
              </a:rPr>
              <a:t> </a:t>
            </a:r>
            <a:r>
              <a:rPr sz="2600" spc="-45" dirty="0">
                <a:latin typeface="Times New Roman"/>
                <a:cs typeface="Times New Roman"/>
              </a:rPr>
              <a:t>color.</a:t>
            </a:r>
            <a:endParaRPr sz="2600">
              <a:latin typeface="Times New Roman"/>
              <a:cs typeface="Times New Roman"/>
            </a:endParaRPr>
          </a:p>
          <a:p>
            <a:pPr marL="355600" marR="155575" indent="-342900">
              <a:lnSpc>
                <a:spcPct val="80000"/>
              </a:lnSpc>
              <a:spcBef>
                <a:spcPts val="600"/>
              </a:spcBef>
              <a:buFont typeface="Arial MT"/>
              <a:buChar char="•"/>
              <a:tabLst>
                <a:tab pos="354965" algn="l"/>
                <a:tab pos="355600" algn="l"/>
              </a:tabLst>
            </a:pPr>
            <a:r>
              <a:rPr sz="2600" dirty="0">
                <a:latin typeface="Times New Roman"/>
                <a:cs typeface="Times New Roman"/>
              </a:rPr>
              <a:t>Using</a:t>
            </a:r>
            <a:r>
              <a:rPr sz="2600" spc="-5" dirty="0">
                <a:latin typeface="Times New Roman"/>
                <a:cs typeface="Times New Roman"/>
              </a:rPr>
              <a:t> either</a:t>
            </a:r>
            <a:r>
              <a:rPr sz="2600" spc="-45" dirty="0">
                <a:latin typeface="Times New Roman"/>
                <a:cs typeface="Times New Roman"/>
              </a:rPr>
              <a:t> </a:t>
            </a:r>
            <a:r>
              <a:rPr sz="2600" dirty="0">
                <a:latin typeface="Times New Roman"/>
                <a:cs typeface="Times New Roman"/>
              </a:rPr>
              <a:t>a</a:t>
            </a:r>
            <a:r>
              <a:rPr sz="2600" spc="-10" dirty="0">
                <a:latin typeface="Times New Roman"/>
                <a:cs typeface="Times New Roman"/>
              </a:rPr>
              <a:t> </a:t>
            </a:r>
            <a:r>
              <a:rPr sz="2600" spc="-5" dirty="0">
                <a:latin typeface="Times New Roman"/>
                <a:cs typeface="Times New Roman"/>
              </a:rPr>
              <a:t>4-connected</a:t>
            </a:r>
            <a:r>
              <a:rPr sz="2600" spc="-50" dirty="0">
                <a:latin typeface="Times New Roman"/>
                <a:cs typeface="Times New Roman"/>
              </a:rPr>
              <a:t> </a:t>
            </a:r>
            <a:r>
              <a:rPr sz="2600" dirty="0">
                <a:latin typeface="Times New Roman"/>
                <a:cs typeface="Times New Roman"/>
              </a:rPr>
              <a:t>or </a:t>
            </a:r>
            <a:r>
              <a:rPr sz="2600" spc="-5" dirty="0">
                <a:latin typeface="Times New Roman"/>
                <a:cs typeface="Times New Roman"/>
              </a:rPr>
              <a:t>8-connected</a:t>
            </a:r>
            <a:r>
              <a:rPr sz="2600" spc="-114" dirty="0">
                <a:latin typeface="Times New Roman"/>
                <a:cs typeface="Times New Roman"/>
              </a:rPr>
              <a:t> </a:t>
            </a:r>
            <a:r>
              <a:rPr sz="2600" dirty="0">
                <a:latin typeface="Times New Roman"/>
                <a:cs typeface="Times New Roman"/>
              </a:rPr>
              <a:t>approaches, </a:t>
            </a:r>
            <a:r>
              <a:rPr sz="2600" spc="-635" dirty="0">
                <a:latin typeface="Times New Roman"/>
                <a:cs typeface="Times New Roman"/>
              </a:rPr>
              <a:t> </a:t>
            </a:r>
            <a:r>
              <a:rPr sz="2600" dirty="0">
                <a:latin typeface="Times New Roman"/>
                <a:cs typeface="Times New Roman"/>
              </a:rPr>
              <a:t>we then </a:t>
            </a:r>
            <a:r>
              <a:rPr sz="2600" spc="-5" dirty="0">
                <a:latin typeface="Times New Roman"/>
                <a:cs typeface="Times New Roman"/>
              </a:rPr>
              <a:t>step </a:t>
            </a:r>
            <a:r>
              <a:rPr sz="2600" dirty="0">
                <a:latin typeface="Times New Roman"/>
                <a:cs typeface="Times New Roman"/>
              </a:rPr>
              <a:t>through pixel positions until </a:t>
            </a:r>
            <a:r>
              <a:rPr sz="2600" spc="-5" dirty="0">
                <a:latin typeface="Times New Roman"/>
                <a:cs typeface="Times New Roman"/>
              </a:rPr>
              <a:t>all interior </a:t>
            </a:r>
            <a:r>
              <a:rPr sz="2600" dirty="0">
                <a:latin typeface="Times New Roman"/>
                <a:cs typeface="Times New Roman"/>
              </a:rPr>
              <a:t> points</a:t>
            </a:r>
            <a:r>
              <a:rPr sz="2600" spc="-25" dirty="0">
                <a:latin typeface="Times New Roman"/>
                <a:cs typeface="Times New Roman"/>
              </a:rPr>
              <a:t> </a:t>
            </a:r>
            <a:r>
              <a:rPr sz="2600" dirty="0">
                <a:latin typeface="Times New Roman"/>
                <a:cs typeface="Times New Roman"/>
              </a:rPr>
              <a:t>have</a:t>
            </a:r>
            <a:r>
              <a:rPr sz="2600" spc="-20" dirty="0">
                <a:latin typeface="Times New Roman"/>
                <a:cs typeface="Times New Roman"/>
              </a:rPr>
              <a:t> </a:t>
            </a:r>
            <a:r>
              <a:rPr sz="2600" dirty="0">
                <a:latin typeface="Times New Roman"/>
                <a:cs typeface="Times New Roman"/>
              </a:rPr>
              <a:t>been</a:t>
            </a:r>
            <a:r>
              <a:rPr sz="2600" spc="-55" dirty="0">
                <a:latin typeface="Times New Roman"/>
                <a:cs typeface="Times New Roman"/>
              </a:rPr>
              <a:t> </a:t>
            </a:r>
            <a:r>
              <a:rPr sz="2600" dirty="0">
                <a:latin typeface="Times New Roman"/>
                <a:cs typeface="Times New Roman"/>
              </a:rPr>
              <a:t>repainted.</a:t>
            </a:r>
            <a:endParaRPr sz="260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0695" y="476719"/>
            <a:ext cx="7196299" cy="542517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7582" y="548640"/>
            <a:ext cx="7488808" cy="4813789"/>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384C-0D0A-8B3F-A452-7467B5EF3D54}"/>
              </a:ext>
            </a:extLst>
          </p:cNvPr>
          <p:cNvSpPr>
            <a:spLocks noGrp="1"/>
          </p:cNvSpPr>
          <p:nvPr>
            <p:ph type="title"/>
          </p:nvPr>
        </p:nvSpPr>
        <p:spPr>
          <a:xfrm>
            <a:off x="1064514" y="876045"/>
            <a:ext cx="7014971" cy="492443"/>
          </a:xfrm>
        </p:spPr>
        <p:txBody>
          <a:bodyPr/>
          <a:lstStyle/>
          <a:p>
            <a:r>
              <a:rPr lang="en-US" dirty="0"/>
              <a:t>OTHER TRANSFORMATIONS</a:t>
            </a:r>
            <a:endParaRPr lang="en-IN" dirty="0"/>
          </a:p>
        </p:txBody>
      </p:sp>
      <p:sp>
        <p:nvSpPr>
          <p:cNvPr id="3" name="Text Placeholder 2">
            <a:extLst>
              <a:ext uri="{FF2B5EF4-FFF2-40B4-BE49-F238E27FC236}">
                <a16:creationId xmlns:a16="http://schemas.microsoft.com/office/drawing/2014/main" id="{9369A5A9-0378-6846-E04F-97CE5303603C}"/>
              </a:ext>
            </a:extLst>
          </p:cNvPr>
          <p:cNvSpPr>
            <a:spLocks noGrp="1"/>
          </p:cNvSpPr>
          <p:nvPr>
            <p:ph type="body" idx="1"/>
          </p:nvPr>
        </p:nvSpPr>
        <p:spPr>
          <a:xfrm>
            <a:off x="1336928" y="2476556"/>
            <a:ext cx="7391400" cy="3077766"/>
          </a:xfrm>
        </p:spPr>
        <p:txBody>
          <a:bodyPr/>
          <a:lstStyle/>
          <a:p>
            <a:r>
              <a:rPr lang="en-US" dirty="0"/>
              <a:t>In addition to translation, rotation, and scaling, there are various additional transformations that are often useful in three-dimensional graphics applications. </a:t>
            </a:r>
          </a:p>
          <a:p>
            <a:endParaRPr lang="en-US" dirty="0"/>
          </a:p>
          <a:p>
            <a:r>
              <a:rPr lang="en-US" dirty="0"/>
              <a:t>Two of these are reflection and shear.</a:t>
            </a:r>
          </a:p>
          <a:p>
            <a:endParaRPr lang="en-US" dirty="0"/>
          </a:p>
          <a:p>
            <a:endParaRPr lang="en-IN" dirty="0"/>
          </a:p>
          <a:p>
            <a:endParaRPr lang="en-US" dirty="0"/>
          </a:p>
          <a:p>
            <a:endParaRPr lang="en-US" dirty="0"/>
          </a:p>
          <a:p>
            <a:endParaRPr lang="en-IN" dirty="0"/>
          </a:p>
        </p:txBody>
      </p:sp>
    </p:spTree>
    <p:extLst>
      <p:ext uri="{BB962C8B-B14F-4D97-AF65-F5344CB8AC3E}">
        <p14:creationId xmlns:p14="http://schemas.microsoft.com/office/powerpoint/2010/main" val="11906981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614B-53E0-B1C7-E14D-D570EB23FEE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A468A14-A4F0-AFA7-587A-C7A80270748E}"/>
              </a:ext>
            </a:extLst>
          </p:cNvPr>
          <p:cNvSpPr>
            <a:spLocks noGrp="1"/>
          </p:cNvSpPr>
          <p:nvPr>
            <p:ph type="body" idx="1"/>
          </p:nvPr>
        </p:nvSpPr>
        <p:spPr>
          <a:xfrm>
            <a:off x="838200" y="1654816"/>
            <a:ext cx="7391400" cy="3693319"/>
          </a:xfrm>
        </p:spPr>
        <p:txBody>
          <a:bodyPr/>
          <a:lstStyle/>
          <a:p>
            <a:r>
              <a:rPr lang="en-IN" dirty="0"/>
              <a:t>Reflections</a:t>
            </a:r>
          </a:p>
          <a:p>
            <a:endParaRPr lang="en-IN" dirty="0"/>
          </a:p>
          <a:p>
            <a:r>
              <a:rPr lang="en-US" dirty="0"/>
              <a:t>A three-dimensional reflection can be performed relative to a selected reflection axis or with respect to a selected reflection plane.</a:t>
            </a:r>
            <a:endParaRPr lang="en-IN" dirty="0"/>
          </a:p>
          <a:p>
            <a:endParaRPr lang="en-IN" dirty="0"/>
          </a:p>
          <a:p>
            <a:r>
              <a:rPr lang="en-US" dirty="0"/>
              <a:t>. Reflections relative to a given axis are equivalent to 180 " rotations about that axis. Reflections with respect to a plane are equivalent to 180' rotations in four-dimensional space</a:t>
            </a:r>
          </a:p>
          <a:p>
            <a:endParaRPr lang="en-US" dirty="0"/>
          </a:p>
          <a:p>
            <a:r>
              <a:rPr lang="en-US" dirty="0"/>
              <a:t>The matrix representation for this reflection of points relative to the </a:t>
            </a:r>
            <a:r>
              <a:rPr lang="en-US" dirty="0" err="1"/>
              <a:t>xy</a:t>
            </a:r>
            <a:r>
              <a:rPr lang="en-US" dirty="0"/>
              <a:t> plane (z axis) is</a:t>
            </a:r>
            <a:endParaRPr lang="en-IN" dirty="0"/>
          </a:p>
          <a:p>
            <a:endParaRPr lang="en-IN" dirty="0"/>
          </a:p>
        </p:txBody>
      </p:sp>
    </p:spTree>
    <p:extLst>
      <p:ext uri="{BB962C8B-B14F-4D97-AF65-F5344CB8AC3E}">
        <p14:creationId xmlns:p14="http://schemas.microsoft.com/office/powerpoint/2010/main" val="502116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1738248"/>
            <a:ext cx="7058025" cy="2757552"/>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322F69-234C-C7C2-1899-F3C28F53BF21}"/>
              </a:ext>
            </a:extLst>
          </p:cNvPr>
          <p:cNvSpPr>
            <a:spLocks noGrp="1"/>
          </p:cNvSpPr>
          <p:nvPr>
            <p:ph type="title"/>
          </p:nvPr>
        </p:nvSpPr>
        <p:spPr>
          <a:xfrm>
            <a:off x="1064514" y="876045"/>
            <a:ext cx="7014971" cy="492443"/>
          </a:xfrm>
        </p:spPr>
        <p:txBody>
          <a:bodyPr/>
          <a:lstStyle/>
          <a:p>
            <a:r>
              <a:rPr lang="en-IN" dirty="0"/>
              <a:t>SHEAR</a:t>
            </a:r>
          </a:p>
        </p:txBody>
      </p:sp>
      <p:sp>
        <p:nvSpPr>
          <p:cNvPr id="5" name="Text Placeholder 4">
            <a:extLst>
              <a:ext uri="{FF2B5EF4-FFF2-40B4-BE49-F238E27FC236}">
                <a16:creationId xmlns:a16="http://schemas.microsoft.com/office/drawing/2014/main" id="{D0817C76-8288-2D4D-4AA8-80111AA5A901}"/>
              </a:ext>
            </a:extLst>
          </p:cNvPr>
          <p:cNvSpPr>
            <a:spLocks noGrp="1"/>
          </p:cNvSpPr>
          <p:nvPr>
            <p:ph type="body" idx="1"/>
          </p:nvPr>
        </p:nvSpPr>
        <p:spPr>
          <a:xfrm>
            <a:off x="533400" y="1972270"/>
            <a:ext cx="8305800" cy="923330"/>
          </a:xfrm>
        </p:spPr>
        <p:txBody>
          <a:bodyPr/>
          <a:lstStyle/>
          <a:p>
            <a:r>
              <a:rPr lang="en-US" dirty="0"/>
              <a:t>Shearing transformations can be used to modify object shapes. </a:t>
            </a:r>
          </a:p>
          <a:p>
            <a:r>
              <a:rPr lang="en-US" dirty="0"/>
              <a:t>They are also useful in three-dimensional viewing for obtaining general projection</a:t>
            </a:r>
            <a:endParaRPr lang="en-IN" dirty="0"/>
          </a:p>
        </p:txBody>
      </p:sp>
      <p:pic>
        <p:nvPicPr>
          <p:cNvPr id="6" name="object 2">
            <a:extLst>
              <a:ext uri="{FF2B5EF4-FFF2-40B4-BE49-F238E27FC236}">
                <a16:creationId xmlns:a16="http://schemas.microsoft.com/office/drawing/2014/main" id="{60A0B2F2-CB68-81EF-27EB-8C548BB4A39D}"/>
              </a:ext>
            </a:extLst>
          </p:cNvPr>
          <p:cNvPicPr/>
          <p:nvPr/>
        </p:nvPicPr>
        <p:blipFill>
          <a:blip r:embed="rId2" cstate="print"/>
          <a:stretch>
            <a:fillRect/>
          </a:stretch>
        </p:blipFill>
        <p:spPr>
          <a:xfrm>
            <a:off x="685800" y="3252390"/>
            <a:ext cx="5819775" cy="2754965"/>
          </a:xfrm>
          <a:prstGeom prst="rect">
            <a:avLst/>
          </a:prstGeom>
        </p:spPr>
      </p:pic>
    </p:spTree>
    <p:extLst>
      <p:ext uri="{BB962C8B-B14F-4D97-AF65-F5344CB8AC3E}">
        <p14:creationId xmlns:p14="http://schemas.microsoft.com/office/powerpoint/2010/main" val="50828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00200" y="2572511"/>
            <a:ext cx="2019300" cy="1714500"/>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1600" y="1143000"/>
            <a:ext cx="6477000" cy="5105400"/>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144" y="1155953"/>
            <a:ext cx="7009638" cy="4209542"/>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0033-4A3E-43DF-B929-C0360188769F}"/>
              </a:ext>
            </a:extLst>
          </p:cNvPr>
          <p:cNvSpPr>
            <a:spLocks noGrp="1"/>
          </p:cNvSpPr>
          <p:nvPr>
            <p:ph type="title"/>
          </p:nvPr>
        </p:nvSpPr>
        <p:spPr>
          <a:xfrm>
            <a:off x="476866" y="152400"/>
            <a:ext cx="7014971" cy="984885"/>
          </a:xfrm>
        </p:spPr>
        <p:txBody>
          <a:bodyPr/>
          <a:lstStyle/>
          <a:p>
            <a:pPr marL="12700" algn="ctr">
              <a:lnSpc>
                <a:spcPct val="100000"/>
              </a:lnSpc>
              <a:spcBef>
                <a:spcPts val="100"/>
              </a:spcBef>
            </a:pPr>
            <a:r>
              <a:rPr lang="en-US" sz="3200" spc="-5" dirty="0">
                <a:latin typeface="Calibri"/>
                <a:cs typeface="Calibri"/>
              </a:rPr>
              <a:t>S</a:t>
            </a:r>
            <a:r>
              <a:rPr lang="en-US" sz="3200" spc="10" dirty="0">
                <a:latin typeface="Calibri"/>
                <a:cs typeface="Calibri"/>
              </a:rPr>
              <a:t>C</a:t>
            </a:r>
            <a:r>
              <a:rPr lang="en-US" sz="3200" dirty="0">
                <a:latin typeface="Calibri"/>
                <a:cs typeface="Calibri"/>
              </a:rPr>
              <a:t>AN</a:t>
            </a:r>
            <a:r>
              <a:rPr lang="en-US" sz="3200" spc="-25" dirty="0">
                <a:latin typeface="Calibri"/>
                <a:cs typeface="Calibri"/>
              </a:rPr>
              <a:t> </a:t>
            </a:r>
            <a:r>
              <a:rPr lang="en-US" sz="3200" spc="-5" dirty="0">
                <a:latin typeface="Calibri"/>
                <a:cs typeface="Calibri"/>
              </a:rPr>
              <a:t>LIN</a:t>
            </a:r>
            <a:r>
              <a:rPr lang="en-US" sz="3200" dirty="0">
                <a:latin typeface="Calibri"/>
                <a:cs typeface="Calibri"/>
              </a:rPr>
              <a:t>E</a:t>
            </a:r>
            <a:r>
              <a:rPr lang="en-US" sz="3200" spc="-15" dirty="0">
                <a:latin typeface="Calibri"/>
                <a:cs typeface="Calibri"/>
              </a:rPr>
              <a:t> </a:t>
            </a:r>
            <a:r>
              <a:rPr lang="en-US" sz="3200" spc="-55" dirty="0">
                <a:latin typeface="Calibri"/>
                <a:cs typeface="Calibri"/>
              </a:rPr>
              <a:t>P</a:t>
            </a:r>
            <a:r>
              <a:rPr lang="en-US" sz="3200" spc="-60" dirty="0">
                <a:latin typeface="Calibri"/>
                <a:cs typeface="Calibri"/>
              </a:rPr>
              <a:t>O</a:t>
            </a:r>
            <a:r>
              <a:rPr lang="en-US" sz="3200" spc="-425" dirty="0">
                <a:latin typeface="Calibri"/>
                <a:cs typeface="Calibri"/>
              </a:rPr>
              <a:t>L</a:t>
            </a:r>
            <a:r>
              <a:rPr lang="en-US" sz="3200" spc="-200" dirty="0">
                <a:latin typeface="Calibri"/>
                <a:cs typeface="Calibri"/>
              </a:rPr>
              <a:t>Y</a:t>
            </a:r>
            <a:r>
              <a:rPr lang="en-US" sz="3200" spc="-70" dirty="0">
                <a:latin typeface="Calibri"/>
                <a:cs typeface="Calibri"/>
              </a:rPr>
              <a:t>G</a:t>
            </a:r>
            <a:r>
              <a:rPr lang="en-US" sz="3200" spc="-60" dirty="0">
                <a:latin typeface="Calibri"/>
                <a:cs typeface="Calibri"/>
              </a:rPr>
              <a:t>O</a:t>
            </a:r>
            <a:r>
              <a:rPr lang="en-US" sz="3200" dirty="0">
                <a:latin typeface="Calibri"/>
                <a:cs typeface="Calibri"/>
              </a:rPr>
              <a:t>N</a:t>
            </a:r>
            <a:r>
              <a:rPr lang="en-US" sz="3200" spc="-175" dirty="0">
                <a:latin typeface="Calibri"/>
                <a:cs typeface="Calibri"/>
              </a:rPr>
              <a:t> </a:t>
            </a:r>
            <a:r>
              <a:rPr lang="en-US" sz="3200" spc="-5" dirty="0">
                <a:latin typeface="Calibri"/>
                <a:cs typeface="Calibri"/>
              </a:rPr>
              <a:t>F</a:t>
            </a:r>
            <a:r>
              <a:rPr lang="en-US" sz="3200" spc="-25" dirty="0">
                <a:latin typeface="Calibri"/>
                <a:cs typeface="Calibri"/>
              </a:rPr>
              <a:t>I</a:t>
            </a:r>
            <a:r>
              <a:rPr lang="en-US" sz="3200" spc="-5" dirty="0">
                <a:latin typeface="Calibri"/>
                <a:cs typeface="Calibri"/>
              </a:rPr>
              <a:t>L</a:t>
            </a:r>
            <a:r>
              <a:rPr lang="en-US" sz="3200" spc="-25" dirty="0">
                <a:latin typeface="Calibri"/>
                <a:cs typeface="Calibri"/>
              </a:rPr>
              <a:t>L</a:t>
            </a:r>
            <a:r>
              <a:rPr lang="en-US" sz="3200" spc="-20" dirty="0">
                <a:latin typeface="Calibri"/>
                <a:cs typeface="Calibri"/>
              </a:rPr>
              <a:t>I</a:t>
            </a:r>
            <a:r>
              <a:rPr lang="en-US" sz="3200" dirty="0">
                <a:latin typeface="Calibri"/>
                <a:cs typeface="Calibri"/>
              </a:rPr>
              <a:t>NG</a:t>
            </a:r>
            <a:br>
              <a:rPr lang="en-US" sz="3200" dirty="0">
                <a:latin typeface="Calibri"/>
                <a:cs typeface="Calibri"/>
              </a:rPr>
            </a:br>
            <a:r>
              <a:rPr lang="en-US" sz="3200" spc="-20" dirty="0">
                <a:latin typeface="Calibri"/>
                <a:cs typeface="Calibri"/>
              </a:rPr>
              <a:t>ALGORITHM</a:t>
            </a:r>
            <a:endParaRPr lang="en-IN" dirty="0"/>
          </a:p>
        </p:txBody>
      </p:sp>
      <p:sp>
        <p:nvSpPr>
          <p:cNvPr id="3" name="Text Placeholder 2">
            <a:extLst>
              <a:ext uri="{FF2B5EF4-FFF2-40B4-BE49-F238E27FC236}">
                <a16:creationId xmlns:a16="http://schemas.microsoft.com/office/drawing/2014/main" id="{F097B41A-326F-98D8-DA46-9CEF18B25DE3}"/>
              </a:ext>
            </a:extLst>
          </p:cNvPr>
          <p:cNvSpPr>
            <a:spLocks noGrp="1"/>
          </p:cNvSpPr>
          <p:nvPr>
            <p:ph type="body" idx="1"/>
          </p:nvPr>
        </p:nvSpPr>
        <p:spPr>
          <a:xfrm>
            <a:off x="457201" y="1676400"/>
            <a:ext cx="8271128" cy="3600986"/>
          </a:xfrm>
        </p:spPr>
        <p:txBody>
          <a:bodyPr/>
          <a:lstStyle/>
          <a:p>
            <a:pPr marL="457200" indent="-457200">
              <a:buFont typeface="Arial" panose="020B0604020202020204" pitchFamily="34" charset="0"/>
              <a:buChar char="•"/>
            </a:pPr>
            <a:r>
              <a:rPr lang="en-US" sz="2600" dirty="0"/>
              <a:t> For each scan line crossing a polygon, the area-fill algorithm locates the intersection points of the scan line with the polygon edges.</a:t>
            </a:r>
          </a:p>
          <a:p>
            <a:pPr marL="457200" indent="-457200">
              <a:buFont typeface="Arial" panose="020B0604020202020204" pitchFamily="34" charset="0"/>
              <a:buChar char="•"/>
            </a:pPr>
            <a:r>
              <a:rPr lang="en-US" sz="2600" dirty="0"/>
              <a:t>These intersection points are then sorted from left to right, </a:t>
            </a:r>
          </a:p>
          <a:p>
            <a:pPr marL="457200" indent="-457200">
              <a:buFont typeface="Arial" panose="020B0604020202020204" pitchFamily="34" charset="0"/>
              <a:buChar char="•"/>
            </a:pPr>
            <a:r>
              <a:rPr lang="en-US" sz="2600" dirty="0"/>
              <a:t>And the corresponding frame-buffer positions between each intersection pair are set to the specified fill color. </a:t>
            </a:r>
          </a:p>
          <a:p>
            <a:pPr marL="457200" indent="-457200">
              <a:buFont typeface="Arial" panose="020B0604020202020204" pitchFamily="34" charset="0"/>
              <a:buChar char="•"/>
            </a:pPr>
            <a:r>
              <a:rPr lang="en-US" sz="2600" dirty="0"/>
              <a:t>In the example  the four pixel intersection positions with the polygon boundaries define two stretches of interior pixels from x = 10 to x = 14 and from x = 18 to x = 24</a:t>
            </a:r>
            <a:endParaRPr lang="en-IN" sz="2600" dirty="0"/>
          </a:p>
        </p:txBody>
      </p:sp>
    </p:spTree>
    <p:extLst>
      <p:ext uri="{BB962C8B-B14F-4D97-AF65-F5344CB8AC3E}">
        <p14:creationId xmlns:p14="http://schemas.microsoft.com/office/powerpoint/2010/main" val="47347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34E06B-AEE3-1FD9-D00B-9503FCACE002}"/>
              </a:ext>
            </a:extLst>
          </p:cNvPr>
          <p:cNvPicPr>
            <a:picLocks noChangeAspect="1"/>
          </p:cNvPicPr>
          <p:nvPr/>
        </p:nvPicPr>
        <p:blipFill>
          <a:blip r:embed="rId2"/>
          <a:stretch>
            <a:fillRect/>
          </a:stretch>
        </p:blipFill>
        <p:spPr>
          <a:xfrm>
            <a:off x="685800" y="-31954"/>
            <a:ext cx="7162800" cy="6133602"/>
          </a:xfrm>
          <a:prstGeom prst="rect">
            <a:avLst/>
          </a:prstGeom>
        </p:spPr>
      </p:pic>
    </p:spTree>
    <p:extLst>
      <p:ext uri="{BB962C8B-B14F-4D97-AF65-F5344CB8AC3E}">
        <p14:creationId xmlns:p14="http://schemas.microsoft.com/office/powerpoint/2010/main" val="15838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511913-93CD-DC33-71E8-A30A4F45E800}"/>
              </a:ext>
            </a:extLst>
          </p:cNvPr>
          <p:cNvSpPr>
            <a:spLocks noGrp="1"/>
          </p:cNvSpPr>
          <p:nvPr>
            <p:ph type="body" idx="1"/>
          </p:nvPr>
        </p:nvSpPr>
        <p:spPr>
          <a:xfrm>
            <a:off x="685800" y="357821"/>
            <a:ext cx="7391400" cy="6463308"/>
          </a:xfrm>
        </p:spPr>
        <p:txBody>
          <a:bodyPr/>
          <a:lstStyle/>
          <a:p>
            <a:pPr marL="342900" indent="-342900">
              <a:buFont typeface="Arial" panose="020B0604020202020204" pitchFamily="34" charset="0"/>
              <a:buChar char="•"/>
            </a:pPr>
            <a:r>
              <a:rPr lang="en-US" sz="2800" dirty="0"/>
              <a:t>Some scan-line intersections at polygon vertices require special handling. </a:t>
            </a:r>
          </a:p>
          <a:p>
            <a:pPr marL="342900" indent="-342900">
              <a:buFont typeface="Arial" panose="020B0604020202020204" pitchFamily="34" charset="0"/>
              <a:buChar char="•"/>
            </a:pPr>
            <a:r>
              <a:rPr lang="en-US" sz="2800" dirty="0"/>
              <a:t>A scan line passing through a vertex intersects two edges at that position, adding two points to the list of intersections for the scan line. </a:t>
            </a:r>
          </a:p>
          <a:p>
            <a:pPr marL="342900" indent="-342900">
              <a:buFont typeface="Arial" panose="020B0604020202020204" pitchFamily="34" charset="0"/>
              <a:buChar char="•"/>
            </a:pPr>
            <a:r>
              <a:rPr lang="en-US" sz="2800" dirty="0"/>
              <a:t>Figure 3-36 shows two scan lines at positions y and y' that intersect edge endpoints. </a:t>
            </a:r>
          </a:p>
          <a:p>
            <a:pPr marL="342900" indent="-342900">
              <a:buFont typeface="Arial" panose="020B0604020202020204" pitchFamily="34" charset="0"/>
              <a:buChar char="•"/>
            </a:pPr>
            <a:r>
              <a:rPr lang="en-US" sz="2800" dirty="0"/>
              <a:t>Scan line y intersects five polygon edges. </a:t>
            </a:r>
          </a:p>
          <a:p>
            <a:pPr marL="342900" indent="-342900">
              <a:buFont typeface="Arial" panose="020B0604020202020204" pitchFamily="34" charset="0"/>
              <a:buChar char="•"/>
            </a:pPr>
            <a:r>
              <a:rPr lang="en-US" sz="2800" dirty="0"/>
              <a:t>Scan line y’, however, intersects an even number of edges although it also passes through a vertex.</a:t>
            </a:r>
          </a:p>
          <a:p>
            <a:pPr marL="342900" indent="-342900">
              <a:buFont typeface="Arial" panose="020B0604020202020204" pitchFamily="34" charset="0"/>
              <a:buChar char="•"/>
            </a:pPr>
            <a:r>
              <a:rPr lang="en-US" sz="2800" dirty="0"/>
              <a:t> Intersection points along scan line y' correctly identify the interior pixel spans. </a:t>
            </a:r>
          </a:p>
          <a:p>
            <a:pPr marL="342900" indent="-342900">
              <a:buFont typeface="Arial" panose="020B0604020202020204" pitchFamily="34" charset="0"/>
              <a:buChar char="•"/>
            </a:pPr>
            <a:r>
              <a:rPr lang="en-US" sz="2800" dirty="0"/>
              <a:t>But with scan line y, we need to do some additional processing to determine the correct interior points</a:t>
            </a:r>
            <a:endParaRPr lang="en-IN" sz="2800" dirty="0"/>
          </a:p>
        </p:txBody>
      </p:sp>
    </p:spTree>
    <p:extLst>
      <p:ext uri="{BB962C8B-B14F-4D97-AF65-F5344CB8AC3E}">
        <p14:creationId xmlns:p14="http://schemas.microsoft.com/office/powerpoint/2010/main" val="306202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C4DE-319B-452B-240F-317A9A7BF9C8}"/>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B36ED9BE-22C0-BBC0-53BB-8864BB66218E}"/>
              </a:ext>
            </a:extLst>
          </p:cNvPr>
          <p:cNvPicPr>
            <a:picLocks noChangeAspect="1"/>
          </p:cNvPicPr>
          <p:nvPr/>
        </p:nvPicPr>
        <p:blipFill>
          <a:blip r:embed="rId2"/>
          <a:stretch>
            <a:fillRect/>
          </a:stretch>
        </p:blipFill>
        <p:spPr>
          <a:xfrm>
            <a:off x="947991" y="762000"/>
            <a:ext cx="7156075" cy="4633913"/>
          </a:xfrm>
          <a:prstGeom prst="rect">
            <a:avLst/>
          </a:prstGeom>
        </p:spPr>
      </p:pic>
    </p:spTree>
    <p:extLst>
      <p:ext uri="{BB962C8B-B14F-4D97-AF65-F5344CB8AC3E}">
        <p14:creationId xmlns:p14="http://schemas.microsoft.com/office/powerpoint/2010/main" val="9454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9BEEDF-0C15-37BE-0FC5-ACDC336866B0}"/>
              </a:ext>
            </a:extLst>
          </p:cNvPr>
          <p:cNvSpPr>
            <a:spLocks noGrp="1"/>
          </p:cNvSpPr>
          <p:nvPr>
            <p:ph type="body" idx="1"/>
          </p:nvPr>
        </p:nvSpPr>
        <p:spPr>
          <a:xfrm>
            <a:off x="990600" y="1143000"/>
            <a:ext cx="7239000" cy="4648200"/>
          </a:xfrm>
        </p:spPr>
        <p:txBody>
          <a:bodyPr/>
          <a:lstStyle/>
          <a:p>
            <a:pPr marL="342900" indent="-342900">
              <a:buFont typeface="Arial" panose="020B0604020202020204" pitchFamily="34" charset="0"/>
              <a:buChar char="•"/>
            </a:pPr>
            <a:r>
              <a:rPr lang="en-US" sz="2600" dirty="0"/>
              <a:t>For scan line y, the two intersecting edges sharing a vertex are on opposite sides of the scan line</a:t>
            </a:r>
          </a:p>
          <a:p>
            <a:pPr marL="342900" indent="-342900">
              <a:buFont typeface="Arial" panose="020B0604020202020204" pitchFamily="34" charset="0"/>
              <a:buChar char="•"/>
            </a:pPr>
            <a:r>
              <a:rPr lang="en-US" sz="2600" dirty="0"/>
              <a:t>Thus, the vertices that require additional processing are those that have connecting edges on opposite sides of the scan line. </a:t>
            </a:r>
          </a:p>
          <a:p>
            <a:pPr marL="342900" indent="-342900">
              <a:buFont typeface="Arial" panose="020B0604020202020204" pitchFamily="34" charset="0"/>
              <a:buChar char="•"/>
            </a:pPr>
            <a:r>
              <a:rPr lang="en-US" sz="2600" dirty="0"/>
              <a:t>But for scan line y', the two intersecting edges are both above the scan line. </a:t>
            </a:r>
          </a:p>
          <a:p>
            <a:pPr marL="342900" indent="-342900">
              <a:buFont typeface="Arial" panose="020B0604020202020204" pitchFamily="34" charset="0"/>
              <a:buChar char="•"/>
            </a:pPr>
            <a:endParaRPr lang="en-IN" sz="2600" dirty="0"/>
          </a:p>
        </p:txBody>
      </p:sp>
    </p:spTree>
    <p:extLst>
      <p:ext uri="{BB962C8B-B14F-4D97-AF65-F5344CB8AC3E}">
        <p14:creationId xmlns:p14="http://schemas.microsoft.com/office/powerpoint/2010/main" val="299547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4142" y="132333"/>
            <a:ext cx="6116320" cy="1367790"/>
          </a:xfrm>
          <a:prstGeom prst="rect">
            <a:avLst/>
          </a:prstGeom>
        </p:spPr>
        <p:txBody>
          <a:bodyPr vert="horz" wrap="square" lIns="0" tIns="12700" rIns="0" bIns="0" rtlCol="0">
            <a:spAutoFit/>
          </a:bodyPr>
          <a:lstStyle/>
          <a:p>
            <a:pPr marL="965200" marR="5080" indent="-953135">
              <a:lnSpc>
                <a:spcPct val="100000"/>
              </a:lnSpc>
              <a:spcBef>
                <a:spcPts val="100"/>
              </a:spcBef>
            </a:pPr>
            <a:r>
              <a:rPr sz="4400" spc="-20" dirty="0">
                <a:latin typeface="Calibri"/>
                <a:cs typeface="Calibri"/>
              </a:rPr>
              <a:t>A</a:t>
            </a:r>
            <a:r>
              <a:rPr sz="4400" spc="-15" dirty="0">
                <a:latin typeface="Calibri"/>
                <a:cs typeface="Calibri"/>
              </a:rPr>
              <a:t>R</a:t>
            </a:r>
            <a:r>
              <a:rPr sz="4400" spc="-65" dirty="0">
                <a:latin typeface="Calibri"/>
                <a:cs typeface="Calibri"/>
              </a:rPr>
              <a:t>E</a:t>
            </a:r>
            <a:r>
              <a:rPr sz="4400" dirty="0">
                <a:latin typeface="Calibri"/>
                <a:cs typeface="Calibri"/>
              </a:rPr>
              <a:t>A</a:t>
            </a:r>
            <a:r>
              <a:rPr sz="4400" spc="-5" dirty="0">
                <a:latin typeface="Calibri"/>
                <a:cs typeface="Calibri"/>
              </a:rPr>
              <a:t> FILLIN</a:t>
            </a:r>
            <a:r>
              <a:rPr sz="4400" dirty="0">
                <a:latin typeface="Calibri"/>
                <a:cs typeface="Calibri"/>
              </a:rPr>
              <a:t>G</a:t>
            </a:r>
            <a:r>
              <a:rPr sz="4400" spc="-30" dirty="0">
                <a:latin typeface="Calibri"/>
                <a:cs typeface="Calibri"/>
              </a:rPr>
              <a:t> </a:t>
            </a:r>
            <a:r>
              <a:rPr sz="4400" spc="-5" dirty="0">
                <a:latin typeface="Calibri"/>
                <a:cs typeface="Calibri"/>
              </a:rPr>
              <a:t>O</a:t>
            </a:r>
            <a:r>
              <a:rPr sz="4400" dirty="0">
                <a:latin typeface="Calibri"/>
                <a:cs typeface="Calibri"/>
              </a:rPr>
              <a:t>R</a:t>
            </a:r>
            <a:r>
              <a:rPr sz="4400" spc="-250" dirty="0">
                <a:latin typeface="Calibri"/>
                <a:cs typeface="Calibri"/>
              </a:rPr>
              <a:t> </a:t>
            </a:r>
            <a:r>
              <a:rPr sz="4400" spc="-60" dirty="0">
                <a:latin typeface="Calibri"/>
                <a:cs typeface="Calibri"/>
              </a:rPr>
              <a:t>PO</a:t>
            </a:r>
            <a:r>
              <a:rPr sz="4400" spc="-425" dirty="0">
                <a:latin typeface="Calibri"/>
                <a:cs typeface="Calibri"/>
              </a:rPr>
              <a:t>L</a:t>
            </a:r>
            <a:r>
              <a:rPr sz="4400" spc="-204" dirty="0">
                <a:latin typeface="Calibri"/>
                <a:cs typeface="Calibri"/>
              </a:rPr>
              <a:t>Y</a:t>
            </a:r>
            <a:r>
              <a:rPr sz="4400" spc="-55" dirty="0">
                <a:latin typeface="Calibri"/>
                <a:cs typeface="Calibri"/>
              </a:rPr>
              <a:t>G</a:t>
            </a:r>
            <a:r>
              <a:rPr sz="4400" spc="-75" dirty="0">
                <a:latin typeface="Calibri"/>
                <a:cs typeface="Calibri"/>
              </a:rPr>
              <a:t>O</a:t>
            </a:r>
            <a:r>
              <a:rPr sz="4400" dirty="0">
                <a:latin typeface="Calibri"/>
                <a:cs typeface="Calibri"/>
              </a:rPr>
              <a:t>N  </a:t>
            </a:r>
            <a:r>
              <a:rPr sz="4400" spc="-15" dirty="0">
                <a:latin typeface="Calibri"/>
                <a:cs typeface="Calibri"/>
              </a:rPr>
              <a:t>FILLING</a:t>
            </a:r>
            <a:r>
              <a:rPr sz="4400" spc="-210" dirty="0">
                <a:latin typeface="Calibri"/>
                <a:cs typeface="Calibri"/>
              </a:rPr>
              <a:t> </a:t>
            </a:r>
            <a:r>
              <a:rPr sz="4400" spc="-20" dirty="0">
                <a:latin typeface="Calibri"/>
                <a:cs typeface="Calibri"/>
              </a:rPr>
              <a:t>ALGORITHMS</a:t>
            </a:r>
            <a:endParaRPr sz="4400">
              <a:latin typeface="Calibri"/>
              <a:cs typeface="Calibri"/>
            </a:endParaRPr>
          </a:p>
        </p:txBody>
      </p:sp>
      <p:sp>
        <p:nvSpPr>
          <p:cNvPr id="3" name="object 3"/>
          <p:cNvSpPr txBox="1"/>
          <p:nvPr/>
        </p:nvSpPr>
        <p:spPr>
          <a:xfrm>
            <a:off x="4727828" y="1600961"/>
            <a:ext cx="3235325" cy="2764155"/>
          </a:xfrm>
          <a:prstGeom prst="rect">
            <a:avLst/>
          </a:prstGeom>
        </p:spPr>
        <p:txBody>
          <a:bodyPr vert="horz" wrap="square" lIns="0" tIns="12065" rIns="0" bIns="0" rtlCol="0">
            <a:spAutoFit/>
          </a:bodyPr>
          <a:lstStyle/>
          <a:p>
            <a:pPr marL="355600" marR="917575" indent="-343535">
              <a:lnSpc>
                <a:spcPct val="100000"/>
              </a:lnSpc>
              <a:spcBef>
                <a:spcPts val="95"/>
              </a:spcBef>
              <a:buChar char="•"/>
              <a:tabLst>
                <a:tab pos="355600" algn="l"/>
                <a:tab pos="356235" algn="l"/>
              </a:tabLst>
            </a:pPr>
            <a:r>
              <a:rPr sz="2800" spc="-5" dirty="0">
                <a:latin typeface="Arial MT"/>
                <a:cs typeface="Arial MT"/>
              </a:rPr>
              <a:t>Boundary</a:t>
            </a:r>
            <a:r>
              <a:rPr sz="2800" spc="-100" dirty="0">
                <a:latin typeface="Arial MT"/>
                <a:cs typeface="Arial MT"/>
              </a:rPr>
              <a:t> </a:t>
            </a:r>
            <a:r>
              <a:rPr sz="2800" dirty="0">
                <a:latin typeface="Arial MT"/>
                <a:cs typeface="Arial MT"/>
              </a:rPr>
              <a:t>fill </a:t>
            </a:r>
            <a:r>
              <a:rPr sz="2800" spc="-760" dirty="0">
                <a:latin typeface="Arial MT"/>
                <a:cs typeface="Arial MT"/>
              </a:rPr>
              <a:t> </a:t>
            </a:r>
            <a:r>
              <a:rPr sz="2800" spc="-10" dirty="0">
                <a:latin typeface="Arial MT"/>
                <a:cs typeface="Arial MT"/>
              </a:rPr>
              <a:t>algorithm</a:t>
            </a:r>
            <a:endParaRPr sz="2800">
              <a:latin typeface="Arial MT"/>
              <a:cs typeface="Arial MT"/>
            </a:endParaRPr>
          </a:p>
          <a:p>
            <a:pPr marL="355600" indent="-343535">
              <a:lnSpc>
                <a:spcPct val="100000"/>
              </a:lnSpc>
              <a:spcBef>
                <a:spcPts val="700"/>
              </a:spcBef>
              <a:buChar char="•"/>
              <a:tabLst>
                <a:tab pos="355600" algn="l"/>
                <a:tab pos="356235" algn="l"/>
              </a:tabLst>
            </a:pPr>
            <a:r>
              <a:rPr sz="2800" spc="-15" dirty="0">
                <a:latin typeface="Arial MT"/>
                <a:cs typeface="Arial MT"/>
              </a:rPr>
              <a:t>Flood</a:t>
            </a:r>
            <a:r>
              <a:rPr sz="2800" spc="-35" dirty="0">
                <a:latin typeface="Arial MT"/>
                <a:cs typeface="Arial MT"/>
              </a:rPr>
              <a:t> </a:t>
            </a:r>
            <a:r>
              <a:rPr sz="2800" spc="-10" dirty="0">
                <a:latin typeface="Arial MT"/>
                <a:cs typeface="Arial MT"/>
              </a:rPr>
              <a:t>fill</a:t>
            </a:r>
            <a:r>
              <a:rPr sz="2800" spc="-40" dirty="0">
                <a:latin typeface="Arial MT"/>
                <a:cs typeface="Arial MT"/>
              </a:rPr>
              <a:t> </a:t>
            </a:r>
            <a:r>
              <a:rPr sz="2800" spc="-10" dirty="0">
                <a:latin typeface="Arial MT"/>
                <a:cs typeface="Arial MT"/>
              </a:rPr>
              <a:t>algorithm</a:t>
            </a:r>
            <a:endParaRPr sz="2800">
              <a:latin typeface="Arial MT"/>
              <a:cs typeface="Arial MT"/>
            </a:endParaRPr>
          </a:p>
          <a:p>
            <a:pPr marL="355600" marR="1416685" indent="-343535">
              <a:lnSpc>
                <a:spcPct val="100000"/>
              </a:lnSpc>
              <a:spcBef>
                <a:spcPts val="705"/>
              </a:spcBef>
              <a:buChar char="•"/>
              <a:tabLst>
                <a:tab pos="355600" algn="l"/>
                <a:tab pos="356235" algn="l"/>
              </a:tabLst>
            </a:pPr>
            <a:r>
              <a:rPr sz="2800" spc="-15" dirty="0">
                <a:latin typeface="Arial MT"/>
                <a:cs typeface="Arial MT"/>
              </a:rPr>
              <a:t>Scan</a:t>
            </a:r>
            <a:r>
              <a:rPr sz="2800" spc="-80" dirty="0">
                <a:latin typeface="Arial MT"/>
                <a:cs typeface="Arial MT"/>
              </a:rPr>
              <a:t> </a:t>
            </a:r>
            <a:r>
              <a:rPr sz="2800" spc="-10" dirty="0">
                <a:latin typeface="Arial MT"/>
                <a:cs typeface="Arial MT"/>
              </a:rPr>
              <a:t>line </a:t>
            </a:r>
            <a:r>
              <a:rPr sz="2800" spc="-765" dirty="0">
                <a:latin typeface="Arial MT"/>
                <a:cs typeface="Arial MT"/>
              </a:rPr>
              <a:t> </a:t>
            </a:r>
            <a:r>
              <a:rPr sz="2800" spc="-10" dirty="0">
                <a:latin typeface="Arial MT"/>
                <a:cs typeface="Arial MT"/>
              </a:rPr>
              <a:t>filling </a:t>
            </a:r>
            <a:r>
              <a:rPr sz="2800" spc="-5" dirty="0">
                <a:latin typeface="Arial MT"/>
                <a:cs typeface="Arial MT"/>
              </a:rPr>
              <a:t> a</a:t>
            </a:r>
            <a:r>
              <a:rPr sz="2800" spc="-25" dirty="0">
                <a:latin typeface="Arial MT"/>
                <a:cs typeface="Arial MT"/>
              </a:rPr>
              <a:t>l</a:t>
            </a:r>
            <a:r>
              <a:rPr sz="2800" spc="-5" dirty="0">
                <a:latin typeface="Arial MT"/>
                <a:cs typeface="Arial MT"/>
              </a:rPr>
              <a:t>g</a:t>
            </a:r>
            <a:r>
              <a:rPr sz="2800" spc="-25" dirty="0">
                <a:latin typeface="Arial MT"/>
                <a:cs typeface="Arial MT"/>
              </a:rPr>
              <a:t>o</a:t>
            </a:r>
            <a:r>
              <a:rPr sz="2800" spc="-5" dirty="0">
                <a:latin typeface="Arial MT"/>
                <a:cs typeface="Arial MT"/>
              </a:rPr>
              <a:t>r</a:t>
            </a:r>
            <a:r>
              <a:rPr sz="2800" spc="-25" dirty="0">
                <a:latin typeface="Arial MT"/>
                <a:cs typeface="Arial MT"/>
              </a:rPr>
              <a:t>i</a:t>
            </a:r>
            <a:r>
              <a:rPr sz="2800" spc="-15" dirty="0">
                <a:latin typeface="Arial MT"/>
                <a:cs typeface="Arial MT"/>
              </a:rPr>
              <a:t>t</a:t>
            </a:r>
            <a:r>
              <a:rPr sz="2800" spc="-5" dirty="0">
                <a:latin typeface="Arial MT"/>
                <a:cs typeface="Arial MT"/>
              </a:rPr>
              <a:t>hm</a:t>
            </a:r>
            <a:endParaRPr sz="2800">
              <a:latin typeface="Arial MT"/>
              <a:cs typeface="Arial MT"/>
            </a:endParaRPr>
          </a:p>
        </p:txBody>
      </p:sp>
      <p:pic>
        <p:nvPicPr>
          <p:cNvPr id="4" name="object 4"/>
          <p:cNvPicPr/>
          <p:nvPr/>
        </p:nvPicPr>
        <p:blipFill>
          <a:blip r:embed="rId2" cstate="print"/>
          <a:stretch>
            <a:fillRect/>
          </a:stretch>
        </p:blipFill>
        <p:spPr>
          <a:xfrm>
            <a:off x="304800" y="2062352"/>
            <a:ext cx="3874008" cy="3195447"/>
          </a:xfrm>
          <a:prstGeom prst="rect">
            <a:avLst/>
          </a:prstGeom>
        </p:spPr>
      </p:pic>
      <p:sp>
        <p:nvSpPr>
          <p:cNvPr id="5" name="object 5"/>
          <p:cNvSpPr txBox="1"/>
          <p:nvPr/>
        </p:nvSpPr>
        <p:spPr>
          <a:xfrm>
            <a:off x="8518906" y="6466433"/>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a:t>
            </a:fld>
            <a:endParaRPr sz="1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9113" y="0"/>
            <a:ext cx="7066687" cy="1367682"/>
          </a:xfrm>
          <a:prstGeom prst="rect">
            <a:avLst/>
          </a:prstGeom>
        </p:spPr>
        <p:txBody>
          <a:bodyPr vert="horz" wrap="square" lIns="0" tIns="13335" rIns="0" bIns="0" rtlCol="0">
            <a:spAutoFit/>
          </a:bodyPr>
          <a:lstStyle/>
          <a:p>
            <a:pPr marL="12700">
              <a:lnSpc>
                <a:spcPct val="100000"/>
              </a:lnSpc>
              <a:spcBef>
                <a:spcPts val="105"/>
              </a:spcBef>
            </a:pPr>
            <a:r>
              <a:rPr sz="4400" b="1" dirty="0">
                <a:latin typeface="Arial"/>
                <a:cs typeface="Arial"/>
              </a:rPr>
              <a:t>Special</a:t>
            </a:r>
            <a:r>
              <a:rPr sz="4400" b="1" spc="-65" dirty="0">
                <a:latin typeface="Arial"/>
                <a:cs typeface="Arial"/>
              </a:rPr>
              <a:t> </a:t>
            </a:r>
            <a:r>
              <a:rPr sz="4400" b="1" spc="-10" dirty="0">
                <a:latin typeface="Arial"/>
                <a:cs typeface="Arial"/>
              </a:rPr>
              <a:t>cases</a:t>
            </a:r>
            <a:r>
              <a:rPr sz="4400" b="1" spc="-20" dirty="0">
                <a:latin typeface="Arial"/>
                <a:cs typeface="Arial"/>
              </a:rPr>
              <a:t> </a:t>
            </a:r>
            <a:r>
              <a:rPr sz="4400" b="1" dirty="0">
                <a:latin typeface="Arial"/>
                <a:cs typeface="Arial"/>
              </a:rPr>
              <a:t>of</a:t>
            </a:r>
            <a:r>
              <a:rPr sz="4400" b="1" spc="-30" dirty="0">
                <a:latin typeface="Arial"/>
                <a:cs typeface="Arial"/>
              </a:rPr>
              <a:t> </a:t>
            </a:r>
            <a:r>
              <a:rPr sz="4400" b="1" spc="-15" dirty="0">
                <a:latin typeface="Arial"/>
                <a:cs typeface="Arial"/>
              </a:rPr>
              <a:t>polygon</a:t>
            </a:r>
            <a:br>
              <a:rPr lang="en-IN" sz="4400" b="1" spc="-15" dirty="0">
                <a:latin typeface="Arial"/>
                <a:cs typeface="Arial"/>
              </a:rPr>
            </a:br>
            <a:endParaRPr sz="4400" dirty="0">
              <a:latin typeface="Arial"/>
              <a:cs typeface="Arial"/>
            </a:endParaRPr>
          </a:p>
        </p:txBody>
      </p:sp>
      <p:sp>
        <p:nvSpPr>
          <p:cNvPr id="4" name="object 4"/>
          <p:cNvSpPr txBox="1"/>
          <p:nvPr/>
        </p:nvSpPr>
        <p:spPr>
          <a:xfrm>
            <a:off x="751205" y="1608197"/>
            <a:ext cx="3820795" cy="4383405"/>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800" spc="-5" dirty="0">
                <a:latin typeface="Times New Roman"/>
                <a:cs typeface="Times New Roman"/>
              </a:rPr>
              <a:t>If</a:t>
            </a:r>
            <a:r>
              <a:rPr sz="2800" spc="-30" dirty="0">
                <a:latin typeface="Times New Roman"/>
                <a:cs typeface="Times New Roman"/>
              </a:rPr>
              <a:t> </a:t>
            </a:r>
            <a:r>
              <a:rPr sz="2800" dirty="0">
                <a:latin typeface="Times New Roman"/>
                <a:cs typeface="Times New Roman"/>
              </a:rPr>
              <a:t>both</a:t>
            </a:r>
            <a:r>
              <a:rPr sz="2800" spc="-25" dirty="0">
                <a:latin typeface="Times New Roman"/>
                <a:cs typeface="Times New Roman"/>
              </a:rPr>
              <a:t> </a:t>
            </a:r>
            <a:r>
              <a:rPr sz="2800" dirty="0">
                <a:latin typeface="Times New Roman"/>
                <a:cs typeface="Times New Roman"/>
              </a:rPr>
              <a:t>lines</a:t>
            </a:r>
            <a:r>
              <a:rPr sz="2800" spc="-105" dirty="0">
                <a:latin typeface="Times New Roman"/>
                <a:cs typeface="Times New Roman"/>
              </a:rPr>
              <a:t> </a:t>
            </a:r>
            <a:r>
              <a:rPr sz="2800" spc="-5" dirty="0">
                <a:latin typeface="Times New Roman"/>
                <a:cs typeface="Times New Roman"/>
              </a:rPr>
              <a:t>intersecting </a:t>
            </a:r>
            <a:r>
              <a:rPr sz="2800" spc="-685" dirty="0">
                <a:latin typeface="Times New Roman"/>
                <a:cs typeface="Times New Roman"/>
              </a:rPr>
              <a:t> </a:t>
            </a:r>
            <a:r>
              <a:rPr sz="2800" spc="-5" dirty="0">
                <a:latin typeface="Times New Roman"/>
                <a:cs typeface="Times New Roman"/>
              </a:rPr>
              <a:t>at </a:t>
            </a:r>
            <a:r>
              <a:rPr sz="2800" dirty="0">
                <a:latin typeface="Times New Roman"/>
                <a:cs typeface="Times New Roman"/>
              </a:rPr>
              <a:t>the </a:t>
            </a:r>
            <a:r>
              <a:rPr sz="2800" spc="-5" dirty="0">
                <a:latin typeface="Times New Roman"/>
                <a:cs typeface="Times New Roman"/>
              </a:rPr>
              <a:t>vertex are on the </a:t>
            </a:r>
            <a:r>
              <a:rPr sz="2800" dirty="0">
                <a:latin typeface="Times New Roman"/>
                <a:cs typeface="Times New Roman"/>
              </a:rPr>
              <a:t> </a:t>
            </a:r>
            <a:r>
              <a:rPr sz="2800" spc="-10" dirty="0">
                <a:latin typeface="Times New Roman"/>
                <a:cs typeface="Times New Roman"/>
              </a:rPr>
              <a:t>same </a:t>
            </a:r>
            <a:r>
              <a:rPr sz="2800" dirty="0">
                <a:latin typeface="Times New Roman"/>
                <a:cs typeface="Times New Roman"/>
              </a:rPr>
              <a:t>side </a:t>
            </a:r>
            <a:r>
              <a:rPr sz="2800" spc="-5" dirty="0">
                <a:latin typeface="Times New Roman"/>
                <a:cs typeface="Times New Roman"/>
              </a:rPr>
              <a:t>of </a:t>
            </a:r>
            <a:r>
              <a:rPr sz="2800" dirty="0">
                <a:latin typeface="Times New Roman"/>
                <a:cs typeface="Times New Roman"/>
              </a:rPr>
              <a:t>the </a:t>
            </a:r>
            <a:r>
              <a:rPr sz="2800" spc="-5" dirty="0">
                <a:latin typeface="Times New Roman"/>
                <a:cs typeface="Times New Roman"/>
              </a:rPr>
              <a:t>scan </a:t>
            </a:r>
            <a:r>
              <a:rPr sz="2800" dirty="0">
                <a:latin typeface="Times New Roman"/>
                <a:cs typeface="Times New Roman"/>
              </a:rPr>
              <a:t> </a:t>
            </a:r>
            <a:r>
              <a:rPr sz="2800" spc="-5" dirty="0">
                <a:latin typeface="Times New Roman"/>
                <a:cs typeface="Times New Roman"/>
              </a:rPr>
              <a:t>line, consider it as two </a:t>
            </a:r>
            <a:r>
              <a:rPr sz="2800" dirty="0">
                <a:latin typeface="Times New Roman"/>
                <a:cs typeface="Times New Roman"/>
              </a:rPr>
              <a:t> points.</a:t>
            </a:r>
          </a:p>
          <a:p>
            <a:pPr marL="355600" marR="175260" indent="-342900">
              <a:lnSpc>
                <a:spcPct val="100000"/>
              </a:lnSpc>
              <a:spcBef>
                <a:spcPts val="710"/>
              </a:spcBef>
              <a:buFont typeface="Arial MT"/>
              <a:buChar char="•"/>
              <a:tabLst>
                <a:tab pos="354965" algn="l"/>
                <a:tab pos="355600" algn="l"/>
              </a:tabLst>
            </a:pPr>
            <a:r>
              <a:rPr sz="2800" spc="-5" dirty="0">
                <a:latin typeface="Times New Roman"/>
                <a:cs typeface="Times New Roman"/>
              </a:rPr>
              <a:t>If lines intersecting at </a:t>
            </a:r>
            <a:r>
              <a:rPr sz="2800" dirty="0">
                <a:latin typeface="Times New Roman"/>
                <a:cs typeface="Times New Roman"/>
              </a:rPr>
              <a:t> the </a:t>
            </a:r>
            <a:r>
              <a:rPr sz="2800" spc="-5" dirty="0">
                <a:latin typeface="Times New Roman"/>
                <a:cs typeface="Times New Roman"/>
              </a:rPr>
              <a:t>vertex are at </a:t>
            </a:r>
            <a:r>
              <a:rPr sz="2800" dirty="0">
                <a:latin typeface="Times New Roman"/>
                <a:cs typeface="Times New Roman"/>
              </a:rPr>
              <a:t> opposite sides </a:t>
            </a:r>
            <a:r>
              <a:rPr sz="2800" spc="-5" dirty="0">
                <a:latin typeface="Times New Roman"/>
                <a:cs typeface="Times New Roman"/>
              </a:rPr>
              <a:t>of the </a:t>
            </a:r>
            <a:r>
              <a:rPr sz="2800" dirty="0">
                <a:latin typeface="Times New Roman"/>
                <a:cs typeface="Times New Roman"/>
              </a:rPr>
              <a:t> </a:t>
            </a:r>
            <a:r>
              <a:rPr sz="2800" spc="-5" dirty="0">
                <a:latin typeface="Times New Roman"/>
                <a:cs typeface="Times New Roman"/>
              </a:rPr>
              <a:t>scan</a:t>
            </a:r>
            <a:r>
              <a:rPr sz="2800" spc="-45" dirty="0">
                <a:latin typeface="Times New Roman"/>
                <a:cs typeface="Times New Roman"/>
              </a:rPr>
              <a:t> </a:t>
            </a:r>
            <a:r>
              <a:rPr sz="2800" spc="-5" dirty="0">
                <a:latin typeface="Times New Roman"/>
                <a:cs typeface="Times New Roman"/>
              </a:rPr>
              <a:t>line,</a:t>
            </a:r>
            <a:r>
              <a:rPr sz="2800" spc="-55" dirty="0">
                <a:latin typeface="Times New Roman"/>
                <a:cs typeface="Times New Roman"/>
              </a:rPr>
              <a:t> </a:t>
            </a:r>
            <a:r>
              <a:rPr sz="2800" spc="-5" dirty="0">
                <a:latin typeface="Times New Roman"/>
                <a:cs typeface="Times New Roman"/>
              </a:rPr>
              <a:t>consider</a:t>
            </a:r>
            <a:r>
              <a:rPr sz="2800" spc="-45" dirty="0">
                <a:latin typeface="Times New Roman"/>
                <a:cs typeface="Times New Roman"/>
              </a:rPr>
              <a:t> </a:t>
            </a:r>
            <a:r>
              <a:rPr sz="2800" spc="-5" dirty="0">
                <a:latin typeface="Times New Roman"/>
                <a:cs typeface="Times New Roman"/>
              </a:rPr>
              <a:t>it</a:t>
            </a:r>
            <a:r>
              <a:rPr sz="2800" spc="-75" dirty="0">
                <a:latin typeface="Times New Roman"/>
                <a:cs typeface="Times New Roman"/>
              </a:rPr>
              <a:t> </a:t>
            </a:r>
            <a:r>
              <a:rPr sz="2800" spc="-5" dirty="0">
                <a:latin typeface="Times New Roman"/>
                <a:cs typeface="Times New Roman"/>
              </a:rPr>
              <a:t>as </a:t>
            </a:r>
            <a:r>
              <a:rPr sz="2800" spc="-685" dirty="0">
                <a:latin typeface="Times New Roman"/>
                <a:cs typeface="Times New Roman"/>
              </a:rPr>
              <a:t> </a:t>
            </a:r>
            <a:r>
              <a:rPr sz="2800" spc="-5" dirty="0">
                <a:latin typeface="Times New Roman"/>
                <a:cs typeface="Times New Roman"/>
              </a:rPr>
              <a:t>only</a:t>
            </a:r>
            <a:r>
              <a:rPr sz="2800" spc="-15" dirty="0">
                <a:latin typeface="Times New Roman"/>
                <a:cs typeface="Times New Roman"/>
              </a:rPr>
              <a:t> </a:t>
            </a:r>
            <a:r>
              <a:rPr sz="2800" spc="-5" dirty="0">
                <a:latin typeface="Times New Roman"/>
                <a:cs typeface="Times New Roman"/>
              </a:rPr>
              <a:t>one</a:t>
            </a:r>
            <a:r>
              <a:rPr sz="2800" spc="-30" dirty="0">
                <a:latin typeface="Times New Roman"/>
                <a:cs typeface="Times New Roman"/>
              </a:rPr>
              <a:t> </a:t>
            </a:r>
            <a:r>
              <a:rPr sz="2800" dirty="0">
                <a:latin typeface="Times New Roman"/>
                <a:cs typeface="Times New Roman"/>
              </a:rPr>
              <a:t>point.</a:t>
            </a:r>
          </a:p>
        </p:txBody>
      </p:sp>
      <p:sp>
        <p:nvSpPr>
          <p:cNvPr id="5" name="object 5"/>
          <p:cNvSpPr txBox="1"/>
          <p:nvPr/>
        </p:nvSpPr>
        <p:spPr>
          <a:xfrm>
            <a:off x="4817000" y="1517874"/>
            <a:ext cx="3737610" cy="3148330"/>
          </a:xfrm>
          <a:prstGeom prst="rect">
            <a:avLst/>
          </a:prstGeom>
        </p:spPr>
        <p:txBody>
          <a:bodyPr vert="horz" wrap="square" lIns="0" tIns="12700" rIns="0" bIns="0" rtlCol="0">
            <a:spAutoFit/>
          </a:bodyPr>
          <a:lstStyle/>
          <a:p>
            <a:pPr marL="355600" marR="5080" indent="-343535">
              <a:lnSpc>
                <a:spcPct val="100000"/>
              </a:lnSpc>
              <a:spcBef>
                <a:spcPts val="100"/>
              </a:spcBef>
              <a:buFont typeface="Arial MT"/>
              <a:buChar char="•"/>
              <a:tabLst>
                <a:tab pos="355600" algn="l"/>
                <a:tab pos="356235" algn="l"/>
                <a:tab pos="2544445" algn="l"/>
              </a:tabLst>
            </a:pPr>
            <a:r>
              <a:rPr sz="2400" spc="-5" dirty="0">
                <a:latin typeface="Times New Roman"/>
                <a:cs typeface="Times New Roman"/>
              </a:rPr>
              <a:t>For</a:t>
            </a:r>
            <a:r>
              <a:rPr sz="2400" spc="-110" dirty="0">
                <a:latin typeface="Times New Roman"/>
                <a:cs typeface="Times New Roman"/>
              </a:rPr>
              <a:t> </a:t>
            </a:r>
            <a:r>
              <a:rPr sz="2400" spc="-490" dirty="0">
                <a:latin typeface="Times New Roman"/>
                <a:cs typeface="Times New Roman"/>
              </a:rPr>
              <a:t>Y</a:t>
            </a:r>
            <a:r>
              <a:rPr sz="2400" dirty="0">
                <a:latin typeface="Times New Roman"/>
                <a:cs typeface="Times New Roman"/>
              </a:rPr>
              <a:t>,</a:t>
            </a:r>
            <a:r>
              <a:rPr sz="2400" spc="-3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edges</a:t>
            </a:r>
            <a:r>
              <a:rPr sz="2400" spc="-10" dirty="0">
                <a:latin typeface="Times New Roman"/>
                <a:cs typeface="Times New Roman"/>
              </a:rPr>
              <a:t> </a:t>
            </a:r>
            <a:r>
              <a:rPr sz="2400" dirty="0">
                <a:latin typeface="Times New Roman"/>
                <a:cs typeface="Times New Roman"/>
              </a:rPr>
              <a:t>at</a:t>
            </a:r>
            <a:r>
              <a:rPr sz="2400" spc="-10" dirty="0">
                <a:latin typeface="Times New Roman"/>
                <a:cs typeface="Times New Roman"/>
              </a:rPr>
              <a:t> </a:t>
            </a:r>
            <a:r>
              <a:rPr sz="2400" dirty="0">
                <a:latin typeface="Times New Roman"/>
                <a:cs typeface="Times New Roman"/>
              </a:rPr>
              <a:t>the  vert</a:t>
            </a:r>
            <a:r>
              <a:rPr sz="2400" spc="5" dirty="0">
                <a:latin typeface="Times New Roman"/>
                <a:cs typeface="Times New Roman"/>
              </a:rPr>
              <a:t>e</a:t>
            </a:r>
            <a:r>
              <a:rPr sz="2400" dirty="0">
                <a:latin typeface="Times New Roman"/>
                <a:cs typeface="Times New Roman"/>
              </a:rPr>
              <a:t>x</a:t>
            </a:r>
            <a:r>
              <a:rPr sz="2400" spc="-25" dirty="0">
                <a:latin typeface="Times New Roman"/>
                <a:cs typeface="Times New Roman"/>
              </a:rPr>
              <a:t> </a:t>
            </a:r>
            <a:r>
              <a:rPr sz="2400" dirty="0">
                <a:latin typeface="Times New Roman"/>
                <a:cs typeface="Times New Roman"/>
              </a:rPr>
              <a:t>a</a:t>
            </a:r>
            <a:r>
              <a:rPr sz="2400" spc="5" dirty="0">
                <a:latin typeface="Times New Roman"/>
                <a:cs typeface="Times New Roman"/>
              </a:rPr>
              <a:t>r</a:t>
            </a:r>
            <a:r>
              <a:rPr sz="2400" dirty="0">
                <a:latin typeface="Times New Roman"/>
                <a:cs typeface="Times New Roman"/>
              </a:rPr>
              <a:t>e</a:t>
            </a:r>
            <a:r>
              <a:rPr sz="2400" spc="-30" dirty="0">
                <a:latin typeface="Times New Roman"/>
                <a:cs typeface="Times New Roman"/>
              </a:rPr>
              <a:t> </a:t>
            </a:r>
            <a:r>
              <a:rPr sz="2400" dirty="0">
                <a:latin typeface="Times New Roman"/>
                <a:cs typeface="Times New Roman"/>
              </a:rPr>
              <a:t>on the	sa</a:t>
            </a:r>
            <a:r>
              <a:rPr sz="2400" spc="-15" dirty="0">
                <a:latin typeface="Times New Roman"/>
                <a:cs typeface="Times New Roman"/>
              </a:rPr>
              <a:t>m</a:t>
            </a:r>
            <a:r>
              <a:rPr sz="2400" dirty="0">
                <a:latin typeface="Times New Roman"/>
                <a:cs typeface="Times New Roman"/>
              </a:rPr>
              <a:t>e</a:t>
            </a:r>
            <a:r>
              <a:rPr sz="2400" spc="-95" dirty="0">
                <a:latin typeface="Times New Roman"/>
                <a:cs typeface="Times New Roman"/>
              </a:rPr>
              <a:t> </a:t>
            </a:r>
            <a:r>
              <a:rPr sz="2400" dirty="0">
                <a:latin typeface="Times New Roman"/>
                <a:cs typeface="Times New Roman"/>
              </a:rPr>
              <a:t>side  of</a:t>
            </a:r>
            <a:r>
              <a:rPr sz="2400" spc="-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5" dirty="0">
                <a:latin typeface="Times New Roman"/>
                <a:cs typeface="Times New Roman"/>
              </a:rPr>
              <a:t>scan</a:t>
            </a:r>
            <a:r>
              <a:rPr sz="2400" spc="-30" dirty="0">
                <a:latin typeface="Times New Roman"/>
                <a:cs typeface="Times New Roman"/>
              </a:rPr>
              <a:t> </a:t>
            </a:r>
            <a:r>
              <a:rPr sz="2400" dirty="0">
                <a:latin typeface="Times New Roman"/>
                <a:cs typeface="Times New Roman"/>
              </a:rPr>
              <a:t>line.</a:t>
            </a:r>
          </a:p>
          <a:p>
            <a:pPr marL="355600" marR="186690" indent="-343535" algn="just">
              <a:lnSpc>
                <a:spcPct val="100000"/>
              </a:lnSpc>
              <a:spcBef>
                <a:spcPts val="600"/>
              </a:spcBef>
              <a:buFont typeface="Arial MT"/>
              <a:buChar char="•"/>
              <a:tabLst>
                <a:tab pos="356235" algn="l"/>
              </a:tabLst>
            </a:pPr>
            <a:r>
              <a:rPr sz="2400" spc="-10" dirty="0">
                <a:latin typeface="Times New Roman"/>
                <a:cs typeface="Times New Roman"/>
              </a:rPr>
              <a:t>Whereas </a:t>
            </a:r>
            <a:r>
              <a:rPr sz="2400" dirty="0">
                <a:latin typeface="Times New Roman"/>
                <a:cs typeface="Times New Roman"/>
              </a:rPr>
              <a:t>for </a:t>
            </a:r>
            <a:r>
              <a:rPr sz="2400" spc="-5" dirty="0">
                <a:latin typeface="Times New Roman"/>
                <a:cs typeface="Times New Roman"/>
              </a:rPr>
              <a:t>Y’, </a:t>
            </a:r>
            <a:r>
              <a:rPr sz="2400" dirty="0">
                <a:latin typeface="Times New Roman"/>
                <a:cs typeface="Times New Roman"/>
              </a:rPr>
              <a:t>the </a:t>
            </a:r>
            <a:r>
              <a:rPr sz="2400" spc="-5" dirty="0">
                <a:latin typeface="Times New Roman"/>
                <a:cs typeface="Times New Roman"/>
              </a:rPr>
              <a:t>edges </a:t>
            </a:r>
            <a:r>
              <a:rPr sz="2400" spc="-590" dirty="0">
                <a:latin typeface="Times New Roman"/>
                <a:cs typeface="Times New Roman"/>
              </a:rPr>
              <a:t> </a:t>
            </a:r>
            <a:r>
              <a:rPr sz="2400" dirty="0">
                <a:latin typeface="Times New Roman"/>
                <a:cs typeface="Times New Roman"/>
              </a:rPr>
              <a:t>are on </a:t>
            </a:r>
            <a:r>
              <a:rPr sz="2400" spc="-10" dirty="0">
                <a:latin typeface="Times New Roman"/>
                <a:cs typeface="Times New Roman"/>
              </a:rPr>
              <a:t>either/both </a:t>
            </a:r>
            <a:r>
              <a:rPr sz="2400" spc="-5" dirty="0">
                <a:latin typeface="Times New Roman"/>
                <a:cs typeface="Times New Roman"/>
              </a:rPr>
              <a:t>sides </a:t>
            </a:r>
            <a:r>
              <a:rPr sz="2400" dirty="0">
                <a:latin typeface="Times New Roman"/>
                <a:cs typeface="Times New Roman"/>
              </a:rPr>
              <a:t>of </a:t>
            </a:r>
            <a:r>
              <a:rPr sz="2400" spc="-58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vertex.</a:t>
            </a:r>
          </a:p>
          <a:p>
            <a:pPr marL="355600" marR="563245" indent="-343535" algn="just">
              <a:lnSpc>
                <a:spcPts val="3229"/>
              </a:lnSpc>
              <a:spcBef>
                <a:spcPts val="330"/>
              </a:spcBef>
              <a:buFont typeface="Arial MT"/>
              <a:buChar char="•"/>
              <a:tabLst>
                <a:tab pos="356235" algn="l"/>
              </a:tabLst>
            </a:pP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this</a:t>
            </a:r>
            <a:r>
              <a:rPr sz="2400" spc="-40" dirty="0">
                <a:latin typeface="Times New Roman"/>
                <a:cs typeface="Times New Roman"/>
              </a:rPr>
              <a:t> </a:t>
            </a:r>
            <a:r>
              <a:rPr sz="2400" dirty="0">
                <a:latin typeface="Times New Roman"/>
                <a:cs typeface="Times New Roman"/>
              </a:rPr>
              <a:t>case,</a:t>
            </a:r>
            <a:r>
              <a:rPr sz="2400" spc="-35" dirty="0">
                <a:latin typeface="Times New Roman"/>
                <a:cs typeface="Times New Roman"/>
              </a:rPr>
              <a:t> </a:t>
            </a:r>
            <a:r>
              <a:rPr sz="2400" spc="-5" dirty="0">
                <a:latin typeface="Times New Roman"/>
                <a:cs typeface="Times New Roman"/>
              </a:rPr>
              <a:t>we</a:t>
            </a:r>
            <a:r>
              <a:rPr sz="2400" spc="-80" dirty="0">
                <a:latin typeface="Times New Roman"/>
                <a:cs typeface="Times New Roman"/>
              </a:rPr>
              <a:t> </a:t>
            </a:r>
            <a:r>
              <a:rPr sz="2400" dirty="0">
                <a:latin typeface="Times New Roman"/>
                <a:cs typeface="Times New Roman"/>
              </a:rPr>
              <a:t>require </a:t>
            </a:r>
            <a:r>
              <a:rPr sz="2400" spc="-590" dirty="0">
                <a:latin typeface="Times New Roman"/>
                <a:cs typeface="Times New Roman"/>
              </a:rPr>
              <a:t> </a:t>
            </a:r>
            <a:r>
              <a:rPr sz="2400" dirty="0">
                <a:latin typeface="Times New Roman"/>
                <a:cs typeface="Times New Roman"/>
              </a:rPr>
              <a:t>additional</a:t>
            </a:r>
            <a:r>
              <a:rPr sz="2400" spc="-114" dirty="0">
                <a:latin typeface="Times New Roman"/>
                <a:cs typeface="Times New Roman"/>
              </a:rPr>
              <a:t> </a:t>
            </a:r>
            <a:r>
              <a:rPr sz="2400" dirty="0">
                <a:latin typeface="Times New Roman"/>
                <a:cs typeface="Times New Roman"/>
              </a:rPr>
              <a:t>processing</a:t>
            </a:r>
            <a:r>
              <a:rPr sz="2800" b="1" dirty="0">
                <a:latin typeface="Arial"/>
                <a:cs typeface="Arial"/>
              </a:rPr>
              <a:t>.</a:t>
            </a:r>
            <a:endParaRPr sz="2800" dirty="0">
              <a:latin typeface="Arial"/>
              <a:cs typeface="Arial"/>
            </a:endParaRPr>
          </a:p>
        </p:txBody>
      </p:sp>
      <p:pic>
        <p:nvPicPr>
          <p:cNvPr id="6" name="object 6"/>
          <p:cNvPicPr/>
          <p:nvPr/>
        </p:nvPicPr>
        <p:blipFill>
          <a:blip r:embed="rId2" cstate="print"/>
          <a:stretch>
            <a:fillRect/>
          </a:stretch>
        </p:blipFill>
        <p:spPr>
          <a:xfrm>
            <a:off x="5190744" y="5125208"/>
            <a:ext cx="3267455" cy="1732788"/>
          </a:xfrm>
          <a:prstGeom prst="rect">
            <a:avLst/>
          </a:prstGeom>
        </p:spPr>
      </p:pic>
      <p:sp>
        <p:nvSpPr>
          <p:cNvPr id="7" name="object 7"/>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2" name="object 2"/>
          <p:cNvSpPr txBox="1"/>
          <p:nvPr/>
        </p:nvSpPr>
        <p:spPr>
          <a:xfrm>
            <a:off x="381000" y="227993"/>
            <a:ext cx="8533283" cy="6201569"/>
          </a:xfrm>
          <a:prstGeom prst="rect">
            <a:avLst/>
          </a:prstGeom>
        </p:spPr>
        <p:txBody>
          <a:bodyPr vert="horz" wrap="square" lIns="0" tIns="0" rIns="0" bIns="0" rtlCol="0">
            <a:spAutoFit/>
          </a:bodyPr>
          <a:lstStyle/>
          <a:p>
            <a:pPr marL="355600" marR="186055" indent="-342900">
              <a:lnSpc>
                <a:spcPct val="103499"/>
              </a:lnSpc>
              <a:buFont typeface="Arial MT"/>
              <a:buChar char="•"/>
              <a:tabLst>
                <a:tab pos="354965" algn="l"/>
                <a:tab pos="355600" algn="l"/>
              </a:tabLst>
            </a:pPr>
            <a:r>
              <a:rPr lang="en-IN" sz="2400" spc="-100" dirty="0">
                <a:latin typeface="Times New Roman"/>
                <a:cs typeface="Times New Roman"/>
              </a:rPr>
              <a:t>To identify the vertices are :</a:t>
            </a:r>
          </a:p>
          <a:p>
            <a:pPr marL="12700" marR="186055">
              <a:lnSpc>
                <a:spcPct val="103499"/>
              </a:lnSpc>
              <a:tabLst>
                <a:tab pos="354965" algn="l"/>
                <a:tab pos="355600" algn="l"/>
              </a:tabLst>
            </a:pPr>
            <a:endParaRPr lang="en-IN" sz="2400" spc="-100" dirty="0">
              <a:latin typeface="Times New Roman"/>
              <a:cs typeface="Times New Roman"/>
            </a:endParaRPr>
          </a:p>
          <a:p>
            <a:pPr marL="355600" marR="186055" indent="-342900">
              <a:lnSpc>
                <a:spcPct val="103499"/>
              </a:lnSpc>
              <a:buFont typeface="Arial MT"/>
              <a:buChar char="•"/>
              <a:tabLst>
                <a:tab pos="354965" algn="l"/>
                <a:tab pos="355600" algn="l"/>
              </a:tabLst>
            </a:pPr>
            <a:r>
              <a:rPr sz="2400" spc="-100" dirty="0">
                <a:latin typeface="Times New Roman"/>
                <a:cs typeface="Times New Roman"/>
              </a:rPr>
              <a:t>T</a:t>
            </a:r>
            <a:r>
              <a:rPr sz="2400" dirty="0">
                <a:latin typeface="Times New Roman"/>
                <a:cs typeface="Times New Roman"/>
              </a:rPr>
              <a:t>r</a:t>
            </a:r>
            <a:r>
              <a:rPr sz="2400" spc="-20" dirty="0">
                <a:latin typeface="Times New Roman"/>
                <a:cs typeface="Times New Roman"/>
              </a:rPr>
              <a:t>a</a:t>
            </a:r>
            <a:r>
              <a:rPr sz="2400" spc="-15" dirty="0">
                <a:latin typeface="Times New Roman"/>
                <a:cs typeface="Times New Roman"/>
              </a:rPr>
              <a:t>v</a:t>
            </a:r>
            <a:r>
              <a:rPr sz="2400" spc="-10" dirty="0">
                <a:latin typeface="Times New Roman"/>
                <a:cs typeface="Times New Roman"/>
              </a:rPr>
              <a:t>e</a:t>
            </a:r>
            <a:r>
              <a:rPr sz="2400" spc="-5" dirty="0">
                <a:latin typeface="Times New Roman"/>
                <a:cs typeface="Times New Roman"/>
              </a:rPr>
              <a:t>r</a:t>
            </a:r>
            <a:r>
              <a:rPr sz="2400" spc="-25" dirty="0">
                <a:latin typeface="Times New Roman"/>
                <a:cs typeface="Times New Roman"/>
              </a:rPr>
              <a:t>s</a:t>
            </a:r>
            <a:r>
              <a:rPr sz="2400" dirty="0">
                <a:latin typeface="Times New Roman"/>
                <a:cs typeface="Times New Roman"/>
              </a:rPr>
              <a:t>e</a:t>
            </a:r>
            <a:r>
              <a:rPr sz="2400" spc="-35" dirty="0">
                <a:latin typeface="Times New Roman"/>
                <a:cs typeface="Times New Roman"/>
              </a:rPr>
              <a:t> </a:t>
            </a:r>
            <a:r>
              <a:rPr sz="2400" dirty="0">
                <a:latin typeface="Times New Roman"/>
                <a:cs typeface="Times New Roman"/>
              </a:rPr>
              <a:t>a</a:t>
            </a:r>
            <a:r>
              <a:rPr sz="2400" spc="5" dirty="0">
                <a:latin typeface="Times New Roman"/>
                <a:cs typeface="Times New Roman"/>
              </a:rPr>
              <a:t>l</a:t>
            </a:r>
            <a:r>
              <a:rPr sz="2400" dirty="0">
                <a:latin typeface="Times New Roman"/>
                <a:cs typeface="Times New Roman"/>
              </a:rPr>
              <a:t>ong</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polygon boundary</a:t>
            </a:r>
            <a:r>
              <a:rPr sz="2400" spc="-15" dirty="0">
                <a:latin typeface="Times New Roman"/>
                <a:cs typeface="Times New Roman"/>
              </a:rPr>
              <a:t> </a:t>
            </a:r>
            <a:r>
              <a:rPr sz="2400" dirty="0">
                <a:latin typeface="Times New Roman"/>
                <a:cs typeface="Times New Roman"/>
              </a:rPr>
              <a:t>c</a:t>
            </a:r>
            <a:r>
              <a:rPr sz="2400" spc="5" dirty="0">
                <a:latin typeface="Times New Roman"/>
                <a:cs typeface="Times New Roman"/>
              </a:rPr>
              <a:t>l</a:t>
            </a:r>
            <a:r>
              <a:rPr sz="2400" spc="-5" dirty="0">
                <a:latin typeface="Times New Roman"/>
                <a:cs typeface="Times New Roman"/>
              </a:rPr>
              <a:t>ockwise</a:t>
            </a:r>
            <a:r>
              <a:rPr sz="2400" spc="-20" dirty="0">
                <a:latin typeface="Times New Roman"/>
                <a:cs typeface="Times New Roman"/>
              </a:rPr>
              <a:t> </a:t>
            </a:r>
            <a:r>
              <a:rPr sz="2400" dirty="0">
                <a:latin typeface="Times New Roman"/>
                <a:cs typeface="Times New Roman"/>
              </a:rPr>
              <a:t>(or</a:t>
            </a:r>
            <a:r>
              <a:rPr sz="2400" spc="-155" dirty="0">
                <a:latin typeface="Times New Roman"/>
                <a:cs typeface="Times New Roman"/>
              </a:rPr>
              <a:t> </a:t>
            </a:r>
            <a:r>
              <a:rPr sz="2400" dirty="0">
                <a:latin typeface="Times New Roman"/>
                <a:cs typeface="Times New Roman"/>
              </a:rPr>
              <a:t>coun</a:t>
            </a:r>
            <a:r>
              <a:rPr sz="2400" spc="5" dirty="0">
                <a:latin typeface="Times New Roman"/>
                <a:cs typeface="Times New Roman"/>
              </a:rPr>
              <a:t>t</a:t>
            </a:r>
            <a:r>
              <a:rPr sz="2400" spc="-10" dirty="0">
                <a:latin typeface="Times New Roman"/>
                <a:cs typeface="Times New Roman"/>
              </a:rPr>
              <a:t>e</a:t>
            </a:r>
            <a:r>
              <a:rPr sz="2400" spc="-45" dirty="0">
                <a:latin typeface="Times New Roman"/>
                <a:cs typeface="Times New Roman"/>
              </a:rPr>
              <a:t>r</a:t>
            </a:r>
            <a:r>
              <a:rPr sz="2400" dirty="0">
                <a:latin typeface="Times New Roman"/>
                <a:cs typeface="Times New Roman"/>
              </a:rPr>
              <a:t>-  clockwise)</a:t>
            </a:r>
            <a:r>
              <a:rPr sz="2400" spc="50" dirty="0">
                <a:latin typeface="Times New Roman"/>
                <a:cs typeface="Times New Roman"/>
              </a:rPr>
              <a:t> </a:t>
            </a:r>
            <a:r>
              <a:rPr sz="2400" dirty="0">
                <a:latin typeface="Times New Roman"/>
                <a:cs typeface="Times New Roman"/>
              </a:rPr>
              <a:t>and</a:t>
            </a:r>
            <a:r>
              <a:rPr sz="2400" spc="60" dirty="0">
                <a:latin typeface="Times New Roman"/>
                <a:cs typeface="Times New Roman"/>
              </a:rPr>
              <a:t> </a:t>
            </a:r>
            <a:r>
              <a:rPr sz="2400" spc="-5" dirty="0">
                <a:latin typeface="Times New Roman"/>
                <a:cs typeface="Times New Roman"/>
              </a:rPr>
              <a:t>Observe</a:t>
            </a:r>
            <a:r>
              <a:rPr sz="2400" spc="70" dirty="0">
                <a:latin typeface="Times New Roman"/>
                <a:cs typeface="Times New Roman"/>
              </a:rPr>
              <a:t> </a:t>
            </a:r>
            <a:r>
              <a:rPr sz="2400" dirty="0">
                <a:latin typeface="Times New Roman"/>
                <a:cs typeface="Times New Roman"/>
              </a:rPr>
              <a:t>the</a:t>
            </a:r>
            <a:r>
              <a:rPr sz="2400" spc="70" dirty="0">
                <a:latin typeface="Times New Roman"/>
                <a:cs typeface="Times New Roman"/>
              </a:rPr>
              <a:t> </a:t>
            </a:r>
            <a:r>
              <a:rPr sz="2400" i="1" spc="-20" dirty="0">
                <a:latin typeface="Times New Roman"/>
                <a:cs typeface="Times New Roman"/>
              </a:rPr>
              <a:t>relative</a:t>
            </a:r>
            <a:r>
              <a:rPr sz="2400" i="1" spc="10" dirty="0">
                <a:latin typeface="Times New Roman"/>
                <a:cs typeface="Times New Roman"/>
              </a:rPr>
              <a:t> </a:t>
            </a:r>
            <a:r>
              <a:rPr sz="2400" i="1" dirty="0">
                <a:latin typeface="Times New Roman"/>
                <a:cs typeface="Times New Roman"/>
              </a:rPr>
              <a:t>change</a:t>
            </a:r>
            <a:r>
              <a:rPr sz="2400" i="1" spc="55" dirty="0">
                <a:latin typeface="Times New Roman"/>
                <a:cs typeface="Times New Roman"/>
              </a:rPr>
              <a:t> </a:t>
            </a:r>
            <a:r>
              <a:rPr sz="2400" i="1" dirty="0">
                <a:latin typeface="Times New Roman"/>
                <a:cs typeface="Times New Roman"/>
              </a:rPr>
              <a:t>in</a:t>
            </a:r>
            <a:r>
              <a:rPr sz="2400" i="1" spc="60" dirty="0">
                <a:latin typeface="Times New Roman"/>
                <a:cs typeface="Times New Roman"/>
              </a:rPr>
              <a:t> </a:t>
            </a:r>
            <a:r>
              <a:rPr sz="2400" i="1" spc="-60" dirty="0">
                <a:latin typeface="Times New Roman"/>
                <a:cs typeface="Times New Roman"/>
              </a:rPr>
              <a:t>Y-value</a:t>
            </a:r>
            <a:r>
              <a:rPr sz="2400" i="1" spc="35" dirty="0">
                <a:latin typeface="Times New Roman"/>
                <a:cs typeface="Times New Roman"/>
              </a:rPr>
              <a:t> </a:t>
            </a:r>
            <a:r>
              <a:rPr sz="2400" dirty="0">
                <a:latin typeface="Times New Roman"/>
                <a:cs typeface="Times New Roman"/>
              </a:rPr>
              <a:t>of </a:t>
            </a:r>
            <a:r>
              <a:rPr sz="2400" spc="5" dirty="0">
                <a:latin typeface="Times New Roman"/>
                <a:cs typeface="Times New Roman"/>
              </a:rPr>
              <a:t> </a:t>
            </a:r>
            <a:r>
              <a:rPr sz="2400" dirty="0">
                <a:latin typeface="Times New Roman"/>
                <a:cs typeface="Times New Roman"/>
              </a:rPr>
              <a:t>the edges on either side of the vertex (i.e. </a:t>
            </a:r>
            <a:r>
              <a:rPr sz="2400" spc="-5" dirty="0">
                <a:latin typeface="Times New Roman"/>
                <a:cs typeface="Times New Roman"/>
              </a:rPr>
              <a:t>as we move </a:t>
            </a:r>
            <a:r>
              <a:rPr sz="2400" dirty="0">
                <a:latin typeface="Times New Roman"/>
                <a:cs typeface="Times New Roman"/>
              </a:rPr>
              <a:t>from </a:t>
            </a:r>
            <a:r>
              <a:rPr sz="2400" spc="5" dirty="0">
                <a:latin typeface="Times New Roman"/>
                <a:cs typeface="Times New Roman"/>
              </a:rPr>
              <a:t> </a:t>
            </a:r>
            <a:r>
              <a:rPr sz="2400" dirty="0">
                <a:latin typeface="Times New Roman"/>
                <a:cs typeface="Times New Roman"/>
              </a:rPr>
              <a:t>one</a:t>
            </a:r>
            <a:r>
              <a:rPr sz="2400" spc="-5" dirty="0">
                <a:latin typeface="Times New Roman"/>
                <a:cs typeface="Times New Roman"/>
              </a:rPr>
              <a:t> </a:t>
            </a:r>
            <a:r>
              <a:rPr sz="2400" dirty="0">
                <a:latin typeface="Times New Roman"/>
                <a:cs typeface="Times New Roman"/>
              </a:rPr>
              <a:t>edge</a:t>
            </a:r>
            <a:r>
              <a:rPr sz="2400" spc="-1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another).</a:t>
            </a:r>
          </a:p>
          <a:p>
            <a:pPr>
              <a:lnSpc>
                <a:spcPct val="100000"/>
              </a:lnSpc>
              <a:spcBef>
                <a:spcPts val="35"/>
              </a:spcBef>
              <a:buFont typeface="Arial MT"/>
              <a:buChar char="•"/>
            </a:pPr>
            <a:endParaRPr sz="2400" dirty="0">
              <a:latin typeface="Times New Roman"/>
              <a:cs typeface="Times New Roman"/>
            </a:endParaRPr>
          </a:p>
          <a:p>
            <a:pPr marL="355600" indent="-342900">
              <a:lnSpc>
                <a:spcPct val="100000"/>
              </a:lnSpc>
              <a:buFont typeface="Arial MT"/>
              <a:buChar char="•"/>
              <a:tabLst>
                <a:tab pos="354965" algn="l"/>
                <a:tab pos="355600" algn="l"/>
              </a:tabLst>
            </a:pPr>
            <a:r>
              <a:rPr sz="2400" dirty="0">
                <a:latin typeface="Times New Roman"/>
                <a:cs typeface="Times New Roman"/>
              </a:rPr>
              <a:t>Check</a:t>
            </a:r>
            <a:r>
              <a:rPr sz="2400" spc="-45" dirty="0">
                <a:latin typeface="Times New Roman"/>
                <a:cs typeface="Times New Roman"/>
              </a:rPr>
              <a:t> </a:t>
            </a:r>
            <a:r>
              <a:rPr sz="2400" dirty="0">
                <a:latin typeface="Times New Roman"/>
                <a:cs typeface="Times New Roman"/>
              </a:rPr>
              <a:t>the</a:t>
            </a:r>
            <a:r>
              <a:rPr sz="2400" spc="-40" dirty="0">
                <a:latin typeface="Times New Roman"/>
                <a:cs typeface="Times New Roman"/>
              </a:rPr>
              <a:t> </a:t>
            </a:r>
            <a:r>
              <a:rPr sz="2400" spc="-5" dirty="0">
                <a:latin typeface="Times New Roman"/>
                <a:cs typeface="Times New Roman"/>
              </a:rPr>
              <a:t>condition:</a:t>
            </a:r>
            <a:endParaRPr lang="en-IN" sz="2400" spc="-5" dirty="0">
              <a:latin typeface="Times New Roman"/>
              <a:cs typeface="Times New Roman"/>
            </a:endParaRPr>
          </a:p>
          <a:p>
            <a:pPr marL="355600" indent="-342900">
              <a:lnSpc>
                <a:spcPct val="100000"/>
              </a:lnSpc>
              <a:buFont typeface="Arial MT"/>
              <a:buChar char="•"/>
              <a:tabLst>
                <a:tab pos="354965" algn="l"/>
                <a:tab pos="355600" algn="l"/>
              </a:tabLst>
            </a:pPr>
            <a:endParaRPr lang="en-IN" sz="2400" spc="-5" dirty="0">
              <a:latin typeface="Times New Roman"/>
              <a:cs typeface="Times New Roman"/>
            </a:endParaRPr>
          </a:p>
          <a:p>
            <a:pPr marL="355600" indent="-342900">
              <a:lnSpc>
                <a:spcPct val="100000"/>
              </a:lnSpc>
              <a:buFont typeface="Arial MT"/>
              <a:buChar char="•"/>
              <a:tabLst>
                <a:tab pos="354965" algn="l"/>
                <a:tab pos="355600" algn="l"/>
              </a:tabLst>
            </a:pPr>
            <a:r>
              <a:rPr sz="2400" dirty="0">
                <a:latin typeface="Times New Roman"/>
                <a:cs typeface="Times New Roman"/>
              </a:rPr>
              <a:t>If end-point</a:t>
            </a:r>
            <a:r>
              <a:rPr sz="2400" spc="-105" dirty="0">
                <a:latin typeface="Times New Roman"/>
                <a:cs typeface="Times New Roman"/>
              </a:rPr>
              <a:t> </a:t>
            </a:r>
            <a:r>
              <a:rPr sz="2400" spc="-5" dirty="0">
                <a:latin typeface="Times New Roman"/>
                <a:cs typeface="Times New Roman"/>
              </a:rPr>
              <a:t>Y</a:t>
            </a:r>
            <a:r>
              <a:rPr sz="2400" spc="-90" dirty="0">
                <a:latin typeface="Times New Roman"/>
                <a:cs typeface="Times New Roman"/>
              </a:rPr>
              <a:t> </a:t>
            </a:r>
            <a:r>
              <a:rPr sz="2400" dirty="0">
                <a:latin typeface="Times New Roman"/>
                <a:cs typeface="Times New Roman"/>
              </a:rPr>
              <a:t>val</a:t>
            </a:r>
            <a:r>
              <a:rPr sz="2400" spc="-5" dirty="0">
                <a:latin typeface="Times New Roman"/>
                <a:cs typeface="Times New Roman"/>
              </a:rPr>
              <a:t>ues</a:t>
            </a:r>
            <a:r>
              <a:rPr sz="2400" spc="-20" dirty="0">
                <a:latin typeface="Times New Roman"/>
                <a:cs typeface="Times New Roman"/>
              </a:rPr>
              <a:t> </a:t>
            </a:r>
            <a:r>
              <a:rPr sz="2400" dirty="0">
                <a:latin typeface="Times New Roman"/>
                <a:cs typeface="Times New Roman"/>
              </a:rPr>
              <a:t>of </a:t>
            </a:r>
            <a:r>
              <a:rPr sz="2400" spc="-5" dirty="0">
                <a:latin typeface="Times New Roman"/>
                <a:cs typeface="Times New Roman"/>
              </a:rPr>
              <a:t>two</a:t>
            </a:r>
            <a:r>
              <a:rPr sz="2400" dirty="0">
                <a:latin typeface="Times New Roman"/>
                <a:cs typeface="Times New Roman"/>
              </a:rPr>
              <a:t> cons</a:t>
            </a:r>
            <a:r>
              <a:rPr sz="2400" spc="5" dirty="0">
                <a:latin typeface="Times New Roman"/>
                <a:cs typeface="Times New Roman"/>
              </a:rPr>
              <a:t>e</a:t>
            </a:r>
            <a:r>
              <a:rPr sz="2400" dirty="0">
                <a:latin typeface="Times New Roman"/>
                <a:cs typeface="Times New Roman"/>
              </a:rPr>
              <a:t>cu</a:t>
            </a:r>
            <a:r>
              <a:rPr sz="2400" spc="5" dirty="0">
                <a:latin typeface="Times New Roman"/>
                <a:cs typeface="Times New Roman"/>
              </a:rPr>
              <a:t>t</a:t>
            </a:r>
            <a:r>
              <a:rPr sz="2400" dirty="0">
                <a:latin typeface="Times New Roman"/>
                <a:cs typeface="Times New Roman"/>
              </a:rPr>
              <a:t>ive</a:t>
            </a:r>
            <a:r>
              <a:rPr sz="2400" spc="-35" dirty="0">
                <a:latin typeface="Times New Roman"/>
                <a:cs typeface="Times New Roman"/>
              </a:rPr>
              <a:t> </a:t>
            </a:r>
            <a:r>
              <a:rPr sz="2400" dirty="0">
                <a:latin typeface="Times New Roman"/>
                <a:cs typeface="Times New Roman"/>
              </a:rPr>
              <a:t>edges</a:t>
            </a:r>
            <a:r>
              <a:rPr sz="2400" spc="-260" dirty="0">
                <a:latin typeface="Times New Roman"/>
                <a:cs typeface="Times New Roman"/>
              </a:rPr>
              <a:t> </a:t>
            </a:r>
            <a:r>
              <a:rPr sz="2400" spc="-20" dirty="0">
                <a:latin typeface="Times New Roman"/>
                <a:cs typeface="Times New Roman"/>
              </a:rPr>
              <a:t>m</a:t>
            </a:r>
            <a:r>
              <a:rPr sz="2400" dirty="0">
                <a:latin typeface="Times New Roman"/>
                <a:cs typeface="Times New Roman"/>
              </a:rPr>
              <a:t>onotoni</a:t>
            </a:r>
            <a:r>
              <a:rPr sz="2400" spc="-15" dirty="0">
                <a:latin typeface="Times New Roman"/>
                <a:cs typeface="Times New Roman"/>
              </a:rPr>
              <a:t>c</a:t>
            </a:r>
            <a:r>
              <a:rPr sz="2400" spc="-10" dirty="0">
                <a:latin typeface="Times New Roman"/>
                <a:cs typeface="Times New Roman"/>
              </a:rPr>
              <a:t>a</a:t>
            </a:r>
            <a:r>
              <a:rPr sz="2400" dirty="0">
                <a:latin typeface="Times New Roman"/>
                <a:cs typeface="Times New Roman"/>
              </a:rPr>
              <a:t>l</a:t>
            </a:r>
            <a:r>
              <a:rPr sz="2400" spc="-15" dirty="0">
                <a:latin typeface="Times New Roman"/>
                <a:cs typeface="Times New Roman"/>
              </a:rPr>
              <a:t>l</a:t>
            </a:r>
            <a:r>
              <a:rPr sz="2400" dirty="0">
                <a:latin typeface="Times New Roman"/>
                <a:cs typeface="Times New Roman"/>
              </a:rPr>
              <a:t>y  increase or decrease, </a:t>
            </a:r>
            <a:r>
              <a:rPr sz="2400" dirty="0">
                <a:solidFill>
                  <a:srgbClr val="FF0000"/>
                </a:solidFill>
                <a:latin typeface="Times New Roman"/>
                <a:cs typeface="Times New Roman"/>
              </a:rPr>
              <a:t>count the </a:t>
            </a:r>
            <a:r>
              <a:rPr sz="2400" spc="-5" dirty="0">
                <a:solidFill>
                  <a:srgbClr val="FF0000"/>
                </a:solidFill>
                <a:latin typeface="Times New Roman"/>
                <a:cs typeface="Times New Roman"/>
              </a:rPr>
              <a:t>middle </a:t>
            </a:r>
            <a:r>
              <a:rPr sz="2400" dirty="0">
                <a:solidFill>
                  <a:srgbClr val="FF0000"/>
                </a:solidFill>
                <a:latin typeface="Times New Roman"/>
                <a:cs typeface="Times New Roman"/>
              </a:rPr>
              <a:t>vertex as a single </a:t>
            </a:r>
            <a:r>
              <a:rPr sz="2400" spc="5" dirty="0">
                <a:solidFill>
                  <a:srgbClr val="FF0000"/>
                </a:solidFill>
                <a:latin typeface="Times New Roman"/>
                <a:cs typeface="Times New Roman"/>
              </a:rPr>
              <a:t> </a:t>
            </a:r>
            <a:r>
              <a:rPr sz="2400" spc="-5" dirty="0">
                <a:latin typeface="Times New Roman"/>
                <a:cs typeface="Times New Roman"/>
              </a:rPr>
              <a:t>intersection</a:t>
            </a:r>
            <a:r>
              <a:rPr sz="2400" spc="-45" dirty="0">
                <a:latin typeface="Times New Roman"/>
                <a:cs typeface="Times New Roman"/>
              </a:rPr>
              <a:t> </a:t>
            </a:r>
            <a:r>
              <a:rPr sz="2400" dirty="0">
                <a:latin typeface="Times New Roman"/>
                <a:cs typeface="Times New Roman"/>
              </a:rPr>
              <a:t>point</a:t>
            </a:r>
            <a:r>
              <a:rPr sz="2400" spc="-5" dirty="0">
                <a:latin typeface="Times New Roman"/>
                <a:cs typeface="Times New Roman"/>
              </a:rPr>
              <a:t> </a:t>
            </a:r>
            <a:r>
              <a:rPr sz="2400" dirty="0">
                <a:latin typeface="Times New Roman"/>
                <a:cs typeface="Times New Roman"/>
              </a:rPr>
              <a:t>for the scan</a:t>
            </a:r>
            <a:r>
              <a:rPr sz="2400" spc="-15" dirty="0">
                <a:latin typeface="Times New Roman"/>
                <a:cs typeface="Times New Roman"/>
              </a:rPr>
              <a:t> </a:t>
            </a:r>
            <a:r>
              <a:rPr sz="2400" dirty="0">
                <a:latin typeface="Times New Roman"/>
                <a:cs typeface="Times New Roman"/>
              </a:rPr>
              <a:t>line</a:t>
            </a:r>
            <a:r>
              <a:rPr sz="2400" spc="-5" dirty="0">
                <a:latin typeface="Times New Roman"/>
                <a:cs typeface="Times New Roman"/>
              </a:rPr>
              <a:t> passing</a:t>
            </a:r>
            <a:r>
              <a:rPr sz="2400" spc="-35" dirty="0">
                <a:latin typeface="Times New Roman"/>
                <a:cs typeface="Times New Roman"/>
              </a:rPr>
              <a:t> </a:t>
            </a:r>
            <a:r>
              <a:rPr sz="2400" dirty="0">
                <a:latin typeface="Times New Roman"/>
                <a:cs typeface="Times New Roman"/>
              </a:rPr>
              <a:t>through</a:t>
            </a:r>
            <a:r>
              <a:rPr sz="2400" spc="-140" dirty="0">
                <a:latin typeface="Times New Roman"/>
                <a:cs typeface="Times New Roman"/>
              </a:rPr>
              <a:t> </a:t>
            </a:r>
            <a:r>
              <a:rPr sz="2400" spc="5" dirty="0">
                <a:latin typeface="Times New Roman"/>
                <a:cs typeface="Times New Roman"/>
              </a:rPr>
              <a:t>it.</a:t>
            </a:r>
            <a:endParaRPr sz="2400" dirty="0">
              <a:latin typeface="Times New Roman"/>
              <a:cs typeface="Times New Roman"/>
            </a:endParaRPr>
          </a:p>
          <a:p>
            <a:pPr>
              <a:lnSpc>
                <a:spcPct val="100000"/>
              </a:lnSpc>
              <a:spcBef>
                <a:spcPts val="30"/>
              </a:spcBef>
              <a:buFont typeface="Arial MT"/>
              <a:buChar char="•"/>
            </a:pPr>
            <a:endParaRPr sz="2400" dirty="0">
              <a:latin typeface="Times New Roman"/>
              <a:cs typeface="Times New Roman"/>
            </a:endParaRPr>
          </a:p>
          <a:p>
            <a:pPr marL="355600" marR="936625" indent="-342900">
              <a:lnSpc>
                <a:spcPts val="2590"/>
              </a:lnSpc>
              <a:buFont typeface="Arial MT"/>
              <a:buChar char="•"/>
              <a:tabLst>
                <a:tab pos="354965" algn="l"/>
                <a:tab pos="355600" algn="l"/>
              </a:tabLst>
            </a:pPr>
            <a:r>
              <a:rPr lang="en-US" sz="2400" dirty="0"/>
              <a:t>Otherwise, the shared vertex represents a local extremum (minimum or maximum) on the polygon boundary, </a:t>
            </a:r>
          </a:p>
          <a:p>
            <a:pPr marL="355600" marR="936625" indent="-342900">
              <a:lnSpc>
                <a:spcPts val="2590"/>
              </a:lnSpc>
              <a:buFont typeface="Arial MT"/>
              <a:buChar char="•"/>
              <a:tabLst>
                <a:tab pos="354965" algn="l"/>
                <a:tab pos="355600" algn="l"/>
              </a:tabLst>
            </a:pPr>
            <a:r>
              <a:rPr lang="en-US" sz="2400" dirty="0"/>
              <a:t>and the two edge intersections with the scan line passing through that vertex can be added to the intersection list. </a:t>
            </a:r>
            <a:endParaRPr lang="en-US" sz="24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40D700-CB4A-2519-0F35-6546BAE28826}"/>
              </a:ext>
            </a:extLst>
          </p:cNvPr>
          <p:cNvSpPr>
            <a:spLocks noGrp="1"/>
          </p:cNvSpPr>
          <p:nvPr>
            <p:ph type="body" idx="1"/>
          </p:nvPr>
        </p:nvSpPr>
        <p:spPr>
          <a:xfrm>
            <a:off x="685800" y="646867"/>
            <a:ext cx="8229600" cy="5601533"/>
          </a:xfrm>
        </p:spPr>
        <p:txBody>
          <a:bodyPr/>
          <a:lstStyle/>
          <a:p>
            <a:pPr marL="342900" indent="-342900">
              <a:buFont typeface="Arial" panose="020B0604020202020204" pitchFamily="34" charset="0"/>
              <a:buChar char="•"/>
            </a:pPr>
            <a:r>
              <a:rPr lang="en-IN" sz="2600" dirty="0"/>
              <a:t>For counting a vertex as one  intersection, shorten some polygon edge </a:t>
            </a:r>
            <a:r>
              <a:rPr lang="en-US" sz="2600" dirty="0"/>
              <a:t>to split those vertices  that should be counted as one intersection.</a:t>
            </a:r>
          </a:p>
          <a:p>
            <a:pPr marL="342900" indent="-342900">
              <a:buFont typeface="Arial" panose="020B0604020202020204" pitchFamily="34" charset="0"/>
              <a:buChar char="•"/>
            </a:pPr>
            <a:r>
              <a:rPr lang="en-US" sz="2600" dirty="0"/>
              <a:t>process nonhorizontal edges around the polygon boundary in the order specified, either clockwise or counterclockwise.</a:t>
            </a:r>
          </a:p>
          <a:p>
            <a:pPr marL="342900" indent="-342900">
              <a:buFont typeface="Arial" panose="020B0604020202020204" pitchFamily="34" charset="0"/>
              <a:buChar char="•"/>
            </a:pPr>
            <a:r>
              <a:rPr lang="en-US" sz="2600" dirty="0"/>
              <a:t> As we process each edge, we can check to determine whether that edge and the next nonhorizontal edge have either monotonically increasing or decreasing endpoint y values. </a:t>
            </a:r>
          </a:p>
          <a:p>
            <a:pPr marL="342900" indent="-342900">
              <a:buFont typeface="Arial" panose="020B0604020202020204" pitchFamily="34" charset="0"/>
              <a:buChar char="•"/>
            </a:pPr>
            <a:r>
              <a:rPr lang="en-US" sz="2600" dirty="0"/>
              <a:t>If so, the lower edge can be shortened to ensure that only one intersection point is generated for the scan line going through the common vertex joining the two edges.</a:t>
            </a:r>
            <a:endParaRPr lang="en-IN" sz="2600" dirty="0"/>
          </a:p>
        </p:txBody>
      </p:sp>
    </p:spTree>
    <p:extLst>
      <p:ext uri="{BB962C8B-B14F-4D97-AF65-F5344CB8AC3E}">
        <p14:creationId xmlns:p14="http://schemas.microsoft.com/office/powerpoint/2010/main" val="3699563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7256AE-FEE9-9540-15D1-FF7A64772336}"/>
              </a:ext>
            </a:extLst>
          </p:cNvPr>
          <p:cNvSpPr>
            <a:spLocks noGrp="1"/>
          </p:cNvSpPr>
          <p:nvPr>
            <p:ph type="body" idx="1"/>
          </p:nvPr>
        </p:nvSpPr>
        <p:spPr>
          <a:xfrm>
            <a:off x="876299" y="1628507"/>
            <a:ext cx="7391400" cy="3600986"/>
          </a:xfrm>
        </p:spPr>
        <p:txBody>
          <a:bodyPr/>
          <a:lstStyle/>
          <a:p>
            <a:pPr marL="342900" indent="-342900">
              <a:buFont typeface="Arial" panose="020B0604020202020204" pitchFamily="34" charset="0"/>
              <a:buChar char="•"/>
            </a:pPr>
            <a:r>
              <a:rPr lang="en-US" sz="2600" dirty="0"/>
              <a:t>Figure 3-37 illustrates shortening of an edge. </a:t>
            </a:r>
          </a:p>
          <a:p>
            <a:pPr marL="342900" indent="-342900">
              <a:buFont typeface="Arial" panose="020B0604020202020204" pitchFamily="34" charset="0"/>
              <a:buChar char="•"/>
            </a:pPr>
            <a:r>
              <a:rPr lang="en-US" sz="2600" dirty="0"/>
              <a:t>When the endpoint y coordinates of the two edges are increasing, the y value of the upper endpoint for the current edge 1s decreased by 1, as in Fig. 3-37(a). </a:t>
            </a:r>
          </a:p>
          <a:p>
            <a:pPr marL="342900" indent="-342900">
              <a:buFont typeface="Arial" panose="020B0604020202020204" pitchFamily="34" charset="0"/>
              <a:buChar char="•"/>
            </a:pPr>
            <a:r>
              <a:rPr lang="en-US" sz="2600" dirty="0"/>
              <a:t>When the endpoint y values are monotonically decreasing, as in Fig. 3-37(b), </a:t>
            </a:r>
          </a:p>
          <a:p>
            <a:pPr marL="342900" indent="-342900">
              <a:buFont typeface="Arial" panose="020B0604020202020204" pitchFamily="34" charset="0"/>
              <a:buChar char="•"/>
            </a:pPr>
            <a:r>
              <a:rPr lang="en-US" sz="2600" dirty="0"/>
              <a:t>we decrease they coordinate of the upper endpoint of the edge following the current edge. </a:t>
            </a:r>
            <a:endParaRPr lang="en-IN" sz="2600" dirty="0"/>
          </a:p>
        </p:txBody>
      </p:sp>
    </p:spTree>
    <p:extLst>
      <p:ext uri="{BB962C8B-B14F-4D97-AF65-F5344CB8AC3E}">
        <p14:creationId xmlns:p14="http://schemas.microsoft.com/office/powerpoint/2010/main" val="1733527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5004-3383-06ED-856F-281A2325C81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EB93E33-7773-369C-877A-AEF3616F2AED}"/>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A6029CE-2752-6E5B-864A-BC1018CB186E}"/>
              </a:ext>
            </a:extLst>
          </p:cNvPr>
          <p:cNvPicPr>
            <a:picLocks noChangeAspect="1"/>
          </p:cNvPicPr>
          <p:nvPr/>
        </p:nvPicPr>
        <p:blipFill>
          <a:blip r:embed="rId2"/>
          <a:stretch>
            <a:fillRect/>
          </a:stretch>
        </p:blipFill>
        <p:spPr>
          <a:xfrm>
            <a:off x="0" y="717023"/>
            <a:ext cx="9144000" cy="5423953"/>
          </a:xfrm>
          <a:prstGeom prst="rect">
            <a:avLst/>
          </a:prstGeom>
        </p:spPr>
      </p:pic>
    </p:spTree>
    <p:extLst>
      <p:ext uri="{BB962C8B-B14F-4D97-AF65-F5344CB8AC3E}">
        <p14:creationId xmlns:p14="http://schemas.microsoft.com/office/powerpoint/2010/main" val="3527485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9E1698-30F7-FD37-6139-B26FA2AB0341}"/>
              </a:ext>
            </a:extLst>
          </p:cNvPr>
          <p:cNvSpPr>
            <a:spLocks noGrp="1"/>
          </p:cNvSpPr>
          <p:nvPr>
            <p:ph type="body" idx="1"/>
          </p:nvPr>
        </p:nvSpPr>
        <p:spPr>
          <a:xfrm>
            <a:off x="533400" y="304800"/>
            <a:ext cx="7391400" cy="6278642"/>
          </a:xfrm>
        </p:spPr>
        <p:txBody>
          <a:bodyPr/>
          <a:lstStyle/>
          <a:p>
            <a:pPr marL="342900" indent="-342900">
              <a:buFont typeface="Arial" panose="020B0604020202020204" pitchFamily="34" charset="0"/>
              <a:buChar char="•"/>
            </a:pPr>
            <a:r>
              <a:rPr lang="en-US" sz="2400" dirty="0"/>
              <a:t>Calculations performed in scan-conversion and other graphics algorithms typically take advantage of various coherence properties of a scene that is to be displayed.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coherence is simply that the properties of one part of a scene are related in some way to other parts of the scene so that the relationship can be used to reduce processing. </a:t>
            </a:r>
          </a:p>
          <a:p>
            <a:endParaRPr lang="en-US" sz="2400" dirty="0"/>
          </a:p>
          <a:p>
            <a:pPr marL="342900" indent="-342900">
              <a:buFont typeface="Arial" panose="020B0604020202020204" pitchFamily="34" charset="0"/>
              <a:buChar char="•"/>
            </a:pPr>
            <a:r>
              <a:rPr lang="en-US" sz="2400" dirty="0"/>
              <a:t>Coherence methods often involve incremental calculations applied along a single scan line or between successive scan lines.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determining edge intersections, we can set up incremental coordinate calculations along any edge by exploiting the fact that the slope of the edge is constant from one scan line to the next.</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22479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4C1024-21CB-CBAC-6D0C-7B323F10879B}"/>
              </a:ext>
            </a:extLst>
          </p:cNvPr>
          <p:cNvSpPr>
            <a:spLocks noGrp="1"/>
          </p:cNvSpPr>
          <p:nvPr>
            <p:ph type="body" idx="1"/>
          </p:nvPr>
        </p:nvSpPr>
        <p:spPr>
          <a:xfrm>
            <a:off x="685800" y="2105348"/>
            <a:ext cx="7620000" cy="4308872"/>
          </a:xfrm>
        </p:spPr>
        <p:txBody>
          <a:bodyPr/>
          <a:lstStyle/>
          <a:p>
            <a:r>
              <a:rPr lang="en-US" dirty="0"/>
              <a:t>The slope of this polygon boundary line can be expressed in terms of the scan-line intersection coordinates: </a:t>
            </a:r>
          </a:p>
          <a:p>
            <a:endParaRPr lang="en-US" dirty="0"/>
          </a:p>
          <a:p>
            <a:endParaRPr lang="en-US" dirty="0"/>
          </a:p>
          <a:p>
            <a:endParaRPr lang="en-US" dirty="0"/>
          </a:p>
          <a:p>
            <a:endParaRPr lang="en-US" dirty="0"/>
          </a:p>
          <a:p>
            <a:endParaRPr lang="en-US" dirty="0"/>
          </a:p>
          <a:p>
            <a:r>
              <a:rPr lang="en-US" dirty="0"/>
              <a:t>the x-intersection value xi,, on the upper scan line can be determined from the x-intersection value </a:t>
            </a:r>
            <a:r>
              <a:rPr lang="en-US" dirty="0" err="1"/>
              <a:t>xk</a:t>
            </a:r>
            <a:r>
              <a:rPr lang="en-US" dirty="0"/>
              <a:t> on the preceding scan line as</a:t>
            </a:r>
          </a:p>
          <a:p>
            <a:endParaRPr lang="en-US" dirty="0"/>
          </a:p>
          <a:p>
            <a:endParaRPr lang="en-US" dirty="0"/>
          </a:p>
          <a:p>
            <a:endParaRPr lang="en-US" dirty="0"/>
          </a:p>
          <a:p>
            <a:r>
              <a:rPr lang="en-US" dirty="0"/>
              <a:t>Each successive x intercept can thus be calculated by adding the inverse of the slope and rounding to the nearest integer</a:t>
            </a:r>
          </a:p>
        </p:txBody>
      </p:sp>
      <p:pic>
        <p:nvPicPr>
          <p:cNvPr id="5" name="Picture 4">
            <a:extLst>
              <a:ext uri="{FF2B5EF4-FFF2-40B4-BE49-F238E27FC236}">
                <a16:creationId xmlns:a16="http://schemas.microsoft.com/office/drawing/2014/main" id="{FB42BB46-7E2C-5F3E-DD60-F2DAB176224F}"/>
              </a:ext>
            </a:extLst>
          </p:cNvPr>
          <p:cNvPicPr>
            <a:picLocks noChangeAspect="1"/>
          </p:cNvPicPr>
          <p:nvPr/>
        </p:nvPicPr>
        <p:blipFill>
          <a:blip r:embed="rId2"/>
          <a:stretch>
            <a:fillRect/>
          </a:stretch>
        </p:blipFill>
        <p:spPr>
          <a:xfrm>
            <a:off x="1905000" y="17206"/>
            <a:ext cx="3810000" cy="2105348"/>
          </a:xfrm>
          <a:prstGeom prst="rect">
            <a:avLst/>
          </a:prstGeom>
        </p:spPr>
      </p:pic>
      <p:pic>
        <p:nvPicPr>
          <p:cNvPr id="7" name="Picture 6">
            <a:extLst>
              <a:ext uri="{FF2B5EF4-FFF2-40B4-BE49-F238E27FC236}">
                <a16:creationId xmlns:a16="http://schemas.microsoft.com/office/drawing/2014/main" id="{97B59519-E61D-134E-30DB-7D7BE1B9DA2F}"/>
              </a:ext>
            </a:extLst>
          </p:cNvPr>
          <p:cNvPicPr>
            <a:picLocks noChangeAspect="1"/>
          </p:cNvPicPr>
          <p:nvPr/>
        </p:nvPicPr>
        <p:blipFill>
          <a:blip r:embed="rId3"/>
          <a:stretch>
            <a:fillRect/>
          </a:stretch>
        </p:blipFill>
        <p:spPr>
          <a:xfrm>
            <a:off x="990600" y="2667310"/>
            <a:ext cx="6477000" cy="1545844"/>
          </a:xfrm>
          <a:prstGeom prst="rect">
            <a:avLst/>
          </a:prstGeom>
        </p:spPr>
      </p:pic>
      <p:pic>
        <p:nvPicPr>
          <p:cNvPr id="9" name="Picture 8">
            <a:extLst>
              <a:ext uri="{FF2B5EF4-FFF2-40B4-BE49-F238E27FC236}">
                <a16:creationId xmlns:a16="http://schemas.microsoft.com/office/drawing/2014/main" id="{E1DDB44B-2416-8E76-8F96-77B05381A952}"/>
              </a:ext>
            </a:extLst>
          </p:cNvPr>
          <p:cNvPicPr>
            <a:picLocks noChangeAspect="1"/>
          </p:cNvPicPr>
          <p:nvPr/>
        </p:nvPicPr>
        <p:blipFill>
          <a:blip r:embed="rId4"/>
          <a:stretch>
            <a:fillRect/>
          </a:stretch>
        </p:blipFill>
        <p:spPr>
          <a:xfrm>
            <a:off x="2438400" y="4896435"/>
            <a:ext cx="2886075" cy="838200"/>
          </a:xfrm>
          <a:prstGeom prst="rect">
            <a:avLst/>
          </a:prstGeom>
        </p:spPr>
      </p:pic>
    </p:spTree>
    <p:extLst>
      <p:ext uri="{BB962C8B-B14F-4D97-AF65-F5344CB8AC3E}">
        <p14:creationId xmlns:p14="http://schemas.microsoft.com/office/powerpoint/2010/main" val="3598828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1978A7-E11C-F833-ABD0-7AF0480E2C71}"/>
              </a:ext>
            </a:extLst>
          </p:cNvPr>
          <p:cNvSpPr>
            <a:spLocks noGrp="1"/>
          </p:cNvSpPr>
          <p:nvPr>
            <p:ph type="body" idx="1"/>
          </p:nvPr>
        </p:nvSpPr>
        <p:spPr>
          <a:xfrm>
            <a:off x="685800" y="292623"/>
            <a:ext cx="7391400" cy="4001095"/>
          </a:xfrm>
        </p:spPr>
        <p:txBody>
          <a:bodyPr/>
          <a:lstStyle/>
          <a:p>
            <a:r>
              <a:rPr lang="en-IN" dirty="0"/>
              <a:t>IMPLEMENTATION OF INTEGER  OPERATION</a:t>
            </a:r>
          </a:p>
          <a:p>
            <a:endParaRPr lang="en-IN" dirty="0"/>
          </a:p>
          <a:p>
            <a:pPr marL="342900" indent="-342900">
              <a:buFont typeface="Arial" panose="020B0604020202020204" pitchFamily="34" charset="0"/>
              <a:buChar char="•"/>
            </a:pPr>
            <a:r>
              <a:rPr lang="en-US" dirty="0"/>
              <a:t>In a sequential fill algorithm, the increment of x values by the amount l/m along an edge can be accomplished with integer operations by recalling that </a:t>
            </a:r>
            <a:r>
              <a:rPr lang="en-US" dirty="0" err="1"/>
              <a:t>thc</a:t>
            </a:r>
            <a:r>
              <a:rPr lang="en-US" dirty="0"/>
              <a:t> slope m is the ratio of two integers: </a:t>
            </a:r>
          </a:p>
          <a:p>
            <a:endParaRPr lang="en-US" dirty="0"/>
          </a:p>
          <a:p>
            <a:endParaRPr lang="en-IN" dirty="0"/>
          </a:p>
          <a:p>
            <a:pPr marL="342900" indent="-342900">
              <a:buFont typeface="Arial" panose="020B0604020202020204" pitchFamily="34" charset="0"/>
              <a:buChar char="•"/>
            </a:pPr>
            <a:r>
              <a:rPr lang="en-US" dirty="0"/>
              <a:t>where dx and </a:t>
            </a:r>
            <a:r>
              <a:rPr lang="en-US" dirty="0" err="1"/>
              <a:t>dy</a:t>
            </a:r>
            <a:r>
              <a:rPr lang="en-US" dirty="0"/>
              <a:t> are the differences between the edge endpoint x and y coordinate values. Thus, incremental calculations of x intercepts along an edge for successive scan lines can be expressed as</a:t>
            </a:r>
          </a:p>
          <a:p>
            <a:endParaRPr lang="en-US" dirty="0"/>
          </a:p>
          <a:p>
            <a:endParaRPr lang="en-IN" dirty="0"/>
          </a:p>
          <a:p>
            <a:endParaRPr lang="en-US" dirty="0"/>
          </a:p>
        </p:txBody>
      </p:sp>
      <p:pic>
        <p:nvPicPr>
          <p:cNvPr id="5" name="Picture 4">
            <a:extLst>
              <a:ext uri="{FF2B5EF4-FFF2-40B4-BE49-F238E27FC236}">
                <a16:creationId xmlns:a16="http://schemas.microsoft.com/office/drawing/2014/main" id="{FB000939-6243-A1BF-9C91-606B0A62428D}"/>
              </a:ext>
            </a:extLst>
          </p:cNvPr>
          <p:cNvPicPr>
            <a:picLocks noChangeAspect="1"/>
          </p:cNvPicPr>
          <p:nvPr/>
        </p:nvPicPr>
        <p:blipFill>
          <a:blip r:embed="rId2"/>
          <a:stretch>
            <a:fillRect/>
          </a:stretch>
        </p:blipFill>
        <p:spPr>
          <a:xfrm>
            <a:off x="3124200" y="1854454"/>
            <a:ext cx="1085850" cy="628650"/>
          </a:xfrm>
          <a:prstGeom prst="rect">
            <a:avLst/>
          </a:prstGeom>
        </p:spPr>
      </p:pic>
      <p:pic>
        <p:nvPicPr>
          <p:cNvPr id="7" name="Picture 6">
            <a:extLst>
              <a:ext uri="{FF2B5EF4-FFF2-40B4-BE49-F238E27FC236}">
                <a16:creationId xmlns:a16="http://schemas.microsoft.com/office/drawing/2014/main" id="{54976AFC-F4D5-4575-19A3-6B043E828274}"/>
              </a:ext>
            </a:extLst>
          </p:cNvPr>
          <p:cNvPicPr>
            <a:picLocks noChangeAspect="1"/>
          </p:cNvPicPr>
          <p:nvPr/>
        </p:nvPicPr>
        <p:blipFill>
          <a:blip r:embed="rId3"/>
          <a:stretch>
            <a:fillRect/>
          </a:stretch>
        </p:blipFill>
        <p:spPr>
          <a:xfrm>
            <a:off x="2862262" y="3429000"/>
            <a:ext cx="1609725" cy="619125"/>
          </a:xfrm>
          <a:prstGeom prst="rect">
            <a:avLst/>
          </a:prstGeom>
        </p:spPr>
      </p:pic>
    </p:spTree>
    <p:extLst>
      <p:ext uri="{BB962C8B-B14F-4D97-AF65-F5344CB8AC3E}">
        <p14:creationId xmlns:p14="http://schemas.microsoft.com/office/powerpoint/2010/main" val="2847588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D21957-FC76-4797-7050-A1D0A602BCA3}"/>
              </a:ext>
            </a:extLst>
          </p:cNvPr>
          <p:cNvSpPr>
            <a:spLocks noGrp="1"/>
          </p:cNvSpPr>
          <p:nvPr>
            <p:ph type="body" idx="1"/>
          </p:nvPr>
        </p:nvSpPr>
        <p:spPr>
          <a:xfrm>
            <a:off x="609600" y="914400"/>
            <a:ext cx="7391400" cy="5601533"/>
          </a:xfrm>
        </p:spPr>
        <p:txBody>
          <a:bodyPr/>
          <a:lstStyle/>
          <a:p>
            <a:pPr marL="342900" indent="-342900">
              <a:buFont typeface="Arial" panose="020B0604020202020204" pitchFamily="34" charset="0"/>
              <a:buChar char="•"/>
            </a:pPr>
            <a:r>
              <a:rPr lang="en-US" sz="2600" dirty="0"/>
              <a:t>Using this equation we can perform integer evaluation of the x intercepts by initializing a counter to 0, </a:t>
            </a:r>
          </a:p>
          <a:p>
            <a:pPr marL="342900" indent="-342900">
              <a:buFont typeface="Arial" panose="020B0604020202020204" pitchFamily="34" charset="0"/>
              <a:buChar char="•"/>
            </a:pPr>
            <a:r>
              <a:rPr lang="en-US" sz="2600" dirty="0"/>
              <a:t>Then incrementing the counter by the value of dx each time we move up to a new scan line. </a:t>
            </a:r>
          </a:p>
          <a:p>
            <a:pPr marL="342900" indent="-342900">
              <a:buFont typeface="Arial" panose="020B0604020202020204" pitchFamily="34" charset="0"/>
              <a:buChar char="•"/>
            </a:pPr>
            <a:r>
              <a:rPr lang="en-US" sz="2600" dirty="0"/>
              <a:t>Whenever the counter value becomes equal to or greater than </a:t>
            </a:r>
            <a:r>
              <a:rPr lang="en-US" sz="2600" dirty="0" err="1"/>
              <a:t>dy</a:t>
            </a:r>
            <a:r>
              <a:rPr lang="en-US" sz="2600" dirty="0"/>
              <a:t>, </a:t>
            </a:r>
          </a:p>
          <a:p>
            <a:pPr marL="342900" indent="-342900">
              <a:buFont typeface="Arial" panose="020B0604020202020204" pitchFamily="34" charset="0"/>
              <a:buChar char="•"/>
            </a:pPr>
            <a:r>
              <a:rPr lang="en-US" sz="2600" dirty="0"/>
              <a:t>we increment the current x intersection value by 1 and decrease the counter by the value dy. </a:t>
            </a:r>
          </a:p>
          <a:p>
            <a:pPr marL="342900" indent="-342900">
              <a:buFont typeface="Arial" panose="020B0604020202020204" pitchFamily="34" charset="0"/>
              <a:buChar char="•"/>
            </a:pPr>
            <a:r>
              <a:rPr lang="en-US" sz="2600" dirty="0"/>
              <a:t>This procedure is equivalent to maintaining integer and fractional parts for x intercepts and incrementing the fractional part until we reach the next integer value.</a:t>
            </a:r>
            <a:endParaRPr lang="en-IN" sz="2600" dirty="0"/>
          </a:p>
          <a:p>
            <a:endParaRPr lang="en-IN" sz="2600" dirty="0"/>
          </a:p>
        </p:txBody>
      </p:sp>
    </p:spTree>
    <p:extLst>
      <p:ext uri="{BB962C8B-B14F-4D97-AF65-F5344CB8AC3E}">
        <p14:creationId xmlns:p14="http://schemas.microsoft.com/office/powerpoint/2010/main" val="3165099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EBE4-C2C9-F641-66FC-A90A4FE8F76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6D6FBC9-380E-AB4E-3EB8-732E2C0FBFAD}"/>
              </a:ext>
            </a:extLst>
          </p:cNvPr>
          <p:cNvSpPr>
            <a:spLocks noGrp="1"/>
          </p:cNvSpPr>
          <p:nvPr>
            <p:ph type="body" idx="1"/>
          </p:nvPr>
        </p:nvSpPr>
        <p:spPr>
          <a:xfrm>
            <a:off x="1336928" y="2476556"/>
            <a:ext cx="7391400" cy="2462213"/>
          </a:xfrm>
        </p:spPr>
        <p:txBody>
          <a:bodyPr/>
          <a:lstStyle/>
          <a:p>
            <a:pPr marL="342900" indent="-342900">
              <a:buFont typeface="Arial" panose="020B0604020202020204" pitchFamily="34" charset="0"/>
              <a:buChar char="•"/>
            </a:pPr>
            <a:r>
              <a:rPr lang="en-US" dirty="0"/>
              <a:t>As an example of integer incrementing, suppose we have an edge with slope </a:t>
            </a:r>
            <a:r>
              <a:rPr lang="en-US" dirty="0" err="1"/>
              <a:t>rn</a:t>
            </a:r>
            <a:r>
              <a:rPr lang="en-US" dirty="0"/>
              <a:t> = 7/3. </a:t>
            </a:r>
          </a:p>
          <a:p>
            <a:pPr marL="342900" indent="-342900">
              <a:buFont typeface="Arial" panose="020B0604020202020204" pitchFamily="34" charset="0"/>
              <a:buChar char="•"/>
            </a:pPr>
            <a:r>
              <a:rPr lang="en-US" dirty="0"/>
              <a:t>dx =3,dy=7</a:t>
            </a:r>
          </a:p>
          <a:p>
            <a:pPr marL="342900" indent="-342900">
              <a:buFont typeface="Arial" panose="020B0604020202020204" pitchFamily="34" charset="0"/>
              <a:buChar char="•"/>
            </a:pPr>
            <a:r>
              <a:rPr lang="en-US" dirty="0"/>
              <a:t>At the initial scan line, we set the counter to 0 and the counter in</a:t>
            </a:r>
            <a:r>
              <a:rPr lang="en-IN" dirty="0" err="1"/>
              <a:t>crement</a:t>
            </a:r>
            <a:r>
              <a:rPr lang="en-IN" dirty="0"/>
              <a:t> to 3.</a:t>
            </a:r>
          </a:p>
          <a:p>
            <a:pPr marL="342900" indent="-342900">
              <a:buFont typeface="Arial" panose="020B0604020202020204" pitchFamily="34" charset="0"/>
              <a:buChar char="•"/>
            </a:pPr>
            <a:r>
              <a:rPr lang="en-US" dirty="0"/>
              <a:t>As we move up to the next three scan lines along this edge, the counter is successively assigned the values 3, 6, and 9</a:t>
            </a:r>
          </a:p>
          <a:p>
            <a:endParaRPr lang="en-IN" dirty="0"/>
          </a:p>
        </p:txBody>
      </p:sp>
    </p:spTree>
    <p:extLst>
      <p:ext uri="{BB962C8B-B14F-4D97-AF65-F5344CB8AC3E}">
        <p14:creationId xmlns:p14="http://schemas.microsoft.com/office/powerpoint/2010/main" val="150267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518906" y="6466433"/>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3</a:t>
            </a:fld>
            <a:endParaRPr sz="1200">
              <a:latin typeface="Calibri"/>
              <a:cs typeface="Calibri"/>
            </a:endParaRPr>
          </a:p>
        </p:txBody>
      </p:sp>
      <p:sp>
        <p:nvSpPr>
          <p:cNvPr id="2" name="object 2"/>
          <p:cNvSpPr txBox="1">
            <a:spLocks noGrp="1"/>
          </p:cNvSpPr>
          <p:nvPr>
            <p:ph type="title"/>
          </p:nvPr>
        </p:nvSpPr>
        <p:spPr>
          <a:xfrm>
            <a:off x="1344294" y="449021"/>
            <a:ext cx="6471920" cy="697230"/>
          </a:xfrm>
          <a:prstGeom prst="rect">
            <a:avLst/>
          </a:prstGeom>
        </p:spPr>
        <p:txBody>
          <a:bodyPr vert="horz" wrap="square" lIns="0" tIns="13335" rIns="0" bIns="0" rtlCol="0">
            <a:spAutoFit/>
          </a:bodyPr>
          <a:lstStyle/>
          <a:p>
            <a:pPr marL="12700">
              <a:lnSpc>
                <a:spcPct val="100000"/>
              </a:lnSpc>
              <a:spcBef>
                <a:spcPts val="105"/>
              </a:spcBef>
            </a:pPr>
            <a:r>
              <a:rPr sz="4400" spc="-35" dirty="0">
                <a:latin typeface="Calibri"/>
                <a:cs typeface="Calibri"/>
              </a:rPr>
              <a:t>B</a:t>
            </a:r>
            <a:r>
              <a:rPr sz="4400" spc="-40" dirty="0">
                <a:latin typeface="Calibri"/>
                <a:cs typeface="Calibri"/>
              </a:rPr>
              <a:t>O</a:t>
            </a:r>
            <a:r>
              <a:rPr sz="4400" spc="-45" dirty="0">
                <a:latin typeface="Calibri"/>
                <a:cs typeface="Calibri"/>
              </a:rPr>
              <a:t>U</a:t>
            </a:r>
            <a:r>
              <a:rPr sz="4400" spc="-40" dirty="0">
                <a:latin typeface="Calibri"/>
                <a:cs typeface="Calibri"/>
              </a:rPr>
              <a:t>N</a:t>
            </a:r>
            <a:r>
              <a:rPr sz="4400" spc="-95" dirty="0">
                <a:latin typeface="Calibri"/>
                <a:cs typeface="Calibri"/>
              </a:rPr>
              <a:t>D</a:t>
            </a:r>
            <a:r>
              <a:rPr sz="4400" spc="-45" dirty="0">
                <a:latin typeface="Calibri"/>
                <a:cs typeface="Calibri"/>
              </a:rPr>
              <a:t>A</a:t>
            </a:r>
            <a:r>
              <a:rPr sz="4400" spc="-105" dirty="0">
                <a:latin typeface="Calibri"/>
                <a:cs typeface="Calibri"/>
              </a:rPr>
              <a:t>R</a:t>
            </a:r>
            <a:r>
              <a:rPr sz="4400" dirty="0">
                <a:latin typeface="Calibri"/>
                <a:cs typeface="Calibri"/>
              </a:rPr>
              <a:t>Y</a:t>
            </a:r>
            <a:r>
              <a:rPr sz="4400" spc="-30" dirty="0">
                <a:latin typeface="Calibri"/>
                <a:cs typeface="Calibri"/>
              </a:rPr>
              <a:t> </a:t>
            </a:r>
            <a:r>
              <a:rPr sz="4400" spc="-5" dirty="0">
                <a:latin typeface="Calibri"/>
                <a:cs typeface="Calibri"/>
              </a:rPr>
              <a:t>FIL</a:t>
            </a:r>
            <a:r>
              <a:rPr sz="4400" dirty="0">
                <a:latin typeface="Calibri"/>
                <a:cs typeface="Calibri"/>
              </a:rPr>
              <a:t>L</a:t>
            </a:r>
            <a:r>
              <a:rPr sz="4400" spc="-605" dirty="0">
                <a:latin typeface="Calibri"/>
                <a:cs typeface="Calibri"/>
              </a:rPr>
              <a:t> </a:t>
            </a:r>
            <a:r>
              <a:rPr sz="4400" dirty="0">
                <a:latin typeface="Calibri"/>
                <a:cs typeface="Calibri"/>
              </a:rPr>
              <a:t>A</a:t>
            </a:r>
            <a:r>
              <a:rPr sz="4400" spc="-105" dirty="0">
                <a:latin typeface="Calibri"/>
                <a:cs typeface="Calibri"/>
              </a:rPr>
              <a:t>L</a:t>
            </a:r>
            <a:r>
              <a:rPr sz="4400" dirty="0">
                <a:latin typeface="Calibri"/>
                <a:cs typeface="Calibri"/>
              </a:rPr>
              <a:t>GORITHM</a:t>
            </a:r>
            <a:endParaRPr sz="4400">
              <a:latin typeface="Calibri"/>
              <a:cs typeface="Calibri"/>
            </a:endParaRPr>
          </a:p>
        </p:txBody>
      </p:sp>
      <p:sp>
        <p:nvSpPr>
          <p:cNvPr id="3" name="object 3"/>
          <p:cNvSpPr txBox="1"/>
          <p:nvPr/>
        </p:nvSpPr>
        <p:spPr>
          <a:xfrm>
            <a:off x="464312" y="1565909"/>
            <a:ext cx="8039734" cy="4841240"/>
          </a:xfrm>
          <a:prstGeom prst="rect">
            <a:avLst/>
          </a:prstGeom>
        </p:spPr>
        <p:txBody>
          <a:bodyPr vert="horz" wrap="square" lIns="0" tIns="61594" rIns="0" bIns="0" rtlCol="0">
            <a:spAutoFit/>
          </a:bodyPr>
          <a:lstStyle/>
          <a:p>
            <a:pPr marL="355600" marR="698500" indent="-342900">
              <a:lnSpc>
                <a:spcPct val="90000"/>
              </a:lnSpc>
              <a:spcBef>
                <a:spcPts val="484"/>
              </a:spcBef>
              <a:buFont typeface="Arial MT"/>
              <a:buChar char="•"/>
              <a:tabLst>
                <a:tab pos="354965" algn="l"/>
                <a:tab pos="355600" algn="l"/>
                <a:tab pos="2160270" algn="l"/>
                <a:tab pos="4354195" algn="l"/>
              </a:tabLst>
            </a:pPr>
            <a:r>
              <a:rPr sz="3200" dirty="0">
                <a:latin typeface="Calibri"/>
                <a:cs typeface="Calibri"/>
              </a:rPr>
              <a:t>Boundary</a:t>
            </a:r>
            <a:r>
              <a:rPr sz="3200" spc="55" dirty="0">
                <a:latin typeface="Calibri"/>
                <a:cs typeface="Calibri"/>
              </a:rPr>
              <a:t> </a:t>
            </a:r>
            <a:r>
              <a:rPr sz="3200" spc="-5" dirty="0">
                <a:latin typeface="Calibri"/>
                <a:cs typeface="Calibri"/>
              </a:rPr>
              <a:t>Fill</a:t>
            </a:r>
            <a:r>
              <a:rPr sz="3200" dirty="0">
                <a:latin typeface="Calibri"/>
                <a:cs typeface="Calibri"/>
              </a:rPr>
              <a:t> </a:t>
            </a:r>
            <a:r>
              <a:rPr sz="3200" spc="-10" dirty="0">
                <a:latin typeface="Calibri"/>
                <a:cs typeface="Calibri"/>
              </a:rPr>
              <a:t>Algorithm</a:t>
            </a:r>
            <a:r>
              <a:rPr sz="3200" spc="55" dirty="0">
                <a:latin typeface="Calibri"/>
                <a:cs typeface="Calibri"/>
              </a:rPr>
              <a:t> </a:t>
            </a:r>
            <a:r>
              <a:rPr sz="3200" spc="-15" dirty="0">
                <a:latin typeface="Calibri"/>
                <a:cs typeface="Calibri"/>
              </a:rPr>
              <a:t>starts</a:t>
            </a:r>
            <a:r>
              <a:rPr sz="3200" spc="-30" dirty="0">
                <a:latin typeface="Calibri"/>
                <a:cs typeface="Calibri"/>
              </a:rPr>
              <a:t> </a:t>
            </a:r>
            <a:r>
              <a:rPr sz="3200" spc="-15" dirty="0">
                <a:latin typeface="Calibri"/>
                <a:cs typeface="Calibri"/>
              </a:rPr>
              <a:t>at</a:t>
            </a:r>
            <a:r>
              <a:rPr sz="3200" dirty="0">
                <a:latin typeface="Calibri"/>
                <a:cs typeface="Calibri"/>
              </a:rPr>
              <a:t> a </a:t>
            </a:r>
            <a:r>
              <a:rPr sz="3200" spc="-20" dirty="0">
                <a:latin typeface="Calibri"/>
                <a:cs typeface="Calibri"/>
              </a:rPr>
              <a:t>pixel </a:t>
            </a:r>
            <a:r>
              <a:rPr sz="3200" spc="-15" dirty="0">
                <a:latin typeface="Calibri"/>
                <a:cs typeface="Calibri"/>
              </a:rPr>
              <a:t> </a:t>
            </a:r>
            <a:r>
              <a:rPr sz="3200" dirty="0">
                <a:latin typeface="Calibri"/>
                <a:cs typeface="Calibri"/>
              </a:rPr>
              <a:t>inside</a:t>
            </a:r>
            <a:r>
              <a:rPr sz="3200" spc="5" dirty="0">
                <a:latin typeface="Calibri"/>
                <a:cs typeface="Calibri"/>
              </a:rPr>
              <a:t> </a:t>
            </a:r>
            <a:r>
              <a:rPr sz="3200" dirty="0">
                <a:latin typeface="Calibri"/>
                <a:cs typeface="Calibri"/>
              </a:rPr>
              <a:t>the	</a:t>
            </a:r>
            <a:r>
              <a:rPr sz="3200" spc="-10" dirty="0">
                <a:latin typeface="Calibri"/>
                <a:cs typeface="Calibri"/>
              </a:rPr>
              <a:t>polygon</a:t>
            </a:r>
            <a:r>
              <a:rPr sz="3200" spc="45" dirty="0">
                <a:latin typeface="Calibri"/>
                <a:cs typeface="Calibri"/>
              </a:rPr>
              <a:t> </a:t>
            </a:r>
            <a:r>
              <a:rPr sz="3200" spc="-20" dirty="0">
                <a:latin typeface="Calibri"/>
                <a:cs typeface="Calibri"/>
              </a:rPr>
              <a:t>to</a:t>
            </a:r>
            <a:r>
              <a:rPr sz="3200" spc="-10" dirty="0">
                <a:latin typeface="Calibri"/>
                <a:cs typeface="Calibri"/>
              </a:rPr>
              <a:t> </a:t>
            </a:r>
            <a:r>
              <a:rPr sz="3200" dirty="0">
                <a:latin typeface="Calibri"/>
                <a:cs typeface="Calibri"/>
              </a:rPr>
              <a:t>be</a:t>
            </a:r>
            <a:r>
              <a:rPr sz="3200" spc="-10" dirty="0">
                <a:latin typeface="Calibri"/>
                <a:cs typeface="Calibri"/>
              </a:rPr>
              <a:t> </a:t>
            </a:r>
            <a:r>
              <a:rPr sz="3200" spc="-5" dirty="0">
                <a:latin typeface="Calibri"/>
                <a:cs typeface="Calibri"/>
              </a:rPr>
              <a:t>filled</a:t>
            </a:r>
            <a:r>
              <a:rPr sz="3200" spc="5" dirty="0">
                <a:latin typeface="Calibri"/>
                <a:cs typeface="Calibri"/>
              </a:rPr>
              <a:t> </a:t>
            </a:r>
            <a:r>
              <a:rPr sz="3200" dirty="0">
                <a:latin typeface="Calibri"/>
                <a:cs typeface="Calibri"/>
              </a:rPr>
              <a:t>and </a:t>
            </a:r>
            <a:r>
              <a:rPr sz="3200" spc="-10" dirty="0">
                <a:latin typeface="Calibri"/>
                <a:cs typeface="Calibri"/>
              </a:rPr>
              <a:t>paints </a:t>
            </a:r>
            <a:r>
              <a:rPr sz="3200" spc="-5" dirty="0">
                <a:latin typeface="Calibri"/>
                <a:cs typeface="Calibri"/>
              </a:rPr>
              <a:t> </a:t>
            </a:r>
            <a:r>
              <a:rPr sz="3200" dirty="0">
                <a:latin typeface="Calibri"/>
                <a:cs typeface="Calibri"/>
              </a:rPr>
              <a:t>the</a:t>
            </a:r>
            <a:r>
              <a:rPr sz="3200" spc="-10" dirty="0">
                <a:latin typeface="Calibri"/>
                <a:cs typeface="Calibri"/>
              </a:rPr>
              <a:t> interior</a:t>
            </a:r>
            <a:r>
              <a:rPr sz="3200" spc="20" dirty="0">
                <a:latin typeface="Calibri"/>
                <a:cs typeface="Calibri"/>
              </a:rPr>
              <a:t> </a:t>
            </a:r>
            <a:r>
              <a:rPr sz="3200" spc="-10" dirty="0">
                <a:latin typeface="Calibri"/>
                <a:cs typeface="Calibri"/>
              </a:rPr>
              <a:t>proceeding	</a:t>
            </a:r>
            <a:r>
              <a:rPr sz="3200" spc="-15" dirty="0">
                <a:latin typeface="Calibri"/>
                <a:cs typeface="Calibri"/>
              </a:rPr>
              <a:t>outwards </a:t>
            </a:r>
            <a:r>
              <a:rPr sz="3200" spc="-25" dirty="0">
                <a:latin typeface="Calibri"/>
                <a:cs typeface="Calibri"/>
              </a:rPr>
              <a:t>towards </a:t>
            </a:r>
            <a:r>
              <a:rPr sz="3200" spc="-710" dirty="0">
                <a:latin typeface="Calibri"/>
                <a:cs typeface="Calibri"/>
              </a:rPr>
              <a:t> </a:t>
            </a:r>
            <a:r>
              <a:rPr sz="3200" dirty="0">
                <a:latin typeface="Calibri"/>
                <a:cs typeface="Calibri"/>
              </a:rPr>
              <a:t>the</a:t>
            </a:r>
            <a:r>
              <a:rPr sz="3200" spc="-40" dirty="0">
                <a:latin typeface="Calibri"/>
                <a:cs typeface="Calibri"/>
              </a:rPr>
              <a:t> </a:t>
            </a:r>
            <a:r>
              <a:rPr sz="3200" spc="-45" dirty="0">
                <a:latin typeface="Calibri"/>
                <a:cs typeface="Calibri"/>
              </a:rPr>
              <a:t>boundary.</a:t>
            </a:r>
            <a:endParaRPr sz="3200">
              <a:latin typeface="Calibri"/>
              <a:cs typeface="Calibri"/>
            </a:endParaRPr>
          </a:p>
          <a:p>
            <a:pPr>
              <a:lnSpc>
                <a:spcPct val="100000"/>
              </a:lnSpc>
              <a:spcBef>
                <a:spcPts val="5"/>
              </a:spcBef>
              <a:buFont typeface="Arial MT"/>
              <a:buChar char="•"/>
            </a:pPr>
            <a:endParaRPr sz="3600">
              <a:latin typeface="Calibri"/>
              <a:cs typeface="Calibri"/>
            </a:endParaRPr>
          </a:p>
          <a:p>
            <a:pPr marL="355600" marR="5080" indent="-342900">
              <a:lnSpc>
                <a:spcPct val="73000"/>
              </a:lnSpc>
              <a:buFont typeface="Arial MT"/>
              <a:buChar char="•"/>
              <a:tabLst>
                <a:tab pos="354965" algn="l"/>
                <a:tab pos="355600" algn="l"/>
                <a:tab pos="2168525" algn="l"/>
                <a:tab pos="4276090" algn="l"/>
              </a:tabLst>
            </a:pPr>
            <a:r>
              <a:rPr sz="3200" spc="-5" dirty="0">
                <a:latin typeface="Calibri"/>
                <a:cs typeface="Calibri"/>
              </a:rPr>
              <a:t>This</a:t>
            </a:r>
            <a:r>
              <a:rPr sz="3200" dirty="0">
                <a:latin typeface="Calibri"/>
                <a:cs typeface="Calibri"/>
              </a:rPr>
              <a:t> </a:t>
            </a:r>
            <a:r>
              <a:rPr sz="3200" spc="-10" dirty="0">
                <a:latin typeface="Calibri"/>
                <a:cs typeface="Calibri"/>
              </a:rPr>
              <a:t>algorithm</a:t>
            </a:r>
            <a:r>
              <a:rPr sz="3200" spc="25" dirty="0">
                <a:latin typeface="Calibri"/>
                <a:cs typeface="Calibri"/>
              </a:rPr>
              <a:t> </a:t>
            </a:r>
            <a:r>
              <a:rPr sz="3200" spc="-15" dirty="0">
                <a:latin typeface="Calibri"/>
                <a:cs typeface="Calibri"/>
              </a:rPr>
              <a:t>works</a:t>
            </a:r>
            <a:r>
              <a:rPr sz="3200" spc="-5" dirty="0">
                <a:latin typeface="Calibri"/>
                <a:cs typeface="Calibri"/>
              </a:rPr>
              <a:t> </a:t>
            </a:r>
            <a:r>
              <a:rPr sz="3200" b="1" dirty="0">
                <a:latin typeface="Times New Roman"/>
                <a:cs typeface="Times New Roman"/>
              </a:rPr>
              <a:t>only</a:t>
            </a:r>
            <a:r>
              <a:rPr sz="3200" b="1" spc="-15" dirty="0">
                <a:latin typeface="Times New Roman"/>
                <a:cs typeface="Times New Roman"/>
              </a:rPr>
              <a:t> </a:t>
            </a:r>
            <a:r>
              <a:rPr sz="3200" b="1" dirty="0">
                <a:latin typeface="Times New Roman"/>
                <a:cs typeface="Times New Roman"/>
              </a:rPr>
              <a:t>if</a:t>
            </a:r>
            <a:r>
              <a:rPr sz="3200" b="1" spc="-15" dirty="0">
                <a:latin typeface="Times New Roman"/>
                <a:cs typeface="Times New Roman"/>
              </a:rPr>
              <a:t> </a:t>
            </a:r>
            <a:r>
              <a:rPr sz="3200" dirty="0">
                <a:latin typeface="Calibri"/>
                <a:cs typeface="Calibri"/>
              </a:rPr>
              <a:t>the</a:t>
            </a:r>
            <a:r>
              <a:rPr sz="3200" spc="5" dirty="0">
                <a:latin typeface="Calibri"/>
                <a:cs typeface="Calibri"/>
              </a:rPr>
              <a:t> </a:t>
            </a:r>
            <a:r>
              <a:rPr sz="3200" spc="-10" dirty="0">
                <a:latin typeface="Calibri"/>
                <a:cs typeface="Calibri"/>
              </a:rPr>
              <a:t>color</a:t>
            </a:r>
            <a:r>
              <a:rPr sz="3200" spc="-35" dirty="0">
                <a:latin typeface="Calibri"/>
                <a:cs typeface="Calibri"/>
              </a:rPr>
              <a:t> </a:t>
            </a:r>
            <a:r>
              <a:rPr sz="3200" dirty="0">
                <a:latin typeface="Calibri"/>
                <a:cs typeface="Calibri"/>
              </a:rPr>
              <a:t>with </a:t>
            </a:r>
            <a:r>
              <a:rPr sz="3200" spc="5" dirty="0">
                <a:latin typeface="Calibri"/>
                <a:cs typeface="Calibri"/>
              </a:rPr>
              <a:t> </a:t>
            </a:r>
            <a:r>
              <a:rPr sz="3200" dirty="0">
                <a:latin typeface="Calibri"/>
                <a:cs typeface="Calibri"/>
              </a:rPr>
              <a:t>which</a:t>
            </a:r>
            <a:r>
              <a:rPr sz="3200" spc="5" dirty="0">
                <a:latin typeface="Calibri"/>
                <a:cs typeface="Calibri"/>
              </a:rPr>
              <a:t> </a:t>
            </a:r>
            <a:r>
              <a:rPr sz="3200" dirty="0">
                <a:latin typeface="Calibri"/>
                <a:cs typeface="Calibri"/>
              </a:rPr>
              <a:t>the	</a:t>
            </a:r>
            <a:r>
              <a:rPr sz="3200" spc="-5" dirty="0">
                <a:latin typeface="Calibri"/>
                <a:cs typeface="Calibri"/>
              </a:rPr>
              <a:t>region</a:t>
            </a:r>
            <a:r>
              <a:rPr sz="3200" spc="-20" dirty="0">
                <a:latin typeface="Calibri"/>
                <a:cs typeface="Calibri"/>
              </a:rPr>
              <a:t> </a:t>
            </a:r>
            <a:r>
              <a:rPr sz="3200" spc="-5" dirty="0">
                <a:latin typeface="Calibri"/>
                <a:cs typeface="Calibri"/>
              </a:rPr>
              <a:t>has</a:t>
            </a:r>
            <a:r>
              <a:rPr sz="3200" dirty="0">
                <a:latin typeface="Calibri"/>
                <a:cs typeface="Calibri"/>
              </a:rPr>
              <a:t> </a:t>
            </a:r>
            <a:r>
              <a:rPr sz="3200" spc="-25" dirty="0">
                <a:latin typeface="Calibri"/>
                <a:cs typeface="Calibri"/>
              </a:rPr>
              <a:t>to</a:t>
            </a:r>
            <a:r>
              <a:rPr sz="3200" spc="5" dirty="0">
                <a:latin typeface="Calibri"/>
                <a:cs typeface="Calibri"/>
              </a:rPr>
              <a:t> </a:t>
            </a:r>
            <a:r>
              <a:rPr sz="3200" spc="-5" dirty="0">
                <a:latin typeface="Calibri"/>
                <a:cs typeface="Calibri"/>
              </a:rPr>
              <a:t>be</a:t>
            </a:r>
            <a:r>
              <a:rPr sz="3200" spc="-10" dirty="0">
                <a:latin typeface="Calibri"/>
                <a:cs typeface="Calibri"/>
              </a:rPr>
              <a:t> </a:t>
            </a:r>
            <a:r>
              <a:rPr sz="3200" spc="-5" dirty="0">
                <a:latin typeface="Calibri"/>
                <a:cs typeface="Calibri"/>
              </a:rPr>
              <a:t>filled</a:t>
            </a:r>
            <a:r>
              <a:rPr sz="3200" spc="5" dirty="0">
                <a:latin typeface="Calibri"/>
                <a:cs typeface="Calibri"/>
              </a:rPr>
              <a:t> </a:t>
            </a:r>
            <a:r>
              <a:rPr sz="3200" dirty="0">
                <a:latin typeface="Calibri"/>
                <a:cs typeface="Calibri"/>
              </a:rPr>
              <a:t>and</a:t>
            </a:r>
            <a:r>
              <a:rPr sz="3200" spc="10" dirty="0">
                <a:latin typeface="Calibri"/>
                <a:cs typeface="Calibri"/>
              </a:rPr>
              <a:t> </a:t>
            </a:r>
            <a:r>
              <a:rPr sz="3200" dirty="0">
                <a:latin typeface="Calibri"/>
                <a:cs typeface="Calibri"/>
              </a:rPr>
              <a:t>the</a:t>
            </a:r>
            <a:r>
              <a:rPr sz="3200" spc="-5" dirty="0">
                <a:latin typeface="Calibri"/>
                <a:cs typeface="Calibri"/>
              </a:rPr>
              <a:t> </a:t>
            </a:r>
            <a:r>
              <a:rPr sz="3200" spc="-10" dirty="0">
                <a:latin typeface="Calibri"/>
                <a:cs typeface="Calibri"/>
              </a:rPr>
              <a:t>color </a:t>
            </a:r>
            <a:r>
              <a:rPr sz="3200" spc="-710" dirty="0">
                <a:latin typeface="Calibri"/>
                <a:cs typeface="Calibri"/>
              </a:rPr>
              <a:t> </a:t>
            </a:r>
            <a:r>
              <a:rPr sz="3200" spc="-5" dirty="0">
                <a:latin typeface="Calibri"/>
                <a:cs typeface="Calibri"/>
              </a:rPr>
              <a:t>of</a:t>
            </a:r>
            <a:r>
              <a:rPr sz="3200" spc="5" dirty="0">
                <a:latin typeface="Calibri"/>
                <a:cs typeface="Calibri"/>
              </a:rPr>
              <a:t> </a:t>
            </a:r>
            <a:r>
              <a:rPr sz="3200" spc="-5" dirty="0">
                <a:latin typeface="Calibri"/>
                <a:cs typeface="Calibri"/>
              </a:rPr>
              <a:t>the</a:t>
            </a:r>
            <a:r>
              <a:rPr sz="3200" spc="25" dirty="0">
                <a:latin typeface="Calibri"/>
                <a:cs typeface="Calibri"/>
              </a:rPr>
              <a:t> </a:t>
            </a:r>
            <a:r>
              <a:rPr sz="3200" spc="-5" dirty="0">
                <a:latin typeface="Calibri"/>
                <a:cs typeface="Calibri"/>
              </a:rPr>
              <a:t>boundary</a:t>
            </a:r>
            <a:r>
              <a:rPr sz="3200" spc="75" dirty="0">
                <a:latin typeface="Calibri"/>
                <a:cs typeface="Calibri"/>
              </a:rPr>
              <a:t> </a:t>
            </a:r>
            <a:r>
              <a:rPr sz="3200" dirty="0">
                <a:latin typeface="Calibri"/>
                <a:cs typeface="Calibri"/>
              </a:rPr>
              <a:t>of</a:t>
            </a:r>
            <a:r>
              <a:rPr sz="3200" spc="-100" dirty="0">
                <a:latin typeface="Calibri"/>
                <a:cs typeface="Calibri"/>
              </a:rPr>
              <a:t> </a:t>
            </a:r>
            <a:r>
              <a:rPr sz="3200" dirty="0">
                <a:latin typeface="Calibri"/>
                <a:cs typeface="Calibri"/>
              </a:rPr>
              <a:t>the	</a:t>
            </a:r>
            <a:r>
              <a:rPr sz="3200" spc="-10" dirty="0">
                <a:latin typeface="Calibri"/>
                <a:cs typeface="Calibri"/>
              </a:rPr>
              <a:t>region</a:t>
            </a:r>
            <a:r>
              <a:rPr sz="3200" spc="-5" dirty="0">
                <a:latin typeface="Calibri"/>
                <a:cs typeface="Calibri"/>
              </a:rPr>
              <a:t> </a:t>
            </a:r>
            <a:r>
              <a:rPr sz="3200" spc="-15" dirty="0">
                <a:latin typeface="Calibri"/>
                <a:cs typeface="Calibri"/>
              </a:rPr>
              <a:t>are</a:t>
            </a:r>
            <a:r>
              <a:rPr sz="3200" spc="-45" dirty="0">
                <a:latin typeface="Calibri"/>
                <a:cs typeface="Calibri"/>
              </a:rPr>
              <a:t> </a:t>
            </a:r>
            <a:r>
              <a:rPr sz="3200" spc="-35" dirty="0">
                <a:latin typeface="Calibri"/>
                <a:cs typeface="Calibri"/>
              </a:rPr>
              <a:t>different.</a:t>
            </a:r>
            <a:endParaRPr sz="3200">
              <a:latin typeface="Calibri"/>
              <a:cs typeface="Calibri"/>
            </a:endParaRPr>
          </a:p>
          <a:p>
            <a:pPr marL="355600" marR="573405" indent="-342900">
              <a:lnSpc>
                <a:spcPct val="89400"/>
              </a:lnSpc>
              <a:spcBef>
                <a:spcPts val="605"/>
              </a:spcBef>
              <a:buFont typeface="Arial MT"/>
              <a:buChar char="•"/>
              <a:tabLst>
                <a:tab pos="437515" algn="l"/>
                <a:tab pos="438784" algn="l"/>
                <a:tab pos="2091689" algn="l"/>
                <a:tab pos="4636770" algn="l"/>
              </a:tabLst>
            </a:pPr>
            <a:r>
              <a:rPr dirty="0"/>
              <a:t>	</a:t>
            </a:r>
            <a:r>
              <a:rPr sz="3200" dirty="0">
                <a:latin typeface="Calibri"/>
                <a:cs typeface="Calibri"/>
              </a:rPr>
              <a:t>If</a:t>
            </a:r>
            <a:r>
              <a:rPr sz="3200" spc="-15" dirty="0">
                <a:latin typeface="Calibri"/>
                <a:cs typeface="Calibri"/>
              </a:rPr>
              <a:t> </a:t>
            </a:r>
            <a:r>
              <a:rPr sz="3200" dirty="0">
                <a:latin typeface="Calibri"/>
                <a:cs typeface="Calibri"/>
              </a:rPr>
              <a:t>the</a:t>
            </a:r>
            <a:r>
              <a:rPr sz="3200" spc="-5" dirty="0">
                <a:latin typeface="Calibri"/>
                <a:cs typeface="Calibri"/>
              </a:rPr>
              <a:t> boundary</a:t>
            </a:r>
            <a:r>
              <a:rPr sz="3200" spc="25" dirty="0">
                <a:latin typeface="Calibri"/>
                <a:cs typeface="Calibri"/>
              </a:rPr>
              <a:t> </a:t>
            </a:r>
            <a:r>
              <a:rPr sz="3200" dirty="0">
                <a:latin typeface="Calibri"/>
                <a:cs typeface="Calibri"/>
              </a:rPr>
              <a:t>is</a:t>
            </a:r>
            <a:r>
              <a:rPr sz="3200" spc="-15" dirty="0">
                <a:latin typeface="Calibri"/>
                <a:cs typeface="Calibri"/>
              </a:rPr>
              <a:t> </a:t>
            </a:r>
            <a:r>
              <a:rPr sz="3200" dirty="0">
                <a:latin typeface="Calibri"/>
                <a:cs typeface="Calibri"/>
              </a:rPr>
              <a:t>of</a:t>
            </a:r>
            <a:r>
              <a:rPr sz="3200" spc="20" dirty="0">
                <a:latin typeface="Calibri"/>
                <a:cs typeface="Calibri"/>
              </a:rPr>
              <a:t> </a:t>
            </a:r>
            <a:r>
              <a:rPr sz="3200" dirty="0">
                <a:latin typeface="Calibri"/>
                <a:cs typeface="Calibri"/>
              </a:rPr>
              <a:t>one</a:t>
            </a:r>
            <a:r>
              <a:rPr sz="3200" spc="15" dirty="0">
                <a:latin typeface="Calibri"/>
                <a:cs typeface="Calibri"/>
              </a:rPr>
              <a:t> </a:t>
            </a:r>
            <a:r>
              <a:rPr sz="3200" spc="-5" dirty="0">
                <a:latin typeface="Calibri"/>
                <a:cs typeface="Calibri"/>
              </a:rPr>
              <a:t>single</a:t>
            </a:r>
            <a:r>
              <a:rPr sz="3200" spc="10" dirty="0">
                <a:latin typeface="Calibri"/>
                <a:cs typeface="Calibri"/>
              </a:rPr>
              <a:t> </a:t>
            </a:r>
            <a:r>
              <a:rPr sz="3200" spc="-70" dirty="0">
                <a:latin typeface="Calibri"/>
                <a:cs typeface="Calibri"/>
              </a:rPr>
              <a:t>color,</a:t>
            </a:r>
            <a:r>
              <a:rPr sz="3200" spc="-40" dirty="0">
                <a:latin typeface="Calibri"/>
                <a:cs typeface="Calibri"/>
              </a:rPr>
              <a:t> </a:t>
            </a:r>
            <a:r>
              <a:rPr sz="3200" spc="-5" dirty="0">
                <a:latin typeface="Calibri"/>
                <a:cs typeface="Calibri"/>
              </a:rPr>
              <a:t>this </a:t>
            </a:r>
            <a:r>
              <a:rPr sz="3200" dirty="0">
                <a:latin typeface="Calibri"/>
                <a:cs typeface="Calibri"/>
              </a:rPr>
              <a:t> </a:t>
            </a:r>
            <a:r>
              <a:rPr sz="3200" spc="-10" dirty="0">
                <a:latin typeface="Calibri"/>
                <a:cs typeface="Calibri"/>
              </a:rPr>
              <a:t>approach	proceeds</a:t>
            </a:r>
            <a:r>
              <a:rPr sz="3200" spc="-45" dirty="0">
                <a:latin typeface="Calibri"/>
                <a:cs typeface="Calibri"/>
              </a:rPr>
              <a:t> </a:t>
            </a:r>
            <a:r>
              <a:rPr sz="3200" spc="-15" dirty="0">
                <a:latin typeface="Calibri"/>
                <a:cs typeface="Calibri"/>
              </a:rPr>
              <a:t>outwards</a:t>
            </a:r>
            <a:r>
              <a:rPr sz="3200" dirty="0">
                <a:latin typeface="Calibri"/>
                <a:cs typeface="Calibri"/>
              </a:rPr>
              <a:t> </a:t>
            </a:r>
            <a:r>
              <a:rPr sz="3200" spc="-20" dirty="0">
                <a:latin typeface="Calibri"/>
                <a:cs typeface="Calibri"/>
              </a:rPr>
              <a:t>pixel</a:t>
            </a:r>
            <a:r>
              <a:rPr sz="3200" spc="-5" dirty="0">
                <a:latin typeface="Calibri"/>
                <a:cs typeface="Calibri"/>
              </a:rPr>
              <a:t> </a:t>
            </a:r>
            <a:r>
              <a:rPr sz="3200" spc="-10" dirty="0">
                <a:latin typeface="Calibri"/>
                <a:cs typeface="Calibri"/>
              </a:rPr>
              <a:t>by</a:t>
            </a:r>
            <a:r>
              <a:rPr sz="3200" spc="-5" dirty="0">
                <a:latin typeface="Calibri"/>
                <a:cs typeface="Calibri"/>
              </a:rPr>
              <a:t> </a:t>
            </a:r>
            <a:r>
              <a:rPr sz="3200" spc="-20" dirty="0">
                <a:latin typeface="Calibri"/>
                <a:cs typeface="Calibri"/>
              </a:rPr>
              <a:t>pixel </a:t>
            </a:r>
            <a:r>
              <a:rPr sz="3200" spc="-710" dirty="0">
                <a:latin typeface="Calibri"/>
                <a:cs typeface="Calibri"/>
              </a:rPr>
              <a:t> </a:t>
            </a:r>
            <a:r>
              <a:rPr sz="3200" spc="-10" dirty="0">
                <a:latin typeface="Calibri"/>
                <a:cs typeface="Calibri"/>
              </a:rPr>
              <a:t>until</a:t>
            </a:r>
            <a:r>
              <a:rPr sz="3200" spc="35" dirty="0">
                <a:latin typeface="Calibri"/>
                <a:cs typeface="Calibri"/>
              </a:rPr>
              <a:t> </a:t>
            </a:r>
            <a:r>
              <a:rPr sz="3200" dirty="0">
                <a:latin typeface="Calibri"/>
                <a:cs typeface="Calibri"/>
              </a:rPr>
              <a:t>it</a:t>
            </a:r>
            <a:r>
              <a:rPr sz="3200" spc="5" dirty="0">
                <a:latin typeface="Calibri"/>
                <a:cs typeface="Calibri"/>
              </a:rPr>
              <a:t> </a:t>
            </a:r>
            <a:r>
              <a:rPr sz="3200" spc="-5" dirty="0">
                <a:latin typeface="Calibri"/>
                <a:cs typeface="Calibri"/>
              </a:rPr>
              <a:t>hits</a:t>
            </a:r>
            <a:r>
              <a:rPr sz="3200" spc="10" dirty="0">
                <a:latin typeface="Calibri"/>
                <a:cs typeface="Calibri"/>
              </a:rPr>
              <a:t> </a:t>
            </a:r>
            <a:r>
              <a:rPr sz="3200" dirty="0">
                <a:latin typeface="Calibri"/>
                <a:cs typeface="Calibri"/>
              </a:rPr>
              <a:t>the</a:t>
            </a:r>
            <a:r>
              <a:rPr sz="3200" spc="-10" dirty="0">
                <a:latin typeface="Calibri"/>
                <a:cs typeface="Calibri"/>
              </a:rPr>
              <a:t> </a:t>
            </a:r>
            <a:r>
              <a:rPr sz="3200" spc="-5" dirty="0">
                <a:latin typeface="Calibri"/>
                <a:cs typeface="Calibri"/>
              </a:rPr>
              <a:t>boundary	of</a:t>
            </a:r>
            <a:r>
              <a:rPr sz="3200" spc="-15" dirty="0">
                <a:latin typeface="Calibri"/>
                <a:cs typeface="Calibri"/>
              </a:rPr>
              <a:t> </a:t>
            </a:r>
            <a:r>
              <a:rPr sz="3200" dirty="0">
                <a:latin typeface="Calibri"/>
                <a:cs typeface="Calibri"/>
              </a:rPr>
              <a:t>the</a:t>
            </a:r>
            <a:r>
              <a:rPr sz="3200" spc="-25" dirty="0">
                <a:latin typeface="Calibri"/>
                <a:cs typeface="Calibri"/>
              </a:rPr>
              <a:t> </a:t>
            </a:r>
            <a:r>
              <a:rPr sz="3200" spc="-5" dirty="0">
                <a:latin typeface="Calibri"/>
                <a:cs typeface="Calibri"/>
              </a:rPr>
              <a:t>region</a:t>
            </a:r>
            <a:r>
              <a:rPr sz="3200" spc="-5" dirty="0">
                <a:latin typeface="Arial MT"/>
                <a:cs typeface="Arial MT"/>
              </a:rPr>
              <a:t>.</a:t>
            </a:r>
            <a:endParaRPr sz="32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ADF2C2E-53F6-7ABC-3A6D-FB085AD056FE}"/>
              </a:ext>
            </a:extLst>
          </p:cNvPr>
          <p:cNvGraphicFramePr>
            <a:graphicFrameLocks noGrp="1"/>
          </p:cNvGraphicFramePr>
          <p:nvPr>
            <p:extLst>
              <p:ext uri="{D42A27DB-BD31-4B8C-83A1-F6EECF244321}">
                <p14:modId xmlns:p14="http://schemas.microsoft.com/office/powerpoint/2010/main" val="230005301"/>
              </p:ext>
            </p:extLst>
          </p:nvPr>
        </p:nvGraphicFramePr>
        <p:xfrm>
          <a:off x="757084" y="462116"/>
          <a:ext cx="8234516" cy="5874945"/>
        </p:xfrm>
        <a:graphic>
          <a:graphicData uri="http://schemas.openxmlformats.org/drawingml/2006/table">
            <a:tbl>
              <a:tblPr firstRow="1" bandRow="1">
                <a:tableStyleId>{5C22544A-7EE6-4342-B048-85BDC9FD1C3A}</a:tableStyleId>
              </a:tblPr>
              <a:tblGrid>
                <a:gridCol w="2058629">
                  <a:extLst>
                    <a:ext uri="{9D8B030D-6E8A-4147-A177-3AD203B41FA5}">
                      <a16:colId xmlns:a16="http://schemas.microsoft.com/office/drawing/2014/main" val="2148730224"/>
                    </a:ext>
                  </a:extLst>
                </a:gridCol>
                <a:gridCol w="2058629">
                  <a:extLst>
                    <a:ext uri="{9D8B030D-6E8A-4147-A177-3AD203B41FA5}">
                      <a16:colId xmlns:a16="http://schemas.microsoft.com/office/drawing/2014/main" val="330992309"/>
                    </a:ext>
                  </a:extLst>
                </a:gridCol>
                <a:gridCol w="2058629">
                  <a:extLst>
                    <a:ext uri="{9D8B030D-6E8A-4147-A177-3AD203B41FA5}">
                      <a16:colId xmlns:a16="http://schemas.microsoft.com/office/drawing/2014/main" val="3837642837"/>
                    </a:ext>
                  </a:extLst>
                </a:gridCol>
                <a:gridCol w="2058629">
                  <a:extLst>
                    <a:ext uri="{9D8B030D-6E8A-4147-A177-3AD203B41FA5}">
                      <a16:colId xmlns:a16="http://schemas.microsoft.com/office/drawing/2014/main" val="3928483501"/>
                    </a:ext>
                  </a:extLst>
                </a:gridCol>
              </a:tblGrid>
              <a:tr h="806365">
                <a:tc>
                  <a:txBody>
                    <a:bodyPr/>
                    <a:lstStyle/>
                    <a:p>
                      <a:r>
                        <a:rPr lang="en-IN" dirty="0">
                          <a:solidFill>
                            <a:schemeClr val="tx1"/>
                          </a:solidFill>
                        </a:rPr>
                        <a:t>Scan 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a:t>
                      </a:r>
                      <a:r>
                        <a:rPr lang="en-IN" dirty="0" err="1">
                          <a:solidFill>
                            <a:schemeClr val="tx1"/>
                          </a:solidFill>
                        </a:rPr>
                        <a:t>x,y</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Description</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6996074"/>
                  </a:ext>
                </a:extLst>
              </a:tr>
              <a:tr h="806365">
                <a:tc>
                  <a:txBody>
                    <a:bodyPr/>
                    <a:lstStyle/>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1,1</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Initial points</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125269"/>
                  </a:ext>
                </a:extLst>
              </a:tr>
              <a:tr h="806365">
                <a:tc>
                  <a:txBody>
                    <a:bodyPr/>
                    <a:lstStyle/>
                    <a:p>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Counter&lt;</a:t>
                      </a:r>
                      <a:r>
                        <a:rPr lang="en-IN" dirty="0" err="1">
                          <a:solidFill>
                            <a:schemeClr val="tx1"/>
                          </a:solidFill>
                        </a:rPr>
                        <a:t>dy</a:t>
                      </a:r>
                      <a:r>
                        <a:rPr lang="en-IN" dirty="0">
                          <a:solidFill>
                            <a:schemeClr val="tx1"/>
                          </a:solidFill>
                        </a:rPr>
                        <a:t> thus x same y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0685925"/>
                  </a:ext>
                </a:extLst>
              </a:tr>
              <a:tr h="1151950">
                <a:tc>
                  <a:txBody>
                    <a:bodyPr/>
                    <a:lstStyle/>
                    <a:p>
                      <a:r>
                        <a:rPr lang="en-IN" dirty="0">
                          <a:solidFill>
                            <a:schemeClr val="tx1"/>
                          </a:solidFill>
                        </a:rPr>
                        <a:t>2</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Counter&lt;</a:t>
                      </a:r>
                      <a:r>
                        <a:rPr lang="en-IN" dirty="0" err="1">
                          <a:solidFill>
                            <a:schemeClr val="tx1"/>
                          </a:solidFill>
                        </a:rPr>
                        <a:t>dy</a:t>
                      </a:r>
                      <a:r>
                        <a:rPr lang="en-IN" dirty="0">
                          <a:solidFill>
                            <a:schemeClr val="tx1"/>
                          </a:solidFill>
                        </a:rPr>
                        <a:t> thus x same y =y+1</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91937"/>
                  </a:ext>
                </a:extLst>
              </a:tr>
              <a:tr h="1151950">
                <a:tc>
                  <a:txBody>
                    <a:bodyPr/>
                    <a:lstStyle/>
                    <a:p>
                      <a:r>
                        <a:rPr lang="en-IN"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6+3=9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Counter&gt;</a:t>
                      </a:r>
                      <a:r>
                        <a:rPr lang="en-IN" dirty="0" err="1">
                          <a:solidFill>
                            <a:schemeClr val="tx1"/>
                          </a:solidFill>
                        </a:rPr>
                        <a:t>dy</a:t>
                      </a:r>
                      <a:r>
                        <a:rPr lang="en-IN" dirty="0">
                          <a:solidFill>
                            <a:schemeClr val="tx1"/>
                          </a:solidFill>
                        </a:rPr>
                        <a:t> thus x=x+1,y=y+1,</a:t>
                      </a:r>
                    </a:p>
                    <a:p>
                      <a:r>
                        <a:rPr lang="en-IN" dirty="0">
                          <a:solidFill>
                            <a:schemeClr val="tx1"/>
                          </a:solidFill>
                        </a:rPr>
                        <a:t>counter=9-7=2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882642"/>
                  </a:ext>
                </a:extLst>
              </a:tr>
              <a:tr h="1151950">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Counter&lt;</a:t>
                      </a:r>
                      <a:r>
                        <a:rPr lang="en-IN" dirty="0" err="1">
                          <a:solidFill>
                            <a:schemeClr val="tx1"/>
                          </a:solidFill>
                        </a:rPr>
                        <a:t>dy</a:t>
                      </a:r>
                      <a:r>
                        <a:rPr lang="en-IN" dirty="0">
                          <a:solidFill>
                            <a:schemeClr val="tx1"/>
                          </a:solidFill>
                        </a:rPr>
                        <a:t> thus x same y =y+1</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9713365"/>
                  </a:ext>
                </a:extLst>
              </a:tr>
            </a:tbl>
          </a:graphicData>
        </a:graphic>
      </p:graphicFrame>
      <p:sp>
        <p:nvSpPr>
          <p:cNvPr id="6" name="Title 5">
            <a:extLst>
              <a:ext uri="{FF2B5EF4-FFF2-40B4-BE49-F238E27FC236}">
                <a16:creationId xmlns:a16="http://schemas.microsoft.com/office/drawing/2014/main" id="{4F858D1C-56BD-67D6-85A6-C4B6F32A4AFC}"/>
              </a:ext>
            </a:extLst>
          </p:cNvPr>
          <p:cNvSpPr>
            <a:spLocks noGrp="1"/>
          </p:cNvSpPr>
          <p:nvPr>
            <p:ph type="title"/>
          </p:nvPr>
        </p:nvSpPr>
        <p:spPr>
          <a:xfrm>
            <a:off x="-228600" y="0"/>
            <a:ext cx="7014971" cy="492443"/>
          </a:xfrm>
        </p:spPr>
        <p:txBody>
          <a:bodyPr/>
          <a:lstStyle/>
          <a:p>
            <a:r>
              <a:rPr lang="en-IN" dirty="0"/>
              <a:t>3</a:t>
            </a:r>
          </a:p>
        </p:txBody>
      </p:sp>
    </p:spTree>
    <p:extLst>
      <p:ext uri="{BB962C8B-B14F-4D97-AF65-F5344CB8AC3E}">
        <p14:creationId xmlns:p14="http://schemas.microsoft.com/office/powerpoint/2010/main" val="2732935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6B29-467E-96E7-C135-51818BC31FA5}"/>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979C6916-D2C8-A953-4F06-7A85694E05F8}"/>
              </a:ext>
            </a:extLst>
          </p:cNvPr>
          <p:cNvSpPr>
            <a:spLocks noGrp="1"/>
          </p:cNvSpPr>
          <p:nvPr>
            <p:ph type="body" idx="1"/>
          </p:nvPr>
        </p:nvSpPr>
        <p:spPr>
          <a:xfrm>
            <a:off x="914400" y="1752600"/>
            <a:ext cx="7391400" cy="4401205"/>
          </a:xfrm>
        </p:spPr>
        <p:txBody>
          <a:bodyPr/>
          <a:lstStyle/>
          <a:p>
            <a:pPr marL="457200" indent="-457200">
              <a:buFont typeface="Arial" panose="020B0604020202020204" pitchFamily="34" charset="0"/>
              <a:buChar char="•"/>
            </a:pPr>
            <a:r>
              <a:rPr lang="en-US" sz="2600" dirty="0"/>
              <a:t>We can round to the nearest pixel x-intersection value, instead of truncating to obtain integer positions, by modifying the edge-intersection algorithm so that the increment is compared to </a:t>
            </a:r>
            <a:r>
              <a:rPr lang="en-US" sz="2600" dirty="0" err="1"/>
              <a:t>dy</a:t>
            </a:r>
            <a:r>
              <a:rPr lang="en-US" sz="2600" dirty="0"/>
              <a:t>/2</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Initialize the counter to 0</a:t>
            </a:r>
          </a:p>
          <a:p>
            <a:pPr marL="457200" indent="-457200">
              <a:buFont typeface="Arial" panose="020B0604020202020204" pitchFamily="34" charset="0"/>
              <a:buChar char="•"/>
            </a:pPr>
            <a:r>
              <a:rPr lang="en-US" sz="2600" dirty="0"/>
              <a:t> incrementing the counter with the value 2dx </a:t>
            </a:r>
          </a:p>
          <a:p>
            <a:pPr marL="457200" indent="-457200">
              <a:buFont typeface="Arial" panose="020B0604020202020204" pitchFamily="34" charset="0"/>
              <a:buChar char="•"/>
            </a:pPr>
            <a:r>
              <a:rPr lang="en-US" sz="2600" dirty="0"/>
              <a:t>at each step and comparing the increment to </a:t>
            </a:r>
            <a:r>
              <a:rPr lang="en-US" sz="2600" dirty="0" err="1"/>
              <a:t>dy</a:t>
            </a:r>
            <a:endParaRPr lang="en-US" sz="2600" dirty="0"/>
          </a:p>
          <a:p>
            <a:pPr marL="457200" indent="-457200">
              <a:buFont typeface="Arial" panose="020B0604020202020204" pitchFamily="34" charset="0"/>
              <a:buChar char="•"/>
            </a:pPr>
            <a:r>
              <a:rPr lang="en-US" sz="2600" dirty="0"/>
              <a:t>When the increment is greater than or equal to </a:t>
            </a:r>
            <a:r>
              <a:rPr lang="en-US" sz="2600" dirty="0" err="1"/>
              <a:t>dy</a:t>
            </a:r>
            <a:r>
              <a:rPr lang="en-US" sz="2600" dirty="0"/>
              <a:t>, we increase the x value by 1 and decrement the counter by the value of 2dy. </a:t>
            </a:r>
            <a:endParaRPr lang="en-IN" sz="2600" dirty="0"/>
          </a:p>
        </p:txBody>
      </p:sp>
    </p:spTree>
    <p:extLst>
      <p:ext uri="{BB962C8B-B14F-4D97-AF65-F5344CB8AC3E}">
        <p14:creationId xmlns:p14="http://schemas.microsoft.com/office/powerpoint/2010/main" val="3850406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E12AC9F0-07F7-8E74-ADEB-8377E2A14BE6}"/>
              </a:ext>
            </a:extLst>
          </p:cNvPr>
          <p:cNvGraphicFramePr>
            <a:graphicFrameLocks noGrp="1"/>
          </p:cNvGraphicFramePr>
          <p:nvPr>
            <p:extLst>
              <p:ext uri="{D42A27DB-BD31-4B8C-83A1-F6EECF244321}">
                <p14:modId xmlns:p14="http://schemas.microsoft.com/office/powerpoint/2010/main" val="118842803"/>
              </p:ext>
            </p:extLst>
          </p:nvPr>
        </p:nvGraphicFramePr>
        <p:xfrm>
          <a:off x="757084" y="462116"/>
          <a:ext cx="8234516" cy="5948485"/>
        </p:xfrm>
        <a:graphic>
          <a:graphicData uri="http://schemas.openxmlformats.org/drawingml/2006/table">
            <a:tbl>
              <a:tblPr firstRow="1" bandRow="1">
                <a:tableStyleId>{5C22544A-7EE6-4342-B048-85BDC9FD1C3A}</a:tableStyleId>
              </a:tblPr>
              <a:tblGrid>
                <a:gridCol w="2058629">
                  <a:extLst>
                    <a:ext uri="{9D8B030D-6E8A-4147-A177-3AD203B41FA5}">
                      <a16:colId xmlns:a16="http://schemas.microsoft.com/office/drawing/2014/main" val="2148730224"/>
                    </a:ext>
                  </a:extLst>
                </a:gridCol>
                <a:gridCol w="2058629">
                  <a:extLst>
                    <a:ext uri="{9D8B030D-6E8A-4147-A177-3AD203B41FA5}">
                      <a16:colId xmlns:a16="http://schemas.microsoft.com/office/drawing/2014/main" val="330992309"/>
                    </a:ext>
                  </a:extLst>
                </a:gridCol>
                <a:gridCol w="2058629">
                  <a:extLst>
                    <a:ext uri="{9D8B030D-6E8A-4147-A177-3AD203B41FA5}">
                      <a16:colId xmlns:a16="http://schemas.microsoft.com/office/drawing/2014/main" val="3837642837"/>
                    </a:ext>
                  </a:extLst>
                </a:gridCol>
                <a:gridCol w="2058629">
                  <a:extLst>
                    <a:ext uri="{9D8B030D-6E8A-4147-A177-3AD203B41FA5}">
                      <a16:colId xmlns:a16="http://schemas.microsoft.com/office/drawing/2014/main" val="3928483501"/>
                    </a:ext>
                  </a:extLst>
                </a:gridCol>
              </a:tblGrid>
              <a:tr h="806365">
                <a:tc>
                  <a:txBody>
                    <a:bodyPr/>
                    <a:lstStyle/>
                    <a:p>
                      <a:r>
                        <a:rPr lang="en-IN" dirty="0">
                          <a:solidFill>
                            <a:schemeClr val="tx1"/>
                          </a:solidFill>
                        </a:rPr>
                        <a:t>Scan 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a:t>
                      </a:r>
                      <a:r>
                        <a:rPr lang="en-IN" dirty="0" err="1">
                          <a:solidFill>
                            <a:schemeClr val="tx1"/>
                          </a:solidFill>
                        </a:rPr>
                        <a:t>x,y</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Description</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6996074"/>
                  </a:ext>
                </a:extLst>
              </a:tr>
              <a:tr h="806365">
                <a:tc>
                  <a:txBody>
                    <a:bodyPr/>
                    <a:lstStyle/>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1,1</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Initial points</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125269"/>
                  </a:ext>
                </a:extLst>
              </a:tr>
              <a:tr h="806365">
                <a:tc>
                  <a:txBody>
                    <a:bodyPr/>
                    <a:lstStyle/>
                    <a:p>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Counter&lt;</a:t>
                      </a:r>
                      <a:r>
                        <a:rPr lang="en-IN" dirty="0" err="1">
                          <a:solidFill>
                            <a:schemeClr val="tx1"/>
                          </a:solidFill>
                        </a:rPr>
                        <a:t>dy</a:t>
                      </a:r>
                      <a:r>
                        <a:rPr lang="en-IN" dirty="0">
                          <a:solidFill>
                            <a:schemeClr val="tx1"/>
                          </a:solidFill>
                        </a:rPr>
                        <a:t> thus x same y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0685925"/>
                  </a:ext>
                </a:extLst>
              </a:tr>
              <a:tr h="1151950">
                <a:tc>
                  <a:txBody>
                    <a:bodyPr/>
                    <a:lstStyle/>
                    <a:p>
                      <a:r>
                        <a:rPr lang="en-IN" dirty="0">
                          <a:solidFill>
                            <a:schemeClr val="tx1"/>
                          </a:solidFill>
                        </a:rPr>
                        <a:t>2</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6+6=12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Counter&gt;</a:t>
                      </a:r>
                      <a:r>
                        <a:rPr lang="en-IN" dirty="0" err="1">
                          <a:solidFill>
                            <a:schemeClr val="tx1"/>
                          </a:solidFill>
                        </a:rPr>
                        <a:t>dy</a:t>
                      </a:r>
                      <a:r>
                        <a:rPr lang="en-IN" dirty="0">
                          <a:solidFill>
                            <a:schemeClr val="tx1"/>
                          </a:solidFill>
                        </a:rPr>
                        <a:t> so x  and y increases </a:t>
                      </a:r>
                    </a:p>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Counter=12-14=-2</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91937"/>
                  </a:ext>
                </a:extLst>
              </a:tr>
              <a:tr h="1151950">
                <a:tc>
                  <a:txBody>
                    <a:bodyPr/>
                    <a:lstStyle/>
                    <a:p>
                      <a:r>
                        <a:rPr lang="en-IN"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Counter&lt;</a:t>
                      </a:r>
                      <a:r>
                        <a:rPr lang="en-IN" dirty="0" err="1">
                          <a:solidFill>
                            <a:schemeClr val="tx1"/>
                          </a:solidFill>
                        </a:rPr>
                        <a:t>dy</a:t>
                      </a:r>
                      <a:r>
                        <a:rPr lang="en-IN" dirty="0">
                          <a:solidFill>
                            <a:schemeClr val="tx1"/>
                          </a:solidFill>
                        </a:rPr>
                        <a:t> thus x same y =y+1</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882642"/>
                  </a:ext>
                </a:extLst>
              </a:tr>
              <a:tr h="1151950">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4+6=10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Counter&gt;</a:t>
                      </a:r>
                      <a:r>
                        <a:rPr lang="en-IN" dirty="0" err="1">
                          <a:solidFill>
                            <a:schemeClr val="tx1"/>
                          </a:solidFill>
                        </a:rPr>
                        <a:t>dy</a:t>
                      </a:r>
                      <a:r>
                        <a:rPr lang="en-IN" dirty="0">
                          <a:solidFill>
                            <a:schemeClr val="tx1"/>
                          </a:solidFill>
                        </a:rPr>
                        <a:t> so x  and y increases </a:t>
                      </a:r>
                    </a:p>
                    <a:p>
                      <a:pPr marL="0" marR="0" lvl="0" indent="0" defTabSz="914400" eaLnBrk="1" fontAlgn="auto" latinLnBrk="0" hangingPunct="1">
                        <a:lnSpc>
                          <a:spcPct val="100000"/>
                        </a:lnSpc>
                        <a:spcBef>
                          <a:spcPts val="0"/>
                        </a:spcBef>
                        <a:spcAft>
                          <a:spcPts val="0"/>
                        </a:spcAft>
                        <a:buClrTx/>
                        <a:buSzTx/>
                        <a:buFontTx/>
                        <a:buNone/>
                        <a:tabLst/>
                        <a:defRPr/>
                      </a:pPr>
                      <a:r>
                        <a:rPr lang="en-IN" dirty="0">
                          <a:solidFill>
                            <a:schemeClr val="tx1"/>
                          </a:solidFill>
                        </a:rPr>
                        <a:t>Counter=10-14=-4</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9713365"/>
                  </a:ext>
                </a:extLst>
              </a:tr>
            </a:tbl>
          </a:graphicData>
        </a:graphic>
      </p:graphicFrame>
    </p:spTree>
    <p:extLst>
      <p:ext uri="{BB962C8B-B14F-4D97-AF65-F5344CB8AC3E}">
        <p14:creationId xmlns:p14="http://schemas.microsoft.com/office/powerpoint/2010/main" val="182587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252F-B36A-39D6-71A1-F77F87B55723}"/>
              </a:ext>
            </a:extLst>
          </p:cNvPr>
          <p:cNvSpPr>
            <a:spLocks noGrp="1"/>
          </p:cNvSpPr>
          <p:nvPr>
            <p:ph type="title"/>
          </p:nvPr>
        </p:nvSpPr>
        <p:spPr>
          <a:xfrm>
            <a:off x="641381" y="838200"/>
            <a:ext cx="7014971" cy="513715"/>
          </a:xfrm>
        </p:spPr>
        <p:txBody>
          <a:bodyPr/>
          <a:lstStyle/>
          <a:p>
            <a:endParaRPr lang="en-IN" dirty="0"/>
          </a:p>
        </p:txBody>
      </p:sp>
      <p:sp>
        <p:nvSpPr>
          <p:cNvPr id="3" name="Text Placeholder 2">
            <a:extLst>
              <a:ext uri="{FF2B5EF4-FFF2-40B4-BE49-F238E27FC236}">
                <a16:creationId xmlns:a16="http://schemas.microsoft.com/office/drawing/2014/main" id="{5CAE745A-0E61-C691-9584-ECDD03BDB4D7}"/>
              </a:ext>
            </a:extLst>
          </p:cNvPr>
          <p:cNvSpPr>
            <a:spLocks noGrp="1"/>
          </p:cNvSpPr>
          <p:nvPr>
            <p:ph type="body" idx="1"/>
          </p:nvPr>
        </p:nvSpPr>
        <p:spPr>
          <a:xfrm>
            <a:off x="533400" y="1524000"/>
            <a:ext cx="7391400" cy="4616648"/>
          </a:xfrm>
        </p:spPr>
        <p:txBody>
          <a:bodyPr/>
          <a:lstStyle/>
          <a:p>
            <a:pPr marL="342900" indent="-342900">
              <a:buFont typeface="Arial" panose="020B0604020202020204" pitchFamily="34" charset="0"/>
              <a:buChar char="•"/>
            </a:pPr>
            <a:r>
              <a:rPr lang="en-US" dirty="0"/>
              <a:t>To efficiently perform a polygon fill,  first store the polygon boundary in a sorted edge table that contains all the information necessary to process the scan lines efficiently.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Only nonhorizontal edges are entered into the sorted edge table. As the edges are processed, also shorten certain edges to resolve the vertex intersection question.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entry in the table for a particular scan line contains maximum y value for that edge, the x-intercept value (at the lower vertex) for the edge, and the inverse slope of the edge.</a:t>
            </a:r>
          </a:p>
          <a:p>
            <a:endParaRPr lang="en-US" dirty="0"/>
          </a:p>
          <a:p>
            <a:pPr marL="342900" indent="-342900">
              <a:buFont typeface="Arial" panose="020B0604020202020204" pitchFamily="34" charset="0"/>
              <a:buChar char="•"/>
            </a:pPr>
            <a:r>
              <a:rPr lang="en-US" dirty="0"/>
              <a:t>For each scan line, the edges are in sorted order from left to </a:t>
            </a:r>
            <a:r>
              <a:rPr lang="en-US" dirty="0" err="1"/>
              <a:t>nght</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Figure 3-39 shows a polygon and the associated sorted edge table</a:t>
            </a:r>
            <a:endParaRPr lang="en-IN" dirty="0"/>
          </a:p>
        </p:txBody>
      </p:sp>
    </p:spTree>
    <p:extLst>
      <p:ext uri="{BB962C8B-B14F-4D97-AF65-F5344CB8AC3E}">
        <p14:creationId xmlns:p14="http://schemas.microsoft.com/office/powerpoint/2010/main" val="3861785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0517-78C0-8503-5CE5-937864DAEFC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7B5D61D-D742-1BC1-B62D-0F18C230A06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EEAAA61-9312-FBE2-41FF-ACB37A2BBF6C}"/>
              </a:ext>
            </a:extLst>
          </p:cNvPr>
          <p:cNvPicPr>
            <a:picLocks noChangeAspect="1"/>
          </p:cNvPicPr>
          <p:nvPr/>
        </p:nvPicPr>
        <p:blipFill>
          <a:blip r:embed="rId2"/>
          <a:stretch>
            <a:fillRect/>
          </a:stretch>
        </p:blipFill>
        <p:spPr>
          <a:xfrm>
            <a:off x="304800" y="390525"/>
            <a:ext cx="8534400" cy="6076950"/>
          </a:xfrm>
          <a:prstGeom prst="rect">
            <a:avLst/>
          </a:prstGeom>
        </p:spPr>
      </p:pic>
    </p:spTree>
    <p:extLst>
      <p:ext uri="{BB962C8B-B14F-4D97-AF65-F5344CB8AC3E}">
        <p14:creationId xmlns:p14="http://schemas.microsoft.com/office/powerpoint/2010/main" val="509894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1CF44-F4D5-2FCF-B77B-1713B1C71FA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71D2956-5D9C-A3A9-5BCB-94CBC68E5767}"/>
              </a:ext>
            </a:extLst>
          </p:cNvPr>
          <p:cNvSpPr>
            <a:spLocks noGrp="1"/>
          </p:cNvSpPr>
          <p:nvPr>
            <p:ph type="body" idx="1"/>
          </p:nvPr>
        </p:nvSpPr>
        <p:spPr>
          <a:xfrm>
            <a:off x="1336928" y="2476556"/>
            <a:ext cx="7391400" cy="1846659"/>
          </a:xfrm>
        </p:spPr>
        <p:txBody>
          <a:bodyPr/>
          <a:lstStyle/>
          <a:p>
            <a:pPr marL="342900" indent="-342900">
              <a:buFont typeface="Arial" panose="020B0604020202020204" pitchFamily="34" charset="0"/>
              <a:buChar char="•"/>
            </a:pPr>
            <a:r>
              <a:rPr lang="en-US" dirty="0"/>
              <a:t>Next, we process the scan lines from the bottom of the polygon to its top, Producing an  active edge  list for each scan line crossing the polygon boundaries. </a:t>
            </a:r>
          </a:p>
          <a:p>
            <a:pPr marL="342900" indent="-342900">
              <a:buFont typeface="Arial" panose="020B0604020202020204" pitchFamily="34" charset="0"/>
              <a:buChar char="•"/>
            </a:pPr>
            <a:r>
              <a:rPr lang="en-US" dirty="0"/>
              <a:t>The active edge list for a scan line contains all edges crossed by that scan line, with iterative coherence calculations used to obtain the edge intersections</a:t>
            </a:r>
            <a:endParaRPr lang="en-IN" dirty="0"/>
          </a:p>
        </p:txBody>
      </p:sp>
    </p:spTree>
    <p:extLst>
      <p:ext uri="{BB962C8B-B14F-4D97-AF65-F5344CB8AC3E}">
        <p14:creationId xmlns:p14="http://schemas.microsoft.com/office/powerpoint/2010/main" val="2962790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790955"/>
            <a:ext cx="7811134" cy="5335524"/>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651255"/>
            <a:ext cx="7825485" cy="5475224"/>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7527" y="1902586"/>
            <a:ext cx="5367401" cy="4223893"/>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651255"/>
            <a:ext cx="8421624" cy="5475224"/>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p:nvPr/>
        </p:nvSpPr>
        <p:spPr>
          <a:xfrm>
            <a:off x="8518906" y="6466433"/>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4</a:t>
            </a:fld>
            <a:endParaRPr sz="1200">
              <a:latin typeface="Calibri"/>
              <a:cs typeface="Calibri"/>
            </a:endParaRPr>
          </a:p>
        </p:txBody>
      </p:sp>
      <p:sp>
        <p:nvSpPr>
          <p:cNvPr id="2" name="object 2"/>
          <p:cNvSpPr txBox="1"/>
          <p:nvPr/>
        </p:nvSpPr>
        <p:spPr>
          <a:xfrm>
            <a:off x="535635" y="695401"/>
            <a:ext cx="8027034" cy="5163185"/>
          </a:xfrm>
          <a:prstGeom prst="rect">
            <a:avLst/>
          </a:prstGeom>
        </p:spPr>
        <p:txBody>
          <a:bodyPr vert="horz" wrap="square" lIns="0" tIns="13335" rIns="0" bIns="0" rtlCol="0">
            <a:spAutoFit/>
          </a:bodyPr>
          <a:lstStyle/>
          <a:p>
            <a:pPr marL="355600" marR="22860" indent="-342900" algn="just">
              <a:lnSpc>
                <a:spcPct val="100000"/>
              </a:lnSpc>
              <a:spcBef>
                <a:spcPts val="105"/>
              </a:spcBef>
              <a:buFont typeface="Arial MT"/>
              <a:buChar char="•"/>
              <a:tabLst>
                <a:tab pos="355600" algn="l"/>
              </a:tabLst>
            </a:pPr>
            <a:r>
              <a:rPr sz="2600" spc="-5" dirty="0">
                <a:latin typeface="Times New Roman"/>
                <a:cs typeface="Times New Roman"/>
              </a:rPr>
              <a:t>It takes </a:t>
            </a:r>
            <a:r>
              <a:rPr sz="2600" dirty="0">
                <a:latin typeface="Times New Roman"/>
                <a:cs typeface="Times New Roman"/>
              </a:rPr>
              <a:t>an </a:t>
            </a:r>
            <a:r>
              <a:rPr sz="2600" spc="-5" dirty="0">
                <a:latin typeface="Times New Roman"/>
                <a:cs typeface="Times New Roman"/>
              </a:rPr>
              <a:t>interior point(x, </a:t>
            </a:r>
            <a:r>
              <a:rPr sz="2600" dirty="0">
                <a:latin typeface="Times New Roman"/>
                <a:cs typeface="Times New Roman"/>
              </a:rPr>
              <a:t>y), a </a:t>
            </a:r>
            <a:r>
              <a:rPr sz="2600" spc="-5" dirty="0">
                <a:latin typeface="Times New Roman"/>
                <a:cs typeface="Times New Roman"/>
              </a:rPr>
              <a:t>fill </a:t>
            </a:r>
            <a:r>
              <a:rPr sz="2600" spc="-40" dirty="0">
                <a:latin typeface="Times New Roman"/>
                <a:cs typeface="Times New Roman"/>
              </a:rPr>
              <a:t>color, </a:t>
            </a:r>
            <a:r>
              <a:rPr sz="2600" dirty="0">
                <a:latin typeface="Times New Roman"/>
                <a:cs typeface="Times New Roman"/>
              </a:rPr>
              <a:t>and a </a:t>
            </a:r>
            <a:r>
              <a:rPr sz="2600" spc="-5" dirty="0">
                <a:latin typeface="Times New Roman"/>
                <a:cs typeface="Times New Roman"/>
              </a:rPr>
              <a:t>boundary </a:t>
            </a:r>
            <a:r>
              <a:rPr sz="2600" spc="-635" dirty="0">
                <a:latin typeface="Times New Roman"/>
                <a:cs typeface="Times New Roman"/>
              </a:rPr>
              <a:t> </a:t>
            </a:r>
            <a:r>
              <a:rPr sz="2600" dirty="0">
                <a:latin typeface="Times New Roman"/>
                <a:cs typeface="Times New Roman"/>
              </a:rPr>
              <a:t>color</a:t>
            </a:r>
            <a:r>
              <a:rPr sz="2600" spc="-20" dirty="0">
                <a:latin typeface="Times New Roman"/>
                <a:cs typeface="Times New Roman"/>
              </a:rPr>
              <a:t> </a:t>
            </a:r>
            <a:r>
              <a:rPr sz="2600" spc="-5" dirty="0">
                <a:latin typeface="Times New Roman"/>
                <a:cs typeface="Times New Roman"/>
              </a:rPr>
              <a:t>as </a:t>
            </a:r>
            <a:r>
              <a:rPr sz="2600" dirty="0">
                <a:latin typeface="Times New Roman"/>
                <a:cs typeface="Times New Roman"/>
              </a:rPr>
              <a:t>the</a:t>
            </a:r>
            <a:r>
              <a:rPr sz="2600" spc="-30" dirty="0">
                <a:latin typeface="Times New Roman"/>
                <a:cs typeface="Times New Roman"/>
              </a:rPr>
              <a:t> </a:t>
            </a:r>
            <a:r>
              <a:rPr sz="2600" dirty="0">
                <a:latin typeface="Times New Roman"/>
                <a:cs typeface="Times New Roman"/>
              </a:rPr>
              <a:t>input.</a:t>
            </a:r>
            <a:endParaRPr sz="2600">
              <a:latin typeface="Times New Roman"/>
              <a:cs typeface="Times New Roman"/>
            </a:endParaRPr>
          </a:p>
          <a:p>
            <a:pPr marL="355600" indent="-342900" algn="just">
              <a:lnSpc>
                <a:spcPct val="100000"/>
              </a:lnSpc>
              <a:spcBef>
                <a:spcPts val="600"/>
              </a:spcBef>
              <a:buFont typeface="Arial MT"/>
              <a:buChar char="•"/>
              <a:tabLst>
                <a:tab pos="355600" algn="l"/>
              </a:tabLst>
            </a:pPr>
            <a:r>
              <a:rPr sz="2600" dirty="0">
                <a:latin typeface="Times New Roman"/>
                <a:cs typeface="Times New Roman"/>
              </a:rPr>
              <a:t>The</a:t>
            </a:r>
            <a:r>
              <a:rPr sz="2600" spc="-10" dirty="0">
                <a:latin typeface="Times New Roman"/>
                <a:cs typeface="Times New Roman"/>
              </a:rPr>
              <a:t> </a:t>
            </a:r>
            <a:r>
              <a:rPr sz="2600" dirty="0">
                <a:latin typeface="Times New Roman"/>
                <a:cs typeface="Times New Roman"/>
              </a:rPr>
              <a:t>algorithm</a:t>
            </a:r>
            <a:r>
              <a:rPr sz="2600" spc="-5" dirty="0">
                <a:latin typeface="Times New Roman"/>
                <a:cs typeface="Times New Roman"/>
              </a:rPr>
              <a:t> starts</a:t>
            </a:r>
            <a:r>
              <a:rPr sz="2600" spc="-25" dirty="0">
                <a:latin typeface="Times New Roman"/>
                <a:cs typeface="Times New Roman"/>
              </a:rPr>
              <a:t> </a:t>
            </a:r>
            <a:r>
              <a:rPr sz="2600" dirty="0">
                <a:latin typeface="Times New Roman"/>
                <a:cs typeface="Times New Roman"/>
              </a:rPr>
              <a:t>by</a:t>
            </a:r>
            <a:r>
              <a:rPr sz="2600" spc="-10" dirty="0">
                <a:latin typeface="Times New Roman"/>
                <a:cs typeface="Times New Roman"/>
              </a:rPr>
              <a:t> </a:t>
            </a:r>
            <a:r>
              <a:rPr sz="2600" dirty="0">
                <a:latin typeface="Times New Roman"/>
                <a:cs typeface="Times New Roman"/>
              </a:rPr>
              <a:t>checking</a:t>
            </a:r>
            <a:r>
              <a:rPr sz="2600" spc="-35"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dirty="0">
                <a:latin typeface="Times New Roman"/>
                <a:cs typeface="Times New Roman"/>
              </a:rPr>
              <a:t>color</a:t>
            </a:r>
            <a:r>
              <a:rPr sz="2600" spc="-55" dirty="0">
                <a:latin typeface="Times New Roman"/>
                <a:cs typeface="Times New Roman"/>
              </a:rPr>
              <a:t> </a:t>
            </a:r>
            <a:r>
              <a:rPr sz="2600" dirty="0">
                <a:latin typeface="Times New Roman"/>
                <a:cs typeface="Times New Roman"/>
              </a:rPr>
              <a:t>of</a:t>
            </a:r>
            <a:r>
              <a:rPr sz="2600" spc="-5" dirty="0">
                <a:latin typeface="Times New Roman"/>
                <a:cs typeface="Times New Roman"/>
              </a:rPr>
              <a:t> </a:t>
            </a:r>
            <a:r>
              <a:rPr sz="2600" dirty="0">
                <a:latin typeface="Times New Roman"/>
                <a:cs typeface="Times New Roman"/>
              </a:rPr>
              <a:t>(x,</a:t>
            </a:r>
            <a:r>
              <a:rPr sz="2600" spc="-125" dirty="0">
                <a:latin typeface="Times New Roman"/>
                <a:cs typeface="Times New Roman"/>
              </a:rPr>
              <a:t> </a:t>
            </a:r>
            <a:r>
              <a:rPr sz="2600" dirty="0">
                <a:latin typeface="Times New Roman"/>
                <a:cs typeface="Times New Roman"/>
              </a:rPr>
              <a:t>y).</a:t>
            </a:r>
            <a:endParaRPr sz="2600">
              <a:latin typeface="Times New Roman"/>
              <a:cs typeface="Times New Roman"/>
            </a:endParaRPr>
          </a:p>
          <a:p>
            <a:pPr marL="355600" marR="5080" indent="-342900" algn="just">
              <a:lnSpc>
                <a:spcPct val="100000"/>
              </a:lnSpc>
              <a:spcBef>
                <a:spcPts val="600"/>
              </a:spcBef>
              <a:buSzPct val="69230"/>
              <a:buFont typeface="Arial MT"/>
              <a:buChar char="•"/>
              <a:tabLst>
                <a:tab pos="439420" algn="l"/>
              </a:tabLst>
            </a:pPr>
            <a:r>
              <a:rPr dirty="0"/>
              <a:t>	</a:t>
            </a:r>
            <a:r>
              <a:rPr sz="2600" spc="-5" dirty="0">
                <a:latin typeface="Times New Roman"/>
                <a:cs typeface="Times New Roman"/>
              </a:rPr>
              <a:t>If </a:t>
            </a:r>
            <a:r>
              <a:rPr sz="2600" spc="-65" dirty="0">
                <a:latin typeface="Times New Roman"/>
                <a:cs typeface="Times New Roman"/>
              </a:rPr>
              <a:t>it’s </a:t>
            </a:r>
            <a:r>
              <a:rPr sz="2600" dirty="0">
                <a:latin typeface="Times New Roman"/>
                <a:cs typeface="Times New Roman"/>
              </a:rPr>
              <a:t>color </a:t>
            </a:r>
            <a:r>
              <a:rPr sz="2600" spc="-5" dirty="0">
                <a:latin typeface="Times New Roman"/>
                <a:cs typeface="Times New Roman"/>
              </a:rPr>
              <a:t>is </a:t>
            </a:r>
            <a:r>
              <a:rPr sz="2600" spc="5" dirty="0">
                <a:latin typeface="Times New Roman"/>
                <a:cs typeface="Times New Roman"/>
              </a:rPr>
              <a:t>not </a:t>
            </a:r>
            <a:r>
              <a:rPr sz="2600" dirty="0">
                <a:latin typeface="Times New Roman"/>
                <a:cs typeface="Times New Roman"/>
              </a:rPr>
              <a:t>equal </a:t>
            </a:r>
            <a:r>
              <a:rPr sz="2600" spc="-5" dirty="0">
                <a:latin typeface="Times New Roman"/>
                <a:cs typeface="Times New Roman"/>
              </a:rPr>
              <a:t>to </a:t>
            </a:r>
            <a:r>
              <a:rPr sz="2600" dirty="0">
                <a:latin typeface="Times New Roman"/>
                <a:cs typeface="Times New Roman"/>
              </a:rPr>
              <a:t>the </a:t>
            </a:r>
            <a:r>
              <a:rPr sz="2600" spc="-5" dirty="0">
                <a:latin typeface="Times New Roman"/>
                <a:cs typeface="Times New Roman"/>
              </a:rPr>
              <a:t>fill </a:t>
            </a:r>
            <a:r>
              <a:rPr sz="2600" dirty="0">
                <a:latin typeface="Times New Roman"/>
                <a:cs typeface="Times New Roman"/>
              </a:rPr>
              <a:t>color </a:t>
            </a:r>
            <a:r>
              <a:rPr sz="2600" spc="-5" dirty="0">
                <a:latin typeface="Times New Roman"/>
                <a:cs typeface="Times New Roman"/>
              </a:rPr>
              <a:t>and the </a:t>
            </a:r>
            <a:r>
              <a:rPr sz="2600" dirty="0">
                <a:latin typeface="Times New Roman"/>
                <a:cs typeface="Times New Roman"/>
              </a:rPr>
              <a:t>boundary </a:t>
            </a:r>
            <a:r>
              <a:rPr sz="2600" spc="5" dirty="0">
                <a:latin typeface="Times New Roman"/>
                <a:cs typeface="Times New Roman"/>
              </a:rPr>
              <a:t> </a:t>
            </a:r>
            <a:r>
              <a:rPr sz="2600" spc="-40" dirty="0">
                <a:latin typeface="Times New Roman"/>
                <a:cs typeface="Times New Roman"/>
              </a:rPr>
              <a:t>color, </a:t>
            </a:r>
            <a:r>
              <a:rPr sz="2600" dirty="0">
                <a:latin typeface="Times New Roman"/>
                <a:cs typeface="Times New Roman"/>
              </a:rPr>
              <a:t>then </a:t>
            </a:r>
            <a:r>
              <a:rPr sz="2600" spc="-5" dirty="0">
                <a:latin typeface="Times New Roman"/>
                <a:cs typeface="Times New Roman"/>
              </a:rPr>
              <a:t>it is </a:t>
            </a:r>
            <a:r>
              <a:rPr sz="2600" dirty="0">
                <a:latin typeface="Times New Roman"/>
                <a:cs typeface="Times New Roman"/>
              </a:rPr>
              <a:t>painted with the fill color and the </a:t>
            </a:r>
            <a:r>
              <a:rPr sz="2600" spc="-5" dirty="0">
                <a:latin typeface="Times New Roman"/>
                <a:cs typeface="Times New Roman"/>
              </a:rPr>
              <a:t>function </a:t>
            </a:r>
            <a:r>
              <a:rPr sz="2600" spc="-635" dirty="0">
                <a:latin typeface="Times New Roman"/>
                <a:cs typeface="Times New Roman"/>
              </a:rPr>
              <a:t> </a:t>
            </a:r>
            <a:r>
              <a:rPr sz="2600" spc="-5" dirty="0">
                <a:latin typeface="Times New Roman"/>
                <a:cs typeface="Times New Roman"/>
              </a:rPr>
              <a:t>is</a:t>
            </a:r>
            <a:r>
              <a:rPr sz="2600" dirty="0">
                <a:latin typeface="Times New Roman"/>
                <a:cs typeface="Times New Roman"/>
              </a:rPr>
              <a:t> </a:t>
            </a:r>
            <a:r>
              <a:rPr sz="2600" spc="-5" dirty="0">
                <a:latin typeface="Times New Roman"/>
                <a:cs typeface="Times New Roman"/>
              </a:rPr>
              <a:t>called</a:t>
            </a:r>
            <a:r>
              <a:rPr sz="2600" spc="5" dirty="0">
                <a:latin typeface="Times New Roman"/>
                <a:cs typeface="Times New Roman"/>
              </a:rPr>
              <a:t> </a:t>
            </a:r>
            <a:r>
              <a:rPr sz="2600" dirty="0">
                <a:latin typeface="Times New Roman"/>
                <a:cs typeface="Times New Roman"/>
              </a:rPr>
              <a:t>for</a:t>
            </a:r>
            <a:r>
              <a:rPr sz="2600" spc="-15" dirty="0">
                <a:latin typeface="Times New Roman"/>
                <a:cs typeface="Times New Roman"/>
              </a:rPr>
              <a:t> </a:t>
            </a:r>
            <a:r>
              <a:rPr sz="2600" spc="-5" dirty="0">
                <a:latin typeface="Times New Roman"/>
                <a:cs typeface="Times New Roman"/>
              </a:rPr>
              <a:t>all</a:t>
            </a:r>
            <a:r>
              <a:rPr sz="2600" spc="5"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dirty="0">
                <a:latin typeface="Times New Roman"/>
                <a:cs typeface="Times New Roman"/>
              </a:rPr>
              <a:t>neighbours</a:t>
            </a:r>
            <a:r>
              <a:rPr sz="2600" spc="-25" dirty="0">
                <a:latin typeface="Times New Roman"/>
                <a:cs typeface="Times New Roman"/>
              </a:rPr>
              <a:t> </a:t>
            </a:r>
            <a:r>
              <a:rPr sz="2600" dirty="0">
                <a:latin typeface="Times New Roman"/>
                <a:cs typeface="Times New Roman"/>
              </a:rPr>
              <a:t>of</a:t>
            </a:r>
            <a:r>
              <a:rPr sz="2600" spc="-15" dirty="0">
                <a:latin typeface="Times New Roman"/>
                <a:cs typeface="Times New Roman"/>
              </a:rPr>
              <a:t> </a:t>
            </a:r>
            <a:r>
              <a:rPr sz="2600" dirty="0">
                <a:latin typeface="Times New Roman"/>
                <a:cs typeface="Times New Roman"/>
              </a:rPr>
              <a:t>(x,</a:t>
            </a:r>
            <a:r>
              <a:rPr sz="2600" spc="-130" dirty="0">
                <a:latin typeface="Times New Roman"/>
                <a:cs typeface="Times New Roman"/>
              </a:rPr>
              <a:t> </a:t>
            </a:r>
            <a:r>
              <a:rPr sz="2600" dirty="0">
                <a:latin typeface="Times New Roman"/>
                <a:cs typeface="Times New Roman"/>
              </a:rPr>
              <a:t>y).</a:t>
            </a:r>
            <a:endParaRPr sz="2600">
              <a:latin typeface="Times New Roman"/>
              <a:cs typeface="Times New Roman"/>
            </a:endParaRPr>
          </a:p>
          <a:p>
            <a:pPr marL="355600" marR="93345" indent="-342900" algn="just">
              <a:lnSpc>
                <a:spcPct val="100000"/>
              </a:lnSpc>
              <a:spcBef>
                <a:spcPts val="600"/>
              </a:spcBef>
              <a:buFont typeface="Arial MT"/>
              <a:buChar char="•"/>
              <a:tabLst>
                <a:tab pos="355600" algn="l"/>
              </a:tabLst>
            </a:pPr>
            <a:r>
              <a:rPr sz="2600" spc="-5" dirty="0">
                <a:latin typeface="Times New Roman"/>
                <a:cs typeface="Times New Roman"/>
              </a:rPr>
              <a:t>If </a:t>
            </a:r>
            <a:r>
              <a:rPr sz="2600" dirty="0">
                <a:latin typeface="Times New Roman"/>
                <a:cs typeface="Times New Roman"/>
              </a:rPr>
              <a:t>a point </a:t>
            </a:r>
            <a:r>
              <a:rPr sz="2600" spc="-5" dirty="0">
                <a:latin typeface="Times New Roman"/>
                <a:cs typeface="Times New Roman"/>
              </a:rPr>
              <a:t>is </a:t>
            </a:r>
            <a:r>
              <a:rPr sz="2600" dirty="0">
                <a:latin typeface="Times New Roman"/>
                <a:cs typeface="Times New Roman"/>
              </a:rPr>
              <a:t>found </a:t>
            </a:r>
            <a:r>
              <a:rPr sz="2600" spc="-5" dirty="0">
                <a:latin typeface="Times New Roman"/>
                <a:cs typeface="Times New Roman"/>
              </a:rPr>
              <a:t>to be </a:t>
            </a:r>
            <a:r>
              <a:rPr sz="2600" dirty="0">
                <a:latin typeface="Times New Roman"/>
                <a:cs typeface="Times New Roman"/>
              </a:rPr>
              <a:t>of </a:t>
            </a:r>
            <a:r>
              <a:rPr sz="2600" spc="-5" dirty="0">
                <a:latin typeface="Times New Roman"/>
                <a:cs typeface="Times New Roman"/>
              </a:rPr>
              <a:t>fill color </a:t>
            </a:r>
            <a:r>
              <a:rPr sz="2600" dirty="0">
                <a:latin typeface="Times New Roman"/>
                <a:cs typeface="Times New Roman"/>
              </a:rPr>
              <a:t>or of </a:t>
            </a:r>
            <a:r>
              <a:rPr sz="2600" spc="-5" dirty="0">
                <a:latin typeface="Times New Roman"/>
                <a:cs typeface="Times New Roman"/>
              </a:rPr>
              <a:t>boundary </a:t>
            </a:r>
            <a:r>
              <a:rPr sz="2600" spc="-45" dirty="0">
                <a:latin typeface="Times New Roman"/>
                <a:cs typeface="Times New Roman"/>
              </a:rPr>
              <a:t>color, </a:t>
            </a:r>
            <a:r>
              <a:rPr sz="2600" spc="-635" dirty="0">
                <a:latin typeface="Times New Roman"/>
                <a:cs typeface="Times New Roman"/>
              </a:rPr>
              <a:t> </a:t>
            </a:r>
            <a:r>
              <a:rPr sz="2600" dirty="0">
                <a:latin typeface="Times New Roman"/>
                <a:cs typeface="Times New Roman"/>
              </a:rPr>
              <a:t>the</a:t>
            </a:r>
            <a:r>
              <a:rPr sz="2600" spc="-10" dirty="0">
                <a:latin typeface="Times New Roman"/>
                <a:cs typeface="Times New Roman"/>
              </a:rPr>
              <a:t> </a:t>
            </a:r>
            <a:r>
              <a:rPr sz="2600" dirty="0">
                <a:latin typeface="Times New Roman"/>
                <a:cs typeface="Times New Roman"/>
              </a:rPr>
              <a:t>function</a:t>
            </a:r>
            <a:r>
              <a:rPr sz="2600" spc="-10" dirty="0">
                <a:latin typeface="Times New Roman"/>
                <a:cs typeface="Times New Roman"/>
              </a:rPr>
              <a:t> </a:t>
            </a:r>
            <a:r>
              <a:rPr sz="2600" dirty="0">
                <a:latin typeface="Times New Roman"/>
                <a:cs typeface="Times New Roman"/>
              </a:rPr>
              <a:t>does</a:t>
            </a:r>
            <a:r>
              <a:rPr sz="2600" spc="-25" dirty="0">
                <a:latin typeface="Times New Roman"/>
                <a:cs typeface="Times New Roman"/>
              </a:rPr>
              <a:t> </a:t>
            </a:r>
            <a:r>
              <a:rPr sz="2600" dirty="0">
                <a:latin typeface="Times New Roman"/>
                <a:cs typeface="Times New Roman"/>
              </a:rPr>
              <a:t>not</a:t>
            </a:r>
            <a:r>
              <a:rPr sz="2600" spc="10" dirty="0">
                <a:latin typeface="Times New Roman"/>
                <a:cs typeface="Times New Roman"/>
              </a:rPr>
              <a:t> </a:t>
            </a:r>
            <a:r>
              <a:rPr sz="2600" spc="-5" dirty="0">
                <a:latin typeface="Times New Roman"/>
                <a:cs typeface="Times New Roman"/>
              </a:rPr>
              <a:t>call</a:t>
            </a:r>
            <a:r>
              <a:rPr sz="2600" dirty="0">
                <a:latin typeface="Times New Roman"/>
                <a:cs typeface="Times New Roman"/>
              </a:rPr>
              <a:t> </a:t>
            </a:r>
            <a:r>
              <a:rPr sz="2600" spc="-5" dirty="0">
                <a:latin typeface="Times New Roman"/>
                <a:cs typeface="Times New Roman"/>
              </a:rPr>
              <a:t>its</a:t>
            </a:r>
            <a:r>
              <a:rPr sz="2600" spc="15" dirty="0">
                <a:latin typeface="Times New Roman"/>
                <a:cs typeface="Times New Roman"/>
              </a:rPr>
              <a:t> </a:t>
            </a:r>
            <a:r>
              <a:rPr sz="2600" dirty="0">
                <a:latin typeface="Times New Roman"/>
                <a:cs typeface="Times New Roman"/>
              </a:rPr>
              <a:t>neighbours</a:t>
            </a:r>
            <a:r>
              <a:rPr sz="2600" spc="-40" dirty="0">
                <a:latin typeface="Times New Roman"/>
                <a:cs typeface="Times New Roman"/>
              </a:rPr>
              <a:t> </a:t>
            </a:r>
            <a:r>
              <a:rPr sz="2600" dirty="0">
                <a:latin typeface="Times New Roman"/>
                <a:cs typeface="Times New Roman"/>
              </a:rPr>
              <a:t>and</a:t>
            </a:r>
            <a:r>
              <a:rPr sz="2600" spc="-155" dirty="0">
                <a:latin typeface="Times New Roman"/>
                <a:cs typeface="Times New Roman"/>
              </a:rPr>
              <a:t> </a:t>
            </a:r>
            <a:r>
              <a:rPr sz="2600" spc="-5" dirty="0">
                <a:latin typeface="Times New Roman"/>
                <a:cs typeface="Times New Roman"/>
              </a:rPr>
              <a:t>returns.</a:t>
            </a:r>
            <a:endParaRPr sz="2600">
              <a:latin typeface="Times New Roman"/>
              <a:cs typeface="Times New Roman"/>
            </a:endParaRPr>
          </a:p>
          <a:p>
            <a:pPr marL="355600" marR="84455" indent="-342900" algn="just">
              <a:lnSpc>
                <a:spcPct val="100000"/>
              </a:lnSpc>
              <a:spcBef>
                <a:spcPts val="605"/>
              </a:spcBef>
              <a:buFont typeface="Arial MT"/>
              <a:buChar char="•"/>
              <a:tabLst>
                <a:tab pos="355600" algn="l"/>
              </a:tabLst>
            </a:pPr>
            <a:r>
              <a:rPr sz="2600" dirty="0">
                <a:latin typeface="Times New Roman"/>
                <a:cs typeface="Times New Roman"/>
              </a:rPr>
              <a:t>This </a:t>
            </a:r>
            <a:r>
              <a:rPr sz="2600" spc="-5" dirty="0">
                <a:latin typeface="Times New Roman"/>
                <a:cs typeface="Times New Roman"/>
              </a:rPr>
              <a:t>process </a:t>
            </a:r>
            <a:r>
              <a:rPr sz="2600" dirty="0">
                <a:latin typeface="Times New Roman"/>
                <a:cs typeface="Times New Roman"/>
              </a:rPr>
              <a:t>continues until </a:t>
            </a:r>
            <a:r>
              <a:rPr sz="2600" spc="-5" dirty="0">
                <a:latin typeface="Times New Roman"/>
                <a:cs typeface="Times New Roman"/>
              </a:rPr>
              <a:t>all points </a:t>
            </a:r>
            <a:r>
              <a:rPr sz="2600" dirty="0">
                <a:latin typeface="Times New Roman"/>
                <a:cs typeface="Times New Roman"/>
              </a:rPr>
              <a:t>up </a:t>
            </a:r>
            <a:r>
              <a:rPr sz="2600" spc="-5" dirty="0">
                <a:latin typeface="Times New Roman"/>
                <a:cs typeface="Times New Roman"/>
              </a:rPr>
              <a:t>to </a:t>
            </a:r>
            <a:r>
              <a:rPr sz="2600" dirty="0">
                <a:latin typeface="Times New Roman"/>
                <a:cs typeface="Times New Roman"/>
              </a:rPr>
              <a:t>the </a:t>
            </a:r>
            <a:r>
              <a:rPr sz="2600" spc="-5" dirty="0">
                <a:latin typeface="Times New Roman"/>
                <a:cs typeface="Times New Roman"/>
              </a:rPr>
              <a:t>boundary </a:t>
            </a:r>
            <a:r>
              <a:rPr sz="2600" spc="-635" dirty="0">
                <a:latin typeface="Times New Roman"/>
                <a:cs typeface="Times New Roman"/>
              </a:rPr>
              <a:t> </a:t>
            </a:r>
            <a:r>
              <a:rPr sz="2600" dirty="0">
                <a:latin typeface="Times New Roman"/>
                <a:cs typeface="Times New Roman"/>
              </a:rPr>
              <a:t>color</a:t>
            </a:r>
            <a:r>
              <a:rPr sz="2600" spc="-20" dirty="0">
                <a:latin typeface="Times New Roman"/>
                <a:cs typeface="Times New Roman"/>
              </a:rPr>
              <a:t> </a:t>
            </a:r>
            <a:r>
              <a:rPr sz="2600" dirty="0">
                <a:latin typeface="Times New Roman"/>
                <a:cs typeface="Times New Roman"/>
              </a:rPr>
              <a:t>for</a:t>
            </a:r>
            <a:r>
              <a:rPr sz="2600" spc="-15"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dirty="0">
                <a:latin typeface="Times New Roman"/>
                <a:cs typeface="Times New Roman"/>
              </a:rPr>
              <a:t>region</a:t>
            </a:r>
            <a:r>
              <a:rPr sz="2600" spc="-20" dirty="0">
                <a:latin typeface="Times New Roman"/>
                <a:cs typeface="Times New Roman"/>
              </a:rPr>
              <a:t> </a:t>
            </a:r>
            <a:r>
              <a:rPr sz="2600" dirty="0">
                <a:latin typeface="Times New Roman"/>
                <a:cs typeface="Times New Roman"/>
              </a:rPr>
              <a:t>have</a:t>
            </a:r>
            <a:r>
              <a:rPr sz="2600" spc="-15" dirty="0">
                <a:latin typeface="Times New Roman"/>
                <a:cs typeface="Times New Roman"/>
              </a:rPr>
              <a:t> </a:t>
            </a:r>
            <a:r>
              <a:rPr sz="2600" dirty="0">
                <a:latin typeface="Times New Roman"/>
                <a:cs typeface="Times New Roman"/>
              </a:rPr>
              <a:t>been</a:t>
            </a:r>
            <a:r>
              <a:rPr sz="2600" spc="-85" dirty="0">
                <a:latin typeface="Times New Roman"/>
                <a:cs typeface="Times New Roman"/>
              </a:rPr>
              <a:t> </a:t>
            </a:r>
            <a:r>
              <a:rPr sz="2600" spc="-5" dirty="0">
                <a:latin typeface="Times New Roman"/>
                <a:cs typeface="Times New Roman"/>
              </a:rPr>
              <a:t>tested.</a:t>
            </a:r>
            <a:endParaRPr sz="2600">
              <a:latin typeface="Times New Roman"/>
              <a:cs typeface="Times New Roman"/>
            </a:endParaRPr>
          </a:p>
          <a:p>
            <a:pPr marL="355600" marR="459105" indent="-342900" algn="just">
              <a:lnSpc>
                <a:spcPct val="100000"/>
              </a:lnSpc>
              <a:spcBef>
                <a:spcPts val="600"/>
              </a:spcBef>
              <a:buFont typeface="Arial MT"/>
              <a:buChar char="•"/>
              <a:tabLst>
                <a:tab pos="355600" algn="l"/>
              </a:tabLst>
            </a:pPr>
            <a:r>
              <a:rPr sz="2600" dirty="0">
                <a:latin typeface="Times New Roman"/>
                <a:cs typeface="Times New Roman"/>
              </a:rPr>
              <a:t>The boundary </a:t>
            </a:r>
            <a:r>
              <a:rPr sz="2600" spc="-5" dirty="0">
                <a:latin typeface="Times New Roman"/>
                <a:cs typeface="Times New Roman"/>
              </a:rPr>
              <a:t>fill </a:t>
            </a:r>
            <a:r>
              <a:rPr sz="2600" dirty="0">
                <a:latin typeface="Times New Roman"/>
                <a:cs typeface="Times New Roman"/>
              </a:rPr>
              <a:t>algorithm </a:t>
            </a:r>
            <a:r>
              <a:rPr sz="2600" spc="-5" dirty="0">
                <a:latin typeface="Times New Roman"/>
                <a:cs typeface="Times New Roman"/>
              </a:rPr>
              <a:t>can </a:t>
            </a:r>
            <a:r>
              <a:rPr sz="2600" dirty="0">
                <a:latin typeface="Times New Roman"/>
                <a:cs typeface="Times New Roman"/>
              </a:rPr>
              <a:t>be </a:t>
            </a:r>
            <a:r>
              <a:rPr sz="2600" spc="-5" dirty="0">
                <a:latin typeface="Times New Roman"/>
                <a:cs typeface="Times New Roman"/>
              </a:rPr>
              <a:t>implemented </a:t>
            </a:r>
            <a:r>
              <a:rPr sz="2600" dirty="0">
                <a:latin typeface="Times New Roman"/>
                <a:cs typeface="Times New Roman"/>
              </a:rPr>
              <a:t>by </a:t>
            </a:r>
            <a:r>
              <a:rPr sz="2600" spc="-15" dirty="0">
                <a:latin typeface="Times New Roman"/>
                <a:cs typeface="Times New Roman"/>
              </a:rPr>
              <a:t>4- </a:t>
            </a:r>
            <a:r>
              <a:rPr sz="2600" spc="-635" dirty="0">
                <a:latin typeface="Times New Roman"/>
                <a:cs typeface="Times New Roman"/>
              </a:rPr>
              <a:t> </a:t>
            </a:r>
            <a:r>
              <a:rPr sz="2600" dirty="0">
                <a:latin typeface="Times New Roman"/>
                <a:cs typeface="Times New Roman"/>
              </a:rPr>
              <a:t>connected</a:t>
            </a:r>
            <a:r>
              <a:rPr sz="2600" spc="-35" dirty="0">
                <a:latin typeface="Times New Roman"/>
                <a:cs typeface="Times New Roman"/>
              </a:rPr>
              <a:t> </a:t>
            </a:r>
            <a:r>
              <a:rPr sz="2600" dirty="0">
                <a:latin typeface="Times New Roman"/>
                <a:cs typeface="Times New Roman"/>
              </a:rPr>
              <a:t>pixels</a:t>
            </a:r>
            <a:r>
              <a:rPr sz="2600" spc="-5" dirty="0">
                <a:latin typeface="Times New Roman"/>
                <a:cs typeface="Times New Roman"/>
              </a:rPr>
              <a:t> </a:t>
            </a:r>
            <a:r>
              <a:rPr sz="2600" dirty="0">
                <a:latin typeface="Times New Roman"/>
                <a:cs typeface="Times New Roman"/>
              </a:rPr>
              <a:t>or</a:t>
            </a:r>
            <a:r>
              <a:rPr sz="2600" spc="-5" dirty="0">
                <a:latin typeface="Times New Roman"/>
                <a:cs typeface="Times New Roman"/>
              </a:rPr>
              <a:t> </a:t>
            </a:r>
            <a:r>
              <a:rPr sz="2600" spc="-10" dirty="0">
                <a:latin typeface="Times New Roman"/>
                <a:cs typeface="Times New Roman"/>
              </a:rPr>
              <a:t>8-connected</a:t>
            </a:r>
            <a:r>
              <a:rPr sz="2600" spc="-90" dirty="0">
                <a:latin typeface="Times New Roman"/>
                <a:cs typeface="Times New Roman"/>
              </a:rPr>
              <a:t> </a:t>
            </a:r>
            <a:r>
              <a:rPr sz="2600" dirty="0">
                <a:latin typeface="Times New Roman"/>
                <a:cs typeface="Times New Roman"/>
              </a:rPr>
              <a:t>pixels.</a:t>
            </a:r>
            <a:endParaRPr sz="26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524129"/>
            <a:ext cx="7882763" cy="5602351"/>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876046"/>
            <a:ext cx="6046343" cy="5250434"/>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113790">
              <a:lnSpc>
                <a:spcPct val="100000"/>
              </a:lnSpc>
              <a:spcBef>
                <a:spcPts val="105"/>
              </a:spcBef>
            </a:pPr>
            <a:r>
              <a:rPr spc="-270" dirty="0"/>
              <a:t>T</a:t>
            </a:r>
            <a:r>
              <a:rPr spc="-85" dirty="0"/>
              <a:t>w</a:t>
            </a:r>
            <a:r>
              <a:rPr dirty="0"/>
              <a:t>o</a:t>
            </a:r>
            <a:r>
              <a:rPr spc="-190" dirty="0"/>
              <a:t> </a:t>
            </a:r>
            <a:r>
              <a:rPr dirty="0"/>
              <a:t>di</a:t>
            </a:r>
            <a:r>
              <a:rPr spc="-15" dirty="0"/>
              <a:t>m</a:t>
            </a:r>
            <a:r>
              <a:rPr dirty="0"/>
              <a:t>e</a:t>
            </a:r>
            <a:r>
              <a:rPr spc="-10" dirty="0"/>
              <a:t>n</a:t>
            </a:r>
            <a:r>
              <a:rPr dirty="0"/>
              <a:t>sion</a:t>
            </a:r>
            <a:r>
              <a:rPr spc="-30" dirty="0"/>
              <a:t>a</a:t>
            </a:r>
            <a:r>
              <a:rPr dirty="0"/>
              <a:t>l</a:t>
            </a:r>
            <a:r>
              <a:rPr spc="20" dirty="0"/>
              <a:t> </a:t>
            </a:r>
            <a:r>
              <a:rPr dirty="0"/>
              <a:t>tra</a:t>
            </a:r>
            <a:r>
              <a:rPr spc="-15" dirty="0"/>
              <a:t>n</a:t>
            </a:r>
            <a:r>
              <a:rPr dirty="0"/>
              <a:t>sf</a:t>
            </a:r>
            <a:r>
              <a:rPr spc="-15" dirty="0"/>
              <a:t>o</a:t>
            </a:r>
            <a:r>
              <a:rPr spc="-10" dirty="0"/>
              <a:t>r</a:t>
            </a:r>
            <a:r>
              <a:rPr dirty="0"/>
              <a:t>m</a:t>
            </a:r>
            <a:r>
              <a:rPr spc="-25" dirty="0"/>
              <a:t>a</a:t>
            </a:r>
            <a:r>
              <a:rPr dirty="0"/>
              <a:t>ti</a:t>
            </a:r>
            <a:r>
              <a:rPr spc="-25" dirty="0"/>
              <a:t>o</a:t>
            </a:r>
            <a:r>
              <a:rPr dirty="0"/>
              <a:t>ns</a:t>
            </a:r>
          </a:p>
        </p:txBody>
      </p:sp>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865502" y="1621002"/>
            <a:ext cx="4900295" cy="2048510"/>
          </a:xfrm>
          <a:prstGeom prst="rect">
            <a:avLst/>
          </a:prstGeom>
        </p:spPr>
        <p:txBody>
          <a:bodyPr vert="horz" wrap="square" lIns="0" tIns="76200" rIns="0" bIns="0" rtlCol="0">
            <a:spAutoFit/>
          </a:bodyPr>
          <a:lstStyle/>
          <a:p>
            <a:pPr marL="13970">
              <a:lnSpc>
                <a:spcPct val="100000"/>
              </a:lnSpc>
              <a:spcBef>
                <a:spcPts val="600"/>
              </a:spcBef>
            </a:pPr>
            <a:r>
              <a:rPr sz="2900" spc="-5" dirty="0">
                <a:latin typeface="Times New Roman"/>
                <a:cs typeface="Times New Roman"/>
              </a:rPr>
              <a:t>Basic</a:t>
            </a:r>
            <a:r>
              <a:rPr sz="2900" spc="-20" dirty="0">
                <a:latin typeface="Times New Roman"/>
                <a:cs typeface="Times New Roman"/>
              </a:rPr>
              <a:t> </a:t>
            </a:r>
            <a:r>
              <a:rPr sz="2900" spc="-5" dirty="0">
                <a:latin typeface="Times New Roman"/>
                <a:cs typeface="Times New Roman"/>
              </a:rPr>
              <a:t>geometric</a:t>
            </a:r>
            <a:r>
              <a:rPr sz="2900" spc="-75" dirty="0">
                <a:latin typeface="Times New Roman"/>
                <a:cs typeface="Times New Roman"/>
              </a:rPr>
              <a:t> </a:t>
            </a:r>
            <a:r>
              <a:rPr sz="2900" spc="-5" dirty="0">
                <a:latin typeface="Times New Roman"/>
                <a:cs typeface="Times New Roman"/>
              </a:rPr>
              <a:t>transformations:</a:t>
            </a:r>
            <a:endParaRPr sz="2900">
              <a:latin typeface="Times New Roman"/>
              <a:cs typeface="Times New Roman"/>
            </a:endParaRPr>
          </a:p>
          <a:p>
            <a:pPr marL="13970">
              <a:lnSpc>
                <a:spcPct val="100000"/>
              </a:lnSpc>
              <a:spcBef>
                <a:spcPts val="505"/>
              </a:spcBef>
            </a:pPr>
            <a:r>
              <a:rPr sz="2300" spc="-40" dirty="0">
                <a:solidFill>
                  <a:srgbClr val="3890A7"/>
                </a:solidFill>
                <a:latin typeface="Webdings"/>
                <a:cs typeface="Webdings"/>
              </a:rPr>
              <a:t></a:t>
            </a:r>
            <a:r>
              <a:rPr sz="2900" b="1" spc="-40" dirty="0">
                <a:solidFill>
                  <a:srgbClr val="FF0000"/>
                </a:solidFill>
                <a:latin typeface="Times New Roman"/>
                <a:cs typeface="Times New Roman"/>
              </a:rPr>
              <a:t>Translation</a:t>
            </a:r>
            <a:endParaRPr sz="2900">
              <a:latin typeface="Times New Roman"/>
              <a:cs typeface="Times New Roman"/>
            </a:endParaRPr>
          </a:p>
          <a:p>
            <a:pPr marL="13970">
              <a:lnSpc>
                <a:spcPct val="100000"/>
              </a:lnSpc>
              <a:spcBef>
                <a:spcPts val="509"/>
              </a:spcBef>
            </a:pPr>
            <a:r>
              <a:rPr sz="2300" dirty="0">
                <a:solidFill>
                  <a:srgbClr val="3890A7"/>
                </a:solidFill>
                <a:latin typeface="Webdings"/>
                <a:cs typeface="Webdings"/>
              </a:rPr>
              <a:t></a:t>
            </a:r>
            <a:r>
              <a:rPr sz="2900" b="1" dirty="0">
                <a:latin typeface="Times New Roman"/>
                <a:cs typeface="Times New Roman"/>
              </a:rPr>
              <a:t>Rotation</a:t>
            </a:r>
            <a:endParaRPr sz="2900">
              <a:latin typeface="Times New Roman"/>
              <a:cs typeface="Times New Roman"/>
            </a:endParaRPr>
          </a:p>
          <a:p>
            <a:pPr marL="12700">
              <a:lnSpc>
                <a:spcPct val="100000"/>
              </a:lnSpc>
              <a:spcBef>
                <a:spcPts val="490"/>
              </a:spcBef>
            </a:pPr>
            <a:r>
              <a:rPr sz="2300" dirty="0">
                <a:solidFill>
                  <a:srgbClr val="3890A7"/>
                </a:solidFill>
                <a:latin typeface="Webdings"/>
                <a:cs typeface="Webdings"/>
              </a:rPr>
              <a:t></a:t>
            </a:r>
            <a:r>
              <a:rPr sz="2900" b="1" dirty="0">
                <a:latin typeface="Times New Roman"/>
                <a:cs typeface="Times New Roman"/>
              </a:rPr>
              <a:t>Scaling</a:t>
            </a:r>
            <a:endParaRPr sz="29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9597" y="648081"/>
            <a:ext cx="1975485" cy="559435"/>
          </a:xfrm>
          <a:prstGeom prst="rect">
            <a:avLst/>
          </a:prstGeom>
        </p:spPr>
        <p:txBody>
          <a:bodyPr vert="horz" wrap="square" lIns="0" tIns="13335" rIns="0" bIns="0" rtlCol="0">
            <a:spAutoFit/>
          </a:bodyPr>
          <a:lstStyle/>
          <a:p>
            <a:pPr marL="12700">
              <a:lnSpc>
                <a:spcPct val="100000"/>
              </a:lnSpc>
              <a:spcBef>
                <a:spcPts val="105"/>
              </a:spcBef>
            </a:pPr>
            <a:r>
              <a:rPr sz="3500" spc="-60" dirty="0">
                <a:latin typeface="Calibri"/>
                <a:cs typeface="Calibri"/>
              </a:rPr>
              <a:t>Translation</a:t>
            </a:r>
            <a:endParaRPr sz="3500">
              <a:latin typeface="Calibri"/>
              <a:cs typeface="Calibri"/>
            </a:endParaRPr>
          </a:p>
        </p:txBody>
      </p:sp>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600961" y="1378791"/>
            <a:ext cx="6613525" cy="1918970"/>
          </a:xfrm>
          <a:prstGeom prst="rect">
            <a:avLst/>
          </a:prstGeom>
        </p:spPr>
        <p:txBody>
          <a:bodyPr vert="horz" wrap="square" lIns="0" tIns="164465" rIns="0" bIns="0" rtlCol="0">
            <a:spAutoFit/>
          </a:bodyPr>
          <a:lstStyle/>
          <a:p>
            <a:pPr marL="12700">
              <a:lnSpc>
                <a:spcPct val="100000"/>
              </a:lnSpc>
              <a:spcBef>
                <a:spcPts val="129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A</a:t>
            </a:r>
            <a:r>
              <a:rPr sz="2000" spc="65" dirty="0">
                <a:latin typeface="Times New Roman"/>
                <a:cs typeface="Times New Roman"/>
              </a:rPr>
              <a:t> </a:t>
            </a:r>
            <a:r>
              <a:rPr sz="2000" spc="-10" dirty="0">
                <a:latin typeface="Times New Roman"/>
                <a:cs typeface="Times New Roman"/>
              </a:rPr>
              <a:t>translation</a:t>
            </a:r>
            <a:r>
              <a:rPr sz="2000" spc="165" dirty="0">
                <a:latin typeface="Times New Roman"/>
                <a:cs typeface="Times New Roman"/>
              </a:rPr>
              <a:t> </a:t>
            </a:r>
            <a:r>
              <a:rPr sz="2000" spc="-10" dirty="0">
                <a:latin typeface="Times New Roman"/>
                <a:cs typeface="Times New Roman"/>
              </a:rPr>
              <a:t>is</a:t>
            </a:r>
            <a:r>
              <a:rPr sz="2000" spc="170" dirty="0">
                <a:latin typeface="Times New Roman"/>
                <a:cs typeface="Times New Roman"/>
              </a:rPr>
              <a:t> </a:t>
            </a:r>
            <a:r>
              <a:rPr sz="2000" spc="-10" dirty="0">
                <a:latin typeface="Times New Roman"/>
                <a:cs typeface="Times New Roman"/>
              </a:rPr>
              <a:t>applied</a:t>
            </a:r>
            <a:r>
              <a:rPr sz="2000" spc="170" dirty="0">
                <a:latin typeface="Times New Roman"/>
                <a:cs typeface="Times New Roman"/>
              </a:rPr>
              <a:t> </a:t>
            </a:r>
            <a:r>
              <a:rPr sz="2000" spc="-10" dirty="0">
                <a:latin typeface="Times New Roman"/>
                <a:cs typeface="Times New Roman"/>
              </a:rPr>
              <a:t>to</a:t>
            </a:r>
            <a:r>
              <a:rPr sz="2000" spc="175" dirty="0">
                <a:latin typeface="Times New Roman"/>
                <a:cs typeface="Times New Roman"/>
              </a:rPr>
              <a:t> </a:t>
            </a:r>
            <a:r>
              <a:rPr sz="2000" spc="-5" dirty="0">
                <a:latin typeface="Times New Roman"/>
                <a:cs typeface="Times New Roman"/>
              </a:rPr>
              <a:t>an</a:t>
            </a:r>
            <a:r>
              <a:rPr sz="2000" spc="170" dirty="0">
                <a:latin typeface="Times New Roman"/>
                <a:cs typeface="Times New Roman"/>
              </a:rPr>
              <a:t> </a:t>
            </a:r>
            <a:r>
              <a:rPr sz="2000" spc="-5" dirty="0">
                <a:latin typeface="Times New Roman"/>
                <a:cs typeface="Times New Roman"/>
              </a:rPr>
              <a:t>object</a:t>
            </a:r>
            <a:r>
              <a:rPr sz="2000" spc="155" dirty="0">
                <a:latin typeface="Times New Roman"/>
                <a:cs typeface="Times New Roman"/>
              </a:rPr>
              <a:t> </a:t>
            </a:r>
            <a:r>
              <a:rPr sz="2000" dirty="0">
                <a:latin typeface="Times New Roman"/>
                <a:cs typeface="Times New Roman"/>
              </a:rPr>
              <a:t>by</a:t>
            </a:r>
            <a:r>
              <a:rPr sz="2000" spc="170" dirty="0">
                <a:latin typeface="Times New Roman"/>
                <a:cs typeface="Times New Roman"/>
              </a:rPr>
              <a:t> </a:t>
            </a:r>
            <a:r>
              <a:rPr sz="2000" spc="-10" dirty="0">
                <a:latin typeface="Times New Roman"/>
                <a:cs typeface="Times New Roman"/>
              </a:rPr>
              <a:t>repositioning</a:t>
            </a:r>
            <a:r>
              <a:rPr sz="2000" spc="175" dirty="0">
                <a:latin typeface="Times New Roman"/>
                <a:cs typeface="Times New Roman"/>
              </a:rPr>
              <a:t> </a:t>
            </a:r>
            <a:r>
              <a:rPr sz="2000" spc="-10" dirty="0">
                <a:latin typeface="Times New Roman"/>
                <a:cs typeface="Times New Roman"/>
              </a:rPr>
              <a:t>it</a:t>
            </a:r>
            <a:r>
              <a:rPr sz="2000" spc="160" dirty="0">
                <a:latin typeface="Times New Roman"/>
                <a:cs typeface="Times New Roman"/>
              </a:rPr>
              <a:t> </a:t>
            </a:r>
            <a:r>
              <a:rPr sz="2000" spc="-10" dirty="0">
                <a:latin typeface="Times New Roman"/>
                <a:cs typeface="Times New Roman"/>
              </a:rPr>
              <a:t>along</a:t>
            </a:r>
            <a:endParaRPr sz="2000">
              <a:latin typeface="Times New Roman"/>
              <a:cs typeface="Times New Roman"/>
            </a:endParaRPr>
          </a:p>
          <a:p>
            <a:pPr marL="266700">
              <a:lnSpc>
                <a:spcPct val="100000"/>
              </a:lnSpc>
              <a:spcBef>
                <a:spcPts val="1205"/>
              </a:spcBef>
            </a:pPr>
            <a:r>
              <a:rPr sz="2000" dirty="0">
                <a:latin typeface="Times New Roman"/>
                <a:cs typeface="Times New Roman"/>
              </a:rPr>
              <a:t>a</a:t>
            </a:r>
            <a:r>
              <a:rPr sz="2000" spc="-10" dirty="0">
                <a:latin typeface="Times New Roman"/>
                <a:cs typeface="Times New Roman"/>
              </a:rPr>
              <a:t> straight-line</a:t>
            </a:r>
            <a:r>
              <a:rPr sz="2000" spc="-40" dirty="0">
                <a:latin typeface="Times New Roman"/>
                <a:cs typeface="Times New Roman"/>
              </a:rPr>
              <a:t> </a:t>
            </a:r>
            <a:r>
              <a:rPr sz="2000" dirty="0">
                <a:latin typeface="Times New Roman"/>
                <a:cs typeface="Times New Roman"/>
              </a:rPr>
              <a:t>path</a:t>
            </a:r>
            <a:r>
              <a:rPr sz="2000" spc="-10" dirty="0">
                <a:latin typeface="Times New Roman"/>
                <a:cs typeface="Times New Roman"/>
              </a:rPr>
              <a:t> </a:t>
            </a:r>
            <a:r>
              <a:rPr sz="2000" dirty="0">
                <a:latin typeface="Times New Roman"/>
                <a:cs typeface="Times New Roman"/>
              </a:rPr>
              <a:t>from</a:t>
            </a:r>
            <a:r>
              <a:rPr sz="2000" spc="-55" dirty="0">
                <a:latin typeface="Times New Roman"/>
                <a:cs typeface="Times New Roman"/>
              </a:rPr>
              <a:t> </a:t>
            </a:r>
            <a:r>
              <a:rPr sz="2000" dirty="0">
                <a:latin typeface="Times New Roman"/>
                <a:cs typeface="Times New Roman"/>
              </a:rPr>
              <a:t>one</a:t>
            </a:r>
            <a:r>
              <a:rPr sz="2000" spc="-20" dirty="0">
                <a:latin typeface="Times New Roman"/>
                <a:cs typeface="Times New Roman"/>
              </a:rPr>
              <a:t> </a:t>
            </a:r>
            <a:r>
              <a:rPr sz="2000" spc="-5" dirty="0">
                <a:latin typeface="Times New Roman"/>
                <a:cs typeface="Times New Roman"/>
              </a:rPr>
              <a:t>coordinate</a:t>
            </a:r>
            <a:r>
              <a:rPr sz="2000" spc="-45" dirty="0">
                <a:latin typeface="Times New Roman"/>
                <a:cs typeface="Times New Roman"/>
              </a:rPr>
              <a:t> </a:t>
            </a:r>
            <a:r>
              <a:rPr sz="2000" spc="-5" dirty="0">
                <a:latin typeface="Times New Roman"/>
                <a:cs typeface="Times New Roman"/>
              </a:rPr>
              <a:t>location</a:t>
            </a:r>
            <a:r>
              <a:rPr sz="2000" spc="-30" dirty="0">
                <a:latin typeface="Times New Roman"/>
                <a:cs typeface="Times New Roman"/>
              </a:rPr>
              <a:t> </a:t>
            </a:r>
            <a:r>
              <a:rPr sz="2000" spc="-5" dirty="0">
                <a:latin typeface="Times New Roman"/>
                <a:cs typeface="Times New Roman"/>
              </a:rPr>
              <a:t>to</a:t>
            </a:r>
            <a:r>
              <a:rPr sz="2000" spc="25" dirty="0">
                <a:latin typeface="Times New Roman"/>
                <a:cs typeface="Times New Roman"/>
              </a:rPr>
              <a:t> </a:t>
            </a:r>
            <a:r>
              <a:rPr sz="2000" spc="-35" dirty="0">
                <a:latin typeface="Times New Roman"/>
                <a:cs typeface="Times New Roman"/>
              </a:rPr>
              <a:t>another.</a:t>
            </a:r>
            <a:endParaRPr sz="2000">
              <a:latin typeface="Times New Roman"/>
              <a:cs typeface="Times New Roman"/>
            </a:endParaRPr>
          </a:p>
          <a:p>
            <a:pPr marL="265430" marR="5080" indent="-253365">
              <a:lnSpc>
                <a:spcPct val="150000"/>
              </a:lnSpc>
              <a:spcBef>
                <a:spcPts val="505"/>
              </a:spcBef>
              <a:tabLst>
                <a:tab pos="763905" algn="l"/>
                <a:tab pos="1298575" algn="l"/>
                <a:tab pos="2339975" algn="l"/>
                <a:tab pos="2638425" algn="l"/>
                <a:tab pos="3341370" algn="l"/>
                <a:tab pos="3723640" algn="l"/>
                <a:tab pos="4222115" algn="l"/>
                <a:tab pos="4660900" algn="l"/>
                <a:tab pos="5535930"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240" dirty="0">
                <a:latin typeface="Times New Roman"/>
                <a:cs typeface="Times New Roman"/>
              </a:rPr>
              <a:t>W</a:t>
            </a:r>
            <a:r>
              <a:rPr sz="2000" dirty="0">
                <a:latin typeface="Times New Roman"/>
                <a:cs typeface="Times New Roman"/>
              </a:rPr>
              <a:t>e	</a:t>
            </a:r>
            <a:r>
              <a:rPr sz="2000" spc="-15" dirty="0">
                <a:latin typeface="Times New Roman"/>
                <a:cs typeface="Times New Roman"/>
              </a:rPr>
              <a:t>ca</a:t>
            </a:r>
            <a:r>
              <a:rPr sz="2000" dirty="0">
                <a:latin typeface="Times New Roman"/>
                <a:cs typeface="Times New Roman"/>
              </a:rPr>
              <a:t>n	</a:t>
            </a:r>
            <a:r>
              <a:rPr sz="2000" spc="-20" dirty="0">
                <a:latin typeface="Times New Roman"/>
                <a:cs typeface="Times New Roman"/>
              </a:rPr>
              <a:t>t</a:t>
            </a:r>
            <a:r>
              <a:rPr sz="2000" dirty="0">
                <a:latin typeface="Times New Roman"/>
                <a:cs typeface="Times New Roman"/>
              </a:rPr>
              <a:t>r</a:t>
            </a:r>
            <a:r>
              <a:rPr sz="2000" spc="-10" dirty="0">
                <a:latin typeface="Times New Roman"/>
                <a:cs typeface="Times New Roman"/>
              </a:rPr>
              <a:t>a</a:t>
            </a:r>
            <a:r>
              <a:rPr sz="2000" dirty="0">
                <a:latin typeface="Times New Roman"/>
                <a:cs typeface="Times New Roman"/>
              </a:rPr>
              <a:t>n</a:t>
            </a:r>
            <a:r>
              <a:rPr sz="2000" spc="-20" dirty="0">
                <a:latin typeface="Times New Roman"/>
                <a:cs typeface="Times New Roman"/>
              </a:rPr>
              <a:t>s</a:t>
            </a:r>
            <a:r>
              <a:rPr sz="2000" dirty="0">
                <a:latin typeface="Times New Roman"/>
                <a:cs typeface="Times New Roman"/>
              </a:rPr>
              <a:t>l</a:t>
            </a:r>
            <a:r>
              <a:rPr sz="2000" spc="-10" dirty="0">
                <a:latin typeface="Times New Roman"/>
                <a:cs typeface="Times New Roman"/>
              </a:rPr>
              <a:t>a</a:t>
            </a:r>
            <a:r>
              <a:rPr sz="2000" spc="-20" dirty="0">
                <a:latin typeface="Times New Roman"/>
                <a:cs typeface="Times New Roman"/>
              </a:rPr>
              <a:t>t</a:t>
            </a:r>
            <a:r>
              <a:rPr sz="2000" dirty="0">
                <a:latin typeface="Times New Roman"/>
                <a:cs typeface="Times New Roman"/>
              </a:rPr>
              <a:t>e	a	p</a:t>
            </a:r>
            <a:r>
              <a:rPr sz="2000" spc="-15" dirty="0">
                <a:latin typeface="Times New Roman"/>
                <a:cs typeface="Times New Roman"/>
              </a:rPr>
              <a:t>o</a:t>
            </a:r>
            <a:r>
              <a:rPr sz="2000" spc="-20" dirty="0">
                <a:latin typeface="Times New Roman"/>
                <a:cs typeface="Times New Roman"/>
              </a:rPr>
              <a:t>i</a:t>
            </a:r>
            <a:r>
              <a:rPr sz="2000" dirty="0">
                <a:latin typeface="Times New Roman"/>
                <a:cs typeface="Times New Roman"/>
              </a:rPr>
              <a:t>nt	</a:t>
            </a:r>
            <a:r>
              <a:rPr sz="2000" spc="-20" dirty="0">
                <a:latin typeface="Times New Roman"/>
                <a:cs typeface="Times New Roman"/>
              </a:rPr>
              <a:t>i</a:t>
            </a:r>
            <a:r>
              <a:rPr sz="2000" dirty="0">
                <a:latin typeface="Times New Roman"/>
                <a:cs typeface="Times New Roman"/>
              </a:rPr>
              <a:t>n	</a:t>
            </a:r>
            <a:r>
              <a:rPr sz="2000" spc="5" dirty="0">
                <a:latin typeface="Times New Roman"/>
                <a:cs typeface="Times New Roman"/>
              </a:rPr>
              <a:t>2</a:t>
            </a:r>
            <a:r>
              <a:rPr sz="2000" dirty="0">
                <a:latin typeface="Times New Roman"/>
                <a:cs typeface="Times New Roman"/>
              </a:rPr>
              <a:t>D	</a:t>
            </a:r>
            <a:r>
              <a:rPr sz="2000" spc="-10" dirty="0">
                <a:latin typeface="Times New Roman"/>
                <a:cs typeface="Times New Roman"/>
              </a:rPr>
              <a:t>b</a:t>
            </a:r>
            <a:r>
              <a:rPr sz="2000" dirty="0">
                <a:latin typeface="Times New Roman"/>
                <a:cs typeface="Times New Roman"/>
              </a:rPr>
              <a:t>y	</a:t>
            </a:r>
            <a:r>
              <a:rPr sz="2000" spc="-15" dirty="0">
                <a:latin typeface="Times New Roman"/>
                <a:cs typeface="Times New Roman"/>
              </a:rPr>
              <a:t>a</a:t>
            </a:r>
            <a:r>
              <a:rPr sz="2000" dirty="0">
                <a:latin typeface="Times New Roman"/>
                <a:cs typeface="Times New Roman"/>
              </a:rPr>
              <a:t>d</a:t>
            </a:r>
            <a:r>
              <a:rPr sz="2000" spc="-15" dirty="0">
                <a:latin typeface="Times New Roman"/>
                <a:cs typeface="Times New Roman"/>
              </a:rPr>
              <a:t>d</a:t>
            </a:r>
            <a:r>
              <a:rPr sz="2000" spc="-20" dirty="0">
                <a:latin typeface="Times New Roman"/>
                <a:cs typeface="Times New Roman"/>
              </a:rPr>
              <a:t>i</a:t>
            </a:r>
            <a:r>
              <a:rPr sz="2000" dirty="0">
                <a:latin typeface="Times New Roman"/>
                <a:cs typeface="Times New Roman"/>
              </a:rPr>
              <a:t>ng	</a:t>
            </a:r>
            <a:r>
              <a:rPr sz="2000" spc="-20" dirty="0">
                <a:latin typeface="Times New Roman"/>
                <a:cs typeface="Times New Roman"/>
              </a:rPr>
              <a:t>t</a:t>
            </a:r>
            <a:r>
              <a:rPr sz="2000" spc="-10" dirty="0">
                <a:latin typeface="Times New Roman"/>
                <a:cs typeface="Times New Roman"/>
              </a:rPr>
              <a:t>r</a:t>
            </a:r>
            <a:r>
              <a:rPr sz="2000" spc="-15" dirty="0">
                <a:latin typeface="Times New Roman"/>
                <a:cs typeface="Times New Roman"/>
              </a:rPr>
              <a:t>a</a:t>
            </a:r>
            <a:r>
              <a:rPr sz="2000" dirty="0">
                <a:latin typeface="Times New Roman"/>
                <a:cs typeface="Times New Roman"/>
              </a:rPr>
              <a:t>ns</a:t>
            </a:r>
            <a:r>
              <a:rPr sz="2000" spc="-10" dirty="0">
                <a:latin typeface="Times New Roman"/>
                <a:cs typeface="Times New Roman"/>
              </a:rPr>
              <a:t>l</a:t>
            </a:r>
            <a:r>
              <a:rPr sz="2000" spc="-15" dirty="0">
                <a:latin typeface="Times New Roman"/>
                <a:cs typeface="Times New Roman"/>
              </a:rPr>
              <a:t>a</a:t>
            </a:r>
            <a:r>
              <a:rPr sz="2000" dirty="0">
                <a:latin typeface="Times New Roman"/>
                <a:cs typeface="Times New Roman"/>
              </a:rPr>
              <a:t>t</a:t>
            </a:r>
            <a:r>
              <a:rPr sz="2000" spc="-25" dirty="0">
                <a:latin typeface="Times New Roman"/>
                <a:cs typeface="Times New Roman"/>
              </a:rPr>
              <a:t>i</a:t>
            </a:r>
            <a:r>
              <a:rPr sz="2000" dirty="0">
                <a:latin typeface="Times New Roman"/>
                <a:cs typeface="Times New Roman"/>
              </a:rPr>
              <a:t>on  </a:t>
            </a:r>
            <a:r>
              <a:rPr sz="2000" spc="-10" dirty="0">
                <a:latin typeface="Times New Roman"/>
                <a:cs typeface="Times New Roman"/>
              </a:rPr>
              <a:t>distances,</a:t>
            </a:r>
            <a:r>
              <a:rPr sz="2000" spc="290" dirty="0">
                <a:latin typeface="Times New Roman"/>
                <a:cs typeface="Times New Roman"/>
              </a:rPr>
              <a:t> </a:t>
            </a:r>
            <a:r>
              <a:rPr sz="2000" spc="-10" dirty="0">
                <a:latin typeface="Times New Roman"/>
                <a:cs typeface="Times New Roman"/>
              </a:rPr>
              <a:t>(tx,</a:t>
            </a:r>
            <a:r>
              <a:rPr sz="2000" spc="295" dirty="0">
                <a:latin typeface="Times New Roman"/>
                <a:cs typeface="Times New Roman"/>
              </a:rPr>
              <a:t> </a:t>
            </a:r>
            <a:r>
              <a:rPr sz="2000" spc="-5" dirty="0">
                <a:latin typeface="Times New Roman"/>
                <a:cs typeface="Times New Roman"/>
              </a:rPr>
              <a:t>ty)</a:t>
            </a:r>
            <a:r>
              <a:rPr sz="2000" spc="305" dirty="0">
                <a:latin typeface="Times New Roman"/>
                <a:cs typeface="Times New Roman"/>
              </a:rPr>
              <a:t> </a:t>
            </a:r>
            <a:r>
              <a:rPr sz="2000" spc="-5" dirty="0">
                <a:latin typeface="Times New Roman"/>
                <a:cs typeface="Times New Roman"/>
              </a:rPr>
              <a:t>to</a:t>
            </a:r>
            <a:r>
              <a:rPr sz="2000" spc="300" dirty="0">
                <a:latin typeface="Times New Roman"/>
                <a:cs typeface="Times New Roman"/>
              </a:rPr>
              <a:t> </a:t>
            </a:r>
            <a:r>
              <a:rPr sz="2000" spc="-5" dirty="0">
                <a:latin typeface="Times New Roman"/>
                <a:cs typeface="Times New Roman"/>
              </a:rPr>
              <a:t>the</a:t>
            </a:r>
            <a:r>
              <a:rPr sz="2000" spc="290" dirty="0">
                <a:latin typeface="Times New Roman"/>
                <a:cs typeface="Times New Roman"/>
              </a:rPr>
              <a:t> </a:t>
            </a:r>
            <a:r>
              <a:rPr sz="2000" spc="-10" dirty="0">
                <a:latin typeface="Times New Roman"/>
                <a:cs typeface="Times New Roman"/>
              </a:rPr>
              <a:t>original</a:t>
            </a:r>
            <a:r>
              <a:rPr sz="2000" spc="305" dirty="0">
                <a:latin typeface="Times New Roman"/>
                <a:cs typeface="Times New Roman"/>
              </a:rPr>
              <a:t> </a:t>
            </a:r>
            <a:r>
              <a:rPr sz="2000" spc="-10" dirty="0">
                <a:latin typeface="Times New Roman"/>
                <a:cs typeface="Times New Roman"/>
              </a:rPr>
              <a:t>coordinate</a:t>
            </a:r>
            <a:r>
              <a:rPr sz="2000" spc="295" dirty="0">
                <a:latin typeface="Times New Roman"/>
                <a:cs typeface="Times New Roman"/>
              </a:rPr>
              <a:t> </a:t>
            </a:r>
            <a:r>
              <a:rPr sz="2000" spc="-5" dirty="0">
                <a:latin typeface="Times New Roman"/>
                <a:cs typeface="Times New Roman"/>
              </a:rPr>
              <a:t>(X,</a:t>
            </a:r>
            <a:r>
              <a:rPr sz="2000" spc="305" dirty="0">
                <a:latin typeface="Times New Roman"/>
                <a:cs typeface="Times New Roman"/>
              </a:rPr>
              <a:t> </a:t>
            </a:r>
            <a:r>
              <a:rPr sz="2000" spc="-5" dirty="0">
                <a:latin typeface="Times New Roman"/>
                <a:cs typeface="Times New Roman"/>
              </a:rPr>
              <a:t>Y)</a:t>
            </a:r>
            <a:r>
              <a:rPr sz="2000" spc="305" dirty="0">
                <a:latin typeface="Times New Roman"/>
                <a:cs typeface="Times New Roman"/>
              </a:rPr>
              <a:t> </a:t>
            </a:r>
            <a:r>
              <a:rPr sz="2000" spc="-10" dirty="0">
                <a:latin typeface="Times New Roman"/>
                <a:cs typeface="Times New Roman"/>
              </a:rPr>
              <a:t>to</a:t>
            </a:r>
            <a:r>
              <a:rPr sz="2000" spc="300" dirty="0">
                <a:latin typeface="Times New Roman"/>
                <a:cs typeface="Times New Roman"/>
              </a:rPr>
              <a:t> </a:t>
            </a:r>
            <a:r>
              <a:rPr sz="2000" spc="-5" dirty="0">
                <a:latin typeface="Times New Roman"/>
                <a:cs typeface="Times New Roman"/>
              </a:rPr>
              <a:t>move</a:t>
            </a:r>
            <a:endParaRPr sz="2000">
              <a:latin typeface="Times New Roman"/>
              <a:cs typeface="Times New Roman"/>
            </a:endParaRPr>
          </a:p>
        </p:txBody>
      </p:sp>
      <p:sp>
        <p:nvSpPr>
          <p:cNvPr id="7" name="object 7"/>
          <p:cNvSpPr txBox="1">
            <a:spLocks noGrp="1"/>
          </p:cNvSpPr>
          <p:nvPr>
            <p:ph type="body" idx="1"/>
          </p:nvPr>
        </p:nvSpPr>
        <p:spPr>
          <a:prstGeom prst="rect">
            <a:avLst/>
          </a:prstGeom>
        </p:spPr>
        <p:txBody>
          <a:bodyPr vert="horz" wrap="square" lIns="0" tIns="960634" rIns="0" bIns="0" rtlCol="0">
            <a:spAutoFit/>
          </a:bodyPr>
          <a:lstStyle/>
          <a:p>
            <a:pPr marL="529590">
              <a:lnSpc>
                <a:spcPct val="100000"/>
              </a:lnSpc>
              <a:spcBef>
                <a:spcPts val="65"/>
              </a:spcBef>
            </a:pPr>
            <a:r>
              <a:rPr dirty="0"/>
              <a:t>the</a:t>
            </a:r>
            <a:r>
              <a:rPr spc="-40" dirty="0"/>
              <a:t> </a:t>
            </a:r>
            <a:r>
              <a:rPr dirty="0"/>
              <a:t>p</a:t>
            </a:r>
            <a:r>
              <a:rPr spc="5" dirty="0"/>
              <a:t>o</a:t>
            </a:r>
            <a:r>
              <a:rPr dirty="0"/>
              <a:t>int</a:t>
            </a:r>
            <a:r>
              <a:rPr spc="-25" dirty="0"/>
              <a:t> </a:t>
            </a:r>
            <a:r>
              <a:rPr spc="-10" dirty="0"/>
              <a:t>t</a:t>
            </a:r>
            <a:r>
              <a:rPr dirty="0"/>
              <a:t>o</a:t>
            </a:r>
            <a:r>
              <a:rPr spc="-15" dirty="0"/>
              <a:t> </a:t>
            </a:r>
            <a:r>
              <a:rPr dirty="0"/>
              <a:t>a</a:t>
            </a:r>
            <a:r>
              <a:rPr spc="-15" dirty="0"/>
              <a:t> </a:t>
            </a:r>
            <a:r>
              <a:rPr dirty="0"/>
              <a:t>new</a:t>
            </a:r>
            <a:r>
              <a:rPr spc="-15" dirty="0"/>
              <a:t> </a:t>
            </a:r>
            <a:r>
              <a:rPr dirty="0"/>
              <a:t>p</a:t>
            </a:r>
            <a:r>
              <a:rPr spc="5" dirty="0"/>
              <a:t>o</a:t>
            </a:r>
            <a:r>
              <a:rPr dirty="0"/>
              <a:t>s</a:t>
            </a:r>
            <a:r>
              <a:rPr spc="-10" dirty="0"/>
              <a:t>i</a:t>
            </a:r>
            <a:r>
              <a:rPr dirty="0"/>
              <a:t>t</a:t>
            </a:r>
            <a:r>
              <a:rPr spc="-25" dirty="0"/>
              <a:t>i</a:t>
            </a:r>
            <a:r>
              <a:rPr spc="-10" dirty="0"/>
              <a:t>o</a:t>
            </a:r>
            <a:r>
              <a:rPr dirty="0"/>
              <a:t>n</a:t>
            </a:r>
            <a:r>
              <a:rPr spc="-50" dirty="0"/>
              <a:t> </a:t>
            </a:r>
            <a:r>
              <a:rPr dirty="0"/>
              <a:t>(X’,</a:t>
            </a:r>
            <a:r>
              <a:rPr spc="-210" dirty="0"/>
              <a:t> </a:t>
            </a:r>
            <a:r>
              <a:rPr dirty="0"/>
              <a:t>Y’).</a:t>
            </a:r>
          </a:p>
        </p:txBody>
      </p:sp>
      <p:pic>
        <p:nvPicPr>
          <p:cNvPr id="8" name="object 8"/>
          <p:cNvPicPr/>
          <p:nvPr/>
        </p:nvPicPr>
        <p:blipFill>
          <a:blip r:embed="rId3" cstate="print"/>
          <a:stretch>
            <a:fillRect/>
          </a:stretch>
        </p:blipFill>
        <p:spPr>
          <a:xfrm>
            <a:off x="3143630" y="3808171"/>
            <a:ext cx="2662809" cy="215290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4934" y="930681"/>
            <a:ext cx="1093470" cy="836294"/>
          </a:xfrm>
          <a:prstGeom prst="rect">
            <a:avLst/>
          </a:prstGeom>
        </p:spPr>
        <p:txBody>
          <a:bodyPr vert="horz" wrap="square" lIns="0" tIns="12700" rIns="0" bIns="0" rtlCol="0">
            <a:spAutoFit/>
          </a:bodyPr>
          <a:lstStyle/>
          <a:p>
            <a:pPr marL="27305" marR="5080" indent="-15240">
              <a:lnSpc>
                <a:spcPct val="120900"/>
              </a:lnSpc>
              <a:spcBef>
                <a:spcPts val="100"/>
              </a:spcBef>
            </a:pPr>
            <a:r>
              <a:rPr sz="2200" spc="-10" dirty="0">
                <a:latin typeface="Calibri"/>
                <a:cs typeface="Calibri"/>
              </a:rPr>
              <a:t>X’</a:t>
            </a:r>
            <a:r>
              <a:rPr sz="2200" spc="-45" dirty="0">
                <a:latin typeface="Calibri"/>
                <a:cs typeface="Calibri"/>
              </a:rPr>
              <a:t> </a:t>
            </a:r>
            <a:r>
              <a:rPr sz="2200" spc="-5" dirty="0">
                <a:latin typeface="Calibri"/>
                <a:cs typeface="Calibri"/>
              </a:rPr>
              <a:t>=</a:t>
            </a:r>
            <a:r>
              <a:rPr sz="2200" spc="-35" dirty="0">
                <a:latin typeface="Calibri"/>
                <a:cs typeface="Calibri"/>
              </a:rPr>
              <a:t> </a:t>
            </a:r>
            <a:r>
              <a:rPr sz="2200" spc="-5" dirty="0">
                <a:latin typeface="Calibri"/>
                <a:cs typeface="Calibri"/>
              </a:rPr>
              <a:t>X</a:t>
            </a:r>
            <a:r>
              <a:rPr sz="2200" spc="-30" dirty="0">
                <a:latin typeface="Calibri"/>
                <a:cs typeface="Calibri"/>
              </a:rPr>
              <a:t> </a:t>
            </a:r>
            <a:r>
              <a:rPr sz="2200" spc="75" dirty="0">
                <a:latin typeface="Calibri"/>
                <a:cs typeface="Calibri"/>
              </a:rPr>
              <a:t>+tx </a:t>
            </a:r>
            <a:r>
              <a:rPr sz="2200" spc="-480" dirty="0">
                <a:latin typeface="Calibri"/>
                <a:cs typeface="Calibri"/>
              </a:rPr>
              <a:t> </a:t>
            </a:r>
            <a:r>
              <a:rPr sz="2200" spc="5" dirty="0">
                <a:latin typeface="Calibri"/>
                <a:cs typeface="Calibri"/>
              </a:rPr>
              <a:t>Y’</a:t>
            </a:r>
            <a:r>
              <a:rPr sz="2200" spc="-30" dirty="0">
                <a:latin typeface="Calibri"/>
                <a:cs typeface="Calibri"/>
              </a:rPr>
              <a:t> </a:t>
            </a:r>
            <a:r>
              <a:rPr sz="2200" spc="-5" dirty="0">
                <a:latin typeface="Calibri"/>
                <a:cs typeface="Calibri"/>
              </a:rPr>
              <a:t>=</a:t>
            </a:r>
            <a:r>
              <a:rPr sz="2200" spc="-15" dirty="0">
                <a:latin typeface="Calibri"/>
                <a:cs typeface="Calibri"/>
              </a:rPr>
              <a:t> </a:t>
            </a:r>
            <a:r>
              <a:rPr sz="2200" spc="45" dirty="0">
                <a:latin typeface="Calibri"/>
                <a:cs typeface="Calibri"/>
              </a:rPr>
              <a:t>Y+</a:t>
            </a:r>
            <a:r>
              <a:rPr sz="2200" spc="-25" dirty="0">
                <a:latin typeface="Calibri"/>
                <a:cs typeface="Calibri"/>
              </a:rPr>
              <a:t> </a:t>
            </a:r>
            <a:r>
              <a:rPr sz="2200" spc="-10" dirty="0">
                <a:latin typeface="Calibri"/>
                <a:cs typeface="Calibri"/>
              </a:rPr>
              <a:t>ty</a:t>
            </a:r>
            <a:endParaRPr sz="2200">
              <a:latin typeface="Calibri"/>
              <a:cs typeface="Calibri"/>
            </a:endParaRPr>
          </a:p>
        </p:txBody>
      </p:sp>
      <p:sp>
        <p:nvSpPr>
          <p:cNvPr id="3" name="object 3"/>
          <p:cNvSpPr txBox="1"/>
          <p:nvPr/>
        </p:nvSpPr>
        <p:spPr>
          <a:xfrm>
            <a:off x="1665858" y="1762099"/>
            <a:ext cx="6522084" cy="1068705"/>
          </a:xfrm>
          <a:prstGeom prst="rect">
            <a:avLst/>
          </a:prstGeom>
        </p:spPr>
        <p:txBody>
          <a:bodyPr vert="horz" wrap="square" lIns="0" tIns="76200" rIns="0" bIns="0" rtlCol="0">
            <a:spAutoFit/>
          </a:bodyPr>
          <a:lstStyle/>
          <a:p>
            <a:pPr marL="12700">
              <a:lnSpc>
                <a:spcPct val="100000"/>
              </a:lnSpc>
              <a:spcBef>
                <a:spcPts val="600"/>
              </a:spcBef>
            </a:pPr>
            <a:r>
              <a:rPr sz="1600" spc="-5" dirty="0">
                <a:solidFill>
                  <a:srgbClr val="3890A7"/>
                </a:solidFill>
                <a:latin typeface="Webdings"/>
                <a:cs typeface="Webdings"/>
              </a:rPr>
              <a:t></a:t>
            </a:r>
            <a:r>
              <a:rPr sz="1600" spc="10" dirty="0">
                <a:solidFill>
                  <a:srgbClr val="3890A7"/>
                </a:solidFill>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pair</a:t>
            </a:r>
            <a:r>
              <a:rPr sz="2000" spc="-15" dirty="0">
                <a:latin typeface="Times New Roman"/>
                <a:cs typeface="Times New Roman"/>
              </a:rPr>
              <a:t> </a:t>
            </a:r>
            <a:r>
              <a:rPr sz="2000" dirty="0">
                <a:latin typeface="Times New Roman"/>
                <a:cs typeface="Times New Roman"/>
              </a:rPr>
              <a:t>(tx,</a:t>
            </a:r>
            <a:r>
              <a:rPr sz="2000" spc="-25" dirty="0">
                <a:latin typeface="Times New Roman"/>
                <a:cs typeface="Times New Roman"/>
              </a:rPr>
              <a:t> </a:t>
            </a:r>
            <a:r>
              <a:rPr sz="2000" spc="-5" dirty="0">
                <a:latin typeface="Times New Roman"/>
                <a:cs typeface="Times New Roman"/>
              </a:rPr>
              <a:t>ty)</a:t>
            </a:r>
            <a:r>
              <a:rPr sz="2000" spc="20" dirty="0">
                <a:latin typeface="Times New Roman"/>
                <a:cs typeface="Times New Roman"/>
              </a:rPr>
              <a:t> </a:t>
            </a:r>
            <a:r>
              <a:rPr sz="2000" spc="-10" dirty="0">
                <a:latin typeface="Times New Roman"/>
                <a:cs typeface="Times New Roman"/>
              </a:rPr>
              <a:t>is</a:t>
            </a:r>
            <a:r>
              <a:rPr sz="2000" spc="-30" dirty="0">
                <a:latin typeface="Times New Roman"/>
                <a:cs typeface="Times New Roman"/>
              </a:rPr>
              <a:t> </a:t>
            </a:r>
            <a:r>
              <a:rPr sz="2000" spc="-5" dirty="0">
                <a:latin typeface="Times New Roman"/>
                <a:cs typeface="Times New Roman"/>
              </a:rPr>
              <a:t>called</a:t>
            </a:r>
            <a:r>
              <a:rPr sz="2000" spc="-4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translation</a:t>
            </a:r>
            <a:r>
              <a:rPr sz="2000" spc="-45" dirty="0">
                <a:latin typeface="Times New Roman"/>
                <a:cs typeface="Times New Roman"/>
              </a:rPr>
              <a:t> </a:t>
            </a:r>
            <a:r>
              <a:rPr sz="2000" dirty="0">
                <a:latin typeface="Times New Roman"/>
                <a:cs typeface="Times New Roman"/>
              </a:rPr>
              <a:t>vector</a:t>
            </a:r>
            <a:r>
              <a:rPr sz="2000" spc="-50" dirty="0">
                <a:latin typeface="Times New Roman"/>
                <a:cs typeface="Times New Roman"/>
              </a:rPr>
              <a:t> </a:t>
            </a:r>
            <a:r>
              <a:rPr sz="2000" dirty="0">
                <a:latin typeface="Times New Roman"/>
                <a:cs typeface="Times New Roman"/>
              </a:rPr>
              <a:t>or shift</a:t>
            </a:r>
            <a:r>
              <a:rPr sz="2000" spc="-55" dirty="0">
                <a:latin typeface="Times New Roman"/>
                <a:cs typeface="Times New Roman"/>
              </a:rPr>
              <a:t> </a:t>
            </a:r>
            <a:r>
              <a:rPr sz="2000" spc="-40" dirty="0">
                <a:latin typeface="Times New Roman"/>
                <a:cs typeface="Times New Roman"/>
              </a:rPr>
              <a:t>vector.</a:t>
            </a:r>
            <a:endParaRPr sz="2000">
              <a:latin typeface="Times New Roman"/>
              <a:cs typeface="Times New Roman"/>
            </a:endParaRPr>
          </a:p>
          <a:p>
            <a:pPr marL="267335" marR="5080" indent="-255270">
              <a:lnSpc>
                <a:spcPct val="100000"/>
              </a:lnSpc>
              <a:spcBef>
                <a:spcPts val="505"/>
              </a:spcBef>
              <a:tabLst>
                <a:tab pos="820419" algn="l"/>
                <a:tab pos="1580515" algn="l"/>
                <a:tab pos="2704465" algn="l"/>
                <a:tab pos="3213100" algn="l"/>
                <a:tab pos="3778885" algn="l"/>
                <a:tab pos="4177029" algn="l"/>
                <a:tab pos="5494020" algn="l"/>
                <a:tab pos="6199505" algn="l"/>
              </a:tabLst>
            </a:pPr>
            <a:r>
              <a:rPr sz="1600" spc="-5" dirty="0">
                <a:solidFill>
                  <a:srgbClr val="3890A7"/>
                </a:solidFill>
                <a:latin typeface="Webdings"/>
                <a:cs typeface="Webdings"/>
              </a:rPr>
              <a:t></a:t>
            </a:r>
            <a:r>
              <a:rPr sz="1600" spc="10" dirty="0">
                <a:solidFill>
                  <a:srgbClr val="3890A7"/>
                </a:solidFill>
                <a:latin typeface="Times New Roman"/>
                <a:cs typeface="Times New Roman"/>
              </a:rPr>
              <a:t> </a:t>
            </a:r>
            <a:r>
              <a:rPr sz="2000" spc="-15" dirty="0">
                <a:latin typeface="Times New Roman"/>
                <a:cs typeface="Times New Roman"/>
              </a:rPr>
              <a:t>T</a:t>
            </a:r>
            <a:r>
              <a:rPr sz="2000" spc="5" dirty="0">
                <a:latin typeface="Times New Roman"/>
                <a:cs typeface="Times New Roman"/>
              </a:rPr>
              <a:t>h</a:t>
            </a:r>
            <a:r>
              <a:rPr sz="2000" dirty="0">
                <a:latin typeface="Times New Roman"/>
                <a:cs typeface="Times New Roman"/>
              </a:rPr>
              <a:t>e	</a:t>
            </a:r>
            <a:r>
              <a:rPr sz="2000" spc="-15" dirty="0">
                <a:latin typeface="Times New Roman"/>
                <a:cs typeface="Times New Roman"/>
              </a:rPr>
              <a:t>a</a:t>
            </a:r>
            <a:r>
              <a:rPr sz="2000" spc="5" dirty="0">
                <a:latin typeface="Times New Roman"/>
                <a:cs typeface="Times New Roman"/>
              </a:rPr>
              <a:t>b</a:t>
            </a:r>
            <a:r>
              <a:rPr sz="2000" spc="15" dirty="0">
                <a:latin typeface="Times New Roman"/>
                <a:cs typeface="Times New Roman"/>
              </a:rPr>
              <a:t>o</a:t>
            </a:r>
            <a:r>
              <a:rPr sz="2000" spc="5" dirty="0">
                <a:latin typeface="Times New Roman"/>
                <a:cs typeface="Times New Roman"/>
              </a:rPr>
              <a:t>v</a:t>
            </a:r>
            <a:r>
              <a:rPr sz="2000" dirty="0">
                <a:latin typeface="Times New Roman"/>
                <a:cs typeface="Times New Roman"/>
              </a:rPr>
              <a:t>e	</a:t>
            </a:r>
            <a:r>
              <a:rPr sz="2000" spc="-15" dirty="0">
                <a:latin typeface="Times New Roman"/>
                <a:cs typeface="Times New Roman"/>
              </a:rPr>
              <a:t>e</a:t>
            </a:r>
            <a:r>
              <a:rPr sz="2000" spc="5" dirty="0">
                <a:latin typeface="Times New Roman"/>
                <a:cs typeface="Times New Roman"/>
              </a:rPr>
              <a:t>qu</a:t>
            </a:r>
            <a:r>
              <a:rPr sz="2000" spc="-5" dirty="0">
                <a:latin typeface="Times New Roman"/>
                <a:cs typeface="Times New Roman"/>
              </a:rPr>
              <a:t>at</a:t>
            </a:r>
            <a:r>
              <a:rPr sz="2000" spc="-30" dirty="0">
                <a:latin typeface="Times New Roman"/>
                <a:cs typeface="Times New Roman"/>
              </a:rPr>
              <a:t>i</a:t>
            </a:r>
            <a:r>
              <a:rPr sz="2000" spc="15" dirty="0">
                <a:latin typeface="Times New Roman"/>
                <a:cs typeface="Times New Roman"/>
              </a:rPr>
              <a:t>o</a:t>
            </a:r>
            <a:r>
              <a:rPr sz="2000" spc="-10" dirty="0">
                <a:latin typeface="Times New Roman"/>
                <a:cs typeface="Times New Roman"/>
              </a:rPr>
              <a:t>n</a:t>
            </a:r>
            <a:r>
              <a:rPr sz="2000" dirty="0">
                <a:latin typeface="Times New Roman"/>
                <a:cs typeface="Times New Roman"/>
              </a:rPr>
              <a:t>s	</a:t>
            </a:r>
            <a:r>
              <a:rPr sz="2000" spc="-15" dirty="0">
                <a:latin typeface="Times New Roman"/>
                <a:cs typeface="Times New Roman"/>
              </a:rPr>
              <a:t>ca</a:t>
            </a:r>
            <a:r>
              <a:rPr sz="2000" dirty="0">
                <a:latin typeface="Times New Roman"/>
                <a:cs typeface="Times New Roman"/>
              </a:rPr>
              <a:t>n	</a:t>
            </a:r>
            <a:r>
              <a:rPr sz="2000" spc="-15" dirty="0">
                <a:latin typeface="Times New Roman"/>
                <a:cs typeface="Times New Roman"/>
              </a:rPr>
              <a:t>a</a:t>
            </a:r>
            <a:r>
              <a:rPr sz="2000" dirty="0">
                <a:latin typeface="Times New Roman"/>
                <a:cs typeface="Times New Roman"/>
              </a:rPr>
              <a:t>lso	</a:t>
            </a:r>
            <a:r>
              <a:rPr sz="2000" spc="5" dirty="0">
                <a:latin typeface="Times New Roman"/>
                <a:cs typeface="Times New Roman"/>
              </a:rPr>
              <a:t>b</a:t>
            </a:r>
            <a:r>
              <a:rPr sz="2000" dirty="0">
                <a:latin typeface="Times New Roman"/>
                <a:cs typeface="Times New Roman"/>
              </a:rPr>
              <a:t>e	</a:t>
            </a:r>
            <a:r>
              <a:rPr sz="2000" spc="-10" dirty="0">
                <a:latin typeface="Times New Roman"/>
                <a:cs typeface="Times New Roman"/>
              </a:rPr>
              <a:t>r</a:t>
            </a:r>
            <a:r>
              <a:rPr sz="2000" spc="-15" dirty="0">
                <a:latin typeface="Times New Roman"/>
                <a:cs typeface="Times New Roman"/>
              </a:rPr>
              <a:t>e</a:t>
            </a:r>
            <a:r>
              <a:rPr sz="2000" spc="15" dirty="0">
                <a:latin typeface="Times New Roman"/>
                <a:cs typeface="Times New Roman"/>
              </a:rPr>
              <a:t>p</a:t>
            </a:r>
            <a:r>
              <a:rPr sz="2000" spc="-10" dirty="0">
                <a:latin typeface="Times New Roman"/>
                <a:cs typeface="Times New Roman"/>
              </a:rPr>
              <a:t>r</a:t>
            </a:r>
            <a:r>
              <a:rPr sz="2000" spc="-15" dirty="0">
                <a:latin typeface="Times New Roman"/>
                <a:cs typeface="Times New Roman"/>
              </a:rPr>
              <a:t>e</a:t>
            </a:r>
            <a:r>
              <a:rPr sz="2000" dirty="0">
                <a:latin typeface="Times New Roman"/>
                <a:cs typeface="Times New Roman"/>
              </a:rPr>
              <a:t>s</a:t>
            </a:r>
            <a:r>
              <a:rPr sz="2000" spc="-15" dirty="0">
                <a:latin typeface="Times New Roman"/>
                <a:cs typeface="Times New Roman"/>
              </a:rPr>
              <a:t>e</a:t>
            </a:r>
            <a:r>
              <a:rPr sz="2000" spc="5" dirty="0">
                <a:latin typeface="Times New Roman"/>
                <a:cs typeface="Times New Roman"/>
              </a:rPr>
              <a:t>n</a:t>
            </a:r>
            <a:r>
              <a:rPr sz="2000" spc="-30" dirty="0">
                <a:latin typeface="Times New Roman"/>
                <a:cs typeface="Times New Roman"/>
              </a:rPr>
              <a:t>t</a:t>
            </a:r>
            <a:r>
              <a:rPr sz="2000" dirty="0">
                <a:latin typeface="Times New Roman"/>
                <a:cs typeface="Times New Roman"/>
              </a:rPr>
              <a:t>ed	</a:t>
            </a:r>
            <a:r>
              <a:rPr sz="2000" spc="5" dirty="0">
                <a:latin typeface="Times New Roman"/>
                <a:cs typeface="Times New Roman"/>
              </a:rPr>
              <a:t>u</a:t>
            </a:r>
            <a:r>
              <a:rPr sz="2000" dirty="0">
                <a:latin typeface="Times New Roman"/>
                <a:cs typeface="Times New Roman"/>
              </a:rPr>
              <a:t>s</a:t>
            </a:r>
            <a:r>
              <a:rPr sz="2000" spc="-30" dirty="0">
                <a:latin typeface="Times New Roman"/>
                <a:cs typeface="Times New Roman"/>
              </a:rPr>
              <a:t>i</a:t>
            </a:r>
            <a:r>
              <a:rPr sz="2000" spc="15" dirty="0">
                <a:latin typeface="Times New Roman"/>
                <a:cs typeface="Times New Roman"/>
              </a:rPr>
              <a:t>n</a:t>
            </a:r>
            <a:r>
              <a:rPr sz="2000" dirty="0">
                <a:latin typeface="Times New Roman"/>
                <a:cs typeface="Times New Roman"/>
              </a:rPr>
              <a:t>g	</a:t>
            </a:r>
            <a:r>
              <a:rPr sz="2000" spc="-30" dirty="0">
                <a:latin typeface="Times New Roman"/>
                <a:cs typeface="Times New Roman"/>
              </a:rPr>
              <a:t>t</a:t>
            </a:r>
            <a:r>
              <a:rPr sz="2000" spc="15" dirty="0">
                <a:latin typeface="Times New Roman"/>
                <a:cs typeface="Times New Roman"/>
              </a:rPr>
              <a:t>h</a:t>
            </a:r>
            <a:r>
              <a:rPr sz="2000" dirty="0">
                <a:latin typeface="Times New Roman"/>
                <a:cs typeface="Times New Roman"/>
              </a:rPr>
              <a:t>e  </a:t>
            </a:r>
            <a:r>
              <a:rPr sz="2000" spc="-5" dirty="0">
                <a:latin typeface="Times New Roman"/>
                <a:cs typeface="Times New Roman"/>
              </a:rPr>
              <a:t>column</a:t>
            </a:r>
            <a:r>
              <a:rPr sz="2000" spc="-45" dirty="0">
                <a:latin typeface="Times New Roman"/>
                <a:cs typeface="Times New Roman"/>
              </a:rPr>
              <a:t> </a:t>
            </a:r>
            <a:r>
              <a:rPr sz="2000" spc="-5" dirty="0">
                <a:latin typeface="Times New Roman"/>
                <a:cs typeface="Times New Roman"/>
              </a:rPr>
              <a:t>vectors.</a:t>
            </a:r>
            <a:endParaRPr sz="2000">
              <a:latin typeface="Times New Roman"/>
              <a:cs typeface="Times New Roman"/>
            </a:endParaRPr>
          </a:p>
        </p:txBody>
      </p:sp>
      <p:grpSp>
        <p:nvGrpSpPr>
          <p:cNvPr id="4" name="object 4"/>
          <p:cNvGrpSpPr/>
          <p:nvPr/>
        </p:nvGrpSpPr>
        <p:grpSpPr>
          <a:xfrm>
            <a:off x="415632" y="2799676"/>
            <a:ext cx="8312784" cy="3655060"/>
            <a:chOff x="415632" y="2799676"/>
            <a:chExt cx="8312784" cy="3655060"/>
          </a:xfrm>
        </p:grpSpPr>
        <p:pic>
          <p:nvPicPr>
            <p:cNvPr id="5" name="object 5"/>
            <p:cNvPicPr/>
            <p:nvPr/>
          </p:nvPicPr>
          <p:blipFill>
            <a:blip r:embed="rId2" cstate="print"/>
            <a:stretch>
              <a:fillRect/>
            </a:stretch>
          </p:blipFill>
          <p:spPr>
            <a:xfrm>
              <a:off x="3143630" y="2799676"/>
              <a:ext cx="3995674" cy="629323"/>
            </a:xfrm>
            <a:prstGeom prst="rect">
              <a:avLst/>
            </a:prstGeom>
          </p:spPr>
        </p:pic>
        <p:pic>
          <p:nvPicPr>
            <p:cNvPr id="6" name="object 6"/>
            <p:cNvPicPr/>
            <p:nvPr/>
          </p:nvPicPr>
          <p:blipFill>
            <a:blip r:embed="rId3" cstate="print"/>
            <a:stretch>
              <a:fillRect/>
            </a:stretch>
          </p:blipFill>
          <p:spPr>
            <a:xfrm>
              <a:off x="415632" y="3428936"/>
              <a:ext cx="8312784" cy="3025648"/>
            </a:xfrm>
            <a:prstGeom prst="rect">
              <a:avLst/>
            </a:prstGeom>
          </p:spPr>
        </p:pic>
        <p:sp>
          <p:nvSpPr>
            <p:cNvPr id="7" name="object 7"/>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8" name="object 8"/>
          <p:cNvSpPr txBox="1"/>
          <p:nvPr/>
        </p:nvSpPr>
        <p:spPr>
          <a:xfrm>
            <a:off x="1664589" y="3573017"/>
            <a:ext cx="6612890" cy="2286635"/>
          </a:xfrm>
          <a:prstGeom prst="rect">
            <a:avLst/>
          </a:prstGeom>
        </p:spPr>
        <p:txBody>
          <a:bodyPr vert="horz" wrap="square" lIns="0" tIns="13335" rIns="0" bIns="0" rtlCol="0">
            <a:spAutoFit/>
          </a:bodyPr>
          <a:lstStyle/>
          <a:p>
            <a:pPr marL="266700" marR="8255" indent="-254635" algn="just">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So, the </a:t>
            </a:r>
            <a:r>
              <a:rPr sz="2000" spc="-10" dirty="0">
                <a:latin typeface="Times New Roman"/>
                <a:cs typeface="Times New Roman"/>
              </a:rPr>
              <a:t>two-dimensional translation </a:t>
            </a:r>
            <a:r>
              <a:rPr sz="2000" spc="-5" dirty="0">
                <a:latin typeface="Times New Roman"/>
                <a:cs typeface="Times New Roman"/>
              </a:rPr>
              <a:t>equations </a:t>
            </a:r>
            <a:r>
              <a:rPr sz="2000" spc="-10" dirty="0">
                <a:latin typeface="Times New Roman"/>
                <a:cs typeface="Times New Roman"/>
              </a:rPr>
              <a:t>in </a:t>
            </a:r>
            <a:r>
              <a:rPr sz="2000" spc="-5" dirty="0">
                <a:latin typeface="Times New Roman"/>
                <a:cs typeface="Times New Roman"/>
              </a:rPr>
              <a:t>the </a:t>
            </a:r>
            <a:r>
              <a:rPr sz="2000" spc="-15" dirty="0">
                <a:latin typeface="Times New Roman"/>
                <a:cs typeface="Times New Roman"/>
              </a:rPr>
              <a:t>matrix </a:t>
            </a:r>
            <a:r>
              <a:rPr sz="2000" spc="-10" dirty="0">
                <a:latin typeface="Times New Roman"/>
                <a:cs typeface="Times New Roman"/>
              </a:rPr>
              <a:t> </a:t>
            </a:r>
            <a:r>
              <a:rPr sz="2000" spc="-15" dirty="0">
                <a:latin typeface="Times New Roman"/>
                <a:cs typeface="Times New Roman"/>
              </a:rPr>
              <a:t>form:</a:t>
            </a:r>
            <a:endParaRPr sz="2000">
              <a:latin typeface="Times New Roman"/>
              <a:cs typeface="Times New Roman"/>
            </a:endParaRPr>
          </a:p>
          <a:p>
            <a:pPr marR="635" algn="ctr">
              <a:lnSpc>
                <a:spcPct val="100000"/>
              </a:lnSpc>
              <a:spcBef>
                <a:spcPts val="500"/>
              </a:spcBef>
            </a:pPr>
            <a:r>
              <a:rPr sz="2000" spc="-5" dirty="0">
                <a:latin typeface="Times New Roman"/>
                <a:cs typeface="Times New Roman"/>
              </a:rPr>
              <a:t>P</a:t>
            </a:r>
            <a:r>
              <a:rPr sz="2000" dirty="0">
                <a:latin typeface="Times New Roman"/>
                <a:cs typeface="Times New Roman"/>
              </a:rPr>
              <a:t>’</a:t>
            </a:r>
            <a:r>
              <a:rPr sz="2000" spc="-160"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P</a:t>
            </a:r>
            <a:r>
              <a:rPr sz="2000" spc="-90" dirty="0">
                <a:latin typeface="Times New Roman"/>
                <a:cs typeface="Times New Roman"/>
              </a:rPr>
              <a:t> </a:t>
            </a:r>
            <a:r>
              <a:rPr sz="2000" spc="175" dirty="0">
                <a:latin typeface="Times New Roman"/>
                <a:cs typeface="Times New Roman"/>
              </a:rPr>
              <a:t>+</a:t>
            </a:r>
            <a:r>
              <a:rPr sz="2000" dirty="0">
                <a:latin typeface="Times New Roman"/>
                <a:cs typeface="Times New Roman"/>
              </a:rPr>
              <a:t>T</a:t>
            </a:r>
            <a:endParaRPr sz="2000">
              <a:latin typeface="Times New Roman"/>
              <a:cs typeface="Times New Roman"/>
            </a:endParaRPr>
          </a:p>
          <a:p>
            <a:pPr marL="266700" marR="5080" indent="-254635" algn="just">
              <a:lnSpc>
                <a:spcPct val="100000"/>
              </a:lnSpc>
              <a:spcBef>
                <a:spcPts val="49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Polygons are </a:t>
            </a:r>
            <a:r>
              <a:rPr sz="2000" spc="-10" dirty="0">
                <a:latin typeface="Times New Roman"/>
                <a:cs typeface="Times New Roman"/>
              </a:rPr>
              <a:t>translated </a:t>
            </a:r>
            <a:r>
              <a:rPr sz="2000" dirty="0">
                <a:latin typeface="Times New Roman"/>
                <a:cs typeface="Times New Roman"/>
              </a:rPr>
              <a:t>by </a:t>
            </a:r>
            <a:r>
              <a:rPr sz="2000" spc="-10" dirty="0">
                <a:latin typeface="Times New Roman"/>
                <a:cs typeface="Times New Roman"/>
              </a:rPr>
              <a:t>adding </a:t>
            </a:r>
            <a:r>
              <a:rPr sz="2000" spc="-5" dirty="0">
                <a:latin typeface="Times New Roman"/>
                <a:cs typeface="Times New Roman"/>
              </a:rPr>
              <a:t>the </a:t>
            </a:r>
            <a:r>
              <a:rPr sz="2000" spc="-10" dirty="0">
                <a:latin typeface="Times New Roman"/>
                <a:cs typeface="Times New Roman"/>
              </a:rPr>
              <a:t>translation vector </a:t>
            </a:r>
            <a:r>
              <a:rPr sz="2000" spc="-15" dirty="0">
                <a:latin typeface="Times New Roman"/>
                <a:cs typeface="Times New Roman"/>
              </a:rPr>
              <a:t>to </a:t>
            </a:r>
            <a:r>
              <a:rPr sz="2000" spc="-5" dirty="0">
                <a:latin typeface="Times New Roman"/>
                <a:cs typeface="Times New Roman"/>
              </a:rPr>
              <a:t>the </a:t>
            </a:r>
            <a:r>
              <a:rPr sz="2000" dirty="0">
                <a:latin typeface="Times New Roman"/>
                <a:cs typeface="Times New Roman"/>
              </a:rPr>
              <a:t> </a:t>
            </a:r>
            <a:r>
              <a:rPr sz="2000" spc="-5" dirty="0">
                <a:latin typeface="Times New Roman"/>
                <a:cs typeface="Times New Roman"/>
              </a:rPr>
              <a:t>coordinate</a:t>
            </a:r>
            <a:r>
              <a:rPr sz="2000" dirty="0">
                <a:latin typeface="Times New Roman"/>
                <a:cs typeface="Times New Roman"/>
              </a:rPr>
              <a:t> </a:t>
            </a:r>
            <a:r>
              <a:rPr sz="2000" spc="-10" dirty="0">
                <a:latin typeface="Times New Roman"/>
                <a:cs typeface="Times New Roman"/>
              </a:rPr>
              <a:t>position</a:t>
            </a:r>
            <a:r>
              <a:rPr sz="2000" spc="-5" dirty="0">
                <a:latin typeface="Times New Roman"/>
                <a:cs typeface="Times New Roman"/>
              </a:rPr>
              <a:t> of</a:t>
            </a:r>
            <a:r>
              <a:rPr sz="2000" dirty="0">
                <a:latin typeface="Times New Roman"/>
                <a:cs typeface="Times New Roman"/>
              </a:rPr>
              <a:t> </a:t>
            </a:r>
            <a:r>
              <a:rPr sz="2000" spc="-10" dirty="0">
                <a:latin typeface="Times New Roman"/>
                <a:cs typeface="Times New Roman"/>
              </a:rPr>
              <a:t>each</a:t>
            </a:r>
            <a:r>
              <a:rPr sz="2000" spc="-5" dirty="0">
                <a:latin typeface="Times New Roman"/>
                <a:cs typeface="Times New Roman"/>
              </a:rPr>
              <a:t> </a:t>
            </a:r>
            <a:r>
              <a:rPr sz="2000" spc="-10" dirty="0">
                <a:latin typeface="Times New Roman"/>
                <a:cs typeface="Times New Roman"/>
              </a:rPr>
              <a:t>vertex</a:t>
            </a:r>
            <a:r>
              <a:rPr sz="2000" spc="-5" dirty="0">
                <a:latin typeface="Times New Roman"/>
                <a:cs typeface="Times New Roman"/>
              </a:rPr>
              <a:t> and</a:t>
            </a:r>
            <a:r>
              <a:rPr sz="2000" dirty="0">
                <a:latin typeface="Times New Roman"/>
                <a:cs typeface="Times New Roman"/>
              </a:rPr>
              <a:t> </a:t>
            </a:r>
            <a:r>
              <a:rPr sz="2000" spc="-10" dirty="0">
                <a:latin typeface="Times New Roman"/>
                <a:cs typeface="Times New Roman"/>
              </a:rPr>
              <a:t>regenerating</a:t>
            </a:r>
            <a:r>
              <a:rPr sz="2000" spc="-5" dirty="0">
                <a:latin typeface="Times New Roman"/>
                <a:cs typeface="Times New Roman"/>
              </a:rPr>
              <a:t> </a:t>
            </a:r>
            <a:r>
              <a:rPr sz="2000" dirty="0">
                <a:latin typeface="Times New Roman"/>
                <a:cs typeface="Times New Roman"/>
              </a:rPr>
              <a:t>the </a:t>
            </a:r>
            <a:r>
              <a:rPr sz="2000" spc="5" dirty="0">
                <a:latin typeface="Times New Roman"/>
                <a:cs typeface="Times New Roman"/>
              </a:rPr>
              <a:t> </a:t>
            </a:r>
            <a:r>
              <a:rPr sz="2000" spc="-5" dirty="0">
                <a:latin typeface="Times New Roman"/>
                <a:cs typeface="Times New Roman"/>
              </a:rPr>
              <a:t>polygon</a:t>
            </a:r>
            <a:r>
              <a:rPr sz="2000" dirty="0">
                <a:latin typeface="Times New Roman"/>
                <a:cs typeface="Times New Roman"/>
              </a:rPr>
              <a:t> </a:t>
            </a:r>
            <a:r>
              <a:rPr sz="2000" spc="-15" dirty="0">
                <a:latin typeface="Times New Roman"/>
                <a:cs typeface="Times New Roman"/>
              </a:rPr>
              <a:t>using</a:t>
            </a:r>
            <a:r>
              <a:rPr sz="2000" spc="-1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new</a:t>
            </a:r>
            <a:r>
              <a:rPr sz="2000" dirty="0">
                <a:latin typeface="Times New Roman"/>
                <a:cs typeface="Times New Roman"/>
              </a:rPr>
              <a:t> set</a:t>
            </a:r>
            <a:r>
              <a:rPr sz="2000" spc="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spc="-5" dirty="0">
                <a:latin typeface="Times New Roman"/>
                <a:cs typeface="Times New Roman"/>
              </a:rPr>
              <a:t>vertex</a:t>
            </a:r>
            <a:r>
              <a:rPr sz="2000" dirty="0">
                <a:latin typeface="Times New Roman"/>
                <a:cs typeface="Times New Roman"/>
              </a:rPr>
              <a:t> </a:t>
            </a:r>
            <a:r>
              <a:rPr sz="2000" spc="-10" dirty="0">
                <a:latin typeface="Times New Roman"/>
                <a:cs typeface="Times New Roman"/>
              </a:rPr>
              <a:t>coordinates</a:t>
            </a:r>
            <a:r>
              <a:rPr sz="2000" spc="-5" dirty="0">
                <a:latin typeface="Times New Roman"/>
                <a:cs typeface="Times New Roman"/>
              </a:rPr>
              <a:t> and</a:t>
            </a:r>
            <a:r>
              <a:rPr sz="2000" dirty="0">
                <a:latin typeface="Times New Roman"/>
                <a:cs typeface="Times New Roman"/>
              </a:rPr>
              <a:t> the </a:t>
            </a:r>
            <a:r>
              <a:rPr sz="2000" spc="5" dirty="0">
                <a:latin typeface="Times New Roman"/>
                <a:cs typeface="Times New Roman"/>
              </a:rPr>
              <a:t> </a:t>
            </a:r>
            <a:r>
              <a:rPr sz="2000" spc="-5" dirty="0">
                <a:latin typeface="Times New Roman"/>
                <a:cs typeface="Times New Roman"/>
              </a:rPr>
              <a:t>current</a:t>
            </a:r>
            <a:r>
              <a:rPr sz="2000" spc="-55" dirty="0">
                <a:latin typeface="Times New Roman"/>
                <a:cs typeface="Times New Roman"/>
              </a:rPr>
              <a:t> </a:t>
            </a:r>
            <a:r>
              <a:rPr sz="2000" spc="-5" dirty="0">
                <a:latin typeface="Times New Roman"/>
                <a:cs typeface="Times New Roman"/>
              </a:rPr>
              <a:t>attribute</a:t>
            </a:r>
            <a:r>
              <a:rPr sz="2000" spc="-30" dirty="0">
                <a:latin typeface="Times New Roman"/>
                <a:cs typeface="Times New Roman"/>
              </a:rPr>
              <a:t> </a:t>
            </a:r>
            <a:r>
              <a:rPr sz="2000" spc="-5" dirty="0">
                <a:latin typeface="Times New Roman"/>
                <a:cs typeface="Times New Roman"/>
              </a:rPr>
              <a:t>settings.</a:t>
            </a:r>
            <a:endParaRPr sz="2000">
              <a:latin typeface="Times New Roman"/>
              <a:cs typeface="Times New Roman"/>
            </a:endParaRPr>
          </a:p>
        </p:txBody>
      </p:sp>
      <p:pic>
        <p:nvPicPr>
          <p:cNvPr id="9" name="object 9"/>
          <p:cNvPicPr/>
          <p:nvPr/>
        </p:nvPicPr>
        <p:blipFill>
          <a:blip r:embed="rId4" cstate="print"/>
          <a:stretch>
            <a:fillRect/>
          </a:stretch>
        </p:blipFill>
        <p:spPr>
          <a:xfrm>
            <a:off x="3143630" y="3428963"/>
            <a:ext cx="3995674" cy="12640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945430"/>
            <a:ext cx="8312784" cy="5509260"/>
            <a:chOff x="415632" y="945430"/>
            <a:chExt cx="8312784" cy="5509260"/>
          </a:xfrm>
        </p:grpSpPr>
        <p:pic>
          <p:nvPicPr>
            <p:cNvPr id="3" name="object 3"/>
            <p:cNvPicPr/>
            <p:nvPr/>
          </p:nvPicPr>
          <p:blipFill>
            <a:blip r:embed="rId2" cstate="print"/>
            <a:stretch>
              <a:fillRect/>
            </a:stretch>
          </p:blipFill>
          <p:spPr>
            <a:xfrm>
              <a:off x="2829816" y="945430"/>
              <a:ext cx="4116550" cy="2483569"/>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599438" y="4168241"/>
            <a:ext cx="6741795" cy="1397635"/>
          </a:xfrm>
          <a:prstGeom prst="rect">
            <a:avLst/>
          </a:prstGeom>
        </p:spPr>
        <p:txBody>
          <a:bodyPr vert="horz" wrap="square" lIns="0" tIns="12700" rIns="0" bIns="0" rtlCol="0">
            <a:spAutoFit/>
          </a:bodyPr>
          <a:lstStyle/>
          <a:p>
            <a:pPr marL="266700" marR="5080" indent="-254635" algn="just">
              <a:lnSpc>
                <a:spcPct val="1500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0" dirty="0">
                <a:latin typeface="Times New Roman"/>
                <a:cs typeface="Times New Roman"/>
              </a:rPr>
              <a:t>Similar methods </a:t>
            </a:r>
            <a:r>
              <a:rPr sz="2000" spc="-5" dirty="0">
                <a:latin typeface="Times New Roman"/>
                <a:cs typeface="Times New Roman"/>
              </a:rPr>
              <a:t>are used </a:t>
            </a:r>
            <a:r>
              <a:rPr sz="2000" spc="-10" dirty="0">
                <a:latin typeface="Times New Roman"/>
                <a:cs typeface="Times New Roman"/>
              </a:rPr>
              <a:t>to </a:t>
            </a:r>
            <a:r>
              <a:rPr sz="2000" spc="-15" dirty="0">
                <a:latin typeface="Times New Roman"/>
                <a:cs typeface="Times New Roman"/>
              </a:rPr>
              <a:t>translate </a:t>
            </a:r>
            <a:r>
              <a:rPr sz="2000" spc="-10" dirty="0">
                <a:latin typeface="Times New Roman"/>
                <a:cs typeface="Times New Roman"/>
              </a:rPr>
              <a:t>curved objects. </a:t>
            </a:r>
            <a:r>
              <a:rPr sz="2000" spc="-114" dirty="0">
                <a:latin typeface="Times New Roman"/>
                <a:cs typeface="Times New Roman"/>
              </a:rPr>
              <a:t>To</a:t>
            </a:r>
            <a:r>
              <a:rPr sz="2000" spc="-110" dirty="0">
                <a:latin typeface="Times New Roman"/>
                <a:cs typeface="Times New Roman"/>
              </a:rPr>
              <a:t> </a:t>
            </a:r>
            <a:r>
              <a:rPr sz="2000" spc="-10" dirty="0">
                <a:latin typeface="Times New Roman"/>
                <a:cs typeface="Times New Roman"/>
              </a:rPr>
              <a:t>change </a:t>
            </a:r>
            <a:r>
              <a:rPr sz="2000" spc="-484"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10" dirty="0">
                <a:latin typeface="Times New Roman"/>
                <a:cs typeface="Times New Roman"/>
              </a:rPr>
              <a:t>position</a:t>
            </a:r>
            <a:r>
              <a:rPr sz="2000" spc="-5" dirty="0">
                <a:latin typeface="Times New Roman"/>
                <a:cs typeface="Times New Roman"/>
              </a:rPr>
              <a:t> of</a:t>
            </a:r>
            <a:r>
              <a:rPr sz="2000" dirty="0">
                <a:latin typeface="Times New Roman"/>
                <a:cs typeface="Times New Roman"/>
              </a:rPr>
              <a:t> a</a:t>
            </a:r>
            <a:r>
              <a:rPr sz="2000" spc="5" dirty="0">
                <a:latin typeface="Times New Roman"/>
                <a:cs typeface="Times New Roman"/>
              </a:rPr>
              <a:t> </a:t>
            </a:r>
            <a:r>
              <a:rPr sz="2000" spc="-10" dirty="0">
                <a:latin typeface="Times New Roman"/>
                <a:cs typeface="Times New Roman"/>
              </a:rPr>
              <a:t>circle</a:t>
            </a:r>
            <a:r>
              <a:rPr sz="2000" spc="-5" dirty="0">
                <a:latin typeface="Times New Roman"/>
                <a:cs typeface="Times New Roman"/>
              </a:rPr>
              <a:t> or</a:t>
            </a:r>
            <a:r>
              <a:rPr sz="2000" dirty="0">
                <a:latin typeface="Times New Roman"/>
                <a:cs typeface="Times New Roman"/>
              </a:rPr>
              <a:t> </a:t>
            </a:r>
            <a:r>
              <a:rPr sz="2000" spc="-10" dirty="0">
                <a:latin typeface="Times New Roman"/>
                <a:cs typeface="Times New Roman"/>
              </a:rPr>
              <a:t>ellipse,</a:t>
            </a:r>
            <a:r>
              <a:rPr sz="2000" spc="-5" dirty="0">
                <a:latin typeface="Times New Roman"/>
                <a:cs typeface="Times New Roman"/>
              </a:rPr>
              <a:t> we</a:t>
            </a:r>
            <a:r>
              <a:rPr sz="2000" dirty="0">
                <a:latin typeface="Times New Roman"/>
                <a:cs typeface="Times New Roman"/>
              </a:rPr>
              <a:t> </a:t>
            </a:r>
            <a:r>
              <a:rPr sz="2000" spc="-10" dirty="0">
                <a:latin typeface="Times New Roman"/>
                <a:cs typeface="Times New Roman"/>
              </a:rPr>
              <a:t>translate</a:t>
            </a:r>
            <a:r>
              <a:rPr sz="2000" spc="-5" dirty="0">
                <a:latin typeface="Times New Roman"/>
                <a:cs typeface="Times New Roman"/>
              </a:rPr>
              <a:t> the</a:t>
            </a:r>
            <a:r>
              <a:rPr sz="2000" dirty="0">
                <a:latin typeface="Times New Roman"/>
                <a:cs typeface="Times New Roman"/>
              </a:rPr>
              <a:t> </a:t>
            </a:r>
            <a:r>
              <a:rPr sz="2000" spc="-10" dirty="0">
                <a:latin typeface="Times New Roman"/>
                <a:cs typeface="Times New Roman"/>
              </a:rPr>
              <a:t>center </a:t>
            </a:r>
            <a:r>
              <a:rPr sz="2000" spc="-5" dirty="0">
                <a:latin typeface="Times New Roman"/>
                <a:cs typeface="Times New Roman"/>
              </a:rPr>
              <a:t> coordinates</a:t>
            </a:r>
            <a:r>
              <a:rPr sz="2000" spc="-50" dirty="0">
                <a:latin typeface="Times New Roman"/>
                <a:cs typeface="Times New Roman"/>
              </a:rPr>
              <a:t> </a:t>
            </a:r>
            <a:r>
              <a:rPr sz="2000" spc="-5" dirty="0">
                <a:latin typeface="Times New Roman"/>
                <a:cs typeface="Times New Roman"/>
              </a:rPr>
              <a:t>and</a:t>
            </a:r>
            <a:r>
              <a:rPr sz="2000" spc="-20" dirty="0">
                <a:latin typeface="Times New Roman"/>
                <a:cs typeface="Times New Roman"/>
              </a:rPr>
              <a:t> </a:t>
            </a:r>
            <a:r>
              <a:rPr sz="2000" spc="-10" dirty="0">
                <a:latin typeface="Times New Roman"/>
                <a:cs typeface="Times New Roman"/>
              </a:rPr>
              <a:t>redraw</a:t>
            </a:r>
            <a:r>
              <a:rPr sz="2000" spc="-2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figure</a:t>
            </a:r>
            <a:r>
              <a:rPr sz="2000" spc="-45"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new</a:t>
            </a:r>
            <a:r>
              <a:rPr sz="2000" spc="125" dirty="0">
                <a:latin typeface="Times New Roman"/>
                <a:cs typeface="Times New Roman"/>
              </a:rPr>
              <a:t> </a:t>
            </a:r>
            <a:r>
              <a:rPr sz="2000" spc="-5" dirty="0">
                <a:latin typeface="Times New Roman"/>
                <a:cs typeface="Times New Roman"/>
              </a:rPr>
              <a:t>location.</a:t>
            </a:r>
            <a:endParaRPr sz="2000">
              <a:latin typeface="Times New Roman"/>
              <a:cs typeface="Times New Roman"/>
            </a:endParaRPr>
          </a:p>
        </p:txBody>
      </p:sp>
      <p:pic>
        <p:nvPicPr>
          <p:cNvPr id="7" name="object 7"/>
          <p:cNvPicPr/>
          <p:nvPr/>
        </p:nvPicPr>
        <p:blipFill>
          <a:blip r:embed="rId4" cstate="print"/>
          <a:stretch>
            <a:fillRect/>
          </a:stretch>
        </p:blipFill>
        <p:spPr>
          <a:xfrm>
            <a:off x="2493772" y="3429000"/>
            <a:ext cx="4547108" cy="6858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5732-CDEA-E3D9-FA41-8322A853603F}"/>
              </a:ext>
            </a:extLst>
          </p:cNvPr>
          <p:cNvSpPr>
            <a:spLocks noGrp="1"/>
          </p:cNvSpPr>
          <p:nvPr>
            <p:ph type="title"/>
          </p:nvPr>
        </p:nvSpPr>
        <p:spPr>
          <a:xfrm>
            <a:off x="1064514" y="876045"/>
            <a:ext cx="7014971" cy="984885"/>
          </a:xfrm>
        </p:spPr>
        <p:txBody>
          <a:bodyPr/>
          <a:lstStyle/>
          <a:p>
            <a:r>
              <a:rPr lang="en-IN" dirty="0"/>
              <a:t>Problems</a:t>
            </a:r>
            <a:br>
              <a:rPr lang="en-IN" dirty="0"/>
            </a:br>
            <a:endParaRPr lang="en-IN" dirty="0"/>
          </a:p>
        </p:txBody>
      </p:sp>
      <p:sp>
        <p:nvSpPr>
          <p:cNvPr id="3" name="Text Placeholder 2">
            <a:extLst>
              <a:ext uri="{FF2B5EF4-FFF2-40B4-BE49-F238E27FC236}">
                <a16:creationId xmlns:a16="http://schemas.microsoft.com/office/drawing/2014/main" id="{620D4603-FD1C-BDDB-C8AD-EC1E823F2513}"/>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76830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589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113790">
              <a:lnSpc>
                <a:spcPct val="100000"/>
              </a:lnSpc>
              <a:spcBef>
                <a:spcPts val="105"/>
              </a:spcBef>
            </a:pPr>
            <a:r>
              <a:rPr spc="-270" dirty="0"/>
              <a:t>T</a:t>
            </a:r>
            <a:r>
              <a:rPr spc="-85" dirty="0"/>
              <a:t>w</a:t>
            </a:r>
            <a:r>
              <a:rPr dirty="0"/>
              <a:t>o</a:t>
            </a:r>
            <a:r>
              <a:rPr spc="-190" dirty="0"/>
              <a:t> </a:t>
            </a:r>
            <a:r>
              <a:rPr dirty="0"/>
              <a:t>di</a:t>
            </a:r>
            <a:r>
              <a:rPr spc="-15" dirty="0"/>
              <a:t>m</a:t>
            </a:r>
            <a:r>
              <a:rPr dirty="0"/>
              <a:t>e</a:t>
            </a:r>
            <a:r>
              <a:rPr spc="-10" dirty="0"/>
              <a:t>n</a:t>
            </a:r>
            <a:r>
              <a:rPr dirty="0"/>
              <a:t>sion</a:t>
            </a:r>
            <a:r>
              <a:rPr spc="-30" dirty="0"/>
              <a:t>a</a:t>
            </a:r>
            <a:r>
              <a:rPr dirty="0"/>
              <a:t>l</a:t>
            </a:r>
            <a:r>
              <a:rPr spc="20" dirty="0"/>
              <a:t> </a:t>
            </a:r>
            <a:r>
              <a:rPr dirty="0"/>
              <a:t>tra</a:t>
            </a:r>
            <a:r>
              <a:rPr spc="-15" dirty="0"/>
              <a:t>n</a:t>
            </a:r>
            <a:r>
              <a:rPr dirty="0"/>
              <a:t>sf</a:t>
            </a:r>
            <a:r>
              <a:rPr spc="-15" dirty="0"/>
              <a:t>o</a:t>
            </a:r>
            <a:r>
              <a:rPr spc="-10" dirty="0"/>
              <a:t>r</a:t>
            </a:r>
            <a:r>
              <a:rPr dirty="0"/>
              <a:t>m</a:t>
            </a:r>
            <a:r>
              <a:rPr spc="-25" dirty="0"/>
              <a:t>a</a:t>
            </a:r>
            <a:r>
              <a:rPr dirty="0"/>
              <a:t>ti</a:t>
            </a:r>
            <a:r>
              <a:rPr spc="-25" dirty="0"/>
              <a:t>o</a:t>
            </a:r>
            <a:r>
              <a:rPr dirty="0"/>
              <a:t>ns</a:t>
            </a:r>
          </a:p>
        </p:txBody>
      </p:sp>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865502" y="1621002"/>
            <a:ext cx="4900295" cy="2048510"/>
          </a:xfrm>
          <a:prstGeom prst="rect">
            <a:avLst/>
          </a:prstGeom>
        </p:spPr>
        <p:txBody>
          <a:bodyPr vert="horz" wrap="square" lIns="0" tIns="76200" rIns="0" bIns="0" rtlCol="0">
            <a:spAutoFit/>
          </a:bodyPr>
          <a:lstStyle/>
          <a:p>
            <a:pPr marL="13970">
              <a:lnSpc>
                <a:spcPct val="100000"/>
              </a:lnSpc>
              <a:spcBef>
                <a:spcPts val="600"/>
              </a:spcBef>
            </a:pPr>
            <a:r>
              <a:rPr sz="2900" spc="-5" dirty="0">
                <a:latin typeface="Times New Roman"/>
                <a:cs typeface="Times New Roman"/>
              </a:rPr>
              <a:t>Basic</a:t>
            </a:r>
            <a:r>
              <a:rPr sz="2900" spc="-20" dirty="0">
                <a:latin typeface="Times New Roman"/>
                <a:cs typeface="Times New Roman"/>
              </a:rPr>
              <a:t> </a:t>
            </a:r>
            <a:r>
              <a:rPr sz="2900" spc="-5" dirty="0">
                <a:latin typeface="Times New Roman"/>
                <a:cs typeface="Times New Roman"/>
              </a:rPr>
              <a:t>geometric</a:t>
            </a:r>
            <a:r>
              <a:rPr sz="2900" spc="-75" dirty="0">
                <a:latin typeface="Times New Roman"/>
                <a:cs typeface="Times New Roman"/>
              </a:rPr>
              <a:t> </a:t>
            </a:r>
            <a:r>
              <a:rPr sz="2900" spc="-5" dirty="0">
                <a:latin typeface="Times New Roman"/>
                <a:cs typeface="Times New Roman"/>
              </a:rPr>
              <a:t>transformations:</a:t>
            </a:r>
            <a:endParaRPr sz="2900">
              <a:latin typeface="Times New Roman"/>
              <a:cs typeface="Times New Roman"/>
            </a:endParaRPr>
          </a:p>
          <a:p>
            <a:pPr marL="13970">
              <a:lnSpc>
                <a:spcPct val="100000"/>
              </a:lnSpc>
              <a:spcBef>
                <a:spcPts val="505"/>
              </a:spcBef>
            </a:pPr>
            <a:r>
              <a:rPr sz="2300" spc="-40" dirty="0">
                <a:solidFill>
                  <a:srgbClr val="3890A7"/>
                </a:solidFill>
                <a:latin typeface="Webdings"/>
                <a:cs typeface="Webdings"/>
              </a:rPr>
              <a:t></a:t>
            </a:r>
            <a:r>
              <a:rPr sz="2900" b="1" spc="-40" dirty="0">
                <a:latin typeface="Times New Roman"/>
                <a:cs typeface="Times New Roman"/>
              </a:rPr>
              <a:t>Translation</a:t>
            </a:r>
            <a:endParaRPr sz="2900">
              <a:latin typeface="Times New Roman"/>
              <a:cs typeface="Times New Roman"/>
            </a:endParaRPr>
          </a:p>
          <a:p>
            <a:pPr marL="13970">
              <a:lnSpc>
                <a:spcPct val="100000"/>
              </a:lnSpc>
              <a:spcBef>
                <a:spcPts val="509"/>
              </a:spcBef>
            </a:pPr>
            <a:r>
              <a:rPr sz="2300" dirty="0">
                <a:solidFill>
                  <a:srgbClr val="3890A7"/>
                </a:solidFill>
                <a:latin typeface="Webdings"/>
                <a:cs typeface="Webdings"/>
              </a:rPr>
              <a:t></a:t>
            </a:r>
            <a:r>
              <a:rPr sz="2900" b="1" dirty="0">
                <a:solidFill>
                  <a:srgbClr val="FF0000"/>
                </a:solidFill>
                <a:latin typeface="Times New Roman"/>
                <a:cs typeface="Times New Roman"/>
              </a:rPr>
              <a:t>Rotation</a:t>
            </a:r>
            <a:endParaRPr sz="2900">
              <a:latin typeface="Times New Roman"/>
              <a:cs typeface="Times New Roman"/>
            </a:endParaRPr>
          </a:p>
          <a:p>
            <a:pPr marL="12700">
              <a:lnSpc>
                <a:spcPct val="100000"/>
              </a:lnSpc>
              <a:spcBef>
                <a:spcPts val="490"/>
              </a:spcBef>
            </a:pPr>
            <a:r>
              <a:rPr sz="2300" dirty="0">
                <a:solidFill>
                  <a:srgbClr val="3890A7"/>
                </a:solidFill>
                <a:latin typeface="Webdings"/>
                <a:cs typeface="Webdings"/>
              </a:rPr>
              <a:t></a:t>
            </a:r>
            <a:r>
              <a:rPr sz="2900" b="1" dirty="0">
                <a:latin typeface="Times New Roman"/>
                <a:cs typeface="Times New Roman"/>
              </a:rPr>
              <a:t>Scaling</a:t>
            </a:r>
            <a:endParaRPr sz="29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8559" y="590245"/>
            <a:ext cx="1566545" cy="560070"/>
          </a:xfrm>
          <a:prstGeom prst="rect">
            <a:avLst/>
          </a:prstGeom>
        </p:spPr>
        <p:txBody>
          <a:bodyPr vert="horz" wrap="square" lIns="0" tIns="13335" rIns="0" bIns="0" rtlCol="0">
            <a:spAutoFit/>
          </a:bodyPr>
          <a:lstStyle/>
          <a:p>
            <a:pPr marL="12700">
              <a:lnSpc>
                <a:spcPct val="100000"/>
              </a:lnSpc>
              <a:spcBef>
                <a:spcPts val="105"/>
              </a:spcBef>
            </a:pPr>
            <a:r>
              <a:rPr sz="3500" spc="-80" dirty="0">
                <a:latin typeface="Calibri"/>
                <a:cs typeface="Calibri"/>
              </a:rPr>
              <a:t>R</a:t>
            </a:r>
            <a:r>
              <a:rPr sz="3500" spc="-5" dirty="0">
                <a:latin typeface="Calibri"/>
                <a:cs typeface="Calibri"/>
              </a:rPr>
              <a:t>o</a:t>
            </a:r>
            <a:r>
              <a:rPr sz="3500" spc="-25" dirty="0">
                <a:latin typeface="Calibri"/>
                <a:cs typeface="Calibri"/>
              </a:rPr>
              <a:t>t</a:t>
            </a:r>
            <a:r>
              <a:rPr sz="3500" spc="-40" dirty="0">
                <a:latin typeface="Calibri"/>
                <a:cs typeface="Calibri"/>
              </a:rPr>
              <a:t>a</a:t>
            </a:r>
            <a:r>
              <a:rPr sz="3500" spc="-15" dirty="0">
                <a:latin typeface="Calibri"/>
                <a:cs typeface="Calibri"/>
              </a:rPr>
              <a:t>t</a:t>
            </a:r>
            <a:r>
              <a:rPr sz="3500" spc="-5" dirty="0">
                <a:latin typeface="Calibri"/>
                <a:cs typeface="Calibri"/>
              </a:rPr>
              <a:t>i</a:t>
            </a:r>
            <a:r>
              <a:rPr sz="3500" dirty="0">
                <a:latin typeface="Calibri"/>
                <a:cs typeface="Calibri"/>
              </a:rPr>
              <a:t>on</a:t>
            </a:r>
            <a:endParaRPr sz="3500">
              <a:latin typeface="Calibri"/>
              <a:cs typeface="Calibri"/>
            </a:endParaRPr>
          </a:p>
        </p:txBody>
      </p:sp>
      <p:sp>
        <p:nvSpPr>
          <p:cNvPr id="3" name="object 3"/>
          <p:cNvSpPr txBox="1"/>
          <p:nvPr/>
        </p:nvSpPr>
        <p:spPr>
          <a:xfrm>
            <a:off x="1588769" y="1188694"/>
            <a:ext cx="6768465" cy="2376805"/>
          </a:xfrm>
          <a:prstGeom prst="rect">
            <a:avLst/>
          </a:prstGeom>
        </p:spPr>
        <p:txBody>
          <a:bodyPr vert="horz" wrap="square" lIns="0" tIns="12700" rIns="0" bIns="0" rtlCol="0">
            <a:spAutoFit/>
          </a:bodyPr>
          <a:lstStyle/>
          <a:p>
            <a:pPr marL="279400" marR="21590" indent="-254635" algn="just">
              <a:lnSpc>
                <a:spcPct val="1501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In </a:t>
            </a:r>
            <a:r>
              <a:rPr sz="2000" spc="-10" dirty="0">
                <a:latin typeface="Times New Roman"/>
                <a:cs typeface="Times New Roman"/>
              </a:rPr>
              <a:t>rotation,</a:t>
            </a:r>
            <a:r>
              <a:rPr sz="2000" spc="-5" dirty="0">
                <a:latin typeface="Times New Roman"/>
                <a:cs typeface="Times New Roman"/>
              </a:rPr>
              <a:t> we</a:t>
            </a:r>
            <a:r>
              <a:rPr sz="2000" dirty="0">
                <a:latin typeface="Times New Roman"/>
                <a:cs typeface="Times New Roman"/>
              </a:rPr>
              <a:t> </a:t>
            </a:r>
            <a:r>
              <a:rPr sz="2000" spc="-10" dirty="0">
                <a:latin typeface="Times New Roman"/>
                <a:cs typeface="Times New Roman"/>
              </a:rPr>
              <a:t>rotate</a:t>
            </a:r>
            <a:r>
              <a:rPr sz="2000" spc="-5" dirty="0">
                <a:latin typeface="Times New Roman"/>
                <a:cs typeface="Times New Roman"/>
              </a:rPr>
              <a:t> the object</a:t>
            </a:r>
            <a:r>
              <a:rPr sz="2000" dirty="0">
                <a:latin typeface="Times New Roman"/>
                <a:cs typeface="Times New Roman"/>
              </a:rPr>
              <a:t> </a:t>
            </a:r>
            <a:r>
              <a:rPr sz="2000" spc="-10" dirty="0">
                <a:latin typeface="Times New Roman"/>
                <a:cs typeface="Times New Roman"/>
              </a:rPr>
              <a:t>at particular</a:t>
            </a:r>
            <a:r>
              <a:rPr sz="2000" spc="-5" dirty="0">
                <a:latin typeface="Times New Roman"/>
                <a:cs typeface="Times New Roman"/>
              </a:rPr>
              <a:t> angle</a:t>
            </a:r>
            <a:r>
              <a:rPr sz="2000" spc="490" dirty="0">
                <a:latin typeface="Times New Roman"/>
                <a:cs typeface="Times New Roman"/>
              </a:rPr>
              <a:t> </a:t>
            </a:r>
            <a:r>
              <a:rPr sz="2000" dirty="0">
                <a:latin typeface="Times New Roman"/>
                <a:cs typeface="Times New Roman"/>
              </a:rPr>
              <a:t>θ </a:t>
            </a:r>
            <a:r>
              <a:rPr sz="2000" spc="-10" dirty="0">
                <a:latin typeface="Times New Roman"/>
                <a:cs typeface="Times New Roman"/>
              </a:rPr>
              <a:t>(theta) </a:t>
            </a:r>
            <a:r>
              <a:rPr sz="2000" spc="-5" dirty="0">
                <a:latin typeface="Times New Roman"/>
                <a:cs typeface="Times New Roman"/>
              </a:rPr>
              <a:t> </a:t>
            </a:r>
            <a:r>
              <a:rPr sz="2000" dirty="0">
                <a:latin typeface="Times New Roman"/>
                <a:cs typeface="Times New Roman"/>
              </a:rPr>
              <a:t>from</a:t>
            </a:r>
            <a:r>
              <a:rPr sz="2000" spc="-55" dirty="0">
                <a:latin typeface="Times New Roman"/>
                <a:cs typeface="Times New Roman"/>
              </a:rPr>
              <a:t> </a:t>
            </a:r>
            <a:r>
              <a:rPr sz="2000" spc="-15" dirty="0">
                <a:latin typeface="Times New Roman"/>
                <a:cs typeface="Times New Roman"/>
              </a:rPr>
              <a:t>its</a:t>
            </a:r>
            <a:r>
              <a:rPr sz="2000" spc="-10" dirty="0">
                <a:latin typeface="Times New Roman"/>
                <a:cs typeface="Times New Roman"/>
              </a:rPr>
              <a:t> </a:t>
            </a:r>
            <a:r>
              <a:rPr sz="2000" spc="-5" dirty="0">
                <a:latin typeface="Times New Roman"/>
                <a:cs typeface="Times New Roman"/>
              </a:rPr>
              <a:t>origin.</a:t>
            </a:r>
            <a:endParaRPr sz="2000">
              <a:latin typeface="Times New Roman"/>
              <a:cs typeface="Times New Roman"/>
            </a:endParaRPr>
          </a:p>
          <a:p>
            <a:pPr marL="279400" marR="17780" indent="-254635" algn="just">
              <a:lnSpc>
                <a:spcPct val="150000"/>
              </a:lnSpc>
              <a:spcBef>
                <a:spcPts val="5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10" dirty="0">
                <a:latin typeface="Times New Roman"/>
                <a:cs typeface="Times New Roman"/>
              </a:rPr>
              <a:t>To </a:t>
            </a:r>
            <a:r>
              <a:rPr sz="2000" spc="-5" dirty="0">
                <a:latin typeface="Times New Roman"/>
                <a:cs typeface="Times New Roman"/>
              </a:rPr>
              <a:t>generate </a:t>
            </a:r>
            <a:r>
              <a:rPr sz="2000" dirty="0">
                <a:latin typeface="Times New Roman"/>
                <a:cs typeface="Times New Roman"/>
              </a:rPr>
              <a:t>a </a:t>
            </a:r>
            <a:r>
              <a:rPr sz="2000" spc="-10" dirty="0">
                <a:latin typeface="Times New Roman"/>
                <a:cs typeface="Times New Roman"/>
              </a:rPr>
              <a:t>rotation, </a:t>
            </a:r>
            <a:r>
              <a:rPr sz="2000" dirty="0">
                <a:latin typeface="Times New Roman"/>
                <a:cs typeface="Times New Roman"/>
              </a:rPr>
              <a:t>we </a:t>
            </a:r>
            <a:r>
              <a:rPr sz="2000" spc="-5" dirty="0">
                <a:latin typeface="Times New Roman"/>
                <a:cs typeface="Times New Roman"/>
              </a:rPr>
              <a:t>specify </a:t>
            </a:r>
            <a:r>
              <a:rPr sz="2000" dirty="0">
                <a:latin typeface="Times New Roman"/>
                <a:cs typeface="Times New Roman"/>
              </a:rPr>
              <a:t>a </a:t>
            </a:r>
            <a:r>
              <a:rPr sz="2000" spc="-10" dirty="0">
                <a:latin typeface="Times New Roman"/>
                <a:cs typeface="Times New Roman"/>
              </a:rPr>
              <a:t>rotation </a:t>
            </a:r>
            <a:r>
              <a:rPr sz="2000" dirty="0">
                <a:latin typeface="Times New Roman"/>
                <a:cs typeface="Times New Roman"/>
              </a:rPr>
              <a:t>angle </a:t>
            </a:r>
            <a:r>
              <a:rPr sz="2000" dirty="0">
                <a:latin typeface="Symbol"/>
                <a:cs typeface="Symbol"/>
              </a:rPr>
              <a:t></a:t>
            </a:r>
            <a:r>
              <a:rPr sz="2000" dirty="0">
                <a:latin typeface="Times New Roman"/>
                <a:cs typeface="Times New Roman"/>
              </a:rPr>
              <a:t> </a:t>
            </a:r>
            <a:r>
              <a:rPr sz="2000" spc="-5" dirty="0">
                <a:latin typeface="Times New Roman"/>
                <a:cs typeface="Times New Roman"/>
              </a:rPr>
              <a:t>and the </a:t>
            </a:r>
            <a:r>
              <a:rPr sz="2000" dirty="0">
                <a:latin typeface="Times New Roman"/>
                <a:cs typeface="Times New Roman"/>
              </a:rPr>
              <a:t> </a:t>
            </a:r>
            <a:r>
              <a:rPr sz="2000" spc="-10" dirty="0">
                <a:latin typeface="Times New Roman"/>
                <a:cs typeface="Times New Roman"/>
              </a:rPr>
              <a:t>position</a:t>
            </a:r>
            <a:r>
              <a:rPr sz="2000" spc="-5" dirty="0">
                <a:latin typeface="Times New Roman"/>
                <a:cs typeface="Times New Roman"/>
              </a:rPr>
              <a:t> </a:t>
            </a:r>
            <a:r>
              <a:rPr sz="2000" spc="-20" dirty="0">
                <a:latin typeface="Times New Roman"/>
                <a:cs typeface="Times New Roman"/>
              </a:rPr>
              <a:t>(x</a:t>
            </a:r>
            <a:r>
              <a:rPr sz="1950" spc="-30" baseline="-17094" dirty="0">
                <a:latin typeface="Times New Roman"/>
                <a:cs typeface="Times New Roman"/>
              </a:rPr>
              <a:t>r</a:t>
            </a:r>
            <a:r>
              <a:rPr sz="2000" spc="-20" dirty="0">
                <a:latin typeface="Times New Roman"/>
                <a:cs typeface="Times New Roman"/>
              </a:rPr>
              <a:t>,</a:t>
            </a:r>
            <a:r>
              <a:rPr sz="2000" spc="-15" dirty="0">
                <a:latin typeface="Times New Roman"/>
                <a:cs typeface="Times New Roman"/>
              </a:rPr>
              <a:t> </a:t>
            </a:r>
            <a:r>
              <a:rPr sz="2000" spc="-5" dirty="0">
                <a:latin typeface="Times New Roman"/>
                <a:cs typeface="Times New Roman"/>
              </a:rPr>
              <a:t>y</a:t>
            </a:r>
            <a:r>
              <a:rPr sz="1950" spc="-7" baseline="-17094" dirty="0">
                <a:latin typeface="Times New Roman"/>
                <a:cs typeface="Times New Roman"/>
              </a:rPr>
              <a:t>r</a:t>
            </a:r>
            <a:r>
              <a:rPr sz="2000" spc="-5" dirty="0">
                <a:latin typeface="Times New Roman"/>
                <a:cs typeface="Times New Roman"/>
              </a:rPr>
              <a:t>)</a:t>
            </a:r>
            <a:r>
              <a:rPr sz="2000" dirty="0">
                <a:latin typeface="Times New Roman"/>
                <a:cs typeface="Times New Roman"/>
              </a:rPr>
              <a:t> </a:t>
            </a:r>
            <a:r>
              <a:rPr sz="2000" spc="-5" dirty="0">
                <a:latin typeface="Times New Roman"/>
                <a:cs typeface="Times New Roman"/>
              </a:rPr>
              <a:t>of</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10" dirty="0">
                <a:latin typeface="Times New Roman"/>
                <a:cs typeface="Times New Roman"/>
              </a:rPr>
              <a:t>rotation</a:t>
            </a:r>
            <a:r>
              <a:rPr sz="2000" spc="-5" dirty="0">
                <a:latin typeface="Times New Roman"/>
                <a:cs typeface="Times New Roman"/>
              </a:rPr>
              <a:t> point</a:t>
            </a:r>
            <a:r>
              <a:rPr sz="2000" dirty="0">
                <a:latin typeface="Times New Roman"/>
                <a:cs typeface="Times New Roman"/>
              </a:rPr>
              <a:t> </a:t>
            </a:r>
            <a:r>
              <a:rPr sz="2000" spc="-5" dirty="0">
                <a:latin typeface="Times New Roman"/>
                <a:cs typeface="Times New Roman"/>
              </a:rPr>
              <a:t>(or</a:t>
            </a:r>
            <a:r>
              <a:rPr sz="2000" dirty="0">
                <a:latin typeface="Times New Roman"/>
                <a:cs typeface="Times New Roman"/>
              </a:rPr>
              <a:t> pivot</a:t>
            </a:r>
            <a:r>
              <a:rPr sz="2000" spc="5" dirty="0">
                <a:latin typeface="Times New Roman"/>
                <a:cs typeface="Times New Roman"/>
              </a:rPr>
              <a:t> </a:t>
            </a:r>
            <a:r>
              <a:rPr sz="2000" spc="-10" dirty="0">
                <a:latin typeface="Times New Roman"/>
                <a:cs typeface="Times New Roman"/>
              </a:rPr>
              <a:t>point)</a:t>
            </a:r>
            <a:r>
              <a:rPr sz="2000" spc="480" dirty="0">
                <a:latin typeface="Times New Roman"/>
                <a:cs typeface="Times New Roman"/>
              </a:rPr>
              <a:t> </a:t>
            </a:r>
            <a:r>
              <a:rPr sz="2000" spc="-5" dirty="0">
                <a:latin typeface="Times New Roman"/>
                <a:cs typeface="Times New Roman"/>
              </a:rPr>
              <a:t>about </a:t>
            </a:r>
            <a:r>
              <a:rPr sz="2000" spc="-484" dirty="0">
                <a:latin typeface="Times New Roman"/>
                <a:cs typeface="Times New Roman"/>
              </a:rPr>
              <a:t> </a:t>
            </a:r>
            <a:r>
              <a:rPr sz="2000" dirty="0">
                <a:latin typeface="Times New Roman"/>
                <a:cs typeface="Times New Roman"/>
              </a:rPr>
              <a:t>which</a:t>
            </a:r>
            <a:r>
              <a:rPr sz="2000" spc="-4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object</a:t>
            </a:r>
            <a:r>
              <a:rPr sz="2000" spc="-45" dirty="0">
                <a:latin typeface="Times New Roman"/>
                <a:cs typeface="Times New Roman"/>
              </a:rPr>
              <a:t> </a:t>
            </a:r>
            <a:r>
              <a:rPr sz="2000" spc="-5" dirty="0">
                <a:latin typeface="Times New Roman"/>
                <a:cs typeface="Times New Roman"/>
              </a:rPr>
              <a:t>is</a:t>
            </a:r>
            <a:r>
              <a:rPr sz="2000" spc="-25"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be</a:t>
            </a:r>
            <a:r>
              <a:rPr sz="2000" spc="-35" dirty="0">
                <a:latin typeface="Times New Roman"/>
                <a:cs typeface="Times New Roman"/>
              </a:rPr>
              <a:t> </a:t>
            </a:r>
            <a:r>
              <a:rPr sz="2000" spc="-5" dirty="0">
                <a:latin typeface="Times New Roman"/>
                <a:cs typeface="Times New Roman"/>
              </a:rPr>
              <a:t>rotated.</a:t>
            </a:r>
            <a:endParaRPr sz="2000">
              <a:latin typeface="Times New Roman"/>
              <a:cs typeface="Times New Roman"/>
            </a:endParaRPr>
          </a:p>
        </p:txBody>
      </p:sp>
      <p:grpSp>
        <p:nvGrpSpPr>
          <p:cNvPr id="4" name="object 4"/>
          <p:cNvGrpSpPr/>
          <p:nvPr/>
        </p:nvGrpSpPr>
        <p:grpSpPr>
          <a:xfrm>
            <a:off x="415632" y="3428936"/>
            <a:ext cx="8312784" cy="3025775"/>
            <a:chOff x="415632" y="3428936"/>
            <a:chExt cx="8312784" cy="3025775"/>
          </a:xfrm>
        </p:grpSpPr>
        <p:pic>
          <p:nvPicPr>
            <p:cNvPr id="5" name="object 5"/>
            <p:cNvPicPr/>
            <p:nvPr/>
          </p:nvPicPr>
          <p:blipFill>
            <a:blip r:embed="rId2"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2949574" y="3681856"/>
              <a:ext cx="3700526" cy="2415032"/>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0394" y="465785"/>
            <a:ext cx="4375150" cy="697230"/>
          </a:xfrm>
          <a:prstGeom prst="rect">
            <a:avLst/>
          </a:prstGeom>
        </p:spPr>
        <p:txBody>
          <a:bodyPr vert="horz" wrap="square" lIns="0" tIns="13335" rIns="0" bIns="0" rtlCol="0">
            <a:spAutoFit/>
          </a:bodyPr>
          <a:lstStyle/>
          <a:p>
            <a:pPr marL="12700">
              <a:lnSpc>
                <a:spcPct val="100000"/>
              </a:lnSpc>
              <a:spcBef>
                <a:spcPts val="105"/>
              </a:spcBef>
            </a:pPr>
            <a:r>
              <a:rPr sz="4400" b="1" dirty="0">
                <a:latin typeface="Times New Roman"/>
                <a:cs typeface="Times New Roman"/>
              </a:rPr>
              <a:t>4-connected</a:t>
            </a:r>
            <a:r>
              <a:rPr sz="4400" b="1" spc="-200" dirty="0">
                <a:latin typeface="Times New Roman"/>
                <a:cs typeface="Times New Roman"/>
              </a:rPr>
              <a:t> </a:t>
            </a:r>
            <a:r>
              <a:rPr sz="4400" b="1" dirty="0">
                <a:latin typeface="Times New Roman"/>
                <a:cs typeface="Times New Roman"/>
              </a:rPr>
              <a:t>pixels</a:t>
            </a:r>
            <a:endParaRPr sz="4400">
              <a:latin typeface="Times New Roman"/>
              <a:cs typeface="Times New Roman"/>
            </a:endParaRPr>
          </a:p>
        </p:txBody>
      </p:sp>
      <p:sp>
        <p:nvSpPr>
          <p:cNvPr id="3" name="object 3"/>
          <p:cNvSpPr txBox="1"/>
          <p:nvPr/>
        </p:nvSpPr>
        <p:spPr>
          <a:xfrm>
            <a:off x="535635" y="1606041"/>
            <a:ext cx="8043545" cy="2490470"/>
          </a:xfrm>
          <a:prstGeom prst="rect">
            <a:avLst/>
          </a:prstGeom>
        </p:spPr>
        <p:txBody>
          <a:bodyPr vert="horz" wrap="square" lIns="0" tIns="12700" rIns="0" bIns="0" rtlCol="0">
            <a:spAutoFit/>
          </a:bodyPr>
          <a:lstStyle/>
          <a:p>
            <a:pPr marL="355600" marR="502920" indent="-342900">
              <a:lnSpc>
                <a:spcPct val="100000"/>
              </a:lnSpc>
              <a:spcBef>
                <a:spcPts val="100"/>
              </a:spcBef>
              <a:buFont typeface="Arial MT"/>
              <a:buChar char="•"/>
              <a:tabLst>
                <a:tab pos="354965" algn="l"/>
                <a:tab pos="355600" algn="l"/>
              </a:tabLst>
            </a:pPr>
            <a:r>
              <a:rPr sz="3000" dirty="0">
                <a:latin typeface="Times New Roman"/>
                <a:cs typeface="Times New Roman"/>
              </a:rPr>
              <a:t>After </a:t>
            </a:r>
            <a:r>
              <a:rPr sz="3000" spc="-5" dirty="0">
                <a:latin typeface="Times New Roman"/>
                <a:cs typeface="Times New Roman"/>
              </a:rPr>
              <a:t>painting </a:t>
            </a:r>
            <a:r>
              <a:rPr sz="3000" dirty="0">
                <a:latin typeface="Times New Roman"/>
                <a:cs typeface="Times New Roman"/>
              </a:rPr>
              <a:t>a </a:t>
            </a:r>
            <a:r>
              <a:rPr sz="3000" spc="-5" dirty="0">
                <a:latin typeface="Times New Roman"/>
                <a:cs typeface="Times New Roman"/>
              </a:rPr>
              <a:t>pixel, </a:t>
            </a:r>
            <a:r>
              <a:rPr sz="3000" dirty="0">
                <a:latin typeface="Times New Roman"/>
                <a:cs typeface="Times New Roman"/>
              </a:rPr>
              <a:t>the </a:t>
            </a:r>
            <a:r>
              <a:rPr sz="3000" spc="-5" dirty="0">
                <a:latin typeface="Times New Roman"/>
                <a:cs typeface="Times New Roman"/>
              </a:rPr>
              <a:t>function is called </a:t>
            </a:r>
            <a:r>
              <a:rPr sz="3000" dirty="0">
                <a:latin typeface="Times New Roman"/>
                <a:cs typeface="Times New Roman"/>
              </a:rPr>
              <a:t>for </a:t>
            </a:r>
            <a:r>
              <a:rPr sz="3000" spc="-735" dirty="0">
                <a:latin typeface="Times New Roman"/>
                <a:cs typeface="Times New Roman"/>
              </a:rPr>
              <a:t> </a:t>
            </a:r>
            <a:r>
              <a:rPr sz="3000" dirty="0">
                <a:latin typeface="Times New Roman"/>
                <a:cs typeface="Times New Roman"/>
              </a:rPr>
              <a:t>four</a:t>
            </a:r>
            <a:r>
              <a:rPr sz="3000" spc="-15" dirty="0">
                <a:latin typeface="Times New Roman"/>
                <a:cs typeface="Times New Roman"/>
              </a:rPr>
              <a:t> </a:t>
            </a:r>
            <a:r>
              <a:rPr sz="3000" spc="-5" dirty="0">
                <a:latin typeface="Times New Roman"/>
                <a:cs typeface="Times New Roman"/>
              </a:rPr>
              <a:t>neighboring</a:t>
            </a:r>
            <a:r>
              <a:rPr sz="3000" spc="60" dirty="0">
                <a:latin typeface="Times New Roman"/>
                <a:cs typeface="Times New Roman"/>
              </a:rPr>
              <a:t> </a:t>
            </a:r>
            <a:r>
              <a:rPr sz="3000" spc="-5" dirty="0">
                <a:latin typeface="Times New Roman"/>
                <a:cs typeface="Times New Roman"/>
              </a:rPr>
              <a:t>points.</a:t>
            </a:r>
            <a:endParaRPr sz="3000">
              <a:latin typeface="Times New Roman"/>
              <a:cs typeface="Times New Roman"/>
            </a:endParaRPr>
          </a:p>
          <a:p>
            <a:pPr marL="355600" marR="485775" indent="-342900">
              <a:lnSpc>
                <a:spcPct val="100000"/>
              </a:lnSpc>
              <a:spcBef>
                <a:spcPts val="710"/>
              </a:spcBef>
              <a:buFont typeface="Arial MT"/>
              <a:buChar char="•"/>
              <a:tabLst>
                <a:tab pos="354965" algn="l"/>
                <a:tab pos="355600" algn="l"/>
              </a:tabLst>
            </a:pPr>
            <a:r>
              <a:rPr sz="3000" dirty="0">
                <a:latin typeface="Times New Roman"/>
                <a:cs typeface="Times New Roman"/>
              </a:rPr>
              <a:t>These are the pixel </a:t>
            </a:r>
            <a:r>
              <a:rPr sz="3000" spc="-5" dirty="0">
                <a:latin typeface="Times New Roman"/>
                <a:cs typeface="Times New Roman"/>
              </a:rPr>
              <a:t>positions </a:t>
            </a:r>
            <a:r>
              <a:rPr sz="3000" dirty="0">
                <a:latin typeface="Times New Roman"/>
                <a:cs typeface="Times New Roman"/>
              </a:rPr>
              <a:t>that are </a:t>
            </a:r>
            <a:r>
              <a:rPr sz="3000" spc="-5" dirty="0">
                <a:latin typeface="Times New Roman"/>
                <a:cs typeface="Times New Roman"/>
              </a:rPr>
              <a:t>right, left, </a:t>
            </a:r>
            <a:r>
              <a:rPr sz="3000" spc="-735" dirty="0">
                <a:latin typeface="Times New Roman"/>
                <a:cs typeface="Times New Roman"/>
              </a:rPr>
              <a:t> </a:t>
            </a:r>
            <a:r>
              <a:rPr sz="3000" dirty="0">
                <a:latin typeface="Times New Roman"/>
                <a:cs typeface="Times New Roman"/>
              </a:rPr>
              <a:t>above</a:t>
            </a:r>
            <a:r>
              <a:rPr sz="3000" spc="-5" dirty="0">
                <a:latin typeface="Times New Roman"/>
                <a:cs typeface="Times New Roman"/>
              </a:rPr>
              <a:t> </a:t>
            </a:r>
            <a:r>
              <a:rPr sz="3000" dirty="0">
                <a:latin typeface="Times New Roman"/>
                <a:cs typeface="Times New Roman"/>
              </a:rPr>
              <a:t>and below</a:t>
            </a:r>
            <a:r>
              <a:rPr sz="3000" spc="-5" dirty="0">
                <a:latin typeface="Times New Roman"/>
                <a:cs typeface="Times New Roman"/>
              </a:rPr>
              <a:t> </a:t>
            </a:r>
            <a:r>
              <a:rPr sz="3000" dirty="0">
                <a:latin typeface="Times New Roman"/>
                <a:cs typeface="Times New Roman"/>
              </a:rPr>
              <a:t>the</a:t>
            </a:r>
            <a:r>
              <a:rPr sz="3000" spc="15" dirty="0">
                <a:latin typeface="Times New Roman"/>
                <a:cs typeface="Times New Roman"/>
              </a:rPr>
              <a:t> </a:t>
            </a:r>
            <a:r>
              <a:rPr sz="3000" dirty="0">
                <a:latin typeface="Times New Roman"/>
                <a:cs typeface="Times New Roman"/>
              </a:rPr>
              <a:t>current</a:t>
            </a:r>
            <a:r>
              <a:rPr sz="3000" spc="80" dirty="0">
                <a:latin typeface="Times New Roman"/>
                <a:cs typeface="Times New Roman"/>
              </a:rPr>
              <a:t> </a:t>
            </a:r>
            <a:r>
              <a:rPr sz="3000" spc="-5" dirty="0">
                <a:latin typeface="Times New Roman"/>
                <a:cs typeface="Times New Roman"/>
              </a:rPr>
              <a:t>pixel.</a:t>
            </a:r>
            <a:endParaRPr sz="3000">
              <a:latin typeface="Times New Roman"/>
              <a:cs typeface="Times New Roman"/>
            </a:endParaRPr>
          </a:p>
          <a:p>
            <a:pPr marL="355600" indent="-342900">
              <a:lnSpc>
                <a:spcPct val="100000"/>
              </a:lnSpc>
              <a:spcBef>
                <a:spcPts val="700"/>
              </a:spcBef>
              <a:buFont typeface="Arial MT"/>
              <a:buChar char="•"/>
              <a:tabLst>
                <a:tab pos="354965" algn="l"/>
                <a:tab pos="355600" algn="l"/>
              </a:tabLst>
            </a:pPr>
            <a:r>
              <a:rPr sz="3000" dirty="0">
                <a:latin typeface="Times New Roman"/>
                <a:cs typeface="Times New Roman"/>
              </a:rPr>
              <a:t>Areas </a:t>
            </a:r>
            <a:r>
              <a:rPr sz="3000" spc="-5" dirty="0">
                <a:latin typeface="Times New Roman"/>
                <a:cs typeface="Times New Roman"/>
              </a:rPr>
              <a:t>filled</a:t>
            </a:r>
            <a:r>
              <a:rPr sz="3000" spc="5" dirty="0">
                <a:latin typeface="Times New Roman"/>
                <a:cs typeface="Times New Roman"/>
              </a:rPr>
              <a:t> </a:t>
            </a:r>
            <a:r>
              <a:rPr sz="3000" spc="-5" dirty="0">
                <a:latin typeface="Times New Roman"/>
                <a:cs typeface="Times New Roman"/>
              </a:rPr>
              <a:t>by</a:t>
            </a:r>
            <a:r>
              <a:rPr sz="3000" spc="-10" dirty="0">
                <a:latin typeface="Times New Roman"/>
                <a:cs typeface="Times New Roman"/>
              </a:rPr>
              <a:t> </a:t>
            </a:r>
            <a:r>
              <a:rPr sz="3000" spc="-5" dirty="0">
                <a:latin typeface="Times New Roman"/>
                <a:cs typeface="Times New Roman"/>
              </a:rPr>
              <a:t>this</a:t>
            </a:r>
            <a:r>
              <a:rPr sz="3000" spc="-10" dirty="0">
                <a:latin typeface="Times New Roman"/>
                <a:cs typeface="Times New Roman"/>
              </a:rPr>
              <a:t> </a:t>
            </a:r>
            <a:r>
              <a:rPr sz="3000" spc="-5" dirty="0">
                <a:latin typeface="Times New Roman"/>
                <a:cs typeface="Times New Roman"/>
              </a:rPr>
              <a:t>method </a:t>
            </a:r>
            <a:r>
              <a:rPr sz="3000" dirty="0">
                <a:latin typeface="Times New Roman"/>
                <a:cs typeface="Times New Roman"/>
              </a:rPr>
              <a:t>are </a:t>
            </a:r>
            <a:r>
              <a:rPr sz="3000" spc="-5" dirty="0">
                <a:latin typeface="Times New Roman"/>
                <a:cs typeface="Times New Roman"/>
              </a:rPr>
              <a:t>called</a:t>
            </a:r>
            <a:r>
              <a:rPr sz="3000" spc="90" dirty="0">
                <a:latin typeface="Times New Roman"/>
                <a:cs typeface="Times New Roman"/>
              </a:rPr>
              <a:t> </a:t>
            </a:r>
            <a:r>
              <a:rPr sz="3000" spc="-5" dirty="0">
                <a:latin typeface="Times New Roman"/>
                <a:cs typeface="Times New Roman"/>
              </a:rPr>
              <a:t>4-connected</a:t>
            </a:r>
            <a:endParaRPr sz="3000">
              <a:latin typeface="Times New Roman"/>
              <a:cs typeface="Times New Roman"/>
            </a:endParaRPr>
          </a:p>
        </p:txBody>
      </p:sp>
      <p:pic>
        <p:nvPicPr>
          <p:cNvPr id="4" name="object 4"/>
          <p:cNvPicPr/>
          <p:nvPr/>
        </p:nvPicPr>
        <p:blipFill>
          <a:blip r:embed="rId2" cstate="print"/>
          <a:stretch>
            <a:fillRect/>
          </a:stretch>
        </p:blipFill>
        <p:spPr>
          <a:xfrm>
            <a:off x="3409716" y="4114800"/>
            <a:ext cx="3058139" cy="2456120"/>
          </a:xfrm>
          <a:prstGeom prst="rect">
            <a:avLst/>
          </a:prstGeom>
        </p:spPr>
      </p:pic>
      <p:sp>
        <p:nvSpPr>
          <p:cNvPr id="5" name="object 5"/>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6" name="object 6"/>
          <p:cNvSpPr txBox="1"/>
          <p:nvPr/>
        </p:nvSpPr>
        <p:spPr>
          <a:xfrm>
            <a:off x="8518906" y="6466433"/>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5</a:t>
            </a:fld>
            <a:endParaRPr sz="12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3428936"/>
            <a:ext cx="8312784" cy="3025775"/>
            <a:chOff x="415632" y="3428936"/>
            <a:chExt cx="8312784" cy="3025775"/>
          </a:xfrm>
        </p:grpSpPr>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666113" y="1126083"/>
            <a:ext cx="6485255" cy="2376170"/>
          </a:xfrm>
          <a:prstGeom prst="rect">
            <a:avLst/>
          </a:prstGeom>
        </p:spPr>
        <p:txBody>
          <a:bodyPr vert="horz" wrap="square" lIns="0" tIns="12700" rIns="0" bIns="0" rtlCol="0">
            <a:spAutoFit/>
          </a:bodyPr>
          <a:lstStyle/>
          <a:p>
            <a:pPr marL="266700" marR="6985" indent="-254635" algn="just">
              <a:lnSpc>
                <a:spcPct val="1500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Suppose</a:t>
            </a:r>
            <a:r>
              <a:rPr sz="2000" spc="5"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spc="-5" dirty="0">
                <a:latin typeface="Times New Roman"/>
                <a:cs typeface="Times New Roman"/>
              </a:rPr>
              <a:t>want</a:t>
            </a:r>
            <a:r>
              <a:rPr sz="2000" dirty="0">
                <a:latin typeface="Times New Roman"/>
                <a:cs typeface="Times New Roman"/>
              </a:rPr>
              <a:t> </a:t>
            </a:r>
            <a:r>
              <a:rPr sz="2000" spc="-10" dirty="0">
                <a:latin typeface="Times New Roman"/>
                <a:cs typeface="Times New Roman"/>
              </a:rPr>
              <a:t>to</a:t>
            </a:r>
            <a:r>
              <a:rPr sz="2000" spc="-5" dirty="0">
                <a:latin typeface="Times New Roman"/>
                <a:cs typeface="Times New Roman"/>
              </a:rPr>
              <a:t> rotate</a:t>
            </a:r>
            <a:r>
              <a:rPr sz="2000" dirty="0">
                <a:latin typeface="Times New Roman"/>
                <a:cs typeface="Times New Roman"/>
              </a:rPr>
              <a:t> </a:t>
            </a:r>
            <a:r>
              <a:rPr sz="2000" spc="-5" dirty="0">
                <a:latin typeface="Times New Roman"/>
                <a:cs typeface="Times New Roman"/>
              </a:rPr>
              <a:t>point</a:t>
            </a:r>
            <a:r>
              <a:rPr sz="2000" dirty="0">
                <a:latin typeface="Times New Roman"/>
                <a:cs typeface="Times New Roman"/>
              </a:rPr>
              <a:t> P </a:t>
            </a:r>
            <a:r>
              <a:rPr sz="2000" spc="-5" dirty="0">
                <a:latin typeface="Times New Roman"/>
                <a:cs typeface="Times New Roman"/>
              </a:rPr>
              <a:t>at</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angle</a:t>
            </a:r>
            <a:r>
              <a:rPr sz="2000" dirty="0">
                <a:latin typeface="Times New Roman"/>
                <a:cs typeface="Times New Roman"/>
              </a:rPr>
              <a:t> </a:t>
            </a:r>
            <a:r>
              <a:rPr sz="2000" spc="-10" dirty="0">
                <a:latin typeface="Times New Roman"/>
                <a:cs typeface="Times New Roman"/>
              </a:rPr>
              <a:t>θ.</a:t>
            </a:r>
            <a:r>
              <a:rPr sz="2000" spc="-5" dirty="0">
                <a:latin typeface="Times New Roman"/>
                <a:cs typeface="Times New Roman"/>
              </a:rPr>
              <a:t> </a:t>
            </a:r>
            <a:r>
              <a:rPr sz="2000" spc="-10" dirty="0">
                <a:latin typeface="Times New Roman"/>
                <a:cs typeface="Times New Roman"/>
              </a:rPr>
              <a:t>After </a:t>
            </a:r>
            <a:r>
              <a:rPr sz="2000" spc="-484" dirty="0">
                <a:latin typeface="Times New Roman"/>
                <a:cs typeface="Times New Roman"/>
              </a:rPr>
              <a:t> </a:t>
            </a:r>
            <a:r>
              <a:rPr sz="2000" spc="-5" dirty="0">
                <a:latin typeface="Times New Roman"/>
                <a:cs typeface="Times New Roman"/>
              </a:rPr>
              <a:t>rotating</a:t>
            </a:r>
            <a:r>
              <a:rPr sz="2000" spc="-50" dirty="0">
                <a:latin typeface="Times New Roman"/>
                <a:cs typeface="Times New Roman"/>
              </a:rPr>
              <a:t> </a:t>
            </a:r>
            <a:r>
              <a:rPr sz="2000" spc="-5" dirty="0">
                <a:latin typeface="Times New Roman"/>
                <a:cs typeface="Times New Roman"/>
              </a:rPr>
              <a:t>it to</a:t>
            </a:r>
            <a:r>
              <a:rPr sz="2000" spc="-2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new</a:t>
            </a:r>
            <a:r>
              <a:rPr sz="2000" spc="-10" dirty="0">
                <a:latin typeface="Times New Roman"/>
                <a:cs typeface="Times New Roman"/>
              </a:rPr>
              <a:t> </a:t>
            </a:r>
            <a:r>
              <a:rPr sz="2000" spc="-5" dirty="0">
                <a:latin typeface="Times New Roman"/>
                <a:cs typeface="Times New Roman"/>
              </a:rPr>
              <a:t>location,</a:t>
            </a:r>
            <a:r>
              <a:rPr sz="2000" spc="-40" dirty="0">
                <a:latin typeface="Times New Roman"/>
                <a:cs typeface="Times New Roman"/>
              </a:rPr>
              <a:t> </a:t>
            </a:r>
            <a:r>
              <a:rPr sz="2000" dirty="0">
                <a:latin typeface="Times New Roman"/>
                <a:cs typeface="Times New Roman"/>
              </a:rPr>
              <a:t>we</a:t>
            </a:r>
            <a:r>
              <a:rPr sz="2000" spc="-25" dirty="0">
                <a:latin typeface="Times New Roman"/>
                <a:cs typeface="Times New Roman"/>
              </a:rPr>
              <a:t> </a:t>
            </a:r>
            <a:r>
              <a:rPr sz="2000" spc="-15" dirty="0">
                <a:latin typeface="Times New Roman"/>
                <a:cs typeface="Times New Roman"/>
              </a:rPr>
              <a:t>will</a:t>
            </a:r>
            <a:r>
              <a:rPr sz="2000" spc="-20" dirty="0">
                <a:latin typeface="Times New Roman"/>
                <a:cs typeface="Times New Roman"/>
              </a:rPr>
              <a:t> </a:t>
            </a:r>
            <a:r>
              <a:rPr sz="2000" dirty="0">
                <a:latin typeface="Times New Roman"/>
                <a:cs typeface="Times New Roman"/>
              </a:rPr>
              <a:t>get</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new point</a:t>
            </a:r>
            <a:r>
              <a:rPr sz="2000" spc="480" dirty="0">
                <a:latin typeface="Times New Roman"/>
                <a:cs typeface="Times New Roman"/>
              </a:rPr>
              <a:t> </a:t>
            </a:r>
            <a:r>
              <a:rPr sz="2000" spc="-330" dirty="0">
                <a:latin typeface="Times New Roman"/>
                <a:cs typeface="Times New Roman"/>
              </a:rPr>
              <a:t>P</a:t>
            </a:r>
            <a:r>
              <a:rPr sz="2000" spc="-330" dirty="0">
                <a:latin typeface="Symbol"/>
                <a:cs typeface="Symbol"/>
              </a:rPr>
              <a:t></a:t>
            </a:r>
            <a:r>
              <a:rPr sz="2000" spc="-330" dirty="0">
                <a:latin typeface="Times New Roman"/>
                <a:cs typeface="Times New Roman"/>
              </a:rPr>
              <a:t>(X</a:t>
            </a:r>
            <a:r>
              <a:rPr sz="2000" spc="-330" dirty="0">
                <a:latin typeface="Symbol"/>
                <a:cs typeface="Symbol"/>
              </a:rPr>
              <a:t></a:t>
            </a:r>
            <a:r>
              <a:rPr sz="2000" spc="-330" dirty="0">
                <a:latin typeface="Times New Roman"/>
                <a:cs typeface="Times New Roman"/>
              </a:rPr>
              <a:t>,Y</a:t>
            </a:r>
            <a:r>
              <a:rPr sz="2000" spc="-330" dirty="0">
                <a:latin typeface="Symbol"/>
                <a:cs typeface="Symbol"/>
              </a:rPr>
              <a:t></a:t>
            </a:r>
            <a:r>
              <a:rPr sz="2000" spc="-330" dirty="0">
                <a:latin typeface="Times New Roman"/>
                <a:cs typeface="Times New Roman"/>
              </a:rPr>
              <a:t>).</a:t>
            </a:r>
            <a:endParaRPr sz="2000">
              <a:latin typeface="Times New Roman"/>
              <a:cs typeface="Times New Roman"/>
            </a:endParaRPr>
          </a:p>
          <a:p>
            <a:pPr marL="265430" marR="5080" indent="-253365" algn="just">
              <a:lnSpc>
                <a:spcPct val="150000"/>
              </a:lnSpc>
              <a:spcBef>
                <a:spcPts val="5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In </a:t>
            </a:r>
            <a:r>
              <a:rPr sz="2000" spc="-10" dirty="0">
                <a:latin typeface="Times New Roman"/>
                <a:cs typeface="Times New Roman"/>
              </a:rPr>
              <a:t>this figure, </a:t>
            </a:r>
            <a:r>
              <a:rPr sz="2000" dirty="0">
                <a:latin typeface="Times New Roman"/>
                <a:cs typeface="Times New Roman"/>
              </a:rPr>
              <a:t>r </a:t>
            </a:r>
            <a:r>
              <a:rPr sz="2000" spc="-10" dirty="0">
                <a:latin typeface="Times New Roman"/>
                <a:cs typeface="Times New Roman"/>
              </a:rPr>
              <a:t>is </a:t>
            </a:r>
            <a:r>
              <a:rPr sz="2000" spc="-5" dirty="0">
                <a:latin typeface="Times New Roman"/>
                <a:cs typeface="Times New Roman"/>
              </a:rPr>
              <a:t>the constant </a:t>
            </a:r>
            <a:r>
              <a:rPr sz="2000" spc="-10" dirty="0">
                <a:latin typeface="Times New Roman"/>
                <a:cs typeface="Times New Roman"/>
              </a:rPr>
              <a:t>distance </a:t>
            </a:r>
            <a:r>
              <a:rPr sz="2000" spc="-5" dirty="0">
                <a:latin typeface="Times New Roman"/>
                <a:cs typeface="Times New Roman"/>
              </a:rPr>
              <a:t>of the point </a:t>
            </a:r>
            <a:r>
              <a:rPr sz="2000" dirty="0">
                <a:latin typeface="Times New Roman"/>
                <a:cs typeface="Times New Roman"/>
              </a:rPr>
              <a:t>from </a:t>
            </a:r>
            <a:r>
              <a:rPr sz="2000" spc="-5" dirty="0">
                <a:latin typeface="Times New Roman"/>
                <a:cs typeface="Times New Roman"/>
              </a:rPr>
              <a:t>the </a:t>
            </a:r>
            <a:r>
              <a:rPr sz="2000" dirty="0">
                <a:latin typeface="Times New Roman"/>
                <a:cs typeface="Times New Roman"/>
              </a:rPr>
              <a:t> </a:t>
            </a:r>
            <a:r>
              <a:rPr sz="2000" spc="-5" dirty="0">
                <a:latin typeface="Times New Roman"/>
                <a:cs typeface="Times New Roman"/>
              </a:rPr>
              <a:t>origin, angle </a:t>
            </a:r>
            <a:r>
              <a:rPr sz="2000" dirty="0">
                <a:latin typeface="Symbol"/>
                <a:cs typeface="Symbol"/>
              </a:rPr>
              <a:t></a:t>
            </a:r>
            <a:r>
              <a:rPr sz="2000" dirty="0">
                <a:latin typeface="Times New Roman"/>
                <a:cs typeface="Times New Roman"/>
              </a:rPr>
              <a:t> </a:t>
            </a:r>
            <a:r>
              <a:rPr sz="2000" spc="-5" dirty="0">
                <a:latin typeface="Times New Roman"/>
                <a:cs typeface="Times New Roman"/>
              </a:rPr>
              <a:t>is the </a:t>
            </a:r>
            <a:r>
              <a:rPr sz="2000" spc="-10" dirty="0">
                <a:latin typeface="Times New Roman"/>
                <a:cs typeface="Times New Roman"/>
              </a:rPr>
              <a:t>original </a:t>
            </a:r>
            <a:r>
              <a:rPr sz="2000" spc="-5" dirty="0">
                <a:latin typeface="Times New Roman"/>
                <a:cs typeface="Times New Roman"/>
              </a:rPr>
              <a:t>angular </a:t>
            </a:r>
            <a:r>
              <a:rPr sz="2000" spc="-10" dirty="0">
                <a:latin typeface="Times New Roman"/>
                <a:cs typeface="Times New Roman"/>
              </a:rPr>
              <a:t>position </a:t>
            </a:r>
            <a:r>
              <a:rPr sz="2000" spc="-5" dirty="0">
                <a:latin typeface="Times New Roman"/>
                <a:cs typeface="Times New Roman"/>
              </a:rPr>
              <a:t>of the point </a:t>
            </a:r>
            <a:r>
              <a:rPr sz="2000" dirty="0">
                <a:latin typeface="Times New Roman"/>
                <a:cs typeface="Times New Roman"/>
              </a:rPr>
              <a:t> from</a:t>
            </a:r>
            <a:r>
              <a:rPr sz="2000" spc="-5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spc="-5" dirty="0">
                <a:latin typeface="Times New Roman"/>
                <a:cs typeface="Times New Roman"/>
              </a:rPr>
              <a:t>horizontal,</a:t>
            </a:r>
            <a:r>
              <a:rPr sz="2000" spc="-4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Symbol"/>
                <a:cs typeface="Symbol"/>
              </a:rPr>
              <a:t></a:t>
            </a:r>
            <a:r>
              <a:rPr sz="2000" spc="-25"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rotation</a:t>
            </a:r>
            <a:r>
              <a:rPr sz="2000" spc="-35" dirty="0">
                <a:latin typeface="Times New Roman"/>
                <a:cs typeface="Times New Roman"/>
              </a:rPr>
              <a:t> </a:t>
            </a:r>
            <a:r>
              <a:rPr sz="2000" dirty="0">
                <a:latin typeface="Times New Roman"/>
                <a:cs typeface="Times New Roman"/>
              </a:rPr>
              <a:t>angle.</a:t>
            </a:r>
            <a:endParaRPr sz="2000">
              <a:latin typeface="Times New Roman"/>
              <a:cs typeface="Times New Roman"/>
            </a:endParaRPr>
          </a:p>
        </p:txBody>
      </p:sp>
      <p:sp>
        <p:nvSpPr>
          <p:cNvPr id="6" name="object 6"/>
          <p:cNvSpPr txBox="1"/>
          <p:nvPr/>
        </p:nvSpPr>
        <p:spPr>
          <a:xfrm>
            <a:off x="1677289" y="3690873"/>
            <a:ext cx="5446395" cy="330835"/>
          </a:xfrm>
          <a:prstGeom prst="rect">
            <a:avLst/>
          </a:prstGeom>
        </p:spPr>
        <p:txBody>
          <a:bodyPr vert="horz" wrap="square" lIns="0" tIns="12700" rIns="0" bIns="0" rtlCol="0">
            <a:spAutoFit/>
          </a:bodyPr>
          <a:lstStyle/>
          <a:p>
            <a:pPr>
              <a:lnSpc>
                <a:spcPct val="100000"/>
              </a:lnSpc>
              <a:spcBef>
                <a:spcPts val="100"/>
              </a:spcBef>
              <a:tabLst>
                <a:tab pos="1258570" algn="l"/>
                <a:tab pos="2096770" algn="l"/>
                <a:tab pos="2584450" algn="l"/>
                <a:tab pos="3084830" algn="l"/>
                <a:tab pos="4061460" algn="l"/>
                <a:tab pos="4801235"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0" dirty="0">
                <a:latin typeface="Times New Roman"/>
                <a:cs typeface="Times New Roman"/>
              </a:rPr>
              <a:t>P</a:t>
            </a:r>
            <a:r>
              <a:rPr sz="2000" dirty="0">
                <a:latin typeface="Times New Roman"/>
                <a:cs typeface="Times New Roman"/>
              </a:rPr>
              <a:t>os</a:t>
            </a:r>
            <a:r>
              <a:rPr sz="2000" spc="-10" dirty="0">
                <a:latin typeface="Times New Roman"/>
                <a:cs typeface="Times New Roman"/>
              </a:rPr>
              <a:t>i</a:t>
            </a:r>
            <a:r>
              <a:rPr sz="2000" spc="-20" dirty="0">
                <a:latin typeface="Times New Roman"/>
                <a:cs typeface="Times New Roman"/>
              </a:rPr>
              <a:t>ti</a:t>
            </a:r>
            <a:r>
              <a:rPr sz="2000" dirty="0">
                <a:latin typeface="Times New Roman"/>
                <a:cs typeface="Times New Roman"/>
              </a:rPr>
              <a:t>ve	va</a:t>
            </a:r>
            <a:r>
              <a:rPr sz="2000" spc="-15" dirty="0">
                <a:latin typeface="Times New Roman"/>
                <a:cs typeface="Times New Roman"/>
              </a:rPr>
              <a:t>l</a:t>
            </a:r>
            <a:r>
              <a:rPr sz="2000" dirty="0">
                <a:latin typeface="Times New Roman"/>
                <a:cs typeface="Times New Roman"/>
              </a:rPr>
              <a:t>u</a:t>
            </a:r>
            <a:r>
              <a:rPr sz="2000" spc="-20" dirty="0">
                <a:latin typeface="Times New Roman"/>
                <a:cs typeface="Times New Roman"/>
              </a:rPr>
              <a:t>e</a:t>
            </a:r>
            <a:r>
              <a:rPr sz="2000" dirty="0">
                <a:latin typeface="Times New Roman"/>
                <a:cs typeface="Times New Roman"/>
              </a:rPr>
              <a:t>s	</a:t>
            </a:r>
            <a:r>
              <a:rPr sz="2000" spc="-10" dirty="0">
                <a:latin typeface="Times New Roman"/>
                <a:cs typeface="Times New Roman"/>
              </a:rPr>
              <a:t>f</a:t>
            </a:r>
            <a:r>
              <a:rPr sz="2000" dirty="0">
                <a:latin typeface="Times New Roman"/>
                <a:cs typeface="Times New Roman"/>
              </a:rPr>
              <a:t>or	</a:t>
            </a:r>
            <a:r>
              <a:rPr sz="2000" spc="-20" dirty="0">
                <a:latin typeface="Times New Roman"/>
                <a:cs typeface="Times New Roman"/>
              </a:rPr>
              <a:t>t</a:t>
            </a:r>
            <a:r>
              <a:rPr sz="2000" dirty="0">
                <a:latin typeface="Times New Roman"/>
                <a:cs typeface="Times New Roman"/>
              </a:rPr>
              <a:t>he	</a:t>
            </a:r>
            <a:r>
              <a:rPr sz="2000" spc="-10" dirty="0">
                <a:latin typeface="Times New Roman"/>
                <a:cs typeface="Times New Roman"/>
              </a:rPr>
              <a:t>r</a:t>
            </a:r>
            <a:r>
              <a:rPr sz="2000" dirty="0">
                <a:latin typeface="Times New Roman"/>
                <a:cs typeface="Times New Roman"/>
              </a:rPr>
              <a:t>o</a:t>
            </a:r>
            <a:r>
              <a:rPr sz="2000" spc="-25" dirty="0">
                <a:latin typeface="Times New Roman"/>
                <a:cs typeface="Times New Roman"/>
              </a:rPr>
              <a:t>t</a:t>
            </a:r>
            <a:r>
              <a:rPr sz="2000" dirty="0">
                <a:latin typeface="Times New Roman"/>
                <a:cs typeface="Times New Roman"/>
              </a:rPr>
              <a:t>a</a:t>
            </a:r>
            <a:r>
              <a:rPr sz="2000" spc="-10" dirty="0">
                <a:latin typeface="Times New Roman"/>
                <a:cs typeface="Times New Roman"/>
              </a:rPr>
              <a:t>t</a:t>
            </a:r>
            <a:r>
              <a:rPr sz="2000" spc="-20" dirty="0">
                <a:latin typeface="Times New Roman"/>
                <a:cs typeface="Times New Roman"/>
              </a:rPr>
              <a:t>i</a:t>
            </a:r>
            <a:r>
              <a:rPr sz="2000" dirty="0">
                <a:latin typeface="Times New Roman"/>
                <a:cs typeface="Times New Roman"/>
              </a:rPr>
              <a:t>on	</a:t>
            </a:r>
            <a:r>
              <a:rPr sz="2000" spc="-15" dirty="0">
                <a:latin typeface="Times New Roman"/>
                <a:cs typeface="Times New Roman"/>
              </a:rPr>
              <a:t>a</a:t>
            </a:r>
            <a:r>
              <a:rPr sz="2000" dirty="0">
                <a:latin typeface="Times New Roman"/>
                <a:cs typeface="Times New Roman"/>
              </a:rPr>
              <a:t>n</a:t>
            </a:r>
            <a:r>
              <a:rPr sz="2000" spc="-15" dirty="0">
                <a:latin typeface="Times New Roman"/>
                <a:cs typeface="Times New Roman"/>
              </a:rPr>
              <a:t>g</a:t>
            </a:r>
            <a:r>
              <a:rPr sz="2000" dirty="0">
                <a:latin typeface="Times New Roman"/>
                <a:cs typeface="Times New Roman"/>
              </a:rPr>
              <a:t>le	d</a:t>
            </a:r>
            <a:r>
              <a:rPr sz="2000" spc="-10" dirty="0">
                <a:latin typeface="Times New Roman"/>
                <a:cs typeface="Times New Roman"/>
              </a:rPr>
              <a:t>ef</a:t>
            </a:r>
            <a:r>
              <a:rPr sz="2000" spc="-20" dirty="0">
                <a:latin typeface="Times New Roman"/>
                <a:cs typeface="Times New Roman"/>
              </a:rPr>
              <a:t>i</a:t>
            </a:r>
            <a:r>
              <a:rPr sz="2000" dirty="0">
                <a:latin typeface="Times New Roman"/>
                <a:cs typeface="Times New Roman"/>
              </a:rPr>
              <a:t>ne</a:t>
            </a:r>
            <a:endParaRPr sz="2000">
              <a:latin typeface="Times New Roman"/>
              <a:cs typeface="Times New Roman"/>
            </a:endParaRPr>
          </a:p>
        </p:txBody>
      </p:sp>
      <p:sp>
        <p:nvSpPr>
          <p:cNvPr id="7" name="object 7"/>
          <p:cNvSpPr txBox="1"/>
          <p:nvPr/>
        </p:nvSpPr>
        <p:spPr>
          <a:xfrm>
            <a:off x="1931797" y="3539083"/>
            <a:ext cx="6216650" cy="939800"/>
          </a:xfrm>
          <a:prstGeom prst="rect">
            <a:avLst/>
          </a:prstGeom>
        </p:spPr>
        <p:txBody>
          <a:bodyPr vert="horz" wrap="square" lIns="0" tIns="12700" rIns="0" bIns="0" rtlCol="0">
            <a:spAutoFit/>
          </a:bodyPr>
          <a:lstStyle/>
          <a:p>
            <a:pPr marR="5080" indent="5371465">
              <a:lnSpc>
                <a:spcPct val="150000"/>
              </a:lnSpc>
              <a:spcBef>
                <a:spcPts val="100"/>
              </a:spcBef>
              <a:tabLst>
                <a:tab pos="1179830" algn="l"/>
                <a:tab pos="2229485" algn="l"/>
                <a:tab pos="2959735" algn="l"/>
                <a:tab pos="3436620" algn="l"/>
                <a:tab pos="4124325" algn="l"/>
                <a:tab pos="4814570" algn="l"/>
                <a:tab pos="5345430" algn="l"/>
              </a:tabLst>
            </a:pPr>
            <a:r>
              <a:rPr sz="2000" spc="-15" dirty="0">
                <a:latin typeface="Times New Roman"/>
                <a:cs typeface="Times New Roman"/>
              </a:rPr>
              <a:t>c</a:t>
            </a:r>
            <a:r>
              <a:rPr sz="2000" dirty="0">
                <a:latin typeface="Times New Roman"/>
                <a:cs typeface="Times New Roman"/>
              </a:rPr>
              <a:t>o</a:t>
            </a:r>
            <a:r>
              <a:rPr sz="2000" spc="-25" dirty="0">
                <a:latin typeface="Times New Roman"/>
                <a:cs typeface="Times New Roman"/>
              </a:rPr>
              <a:t>u</a:t>
            </a:r>
            <a:r>
              <a:rPr sz="2000" dirty="0">
                <a:latin typeface="Times New Roman"/>
                <a:cs typeface="Times New Roman"/>
              </a:rPr>
              <a:t>n</a:t>
            </a:r>
            <a:r>
              <a:rPr sz="2000" spc="-25" dirty="0">
                <a:latin typeface="Times New Roman"/>
                <a:cs typeface="Times New Roman"/>
              </a:rPr>
              <a:t>t</a:t>
            </a:r>
            <a:r>
              <a:rPr sz="2000" spc="-30" dirty="0">
                <a:latin typeface="Times New Roman"/>
                <a:cs typeface="Times New Roman"/>
              </a:rPr>
              <a:t>e</a:t>
            </a:r>
            <a:r>
              <a:rPr sz="2000" spc="-40" dirty="0">
                <a:latin typeface="Times New Roman"/>
                <a:cs typeface="Times New Roman"/>
              </a:rPr>
              <a:t>r</a:t>
            </a:r>
            <a:r>
              <a:rPr sz="2000" dirty="0">
                <a:latin typeface="Times New Roman"/>
                <a:cs typeface="Times New Roman"/>
              </a:rPr>
              <a:t>-  c</a:t>
            </a:r>
            <a:r>
              <a:rPr sz="2000" spc="-20" dirty="0">
                <a:latin typeface="Times New Roman"/>
                <a:cs typeface="Times New Roman"/>
              </a:rPr>
              <a:t>l</a:t>
            </a:r>
            <a:r>
              <a:rPr sz="2000" dirty="0">
                <a:latin typeface="Times New Roman"/>
                <a:cs typeface="Times New Roman"/>
              </a:rPr>
              <a:t>o</a:t>
            </a:r>
            <a:r>
              <a:rPr sz="2000" spc="-10" dirty="0">
                <a:latin typeface="Times New Roman"/>
                <a:cs typeface="Times New Roman"/>
              </a:rPr>
              <a:t>c</a:t>
            </a:r>
            <a:r>
              <a:rPr sz="2000" dirty="0">
                <a:latin typeface="Times New Roman"/>
                <a:cs typeface="Times New Roman"/>
              </a:rPr>
              <a:t>kw</a:t>
            </a:r>
            <a:r>
              <a:rPr sz="2000" spc="-20" dirty="0">
                <a:latin typeface="Times New Roman"/>
                <a:cs typeface="Times New Roman"/>
              </a:rPr>
              <a:t>i</a:t>
            </a:r>
            <a:r>
              <a:rPr sz="2000" dirty="0">
                <a:latin typeface="Times New Roman"/>
                <a:cs typeface="Times New Roman"/>
              </a:rPr>
              <a:t>se	</a:t>
            </a:r>
            <a:r>
              <a:rPr sz="2000" spc="-10" dirty="0">
                <a:latin typeface="Times New Roman"/>
                <a:cs typeface="Times New Roman"/>
              </a:rPr>
              <a:t>r</a:t>
            </a:r>
            <a:r>
              <a:rPr sz="2000" dirty="0">
                <a:latin typeface="Times New Roman"/>
                <a:cs typeface="Times New Roman"/>
              </a:rPr>
              <a:t>o</a:t>
            </a:r>
            <a:r>
              <a:rPr sz="2000" spc="-25" dirty="0">
                <a:latin typeface="Times New Roman"/>
                <a:cs typeface="Times New Roman"/>
              </a:rPr>
              <a:t>t</a:t>
            </a:r>
            <a:r>
              <a:rPr sz="2000" dirty="0">
                <a:latin typeface="Times New Roman"/>
                <a:cs typeface="Times New Roman"/>
              </a:rPr>
              <a:t>a</a:t>
            </a:r>
            <a:r>
              <a:rPr sz="2000" spc="-10" dirty="0">
                <a:latin typeface="Times New Roman"/>
                <a:cs typeface="Times New Roman"/>
              </a:rPr>
              <a:t>t</a:t>
            </a:r>
            <a:r>
              <a:rPr sz="2000" spc="-20" dirty="0">
                <a:latin typeface="Times New Roman"/>
                <a:cs typeface="Times New Roman"/>
              </a:rPr>
              <a:t>i</a:t>
            </a:r>
            <a:r>
              <a:rPr sz="2000" dirty="0">
                <a:latin typeface="Times New Roman"/>
                <a:cs typeface="Times New Roman"/>
              </a:rPr>
              <a:t>o</a:t>
            </a:r>
            <a:r>
              <a:rPr sz="2000" spc="-15" dirty="0">
                <a:latin typeface="Times New Roman"/>
                <a:cs typeface="Times New Roman"/>
              </a:rPr>
              <a:t>n</a:t>
            </a:r>
            <a:r>
              <a:rPr sz="2000" dirty="0">
                <a:latin typeface="Times New Roman"/>
                <a:cs typeface="Times New Roman"/>
              </a:rPr>
              <a:t>s	</a:t>
            </a:r>
            <a:r>
              <a:rPr sz="2000" spc="-15" dirty="0">
                <a:latin typeface="Times New Roman"/>
                <a:cs typeface="Times New Roman"/>
              </a:rPr>
              <a:t>a</a:t>
            </a:r>
            <a:r>
              <a:rPr sz="2000" dirty="0">
                <a:latin typeface="Times New Roman"/>
                <a:cs typeface="Times New Roman"/>
              </a:rPr>
              <a:t>b</a:t>
            </a:r>
            <a:r>
              <a:rPr sz="2000" spc="-15" dirty="0">
                <a:latin typeface="Times New Roman"/>
                <a:cs typeface="Times New Roman"/>
              </a:rPr>
              <a:t>o</a:t>
            </a:r>
            <a:r>
              <a:rPr sz="2000" dirty="0">
                <a:latin typeface="Times New Roman"/>
                <a:cs typeface="Times New Roman"/>
              </a:rPr>
              <a:t>ut	</a:t>
            </a:r>
            <a:r>
              <a:rPr sz="2000" spc="-20" dirty="0">
                <a:latin typeface="Times New Roman"/>
                <a:cs typeface="Times New Roman"/>
              </a:rPr>
              <a:t>t</a:t>
            </a:r>
            <a:r>
              <a:rPr sz="2000" dirty="0">
                <a:latin typeface="Times New Roman"/>
                <a:cs typeface="Times New Roman"/>
              </a:rPr>
              <a:t>he	p</a:t>
            </a:r>
            <a:r>
              <a:rPr sz="2000" spc="-15" dirty="0">
                <a:latin typeface="Times New Roman"/>
                <a:cs typeface="Times New Roman"/>
              </a:rPr>
              <a:t>i</a:t>
            </a:r>
            <a:r>
              <a:rPr sz="2000" dirty="0">
                <a:latin typeface="Times New Roman"/>
                <a:cs typeface="Times New Roman"/>
              </a:rPr>
              <a:t>v</a:t>
            </a:r>
            <a:r>
              <a:rPr sz="2000" spc="-15" dirty="0">
                <a:latin typeface="Times New Roman"/>
                <a:cs typeface="Times New Roman"/>
              </a:rPr>
              <a:t>o</a:t>
            </a:r>
            <a:r>
              <a:rPr sz="2000" dirty="0">
                <a:latin typeface="Times New Roman"/>
                <a:cs typeface="Times New Roman"/>
              </a:rPr>
              <a:t>t	po</a:t>
            </a:r>
            <a:r>
              <a:rPr sz="2000" spc="-20" dirty="0">
                <a:latin typeface="Times New Roman"/>
                <a:cs typeface="Times New Roman"/>
              </a:rPr>
              <a:t>i</a:t>
            </a:r>
            <a:r>
              <a:rPr sz="2000" dirty="0">
                <a:latin typeface="Times New Roman"/>
                <a:cs typeface="Times New Roman"/>
              </a:rPr>
              <a:t>nt	</a:t>
            </a:r>
            <a:r>
              <a:rPr sz="2000" spc="-15" dirty="0">
                <a:latin typeface="Times New Roman"/>
                <a:cs typeface="Times New Roman"/>
              </a:rPr>
              <a:t>a</a:t>
            </a:r>
            <a:r>
              <a:rPr sz="2000" spc="-20" dirty="0">
                <a:latin typeface="Times New Roman"/>
                <a:cs typeface="Times New Roman"/>
              </a:rPr>
              <a:t>n</a:t>
            </a:r>
            <a:r>
              <a:rPr sz="2000" dirty="0">
                <a:latin typeface="Times New Roman"/>
                <a:cs typeface="Times New Roman"/>
              </a:rPr>
              <a:t>d	n</a:t>
            </a:r>
            <a:r>
              <a:rPr sz="2000" spc="-10" dirty="0">
                <a:latin typeface="Times New Roman"/>
                <a:cs typeface="Times New Roman"/>
              </a:rPr>
              <a:t>e</a:t>
            </a:r>
            <a:r>
              <a:rPr sz="2000" dirty="0">
                <a:latin typeface="Times New Roman"/>
                <a:cs typeface="Times New Roman"/>
              </a:rPr>
              <a:t>g</a:t>
            </a:r>
            <a:r>
              <a:rPr sz="2000" spc="-10" dirty="0">
                <a:latin typeface="Times New Roman"/>
                <a:cs typeface="Times New Roman"/>
              </a:rPr>
              <a:t>a</a:t>
            </a:r>
            <a:r>
              <a:rPr sz="2000" dirty="0">
                <a:latin typeface="Times New Roman"/>
                <a:cs typeface="Times New Roman"/>
              </a:rPr>
              <a:t>t</a:t>
            </a:r>
            <a:r>
              <a:rPr sz="2000" spc="-25" dirty="0">
                <a:latin typeface="Times New Roman"/>
                <a:cs typeface="Times New Roman"/>
              </a:rPr>
              <a:t>i</a:t>
            </a:r>
            <a:r>
              <a:rPr sz="2000" dirty="0">
                <a:latin typeface="Times New Roman"/>
                <a:cs typeface="Times New Roman"/>
              </a:rPr>
              <a:t>ve</a:t>
            </a:r>
            <a:endParaRPr sz="2000">
              <a:latin typeface="Times New Roman"/>
              <a:cs typeface="Times New Roman"/>
            </a:endParaRPr>
          </a:p>
        </p:txBody>
      </p:sp>
      <p:sp>
        <p:nvSpPr>
          <p:cNvPr id="8" name="object 8"/>
          <p:cNvSpPr txBox="1"/>
          <p:nvPr/>
        </p:nvSpPr>
        <p:spPr>
          <a:xfrm>
            <a:off x="1931797" y="4605273"/>
            <a:ext cx="4798695" cy="330835"/>
          </a:xfrm>
          <a:prstGeom prst="rect">
            <a:avLst/>
          </a:prstGeom>
        </p:spPr>
        <p:txBody>
          <a:bodyPr vert="horz" wrap="square" lIns="0" tIns="12700" rIns="0" bIns="0" rtlCol="0">
            <a:spAutoFit/>
          </a:bodyPr>
          <a:lstStyle/>
          <a:p>
            <a:pPr>
              <a:lnSpc>
                <a:spcPct val="100000"/>
              </a:lnSpc>
              <a:spcBef>
                <a:spcPts val="100"/>
              </a:spcBef>
            </a:pPr>
            <a:r>
              <a:rPr sz="2000" dirty="0">
                <a:latin typeface="Times New Roman"/>
                <a:cs typeface="Times New Roman"/>
              </a:rPr>
              <a:t>values</a:t>
            </a:r>
            <a:r>
              <a:rPr sz="2000" spc="-55" dirty="0">
                <a:latin typeface="Times New Roman"/>
                <a:cs typeface="Times New Roman"/>
              </a:rPr>
              <a:t> </a:t>
            </a:r>
            <a:r>
              <a:rPr sz="2000" dirty="0">
                <a:latin typeface="Times New Roman"/>
                <a:cs typeface="Times New Roman"/>
              </a:rPr>
              <a:t>rotate</a:t>
            </a:r>
            <a:r>
              <a:rPr sz="2000" spc="-50" dirty="0">
                <a:latin typeface="Times New Roman"/>
                <a:cs typeface="Times New Roman"/>
              </a:rPr>
              <a:t> </a:t>
            </a:r>
            <a:r>
              <a:rPr sz="2000" spc="-5" dirty="0">
                <a:latin typeface="Times New Roman"/>
                <a:cs typeface="Times New Roman"/>
              </a:rPr>
              <a:t>objects</a:t>
            </a:r>
            <a:r>
              <a:rPr sz="2000" spc="-40" dirty="0">
                <a:latin typeface="Times New Roman"/>
                <a:cs typeface="Times New Roman"/>
              </a:rPr>
              <a:t> </a:t>
            </a:r>
            <a:r>
              <a:rPr sz="2000" spc="-5" dirty="0">
                <a:latin typeface="Times New Roman"/>
                <a:cs typeface="Times New Roman"/>
              </a:rPr>
              <a:t>in</a:t>
            </a:r>
            <a:r>
              <a:rPr sz="2000" spc="-3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spc="-5" dirty="0">
                <a:latin typeface="Times New Roman"/>
                <a:cs typeface="Times New Roman"/>
              </a:rPr>
              <a:t>clockwise</a:t>
            </a:r>
            <a:r>
              <a:rPr sz="2000" spc="-70" dirty="0">
                <a:latin typeface="Times New Roman"/>
                <a:cs typeface="Times New Roman"/>
              </a:rPr>
              <a:t> </a:t>
            </a:r>
            <a:r>
              <a:rPr sz="2000" spc="-5" dirty="0">
                <a:latin typeface="Times New Roman"/>
                <a:cs typeface="Times New Roman"/>
              </a:rPr>
              <a:t>direction.</a:t>
            </a:r>
            <a:endParaRPr sz="20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2DA42E-BD4B-1CC2-5A19-9E14DF69D347}"/>
              </a:ext>
            </a:extLst>
          </p:cNvPr>
          <p:cNvPicPr>
            <a:picLocks noChangeAspect="1"/>
          </p:cNvPicPr>
          <p:nvPr/>
        </p:nvPicPr>
        <p:blipFill>
          <a:blip r:embed="rId2"/>
          <a:stretch>
            <a:fillRect/>
          </a:stretch>
        </p:blipFill>
        <p:spPr>
          <a:xfrm>
            <a:off x="800100" y="571500"/>
            <a:ext cx="7543800" cy="54483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9848" y="908761"/>
            <a:ext cx="4312285"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Calibri"/>
                <a:cs typeface="Calibri"/>
              </a:rPr>
              <a:t>Rotation</a:t>
            </a:r>
            <a:r>
              <a:rPr sz="2200" spc="5" dirty="0">
                <a:latin typeface="Calibri"/>
                <a:cs typeface="Calibri"/>
              </a:rPr>
              <a:t> </a:t>
            </a:r>
            <a:r>
              <a:rPr sz="2200" spc="-5" dirty="0">
                <a:latin typeface="Calibri"/>
                <a:cs typeface="Calibri"/>
              </a:rPr>
              <a:t>about</a:t>
            </a:r>
            <a:r>
              <a:rPr sz="2200" spc="-40" dirty="0">
                <a:latin typeface="Calibri"/>
                <a:cs typeface="Calibri"/>
              </a:rPr>
              <a:t> </a:t>
            </a:r>
            <a:r>
              <a:rPr sz="2200" spc="-5" dirty="0">
                <a:latin typeface="Calibri"/>
                <a:cs typeface="Calibri"/>
              </a:rPr>
              <a:t>a</a:t>
            </a:r>
            <a:r>
              <a:rPr sz="2200" spc="-10" dirty="0">
                <a:latin typeface="Calibri"/>
                <a:cs typeface="Calibri"/>
              </a:rPr>
              <a:t> </a:t>
            </a:r>
            <a:r>
              <a:rPr sz="2200" spc="-20" dirty="0">
                <a:latin typeface="Calibri"/>
                <a:cs typeface="Calibri"/>
              </a:rPr>
              <a:t>fixed</a:t>
            </a:r>
            <a:r>
              <a:rPr sz="2200" spc="-10" dirty="0">
                <a:latin typeface="Calibri"/>
                <a:cs typeface="Calibri"/>
              </a:rPr>
              <a:t> </a:t>
            </a:r>
            <a:r>
              <a:rPr sz="2200" spc="-30" dirty="0">
                <a:latin typeface="Calibri"/>
                <a:cs typeface="Calibri"/>
              </a:rPr>
              <a:t>reference</a:t>
            </a:r>
            <a:r>
              <a:rPr sz="2200" spc="-60" dirty="0">
                <a:latin typeface="Calibri"/>
                <a:cs typeface="Calibri"/>
              </a:rPr>
              <a:t> </a:t>
            </a:r>
            <a:r>
              <a:rPr sz="2200" spc="-10" dirty="0">
                <a:latin typeface="Calibri"/>
                <a:cs typeface="Calibri"/>
              </a:rPr>
              <a:t>point</a:t>
            </a:r>
            <a:endParaRPr sz="2200">
              <a:latin typeface="Calibri"/>
              <a:cs typeface="Calibri"/>
            </a:endParaRPr>
          </a:p>
        </p:txBody>
      </p:sp>
      <p:grpSp>
        <p:nvGrpSpPr>
          <p:cNvPr id="3" name="object 3"/>
          <p:cNvGrpSpPr/>
          <p:nvPr/>
        </p:nvGrpSpPr>
        <p:grpSpPr>
          <a:xfrm>
            <a:off x="415632" y="1479169"/>
            <a:ext cx="8312784" cy="4975860"/>
            <a:chOff x="415632" y="1479169"/>
            <a:chExt cx="8312784" cy="4975860"/>
          </a:xfrm>
        </p:grpSpPr>
        <p:pic>
          <p:nvPicPr>
            <p:cNvPr id="4" name="object 4"/>
            <p:cNvPicPr/>
            <p:nvPr/>
          </p:nvPicPr>
          <p:blipFill>
            <a:blip r:embed="rId2" cstate="print"/>
            <a:stretch>
              <a:fillRect/>
            </a:stretch>
          </p:blipFill>
          <p:spPr>
            <a:xfrm>
              <a:off x="3990086" y="1479169"/>
              <a:ext cx="2092090" cy="1949830"/>
            </a:xfrm>
            <a:prstGeom prst="rect">
              <a:avLst/>
            </a:prstGeom>
          </p:spPr>
        </p:pic>
        <p:pic>
          <p:nvPicPr>
            <p:cNvPr id="5" name="object 5"/>
            <p:cNvPicPr/>
            <p:nvPr/>
          </p:nvPicPr>
          <p:blipFill>
            <a:blip r:embed="rId3"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body" idx="1"/>
          </p:nvPr>
        </p:nvSpPr>
        <p:spPr>
          <a:prstGeom prst="rect">
            <a:avLst/>
          </a:prstGeom>
        </p:spPr>
        <p:txBody>
          <a:bodyPr vert="horz" wrap="square" lIns="0" tIns="954919" rIns="0" bIns="0" rtlCol="0">
            <a:spAutoFit/>
          </a:bodyPr>
          <a:lstStyle/>
          <a:p>
            <a:pPr>
              <a:lnSpc>
                <a:spcPct val="100000"/>
              </a:lnSpc>
              <a:spcBef>
                <a:spcPts val="20"/>
              </a:spcBef>
            </a:pPr>
            <a:endParaRPr sz="3800" dirty="0"/>
          </a:p>
          <a:p>
            <a:pPr marL="149225" algn="ctr">
              <a:lnSpc>
                <a:spcPct val="100000"/>
              </a:lnSpc>
            </a:pPr>
            <a:r>
              <a:rPr sz="2200" spc="-5" dirty="0"/>
              <a:t>x '</a:t>
            </a:r>
            <a:r>
              <a:rPr sz="2200" spc="10" dirty="0"/>
              <a:t> </a:t>
            </a:r>
            <a:r>
              <a:rPr sz="2200" spc="-5" dirty="0"/>
              <a:t>=</a:t>
            </a:r>
            <a:r>
              <a:rPr sz="2200" dirty="0"/>
              <a:t> x</a:t>
            </a:r>
            <a:r>
              <a:rPr sz="2175" baseline="-17241" dirty="0"/>
              <a:t>r </a:t>
            </a:r>
            <a:r>
              <a:rPr sz="2175" spc="-22" baseline="-17241" dirty="0"/>
              <a:t> </a:t>
            </a:r>
            <a:r>
              <a:rPr sz="2200" spc="-5" dirty="0"/>
              <a:t>+</a:t>
            </a:r>
            <a:r>
              <a:rPr sz="2200" spc="-15" dirty="0"/>
              <a:t> </a:t>
            </a:r>
            <a:r>
              <a:rPr sz="2200" spc="-5" dirty="0"/>
              <a:t>(x</a:t>
            </a:r>
            <a:r>
              <a:rPr sz="2200" spc="20" dirty="0"/>
              <a:t> </a:t>
            </a:r>
            <a:r>
              <a:rPr sz="2200" spc="-5" dirty="0"/>
              <a:t>-</a:t>
            </a:r>
            <a:r>
              <a:rPr sz="2200" dirty="0"/>
              <a:t> x</a:t>
            </a:r>
            <a:r>
              <a:rPr sz="2175" spc="7" baseline="-17241" dirty="0"/>
              <a:t>r</a:t>
            </a:r>
            <a:r>
              <a:rPr sz="2200" spc="-5" dirty="0"/>
              <a:t>)</a:t>
            </a:r>
            <a:r>
              <a:rPr sz="2200" spc="-25" dirty="0"/>
              <a:t> </a:t>
            </a:r>
            <a:r>
              <a:rPr sz="2200" spc="-5" dirty="0"/>
              <a:t>c</a:t>
            </a:r>
            <a:r>
              <a:rPr sz="2200" dirty="0"/>
              <a:t>o</a:t>
            </a:r>
            <a:r>
              <a:rPr sz="2200" spc="-5" dirty="0"/>
              <a:t>s </a:t>
            </a:r>
            <a:r>
              <a:rPr sz="2200" spc="-5" dirty="0">
                <a:latin typeface="Symbol"/>
                <a:cs typeface="Symbol"/>
              </a:rPr>
              <a:t></a:t>
            </a:r>
            <a:r>
              <a:rPr sz="2200" spc="5" dirty="0"/>
              <a:t> </a:t>
            </a:r>
            <a:r>
              <a:rPr sz="2200" spc="-5" dirty="0"/>
              <a:t>-</a:t>
            </a:r>
            <a:r>
              <a:rPr sz="2200" dirty="0"/>
              <a:t> </a:t>
            </a:r>
            <a:r>
              <a:rPr sz="2200" spc="-5" dirty="0"/>
              <a:t>(y</a:t>
            </a:r>
            <a:r>
              <a:rPr sz="2200" spc="20" dirty="0"/>
              <a:t> </a:t>
            </a:r>
            <a:r>
              <a:rPr sz="2200" spc="-5" dirty="0"/>
              <a:t>– </a:t>
            </a:r>
            <a:r>
              <a:rPr sz="2200" dirty="0"/>
              <a:t>y</a:t>
            </a:r>
            <a:r>
              <a:rPr sz="2175" spc="-15" baseline="-17241" dirty="0"/>
              <a:t>r</a:t>
            </a:r>
            <a:r>
              <a:rPr sz="2200" spc="-5" dirty="0"/>
              <a:t>)</a:t>
            </a:r>
            <a:r>
              <a:rPr sz="2200" spc="-25" dirty="0"/>
              <a:t> </a:t>
            </a:r>
            <a:r>
              <a:rPr sz="2200" spc="-5" dirty="0"/>
              <a:t>sin</a:t>
            </a:r>
            <a:r>
              <a:rPr sz="2200" spc="-270" dirty="0"/>
              <a:t> </a:t>
            </a:r>
            <a:r>
              <a:rPr sz="2200" spc="-5" dirty="0">
                <a:latin typeface="Symbol"/>
                <a:cs typeface="Symbol"/>
              </a:rPr>
              <a:t></a:t>
            </a:r>
            <a:endParaRPr sz="2200" dirty="0">
              <a:latin typeface="Symbol"/>
              <a:cs typeface="Symbol"/>
            </a:endParaRPr>
          </a:p>
          <a:p>
            <a:pPr marL="152400" algn="ctr">
              <a:lnSpc>
                <a:spcPct val="100000"/>
              </a:lnSpc>
              <a:spcBef>
                <a:spcPts val="490"/>
              </a:spcBef>
            </a:pPr>
            <a:r>
              <a:rPr sz="2200" spc="-5" dirty="0"/>
              <a:t>y</a:t>
            </a:r>
            <a:r>
              <a:rPr sz="2200" spc="-10" dirty="0"/>
              <a:t> </a:t>
            </a:r>
            <a:r>
              <a:rPr sz="2200" spc="-5" dirty="0"/>
              <a:t>'</a:t>
            </a:r>
            <a:r>
              <a:rPr sz="2200" spc="10" dirty="0"/>
              <a:t> </a:t>
            </a:r>
            <a:r>
              <a:rPr sz="2200" spc="-5" dirty="0"/>
              <a:t>=</a:t>
            </a:r>
            <a:r>
              <a:rPr sz="2200" spc="5" dirty="0"/>
              <a:t> </a:t>
            </a:r>
            <a:r>
              <a:rPr sz="2200" spc="10" dirty="0"/>
              <a:t>y</a:t>
            </a:r>
            <a:r>
              <a:rPr sz="2175" baseline="-17241" dirty="0"/>
              <a:t>r </a:t>
            </a:r>
            <a:r>
              <a:rPr sz="2175" spc="-37" baseline="-17241" dirty="0"/>
              <a:t> </a:t>
            </a:r>
            <a:r>
              <a:rPr sz="2200" spc="-5" dirty="0"/>
              <a:t>+</a:t>
            </a:r>
            <a:r>
              <a:rPr sz="2200" spc="-15" dirty="0"/>
              <a:t> </a:t>
            </a:r>
            <a:r>
              <a:rPr sz="2200" spc="-5" dirty="0"/>
              <a:t>(x</a:t>
            </a:r>
            <a:r>
              <a:rPr sz="2200" spc="20" dirty="0"/>
              <a:t> </a:t>
            </a:r>
            <a:r>
              <a:rPr sz="2200" spc="-5" dirty="0"/>
              <a:t>-</a:t>
            </a:r>
            <a:r>
              <a:rPr sz="2200" dirty="0"/>
              <a:t> x</a:t>
            </a:r>
            <a:r>
              <a:rPr sz="2175" spc="7" baseline="-17241" dirty="0"/>
              <a:t>r</a:t>
            </a:r>
            <a:r>
              <a:rPr sz="2200" spc="-5" dirty="0"/>
              <a:t>)</a:t>
            </a:r>
            <a:r>
              <a:rPr sz="2200" spc="-25" dirty="0"/>
              <a:t> </a:t>
            </a:r>
            <a:r>
              <a:rPr sz="2200" spc="-5" dirty="0"/>
              <a:t>sin</a:t>
            </a:r>
            <a:r>
              <a:rPr sz="2200" spc="5" dirty="0"/>
              <a:t> </a:t>
            </a:r>
            <a:r>
              <a:rPr sz="2200" spc="-5" dirty="0">
                <a:latin typeface="Symbol"/>
                <a:cs typeface="Symbol"/>
              </a:rPr>
              <a:t></a:t>
            </a:r>
            <a:r>
              <a:rPr sz="2200" spc="5" dirty="0"/>
              <a:t> </a:t>
            </a:r>
            <a:r>
              <a:rPr sz="2200" spc="-5" dirty="0"/>
              <a:t>+</a:t>
            </a:r>
            <a:r>
              <a:rPr sz="2200" spc="-15" dirty="0"/>
              <a:t> </a:t>
            </a:r>
            <a:r>
              <a:rPr sz="2200" spc="-5" dirty="0"/>
              <a:t>(y</a:t>
            </a:r>
            <a:r>
              <a:rPr sz="2200" spc="20" dirty="0"/>
              <a:t> </a:t>
            </a:r>
            <a:r>
              <a:rPr sz="2200" spc="-5" dirty="0"/>
              <a:t>-</a:t>
            </a:r>
            <a:r>
              <a:rPr sz="2200" spc="10" dirty="0"/>
              <a:t> </a:t>
            </a:r>
            <a:r>
              <a:rPr sz="2200" dirty="0"/>
              <a:t>y</a:t>
            </a:r>
            <a:r>
              <a:rPr sz="2175" spc="-15" baseline="-17241" dirty="0"/>
              <a:t>r</a:t>
            </a:r>
            <a:r>
              <a:rPr sz="2200" spc="-5" dirty="0"/>
              <a:t>)</a:t>
            </a:r>
            <a:r>
              <a:rPr sz="2200" spc="-35" dirty="0"/>
              <a:t> </a:t>
            </a:r>
            <a:r>
              <a:rPr sz="2200" spc="-5" dirty="0"/>
              <a:t>c</a:t>
            </a:r>
            <a:r>
              <a:rPr sz="2200" dirty="0"/>
              <a:t>o</a:t>
            </a:r>
            <a:r>
              <a:rPr sz="2200" spc="-5" dirty="0"/>
              <a:t>s</a:t>
            </a:r>
            <a:r>
              <a:rPr sz="2200" spc="-270" dirty="0"/>
              <a:t> </a:t>
            </a:r>
            <a:r>
              <a:rPr sz="2200" spc="-5" dirty="0">
                <a:latin typeface="Symbol"/>
                <a:cs typeface="Symbol"/>
              </a:rPr>
              <a:t></a:t>
            </a:r>
            <a:endParaRPr sz="2200" dirty="0">
              <a:latin typeface="Symbol"/>
              <a:cs typeface="Symbol"/>
            </a:endParaRPr>
          </a:p>
        </p:txBody>
      </p:sp>
      <p:pic>
        <p:nvPicPr>
          <p:cNvPr id="8" name="object 8"/>
          <p:cNvPicPr/>
          <p:nvPr/>
        </p:nvPicPr>
        <p:blipFill>
          <a:blip r:embed="rId4" cstate="print"/>
          <a:stretch>
            <a:fillRect/>
          </a:stretch>
        </p:blipFill>
        <p:spPr>
          <a:xfrm>
            <a:off x="3988689" y="3428962"/>
            <a:ext cx="2207006" cy="286423"/>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3428936"/>
            <a:ext cx="8312784" cy="3025775"/>
            <a:chOff x="415632" y="3428936"/>
            <a:chExt cx="8312784" cy="3025775"/>
          </a:xfrm>
        </p:grpSpPr>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534160" y="791337"/>
            <a:ext cx="6946900" cy="5285105"/>
          </a:xfrm>
          <a:prstGeom prst="rect">
            <a:avLst/>
          </a:prstGeom>
        </p:spPr>
        <p:txBody>
          <a:bodyPr vert="horz" wrap="square" lIns="0" tIns="13335" rIns="0" bIns="0" rtlCol="0">
            <a:spAutoFit/>
          </a:bodyPr>
          <a:lstStyle/>
          <a:p>
            <a:pPr marL="268605" marR="8890" indent="-254635" algn="just">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0" dirty="0">
                <a:latin typeface="Times New Roman"/>
                <a:cs typeface="Times New Roman"/>
              </a:rPr>
              <a:t>Rotations</a:t>
            </a:r>
            <a:r>
              <a:rPr sz="2000" spc="-5" dirty="0">
                <a:latin typeface="Times New Roman"/>
                <a:cs typeface="Times New Roman"/>
              </a:rPr>
              <a:t> are</a:t>
            </a:r>
            <a:r>
              <a:rPr sz="2000" dirty="0">
                <a:latin typeface="Times New Roman"/>
                <a:cs typeface="Times New Roman"/>
              </a:rPr>
              <a:t> </a:t>
            </a:r>
            <a:r>
              <a:rPr sz="2000" spc="-10" dirty="0">
                <a:latin typeface="Times New Roman"/>
                <a:cs typeface="Times New Roman"/>
              </a:rPr>
              <a:t>rigid-body</a:t>
            </a:r>
            <a:r>
              <a:rPr sz="2000" spc="-5" dirty="0">
                <a:latin typeface="Times New Roman"/>
                <a:cs typeface="Times New Roman"/>
              </a:rPr>
              <a:t> transformations</a:t>
            </a:r>
            <a:r>
              <a:rPr sz="2000" dirty="0">
                <a:latin typeface="Times New Roman"/>
                <a:cs typeface="Times New Roman"/>
              </a:rPr>
              <a:t> </a:t>
            </a:r>
            <a:r>
              <a:rPr sz="2000" spc="-10" dirty="0">
                <a:latin typeface="Times New Roman"/>
                <a:cs typeface="Times New Roman"/>
              </a:rPr>
              <a:t>that</a:t>
            </a:r>
            <a:r>
              <a:rPr sz="2000" spc="-5" dirty="0">
                <a:latin typeface="Times New Roman"/>
                <a:cs typeface="Times New Roman"/>
              </a:rPr>
              <a:t> move</a:t>
            </a:r>
            <a:r>
              <a:rPr sz="2000" dirty="0">
                <a:latin typeface="Times New Roman"/>
                <a:cs typeface="Times New Roman"/>
              </a:rPr>
              <a:t> </a:t>
            </a:r>
            <a:r>
              <a:rPr sz="2000" spc="-10" dirty="0">
                <a:latin typeface="Times New Roman"/>
                <a:cs typeface="Times New Roman"/>
              </a:rPr>
              <a:t>objects </a:t>
            </a:r>
            <a:r>
              <a:rPr sz="2000" spc="-5" dirty="0">
                <a:latin typeface="Times New Roman"/>
                <a:cs typeface="Times New Roman"/>
              </a:rPr>
              <a:t> </a:t>
            </a:r>
            <a:r>
              <a:rPr sz="2000" dirty="0">
                <a:latin typeface="Times New Roman"/>
                <a:cs typeface="Times New Roman"/>
              </a:rPr>
              <a:t>without</a:t>
            </a:r>
            <a:r>
              <a:rPr sz="2000" spc="-55" dirty="0">
                <a:latin typeface="Times New Roman"/>
                <a:cs typeface="Times New Roman"/>
              </a:rPr>
              <a:t> </a:t>
            </a:r>
            <a:r>
              <a:rPr sz="2000" spc="-5" dirty="0">
                <a:latin typeface="Times New Roman"/>
                <a:cs typeface="Times New Roman"/>
              </a:rPr>
              <a:t>deformation.</a:t>
            </a:r>
            <a:endParaRPr sz="2000">
              <a:latin typeface="Times New Roman"/>
              <a:cs typeface="Times New Roman"/>
            </a:endParaRPr>
          </a:p>
          <a:p>
            <a:pPr marL="13970" algn="just">
              <a:lnSpc>
                <a:spcPct val="100000"/>
              </a:lnSpc>
              <a:spcBef>
                <a:spcPts val="5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Every</a:t>
            </a:r>
            <a:r>
              <a:rPr sz="2000" spc="-30" dirty="0">
                <a:latin typeface="Times New Roman"/>
                <a:cs typeface="Times New Roman"/>
              </a:rPr>
              <a:t> </a:t>
            </a:r>
            <a:r>
              <a:rPr sz="2000" dirty="0">
                <a:latin typeface="Times New Roman"/>
                <a:cs typeface="Times New Roman"/>
              </a:rPr>
              <a:t>point</a:t>
            </a:r>
            <a:r>
              <a:rPr sz="2000" spc="-35" dirty="0">
                <a:latin typeface="Times New Roman"/>
                <a:cs typeface="Times New Roman"/>
              </a:rPr>
              <a:t> </a:t>
            </a:r>
            <a:r>
              <a:rPr sz="2000" dirty="0">
                <a:latin typeface="Times New Roman"/>
                <a:cs typeface="Times New Roman"/>
              </a:rPr>
              <a:t>on</a:t>
            </a:r>
            <a:r>
              <a:rPr sz="2000" spc="-25" dirty="0">
                <a:latin typeface="Times New Roman"/>
                <a:cs typeface="Times New Roman"/>
              </a:rPr>
              <a:t> </a:t>
            </a:r>
            <a:r>
              <a:rPr sz="2000" spc="-5" dirty="0">
                <a:latin typeface="Times New Roman"/>
                <a:cs typeface="Times New Roman"/>
              </a:rPr>
              <a:t>an</a:t>
            </a:r>
            <a:r>
              <a:rPr sz="2000" spc="5" dirty="0">
                <a:latin typeface="Times New Roman"/>
                <a:cs typeface="Times New Roman"/>
              </a:rPr>
              <a:t> </a:t>
            </a:r>
            <a:r>
              <a:rPr sz="2000" dirty="0">
                <a:latin typeface="Times New Roman"/>
                <a:cs typeface="Times New Roman"/>
              </a:rPr>
              <a:t>object</a:t>
            </a:r>
            <a:r>
              <a:rPr sz="2000" spc="-45"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spc="-5" dirty="0">
                <a:latin typeface="Times New Roman"/>
                <a:cs typeface="Times New Roman"/>
              </a:rPr>
              <a:t>rotated</a:t>
            </a:r>
            <a:r>
              <a:rPr sz="2000" spc="-45" dirty="0">
                <a:latin typeface="Times New Roman"/>
                <a:cs typeface="Times New Roman"/>
              </a:rPr>
              <a:t> </a:t>
            </a:r>
            <a:r>
              <a:rPr sz="2000" dirty="0">
                <a:latin typeface="Times New Roman"/>
                <a:cs typeface="Times New Roman"/>
              </a:rPr>
              <a:t>through</a:t>
            </a:r>
            <a:r>
              <a:rPr sz="2000" spc="-50" dirty="0">
                <a:latin typeface="Times New Roman"/>
                <a:cs typeface="Times New Roman"/>
              </a:rPr>
              <a:t> </a:t>
            </a:r>
            <a:r>
              <a:rPr sz="2000" dirty="0">
                <a:latin typeface="Times New Roman"/>
                <a:cs typeface="Times New Roman"/>
              </a:rPr>
              <a:t>the</a:t>
            </a:r>
            <a:r>
              <a:rPr sz="2000" spc="-20" dirty="0">
                <a:latin typeface="Times New Roman"/>
                <a:cs typeface="Times New Roman"/>
              </a:rPr>
              <a:t> same</a:t>
            </a:r>
            <a:r>
              <a:rPr sz="2000" spc="35" dirty="0">
                <a:latin typeface="Times New Roman"/>
                <a:cs typeface="Times New Roman"/>
              </a:rPr>
              <a:t> </a:t>
            </a:r>
            <a:r>
              <a:rPr sz="2000" spc="-5" dirty="0">
                <a:latin typeface="Times New Roman"/>
                <a:cs typeface="Times New Roman"/>
              </a:rPr>
              <a:t>angle.</a:t>
            </a:r>
            <a:endParaRPr sz="2000">
              <a:latin typeface="Times New Roman"/>
              <a:cs typeface="Times New Roman"/>
            </a:endParaRPr>
          </a:p>
          <a:p>
            <a:pPr marL="268605" marR="5715" indent="-254635" algn="just">
              <a:lnSpc>
                <a:spcPct val="100000"/>
              </a:lnSpc>
              <a:spcBef>
                <a:spcPts val="49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b="1" spc="-5" dirty="0">
                <a:latin typeface="Times New Roman"/>
                <a:cs typeface="Times New Roman"/>
              </a:rPr>
              <a:t>straight</a:t>
            </a:r>
            <a:r>
              <a:rPr sz="2000" b="1" dirty="0">
                <a:latin typeface="Times New Roman"/>
                <a:cs typeface="Times New Roman"/>
              </a:rPr>
              <a:t> </a:t>
            </a:r>
            <a:r>
              <a:rPr sz="2000" b="1" spc="-10" dirty="0">
                <a:latin typeface="Times New Roman"/>
                <a:cs typeface="Times New Roman"/>
              </a:rPr>
              <a:t>line</a:t>
            </a:r>
            <a:r>
              <a:rPr sz="2000" b="1" spc="-5" dirty="0">
                <a:latin typeface="Times New Roman"/>
                <a:cs typeface="Times New Roman"/>
              </a:rPr>
              <a:t> </a:t>
            </a:r>
            <a:r>
              <a:rPr sz="2000" spc="-10" dirty="0">
                <a:latin typeface="Times New Roman"/>
                <a:cs typeface="Times New Roman"/>
              </a:rPr>
              <a:t>segment</a:t>
            </a:r>
            <a:r>
              <a:rPr sz="2000" spc="-5" dirty="0">
                <a:latin typeface="Times New Roman"/>
                <a:cs typeface="Times New Roman"/>
              </a:rPr>
              <a:t> </a:t>
            </a:r>
            <a:r>
              <a:rPr sz="2000" spc="-10" dirty="0">
                <a:latin typeface="Times New Roman"/>
                <a:cs typeface="Times New Roman"/>
              </a:rPr>
              <a:t>is</a:t>
            </a:r>
            <a:r>
              <a:rPr sz="2000" spc="-5" dirty="0">
                <a:latin typeface="Times New Roman"/>
                <a:cs typeface="Times New Roman"/>
              </a:rPr>
              <a:t> </a:t>
            </a:r>
            <a:r>
              <a:rPr sz="2000" spc="-10" dirty="0">
                <a:latin typeface="Times New Roman"/>
                <a:cs typeface="Times New Roman"/>
              </a:rPr>
              <a:t>rotated</a:t>
            </a:r>
            <a:r>
              <a:rPr sz="2000" spc="-5"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spc="-10" dirty="0">
                <a:latin typeface="Times New Roman"/>
                <a:cs typeface="Times New Roman"/>
              </a:rPr>
              <a:t>applying</a:t>
            </a:r>
            <a:r>
              <a:rPr sz="2000" spc="-5" dirty="0">
                <a:latin typeface="Times New Roman"/>
                <a:cs typeface="Times New Roman"/>
              </a:rPr>
              <a:t> the</a:t>
            </a:r>
            <a:r>
              <a:rPr sz="2000" dirty="0">
                <a:latin typeface="Times New Roman"/>
                <a:cs typeface="Times New Roman"/>
              </a:rPr>
              <a:t> </a:t>
            </a:r>
            <a:r>
              <a:rPr sz="2000" spc="-10" dirty="0">
                <a:latin typeface="Times New Roman"/>
                <a:cs typeface="Times New Roman"/>
              </a:rPr>
              <a:t>rotation </a:t>
            </a:r>
            <a:r>
              <a:rPr sz="2000" spc="-5" dirty="0">
                <a:latin typeface="Times New Roman"/>
                <a:cs typeface="Times New Roman"/>
              </a:rPr>
              <a:t> </a:t>
            </a:r>
            <a:r>
              <a:rPr sz="2000" spc="-10" dirty="0">
                <a:latin typeface="Times New Roman"/>
                <a:cs typeface="Times New Roman"/>
              </a:rPr>
              <a:t>equations to </a:t>
            </a:r>
            <a:r>
              <a:rPr sz="2000" spc="-15" dirty="0">
                <a:latin typeface="Times New Roman"/>
                <a:cs typeface="Times New Roman"/>
              </a:rPr>
              <a:t>each </a:t>
            </a:r>
            <a:r>
              <a:rPr sz="2000" dirty="0">
                <a:latin typeface="Times New Roman"/>
                <a:cs typeface="Times New Roman"/>
              </a:rPr>
              <a:t>of </a:t>
            </a:r>
            <a:r>
              <a:rPr sz="2000" spc="-5" dirty="0">
                <a:latin typeface="Times New Roman"/>
                <a:cs typeface="Times New Roman"/>
              </a:rPr>
              <a:t>the </a:t>
            </a:r>
            <a:r>
              <a:rPr sz="2000" b="1" spc="-15" dirty="0">
                <a:latin typeface="Times New Roman"/>
                <a:cs typeface="Times New Roman"/>
              </a:rPr>
              <a:t>line </a:t>
            </a:r>
            <a:r>
              <a:rPr sz="2000" b="1" spc="-10" dirty="0">
                <a:latin typeface="Times New Roman"/>
                <a:cs typeface="Times New Roman"/>
              </a:rPr>
              <a:t>endpoints </a:t>
            </a:r>
            <a:r>
              <a:rPr sz="2000" spc="-5" dirty="0">
                <a:latin typeface="Times New Roman"/>
                <a:cs typeface="Times New Roman"/>
              </a:rPr>
              <a:t>and redrawing the </a:t>
            </a:r>
            <a:r>
              <a:rPr sz="2000" spc="-10" dirty="0">
                <a:latin typeface="Times New Roman"/>
                <a:cs typeface="Times New Roman"/>
              </a:rPr>
              <a:t>line </a:t>
            </a:r>
            <a:r>
              <a:rPr sz="2000" spc="-5" dirty="0">
                <a:latin typeface="Times New Roman"/>
                <a:cs typeface="Times New Roman"/>
              </a:rPr>
              <a:t> </a:t>
            </a:r>
            <a:r>
              <a:rPr sz="2000" dirty="0">
                <a:latin typeface="Times New Roman"/>
                <a:cs typeface="Times New Roman"/>
              </a:rPr>
              <a:t>between</a:t>
            </a:r>
            <a:r>
              <a:rPr sz="2000" spc="-5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new</a:t>
            </a:r>
            <a:r>
              <a:rPr sz="2000" spc="-15" dirty="0">
                <a:latin typeface="Times New Roman"/>
                <a:cs typeface="Times New Roman"/>
              </a:rPr>
              <a:t> </a:t>
            </a:r>
            <a:r>
              <a:rPr sz="2000" dirty="0">
                <a:latin typeface="Times New Roman"/>
                <a:cs typeface="Times New Roman"/>
              </a:rPr>
              <a:t>endpoint</a:t>
            </a:r>
            <a:r>
              <a:rPr sz="2000" spc="-85" dirty="0">
                <a:latin typeface="Times New Roman"/>
                <a:cs typeface="Times New Roman"/>
              </a:rPr>
              <a:t> </a:t>
            </a:r>
            <a:r>
              <a:rPr sz="2000" spc="-5" dirty="0">
                <a:latin typeface="Times New Roman"/>
                <a:cs typeface="Times New Roman"/>
              </a:rPr>
              <a:t>positions.</a:t>
            </a:r>
            <a:endParaRPr sz="2000">
              <a:latin typeface="Times New Roman"/>
              <a:cs typeface="Times New Roman"/>
            </a:endParaRPr>
          </a:p>
          <a:p>
            <a:pPr marL="266700" marR="5080" indent="-253365" algn="just">
              <a:lnSpc>
                <a:spcPct val="100000"/>
              </a:lnSpc>
              <a:spcBef>
                <a:spcPts val="5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b="1" dirty="0">
                <a:latin typeface="Times New Roman"/>
                <a:cs typeface="Times New Roman"/>
              </a:rPr>
              <a:t>Polygons</a:t>
            </a:r>
            <a:r>
              <a:rPr sz="2000" b="1" spc="5" dirty="0">
                <a:latin typeface="Times New Roman"/>
                <a:cs typeface="Times New Roman"/>
              </a:rPr>
              <a:t> </a:t>
            </a:r>
            <a:r>
              <a:rPr sz="2000" spc="-5" dirty="0">
                <a:latin typeface="Times New Roman"/>
                <a:cs typeface="Times New Roman"/>
              </a:rPr>
              <a:t>are</a:t>
            </a:r>
            <a:r>
              <a:rPr sz="2000" dirty="0">
                <a:latin typeface="Times New Roman"/>
                <a:cs typeface="Times New Roman"/>
              </a:rPr>
              <a:t> </a:t>
            </a:r>
            <a:r>
              <a:rPr sz="2000" spc="-5" dirty="0">
                <a:latin typeface="Times New Roman"/>
                <a:cs typeface="Times New Roman"/>
              </a:rPr>
              <a:t>rotated</a:t>
            </a:r>
            <a:r>
              <a:rPr sz="2000" dirty="0">
                <a:latin typeface="Times New Roman"/>
                <a:cs typeface="Times New Roman"/>
              </a:rPr>
              <a:t> by</a:t>
            </a:r>
            <a:r>
              <a:rPr sz="2000" spc="5" dirty="0">
                <a:latin typeface="Times New Roman"/>
                <a:cs typeface="Times New Roman"/>
              </a:rPr>
              <a:t> </a:t>
            </a:r>
            <a:r>
              <a:rPr sz="2000" spc="-10" dirty="0">
                <a:latin typeface="Times New Roman"/>
                <a:cs typeface="Times New Roman"/>
              </a:rPr>
              <a:t>displacing</a:t>
            </a:r>
            <a:r>
              <a:rPr sz="2000" spc="-5" dirty="0">
                <a:latin typeface="Times New Roman"/>
                <a:cs typeface="Times New Roman"/>
              </a:rPr>
              <a:t> </a:t>
            </a:r>
            <a:r>
              <a:rPr sz="2000" spc="-10" dirty="0">
                <a:latin typeface="Times New Roman"/>
                <a:cs typeface="Times New Roman"/>
              </a:rPr>
              <a:t>each</a:t>
            </a:r>
            <a:r>
              <a:rPr sz="2000" spc="-5" dirty="0">
                <a:latin typeface="Times New Roman"/>
                <a:cs typeface="Times New Roman"/>
              </a:rPr>
              <a:t> </a:t>
            </a:r>
            <a:r>
              <a:rPr sz="2000" b="1" spc="-10" dirty="0">
                <a:latin typeface="Times New Roman"/>
                <a:cs typeface="Times New Roman"/>
              </a:rPr>
              <a:t>vertex</a:t>
            </a:r>
            <a:r>
              <a:rPr sz="2000" b="1" spc="-5" dirty="0">
                <a:latin typeface="Times New Roman"/>
                <a:cs typeface="Times New Roman"/>
              </a:rPr>
              <a:t> </a:t>
            </a:r>
            <a:r>
              <a:rPr sz="2000" spc="-10" dirty="0">
                <a:latin typeface="Times New Roman"/>
                <a:cs typeface="Times New Roman"/>
              </a:rPr>
              <a:t>through</a:t>
            </a:r>
            <a:r>
              <a:rPr sz="2000" spc="-5" dirty="0">
                <a:latin typeface="Times New Roman"/>
                <a:cs typeface="Times New Roman"/>
              </a:rPr>
              <a:t> </a:t>
            </a:r>
            <a:r>
              <a:rPr sz="2000" spc="-10" dirty="0">
                <a:latin typeface="Times New Roman"/>
                <a:cs typeface="Times New Roman"/>
              </a:rPr>
              <a:t>the </a:t>
            </a:r>
            <a:r>
              <a:rPr sz="2000" spc="-5" dirty="0">
                <a:latin typeface="Times New Roman"/>
                <a:cs typeface="Times New Roman"/>
              </a:rPr>
              <a:t> </a:t>
            </a:r>
            <a:r>
              <a:rPr sz="2000" spc="-10" dirty="0">
                <a:latin typeface="Times New Roman"/>
                <a:cs typeface="Times New Roman"/>
              </a:rPr>
              <a:t>specified </a:t>
            </a:r>
            <a:r>
              <a:rPr sz="2000" spc="-5" dirty="0">
                <a:latin typeface="Times New Roman"/>
                <a:cs typeface="Times New Roman"/>
              </a:rPr>
              <a:t>rotation angle and </a:t>
            </a:r>
            <a:r>
              <a:rPr sz="2000" spc="-10" dirty="0">
                <a:latin typeface="Times New Roman"/>
                <a:cs typeface="Times New Roman"/>
              </a:rPr>
              <a:t>regenerating </a:t>
            </a:r>
            <a:r>
              <a:rPr sz="2000" spc="-5" dirty="0">
                <a:latin typeface="Times New Roman"/>
                <a:cs typeface="Times New Roman"/>
              </a:rPr>
              <a:t>the polygon </a:t>
            </a:r>
            <a:r>
              <a:rPr sz="2000" spc="-10" dirty="0">
                <a:latin typeface="Times New Roman"/>
                <a:cs typeface="Times New Roman"/>
              </a:rPr>
              <a:t>using </a:t>
            </a:r>
            <a:r>
              <a:rPr sz="2000" spc="-5" dirty="0">
                <a:latin typeface="Times New Roman"/>
                <a:cs typeface="Times New Roman"/>
              </a:rPr>
              <a:t>the </a:t>
            </a:r>
            <a:r>
              <a:rPr sz="2000" dirty="0">
                <a:latin typeface="Times New Roman"/>
                <a:cs typeface="Times New Roman"/>
              </a:rPr>
              <a:t> new</a:t>
            </a:r>
            <a:r>
              <a:rPr sz="2000" spc="-30" dirty="0">
                <a:latin typeface="Times New Roman"/>
                <a:cs typeface="Times New Roman"/>
              </a:rPr>
              <a:t> </a:t>
            </a:r>
            <a:r>
              <a:rPr sz="2000" spc="-5" dirty="0">
                <a:latin typeface="Times New Roman"/>
                <a:cs typeface="Times New Roman"/>
              </a:rPr>
              <a:t>vertices.</a:t>
            </a:r>
            <a:endParaRPr sz="2000">
              <a:latin typeface="Times New Roman"/>
              <a:cs typeface="Times New Roman"/>
            </a:endParaRPr>
          </a:p>
          <a:p>
            <a:pPr marL="12700" algn="just">
              <a:lnSpc>
                <a:spcPct val="100000"/>
              </a:lnSpc>
              <a:spcBef>
                <a:spcPts val="5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b="1" dirty="0">
                <a:latin typeface="Times New Roman"/>
                <a:cs typeface="Times New Roman"/>
              </a:rPr>
              <a:t>Curved</a:t>
            </a:r>
            <a:r>
              <a:rPr sz="2000" b="1" spc="340" dirty="0">
                <a:latin typeface="Times New Roman"/>
                <a:cs typeface="Times New Roman"/>
              </a:rPr>
              <a:t> </a:t>
            </a:r>
            <a:r>
              <a:rPr sz="2000" b="1" spc="-5" dirty="0">
                <a:latin typeface="Times New Roman"/>
                <a:cs typeface="Times New Roman"/>
              </a:rPr>
              <a:t>lines</a:t>
            </a:r>
            <a:r>
              <a:rPr sz="2000" b="1" spc="300" dirty="0">
                <a:latin typeface="Times New Roman"/>
                <a:cs typeface="Times New Roman"/>
              </a:rPr>
              <a:t> </a:t>
            </a:r>
            <a:r>
              <a:rPr sz="2000" dirty="0">
                <a:latin typeface="Times New Roman"/>
                <a:cs typeface="Times New Roman"/>
              </a:rPr>
              <a:t>are</a:t>
            </a:r>
            <a:r>
              <a:rPr sz="2000" spc="345" dirty="0">
                <a:latin typeface="Times New Roman"/>
                <a:cs typeface="Times New Roman"/>
              </a:rPr>
              <a:t> </a:t>
            </a:r>
            <a:r>
              <a:rPr sz="2000" spc="-15" dirty="0">
                <a:latin typeface="Times New Roman"/>
                <a:cs typeface="Times New Roman"/>
              </a:rPr>
              <a:t>rotated</a:t>
            </a:r>
            <a:r>
              <a:rPr sz="2000" spc="365" dirty="0">
                <a:latin typeface="Times New Roman"/>
                <a:cs typeface="Times New Roman"/>
              </a:rPr>
              <a:t> </a:t>
            </a:r>
            <a:r>
              <a:rPr sz="2000" dirty="0">
                <a:latin typeface="Times New Roman"/>
                <a:cs typeface="Times New Roman"/>
              </a:rPr>
              <a:t>by</a:t>
            </a:r>
            <a:r>
              <a:rPr sz="2000" spc="335" dirty="0">
                <a:latin typeface="Times New Roman"/>
                <a:cs typeface="Times New Roman"/>
              </a:rPr>
              <a:t> </a:t>
            </a:r>
            <a:r>
              <a:rPr sz="2000" spc="-5" dirty="0">
                <a:latin typeface="Times New Roman"/>
                <a:cs typeface="Times New Roman"/>
              </a:rPr>
              <a:t>repositioning</a:t>
            </a:r>
            <a:r>
              <a:rPr sz="2000" spc="310" dirty="0">
                <a:latin typeface="Times New Roman"/>
                <a:cs typeface="Times New Roman"/>
              </a:rPr>
              <a:t> </a:t>
            </a:r>
            <a:r>
              <a:rPr sz="2000" dirty="0">
                <a:latin typeface="Times New Roman"/>
                <a:cs typeface="Times New Roman"/>
              </a:rPr>
              <a:t>the</a:t>
            </a:r>
            <a:r>
              <a:rPr sz="2000" spc="320" dirty="0">
                <a:latin typeface="Times New Roman"/>
                <a:cs typeface="Times New Roman"/>
              </a:rPr>
              <a:t> </a:t>
            </a:r>
            <a:r>
              <a:rPr sz="2000" b="1" spc="-5" dirty="0">
                <a:latin typeface="Times New Roman"/>
                <a:cs typeface="Times New Roman"/>
              </a:rPr>
              <a:t>defining</a:t>
            </a:r>
            <a:r>
              <a:rPr sz="2000" b="1" spc="305" dirty="0">
                <a:latin typeface="Times New Roman"/>
                <a:cs typeface="Times New Roman"/>
              </a:rPr>
              <a:t> </a:t>
            </a:r>
            <a:r>
              <a:rPr sz="2000" b="1" dirty="0">
                <a:latin typeface="Times New Roman"/>
                <a:cs typeface="Times New Roman"/>
              </a:rPr>
              <a:t>points</a:t>
            </a:r>
            <a:endParaRPr sz="2000">
              <a:latin typeface="Times New Roman"/>
              <a:cs typeface="Times New Roman"/>
            </a:endParaRPr>
          </a:p>
          <a:p>
            <a:pPr marL="266700" algn="just">
              <a:lnSpc>
                <a:spcPct val="100000"/>
              </a:lnSpc>
              <a:spcBef>
                <a:spcPts val="5"/>
              </a:spcBef>
            </a:pPr>
            <a:r>
              <a:rPr sz="2000" dirty="0">
                <a:latin typeface="Times New Roman"/>
                <a:cs typeface="Times New Roman"/>
              </a:rPr>
              <a:t>and</a:t>
            </a:r>
            <a:r>
              <a:rPr sz="2000" spc="-20" dirty="0">
                <a:latin typeface="Times New Roman"/>
                <a:cs typeface="Times New Roman"/>
              </a:rPr>
              <a:t> </a:t>
            </a:r>
            <a:r>
              <a:rPr sz="2000" spc="-5" dirty="0">
                <a:latin typeface="Times New Roman"/>
                <a:cs typeface="Times New Roman"/>
              </a:rPr>
              <a:t>redrawing</a:t>
            </a:r>
            <a:r>
              <a:rPr sz="2000" spc="-50" dirty="0">
                <a:latin typeface="Times New Roman"/>
                <a:cs typeface="Times New Roman"/>
              </a:rPr>
              <a:t> </a:t>
            </a:r>
            <a:r>
              <a:rPr sz="2000" dirty="0">
                <a:latin typeface="Times New Roman"/>
                <a:cs typeface="Times New Roman"/>
              </a:rPr>
              <a:t>the</a:t>
            </a:r>
            <a:r>
              <a:rPr sz="2000" spc="-55" dirty="0">
                <a:latin typeface="Times New Roman"/>
                <a:cs typeface="Times New Roman"/>
              </a:rPr>
              <a:t> </a:t>
            </a:r>
            <a:r>
              <a:rPr sz="2000" dirty="0">
                <a:latin typeface="Times New Roman"/>
                <a:cs typeface="Times New Roman"/>
              </a:rPr>
              <a:t>curves.</a:t>
            </a:r>
            <a:endParaRPr sz="2000">
              <a:latin typeface="Times New Roman"/>
              <a:cs typeface="Times New Roman"/>
            </a:endParaRPr>
          </a:p>
          <a:p>
            <a:pPr marL="266700" marR="6985" indent="-254635" algn="just">
              <a:lnSpc>
                <a:spcPct val="100000"/>
              </a:lnSpc>
              <a:spcBef>
                <a:spcPts val="49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A </a:t>
            </a:r>
            <a:r>
              <a:rPr sz="2000" b="1" spc="-25" dirty="0">
                <a:latin typeface="Times New Roman"/>
                <a:cs typeface="Times New Roman"/>
              </a:rPr>
              <a:t>circle </a:t>
            </a:r>
            <a:r>
              <a:rPr sz="2000" spc="-5" dirty="0">
                <a:latin typeface="Times New Roman"/>
                <a:cs typeface="Times New Roman"/>
              </a:rPr>
              <a:t>or </a:t>
            </a:r>
            <a:r>
              <a:rPr sz="2000" spc="-10" dirty="0">
                <a:latin typeface="Times New Roman"/>
                <a:cs typeface="Times New Roman"/>
              </a:rPr>
              <a:t>an </a:t>
            </a:r>
            <a:r>
              <a:rPr sz="2000" b="1" spc="-15" dirty="0">
                <a:latin typeface="Times New Roman"/>
                <a:cs typeface="Times New Roman"/>
              </a:rPr>
              <a:t>ellipse </a:t>
            </a:r>
            <a:r>
              <a:rPr sz="2000" spc="-5" dirty="0">
                <a:latin typeface="Times New Roman"/>
                <a:cs typeface="Times New Roman"/>
              </a:rPr>
              <a:t>can </a:t>
            </a:r>
            <a:r>
              <a:rPr sz="2000" dirty="0">
                <a:latin typeface="Times New Roman"/>
                <a:cs typeface="Times New Roman"/>
              </a:rPr>
              <a:t>be </a:t>
            </a:r>
            <a:r>
              <a:rPr sz="2000" spc="-10" dirty="0">
                <a:latin typeface="Times New Roman"/>
                <a:cs typeface="Times New Roman"/>
              </a:rPr>
              <a:t>rotated </a:t>
            </a:r>
            <a:r>
              <a:rPr sz="2000" spc="-5" dirty="0">
                <a:latin typeface="Times New Roman"/>
                <a:cs typeface="Times New Roman"/>
              </a:rPr>
              <a:t>about </a:t>
            </a:r>
            <a:r>
              <a:rPr sz="2000" dirty="0">
                <a:latin typeface="Times New Roman"/>
                <a:cs typeface="Times New Roman"/>
              </a:rPr>
              <a:t>a </a:t>
            </a:r>
            <a:r>
              <a:rPr sz="2000" spc="-5" dirty="0">
                <a:latin typeface="Times New Roman"/>
                <a:cs typeface="Times New Roman"/>
              </a:rPr>
              <a:t>noncentral axis </a:t>
            </a:r>
            <a:r>
              <a:rPr sz="2000" spc="5" dirty="0">
                <a:latin typeface="Times New Roman"/>
                <a:cs typeface="Times New Roman"/>
              </a:rPr>
              <a:t>by </a:t>
            </a:r>
            <a:r>
              <a:rPr sz="2000" spc="10" dirty="0">
                <a:latin typeface="Times New Roman"/>
                <a:cs typeface="Times New Roman"/>
              </a:rPr>
              <a:t> </a:t>
            </a:r>
            <a:r>
              <a:rPr sz="2000" spc="-10" dirty="0">
                <a:latin typeface="Times New Roman"/>
                <a:cs typeface="Times New Roman"/>
              </a:rPr>
              <a:t>moving</a:t>
            </a:r>
            <a:r>
              <a:rPr sz="2000" spc="-5" dirty="0">
                <a:latin typeface="Times New Roman"/>
                <a:cs typeface="Times New Roman"/>
              </a:rPr>
              <a:t> the</a:t>
            </a:r>
            <a:r>
              <a:rPr sz="2000" dirty="0">
                <a:latin typeface="Times New Roman"/>
                <a:cs typeface="Times New Roman"/>
              </a:rPr>
              <a:t> </a:t>
            </a:r>
            <a:r>
              <a:rPr sz="2000" b="1" spc="-10" dirty="0">
                <a:latin typeface="Times New Roman"/>
                <a:cs typeface="Times New Roman"/>
              </a:rPr>
              <a:t>center </a:t>
            </a:r>
            <a:r>
              <a:rPr sz="2000" spc="-10" dirty="0">
                <a:latin typeface="Times New Roman"/>
                <a:cs typeface="Times New Roman"/>
              </a:rPr>
              <a:t>position</a:t>
            </a:r>
            <a:r>
              <a:rPr sz="2000" spc="-5" dirty="0">
                <a:latin typeface="Times New Roman"/>
                <a:cs typeface="Times New Roman"/>
              </a:rPr>
              <a:t> </a:t>
            </a:r>
            <a:r>
              <a:rPr sz="2000" spc="-10" dirty="0">
                <a:latin typeface="Times New Roman"/>
                <a:cs typeface="Times New Roman"/>
              </a:rPr>
              <a:t>through</a:t>
            </a:r>
            <a:r>
              <a:rPr sz="2000" spc="-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10" dirty="0">
                <a:latin typeface="Times New Roman"/>
                <a:cs typeface="Times New Roman"/>
              </a:rPr>
              <a:t>arc</a:t>
            </a:r>
            <a:r>
              <a:rPr sz="2000" spc="-5" dirty="0">
                <a:latin typeface="Times New Roman"/>
                <a:cs typeface="Times New Roman"/>
              </a:rPr>
              <a:t> </a:t>
            </a:r>
            <a:r>
              <a:rPr sz="2000" dirty="0">
                <a:latin typeface="Times New Roman"/>
                <a:cs typeface="Times New Roman"/>
              </a:rPr>
              <a:t>that</a:t>
            </a:r>
            <a:r>
              <a:rPr sz="2000" spc="5" dirty="0">
                <a:latin typeface="Times New Roman"/>
                <a:cs typeface="Times New Roman"/>
              </a:rPr>
              <a:t> </a:t>
            </a:r>
            <a:r>
              <a:rPr sz="2000" spc="-10" dirty="0">
                <a:latin typeface="Times New Roman"/>
                <a:cs typeface="Times New Roman"/>
              </a:rPr>
              <a:t>subtends</a:t>
            </a:r>
            <a:r>
              <a:rPr sz="2000" spc="-5" dirty="0">
                <a:latin typeface="Times New Roman"/>
                <a:cs typeface="Times New Roman"/>
              </a:rPr>
              <a:t> the </a:t>
            </a:r>
            <a:r>
              <a:rPr sz="2000" dirty="0">
                <a:latin typeface="Times New Roman"/>
                <a:cs typeface="Times New Roman"/>
              </a:rPr>
              <a:t> </a:t>
            </a:r>
            <a:r>
              <a:rPr sz="2000" spc="-5" dirty="0">
                <a:latin typeface="Times New Roman"/>
                <a:cs typeface="Times New Roman"/>
              </a:rPr>
              <a:t>specified</a:t>
            </a:r>
            <a:r>
              <a:rPr sz="2000" spc="-55" dirty="0">
                <a:latin typeface="Times New Roman"/>
                <a:cs typeface="Times New Roman"/>
              </a:rPr>
              <a:t> </a:t>
            </a:r>
            <a:r>
              <a:rPr sz="2000" spc="-5" dirty="0">
                <a:latin typeface="Times New Roman"/>
                <a:cs typeface="Times New Roman"/>
              </a:rPr>
              <a:t>rotation</a:t>
            </a:r>
            <a:r>
              <a:rPr sz="2000" spc="-55" dirty="0">
                <a:latin typeface="Times New Roman"/>
                <a:cs typeface="Times New Roman"/>
              </a:rPr>
              <a:t> </a:t>
            </a:r>
            <a:r>
              <a:rPr sz="2000" dirty="0">
                <a:latin typeface="Times New Roman"/>
                <a:cs typeface="Times New Roman"/>
              </a:rPr>
              <a:t>angle.</a:t>
            </a:r>
            <a:endParaRPr sz="2000">
              <a:latin typeface="Times New Roman"/>
              <a:cs typeface="Times New Roman"/>
            </a:endParaRPr>
          </a:p>
          <a:p>
            <a:pPr marL="12700" algn="just">
              <a:lnSpc>
                <a:spcPct val="100000"/>
              </a:lnSpc>
              <a:spcBef>
                <a:spcPts val="5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An</a:t>
            </a:r>
            <a:r>
              <a:rPr sz="2000" spc="85" dirty="0">
                <a:latin typeface="Times New Roman"/>
                <a:cs typeface="Times New Roman"/>
              </a:rPr>
              <a:t> </a:t>
            </a:r>
            <a:r>
              <a:rPr sz="2000" b="1" spc="-15" dirty="0">
                <a:latin typeface="Times New Roman"/>
                <a:cs typeface="Times New Roman"/>
              </a:rPr>
              <a:t>ellipse</a:t>
            </a:r>
            <a:r>
              <a:rPr sz="2000" b="1" spc="65" dirty="0">
                <a:latin typeface="Times New Roman"/>
                <a:cs typeface="Times New Roman"/>
              </a:rPr>
              <a:t> </a:t>
            </a:r>
            <a:r>
              <a:rPr sz="2000" spc="-10" dirty="0">
                <a:latin typeface="Times New Roman"/>
                <a:cs typeface="Times New Roman"/>
              </a:rPr>
              <a:t>can</a:t>
            </a:r>
            <a:r>
              <a:rPr sz="2000" spc="65" dirty="0">
                <a:latin typeface="Times New Roman"/>
                <a:cs typeface="Times New Roman"/>
              </a:rPr>
              <a:t> </a:t>
            </a:r>
            <a:r>
              <a:rPr sz="2000" dirty="0">
                <a:latin typeface="Times New Roman"/>
                <a:cs typeface="Times New Roman"/>
              </a:rPr>
              <a:t>be</a:t>
            </a:r>
            <a:r>
              <a:rPr sz="2000" spc="55" dirty="0">
                <a:latin typeface="Times New Roman"/>
                <a:cs typeface="Times New Roman"/>
              </a:rPr>
              <a:t> </a:t>
            </a:r>
            <a:r>
              <a:rPr sz="2000" spc="-10" dirty="0">
                <a:latin typeface="Times New Roman"/>
                <a:cs typeface="Times New Roman"/>
              </a:rPr>
              <a:t>rotated</a:t>
            </a:r>
            <a:r>
              <a:rPr sz="2000" spc="85" dirty="0">
                <a:latin typeface="Times New Roman"/>
                <a:cs typeface="Times New Roman"/>
              </a:rPr>
              <a:t> </a:t>
            </a:r>
            <a:r>
              <a:rPr sz="2000" spc="-5" dirty="0">
                <a:latin typeface="Times New Roman"/>
                <a:cs typeface="Times New Roman"/>
              </a:rPr>
              <a:t>about</a:t>
            </a:r>
            <a:r>
              <a:rPr sz="2000" spc="65" dirty="0">
                <a:latin typeface="Times New Roman"/>
                <a:cs typeface="Times New Roman"/>
              </a:rPr>
              <a:t> </a:t>
            </a:r>
            <a:r>
              <a:rPr sz="2000" spc="-10" dirty="0">
                <a:latin typeface="Times New Roman"/>
                <a:cs typeface="Times New Roman"/>
              </a:rPr>
              <a:t>its</a:t>
            </a:r>
            <a:r>
              <a:rPr sz="2000" spc="65" dirty="0">
                <a:latin typeface="Times New Roman"/>
                <a:cs typeface="Times New Roman"/>
              </a:rPr>
              <a:t> </a:t>
            </a:r>
            <a:r>
              <a:rPr sz="2000" b="1" spc="-5" dirty="0">
                <a:latin typeface="Times New Roman"/>
                <a:cs typeface="Times New Roman"/>
              </a:rPr>
              <a:t>center</a:t>
            </a:r>
            <a:r>
              <a:rPr sz="2000" b="1" spc="30" dirty="0">
                <a:latin typeface="Times New Roman"/>
                <a:cs typeface="Times New Roman"/>
              </a:rPr>
              <a:t> </a:t>
            </a:r>
            <a:r>
              <a:rPr sz="2000" spc="-10" dirty="0">
                <a:latin typeface="Times New Roman"/>
                <a:cs typeface="Times New Roman"/>
              </a:rPr>
              <a:t>coordinates</a:t>
            </a:r>
            <a:r>
              <a:rPr sz="2000" spc="70" dirty="0">
                <a:latin typeface="Times New Roman"/>
                <a:cs typeface="Times New Roman"/>
              </a:rPr>
              <a:t> </a:t>
            </a:r>
            <a:r>
              <a:rPr sz="2000" dirty="0">
                <a:latin typeface="Times New Roman"/>
                <a:cs typeface="Times New Roman"/>
              </a:rPr>
              <a:t>by</a:t>
            </a:r>
            <a:r>
              <a:rPr sz="2000" spc="45" dirty="0">
                <a:latin typeface="Times New Roman"/>
                <a:cs typeface="Times New Roman"/>
              </a:rPr>
              <a:t> </a:t>
            </a:r>
            <a:r>
              <a:rPr sz="2000" spc="-10" dirty="0">
                <a:latin typeface="Times New Roman"/>
                <a:cs typeface="Times New Roman"/>
              </a:rPr>
              <a:t>rotating</a:t>
            </a:r>
            <a:endParaRPr sz="2000">
              <a:latin typeface="Times New Roman"/>
              <a:cs typeface="Times New Roman"/>
            </a:endParaRPr>
          </a:p>
          <a:p>
            <a:pPr marL="266700" algn="just">
              <a:lnSpc>
                <a:spcPct val="100000"/>
              </a:lnSpc>
            </a:pPr>
            <a:r>
              <a:rPr sz="2000" dirty="0">
                <a:latin typeface="Times New Roman"/>
                <a:cs typeface="Times New Roman"/>
              </a:rPr>
              <a:t>the</a:t>
            </a:r>
            <a:r>
              <a:rPr sz="2000" spc="-50" dirty="0">
                <a:latin typeface="Times New Roman"/>
                <a:cs typeface="Times New Roman"/>
              </a:rPr>
              <a:t> </a:t>
            </a:r>
            <a:r>
              <a:rPr sz="2000" spc="-15" dirty="0">
                <a:latin typeface="Times New Roman"/>
                <a:cs typeface="Times New Roman"/>
              </a:rPr>
              <a:t>major</a:t>
            </a:r>
            <a:r>
              <a:rPr sz="2000" spc="-2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spc="-5" dirty="0">
                <a:latin typeface="Times New Roman"/>
                <a:cs typeface="Times New Roman"/>
              </a:rPr>
              <a:t>minor</a:t>
            </a:r>
            <a:r>
              <a:rPr sz="2000" spc="-10" dirty="0">
                <a:latin typeface="Times New Roman"/>
                <a:cs typeface="Times New Roman"/>
              </a:rPr>
              <a:t> </a:t>
            </a:r>
            <a:r>
              <a:rPr sz="2000" dirty="0">
                <a:latin typeface="Times New Roman"/>
                <a:cs typeface="Times New Roman"/>
              </a:rPr>
              <a:t>axes</a:t>
            </a:r>
            <a:r>
              <a:rPr sz="2000" b="1" dirty="0">
                <a:latin typeface="Times New Roman"/>
                <a:cs typeface="Times New Roman"/>
              </a:rPr>
              <a:t>.</a:t>
            </a:r>
            <a:endParaRPr sz="20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113790">
              <a:lnSpc>
                <a:spcPct val="100000"/>
              </a:lnSpc>
              <a:spcBef>
                <a:spcPts val="105"/>
              </a:spcBef>
            </a:pPr>
            <a:r>
              <a:rPr spc="-270" dirty="0"/>
              <a:t>T</a:t>
            </a:r>
            <a:r>
              <a:rPr spc="-85" dirty="0"/>
              <a:t>w</a:t>
            </a:r>
            <a:r>
              <a:rPr dirty="0"/>
              <a:t>o</a:t>
            </a:r>
            <a:r>
              <a:rPr spc="-190" dirty="0"/>
              <a:t> </a:t>
            </a:r>
            <a:r>
              <a:rPr dirty="0"/>
              <a:t>di</a:t>
            </a:r>
            <a:r>
              <a:rPr spc="-15" dirty="0"/>
              <a:t>m</a:t>
            </a:r>
            <a:r>
              <a:rPr dirty="0"/>
              <a:t>e</a:t>
            </a:r>
            <a:r>
              <a:rPr spc="-10" dirty="0"/>
              <a:t>n</a:t>
            </a:r>
            <a:r>
              <a:rPr dirty="0"/>
              <a:t>sion</a:t>
            </a:r>
            <a:r>
              <a:rPr spc="-30" dirty="0"/>
              <a:t>a</a:t>
            </a:r>
            <a:r>
              <a:rPr dirty="0"/>
              <a:t>l</a:t>
            </a:r>
            <a:r>
              <a:rPr spc="20" dirty="0"/>
              <a:t> </a:t>
            </a:r>
            <a:r>
              <a:rPr dirty="0"/>
              <a:t>tra</a:t>
            </a:r>
            <a:r>
              <a:rPr spc="-15" dirty="0"/>
              <a:t>n</a:t>
            </a:r>
            <a:r>
              <a:rPr dirty="0"/>
              <a:t>sf</a:t>
            </a:r>
            <a:r>
              <a:rPr spc="-15" dirty="0"/>
              <a:t>o</a:t>
            </a:r>
            <a:r>
              <a:rPr spc="-10" dirty="0"/>
              <a:t>r</a:t>
            </a:r>
            <a:r>
              <a:rPr dirty="0"/>
              <a:t>m</a:t>
            </a:r>
            <a:r>
              <a:rPr spc="-25" dirty="0"/>
              <a:t>a</a:t>
            </a:r>
            <a:r>
              <a:rPr dirty="0"/>
              <a:t>ti</a:t>
            </a:r>
            <a:r>
              <a:rPr spc="-25" dirty="0"/>
              <a:t>o</a:t>
            </a:r>
            <a:r>
              <a:rPr dirty="0"/>
              <a:t>ns</a:t>
            </a:r>
          </a:p>
        </p:txBody>
      </p:sp>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865502" y="1621002"/>
            <a:ext cx="4900295" cy="2048510"/>
          </a:xfrm>
          <a:prstGeom prst="rect">
            <a:avLst/>
          </a:prstGeom>
        </p:spPr>
        <p:txBody>
          <a:bodyPr vert="horz" wrap="square" lIns="0" tIns="76200" rIns="0" bIns="0" rtlCol="0">
            <a:spAutoFit/>
          </a:bodyPr>
          <a:lstStyle/>
          <a:p>
            <a:pPr marL="13970">
              <a:lnSpc>
                <a:spcPct val="100000"/>
              </a:lnSpc>
              <a:spcBef>
                <a:spcPts val="600"/>
              </a:spcBef>
            </a:pPr>
            <a:r>
              <a:rPr sz="2900" spc="-5" dirty="0">
                <a:latin typeface="Times New Roman"/>
                <a:cs typeface="Times New Roman"/>
              </a:rPr>
              <a:t>Basic</a:t>
            </a:r>
            <a:r>
              <a:rPr sz="2900" spc="-20" dirty="0">
                <a:latin typeface="Times New Roman"/>
                <a:cs typeface="Times New Roman"/>
              </a:rPr>
              <a:t> </a:t>
            </a:r>
            <a:r>
              <a:rPr sz="2900" spc="-5" dirty="0">
                <a:latin typeface="Times New Roman"/>
                <a:cs typeface="Times New Roman"/>
              </a:rPr>
              <a:t>geometric</a:t>
            </a:r>
            <a:r>
              <a:rPr sz="2900" spc="-75" dirty="0">
                <a:latin typeface="Times New Roman"/>
                <a:cs typeface="Times New Roman"/>
              </a:rPr>
              <a:t> </a:t>
            </a:r>
            <a:r>
              <a:rPr sz="2900" spc="-5" dirty="0">
                <a:latin typeface="Times New Roman"/>
                <a:cs typeface="Times New Roman"/>
              </a:rPr>
              <a:t>transformations:</a:t>
            </a:r>
            <a:endParaRPr sz="2900">
              <a:latin typeface="Times New Roman"/>
              <a:cs typeface="Times New Roman"/>
            </a:endParaRPr>
          </a:p>
          <a:p>
            <a:pPr marL="13970">
              <a:lnSpc>
                <a:spcPct val="100000"/>
              </a:lnSpc>
              <a:spcBef>
                <a:spcPts val="505"/>
              </a:spcBef>
            </a:pPr>
            <a:r>
              <a:rPr sz="2300" spc="-40" dirty="0">
                <a:solidFill>
                  <a:srgbClr val="3890A7"/>
                </a:solidFill>
                <a:latin typeface="Webdings"/>
                <a:cs typeface="Webdings"/>
              </a:rPr>
              <a:t></a:t>
            </a:r>
            <a:r>
              <a:rPr sz="2900" b="1" spc="-40" dirty="0">
                <a:latin typeface="Times New Roman"/>
                <a:cs typeface="Times New Roman"/>
              </a:rPr>
              <a:t>Translation</a:t>
            </a:r>
            <a:endParaRPr sz="2900">
              <a:latin typeface="Times New Roman"/>
              <a:cs typeface="Times New Roman"/>
            </a:endParaRPr>
          </a:p>
          <a:p>
            <a:pPr marL="13970">
              <a:lnSpc>
                <a:spcPct val="100000"/>
              </a:lnSpc>
              <a:spcBef>
                <a:spcPts val="509"/>
              </a:spcBef>
            </a:pPr>
            <a:r>
              <a:rPr sz="2300" dirty="0">
                <a:solidFill>
                  <a:srgbClr val="3890A7"/>
                </a:solidFill>
                <a:latin typeface="Webdings"/>
                <a:cs typeface="Webdings"/>
              </a:rPr>
              <a:t></a:t>
            </a:r>
            <a:r>
              <a:rPr sz="2900" b="1" dirty="0">
                <a:latin typeface="Times New Roman"/>
                <a:cs typeface="Times New Roman"/>
              </a:rPr>
              <a:t>Rotation</a:t>
            </a:r>
            <a:endParaRPr sz="2900">
              <a:latin typeface="Times New Roman"/>
              <a:cs typeface="Times New Roman"/>
            </a:endParaRPr>
          </a:p>
          <a:p>
            <a:pPr marL="12700">
              <a:lnSpc>
                <a:spcPct val="100000"/>
              </a:lnSpc>
              <a:spcBef>
                <a:spcPts val="490"/>
              </a:spcBef>
            </a:pPr>
            <a:r>
              <a:rPr sz="2300" dirty="0">
                <a:solidFill>
                  <a:srgbClr val="3890A7"/>
                </a:solidFill>
                <a:latin typeface="Webdings"/>
                <a:cs typeface="Webdings"/>
              </a:rPr>
              <a:t></a:t>
            </a:r>
            <a:r>
              <a:rPr sz="2900" b="1" dirty="0">
                <a:solidFill>
                  <a:srgbClr val="FF0000"/>
                </a:solidFill>
                <a:latin typeface="Times New Roman"/>
                <a:cs typeface="Times New Roman"/>
              </a:rPr>
              <a:t>Scaling</a:t>
            </a:r>
            <a:endParaRPr sz="29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0014" y="677367"/>
            <a:ext cx="1412875" cy="620395"/>
          </a:xfrm>
          <a:prstGeom prst="rect">
            <a:avLst/>
          </a:prstGeom>
        </p:spPr>
        <p:txBody>
          <a:bodyPr vert="horz" wrap="square" lIns="0" tIns="12700" rIns="0" bIns="0" rtlCol="0">
            <a:spAutoFit/>
          </a:bodyPr>
          <a:lstStyle/>
          <a:p>
            <a:pPr marL="12700">
              <a:lnSpc>
                <a:spcPct val="100000"/>
              </a:lnSpc>
              <a:spcBef>
                <a:spcPts val="100"/>
              </a:spcBef>
            </a:pPr>
            <a:r>
              <a:rPr sz="3900" spc="-15" dirty="0">
                <a:solidFill>
                  <a:srgbClr val="3A1C15"/>
                </a:solidFill>
                <a:latin typeface="Calibri"/>
                <a:cs typeface="Calibri"/>
              </a:rPr>
              <a:t>Scaling</a:t>
            </a:r>
            <a:endParaRPr sz="3900">
              <a:latin typeface="Calibri"/>
              <a:cs typeface="Calibri"/>
            </a:endParaRPr>
          </a:p>
        </p:txBody>
      </p:sp>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txBox="1"/>
          <p:nvPr/>
        </p:nvSpPr>
        <p:spPr>
          <a:xfrm>
            <a:off x="1652270" y="1478635"/>
            <a:ext cx="6837680" cy="1972310"/>
          </a:xfrm>
          <a:prstGeom prst="rect">
            <a:avLst/>
          </a:prstGeom>
        </p:spPr>
        <p:txBody>
          <a:bodyPr vert="horz" wrap="square" lIns="0" tIns="178435" rIns="0" bIns="0" rtlCol="0">
            <a:spAutoFit/>
          </a:bodyPr>
          <a:lstStyle/>
          <a:p>
            <a:pPr marL="25400">
              <a:lnSpc>
                <a:spcPct val="100000"/>
              </a:lnSpc>
              <a:spcBef>
                <a:spcPts val="1405"/>
              </a:spcBef>
            </a:pPr>
            <a:r>
              <a:rPr sz="1600" spc="-5" dirty="0">
                <a:solidFill>
                  <a:srgbClr val="3890A7"/>
                </a:solidFill>
                <a:latin typeface="Webdings"/>
                <a:cs typeface="Webdings"/>
              </a:rPr>
              <a:t></a:t>
            </a:r>
            <a:r>
              <a:rPr sz="1600" spc="20" dirty="0">
                <a:solidFill>
                  <a:srgbClr val="3890A7"/>
                </a:solidFill>
                <a:latin typeface="Times New Roman"/>
                <a:cs typeface="Times New Roman"/>
              </a:rPr>
              <a:t> </a:t>
            </a:r>
            <a:r>
              <a:rPr sz="2000" dirty="0">
                <a:latin typeface="Times New Roman"/>
                <a:cs typeface="Times New Roman"/>
              </a:rPr>
              <a:t>A</a:t>
            </a:r>
            <a:r>
              <a:rPr sz="2000" spc="-114" dirty="0">
                <a:latin typeface="Times New Roman"/>
                <a:cs typeface="Times New Roman"/>
              </a:rPr>
              <a:t> </a:t>
            </a:r>
            <a:r>
              <a:rPr sz="2000" spc="-5" dirty="0">
                <a:latin typeface="Times New Roman"/>
                <a:cs typeface="Times New Roman"/>
              </a:rPr>
              <a:t>scaling</a:t>
            </a:r>
            <a:r>
              <a:rPr sz="2000" spc="-45" dirty="0">
                <a:latin typeface="Times New Roman"/>
                <a:cs typeface="Times New Roman"/>
              </a:rPr>
              <a:t> </a:t>
            </a:r>
            <a:r>
              <a:rPr sz="2000" spc="-5" dirty="0">
                <a:latin typeface="Times New Roman"/>
                <a:cs typeface="Times New Roman"/>
              </a:rPr>
              <a:t>transformation</a:t>
            </a:r>
            <a:r>
              <a:rPr sz="2000" spc="-50" dirty="0">
                <a:latin typeface="Times New Roman"/>
                <a:cs typeface="Times New Roman"/>
              </a:rPr>
              <a:t> </a:t>
            </a:r>
            <a:r>
              <a:rPr sz="2000" spc="-5" dirty="0">
                <a:latin typeface="Times New Roman"/>
                <a:cs typeface="Times New Roman"/>
              </a:rPr>
              <a:t>alters</a:t>
            </a:r>
            <a:r>
              <a:rPr sz="2000" spc="-4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spc="-5" dirty="0">
                <a:latin typeface="Times New Roman"/>
                <a:cs typeface="Times New Roman"/>
              </a:rPr>
              <a:t>size</a:t>
            </a:r>
            <a:r>
              <a:rPr sz="2000" spc="-2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spc="-5" dirty="0">
                <a:latin typeface="Times New Roman"/>
                <a:cs typeface="Times New Roman"/>
              </a:rPr>
              <a:t>an</a:t>
            </a:r>
            <a:r>
              <a:rPr sz="2000" spc="-100" dirty="0">
                <a:latin typeface="Times New Roman"/>
                <a:cs typeface="Times New Roman"/>
              </a:rPr>
              <a:t> </a:t>
            </a:r>
            <a:r>
              <a:rPr sz="2000" spc="-5" dirty="0">
                <a:latin typeface="Times New Roman"/>
                <a:cs typeface="Times New Roman"/>
              </a:rPr>
              <a:t>object.</a:t>
            </a:r>
            <a:endParaRPr sz="2000">
              <a:latin typeface="Times New Roman"/>
              <a:cs typeface="Times New Roman"/>
            </a:endParaRPr>
          </a:p>
          <a:p>
            <a:pPr marL="281305" marR="17780" indent="-256540">
              <a:lnSpc>
                <a:spcPts val="3800"/>
              </a:lnSpc>
              <a:spcBef>
                <a:spcPts val="270"/>
              </a:spcBef>
            </a:pPr>
            <a:r>
              <a:rPr sz="1600" spc="-5" dirty="0">
                <a:solidFill>
                  <a:srgbClr val="3890A7"/>
                </a:solidFill>
                <a:latin typeface="Webdings"/>
                <a:cs typeface="Webdings"/>
              </a:rPr>
              <a:t></a:t>
            </a:r>
            <a:r>
              <a:rPr sz="1600" spc="20" dirty="0">
                <a:solidFill>
                  <a:srgbClr val="3890A7"/>
                </a:solidFill>
                <a:latin typeface="Times New Roman"/>
                <a:cs typeface="Times New Roman"/>
              </a:rPr>
              <a:t> </a:t>
            </a:r>
            <a:r>
              <a:rPr sz="2000" spc="-10" dirty="0">
                <a:latin typeface="Times New Roman"/>
                <a:cs typeface="Times New Roman"/>
              </a:rPr>
              <a:t>This</a:t>
            </a:r>
            <a:r>
              <a:rPr sz="2000" spc="260" dirty="0">
                <a:latin typeface="Times New Roman"/>
                <a:cs typeface="Times New Roman"/>
              </a:rPr>
              <a:t> </a:t>
            </a:r>
            <a:r>
              <a:rPr sz="2000" spc="-10" dirty="0">
                <a:latin typeface="Times New Roman"/>
                <a:cs typeface="Times New Roman"/>
              </a:rPr>
              <a:t>operation</a:t>
            </a:r>
            <a:r>
              <a:rPr sz="2000" spc="260" dirty="0">
                <a:latin typeface="Times New Roman"/>
                <a:cs typeface="Times New Roman"/>
              </a:rPr>
              <a:t> </a:t>
            </a:r>
            <a:r>
              <a:rPr sz="2000" spc="-10" dirty="0">
                <a:latin typeface="Times New Roman"/>
                <a:cs typeface="Times New Roman"/>
              </a:rPr>
              <a:t>can</a:t>
            </a:r>
            <a:r>
              <a:rPr sz="2000" spc="254" dirty="0">
                <a:latin typeface="Times New Roman"/>
                <a:cs typeface="Times New Roman"/>
              </a:rPr>
              <a:t> </a:t>
            </a:r>
            <a:r>
              <a:rPr sz="2000" dirty="0">
                <a:latin typeface="Times New Roman"/>
                <a:cs typeface="Times New Roman"/>
              </a:rPr>
              <a:t>be</a:t>
            </a:r>
            <a:r>
              <a:rPr sz="2000" spc="254" dirty="0">
                <a:latin typeface="Times New Roman"/>
                <a:cs typeface="Times New Roman"/>
              </a:rPr>
              <a:t> </a:t>
            </a:r>
            <a:r>
              <a:rPr sz="2000" spc="-10" dirty="0">
                <a:latin typeface="Times New Roman"/>
                <a:cs typeface="Times New Roman"/>
              </a:rPr>
              <a:t>carried</a:t>
            </a:r>
            <a:r>
              <a:rPr sz="2000" spc="270" dirty="0">
                <a:latin typeface="Times New Roman"/>
                <a:cs typeface="Times New Roman"/>
              </a:rPr>
              <a:t> </a:t>
            </a:r>
            <a:r>
              <a:rPr sz="2000" dirty="0">
                <a:latin typeface="Times New Roman"/>
                <a:cs typeface="Times New Roman"/>
              </a:rPr>
              <a:t>out</a:t>
            </a:r>
            <a:r>
              <a:rPr sz="2000" spc="254" dirty="0">
                <a:latin typeface="Times New Roman"/>
                <a:cs typeface="Times New Roman"/>
              </a:rPr>
              <a:t> </a:t>
            </a:r>
            <a:r>
              <a:rPr sz="2000" spc="-5" dirty="0">
                <a:latin typeface="Times New Roman"/>
                <a:cs typeface="Times New Roman"/>
              </a:rPr>
              <a:t>for</a:t>
            </a:r>
            <a:r>
              <a:rPr sz="2000" spc="260" dirty="0">
                <a:latin typeface="Times New Roman"/>
                <a:cs typeface="Times New Roman"/>
              </a:rPr>
              <a:t> </a:t>
            </a:r>
            <a:r>
              <a:rPr sz="2000" spc="-10" dirty="0">
                <a:latin typeface="Times New Roman"/>
                <a:cs typeface="Times New Roman"/>
              </a:rPr>
              <a:t>polygons</a:t>
            </a:r>
            <a:r>
              <a:rPr sz="2000" spc="250" dirty="0">
                <a:latin typeface="Times New Roman"/>
                <a:cs typeface="Times New Roman"/>
              </a:rPr>
              <a:t> </a:t>
            </a:r>
            <a:r>
              <a:rPr sz="2000" spc="-5" dirty="0">
                <a:latin typeface="Times New Roman"/>
                <a:cs typeface="Times New Roman"/>
              </a:rPr>
              <a:t>by</a:t>
            </a:r>
            <a:r>
              <a:rPr sz="2000" spc="245" dirty="0">
                <a:latin typeface="Times New Roman"/>
                <a:cs typeface="Times New Roman"/>
              </a:rPr>
              <a:t> </a:t>
            </a:r>
            <a:r>
              <a:rPr sz="2000" spc="-10" dirty="0">
                <a:latin typeface="Times New Roman"/>
                <a:cs typeface="Times New Roman"/>
              </a:rPr>
              <a:t>multiplying </a:t>
            </a:r>
            <a:r>
              <a:rPr sz="2000" spc="-484" dirty="0">
                <a:latin typeface="Times New Roman"/>
                <a:cs typeface="Times New Roman"/>
              </a:rPr>
              <a:t> </a:t>
            </a:r>
            <a:r>
              <a:rPr sz="2000" spc="-5" dirty="0">
                <a:latin typeface="Times New Roman"/>
                <a:cs typeface="Times New Roman"/>
              </a:rPr>
              <a:t>the</a:t>
            </a:r>
            <a:r>
              <a:rPr sz="2000" spc="110" dirty="0">
                <a:latin typeface="Times New Roman"/>
                <a:cs typeface="Times New Roman"/>
              </a:rPr>
              <a:t> </a:t>
            </a:r>
            <a:r>
              <a:rPr sz="2000" spc="-10" dirty="0">
                <a:latin typeface="Times New Roman"/>
                <a:cs typeface="Times New Roman"/>
              </a:rPr>
              <a:t>coordinate</a:t>
            </a:r>
            <a:r>
              <a:rPr sz="2000" spc="95" dirty="0">
                <a:latin typeface="Times New Roman"/>
                <a:cs typeface="Times New Roman"/>
              </a:rPr>
              <a:t> </a:t>
            </a:r>
            <a:r>
              <a:rPr sz="2000" spc="-5" dirty="0">
                <a:latin typeface="Times New Roman"/>
                <a:cs typeface="Times New Roman"/>
              </a:rPr>
              <a:t>values</a:t>
            </a:r>
            <a:r>
              <a:rPr sz="2000" spc="100" dirty="0">
                <a:latin typeface="Times New Roman"/>
                <a:cs typeface="Times New Roman"/>
              </a:rPr>
              <a:t> </a:t>
            </a:r>
            <a:r>
              <a:rPr sz="2000" b="1" i="1" dirty="0">
                <a:latin typeface="Times New Roman"/>
                <a:cs typeface="Times New Roman"/>
              </a:rPr>
              <a:t>(x,</a:t>
            </a:r>
            <a:r>
              <a:rPr sz="2000" b="1" i="1" spc="110" dirty="0">
                <a:latin typeface="Times New Roman"/>
                <a:cs typeface="Times New Roman"/>
              </a:rPr>
              <a:t> </a:t>
            </a:r>
            <a:r>
              <a:rPr sz="2000" b="1" i="1" spc="-5" dirty="0">
                <a:latin typeface="Times New Roman"/>
                <a:cs typeface="Times New Roman"/>
              </a:rPr>
              <a:t>y)</a:t>
            </a:r>
            <a:r>
              <a:rPr sz="2000" b="1" i="1" spc="100" dirty="0">
                <a:latin typeface="Times New Roman"/>
                <a:cs typeface="Times New Roman"/>
              </a:rPr>
              <a:t> </a:t>
            </a:r>
            <a:r>
              <a:rPr sz="2000" spc="-5" dirty="0">
                <a:latin typeface="Times New Roman"/>
                <a:cs typeface="Times New Roman"/>
              </a:rPr>
              <a:t>of</a:t>
            </a:r>
            <a:r>
              <a:rPr sz="2000" spc="114" dirty="0">
                <a:latin typeface="Times New Roman"/>
                <a:cs typeface="Times New Roman"/>
              </a:rPr>
              <a:t> </a:t>
            </a:r>
            <a:r>
              <a:rPr sz="2000" spc="-10" dirty="0">
                <a:latin typeface="Times New Roman"/>
                <a:cs typeface="Times New Roman"/>
              </a:rPr>
              <a:t>each</a:t>
            </a:r>
            <a:r>
              <a:rPr sz="2000" spc="110" dirty="0">
                <a:latin typeface="Times New Roman"/>
                <a:cs typeface="Times New Roman"/>
              </a:rPr>
              <a:t> </a:t>
            </a:r>
            <a:r>
              <a:rPr sz="2000" dirty="0">
                <a:latin typeface="Times New Roman"/>
                <a:cs typeface="Times New Roman"/>
              </a:rPr>
              <a:t>vertex</a:t>
            </a:r>
            <a:r>
              <a:rPr sz="2000" spc="105" dirty="0">
                <a:latin typeface="Times New Roman"/>
                <a:cs typeface="Times New Roman"/>
              </a:rPr>
              <a:t> </a:t>
            </a:r>
            <a:r>
              <a:rPr sz="2000" spc="-5" dirty="0">
                <a:latin typeface="Times New Roman"/>
                <a:cs typeface="Times New Roman"/>
              </a:rPr>
              <a:t>by</a:t>
            </a:r>
            <a:r>
              <a:rPr sz="2000" spc="100" dirty="0">
                <a:latin typeface="Times New Roman"/>
                <a:cs typeface="Times New Roman"/>
              </a:rPr>
              <a:t> </a:t>
            </a:r>
            <a:r>
              <a:rPr sz="2000" spc="-5" dirty="0">
                <a:latin typeface="Times New Roman"/>
                <a:cs typeface="Times New Roman"/>
              </a:rPr>
              <a:t>scaling</a:t>
            </a:r>
            <a:r>
              <a:rPr sz="2000" spc="100" dirty="0">
                <a:latin typeface="Times New Roman"/>
                <a:cs typeface="Times New Roman"/>
              </a:rPr>
              <a:t> </a:t>
            </a:r>
            <a:r>
              <a:rPr sz="2000" spc="-10" dirty="0">
                <a:latin typeface="Times New Roman"/>
                <a:cs typeface="Times New Roman"/>
              </a:rPr>
              <a:t>factors</a:t>
            </a:r>
            <a:r>
              <a:rPr sz="2000" spc="100" dirty="0">
                <a:latin typeface="Times New Roman"/>
                <a:cs typeface="Times New Roman"/>
              </a:rPr>
              <a:t> </a:t>
            </a:r>
            <a:r>
              <a:rPr sz="2000" dirty="0">
                <a:latin typeface="Times New Roman"/>
                <a:cs typeface="Times New Roman"/>
              </a:rPr>
              <a:t>S</a:t>
            </a:r>
            <a:r>
              <a:rPr sz="1950" baseline="-17094" dirty="0">
                <a:latin typeface="Times New Roman"/>
                <a:cs typeface="Times New Roman"/>
              </a:rPr>
              <a:t>x</a:t>
            </a:r>
            <a:endParaRPr sz="1950" baseline="-17094">
              <a:latin typeface="Times New Roman"/>
              <a:cs typeface="Times New Roman"/>
            </a:endParaRPr>
          </a:p>
          <a:p>
            <a:pPr marL="281305">
              <a:lnSpc>
                <a:spcPct val="100000"/>
              </a:lnSpc>
              <a:spcBef>
                <a:spcPts val="1115"/>
              </a:spcBef>
            </a:pPr>
            <a:r>
              <a:rPr sz="2000" dirty="0">
                <a:latin typeface="Times New Roman"/>
                <a:cs typeface="Times New Roman"/>
              </a:rPr>
              <a:t>and</a:t>
            </a:r>
            <a:r>
              <a:rPr sz="2000" spc="-10" dirty="0">
                <a:latin typeface="Times New Roman"/>
                <a:cs typeface="Times New Roman"/>
              </a:rPr>
              <a:t> </a:t>
            </a:r>
            <a:r>
              <a:rPr sz="2200" dirty="0">
                <a:latin typeface="Times New Roman"/>
                <a:cs typeface="Times New Roman"/>
              </a:rPr>
              <a:t>S</a:t>
            </a:r>
            <a:r>
              <a:rPr sz="2175" baseline="-17241" dirty="0">
                <a:latin typeface="Times New Roman"/>
                <a:cs typeface="Times New Roman"/>
              </a:rPr>
              <a:t>y</a:t>
            </a:r>
            <a:r>
              <a:rPr sz="2175" spc="-7" baseline="-17241"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produce</a:t>
            </a:r>
            <a:r>
              <a:rPr sz="2000" spc="-3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transformed</a:t>
            </a:r>
            <a:r>
              <a:rPr sz="2000" spc="-35" dirty="0">
                <a:latin typeface="Times New Roman"/>
                <a:cs typeface="Times New Roman"/>
              </a:rPr>
              <a:t> </a:t>
            </a:r>
            <a:r>
              <a:rPr sz="2000" spc="-5" dirty="0">
                <a:latin typeface="Times New Roman"/>
                <a:cs typeface="Times New Roman"/>
              </a:rPr>
              <a:t>coordinates</a:t>
            </a:r>
            <a:r>
              <a:rPr sz="2000" spc="-40" dirty="0">
                <a:latin typeface="Times New Roman"/>
                <a:cs typeface="Times New Roman"/>
              </a:rPr>
              <a:t> </a:t>
            </a:r>
            <a:r>
              <a:rPr sz="2000" b="1" dirty="0">
                <a:latin typeface="Times New Roman"/>
                <a:cs typeface="Times New Roman"/>
              </a:rPr>
              <a:t>(x',</a:t>
            </a:r>
            <a:r>
              <a:rPr sz="2000" b="1" spc="-250" dirty="0">
                <a:latin typeface="Times New Roman"/>
                <a:cs typeface="Times New Roman"/>
              </a:rPr>
              <a:t> </a:t>
            </a:r>
            <a:r>
              <a:rPr sz="2000" b="1" dirty="0">
                <a:latin typeface="Times New Roman"/>
                <a:cs typeface="Times New Roman"/>
              </a:rPr>
              <a:t>y').</a:t>
            </a:r>
            <a:endParaRPr sz="2000">
              <a:latin typeface="Times New Roman"/>
              <a:cs typeface="Times New Roman"/>
            </a:endParaRPr>
          </a:p>
        </p:txBody>
      </p:sp>
      <p:sp>
        <p:nvSpPr>
          <p:cNvPr id="5" name="object 5"/>
          <p:cNvSpPr txBox="1"/>
          <p:nvPr/>
        </p:nvSpPr>
        <p:spPr>
          <a:xfrm>
            <a:off x="1336928" y="3428936"/>
            <a:ext cx="7391400" cy="3025775"/>
          </a:xfrm>
          <a:prstGeom prst="rect">
            <a:avLst/>
          </a:prstGeom>
          <a:solidFill>
            <a:srgbClr val="FFFFFF"/>
          </a:solidFill>
        </p:spPr>
        <p:txBody>
          <a:bodyPr vert="horz" wrap="square" lIns="0" tIns="57150" rIns="0" bIns="0" rtlCol="0">
            <a:spAutoFit/>
          </a:bodyPr>
          <a:lstStyle/>
          <a:p>
            <a:pPr marL="3140710" marR="3058160">
              <a:lnSpc>
                <a:spcPts val="4510"/>
              </a:lnSpc>
              <a:spcBef>
                <a:spcPts val="450"/>
              </a:spcBef>
            </a:pPr>
            <a:r>
              <a:rPr sz="2200" b="1" dirty="0">
                <a:latin typeface="Times New Roman"/>
                <a:cs typeface="Times New Roman"/>
              </a:rPr>
              <a:t>x'</a:t>
            </a:r>
            <a:r>
              <a:rPr sz="2200" b="1" spc="110" dirty="0">
                <a:latin typeface="Times New Roman"/>
                <a:cs typeface="Times New Roman"/>
              </a:rPr>
              <a:t> </a:t>
            </a:r>
            <a:r>
              <a:rPr sz="2200" b="1" spc="-5" dirty="0">
                <a:latin typeface="Times New Roman"/>
                <a:cs typeface="Times New Roman"/>
              </a:rPr>
              <a:t>=</a:t>
            </a:r>
            <a:r>
              <a:rPr sz="2200" b="1" spc="110" dirty="0">
                <a:latin typeface="Times New Roman"/>
                <a:cs typeface="Times New Roman"/>
              </a:rPr>
              <a:t> </a:t>
            </a:r>
            <a:r>
              <a:rPr sz="2200" b="1" spc="-5" dirty="0">
                <a:latin typeface="Times New Roman"/>
                <a:cs typeface="Times New Roman"/>
              </a:rPr>
              <a:t>x</a:t>
            </a:r>
            <a:r>
              <a:rPr sz="2200" b="1" spc="130" dirty="0">
                <a:latin typeface="Times New Roman"/>
                <a:cs typeface="Times New Roman"/>
              </a:rPr>
              <a:t> </a:t>
            </a:r>
            <a:r>
              <a:rPr sz="2200" b="1" spc="-5" dirty="0">
                <a:latin typeface="Times New Roman"/>
                <a:cs typeface="Times New Roman"/>
              </a:rPr>
              <a:t>.</a:t>
            </a:r>
            <a:r>
              <a:rPr sz="2200" b="1" spc="125" dirty="0">
                <a:latin typeface="Times New Roman"/>
                <a:cs typeface="Times New Roman"/>
              </a:rPr>
              <a:t> </a:t>
            </a:r>
            <a:r>
              <a:rPr sz="2200" b="1" spc="-5" dirty="0">
                <a:latin typeface="Times New Roman"/>
                <a:cs typeface="Times New Roman"/>
              </a:rPr>
              <a:t>S</a:t>
            </a:r>
            <a:r>
              <a:rPr sz="2175" b="1" spc="-7" baseline="-17241" dirty="0">
                <a:latin typeface="Times New Roman"/>
                <a:cs typeface="Times New Roman"/>
              </a:rPr>
              <a:t>x </a:t>
            </a:r>
            <a:r>
              <a:rPr sz="2175" b="1" spc="-525" baseline="-17241" dirty="0">
                <a:latin typeface="Times New Roman"/>
                <a:cs typeface="Times New Roman"/>
              </a:rPr>
              <a:t> </a:t>
            </a:r>
            <a:r>
              <a:rPr sz="2200" b="1" dirty="0">
                <a:latin typeface="Times New Roman"/>
                <a:cs typeface="Times New Roman"/>
              </a:rPr>
              <a:t>y'</a:t>
            </a:r>
            <a:r>
              <a:rPr sz="2200" b="1" spc="-20" dirty="0">
                <a:latin typeface="Times New Roman"/>
                <a:cs typeface="Times New Roman"/>
              </a:rPr>
              <a:t> </a:t>
            </a:r>
            <a:r>
              <a:rPr sz="2200" b="1" spc="-5" dirty="0">
                <a:latin typeface="Times New Roman"/>
                <a:cs typeface="Times New Roman"/>
              </a:rPr>
              <a:t>=</a:t>
            </a:r>
            <a:r>
              <a:rPr sz="2200" b="1" spc="-20" dirty="0">
                <a:latin typeface="Times New Roman"/>
                <a:cs typeface="Times New Roman"/>
              </a:rPr>
              <a:t> </a:t>
            </a:r>
            <a:r>
              <a:rPr sz="2200" b="1" spc="-5" dirty="0">
                <a:latin typeface="Times New Roman"/>
                <a:cs typeface="Times New Roman"/>
              </a:rPr>
              <a:t>y</a:t>
            </a:r>
            <a:r>
              <a:rPr sz="2200" b="1" spc="-20" dirty="0">
                <a:latin typeface="Times New Roman"/>
                <a:cs typeface="Times New Roman"/>
              </a:rPr>
              <a:t> </a:t>
            </a:r>
            <a:r>
              <a:rPr sz="2200" b="1" spc="-5" dirty="0">
                <a:latin typeface="Times New Roman"/>
                <a:cs typeface="Times New Roman"/>
              </a:rPr>
              <a:t>.</a:t>
            </a:r>
            <a:r>
              <a:rPr sz="2200" b="1" spc="-120" dirty="0">
                <a:latin typeface="Times New Roman"/>
                <a:cs typeface="Times New Roman"/>
              </a:rPr>
              <a:t> </a:t>
            </a:r>
            <a:r>
              <a:rPr sz="2200" b="1" dirty="0">
                <a:latin typeface="Times New Roman"/>
                <a:cs typeface="Times New Roman"/>
              </a:rPr>
              <a:t>S</a:t>
            </a:r>
            <a:r>
              <a:rPr sz="2175" b="1" baseline="-17241" dirty="0">
                <a:latin typeface="Times New Roman"/>
                <a:cs typeface="Times New Roman"/>
              </a:rPr>
              <a:t>y</a:t>
            </a:r>
            <a:endParaRPr sz="2175" baseline="-17241">
              <a:latin typeface="Times New Roman"/>
              <a:cs typeface="Times New Roman"/>
            </a:endParaRPr>
          </a:p>
          <a:p>
            <a:pPr marL="594995" marR="254635" indent="-254635">
              <a:lnSpc>
                <a:spcPct val="150100"/>
              </a:lnSpc>
              <a:spcBef>
                <a:spcPts val="33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Scaling</a:t>
            </a:r>
            <a:r>
              <a:rPr sz="2000" spc="440" dirty="0">
                <a:latin typeface="Times New Roman"/>
                <a:cs typeface="Times New Roman"/>
              </a:rPr>
              <a:t> </a:t>
            </a:r>
            <a:r>
              <a:rPr sz="2000" spc="-10" dirty="0">
                <a:latin typeface="Times New Roman"/>
                <a:cs typeface="Times New Roman"/>
              </a:rPr>
              <a:t>factor</a:t>
            </a:r>
            <a:r>
              <a:rPr sz="2000" spc="445"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x</a:t>
            </a:r>
            <a:r>
              <a:rPr sz="2000" spc="-5" dirty="0">
                <a:latin typeface="Times New Roman"/>
                <a:cs typeface="Times New Roman"/>
              </a:rPr>
              <a:t>,</a:t>
            </a:r>
            <a:r>
              <a:rPr sz="2000" spc="445" dirty="0">
                <a:latin typeface="Times New Roman"/>
                <a:cs typeface="Times New Roman"/>
              </a:rPr>
              <a:t> </a:t>
            </a:r>
            <a:r>
              <a:rPr sz="2000" spc="-10" dirty="0">
                <a:latin typeface="Times New Roman"/>
                <a:cs typeface="Times New Roman"/>
              </a:rPr>
              <a:t>scales</a:t>
            </a:r>
            <a:r>
              <a:rPr sz="2000" spc="440" dirty="0">
                <a:latin typeface="Times New Roman"/>
                <a:cs typeface="Times New Roman"/>
              </a:rPr>
              <a:t> </a:t>
            </a:r>
            <a:r>
              <a:rPr sz="2000" spc="-10" dirty="0">
                <a:latin typeface="Times New Roman"/>
                <a:cs typeface="Times New Roman"/>
              </a:rPr>
              <a:t>objects</a:t>
            </a:r>
            <a:r>
              <a:rPr sz="2000" spc="445" dirty="0">
                <a:latin typeface="Times New Roman"/>
                <a:cs typeface="Times New Roman"/>
              </a:rPr>
              <a:t> </a:t>
            </a:r>
            <a:r>
              <a:rPr sz="2000" spc="-10" dirty="0">
                <a:latin typeface="Times New Roman"/>
                <a:cs typeface="Times New Roman"/>
              </a:rPr>
              <a:t>in</a:t>
            </a:r>
            <a:r>
              <a:rPr sz="2000" spc="459" dirty="0">
                <a:latin typeface="Times New Roman"/>
                <a:cs typeface="Times New Roman"/>
              </a:rPr>
              <a:t> </a:t>
            </a:r>
            <a:r>
              <a:rPr sz="2000" spc="-5" dirty="0">
                <a:latin typeface="Times New Roman"/>
                <a:cs typeface="Times New Roman"/>
              </a:rPr>
              <a:t>the</a:t>
            </a:r>
            <a:r>
              <a:rPr sz="2000" spc="445" dirty="0">
                <a:latin typeface="Times New Roman"/>
                <a:cs typeface="Times New Roman"/>
              </a:rPr>
              <a:t> </a:t>
            </a:r>
            <a:r>
              <a:rPr sz="2000" dirty="0">
                <a:latin typeface="Times New Roman"/>
                <a:cs typeface="Times New Roman"/>
              </a:rPr>
              <a:t>x</a:t>
            </a:r>
            <a:r>
              <a:rPr sz="2000" spc="440" dirty="0">
                <a:latin typeface="Times New Roman"/>
                <a:cs typeface="Times New Roman"/>
              </a:rPr>
              <a:t> </a:t>
            </a:r>
            <a:r>
              <a:rPr sz="2000" spc="-10" dirty="0">
                <a:latin typeface="Times New Roman"/>
                <a:cs typeface="Times New Roman"/>
              </a:rPr>
              <a:t>direction,</a:t>
            </a:r>
            <a:r>
              <a:rPr sz="2000" spc="459" dirty="0">
                <a:latin typeface="Times New Roman"/>
                <a:cs typeface="Times New Roman"/>
              </a:rPr>
              <a:t> </a:t>
            </a:r>
            <a:r>
              <a:rPr sz="2000" spc="-5" dirty="0">
                <a:latin typeface="Times New Roman"/>
                <a:cs typeface="Times New Roman"/>
              </a:rPr>
              <a:t>while</a:t>
            </a:r>
            <a:r>
              <a:rPr sz="2000" spc="445"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y </a:t>
            </a:r>
            <a:r>
              <a:rPr sz="1950" spc="-465" baseline="-17094" dirty="0">
                <a:latin typeface="Times New Roman"/>
                <a:cs typeface="Times New Roman"/>
              </a:rPr>
              <a:t> </a:t>
            </a:r>
            <a:r>
              <a:rPr sz="2000" spc="-15" dirty="0">
                <a:latin typeface="Times New Roman"/>
                <a:cs typeface="Times New Roman"/>
              </a:rPr>
              <a:t>scales</a:t>
            </a:r>
            <a:r>
              <a:rPr sz="2000" spc="-20"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y</a:t>
            </a:r>
            <a:r>
              <a:rPr sz="2000" spc="-5" dirty="0">
                <a:latin typeface="Times New Roman"/>
                <a:cs typeface="Times New Roman"/>
              </a:rPr>
              <a:t> direction.</a:t>
            </a:r>
            <a:endParaRPr sz="20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45819"/>
            <a:ext cx="8312784" cy="5608955"/>
            <a:chOff x="415632" y="845819"/>
            <a:chExt cx="8312784" cy="5608955"/>
          </a:xfrm>
        </p:grpSpPr>
        <p:pic>
          <p:nvPicPr>
            <p:cNvPr id="3" name="object 3"/>
            <p:cNvPicPr/>
            <p:nvPr/>
          </p:nvPicPr>
          <p:blipFill>
            <a:blip r:embed="rId2" cstate="print"/>
            <a:stretch>
              <a:fillRect/>
            </a:stretch>
          </p:blipFill>
          <p:spPr>
            <a:xfrm>
              <a:off x="1519809" y="845819"/>
              <a:ext cx="6442056" cy="2583179"/>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19809" y="3429050"/>
              <a:ext cx="6495034" cy="504266"/>
            </a:xfrm>
            <a:prstGeom prst="rect">
              <a:avLst/>
            </a:prstGeom>
          </p:spPr>
        </p:pic>
        <p:pic>
          <p:nvPicPr>
            <p:cNvPr id="7" name="object 7"/>
            <p:cNvPicPr/>
            <p:nvPr/>
          </p:nvPicPr>
          <p:blipFill>
            <a:blip r:embed="rId5" cstate="print"/>
            <a:stretch>
              <a:fillRect/>
            </a:stretch>
          </p:blipFill>
          <p:spPr>
            <a:xfrm>
              <a:off x="2493771" y="3933278"/>
              <a:ext cx="4351655" cy="2066798"/>
            </a:xfrm>
            <a:prstGeom prst="rect">
              <a:avLst/>
            </a:prstGeom>
          </p:spPr>
        </p:pic>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5632" y="3428936"/>
            <a:ext cx="8312784" cy="3025648"/>
          </a:xfrm>
          <a:prstGeom prst="rect">
            <a:avLst/>
          </a:prstGeom>
        </p:spPr>
      </p:pic>
      <p:sp>
        <p:nvSpPr>
          <p:cNvPr id="3" name="object 3"/>
          <p:cNvSpPr txBox="1"/>
          <p:nvPr/>
        </p:nvSpPr>
        <p:spPr>
          <a:xfrm>
            <a:off x="1615313" y="874623"/>
            <a:ext cx="6572884" cy="2493010"/>
          </a:xfrm>
          <a:prstGeom prst="rect">
            <a:avLst/>
          </a:prstGeom>
        </p:spPr>
        <p:txBody>
          <a:bodyPr vert="horz" wrap="square" lIns="0" tIns="12700" rIns="0" bIns="0" rtlCol="0">
            <a:spAutoFit/>
          </a:bodyPr>
          <a:lstStyle/>
          <a:p>
            <a:pPr marL="317500" marR="84455" indent="-254635">
              <a:lnSpc>
                <a:spcPct val="1500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If</a:t>
            </a:r>
            <a:r>
              <a:rPr sz="2000" spc="-25"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x</a:t>
            </a:r>
            <a:r>
              <a:rPr sz="1950" spc="22" baseline="-17094" dirty="0">
                <a:latin typeface="Times New Roman"/>
                <a:cs typeface="Times New Roman"/>
              </a:rPr>
              <a:t> </a:t>
            </a:r>
            <a:r>
              <a:rPr sz="2000" dirty="0">
                <a:latin typeface="Times New Roman"/>
                <a:cs typeface="Times New Roman"/>
              </a:rPr>
              <a:t>&amp;</a:t>
            </a:r>
            <a:r>
              <a:rPr sz="2000" spc="-15" dirty="0">
                <a:latin typeface="Times New Roman"/>
                <a:cs typeface="Times New Roman"/>
              </a:rPr>
              <a:t> </a:t>
            </a:r>
            <a:r>
              <a:rPr sz="1800" spc="5" dirty="0">
                <a:latin typeface="Times New Roman"/>
                <a:cs typeface="Times New Roman"/>
              </a:rPr>
              <a:t>S</a:t>
            </a:r>
            <a:r>
              <a:rPr sz="1650" spc="7" baseline="-17676" dirty="0">
                <a:latin typeface="Times New Roman"/>
                <a:cs typeface="Times New Roman"/>
              </a:rPr>
              <a:t>y</a:t>
            </a:r>
            <a:r>
              <a:rPr sz="1650" spc="37" baseline="-17676" dirty="0">
                <a:latin typeface="Times New Roman"/>
                <a:cs typeface="Times New Roman"/>
              </a:rPr>
              <a:t> </a:t>
            </a:r>
            <a:r>
              <a:rPr sz="2000" dirty="0">
                <a:latin typeface="Times New Roman"/>
                <a:cs typeface="Times New Roman"/>
              </a:rPr>
              <a:t>&gt;1, the</a:t>
            </a:r>
            <a:r>
              <a:rPr sz="2000" spc="-35" dirty="0">
                <a:latin typeface="Times New Roman"/>
                <a:cs typeface="Times New Roman"/>
              </a:rPr>
              <a:t> </a:t>
            </a:r>
            <a:r>
              <a:rPr sz="2000" spc="-5" dirty="0">
                <a:latin typeface="Times New Roman"/>
                <a:cs typeface="Times New Roman"/>
              </a:rPr>
              <a:t>size</a:t>
            </a:r>
            <a:r>
              <a:rPr sz="2000" spc="-2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object</a:t>
            </a:r>
            <a:r>
              <a:rPr sz="2000" spc="-40" dirty="0">
                <a:latin typeface="Times New Roman"/>
                <a:cs typeface="Times New Roman"/>
              </a:rPr>
              <a:t> </a:t>
            </a:r>
            <a:r>
              <a:rPr sz="2000" spc="-15" dirty="0">
                <a:latin typeface="Times New Roman"/>
                <a:cs typeface="Times New Roman"/>
              </a:rPr>
              <a:t>will</a:t>
            </a:r>
            <a:r>
              <a:rPr sz="2000" spc="-50" dirty="0">
                <a:latin typeface="Times New Roman"/>
                <a:cs typeface="Times New Roman"/>
              </a:rPr>
              <a:t> </a:t>
            </a:r>
            <a:r>
              <a:rPr sz="2000" spc="-15" dirty="0">
                <a:latin typeface="Times New Roman"/>
                <a:cs typeface="Times New Roman"/>
              </a:rPr>
              <a:t>increase.</a:t>
            </a:r>
            <a:r>
              <a:rPr sz="2000" spc="-150" dirty="0">
                <a:latin typeface="Times New Roman"/>
                <a:cs typeface="Times New Roman"/>
              </a:rPr>
              <a:t> </a:t>
            </a:r>
            <a:r>
              <a:rPr sz="2000" spc="-20" dirty="0">
                <a:latin typeface="Times New Roman"/>
                <a:cs typeface="Times New Roman"/>
              </a:rPr>
              <a:t>Also</a:t>
            </a:r>
            <a:r>
              <a:rPr sz="2000" spc="-40" dirty="0">
                <a:latin typeface="Times New Roman"/>
                <a:cs typeface="Times New Roman"/>
              </a:rPr>
              <a:t> </a:t>
            </a:r>
            <a:r>
              <a:rPr sz="2000" spc="-10" dirty="0">
                <a:latin typeface="Times New Roman"/>
                <a:cs typeface="Times New Roman"/>
              </a:rPr>
              <a:t>objects </a:t>
            </a:r>
            <a:r>
              <a:rPr sz="2000" spc="-484" dirty="0">
                <a:latin typeface="Times New Roman"/>
                <a:cs typeface="Times New Roman"/>
              </a:rPr>
              <a:t> </a:t>
            </a:r>
            <a:r>
              <a:rPr sz="2000" spc="-5" dirty="0">
                <a:latin typeface="Times New Roman"/>
                <a:cs typeface="Times New Roman"/>
              </a:rPr>
              <a:t>move</a:t>
            </a:r>
            <a:r>
              <a:rPr sz="2000" spc="-30" dirty="0">
                <a:latin typeface="Times New Roman"/>
                <a:cs typeface="Times New Roman"/>
              </a:rPr>
              <a:t> </a:t>
            </a:r>
            <a:r>
              <a:rPr sz="2000" dirty="0">
                <a:latin typeface="Times New Roman"/>
                <a:cs typeface="Times New Roman"/>
              </a:rPr>
              <a:t>away</a:t>
            </a:r>
            <a:r>
              <a:rPr sz="2000" spc="-25" dirty="0">
                <a:latin typeface="Times New Roman"/>
                <a:cs typeface="Times New Roman"/>
              </a:rPr>
              <a:t> </a:t>
            </a:r>
            <a:r>
              <a:rPr sz="2000" dirty="0">
                <a:latin typeface="Times New Roman"/>
                <a:cs typeface="Times New Roman"/>
              </a:rPr>
              <a:t>from</a:t>
            </a:r>
            <a:r>
              <a:rPr sz="2000" spc="-35" dirty="0">
                <a:latin typeface="Times New Roman"/>
                <a:cs typeface="Times New Roman"/>
              </a:rPr>
              <a:t> </a:t>
            </a:r>
            <a:r>
              <a:rPr sz="2000" spc="-5" dirty="0">
                <a:latin typeface="Times New Roman"/>
                <a:cs typeface="Times New Roman"/>
              </a:rPr>
              <a:t>origin</a:t>
            </a:r>
            <a:endParaRPr sz="2000">
              <a:latin typeface="Times New Roman"/>
              <a:cs typeface="Times New Roman"/>
            </a:endParaRPr>
          </a:p>
          <a:p>
            <a:pPr marL="63500">
              <a:lnSpc>
                <a:spcPct val="100000"/>
              </a:lnSpc>
              <a:spcBef>
                <a:spcPts val="17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If</a:t>
            </a:r>
            <a:r>
              <a:rPr sz="2000" spc="-25"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x</a:t>
            </a:r>
            <a:r>
              <a:rPr sz="1950" spc="22" baseline="-17094" dirty="0">
                <a:latin typeface="Times New Roman"/>
                <a:cs typeface="Times New Roman"/>
              </a:rPr>
              <a:t> </a:t>
            </a:r>
            <a:r>
              <a:rPr sz="2000" spc="5" dirty="0">
                <a:latin typeface="Times New Roman"/>
                <a:cs typeface="Times New Roman"/>
              </a:rPr>
              <a:t>&amp;</a:t>
            </a:r>
            <a:r>
              <a:rPr sz="2000" spc="-15" dirty="0">
                <a:latin typeface="Times New Roman"/>
                <a:cs typeface="Times New Roman"/>
              </a:rPr>
              <a:t> </a:t>
            </a:r>
            <a:r>
              <a:rPr sz="1800" spc="10" dirty="0">
                <a:latin typeface="Times New Roman"/>
                <a:cs typeface="Times New Roman"/>
              </a:rPr>
              <a:t>S</a:t>
            </a:r>
            <a:r>
              <a:rPr sz="1650" spc="15" baseline="-17676" dirty="0">
                <a:latin typeface="Times New Roman"/>
                <a:cs typeface="Times New Roman"/>
              </a:rPr>
              <a:t>y</a:t>
            </a:r>
            <a:r>
              <a:rPr sz="1650" spc="37" baseline="-17676" dirty="0">
                <a:latin typeface="Times New Roman"/>
                <a:cs typeface="Times New Roman"/>
              </a:rPr>
              <a:t> </a:t>
            </a:r>
            <a:r>
              <a:rPr sz="2000" dirty="0">
                <a:latin typeface="Times New Roman"/>
                <a:cs typeface="Times New Roman"/>
              </a:rPr>
              <a:t>&lt;1, the</a:t>
            </a:r>
            <a:r>
              <a:rPr sz="2000" spc="-35" dirty="0">
                <a:latin typeface="Times New Roman"/>
                <a:cs typeface="Times New Roman"/>
              </a:rPr>
              <a:t> </a:t>
            </a:r>
            <a:r>
              <a:rPr sz="2000" spc="-5" dirty="0">
                <a:latin typeface="Times New Roman"/>
                <a:cs typeface="Times New Roman"/>
              </a:rPr>
              <a:t>size</a:t>
            </a:r>
            <a:r>
              <a:rPr sz="2000" spc="-3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object</a:t>
            </a:r>
            <a:r>
              <a:rPr sz="2000" spc="-5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reduced.</a:t>
            </a:r>
            <a:r>
              <a:rPr sz="2000" spc="-150" dirty="0">
                <a:latin typeface="Times New Roman"/>
                <a:cs typeface="Times New Roman"/>
              </a:rPr>
              <a:t> </a:t>
            </a:r>
            <a:r>
              <a:rPr sz="2000" dirty="0">
                <a:latin typeface="Times New Roman"/>
                <a:cs typeface="Times New Roman"/>
              </a:rPr>
              <a:t>Also</a:t>
            </a:r>
            <a:r>
              <a:rPr sz="2000" spc="-30" dirty="0">
                <a:latin typeface="Times New Roman"/>
                <a:cs typeface="Times New Roman"/>
              </a:rPr>
              <a:t> </a:t>
            </a:r>
            <a:r>
              <a:rPr sz="2000" spc="-5" dirty="0">
                <a:latin typeface="Times New Roman"/>
                <a:cs typeface="Times New Roman"/>
              </a:rPr>
              <a:t>objects</a:t>
            </a:r>
            <a:endParaRPr sz="2000">
              <a:latin typeface="Times New Roman"/>
              <a:cs typeface="Times New Roman"/>
            </a:endParaRPr>
          </a:p>
          <a:p>
            <a:pPr marL="317500">
              <a:lnSpc>
                <a:spcPct val="100000"/>
              </a:lnSpc>
              <a:spcBef>
                <a:spcPts val="1200"/>
              </a:spcBef>
            </a:pPr>
            <a:r>
              <a:rPr sz="2000" spc="-5" dirty="0">
                <a:latin typeface="Times New Roman"/>
                <a:cs typeface="Times New Roman"/>
              </a:rPr>
              <a:t>move</a:t>
            </a:r>
            <a:r>
              <a:rPr sz="2000" spc="-50" dirty="0">
                <a:latin typeface="Times New Roman"/>
                <a:cs typeface="Times New Roman"/>
              </a:rPr>
              <a:t> </a:t>
            </a:r>
            <a:r>
              <a:rPr sz="2000" dirty="0">
                <a:latin typeface="Times New Roman"/>
                <a:cs typeface="Times New Roman"/>
              </a:rPr>
              <a:t>towards</a:t>
            </a:r>
            <a:r>
              <a:rPr sz="2000" spc="-70" dirty="0">
                <a:latin typeface="Times New Roman"/>
                <a:cs typeface="Times New Roman"/>
              </a:rPr>
              <a:t> </a:t>
            </a:r>
            <a:r>
              <a:rPr sz="2000" dirty="0">
                <a:latin typeface="Times New Roman"/>
                <a:cs typeface="Times New Roman"/>
              </a:rPr>
              <a:t>origin</a:t>
            </a:r>
            <a:endParaRPr sz="2000">
              <a:latin typeface="Times New Roman"/>
              <a:cs typeface="Times New Roman"/>
            </a:endParaRPr>
          </a:p>
          <a:p>
            <a:pPr>
              <a:lnSpc>
                <a:spcPct val="100000"/>
              </a:lnSpc>
              <a:spcBef>
                <a:spcPts val="50"/>
              </a:spcBef>
            </a:pPr>
            <a:endParaRPr sz="1800">
              <a:latin typeface="Times New Roman"/>
              <a:cs typeface="Times New Roman"/>
            </a:endParaRPr>
          </a:p>
          <a:p>
            <a:pPr marL="63500">
              <a:lnSpc>
                <a:spcPct val="100000"/>
              </a:lnSpc>
              <a:spcBef>
                <a:spcPts val="5"/>
              </a:spcBef>
            </a:pPr>
            <a:r>
              <a:rPr sz="1600" spc="-5" dirty="0">
                <a:solidFill>
                  <a:srgbClr val="3890A7"/>
                </a:solidFill>
                <a:latin typeface="Webdings"/>
                <a:cs typeface="Webdings"/>
              </a:rPr>
              <a:t></a:t>
            </a:r>
            <a:r>
              <a:rPr sz="1600" dirty="0">
                <a:solidFill>
                  <a:srgbClr val="3890A7"/>
                </a:solidFill>
                <a:latin typeface="Times New Roman"/>
                <a:cs typeface="Times New Roman"/>
              </a:rPr>
              <a:t> </a:t>
            </a:r>
            <a:r>
              <a:rPr sz="2000" spc="-5" dirty="0">
                <a:latin typeface="Times New Roman"/>
                <a:cs typeface="Times New Roman"/>
              </a:rPr>
              <a:t>If</a:t>
            </a:r>
            <a:r>
              <a:rPr sz="2000" spc="185"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x</a:t>
            </a:r>
            <a:r>
              <a:rPr sz="1950" spc="75" baseline="-17094" dirty="0">
                <a:latin typeface="Times New Roman"/>
                <a:cs typeface="Times New Roman"/>
              </a:rPr>
              <a:t> </a:t>
            </a:r>
            <a:r>
              <a:rPr sz="2000" dirty="0">
                <a:latin typeface="Times New Roman"/>
                <a:cs typeface="Times New Roman"/>
              </a:rPr>
              <a:t>&amp;</a:t>
            </a:r>
            <a:r>
              <a:rPr sz="2000" spc="200" dirty="0">
                <a:latin typeface="Times New Roman"/>
                <a:cs typeface="Times New Roman"/>
              </a:rPr>
              <a:t> </a:t>
            </a:r>
            <a:r>
              <a:rPr sz="1800" spc="5" dirty="0">
                <a:latin typeface="Times New Roman"/>
                <a:cs typeface="Times New Roman"/>
              </a:rPr>
              <a:t>S</a:t>
            </a:r>
            <a:r>
              <a:rPr sz="1650" spc="7" baseline="-17676" dirty="0">
                <a:latin typeface="Times New Roman"/>
                <a:cs typeface="Times New Roman"/>
              </a:rPr>
              <a:t>y</a:t>
            </a:r>
            <a:r>
              <a:rPr sz="1650" spc="157" baseline="-17676" dirty="0">
                <a:latin typeface="Times New Roman"/>
                <a:cs typeface="Times New Roman"/>
              </a:rPr>
              <a:t> </a:t>
            </a:r>
            <a:r>
              <a:rPr sz="2000" dirty="0">
                <a:latin typeface="Times New Roman"/>
                <a:cs typeface="Times New Roman"/>
              </a:rPr>
              <a:t>=1,</a:t>
            </a:r>
            <a:r>
              <a:rPr sz="2000" spc="190" dirty="0">
                <a:latin typeface="Times New Roman"/>
                <a:cs typeface="Times New Roman"/>
              </a:rPr>
              <a:t> </a:t>
            </a:r>
            <a:r>
              <a:rPr sz="2000" dirty="0">
                <a:latin typeface="Times New Roman"/>
                <a:cs typeface="Times New Roman"/>
              </a:rPr>
              <a:t>the</a:t>
            </a:r>
            <a:r>
              <a:rPr sz="2000" spc="175" dirty="0">
                <a:latin typeface="Times New Roman"/>
                <a:cs typeface="Times New Roman"/>
              </a:rPr>
              <a:t> </a:t>
            </a:r>
            <a:r>
              <a:rPr sz="2000" spc="-15" dirty="0">
                <a:latin typeface="Times New Roman"/>
                <a:cs typeface="Times New Roman"/>
              </a:rPr>
              <a:t>size</a:t>
            </a:r>
            <a:r>
              <a:rPr sz="2000" spc="185" dirty="0">
                <a:latin typeface="Times New Roman"/>
                <a:cs typeface="Times New Roman"/>
              </a:rPr>
              <a:t> </a:t>
            </a:r>
            <a:r>
              <a:rPr sz="2000" dirty="0">
                <a:latin typeface="Times New Roman"/>
                <a:cs typeface="Times New Roman"/>
              </a:rPr>
              <a:t>of</a:t>
            </a:r>
            <a:r>
              <a:rPr sz="2000" spc="185" dirty="0">
                <a:latin typeface="Times New Roman"/>
                <a:cs typeface="Times New Roman"/>
              </a:rPr>
              <a:t> </a:t>
            </a:r>
            <a:r>
              <a:rPr sz="2000" dirty="0">
                <a:latin typeface="Times New Roman"/>
                <a:cs typeface="Times New Roman"/>
              </a:rPr>
              <a:t>the</a:t>
            </a:r>
            <a:r>
              <a:rPr sz="2000" spc="195" dirty="0">
                <a:latin typeface="Times New Roman"/>
                <a:cs typeface="Times New Roman"/>
              </a:rPr>
              <a:t> </a:t>
            </a:r>
            <a:r>
              <a:rPr sz="2000" dirty="0">
                <a:latin typeface="Times New Roman"/>
                <a:cs typeface="Times New Roman"/>
              </a:rPr>
              <a:t>object</a:t>
            </a:r>
            <a:r>
              <a:rPr sz="2000" spc="155" dirty="0">
                <a:latin typeface="Times New Roman"/>
                <a:cs typeface="Times New Roman"/>
              </a:rPr>
              <a:t> </a:t>
            </a:r>
            <a:r>
              <a:rPr sz="2000" dirty="0">
                <a:latin typeface="Times New Roman"/>
                <a:cs typeface="Times New Roman"/>
              </a:rPr>
              <a:t>will</a:t>
            </a:r>
            <a:r>
              <a:rPr sz="2000" spc="155" dirty="0">
                <a:latin typeface="Times New Roman"/>
                <a:cs typeface="Times New Roman"/>
              </a:rPr>
              <a:t> </a:t>
            </a:r>
            <a:r>
              <a:rPr sz="2000" spc="-5" dirty="0">
                <a:latin typeface="Times New Roman"/>
                <a:cs typeface="Times New Roman"/>
              </a:rPr>
              <a:t>remain</a:t>
            </a:r>
            <a:r>
              <a:rPr sz="2000" spc="185" dirty="0">
                <a:latin typeface="Times New Roman"/>
                <a:cs typeface="Times New Roman"/>
              </a:rPr>
              <a:t> </a:t>
            </a:r>
            <a:r>
              <a:rPr sz="2000" dirty="0">
                <a:latin typeface="Times New Roman"/>
                <a:cs typeface="Times New Roman"/>
              </a:rPr>
              <a:t>unchanged.</a:t>
            </a:r>
            <a:endParaRPr sz="2000">
              <a:latin typeface="Times New Roman"/>
              <a:cs typeface="Times New Roman"/>
            </a:endParaRPr>
          </a:p>
        </p:txBody>
      </p:sp>
      <p:sp>
        <p:nvSpPr>
          <p:cNvPr id="4" name="object 4"/>
          <p:cNvSpPr txBox="1"/>
          <p:nvPr/>
        </p:nvSpPr>
        <p:spPr>
          <a:xfrm>
            <a:off x="1336928" y="3428936"/>
            <a:ext cx="7391400" cy="3025775"/>
          </a:xfrm>
          <a:prstGeom prst="rect">
            <a:avLst/>
          </a:prstGeom>
          <a:solidFill>
            <a:srgbClr val="FFFFFF"/>
          </a:solidFill>
        </p:spPr>
        <p:txBody>
          <a:bodyPr vert="horz" wrap="square" lIns="0" tIns="78105" rIns="0" bIns="0" rtlCol="0">
            <a:spAutoFit/>
          </a:bodyPr>
          <a:lstStyle/>
          <a:p>
            <a:pPr marL="593090">
              <a:lnSpc>
                <a:spcPct val="100000"/>
              </a:lnSpc>
              <a:spcBef>
                <a:spcPts val="615"/>
              </a:spcBef>
            </a:pPr>
            <a:r>
              <a:rPr sz="2000" dirty="0">
                <a:latin typeface="Times New Roman"/>
                <a:cs typeface="Times New Roman"/>
              </a:rPr>
              <a:t>Also</a:t>
            </a:r>
            <a:r>
              <a:rPr sz="2000" spc="-35" dirty="0">
                <a:latin typeface="Times New Roman"/>
                <a:cs typeface="Times New Roman"/>
              </a:rPr>
              <a:t> </a:t>
            </a:r>
            <a:r>
              <a:rPr sz="2000" spc="-10" dirty="0">
                <a:latin typeface="Times New Roman"/>
                <a:cs typeface="Times New Roman"/>
              </a:rPr>
              <a:t>there</a:t>
            </a:r>
            <a:r>
              <a:rPr sz="2000" spc="-35" dirty="0">
                <a:latin typeface="Times New Roman"/>
                <a:cs typeface="Times New Roman"/>
              </a:rPr>
              <a:t> </a:t>
            </a:r>
            <a:r>
              <a:rPr sz="2000" spc="-5" dirty="0">
                <a:latin typeface="Times New Roman"/>
                <a:cs typeface="Times New Roman"/>
              </a:rPr>
              <a:t>will</a:t>
            </a:r>
            <a:r>
              <a:rPr sz="2000" spc="-40" dirty="0">
                <a:latin typeface="Times New Roman"/>
                <a:cs typeface="Times New Roman"/>
              </a:rPr>
              <a:t> </a:t>
            </a:r>
            <a:r>
              <a:rPr sz="2000" dirty="0">
                <a:latin typeface="Times New Roman"/>
                <a:cs typeface="Times New Roman"/>
              </a:rPr>
              <a:t>be</a:t>
            </a:r>
            <a:r>
              <a:rPr sz="2000" spc="-20" dirty="0">
                <a:latin typeface="Times New Roman"/>
                <a:cs typeface="Times New Roman"/>
              </a:rPr>
              <a:t> </a:t>
            </a:r>
            <a:r>
              <a:rPr sz="2000" dirty="0">
                <a:latin typeface="Times New Roman"/>
                <a:cs typeface="Times New Roman"/>
              </a:rPr>
              <a:t>no</a:t>
            </a:r>
            <a:r>
              <a:rPr sz="2000" spc="5" dirty="0">
                <a:latin typeface="Times New Roman"/>
                <a:cs typeface="Times New Roman"/>
              </a:rPr>
              <a:t> </a:t>
            </a:r>
            <a:r>
              <a:rPr sz="2000" dirty="0">
                <a:latin typeface="Times New Roman"/>
                <a:cs typeface="Times New Roman"/>
              </a:rPr>
              <a:t>change</a:t>
            </a:r>
            <a:r>
              <a:rPr sz="2000" spc="-55"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spc="-5" dirty="0">
                <a:latin typeface="Times New Roman"/>
                <a:cs typeface="Times New Roman"/>
              </a:rPr>
              <a:t>location.</a:t>
            </a:r>
            <a:endParaRPr sz="2000">
              <a:latin typeface="Times New Roman"/>
              <a:cs typeface="Times New Roman"/>
            </a:endParaRPr>
          </a:p>
          <a:p>
            <a:pPr marL="338455">
              <a:lnSpc>
                <a:spcPct val="100000"/>
              </a:lnSpc>
              <a:spcBef>
                <a:spcPts val="17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If</a:t>
            </a:r>
            <a:r>
              <a:rPr sz="2000" spc="-30"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x</a:t>
            </a:r>
            <a:r>
              <a:rPr sz="1950" spc="-15" baseline="-17094" dirty="0">
                <a:latin typeface="Times New Roman"/>
                <a:cs typeface="Times New Roman"/>
              </a:rPr>
              <a:t> </a:t>
            </a:r>
            <a:r>
              <a:rPr sz="2000" dirty="0">
                <a:latin typeface="Times New Roman"/>
                <a:cs typeface="Times New Roman"/>
              </a:rPr>
              <a:t>&amp;</a:t>
            </a:r>
            <a:r>
              <a:rPr sz="2000" spc="-20" dirty="0">
                <a:latin typeface="Times New Roman"/>
                <a:cs typeface="Times New Roman"/>
              </a:rPr>
              <a:t> </a:t>
            </a:r>
            <a:r>
              <a:rPr sz="1800" dirty="0">
                <a:latin typeface="Times New Roman"/>
                <a:cs typeface="Times New Roman"/>
              </a:rPr>
              <a:t>S</a:t>
            </a:r>
            <a:r>
              <a:rPr sz="1650" baseline="-17676" dirty="0">
                <a:latin typeface="Times New Roman"/>
                <a:cs typeface="Times New Roman"/>
              </a:rPr>
              <a:t>y</a:t>
            </a:r>
            <a:r>
              <a:rPr sz="1650" spc="37" baseline="-17676" dirty="0">
                <a:latin typeface="Times New Roman"/>
                <a:cs typeface="Times New Roman"/>
              </a:rPr>
              <a:t> </a:t>
            </a:r>
            <a:r>
              <a:rPr sz="2000" dirty="0">
                <a:latin typeface="Times New Roman"/>
                <a:cs typeface="Times New Roman"/>
              </a:rPr>
              <a:t>have</a:t>
            </a:r>
            <a:r>
              <a:rPr sz="2000" spc="-20" dirty="0">
                <a:latin typeface="Times New Roman"/>
                <a:cs typeface="Times New Roman"/>
              </a:rPr>
              <a:t> same</a:t>
            </a:r>
            <a:r>
              <a:rPr sz="2000" dirty="0">
                <a:latin typeface="Times New Roman"/>
                <a:cs typeface="Times New Roman"/>
              </a:rPr>
              <a:t> values,</a:t>
            </a:r>
            <a:r>
              <a:rPr sz="2000" spc="-40" dirty="0">
                <a:latin typeface="Times New Roman"/>
                <a:cs typeface="Times New Roman"/>
              </a:rPr>
              <a:t> </a:t>
            </a:r>
            <a:r>
              <a:rPr sz="2000" dirty="0">
                <a:latin typeface="Times New Roman"/>
                <a:cs typeface="Times New Roman"/>
              </a:rPr>
              <a:t>it</a:t>
            </a:r>
            <a:r>
              <a:rPr sz="2000" spc="-30" dirty="0">
                <a:latin typeface="Times New Roman"/>
                <a:cs typeface="Times New Roman"/>
              </a:rPr>
              <a:t> </a:t>
            </a:r>
            <a:r>
              <a:rPr sz="2000" dirty="0">
                <a:latin typeface="Times New Roman"/>
                <a:cs typeface="Times New Roman"/>
              </a:rPr>
              <a:t>is</a:t>
            </a:r>
            <a:r>
              <a:rPr sz="2000" spc="-25" dirty="0">
                <a:latin typeface="Times New Roman"/>
                <a:cs typeface="Times New Roman"/>
              </a:rPr>
              <a:t> </a:t>
            </a:r>
            <a:r>
              <a:rPr sz="2000" spc="-15" dirty="0">
                <a:latin typeface="Times New Roman"/>
                <a:cs typeface="Times New Roman"/>
              </a:rPr>
              <a:t>called</a:t>
            </a:r>
            <a:r>
              <a:rPr sz="2000" spc="-10" dirty="0">
                <a:latin typeface="Times New Roman"/>
                <a:cs typeface="Times New Roman"/>
              </a:rPr>
              <a:t> </a:t>
            </a:r>
            <a:r>
              <a:rPr sz="2000" b="1" dirty="0">
                <a:latin typeface="Times New Roman"/>
                <a:cs typeface="Times New Roman"/>
              </a:rPr>
              <a:t>uniform</a:t>
            </a:r>
            <a:r>
              <a:rPr sz="2000" b="1" spc="-200" dirty="0">
                <a:latin typeface="Times New Roman"/>
                <a:cs typeface="Times New Roman"/>
              </a:rPr>
              <a:t> </a:t>
            </a:r>
            <a:r>
              <a:rPr sz="2000" b="1" spc="-5" dirty="0">
                <a:latin typeface="Times New Roman"/>
                <a:cs typeface="Times New Roman"/>
              </a:rPr>
              <a:t>scaling</a:t>
            </a:r>
            <a:r>
              <a:rPr sz="2000" spc="-5" dirty="0">
                <a:latin typeface="Times New Roman"/>
                <a:cs typeface="Times New Roman"/>
              </a:rPr>
              <a:t>.</a:t>
            </a:r>
            <a:endParaRPr sz="2000">
              <a:latin typeface="Times New Roman"/>
              <a:cs typeface="Times New Roman"/>
            </a:endParaRPr>
          </a:p>
          <a:p>
            <a:pPr marL="338455">
              <a:lnSpc>
                <a:spcPct val="100000"/>
              </a:lnSpc>
              <a:spcBef>
                <a:spcPts val="1275"/>
              </a:spcBef>
              <a:tabLst>
                <a:tab pos="891540" algn="l"/>
                <a:tab pos="1248410" algn="l"/>
                <a:tab pos="1908810" algn="l"/>
                <a:tab pos="3505835" algn="l"/>
                <a:tab pos="4609465" algn="l"/>
                <a:tab pos="4906645" algn="l"/>
                <a:tab pos="5636895"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If	</a:t>
            </a:r>
            <a:r>
              <a:rPr sz="2000" spc="5" dirty="0">
                <a:latin typeface="Times New Roman"/>
                <a:cs typeface="Times New Roman"/>
              </a:rPr>
              <a:t>S</a:t>
            </a:r>
            <a:r>
              <a:rPr sz="1950" spc="7" baseline="-17094" dirty="0">
                <a:latin typeface="Times New Roman"/>
                <a:cs typeface="Times New Roman"/>
              </a:rPr>
              <a:t>x	</a:t>
            </a:r>
            <a:r>
              <a:rPr sz="2000" dirty="0">
                <a:latin typeface="Times New Roman"/>
                <a:cs typeface="Times New Roman"/>
              </a:rPr>
              <a:t>&amp;</a:t>
            </a:r>
            <a:r>
              <a:rPr sz="2000" spc="500" dirty="0">
                <a:latin typeface="Times New Roman"/>
                <a:cs typeface="Times New Roman"/>
              </a:rPr>
              <a:t> </a:t>
            </a:r>
            <a:r>
              <a:rPr sz="1800" spc="5" dirty="0">
                <a:latin typeface="Times New Roman"/>
                <a:cs typeface="Times New Roman"/>
              </a:rPr>
              <a:t>S</a:t>
            </a:r>
            <a:r>
              <a:rPr sz="1650" spc="7" baseline="-17676" dirty="0">
                <a:latin typeface="Times New Roman"/>
                <a:cs typeface="Times New Roman"/>
              </a:rPr>
              <a:t>y	</a:t>
            </a:r>
            <a:r>
              <a:rPr sz="2000" dirty="0">
                <a:latin typeface="Times New Roman"/>
                <a:cs typeface="Times New Roman"/>
              </a:rPr>
              <a:t>have</a:t>
            </a:r>
            <a:r>
              <a:rPr sz="2000" spc="484" dirty="0">
                <a:latin typeface="Times New Roman"/>
                <a:cs typeface="Times New Roman"/>
              </a:rPr>
              <a:t> </a:t>
            </a:r>
            <a:r>
              <a:rPr sz="2000" spc="-15" dirty="0">
                <a:latin typeface="Times New Roman"/>
                <a:cs typeface="Times New Roman"/>
              </a:rPr>
              <a:t>different	</a:t>
            </a:r>
            <a:r>
              <a:rPr sz="2000" spc="-5" dirty="0">
                <a:latin typeface="Times New Roman"/>
                <a:cs typeface="Times New Roman"/>
              </a:rPr>
              <a:t>values,</a:t>
            </a:r>
            <a:r>
              <a:rPr sz="2000" spc="480" dirty="0">
                <a:latin typeface="Times New Roman"/>
                <a:cs typeface="Times New Roman"/>
              </a:rPr>
              <a:t> </a:t>
            </a:r>
            <a:r>
              <a:rPr sz="2000" spc="-5" dirty="0">
                <a:latin typeface="Times New Roman"/>
                <a:cs typeface="Times New Roman"/>
              </a:rPr>
              <a:t>it	is	</a:t>
            </a:r>
            <a:r>
              <a:rPr sz="2000" spc="-10" dirty="0">
                <a:latin typeface="Times New Roman"/>
                <a:cs typeface="Times New Roman"/>
              </a:rPr>
              <a:t>called	</a:t>
            </a:r>
            <a:r>
              <a:rPr sz="2000" b="1" spc="-15" dirty="0">
                <a:latin typeface="Times New Roman"/>
                <a:cs typeface="Times New Roman"/>
              </a:rPr>
              <a:t>differential</a:t>
            </a:r>
            <a:endParaRPr sz="2000">
              <a:latin typeface="Times New Roman"/>
              <a:cs typeface="Times New Roman"/>
            </a:endParaRPr>
          </a:p>
          <a:p>
            <a:pPr marL="593090">
              <a:lnSpc>
                <a:spcPct val="100000"/>
              </a:lnSpc>
              <a:spcBef>
                <a:spcPts val="1200"/>
              </a:spcBef>
            </a:pPr>
            <a:r>
              <a:rPr sz="2000" b="1" spc="-5" dirty="0">
                <a:latin typeface="Times New Roman"/>
                <a:cs typeface="Times New Roman"/>
              </a:rPr>
              <a:t>scaling</a:t>
            </a:r>
            <a:r>
              <a:rPr sz="2000" spc="-5" dirty="0">
                <a:latin typeface="Times New Roman"/>
                <a:cs typeface="Times New Roman"/>
              </a:rPr>
              <a:t>.</a:t>
            </a:r>
            <a:endParaRPr sz="20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5039" y="182626"/>
            <a:ext cx="5574030" cy="1367155"/>
          </a:xfrm>
          <a:prstGeom prst="rect">
            <a:avLst/>
          </a:prstGeom>
        </p:spPr>
        <p:txBody>
          <a:bodyPr vert="horz" wrap="square" lIns="0" tIns="12700" rIns="0" bIns="0" rtlCol="0">
            <a:spAutoFit/>
          </a:bodyPr>
          <a:lstStyle/>
          <a:p>
            <a:pPr marL="1092835" marR="30480" indent="-1055370">
              <a:lnSpc>
                <a:spcPct val="100000"/>
              </a:lnSpc>
              <a:spcBef>
                <a:spcPts val="100"/>
              </a:spcBef>
            </a:pPr>
            <a:r>
              <a:rPr sz="4400" spc="-5" dirty="0">
                <a:latin typeface="Calibri"/>
                <a:cs typeface="Calibri"/>
              </a:rPr>
              <a:t>Scaling </a:t>
            </a:r>
            <a:r>
              <a:rPr sz="4400" spc="-10" dirty="0">
                <a:latin typeface="Calibri"/>
                <a:cs typeface="Calibri"/>
              </a:rPr>
              <a:t>with </a:t>
            </a:r>
            <a:r>
              <a:rPr sz="4400" spc="-20" dirty="0">
                <a:latin typeface="Calibri"/>
                <a:cs typeface="Calibri"/>
              </a:rPr>
              <a:t>respect </a:t>
            </a:r>
            <a:r>
              <a:rPr sz="4400" spc="-25" dirty="0">
                <a:latin typeface="Calibri"/>
                <a:cs typeface="Calibri"/>
              </a:rPr>
              <a:t>to </a:t>
            </a:r>
            <a:r>
              <a:rPr sz="4400" dirty="0">
                <a:latin typeface="Calibri"/>
                <a:cs typeface="Calibri"/>
              </a:rPr>
              <a:t>a </a:t>
            </a:r>
            <a:r>
              <a:rPr sz="4400" spc="-980" dirty="0">
                <a:latin typeface="Calibri"/>
                <a:cs typeface="Calibri"/>
              </a:rPr>
              <a:t> </a:t>
            </a:r>
            <a:r>
              <a:rPr sz="4400" spc="-5" dirty="0">
                <a:latin typeface="Calibri"/>
                <a:cs typeface="Calibri"/>
              </a:rPr>
              <a:t>fi</a:t>
            </a:r>
            <a:r>
              <a:rPr sz="4400" spc="-125" dirty="0">
                <a:latin typeface="Calibri"/>
                <a:cs typeface="Calibri"/>
              </a:rPr>
              <a:t>x</a:t>
            </a:r>
            <a:r>
              <a:rPr sz="4400" dirty="0">
                <a:latin typeface="Calibri"/>
                <a:cs typeface="Calibri"/>
              </a:rPr>
              <a:t>ed</a:t>
            </a:r>
            <a:r>
              <a:rPr sz="4400" spc="-25" dirty="0">
                <a:latin typeface="Calibri"/>
                <a:cs typeface="Calibri"/>
              </a:rPr>
              <a:t> </a:t>
            </a:r>
            <a:r>
              <a:rPr sz="4400" spc="-5" dirty="0">
                <a:latin typeface="Calibri"/>
                <a:cs typeface="Calibri"/>
              </a:rPr>
              <a:t>poi</a:t>
            </a:r>
            <a:r>
              <a:rPr sz="4400" spc="-30" dirty="0">
                <a:latin typeface="Calibri"/>
                <a:cs typeface="Calibri"/>
              </a:rPr>
              <a:t>n</a:t>
            </a:r>
            <a:r>
              <a:rPr sz="4400" dirty="0">
                <a:latin typeface="Calibri"/>
                <a:cs typeface="Calibri"/>
              </a:rPr>
              <a:t>t</a:t>
            </a:r>
            <a:r>
              <a:rPr sz="4400" spc="-25" dirty="0">
                <a:latin typeface="Calibri"/>
                <a:cs typeface="Calibri"/>
              </a:rPr>
              <a:t> </a:t>
            </a:r>
            <a:r>
              <a:rPr sz="4400" spc="-5" dirty="0">
                <a:latin typeface="Calibri"/>
                <a:cs typeface="Calibri"/>
              </a:rPr>
              <a:t>(</a:t>
            </a:r>
            <a:r>
              <a:rPr sz="4400" dirty="0">
                <a:latin typeface="Calibri"/>
                <a:cs typeface="Calibri"/>
              </a:rPr>
              <a:t>x</a:t>
            </a:r>
            <a:r>
              <a:rPr sz="2475" spc="-165" baseline="-16835" dirty="0">
                <a:latin typeface="Calibri"/>
                <a:cs typeface="Calibri"/>
              </a:rPr>
              <a:t>f</a:t>
            </a:r>
            <a:r>
              <a:rPr sz="2500" spc="-5" dirty="0">
                <a:latin typeface="Calibri"/>
                <a:cs typeface="Calibri"/>
              </a:rPr>
              <a:t>,</a:t>
            </a:r>
            <a:r>
              <a:rPr sz="2500" spc="5" dirty="0">
                <a:latin typeface="Calibri"/>
                <a:cs typeface="Calibri"/>
              </a:rPr>
              <a:t>y</a:t>
            </a:r>
            <a:r>
              <a:rPr sz="2475" spc="30" baseline="-16835" dirty="0">
                <a:latin typeface="Calibri"/>
                <a:cs typeface="Calibri"/>
              </a:rPr>
              <a:t>f</a:t>
            </a:r>
            <a:r>
              <a:rPr sz="2500" spc="-5" dirty="0">
                <a:latin typeface="Calibri"/>
                <a:cs typeface="Calibri"/>
              </a:rPr>
              <a:t>)</a:t>
            </a:r>
            <a:endParaRPr sz="2500">
              <a:latin typeface="Calibri"/>
              <a:cs typeface="Calibri"/>
            </a:endParaRPr>
          </a:p>
        </p:txBody>
      </p:sp>
      <p:grpSp>
        <p:nvGrpSpPr>
          <p:cNvPr id="3" name="object 3"/>
          <p:cNvGrpSpPr/>
          <p:nvPr/>
        </p:nvGrpSpPr>
        <p:grpSpPr>
          <a:xfrm>
            <a:off x="415632" y="1223644"/>
            <a:ext cx="8312784" cy="5231130"/>
            <a:chOff x="415632" y="1223644"/>
            <a:chExt cx="8312784" cy="5231130"/>
          </a:xfrm>
        </p:grpSpPr>
        <p:pic>
          <p:nvPicPr>
            <p:cNvPr id="4" name="object 4"/>
            <p:cNvPicPr/>
            <p:nvPr/>
          </p:nvPicPr>
          <p:blipFill>
            <a:blip r:embed="rId2" cstate="print"/>
            <a:stretch>
              <a:fillRect/>
            </a:stretch>
          </p:blipFill>
          <p:spPr>
            <a:xfrm>
              <a:off x="1391031" y="1223644"/>
              <a:ext cx="6948043" cy="2205354"/>
            </a:xfrm>
            <a:prstGeom prst="rect">
              <a:avLst/>
            </a:prstGeom>
          </p:spPr>
        </p:pic>
        <p:pic>
          <p:nvPicPr>
            <p:cNvPr id="5" name="object 5"/>
            <p:cNvPicPr/>
            <p:nvPr/>
          </p:nvPicPr>
          <p:blipFill>
            <a:blip r:embed="rId3"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1391031" y="3428999"/>
              <a:ext cx="6948043" cy="1450975"/>
            </a:xfrm>
            <a:prstGeom prst="rect">
              <a:avLst/>
            </a:prstGeom>
          </p:spPr>
        </p:pic>
        <p:pic>
          <p:nvPicPr>
            <p:cNvPr id="8" name="object 8"/>
            <p:cNvPicPr/>
            <p:nvPr/>
          </p:nvPicPr>
          <p:blipFill>
            <a:blip r:embed="rId5" cstate="print"/>
            <a:stretch>
              <a:fillRect/>
            </a:stretch>
          </p:blipFill>
          <p:spPr>
            <a:xfrm>
              <a:off x="3988688" y="4858448"/>
              <a:ext cx="2371852" cy="1596136"/>
            </a:xfrm>
            <a:prstGeom prst="rect">
              <a:avLst/>
            </a:prstGeom>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9914" y="676402"/>
            <a:ext cx="5559425" cy="619760"/>
          </a:xfrm>
          <a:prstGeom prst="rect">
            <a:avLst/>
          </a:prstGeom>
        </p:spPr>
        <p:txBody>
          <a:bodyPr vert="horz" wrap="square" lIns="0" tIns="12700" rIns="0" bIns="0" rtlCol="0">
            <a:spAutoFit/>
          </a:bodyPr>
          <a:lstStyle/>
          <a:p>
            <a:pPr marL="12700">
              <a:lnSpc>
                <a:spcPct val="100000"/>
              </a:lnSpc>
              <a:spcBef>
                <a:spcPts val="100"/>
              </a:spcBef>
            </a:pPr>
            <a:r>
              <a:rPr sz="3900" spc="-10" dirty="0">
                <a:latin typeface="Calibri"/>
                <a:cs typeface="Calibri"/>
              </a:rPr>
              <a:t>Homogeneous </a:t>
            </a:r>
            <a:r>
              <a:rPr sz="3900" spc="-30" dirty="0">
                <a:latin typeface="Calibri"/>
                <a:cs typeface="Calibri"/>
              </a:rPr>
              <a:t>co-ordinates</a:t>
            </a:r>
            <a:endParaRPr sz="3900">
              <a:latin typeface="Calibri"/>
              <a:cs typeface="Calibri"/>
            </a:endParaRPr>
          </a:p>
        </p:txBody>
      </p:sp>
      <p:sp>
        <p:nvSpPr>
          <p:cNvPr id="3" name="object 3"/>
          <p:cNvSpPr txBox="1"/>
          <p:nvPr/>
        </p:nvSpPr>
        <p:spPr>
          <a:xfrm>
            <a:off x="1653794" y="1548764"/>
            <a:ext cx="6659245" cy="1919605"/>
          </a:xfrm>
          <a:prstGeom prst="rect">
            <a:avLst/>
          </a:prstGeom>
        </p:spPr>
        <p:txBody>
          <a:bodyPr vert="horz" wrap="square" lIns="0" tIns="13335" rIns="0" bIns="0" rtlCol="0">
            <a:spAutoFit/>
          </a:bodyPr>
          <a:lstStyle/>
          <a:p>
            <a:pPr marL="280035" marR="43180" indent="-255270" algn="just">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14" dirty="0">
                <a:latin typeface="Times New Roman"/>
                <a:cs typeface="Times New Roman"/>
              </a:rPr>
              <a:t>We</a:t>
            </a:r>
            <a:r>
              <a:rPr sz="2000" spc="-110" dirty="0">
                <a:latin typeface="Times New Roman"/>
                <a:cs typeface="Times New Roman"/>
              </a:rPr>
              <a:t> </a:t>
            </a:r>
            <a:r>
              <a:rPr sz="2000" spc="-5" dirty="0">
                <a:latin typeface="Times New Roman"/>
                <a:cs typeface="Times New Roman"/>
              </a:rPr>
              <a:t>can</a:t>
            </a:r>
            <a:r>
              <a:rPr sz="2000" dirty="0">
                <a:latin typeface="Times New Roman"/>
                <a:cs typeface="Times New Roman"/>
              </a:rPr>
              <a:t> </a:t>
            </a:r>
            <a:r>
              <a:rPr sz="2000" spc="-5" dirty="0">
                <a:latin typeface="Times New Roman"/>
                <a:cs typeface="Times New Roman"/>
              </a:rPr>
              <a:t>represent</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point</a:t>
            </a:r>
            <a:r>
              <a:rPr sz="2000" dirty="0">
                <a:latin typeface="Times New Roman"/>
                <a:cs typeface="Times New Roman"/>
              </a:rPr>
              <a:t> </a:t>
            </a:r>
            <a:r>
              <a:rPr sz="2000" spc="-5" dirty="0">
                <a:latin typeface="Times New Roman"/>
                <a:cs typeface="Times New Roman"/>
              </a:rPr>
              <a:t>by</a:t>
            </a:r>
            <a:r>
              <a:rPr sz="2000" dirty="0">
                <a:latin typeface="Times New Roman"/>
                <a:cs typeface="Times New Roman"/>
              </a:rPr>
              <a:t> 3</a:t>
            </a:r>
            <a:r>
              <a:rPr sz="2000" spc="5" dirty="0">
                <a:latin typeface="Times New Roman"/>
                <a:cs typeface="Times New Roman"/>
              </a:rPr>
              <a:t> </a:t>
            </a:r>
            <a:r>
              <a:rPr sz="2000" spc="-5" dirty="0">
                <a:latin typeface="Times New Roman"/>
                <a:cs typeface="Times New Roman"/>
              </a:rPr>
              <a:t>numbers</a:t>
            </a:r>
            <a:r>
              <a:rPr sz="2000" dirty="0">
                <a:latin typeface="Times New Roman"/>
                <a:cs typeface="Times New Roman"/>
              </a:rPr>
              <a:t> </a:t>
            </a:r>
            <a:r>
              <a:rPr sz="2000" spc="-10" dirty="0">
                <a:latin typeface="Times New Roman"/>
                <a:cs typeface="Times New Roman"/>
              </a:rPr>
              <a:t>instead</a:t>
            </a:r>
            <a:r>
              <a:rPr sz="2000" spc="-5" dirty="0">
                <a:latin typeface="Times New Roman"/>
                <a:cs typeface="Times New Roman"/>
              </a:rPr>
              <a:t> of</a:t>
            </a:r>
            <a:r>
              <a:rPr sz="2000" spc="490" dirty="0">
                <a:latin typeface="Times New Roman"/>
                <a:cs typeface="Times New Roman"/>
              </a:rPr>
              <a:t> </a:t>
            </a:r>
            <a:r>
              <a:rPr sz="2000" dirty="0">
                <a:latin typeface="Times New Roman"/>
                <a:cs typeface="Times New Roman"/>
              </a:rPr>
              <a:t>2 </a:t>
            </a:r>
            <a:r>
              <a:rPr sz="2000" spc="5" dirty="0">
                <a:latin typeface="Times New Roman"/>
                <a:cs typeface="Times New Roman"/>
              </a:rPr>
              <a:t> </a:t>
            </a:r>
            <a:r>
              <a:rPr sz="2000" spc="-5" dirty="0">
                <a:latin typeface="Times New Roman"/>
                <a:cs typeface="Times New Roman"/>
              </a:rPr>
              <a:t>numbers,</a:t>
            </a:r>
            <a:r>
              <a:rPr sz="2000" spc="-60" dirty="0">
                <a:latin typeface="Times New Roman"/>
                <a:cs typeface="Times New Roman"/>
              </a:rPr>
              <a:t> </a:t>
            </a:r>
            <a:r>
              <a:rPr sz="2000" dirty="0">
                <a:latin typeface="Times New Roman"/>
                <a:cs typeface="Times New Roman"/>
              </a:rPr>
              <a:t>which</a:t>
            </a:r>
            <a:r>
              <a:rPr sz="2000" spc="-40" dirty="0">
                <a:latin typeface="Times New Roman"/>
                <a:cs typeface="Times New Roman"/>
              </a:rPr>
              <a:t> </a:t>
            </a:r>
            <a:r>
              <a:rPr sz="2000" spc="-10" dirty="0">
                <a:latin typeface="Times New Roman"/>
                <a:cs typeface="Times New Roman"/>
              </a:rPr>
              <a:t>is</a:t>
            </a:r>
            <a:r>
              <a:rPr sz="2000" spc="-35" dirty="0">
                <a:latin typeface="Times New Roman"/>
                <a:cs typeface="Times New Roman"/>
              </a:rPr>
              <a:t> </a:t>
            </a:r>
            <a:r>
              <a:rPr sz="2000" spc="-15" dirty="0">
                <a:latin typeface="Times New Roman"/>
                <a:cs typeface="Times New Roman"/>
              </a:rPr>
              <a:t>called </a:t>
            </a:r>
            <a:r>
              <a:rPr sz="2000" dirty="0">
                <a:latin typeface="Times New Roman"/>
                <a:cs typeface="Times New Roman"/>
              </a:rPr>
              <a:t>Homogenous</a:t>
            </a:r>
            <a:r>
              <a:rPr sz="2000" spc="-60" dirty="0">
                <a:latin typeface="Times New Roman"/>
                <a:cs typeface="Times New Roman"/>
              </a:rPr>
              <a:t> </a:t>
            </a:r>
            <a:r>
              <a:rPr sz="2000" spc="-5" dirty="0">
                <a:latin typeface="Times New Roman"/>
                <a:cs typeface="Times New Roman"/>
              </a:rPr>
              <a:t>Coordinate</a:t>
            </a:r>
            <a:r>
              <a:rPr sz="2000" spc="35" dirty="0">
                <a:latin typeface="Times New Roman"/>
                <a:cs typeface="Times New Roman"/>
              </a:rPr>
              <a:t> </a:t>
            </a:r>
            <a:r>
              <a:rPr sz="2000" spc="-5" dirty="0">
                <a:latin typeface="Times New Roman"/>
                <a:cs typeface="Times New Roman"/>
              </a:rPr>
              <a:t>system.</a:t>
            </a:r>
            <a:endParaRPr sz="2000">
              <a:latin typeface="Times New Roman"/>
              <a:cs typeface="Times New Roman"/>
            </a:endParaRPr>
          </a:p>
          <a:p>
            <a:pPr marL="280035" marR="40005" indent="-255270" algn="just">
              <a:lnSpc>
                <a:spcPct val="100000"/>
              </a:lnSpc>
              <a:spcBef>
                <a:spcPts val="5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10" dirty="0">
                <a:latin typeface="Times New Roman"/>
                <a:cs typeface="Times New Roman"/>
              </a:rPr>
              <a:t>To</a:t>
            </a:r>
            <a:r>
              <a:rPr sz="2000" spc="-105" dirty="0">
                <a:latin typeface="Times New Roman"/>
                <a:cs typeface="Times New Roman"/>
              </a:rPr>
              <a:t> </a:t>
            </a:r>
            <a:r>
              <a:rPr sz="2000" spc="-10" dirty="0">
                <a:latin typeface="Times New Roman"/>
                <a:cs typeface="Times New Roman"/>
              </a:rPr>
              <a:t>express any </a:t>
            </a:r>
            <a:r>
              <a:rPr sz="2000" spc="-5" dirty="0">
                <a:latin typeface="Times New Roman"/>
                <a:cs typeface="Times New Roman"/>
              </a:rPr>
              <a:t>two-dimensional </a:t>
            </a:r>
            <a:r>
              <a:rPr sz="2000" spc="-10" dirty="0">
                <a:latin typeface="Times New Roman"/>
                <a:cs typeface="Times New Roman"/>
              </a:rPr>
              <a:t>transformation as </a:t>
            </a:r>
            <a:r>
              <a:rPr sz="2000" dirty="0">
                <a:latin typeface="Times New Roman"/>
                <a:cs typeface="Times New Roman"/>
              </a:rPr>
              <a:t>a </a:t>
            </a:r>
            <a:r>
              <a:rPr sz="2000" spc="-15" dirty="0">
                <a:latin typeface="Times New Roman"/>
                <a:cs typeface="Times New Roman"/>
              </a:rPr>
              <a:t>matrix </a:t>
            </a:r>
            <a:r>
              <a:rPr sz="2000" spc="-10" dirty="0">
                <a:latin typeface="Times New Roman"/>
                <a:cs typeface="Times New Roman"/>
              </a:rPr>
              <a:t> multiplication,</a:t>
            </a:r>
            <a:r>
              <a:rPr sz="2000" spc="-5" dirty="0">
                <a:latin typeface="Times New Roman"/>
                <a:cs typeface="Times New Roman"/>
              </a:rPr>
              <a:t> we</a:t>
            </a:r>
            <a:r>
              <a:rPr sz="2000" dirty="0">
                <a:latin typeface="Times New Roman"/>
                <a:cs typeface="Times New Roman"/>
              </a:rPr>
              <a:t> </a:t>
            </a:r>
            <a:r>
              <a:rPr sz="2000" spc="-5" dirty="0">
                <a:latin typeface="Times New Roman"/>
                <a:cs typeface="Times New Roman"/>
              </a:rPr>
              <a:t>represent</a:t>
            </a:r>
            <a:r>
              <a:rPr sz="2000" dirty="0">
                <a:latin typeface="Times New Roman"/>
                <a:cs typeface="Times New Roman"/>
              </a:rPr>
              <a:t> </a:t>
            </a:r>
            <a:r>
              <a:rPr sz="2000" spc="-5" dirty="0">
                <a:latin typeface="Times New Roman"/>
                <a:cs typeface="Times New Roman"/>
              </a:rPr>
              <a:t>each</a:t>
            </a:r>
            <a:r>
              <a:rPr sz="2000" dirty="0">
                <a:latin typeface="Times New Roman"/>
                <a:cs typeface="Times New Roman"/>
              </a:rPr>
              <a:t> </a:t>
            </a:r>
            <a:r>
              <a:rPr sz="2000" spc="-10" dirty="0">
                <a:latin typeface="Times New Roman"/>
                <a:cs typeface="Times New Roman"/>
              </a:rPr>
              <a:t>Cartesian</a:t>
            </a:r>
            <a:r>
              <a:rPr sz="2000" spc="484" dirty="0">
                <a:latin typeface="Times New Roman"/>
                <a:cs typeface="Times New Roman"/>
              </a:rPr>
              <a:t> </a:t>
            </a:r>
            <a:r>
              <a:rPr sz="2000" spc="-10" dirty="0">
                <a:latin typeface="Times New Roman"/>
                <a:cs typeface="Times New Roman"/>
              </a:rPr>
              <a:t>coordinate </a:t>
            </a:r>
            <a:r>
              <a:rPr sz="2000" spc="-5" dirty="0">
                <a:latin typeface="Times New Roman"/>
                <a:cs typeface="Times New Roman"/>
              </a:rPr>
              <a:t> </a:t>
            </a:r>
            <a:r>
              <a:rPr sz="2000" spc="-10" dirty="0">
                <a:latin typeface="Times New Roman"/>
                <a:cs typeface="Times New Roman"/>
              </a:rPr>
              <a:t>position </a:t>
            </a:r>
            <a:r>
              <a:rPr sz="2000" spc="-5" dirty="0">
                <a:latin typeface="Times New Roman"/>
                <a:cs typeface="Times New Roman"/>
              </a:rPr>
              <a:t>(x, y) </a:t>
            </a:r>
            <a:r>
              <a:rPr sz="2000" spc="-10" dirty="0">
                <a:latin typeface="Times New Roman"/>
                <a:cs typeface="Times New Roman"/>
              </a:rPr>
              <a:t>with </a:t>
            </a:r>
            <a:r>
              <a:rPr sz="2000" spc="-5" dirty="0">
                <a:latin typeface="Times New Roman"/>
                <a:cs typeface="Times New Roman"/>
              </a:rPr>
              <a:t>the homogeneous coordinate </a:t>
            </a:r>
            <a:r>
              <a:rPr sz="2000" spc="-10" dirty="0">
                <a:latin typeface="Times New Roman"/>
                <a:cs typeface="Times New Roman"/>
              </a:rPr>
              <a:t>triple</a:t>
            </a:r>
            <a:r>
              <a:rPr sz="2000" spc="-5" dirty="0">
                <a:latin typeface="Times New Roman"/>
                <a:cs typeface="Times New Roman"/>
              </a:rPr>
              <a:t> </a:t>
            </a:r>
            <a:r>
              <a:rPr sz="2000" dirty="0">
                <a:latin typeface="Times New Roman"/>
                <a:cs typeface="Times New Roman"/>
              </a:rPr>
              <a:t>(x</a:t>
            </a:r>
            <a:r>
              <a:rPr sz="1950" baseline="-17094" dirty="0">
                <a:latin typeface="Times New Roman"/>
                <a:cs typeface="Times New Roman"/>
              </a:rPr>
              <a:t>h</a:t>
            </a:r>
            <a:r>
              <a:rPr sz="2000" dirty="0">
                <a:latin typeface="Times New Roman"/>
                <a:cs typeface="Times New Roman"/>
              </a:rPr>
              <a:t>, </a:t>
            </a:r>
            <a:r>
              <a:rPr sz="2000" spc="-5" dirty="0">
                <a:latin typeface="Times New Roman"/>
                <a:cs typeface="Times New Roman"/>
              </a:rPr>
              <a:t>y</a:t>
            </a:r>
            <a:r>
              <a:rPr sz="1950" spc="-7" baseline="-17094" dirty="0">
                <a:latin typeface="Times New Roman"/>
                <a:cs typeface="Times New Roman"/>
              </a:rPr>
              <a:t>h</a:t>
            </a:r>
            <a:r>
              <a:rPr sz="2000" spc="-5" dirty="0">
                <a:latin typeface="Times New Roman"/>
                <a:cs typeface="Times New Roman"/>
              </a:rPr>
              <a:t>, </a:t>
            </a:r>
            <a:r>
              <a:rPr sz="2000" spc="-484" dirty="0">
                <a:latin typeface="Times New Roman"/>
                <a:cs typeface="Times New Roman"/>
              </a:rPr>
              <a:t> </a:t>
            </a:r>
            <a:r>
              <a:rPr sz="2000" dirty="0">
                <a:latin typeface="Times New Roman"/>
                <a:cs typeface="Times New Roman"/>
              </a:rPr>
              <a:t>h)</a:t>
            </a:r>
            <a:r>
              <a:rPr sz="2000" spc="-50" dirty="0">
                <a:latin typeface="Times New Roman"/>
                <a:cs typeface="Times New Roman"/>
              </a:rPr>
              <a:t> </a:t>
            </a:r>
            <a:r>
              <a:rPr sz="2000" dirty="0">
                <a:latin typeface="Times New Roman"/>
                <a:cs typeface="Times New Roman"/>
              </a:rPr>
              <a:t>where</a:t>
            </a:r>
            <a:endParaRPr sz="2000">
              <a:latin typeface="Times New Roman"/>
              <a:cs typeface="Times New Roman"/>
            </a:endParaRPr>
          </a:p>
        </p:txBody>
      </p:sp>
      <p:grpSp>
        <p:nvGrpSpPr>
          <p:cNvPr id="4" name="object 4"/>
          <p:cNvGrpSpPr/>
          <p:nvPr/>
        </p:nvGrpSpPr>
        <p:grpSpPr>
          <a:xfrm>
            <a:off x="415632" y="3428936"/>
            <a:ext cx="8312784" cy="3025775"/>
            <a:chOff x="415632" y="3428936"/>
            <a:chExt cx="8312784" cy="3025775"/>
          </a:xfrm>
        </p:grpSpPr>
        <p:pic>
          <p:nvPicPr>
            <p:cNvPr id="5" name="object 5"/>
            <p:cNvPicPr/>
            <p:nvPr/>
          </p:nvPicPr>
          <p:blipFill>
            <a:blip r:embed="rId2"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body" idx="1"/>
          </p:nvPr>
        </p:nvSpPr>
        <p:spPr>
          <a:prstGeom prst="rect">
            <a:avLst/>
          </a:prstGeom>
        </p:spPr>
        <p:txBody>
          <a:bodyPr vert="horz" wrap="square" lIns="0" tIns="952379" rIns="0" bIns="0" rtlCol="0">
            <a:spAutoFit/>
          </a:bodyPr>
          <a:lstStyle/>
          <a:p>
            <a:pPr>
              <a:lnSpc>
                <a:spcPct val="100000"/>
              </a:lnSpc>
            </a:pPr>
            <a:endParaRPr sz="2200"/>
          </a:p>
          <a:p>
            <a:pPr>
              <a:lnSpc>
                <a:spcPct val="100000"/>
              </a:lnSpc>
              <a:spcBef>
                <a:spcPts val="20"/>
              </a:spcBef>
            </a:pPr>
            <a:endParaRPr sz="3050"/>
          </a:p>
          <a:p>
            <a:pPr marL="594360" marR="548640" indent="-254635">
              <a:lnSpc>
                <a:spcPct val="100000"/>
              </a:lnSpc>
              <a:tabLst>
                <a:tab pos="1127760" algn="l"/>
                <a:tab pos="2999740" algn="l"/>
                <a:tab pos="4184015" algn="l"/>
                <a:tab pos="6007100" algn="l"/>
                <a:tab pos="6482715" algn="l"/>
              </a:tabLst>
            </a:pPr>
            <a:r>
              <a:rPr sz="1600" spc="-5" dirty="0">
                <a:solidFill>
                  <a:srgbClr val="3890A7"/>
                </a:solidFill>
                <a:latin typeface="Webdings"/>
                <a:cs typeface="Webdings"/>
              </a:rPr>
              <a:t></a:t>
            </a:r>
            <a:r>
              <a:rPr sz="1600" spc="5" dirty="0">
                <a:solidFill>
                  <a:srgbClr val="3890A7"/>
                </a:solidFill>
              </a:rPr>
              <a:t> </a:t>
            </a:r>
            <a:r>
              <a:rPr dirty="0"/>
              <a:t>F</a:t>
            </a:r>
            <a:r>
              <a:rPr spc="5" dirty="0"/>
              <a:t>o</a:t>
            </a:r>
            <a:r>
              <a:rPr dirty="0"/>
              <a:t>r	</a:t>
            </a:r>
            <a:r>
              <a:rPr spc="-5" dirty="0"/>
              <a:t>t</a:t>
            </a:r>
            <a:r>
              <a:rPr spc="-10" dirty="0"/>
              <a:t>w</a:t>
            </a:r>
            <a:r>
              <a:rPr spc="5" dirty="0"/>
              <a:t>o</a:t>
            </a:r>
            <a:r>
              <a:rPr spc="15" dirty="0"/>
              <a:t>-</a:t>
            </a:r>
            <a:r>
              <a:rPr dirty="0"/>
              <a:t>d</a:t>
            </a:r>
            <a:r>
              <a:rPr spc="-15" dirty="0"/>
              <a:t>i</a:t>
            </a:r>
            <a:r>
              <a:rPr spc="-25" dirty="0"/>
              <a:t>m</a:t>
            </a:r>
            <a:r>
              <a:rPr spc="-15" dirty="0"/>
              <a:t>e</a:t>
            </a:r>
            <a:r>
              <a:rPr spc="15" dirty="0"/>
              <a:t>n</a:t>
            </a:r>
            <a:r>
              <a:rPr spc="-40" dirty="0"/>
              <a:t>s</a:t>
            </a:r>
            <a:r>
              <a:rPr spc="-5" dirty="0"/>
              <a:t>i</a:t>
            </a:r>
            <a:r>
              <a:rPr spc="5" dirty="0"/>
              <a:t>o</a:t>
            </a:r>
            <a:r>
              <a:rPr spc="-10" dirty="0"/>
              <a:t>n</a:t>
            </a:r>
            <a:r>
              <a:rPr spc="-15" dirty="0"/>
              <a:t>a</a:t>
            </a:r>
            <a:r>
              <a:rPr dirty="0"/>
              <a:t>l	</a:t>
            </a:r>
            <a:r>
              <a:rPr spc="5" dirty="0"/>
              <a:t>g</a:t>
            </a:r>
            <a:r>
              <a:rPr spc="-15" dirty="0"/>
              <a:t>e</a:t>
            </a:r>
            <a:r>
              <a:rPr spc="5" dirty="0"/>
              <a:t>o</a:t>
            </a:r>
            <a:r>
              <a:rPr spc="-25" dirty="0"/>
              <a:t>m</a:t>
            </a:r>
            <a:r>
              <a:rPr spc="-15" dirty="0"/>
              <a:t>e</a:t>
            </a:r>
            <a:r>
              <a:rPr spc="-5" dirty="0"/>
              <a:t>t</a:t>
            </a:r>
            <a:r>
              <a:rPr spc="-10" dirty="0"/>
              <a:t>r</a:t>
            </a:r>
            <a:r>
              <a:rPr spc="-5" dirty="0"/>
              <a:t>i</a:t>
            </a:r>
            <a:r>
              <a:rPr dirty="0"/>
              <a:t>c	</a:t>
            </a:r>
            <a:r>
              <a:rPr spc="-5" dirty="0"/>
              <a:t>t</a:t>
            </a:r>
            <a:r>
              <a:rPr spc="15" dirty="0"/>
              <a:t>r</a:t>
            </a:r>
            <a:r>
              <a:rPr spc="-15" dirty="0"/>
              <a:t>a</a:t>
            </a:r>
            <a:r>
              <a:rPr spc="5" dirty="0"/>
              <a:t>n</a:t>
            </a:r>
            <a:r>
              <a:rPr dirty="0"/>
              <a:t>sf</a:t>
            </a:r>
            <a:r>
              <a:rPr spc="-5" dirty="0"/>
              <a:t>o</a:t>
            </a:r>
            <a:r>
              <a:rPr spc="-10" dirty="0"/>
              <a:t>r</a:t>
            </a:r>
            <a:r>
              <a:rPr spc="-50" dirty="0"/>
              <a:t>m</a:t>
            </a:r>
            <a:r>
              <a:rPr spc="-15" dirty="0"/>
              <a:t>a</a:t>
            </a:r>
            <a:r>
              <a:rPr spc="-5" dirty="0"/>
              <a:t>ti</a:t>
            </a:r>
            <a:r>
              <a:rPr spc="5" dirty="0"/>
              <a:t>on</a:t>
            </a:r>
            <a:r>
              <a:rPr spc="-40" dirty="0"/>
              <a:t>s</a:t>
            </a:r>
            <a:r>
              <a:rPr dirty="0"/>
              <a:t>,	</a:t>
            </a:r>
            <a:r>
              <a:rPr spc="-10" dirty="0"/>
              <a:t>w</a:t>
            </a:r>
            <a:r>
              <a:rPr dirty="0"/>
              <a:t>e	</a:t>
            </a:r>
            <a:r>
              <a:rPr spc="-5" dirty="0"/>
              <a:t>c</a:t>
            </a:r>
            <a:r>
              <a:rPr spc="-15" dirty="0"/>
              <a:t>a</a:t>
            </a:r>
            <a:r>
              <a:rPr dirty="0"/>
              <a:t>n  choose</a:t>
            </a:r>
            <a:r>
              <a:rPr spc="-55" dirty="0"/>
              <a:t> </a:t>
            </a:r>
            <a:r>
              <a:rPr dirty="0"/>
              <a:t>the</a:t>
            </a:r>
            <a:r>
              <a:rPr spc="-35" dirty="0"/>
              <a:t> </a:t>
            </a:r>
            <a:r>
              <a:rPr spc="-5" dirty="0"/>
              <a:t>homogenous</a:t>
            </a:r>
            <a:r>
              <a:rPr spc="-45" dirty="0"/>
              <a:t> </a:t>
            </a:r>
            <a:r>
              <a:rPr spc="-15" dirty="0"/>
              <a:t>parameter</a:t>
            </a:r>
            <a:r>
              <a:rPr spc="5" dirty="0"/>
              <a:t> </a:t>
            </a:r>
            <a:r>
              <a:rPr dirty="0"/>
              <a:t>h</a:t>
            </a:r>
            <a:r>
              <a:rPr spc="-15" dirty="0"/>
              <a:t> </a:t>
            </a:r>
            <a:r>
              <a:rPr dirty="0"/>
              <a:t>to</a:t>
            </a:r>
            <a:r>
              <a:rPr spc="-15" dirty="0"/>
              <a:t> </a:t>
            </a:r>
            <a:r>
              <a:rPr dirty="0"/>
              <a:t>be</a:t>
            </a:r>
            <a:r>
              <a:rPr spc="-15" dirty="0"/>
              <a:t> </a:t>
            </a:r>
            <a:r>
              <a:rPr spc="-5" dirty="0"/>
              <a:t>any</a:t>
            </a:r>
            <a:r>
              <a:rPr spc="-15" dirty="0"/>
              <a:t> </a:t>
            </a:r>
            <a:r>
              <a:rPr dirty="0"/>
              <a:t>nonzero</a:t>
            </a:r>
            <a:r>
              <a:rPr spc="70" dirty="0"/>
              <a:t> </a:t>
            </a:r>
            <a:r>
              <a:rPr spc="-5" dirty="0"/>
              <a:t>value.</a:t>
            </a:r>
            <a:endParaRPr sz="1600">
              <a:latin typeface="Webdings"/>
              <a:cs typeface="Webdings"/>
            </a:endParaRPr>
          </a:p>
          <a:p>
            <a:pPr marL="339725">
              <a:lnSpc>
                <a:spcPct val="100000"/>
              </a:lnSpc>
              <a:spcBef>
                <a:spcPts val="505"/>
              </a:spcBef>
            </a:pPr>
            <a:r>
              <a:rPr sz="1600" spc="-5" dirty="0">
                <a:solidFill>
                  <a:srgbClr val="3890A7"/>
                </a:solidFill>
                <a:latin typeface="Webdings"/>
                <a:cs typeface="Webdings"/>
              </a:rPr>
              <a:t></a:t>
            </a:r>
            <a:r>
              <a:rPr sz="1600" dirty="0">
                <a:solidFill>
                  <a:srgbClr val="3890A7"/>
                </a:solidFill>
              </a:rPr>
              <a:t> </a:t>
            </a:r>
            <a:r>
              <a:rPr dirty="0"/>
              <a:t>A</a:t>
            </a:r>
            <a:r>
              <a:rPr spc="-114" dirty="0"/>
              <a:t> </a:t>
            </a:r>
            <a:r>
              <a:rPr spc="-5" dirty="0"/>
              <a:t>convenient</a:t>
            </a:r>
            <a:r>
              <a:rPr spc="-55" dirty="0"/>
              <a:t> </a:t>
            </a:r>
            <a:r>
              <a:rPr dirty="0"/>
              <a:t>choice</a:t>
            </a:r>
            <a:r>
              <a:rPr spc="-50" dirty="0"/>
              <a:t> </a:t>
            </a:r>
            <a:r>
              <a:rPr dirty="0"/>
              <a:t>is</a:t>
            </a:r>
            <a:r>
              <a:rPr spc="-20" dirty="0"/>
              <a:t> </a:t>
            </a:r>
            <a:r>
              <a:rPr spc="-15" dirty="0"/>
              <a:t>simply </a:t>
            </a:r>
            <a:r>
              <a:rPr dirty="0"/>
              <a:t>to</a:t>
            </a:r>
            <a:r>
              <a:rPr spc="-25" dirty="0"/>
              <a:t> </a:t>
            </a:r>
            <a:r>
              <a:rPr dirty="0"/>
              <a:t>set</a:t>
            </a:r>
            <a:r>
              <a:rPr spc="-35" dirty="0"/>
              <a:t> </a:t>
            </a:r>
            <a:r>
              <a:rPr dirty="0"/>
              <a:t>h</a:t>
            </a:r>
            <a:r>
              <a:rPr spc="-20" dirty="0"/>
              <a:t> </a:t>
            </a:r>
            <a:r>
              <a:rPr dirty="0"/>
              <a:t>=</a:t>
            </a:r>
            <a:r>
              <a:rPr spc="-114" dirty="0"/>
              <a:t> </a:t>
            </a:r>
            <a:r>
              <a:rPr spc="5" dirty="0"/>
              <a:t>1.</a:t>
            </a:r>
            <a:endParaRPr sz="1600">
              <a:latin typeface="Webdings"/>
              <a:cs typeface="Webdings"/>
            </a:endParaRPr>
          </a:p>
          <a:p>
            <a:pPr marL="594360" marR="546100" indent="-254635">
              <a:lnSpc>
                <a:spcPct val="100000"/>
              </a:lnSpc>
              <a:spcBef>
                <a:spcPts val="490"/>
              </a:spcBef>
              <a:tabLst>
                <a:tab pos="1259205" algn="l"/>
                <a:tab pos="1792605" algn="l"/>
                <a:tab pos="3181350" algn="l"/>
                <a:tab pos="4152265" algn="l"/>
                <a:tab pos="4476750" algn="l"/>
                <a:tab pos="5069840" algn="l"/>
                <a:tab pos="6386830" algn="l"/>
              </a:tabLst>
            </a:pPr>
            <a:r>
              <a:rPr sz="1600" spc="-5" dirty="0">
                <a:solidFill>
                  <a:srgbClr val="3890A7"/>
                </a:solidFill>
                <a:latin typeface="Webdings"/>
                <a:cs typeface="Webdings"/>
              </a:rPr>
              <a:t></a:t>
            </a:r>
            <a:r>
              <a:rPr sz="1600" spc="5" dirty="0">
                <a:solidFill>
                  <a:srgbClr val="3890A7"/>
                </a:solidFill>
              </a:rPr>
              <a:t> </a:t>
            </a:r>
            <a:r>
              <a:rPr spc="-15" dirty="0"/>
              <a:t>Ea</a:t>
            </a:r>
            <a:r>
              <a:rPr spc="-5" dirty="0"/>
              <a:t>c</a:t>
            </a:r>
            <a:r>
              <a:rPr dirty="0"/>
              <a:t>h	</a:t>
            </a:r>
            <a:r>
              <a:rPr spc="-30" dirty="0"/>
              <a:t>t</a:t>
            </a:r>
            <a:r>
              <a:rPr spc="15" dirty="0"/>
              <a:t>w</a:t>
            </a:r>
            <a:r>
              <a:rPr dirty="0"/>
              <a:t>o	</a:t>
            </a:r>
            <a:r>
              <a:rPr spc="15" dirty="0"/>
              <a:t>d</a:t>
            </a:r>
            <a:r>
              <a:rPr spc="-30" dirty="0"/>
              <a:t>i</a:t>
            </a:r>
            <a:r>
              <a:rPr spc="-25" dirty="0"/>
              <a:t>m</a:t>
            </a:r>
            <a:r>
              <a:rPr spc="-15" dirty="0"/>
              <a:t>e</a:t>
            </a:r>
            <a:r>
              <a:rPr spc="15" dirty="0"/>
              <a:t>n</a:t>
            </a:r>
            <a:r>
              <a:rPr spc="-25" dirty="0"/>
              <a:t>s</a:t>
            </a:r>
            <a:r>
              <a:rPr spc="-5" dirty="0"/>
              <a:t>i</a:t>
            </a:r>
            <a:r>
              <a:rPr spc="5" dirty="0"/>
              <a:t>o</a:t>
            </a:r>
            <a:r>
              <a:rPr spc="15" dirty="0"/>
              <a:t>n</a:t>
            </a:r>
            <a:r>
              <a:rPr spc="-15" dirty="0"/>
              <a:t>a</a:t>
            </a:r>
            <a:r>
              <a:rPr dirty="0"/>
              <a:t>l	p</a:t>
            </a:r>
            <a:r>
              <a:rPr spc="10" dirty="0"/>
              <a:t>o</a:t>
            </a:r>
            <a:r>
              <a:rPr dirty="0"/>
              <a:t>si</a:t>
            </a:r>
            <a:r>
              <a:rPr spc="-25" dirty="0"/>
              <a:t>t</a:t>
            </a:r>
            <a:r>
              <a:rPr dirty="0"/>
              <a:t>i</a:t>
            </a:r>
            <a:r>
              <a:rPr spc="-15" dirty="0"/>
              <a:t>o</a:t>
            </a:r>
            <a:r>
              <a:rPr dirty="0"/>
              <a:t>n	</a:t>
            </a:r>
            <a:r>
              <a:rPr spc="-30" dirty="0"/>
              <a:t>i</a:t>
            </a:r>
            <a:r>
              <a:rPr dirty="0"/>
              <a:t>s	</a:t>
            </a:r>
            <a:r>
              <a:rPr spc="-5" dirty="0"/>
              <a:t>t</a:t>
            </a:r>
            <a:r>
              <a:rPr spc="5" dirty="0"/>
              <a:t>h</a:t>
            </a:r>
            <a:r>
              <a:rPr spc="-15" dirty="0"/>
              <a:t>e</a:t>
            </a:r>
            <a:r>
              <a:rPr dirty="0"/>
              <a:t>n	</a:t>
            </a:r>
            <a:r>
              <a:rPr spc="-10" dirty="0"/>
              <a:t>r</a:t>
            </a:r>
            <a:r>
              <a:rPr spc="-5" dirty="0"/>
              <a:t>e</a:t>
            </a:r>
            <a:r>
              <a:rPr spc="5" dirty="0"/>
              <a:t>p</a:t>
            </a:r>
            <a:r>
              <a:rPr spc="-10" dirty="0"/>
              <a:t>r</a:t>
            </a:r>
            <a:r>
              <a:rPr spc="-15" dirty="0"/>
              <a:t>e</a:t>
            </a:r>
            <a:r>
              <a:rPr dirty="0"/>
              <a:t>s</a:t>
            </a:r>
            <a:r>
              <a:rPr spc="-5" dirty="0"/>
              <a:t>e</a:t>
            </a:r>
            <a:r>
              <a:rPr spc="-10" dirty="0"/>
              <a:t>n</a:t>
            </a:r>
            <a:r>
              <a:rPr spc="-20" dirty="0"/>
              <a:t>t</a:t>
            </a:r>
            <a:r>
              <a:rPr spc="-15" dirty="0"/>
              <a:t>e</a:t>
            </a:r>
            <a:r>
              <a:rPr dirty="0"/>
              <a:t>d	</a:t>
            </a:r>
            <a:r>
              <a:rPr spc="-5" dirty="0"/>
              <a:t>w</a:t>
            </a:r>
            <a:r>
              <a:rPr dirty="0"/>
              <a:t>i</a:t>
            </a:r>
            <a:r>
              <a:rPr spc="-10" dirty="0"/>
              <a:t>t</a:t>
            </a:r>
            <a:r>
              <a:rPr dirty="0"/>
              <a:t>h  h</a:t>
            </a:r>
            <a:r>
              <a:rPr spc="10" dirty="0"/>
              <a:t>o</a:t>
            </a:r>
            <a:r>
              <a:rPr spc="-25" dirty="0"/>
              <a:t>m</a:t>
            </a:r>
            <a:r>
              <a:rPr dirty="0"/>
              <a:t>o</a:t>
            </a:r>
            <a:r>
              <a:rPr spc="10" dirty="0"/>
              <a:t>g</a:t>
            </a:r>
            <a:r>
              <a:rPr spc="-15" dirty="0"/>
              <a:t>e</a:t>
            </a:r>
            <a:r>
              <a:rPr dirty="0"/>
              <a:t>n</a:t>
            </a:r>
            <a:r>
              <a:rPr spc="-10" dirty="0"/>
              <a:t>e</a:t>
            </a:r>
            <a:r>
              <a:rPr dirty="0"/>
              <a:t>o</a:t>
            </a:r>
            <a:r>
              <a:rPr spc="-15" dirty="0"/>
              <a:t>u</a:t>
            </a:r>
            <a:r>
              <a:rPr dirty="0"/>
              <a:t>s</a:t>
            </a:r>
            <a:r>
              <a:rPr spc="-45" dirty="0"/>
              <a:t> </a:t>
            </a:r>
            <a:r>
              <a:rPr dirty="0"/>
              <a:t>co</a:t>
            </a:r>
            <a:r>
              <a:rPr spc="5" dirty="0"/>
              <a:t>o</a:t>
            </a:r>
            <a:r>
              <a:rPr spc="-10" dirty="0"/>
              <a:t>r</a:t>
            </a:r>
            <a:r>
              <a:rPr dirty="0"/>
              <a:t>d</a:t>
            </a:r>
            <a:r>
              <a:rPr spc="-15" dirty="0"/>
              <a:t>i</a:t>
            </a:r>
            <a:r>
              <a:rPr dirty="0"/>
              <a:t>n</a:t>
            </a:r>
            <a:r>
              <a:rPr spc="-20" dirty="0"/>
              <a:t>a</a:t>
            </a:r>
            <a:r>
              <a:rPr dirty="0"/>
              <a:t>t</a:t>
            </a:r>
            <a:r>
              <a:rPr spc="-20" dirty="0"/>
              <a:t>e</a:t>
            </a:r>
            <a:r>
              <a:rPr dirty="0"/>
              <a:t>s</a:t>
            </a:r>
            <a:r>
              <a:rPr spc="-30" dirty="0"/>
              <a:t> </a:t>
            </a:r>
            <a:r>
              <a:rPr i="1" spc="-10" dirty="0">
                <a:latin typeface="Times New Roman"/>
                <a:cs typeface="Times New Roman"/>
              </a:rPr>
              <a:t>(</a:t>
            </a:r>
            <a:r>
              <a:rPr i="1" dirty="0">
                <a:latin typeface="Times New Roman"/>
                <a:cs typeface="Times New Roman"/>
              </a:rPr>
              <a:t>x,</a:t>
            </a:r>
            <a:r>
              <a:rPr i="1" spc="-20" dirty="0">
                <a:latin typeface="Times New Roman"/>
                <a:cs typeface="Times New Roman"/>
              </a:rPr>
              <a:t> </a:t>
            </a:r>
            <a:r>
              <a:rPr i="1" spc="-170" dirty="0">
                <a:latin typeface="Times New Roman"/>
                <a:cs typeface="Times New Roman"/>
              </a:rPr>
              <a:t>y</a:t>
            </a:r>
            <a:r>
              <a:rPr i="1" dirty="0">
                <a:latin typeface="Times New Roman"/>
                <a:cs typeface="Times New Roman"/>
              </a:rPr>
              <a:t>,</a:t>
            </a:r>
            <a:r>
              <a:rPr i="1" spc="-80" dirty="0">
                <a:latin typeface="Times New Roman"/>
                <a:cs typeface="Times New Roman"/>
              </a:rPr>
              <a:t> </a:t>
            </a:r>
            <a:r>
              <a:rPr i="1" dirty="0">
                <a:latin typeface="Times New Roman"/>
                <a:cs typeface="Times New Roman"/>
              </a:rPr>
              <a:t>1</a:t>
            </a:r>
            <a:r>
              <a:rPr i="1" spc="-15" dirty="0">
                <a:latin typeface="Times New Roman"/>
                <a:cs typeface="Times New Roman"/>
              </a:rPr>
              <a:t>)</a:t>
            </a:r>
            <a:r>
              <a:rPr i="1" dirty="0">
                <a:latin typeface="Times New Roman"/>
                <a:cs typeface="Times New Roman"/>
              </a:rPr>
              <a:t>.</a:t>
            </a:r>
            <a:endParaRPr sz="1600">
              <a:latin typeface="Times New Roman"/>
              <a:cs typeface="Times New Roman"/>
            </a:endParaRPr>
          </a:p>
        </p:txBody>
      </p:sp>
      <p:pic>
        <p:nvPicPr>
          <p:cNvPr id="8" name="object 8"/>
          <p:cNvPicPr/>
          <p:nvPr/>
        </p:nvPicPr>
        <p:blipFill>
          <a:blip r:embed="rId3" cstate="print"/>
          <a:stretch>
            <a:fillRect/>
          </a:stretch>
        </p:blipFill>
        <p:spPr>
          <a:xfrm>
            <a:off x="3793363" y="3618585"/>
            <a:ext cx="2013077" cy="6589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1014857"/>
            <a:ext cx="6294882" cy="5111623"/>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p:nvPr/>
        </p:nvSpPr>
        <p:spPr>
          <a:xfrm>
            <a:off x="8518906" y="6466433"/>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6</a:t>
            </a:fld>
            <a:endParaRPr sz="12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2145" y="792861"/>
            <a:ext cx="6375400" cy="330835"/>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3890A7"/>
                </a:solidFill>
                <a:latin typeface="Webdings"/>
                <a:cs typeface="Webdings"/>
              </a:rPr>
              <a:t></a:t>
            </a:r>
            <a:r>
              <a:rPr sz="1600" spc="-10" dirty="0">
                <a:solidFill>
                  <a:srgbClr val="3890A7"/>
                </a:solidFill>
                <a:latin typeface="Times New Roman"/>
                <a:cs typeface="Times New Roman"/>
              </a:rPr>
              <a:t> </a:t>
            </a:r>
            <a:r>
              <a:rPr sz="2000" spc="-5" dirty="0">
                <a:latin typeface="Times New Roman"/>
                <a:cs typeface="Times New Roman"/>
              </a:rPr>
              <a:t>Expressing</a:t>
            </a:r>
            <a:r>
              <a:rPr sz="2000" spc="-45" dirty="0">
                <a:latin typeface="Times New Roman"/>
                <a:cs typeface="Times New Roman"/>
              </a:rPr>
              <a:t> </a:t>
            </a:r>
            <a:r>
              <a:rPr sz="2000" spc="-5" dirty="0">
                <a:latin typeface="Times New Roman"/>
                <a:cs typeface="Times New Roman"/>
              </a:rPr>
              <a:t>positions</a:t>
            </a:r>
            <a:r>
              <a:rPr sz="2000" spc="-45"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spc="-5" dirty="0">
                <a:latin typeface="Times New Roman"/>
                <a:cs typeface="Times New Roman"/>
              </a:rPr>
              <a:t>homogeneous</a:t>
            </a:r>
            <a:r>
              <a:rPr sz="2000" spc="-40" dirty="0">
                <a:latin typeface="Times New Roman"/>
                <a:cs typeface="Times New Roman"/>
              </a:rPr>
              <a:t> </a:t>
            </a:r>
            <a:r>
              <a:rPr sz="2000" dirty="0">
                <a:latin typeface="Times New Roman"/>
                <a:cs typeface="Times New Roman"/>
              </a:rPr>
              <a:t>coordinates</a:t>
            </a:r>
            <a:r>
              <a:rPr sz="2000" spc="-40" dirty="0">
                <a:latin typeface="Times New Roman"/>
                <a:cs typeface="Times New Roman"/>
              </a:rPr>
              <a:t> </a:t>
            </a:r>
            <a:r>
              <a:rPr sz="2000" dirty="0">
                <a:latin typeface="Times New Roman"/>
                <a:cs typeface="Times New Roman"/>
              </a:rPr>
              <a:t>allows</a:t>
            </a:r>
            <a:r>
              <a:rPr sz="2000" spc="185" dirty="0">
                <a:latin typeface="Times New Roman"/>
                <a:cs typeface="Times New Roman"/>
              </a:rPr>
              <a:t> </a:t>
            </a:r>
            <a:r>
              <a:rPr sz="2000" spc="5" dirty="0">
                <a:latin typeface="Times New Roman"/>
                <a:cs typeface="Times New Roman"/>
              </a:rPr>
              <a:t>us</a:t>
            </a:r>
            <a:endParaRPr sz="2000">
              <a:latin typeface="Times New Roman"/>
              <a:cs typeface="Times New Roman"/>
            </a:endParaRPr>
          </a:p>
        </p:txBody>
      </p:sp>
      <p:sp>
        <p:nvSpPr>
          <p:cNvPr id="3" name="object 3"/>
          <p:cNvSpPr txBox="1"/>
          <p:nvPr/>
        </p:nvSpPr>
        <p:spPr>
          <a:xfrm>
            <a:off x="1868551" y="1087374"/>
            <a:ext cx="6442075" cy="1877695"/>
          </a:xfrm>
          <a:prstGeom prst="rect">
            <a:avLst/>
          </a:prstGeom>
        </p:spPr>
        <p:txBody>
          <a:bodyPr vert="horz" wrap="square" lIns="0" tIns="13335" rIns="0" bIns="0" rtlCol="0">
            <a:spAutoFit/>
          </a:bodyPr>
          <a:lstStyle/>
          <a:p>
            <a:pPr marL="265430" marR="57785" algn="just">
              <a:lnSpc>
                <a:spcPct val="100000"/>
              </a:lnSpc>
              <a:spcBef>
                <a:spcPts val="105"/>
              </a:spcBef>
            </a:pPr>
            <a:r>
              <a:rPr sz="2000" spc="-5" dirty="0">
                <a:latin typeface="Times New Roman"/>
                <a:cs typeface="Times New Roman"/>
              </a:rPr>
              <a:t>to</a:t>
            </a:r>
            <a:r>
              <a:rPr sz="2000" dirty="0">
                <a:latin typeface="Times New Roman"/>
                <a:cs typeface="Times New Roman"/>
              </a:rPr>
              <a:t> </a:t>
            </a:r>
            <a:r>
              <a:rPr sz="2000" spc="-5" dirty="0">
                <a:latin typeface="Times New Roman"/>
                <a:cs typeface="Times New Roman"/>
              </a:rPr>
              <a:t>represent</a:t>
            </a:r>
            <a:r>
              <a:rPr sz="2000" dirty="0">
                <a:latin typeface="Times New Roman"/>
                <a:cs typeface="Times New Roman"/>
              </a:rPr>
              <a:t> </a:t>
            </a:r>
            <a:r>
              <a:rPr sz="2000" spc="-10" dirty="0">
                <a:latin typeface="Times New Roman"/>
                <a:cs typeface="Times New Roman"/>
              </a:rPr>
              <a:t>all</a:t>
            </a:r>
            <a:r>
              <a:rPr sz="2000" spc="-5" dirty="0">
                <a:latin typeface="Times New Roman"/>
                <a:cs typeface="Times New Roman"/>
              </a:rPr>
              <a:t> geometric</a:t>
            </a:r>
            <a:r>
              <a:rPr sz="2000" dirty="0">
                <a:latin typeface="Times New Roman"/>
                <a:cs typeface="Times New Roman"/>
              </a:rPr>
              <a:t> </a:t>
            </a:r>
            <a:r>
              <a:rPr sz="2000" spc="-10" dirty="0">
                <a:latin typeface="Times New Roman"/>
                <a:cs typeface="Times New Roman"/>
              </a:rPr>
              <a:t>transformation</a:t>
            </a:r>
            <a:r>
              <a:rPr sz="2000" spc="-5" dirty="0">
                <a:latin typeface="Times New Roman"/>
                <a:cs typeface="Times New Roman"/>
              </a:rPr>
              <a:t> equations</a:t>
            </a:r>
            <a:r>
              <a:rPr sz="2000" spc="490" dirty="0">
                <a:latin typeface="Times New Roman"/>
                <a:cs typeface="Times New Roman"/>
              </a:rPr>
              <a:t> </a:t>
            </a:r>
            <a:r>
              <a:rPr sz="2000" spc="-10" dirty="0">
                <a:latin typeface="Times New Roman"/>
                <a:cs typeface="Times New Roman"/>
              </a:rPr>
              <a:t>as </a:t>
            </a:r>
            <a:r>
              <a:rPr sz="2000" spc="-5" dirty="0">
                <a:latin typeface="Times New Roman"/>
                <a:cs typeface="Times New Roman"/>
              </a:rPr>
              <a:t> </a:t>
            </a:r>
            <a:r>
              <a:rPr sz="2000" spc="-20" dirty="0">
                <a:latin typeface="Times New Roman"/>
                <a:cs typeface="Times New Roman"/>
              </a:rPr>
              <a:t>matrix</a:t>
            </a:r>
            <a:r>
              <a:rPr sz="2000" spc="20" dirty="0">
                <a:latin typeface="Times New Roman"/>
                <a:cs typeface="Times New Roman"/>
              </a:rPr>
              <a:t> </a:t>
            </a:r>
            <a:r>
              <a:rPr sz="2000" spc="-10" dirty="0">
                <a:latin typeface="Times New Roman"/>
                <a:cs typeface="Times New Roman"/>
              </a:rPr>
              <a:t>multiplications.</a:t>
            </a:r>
            <a:endParaRPr sz="2000">
              <a:latin typeface="Times New Roman"/>
              <a:cs typeface="Times New Roman"/>
            </a:endParaRPr>
          </a:p>
          <a:p>
            <a:pPr marL="265430" marR="5080" indent="-253365" algn="just">
              <a:lnSpc>
                <a:spcPct val="95500"/>
              </a:lnSpc>
              <a:spcBef>
                <a:spcPts val="61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b="1" spc="-5" dirty="0">
                <a:latin typeface="Times New Roman"/>
                <a:cs typeface="Times New Roman"/>
              </a:rPr>
              <a:t>Advantages</a:t>
            </a:r>
            <a:r>
              <a:rPr sz="2000" b="1" dirty="0">
                <a:latin typeface="Times New Roman"/>
                <a:cs typeface="Times New Roman"/>
              </a:rPr>
              <a:t> of</a:t>
            </a:r>
            <a:r>
              <a:rPr sz="2000" b="1" spc="5" dirty="0">
                <a:latin typeface="Times New Roman"/>
                <a:cs typeface="Times New Roman"/>
              </a:rPr>
              <a:t> </a:t>
            </a:r>
            <a:r>
              <a:rPr sz="2000" b="1" dirty="0">
                <a:latin typeface="Times New Roman"/>
                <a:cs typeface="Times New Roman"/>
              </a:rPr>
              <a:t>using</a:t>
            </a:r>
            <a:r>
              <a:rPr sz="2000" b="1" spc="5" dirty="0">
                <a:latin typeface="Times New Roman"/>
                <a:cs typeface="Times New Roman"/>
              </a:rPr>
              <a:t> </a:t>
            </a:r>
            <a:r>
              <a:rPr sz="2000" b="1" spc="-5" dirty="0">
                <a:latin typeface="Times New Roman"/>
                <a:cs typeface="Times New Roman"/>
              </a:rPr>
              <a:t>homogenous coordinate:</a:t>
            </a:r>
            <a:r>
              <a:rPr sz="2000" b="1" dirty="0">
                <a:latin typeface="Times New Roman"/>
                <a:cs typeface="Times New Roman"/>
              </a:rPr>
              <a:t> </a:t>
            </a:r>
            <a:r>
              <a:rPr sz="2000" spc="-120" dirty="0">
                <a:latin typeface="Times New Roman"/>
                <a:cs typeface="Times New Roman"/>
              </a:rPr>
              <a:t>We</a:t>
            </a:r>
            <a:r>
              <a:rPr sz="2000" spc="265" dirty="0">
                <a:latin typeface="Times New Roman"/>
                <a:cs typeface="Times New Roman"/>
              </a:rPr>
              <a:t> </a:t>
            </a:r>
            <a:r>
              <a:rPr sz="2000" spc="-15" dirty="0">
                <a:latin typeface="Times New Roman"/>
                <a:cs typeface="Times New Roman"/>
              </a:rPr>
              <a:t>can </a:t>
            </a:r>
            <a:r>
              <a:rPr sz="2000" spc="-10" dirty="0">
                <a:latin typeface="Times New Roman"/>
                <a:cs typeface="Times New Roman"/>
              </a:rPr>
              <a:t> </a:t>
            </a:r>
            <a:r>
              <a:rPr sz="2000" spc="-5" dirty="0">
                <a:latin typeface="Times New Roman"/>
                <a:cs typeface="Times New Roman"/>
              </a:rPr>
              <a:t>perform</a:t>
            </a:r>
            <a:r>
              <a:rPr sz="2000" dirty="0">
                <a:latin typeface="Times New Roman"/>
                <a:cs typeface="Times New Roman"/>
              </a:rPr>
              <a:t> </a:t>
            </a:r>
            <a:r>
              <a:rPr sz="2000" spc="-5" dirty="0">
                <a:latin typeface="Times New Roman"/>
                <a:cs typeface="Times New Roman"/>
              </a:rPr>
              <a:t>all</a:t>
            </a:r>
            <a:r>
              <a:rPr sz="2000" dirty="0">
                <a:latin typeface="Times New Roman"/>
                <a:cs typeface="Times New Roman"/>
              </a:rPr>
              <a:t> </a:t>
            </a:r>
            <a:r>
              <a:rPr sz="2000" spc="-5" dirty="0">
                <a:latin typeface="Times New Roman"/>
                <a:cs typeface="Times New Roman"/>
              </a:rPr>
              <a:t>transformations</a:t>
            </a:r>
            <a:r>
              <a:rPr sz="2000" dirty="0">
                <a:latin typeface="Times New Roman"/>
                <a:cs typeface="Times New Roman"/>
              </a:rPr>
              <a:t> using</a:t>
            </a:r>
            <a:r>
              <a:rPr sz="2000" spc="5" dirty="0">
                <a:latin typeface="Times New Roman"/>
                <a:cs typeface="Times New Roman"/>
              </a:rPr>
              <a:t> </a:t>
            </a:r>
            <a:r>
              <a:rPr sz="2000" spc="-5" dirty="0">
                <a:latin typeface="Times New Roman"/>
                <a:cs typeface="Times New Roman"/>
              </a:rPr>
              <a:t>matrix/vector </a:t>
            </a:r>
            <a:r>
              <a:rPr sz="2000" dirty="0">
                <a:latin typeface="Times New Roman"/>
                <a:cs typeface="Times New Roman"/>
              </a:rPr>
              <a:t> </a:t>
            </a:r>
            <a:r>
              <a:rPr sz="2000" spc="-10" dirty="0">
                <a:latin typeface="Times New Roman"/>
                <a:cs typeface="Times New Roman"/>
              </a:rPr>
              <a:t>multiplications.</a:t>
            </a:r>
            <a:r>
              <a:rPr sz="2000" spc="-5" dirty="0">
                <a:latin typeface="Times New Roman"/>
                <a:cs typeface="Times New Roman"/>
              </a:rPr>
              <a:t> </a:t>
            </a:r>
            <a:r>
              <a:rPr sz="2000" dirty="0">
                <a:latin typeface="Times New Roman"/>
                <a:cs typeface="Times New Roman"/>
              </a:rPr>
              <a:t>This</a:t>
            </a:r>
            <a:r>
              <a:rPr sz="2000" spc="5" dirty="0">
                <a:latin typeface="Times New Roman"/>
                <a:cs typeface="Times New Roman"/>
              </a:rPr>
              <a:t> </a:t>
            </a:r>
            <a:r>
              <a:rPr sz="2000" dirty="0">
                <a:latin typeface="Times New Roman"/>
                <a:cs typeface="Times New Roman"/>
              </a:rPr>
              <a:t>allows</a:t>
            </a:r>
            <a:r>
              <a:rPr sz="2000" spc="5" dirty="0">
                <a:latin typeface="Times New Roman"/>
                <a:cs typeface="Times New Roman"/>
              </a:rPr>
              <a:t> </a:t>
            </a:r>
            <a:r>
              <a:rPr sz="2000" dirty="0">
                <a:latin typeface="Times New Roman"/>
                <a:cs typeface="Times New Roman"/>
              </a:rPr>
              <a:t>us</a:t>
            </a:r>
            <a:r>
              <a:rPr sz="2000" spc="5"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3000" spc="-15" baseline="1388" dirty="0">
                <a:latin typeface="Times New Roman"/>
                <a:cs typeface="Times New Roman"/>
              </a:rPr>
              <a:t>pre-multiply</a:t>
            </a:r>
            <a:r>
              <a:rPr sz="3000" spc="-7" baseline="1388" dirty="0">
                <a:latin typeface="Times New Roman"/>
                <a:cs typeface="Times New Roman"/>
              </a:rPr>
              <a:t> </a:t>
            </a:r>
            <a:r>
              <a:rPr sz="3000" spc="-15" baseline="1388" dirty="0">
                <a:latin typeface="Times New Roman"/>
                <a:cs typeface="Times New Roman"/>
              </a:rPr>
              <a:t>all</a:t>
            </a:r>
            <a:r>
              <a:rPr sz="3000" spc="-7" baseline="1388" dirty="0">
                <a:latin typeface="Times New Roman"/>
                <a:cs typeface="Times New Roman"/>
              </a:rPr>
              <a:t> </a:t>
            </a:r>
            <a:r>
              <a:rPr sz="3000" baseline="1388" dirty="0">
                <a:latin typeface="Times New Roman"/>
                <a:cs typeface="Times New Roman"/>
              </a:rPr>
              <a:t>the </a:t>
            </a:r>
            <a:r>
              <a:rPr sz="3000" spc="7" baseline="1388" dirty="0">
                <a:latin typeface="Times New Roman"/>
                <a:cs typeface="Times New Roman"/>
              </a:rPr>
              <a:t> </a:t>
            </a:r>
            <a:r>
              <a:rPr sz="2000" spc="-20" dirty="0">
                <a:latin typeface="Times New Roman"/>
                <a:cs typeface="Times New Roman"/>
              </a:rPr>
              <a:t>matrices </a:t>
            </a:r>
            <a:r>
              <a:rPr sz="2000" spc="-25" dirty="0">
                <a:latin typeface="Times New Roman"/>
                <a:cs typeface="Times New Roman"/>
              </a:rPr>
              <a:t>together.</a:t>
            </a:r>
            <a:endParaRPr sz="2000">
              <a:latin typeface="Times New Roman"/>
              <a:cs typeface="Times New Roman"/>
            </a:endParaRPr>
          </a:p>
        </p:txBody>
      </p:sp>
      <p:grpSp>
        <p:nvGrpSpPr>
          <p:cNvPr id="4" name="object 4"/>
          <p:cNvGrpSpPr/>
          <p:nvPr/>
        </p:nvGrpSpPr>
        <p:grpSpPr>
          <a:xfrm>
            <a:off x="415632" y="3428936"/>
            <a:ext cx="8312784" cy="3025775"/>
            <a:chOff x="415632" y="3428936"/>
            <a:chExt cx="8312784" cy="3025775"/>
          </a:xfrm>
        </p:grpSpPr>
        <p:pic>
          <p:nvPicPr>
            <p:cNvPr id="5" name="object 5"/>
            <p:cNvPicPr/>
            <p:nvPr/>
          </p:nvPicPr>
          <p:blipFill>
            <a:blip r:embed="rId2"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body" idx="1"/>
          </p:nvPr>
        </p:nvSpPr>
        <p:spPr>
          <a:prstGeom prst="rect">
            <a:avLst/>
          </a:prstGeom>
        </p:spPr>
        <p:txBody>
          <a:bodyPr vert="horz" wrap="square" lIns="0" tIns="952379" rIns="0" bIns="0" rtlCol="0">
            <a:spAutoFit/>
          </a:bodyPr>
          <a:lstStyle/>
          <a:p>
            <a:pPr marL="542290">
              <a:lnSpc>
                <a:spcPts val="2600"/>
              </a:lnSpc>
            </a:pPr>
            <a:r>
              <a:rPr sz="2200" b="1" spc="-30" dirty="0">
                <a:latin typeface="Times New Roman"/>
                <a:cs typeface="Times New Roman"/>
              </a:rPr>
              <a:t>Translation</a:t>
            </a:r>
            <a:endParaRPr sz="2200">
              <a:latin typeface="Times New Roman"/>
              <a:cs typeface="Times New Roman"/>
            </a:endParaRPr>
          </a:p>
        </p:txBody>
      </p:sp>
      <p:pic>
        <p:nvPicPr>
          <p:cNvPr id="8" name="object 8"/>
          <p:cNvPicPr/>
          <p:nvPr/>
        </p:nvPicPr>
        <p:blipFill>
          <a:blip r:embed="rId3" cstate="print"/>
          <a:stretch>
            <a:fillRect/>
          </a:stretch>
        </p:blipFill>
        <p:spPr>
          <a:xfrm>
            <a:off x="3143630" y="3808260"/>
            <a:ext cx="3585591" cy="179781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2876" y="513117"/>
            <a:ext cx="3149600" cy="1331595"/>
          </a:xfrm>
          <a:prstGeom prst="rect">
            <a:avLst/>
          </a:prstGeom>
        </p:spPr>
        <p:txBody>
          <a:bodyPr vert="horz" wrap="square" lIns="0" tIns="239395" rIns="0" bIns="0" rtlCol="0">
            <a:spAutoFit/>
          </a:bodyPr>
          <a:lstStyle/>
          <a:p>
            <a:pPr algn="ctr">
              <a:lnSpc>
                <a:spcPct val="100000"/>
              </a:lnSpc>
              <a:spcBef>
                <a:spcPts val="1885"/>
              </a:spcBef>
            </a:pPr>
            <a:r>
              <a:rPr sz="4400" spc="-25" dirty="0">
                <a:latin typeface="Calibri"/>
                <a:cs typeface="Calibri"/>
              </a:rPr>
              <a:t>Rotation</a:t>
            </a:r>
            <a:endParaRPr sz="4400">
              <a:latin typeface="Calibri"/>
              <a:cs typeface="Calibri"/>
            </a:endParaRPr>
          </a:p>
          <a:p>
            <a:pPr algn="ctr">
              <a:lnSpc>
                <a:spcPct val="100000"/>
              </a:lnSpc>
              <a:spcBef>
                <a:spcPts val="815"/>
              </a:spcBef>
            </a:pPr>
            <a:r>
              <a:rPr sz="1600" spc="-5" dirty="0">
                <a:solidFill>
                  <a:srgbClr val="3890A7"/>
                </a:solidFill>
                <a:latin typeface="Webdings"/>
                <a:cs typeface="Webdings"/>
              </a:rPr>
              <a:t></a:t>
            </a:r>
            <a:r>
              <a:rPr sz="1600" spc="-15" dirty="0">
                <a:solidFill>
                  <a:srgbClr val="3890A7"/>
                </a:solidFill>
                <a:latin typeface="Times New Roman"/>
                <a:cs typeface="Times New Roman"/>
              </a:rPr>
              <a:t> </a:t>
            </a:r>
            <a:r>
              <a:rPr sz="2000" spc="5" dirty="0">
                <a:latin typeface="Times New Roman"/>
                <a:cs typeface="Times New Roman"/>
              </a:rPr>
              <a:t>About</a:t>
            </a:r>
            <a:r>
              <a:rPr sz="2000" spc="-4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coordinate</a:t>
            </a:r>
            <a:r>
              <a:rPr sz="2000" spc="-85" dirty="0">
                <a:latin typeface="Times New Roman"/>
                <a:cs typeface="Times New Roman"/>
              </a:rPr>
              <a:t> </a:t>
            </a:r>
            <a:r>
              <a:rPr sz="2000" spc="-5" dirty="0">
                <a:latin typeface="Times New Roman"/>
                <a:cs typeface="Times New Roman"/>
              </a:rPr>
              <a:t>origin:</a:t>
            </a:r>
            <a:endParaRPr sz="2000">
              <a:latin typeface="Times New Roman"/>
              <a:cs typeface="Times New Roman"/>
            </a:endParaRPr>
          </a:p>
        </p:txBody>
      </p:sp>
      <p:pic>
        <p:nvPicPr>
          <p:cNvPr id="3" name="object 3"/>
          <p:cNvPicPr/>
          <p:nvPr/>
        </p:nvPicPr>
        <p:blipFill>
          <a:blip r:embed="rId2" cstate="print"/>
          <a:stretch>
            <a:fillRect/>
          </a:stretch>
        </p:blipFill>
        <p:spPr>
          <a:xfrm>
            <a:off x="2689225" y="1791080"/>
            <a:ext cx="3700526" cy="1323213"/>
          </a:xfrm>
          <a:prstGeom prst="rect">
            <a:avLst/>
          </a:prstGeom>
        </p:spPr>
      </p:pic>
      <p:grpSp>
        <p:nvGrpSpPr>
          <p:cNvPr id="4" name="object 4"/>
          <p:cNvGrpSpPr/>
          <p:nvPr/>
        </p:nvGrpSpPr>
        <p:grpSpPr>
          <a:xfrm>
            <a:off x="415632" y="3428936"/>
            <a:ext cx="8312784" cy="3025775"/>
            <a:chOff x="415632" y="3428936"/>
            <a:chExt cx="8312784" cy="3025775"/>
          </a:xfrm>
        </p:grpSpPr>
        <p:pic>
          <p:nvPicPr>
            <p:cNvPr id="5" name="object 5"/>
            <p:cNvPicPr/>
            <p:nvPr/>
          </p:nvPicPr>
          <p:blipFill>
            <a:blip r:embed="rId3"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7" name="object 7"/>
          <p:cNvSpPr txBox="1"/>
          <p:nvPr/>
        </p:nvSpPr>
        <p:spPr>
          <a:xfrm>
            <a:off x="1666113" y="3117498"/>
            <a:ext cx="5907405" cy="887730"/>
          </a:xfrm>
          <a:prstGeom prst="rect">
            <a:avLst/>
          </a:prstGeom>
        </p:spPr>
        <p:txBody>
          <a:bodyPr vert="horz" wrap="square" lIns="0" tIns="109855" rIns="0" bIns="0" rtlCol="0">
            <a:spAutoFit/>
          </a:bodyPr>
          <a:lstStyle/>
          <a:p>
            <a:pPr marL="12700">
              <a:lnSpc>
                <a:spcPct val="100000"/>
              </a:lnSpc>
              <a:spcBef>
                <a:spcPts val="865"/>
              </a:spcBef>
            </a:pPr>
            <a:r>
              <a:rPr sz="2500" b="1" spc="-5" dirty="0">
                <a:latin typeface="Times New Roman"/>
                <a:cs typeface="Times New Roman"/>
              </a:rPr>
              <a:t>Scaling</a:t>
            </a:r>
            <a:endParaRPr sz="2500">
              <a:latin typeface="Times New Roman"/>
              <a:cs typeface="Times New Roman"/>
            </a:endParaRPr>
          </a:p>
          <a:p>
            <a:pPr marL="12700">
              <a:lnSpc>
                <a:spcPct val="100000"/>
              </a:lnSpc>
              <a:spcBef>
                <a:spcPts val="620"/>
              </a:spcBef>
            </a:pPr>
            <a:r>
              <a:rPr sz="1600" spc="-5" dirty="0">
                <a:solidFill>
                  <a:srgbClr val="3890A7"/>
                </a:solidFill>
                <a:latin typeface="Webdings"/>
                <a:cs typeface="Webdings"/>
              </a:rPr>
              <a:t></a:t>
            </a:r>
            <a:r>
              <a:rPr sz="1600" spc="-10" dirty="0">
                <a:solidFill>
                  <a:srgbClr val="3890A7"/>
                </a:solidFill>
                <a:latin typeface="Times New Roman"/>
                <a:cs typeface="Times New Roman"/>
              </a:rPr>
              <a:t> </a:t>
            </a:r>
            <a:r>
              <a:rPr sz="2000" dirty="0">
                <a:latin typeface="Times New Roman"/>
                <a:cs typeface="Times New Roman"/>
              </a:rPr>
              <a:t>Scaling</a:t>
            </a:r>
            <a:r>
              <a:rPr sz="2000" spc="-50" dirty="0">
                <a:latin typeface="Times New Roman"/>
                <a:cs typeface="Times New Roman"/>
              </a:rPr>
              <a:t> </a:t>
            </a:r>
            <a:r>
              <a:rPr sz="2000" spc="-5" dirty="0">
                <a:latin typeface="Times New Roman"/>
                <a:cs typeface="Times New Roman"/>
              </a:rPr>
              <a:t>transformation</a:t>
            </a:r>
            <a:r>
              <a:rPr sz="2000" spc="-45" dirty="0">
                <a:latin typeface="Times New Roman"/>
                <a:cs typeface="Times New Roman"/>
              </a:rPr>
              <a:t> </a:t>
            </a:r>
            <a:r>
              <a:rPr sz="2000" spc="-5" dirty="0">
                <a:latin typeface="Times New Roman"/>
                <a:cs typeface="Times New Roman"/>
              </a:rPr>
              <a:t>relative</a:t>
            </a:r>
            <a:r>
              <a:rPr sz="2000" spc="-5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spc="-5" dirty="0">
                <a:latin typeface="Times New Roman"/>
                <a:cs typeface="Times New Roman"/>
              </a:rPr>
              <a:t>coordinate</a:t>
            </a:r>
            <a:r>
              <a:rPr sz="2000" spc="25" dirty="0">
                <a:latin typeface="Times New Roman"/>
                <a:cs typeface="Times New Roman"/>
              </a:rPr>
              <a:t> </a:t>
            </a:r>
            <a:r>
              <a:rPr sz="2000" spc="-5" dirty="0">
                <a:latin typeface="Times New Roman"/>
                <a:cs typeface="Times New Roman"/>
              </a:rPr>
              <a:t>origin:</a:t>
            </a:r>
            <a:endParaRPr sz="2000">
              <a:latin typeface="Times New Roman"/>
              <a:cs typeface="Times New Roman"/>
            </a:endParaRPr>
          </a:p>
        </p:txBody>
      </p:sp>
      <p:pic>
        <p:nvPicPr>
          <p:cNvPr id="8" name="object 8"/>
          <p:cNvPicPr/>
          <p:nvPr/>
        </p:nvPicPr>
        <p:blipFill>
          <a:blip r:embed="rId4" cstate="print"/>
          <a:stretch>
            <a:fillRect/>
          </a:stretch>
        </p:blipFill>
        <p:spPr>
          <a:xfrm>
            <a:off x="2884551" y="4186085"/>
            <a:ext cx="3361054" cy="144957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3255" y="701420"/>
            <a:ext cx="4909820" cy="467995"/>
          </a:xfrm>
          <a:prstGeom prst="rect">
            <a:avLst/>
          </a:prstGeom>
        </p:spPr>
        <p:txBody>
          <a:bodyPr vert="horz" wrap="square" lIns="0" tIns="13335" rIns="0" bIns="0" rtlCol="0">
            <a:spAutoFit/>
          </a:bodyPr>
          <a:lstStyle/>
          <a:p>
            <a:pPr marL="12700">
              <a:lnSpc>
                <a:spcPct val="100000"/>
              </a:lnSpc>
              <a:spcBef>
                <a:spcPts val="105"/>
              </a:spcBef>
            </a:pPr>
            <a:r>
              <a:rPr sz="2900" spc="-25" dirty="0">
                <a:latin typeface="Calibri"/>
                <a:cs typeface="Calibri"/>
              </a:rPr>
              <a:t>C</a:t>
            </a:r>
            <a:r>
              <a:rPr sz="2900" spc="-5" dirty="0">
                <a:latin typeface="Calibri"/>
                <a:cs typeface="Calibri"/>
              </a:rPr>
              <a:t>OMPOSIT</a:t>
            </a:r>
            <a:r>
              <a:rPr sz="2900" dirty="0">
                <a:latin typeface="Calibri"/>
                <a:cs typeface="Calibri"/>
              </a:rPr>
              <a:t>E</a:t>
            </a:r>
            <a:r>
              <a:rPr sz="2900" spc="-160" dirty="0">
                <a:latin typeface="Calibri"/>
                <a:cs typeface="Calibri"/>
              </a:rPr>
              <a:t> </a:t>
            </a:r>
            <a:r>
              <a:rPr sz="2900" spc="-15" dirty="0">
                <a:latin typeface="Calibri"/>
                <a:cs typeface="Calibri"/>
              </a:rPr>
              <a:t>T</a:t>
            </a:r>
            <a:r>
              <a:rPr sz="2900" spc="-20" dirty="0">
                <a:latin typeface="Calibri"/>
                <a:cs typeface="Calibri"/>
              </a:rPr>
              <a:t>R</a:t>
            </a:r>
            <a:r>
              <a:rPr sz="2900" spc="-15" dirty="0">
                <a:latin typeface="Calibri"/>
                <a:cs typeface="Calibri"/>
              </a:rPr>
              <a:t>A</a:t>
            </a:r>
            <a:r>
              <a:rPr sz="2900" spc="-20" dirty="0">
                <a:latin typeface="Calibri"/>
                <a:cs typeface="Calibri"/>
              </a:rPr>
              <a:t>N</a:t>
            </a:r>
            <a:r>
              <a:rPr sz="2900" spc="-15" dirty="0">
                <a:latin typeface="Calibri"/>
                <a:cs typeface="Calibri"/>
              </a:rPr>
              <a:t>S</a:t>
            </a:r>
            <a:r>
              <a:rPr sz="2900" spc="-40" dirty="0">
                <a:latin typeface="Calibri"/>
                <a:cs typeface="Calibri"/>
              </a:rPr>
              <a:t>F</a:t>
            </a:r>
            <a:r>
              <a:rPr sz="2900" spc="-15" dirty="0">
                <a:latin typeface="Calibri"/>
                <a:cs typeface="Calibri"/>
              </a:rPr>
              <a:t>O</a:t>
            </a:r>
            <a:r>
              <a:rPr sz="2900" spc="-20" dirty="0">
                <a:latin typeface="Calibri"/>
                <a:cs typeface="Calibri"/>
              </a:rPr>
              <a:t>R</a:t>
            </a:r>
            <a:r>
              <a:rPr sz="2900" spc="-15" dirty="0">
                <a:latin typeface="Calibri"/>
                <a:cs typeface="Calibri"/>
              </a:rPr>
              <a:t>M</a:t>
            </a:r>
            <a:r>
              <a:rPr sz="2900" spc="-240" dirty="0">
                <a:latin typeface="Calibri"/>
                <a:cs typeface="Calibri"/>
              </a:rPr>
              <a:t>A</a:t>
            </a:r>
            <a:r>
              <a:rPr sz="2900" spc="-15" dirty="0">
                <a:latin typeface="Calibri"/>
                <a:cs typeface="Calibri"/>
              </a:rPr>
              <a:t>TIO</a:t>
            </a:r>
            <a:r>
              <a:rPr sz="2900" spc="-20" dirty="0">
                <a:latin typeface="Calibri"/>
                <a:cs typeface="Calibri"/>
              </a:rPr>
              <a:t>N</a:t>
            </a:r>
            <a:r>
              <a:rPr sz="2900" dirty="0">
                <a:latin typeface="Calibri"/>
                <a:cs typeface="Calibri"/>
              </a:rPr>
              <a:t>S</a:t>
            </a:r>
            <a:endParaRPr sz="2900">
              <a:latin typeface="Calibri"/>
              <a:cs typeface="Calibri"/>
            </a:endParaRPr>
          </a:p>
        </p:txBody>
      </p:sp>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599438" y="1329537"/>
            <a:ext cx="6810375" cy="4293870"/>
          </a:xfrm>
          <a:prstGeom prst="rect">
            <a:avLst/>
          </a:prstGeom>
        </p:spPr>
        <p:txBody>
          <a:bodyPr vert="horz" wrap="square" lIns="0" tIns="12700" rIns="0" bIns="0" rtlCol="0">
            <a:spAutoFit/>
          </a:bodyPr>
          <a:lstStyle/>
          <a:p>
            <a:pPr marL="268605" marR="5080" indent="-254635" algn="just">
              <a:lnSpc>
                <a:spcPct val="1401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20" dirty="0">
                <a:latin typeface="Times New Roman"/>
                <a:cs typeface="Times New Roman"/>
              </a:rPr>
              <a:t>We </a:t>
            </a:r>
            <a:r>
              <a:rPr sz="2000" spc="-10" dirty="0">
                <a:latin typeface="Times New Roman"/>
                <a:cs typeface="Times New Roman"/>
              </a:rPr>
              <a:t>can </a:t>
            </a:r>
            <a:r>
              <a:rPr sz="2000" spc="-5" dirty="0">
                <a:latin typeface="Times New Roman"/>
                <a:cs typeface="Times New Roman"/>
              </a:rPr>
              <a:t>set up </a:t>
            </a:r>
            <a:r>
              <a:rPr sz="2000" dirty="0">
                <a:latin typeface="Times New Roman"/>
                <a:cs typeface="Times New Roman"/>
              </a:rPr>
              <a:t>a </a:t>
            </a:r>
            <a:r>
              <a:rPr sz="2000" spc="-15" dirty="0">
                <a:latin typeface="Times New Roman"/>
                <a:cs typeface="Times New Roman"/>
              </a:rPr>
              <a:t>matrix </a:t>
            </a:r>
            <a:r>
              <a:rPr sz="2000" spc="-5" dirty="0">
                <a:latin typeface="Times New Roman"/>
                <a:cs typeface="Times New Roman"/>
              </a:rPr>
              <a:t>for </a:t>
            </a:r>
            <a:r>
              <a:rPr sz="2000" spc="-10" dirty="0">
                <a:latin typeface="Times New Roman"/>
                <a:cs typeface="Times New Roman"/>
              </a:rPr>
              <a:t>any </a:t>
            </a:r>
            <a:r>
              <a:rPr sz="2000" spc="-5" dirty="0">
                <a:latin typeface="Times New Roman"/>
                <a:cs typeface="Times New Roman"/>
              </a:rPr>
              <a:t>sequence </a:t>
            </a:r>
            <a:r>
              <a:rPr sz="2000" dirty="0">
                <a:latin typeface="Times New Roman"/>
                <a:cs typeface="Times New Roman"/>
              </a:rPr>
              <a:t>of </a:t>
            </a:r>
            <a:r>
              <a:rPr sz="2000" spc="-10" dirty="0">
                <a:latin typeface="Times New Roman"/>
                <a:cs typeface="Times New Roman"/>
              </a:rPr>
              <a:t>transformations </a:t>
            </a:r>
            <a:r>
              <a:rPr sz="2000" spc="-5" dirty="0">
                <a:latin typeface="Times New Roman"/>
                <a:cs typeface="Times New Roman"/>
              </a:rPr>
              <a:t>as </a:t>
            </a:r>
            <a:r>
              <a:rPr sz="2000" dirty="0">
                <a:latin typeface="Times New Roman"/>
                <a:cs typeface="Times New Roman"/>
              </a:rPr>
              <a:t>a </a:t>
            </a:r>
            <a:r>
              <a:rPr sz="2000" spc="5" dirty="0">
                <a:latin typeface="Times New Roman"/>
                <a:cs typeface="Times New Roman"/>
              </a:rPr>
              <a:t> </a:t>
            </a:r>
            <a:r>
              <a:rPr sz="2000" b="1" spc="-10" dirty="0">
                <a:latin typeface="Times New Roman"/>
                <a:cs typeface="Times New Roman"/>
              </a:rPr>
              <a:t>composite</a:t>
            </a:r>
            <a:r>
              <a:rPr sz="2000" b="1" spc="-5" dirty="0">
                <a:latin typeface="Times New Roman"/>
                <a:cs typeface="Times New Roman"/>
              </a:rPr>
              <a:t> transformation</a:t>
            </a:r>
            <a:r>
              <a:rPr sz="2000" b="1" dirty="0">
                <a:latin typeface="Times New Roman"/>
                <a:cs typeface="Times New Roman"/>
              </a:rPr>
              <a:t> </a:t>
            </a:r>
            <a:r>
              <a:rPr sz="2000" b="1" spc="-10" dirty="0">
                <a:latin typeface="Times New Roman"/>
                <a:cs typeface="Times New Roman"/>
              </a:rPr>
              <a:t>matrix</a:t>
            </a:r>
            <a:r>
              <a:rPr sz="2000" b="1" spc="-5"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spc="-10" dirty="0">
                <a:latin typeface="Times New Roman"/>
                <a:cs typeface="Times New Roman"/>
              </a:rPr>
              <a:t>calculating</a:t>
            </a:r>
            <a:r>
              <a:rPr sz="2000" spc="-5" dirty="0">
                <a:latin typeface="Times New Roman"/>
                <a:cs typeface="Times New Roman"/>
              </a:rPr>
              <a:t> the</a:t>
            </a:r>
            <a:r>
              <a:rPr sz="2000" dirty="0">
                <a:latin typeface="Times New Roman"/>
                <a:cs typeface="Times New Roman"/>
              </a:rPr>
              <a:t> </a:t>
            </a:r>
            <a:r>
              <a:rPr sz="2000" spc="-15" dirty="0">
                <a:latin typeface="Times New Roman"/>
                <a:cs typeface="Times New Roman"/>
              </a:rPr>
              <a:t>matrix </a:t>
            </a:r>
            <a:r>
              <a:rPr sz="2000" spc="-484" dirty="0">
                <a:latin typeface="Times New Roman"/>
                <a:cs typeface="Times New Roman"/>
              </a:rPr>
              <a:t> </a:t>
            </a:r>
            <a:r>
              <a:rPr sz="2000" dirty="0">
                <a:latin typeface="Times New Roman"/>
                <a:cs typeface="Times New Roman"/>
              </a:rPr>
              <a:t>product</a:t>
            </a:r>
            <a:r>
              <a:rPr sz="2000" spc="-35" dirty="0">
                <a:latin typeface="Times New Roman"/>
                <a:cs typeface="Times New Roman"/>
              </a:rPr>
              <a:t> </a:t>
            </a:r>
            <a:r>
              <a:rPr sz="2000" dirty="0">
                <a:latin typeface="Times New Roman"/>
                <a:cs typeface="Times New Roman"/>
              </a:rPr>
              <a:t>of</a:t>
            </a:r>
            <a:r>
              <a:rPr sz="2000" spc="-30" dirty="0">
                <a:latin typeface="Times New Roman"/>
                <a:cs typeface="Times New Roman"/>
              </a:rPr>
              <a:t> </a:t>
            </a:r>
            <a:r>
              <a:rPr sz="2000" dirty="0">
                <a:latin typeface="Times New Roman"/>
                <a:cs typeface="Times New Roman"/>
              </a:rPr>
              <a:t>the </a:t>
            </a:r>
            <a:r>
              <a:rPr sz="2000" spc="-5" dirty="0">
                <a:latin typeface="Times New Roman"/>
                <a:cs typeface="Times New Roman"/>
              </a:rPr>
              <a:t>individual</a:t>
            </a:r>
            <a:r>
              <a:rPr sz="2000" spc="-80" dirty="0">
                <a:latin typeface="Times New Roman"/>
                <a:cs typeface="Times New Roman"/>
              </a:rPr>
              <a:t> </a:t>
            </a:r>
            <a:r>
              <a:rPr sz="2000" spc="-5" dirty="0">
                <a:latin typeface="Times New Roman"/>
                <a:cs typeface="Times New Roman"/>
              </a:rPr>
              <a:t>transformations.</a:t>
            </a:r>
            <a:endParaRPr sz="2000">
              <a:latin typeface="Times New Roman"/>
              <a:cs typeface="Times New Roman"/>
            </a:endParaRPr>
          </a:p>
          <a:p>
            <a:pPr marL="268605" marR="8255" indent="-254635" algn="just">
              <a:lnSpc>
                <a:spcPct val="140000"/>
              </a:lnSpc>
            </a:pPr>
            <a:r>
              <a:rPr sz="1600" spc="-5" dirty="0">
                <a:solidFill>
                  <a:srgbClr val="3890A7"/>
                </a:solidFill>
                <a:latin typeface="Webdings"/>
                <a:cs typeface="Webdings"/>
              </a:rPr>
              <a:t></a:t>
            </a:r>
            <a:r>
              <a:rPr sz="1600" spc="10" dirty="0">
                <a:solidFill>
                  <a:srgbClr val="3890A7"/>
                </a:solidFill>
                <a:latin typeface="Times New Roman"/>
                <a:cs typeface="Times New Roman"/>
              </a:rPr>
              <a:t> </a:t>
            </a:r>
            <a:r>
              <a:rPr sz="2000" spc="-10" dirty="0">
                <a:latin typeface="Times New Roman"/>
                <a:cs typeface="Times New Roman"/>
              </a:rPr>
              <a:t>Forming</a:t>
            </a:r>
            <a:r>
              <a:rPr sz="2000" spc="345" dirty="0">
                <a:latin typeface="Times New Roman"/>
                <a:cs typeface="Times New Roman"/>
              </a:rPr>
              <a:t> </a:t>
            </a:r>
            <a:r>
              <a:rPr sz="2000" spc="-10" dirty="0">
                <a:latin typeface="Times New Roman"/>
                <a:cs typeface="Times New Roman"/>
              </a:rPr>
              <a:t>products</a:t>
            </a:r>
            <a:r>
              <a:rPr sz="2000" spc="365" dirty="0">
                <a:latin typeface="Times New Roman"/>
                <a:cs typeface="Times New Roman"/>
              </a:rPr>
              <a:t> </a:t>
            </a:r>
            <a:r>
              <a:rPr sz="2000" spc="-5" dirty="0">
                <a:latin typeface="Times New Roman"/>
                <a:cs typeface="Times New Roman"/>
              </a:rPr>
              <a:t>of</a:t>
            </a:r>
            <a:r>
              <a:rPr sz="2000" spc="355" dirty="0">
                <a:latin typeface="Times New Roman"/>
                <a:cs typeface="Times New Roman"/>
              </a:rPr>
              <a:t> </a:t>
            </a:r>
            <a:r>
              <a:rPr sz="2000" spc="-10" dirty="0">
                <a:latin typeface="Times New Roman"/>
                <a:cs typeface="Times New Roman"/>
              </a:rPr>
              <a:t>transformation</a:t>
            </a:r>
            <a:r>
              <a:rPr sz="2000" spc="370" dirty="0">
                <a:latin typeface="Times New Roman"/>
                <a:cs typeface="Times New Roman"/>
              </a:rPr>
              <a:t> </a:t>
            </a:r>
            <a:r>
              <a:rPr sz="2000" spc="-20" dirty="0">
                <a:latin typeface="Times New Roman"/>
                <a:cs typeface="Times New Roman"/>
              </a:rPr>
              <a:t>matrices</a:t>
            </a:r>
            <a:r>
              <a:rPr sz="2000" spc="355" dirty="0">
                <a:latin typeface="Times New Roman"/>
                <a:cs typeface="Times New Roman"/>
              </a:rPr>
              <a:t> </a:t>
            </a:r>
            <a:r>
              <a:rPr sz="2000" spc="-10" dirty="0">
                <a:latin typeface="Times New Roman"/>
                <a:cs typeface="Times New Roman"/>
              </a:rPr>
              <a:t>is</a:t>
            </a:r>
            <a:r>
              <a:rPr sz="2000" spc="355" dirty="0">
                <a:latin typeface="Times New Roman"/>
                <a:cs typeface="Times New Roman"/>
              </a:rPr>
              <a:t> </a:t>
            </a:r>
            <a:r>
              <a:rPr sz="2000" spc="-5" dirty="0">
                <a:latin typeface="Times New Roman"/>
                <a:cs typeface="Times New Roman"/>
              </a:rPr>
              <a:t>often</a:t>
            </a:r>
            <a:r>
              <a:rPr sz="2000" spc="340" dirty="0">
                <a:latin typeface="Times New Roman"/>
                <a:cs typeface="Times New Roman"/>
              </a:rPr>
              <a:t> </a:t>
            </a:r>
            <a:r>
              <a:rPr sz="2000" spc="-5" dirty="0">
                <a:latin typeface="Times New Roman"/>
                <a:cs typeface="Times New Roman"/>
              </a:rPr>
              <a:t>referred </a:t>
            </a:r>
            <a:r>
              <a:rPr sz="2000" spc="-484" dirty="0">
                <a:latin typeface="Times New Roman"/>
                <a:cs typeface="Times New Roman"/>
              </a:rPr>
              <a:t> </a:t>
            </a:r>
            <a:r>
              <a:rPr sz="2000" spc="-5" dirty="0">
                <a:latin typeface="Times New Roman"/>
                <a:cs typeface="Times New Roman"/>
              </a:rPr>
              <a:t>to</a:t>
            </a:r>
            <a:r>
              <a:rPr sz="2000" spc="-20" dirty="0">
                <a:latin typeface="Times New Roman"/>
                <a:cs typeface="Times New Roman"/>
              </a:rPr>
              <a:t> </a:t>
            </a:r>
            <a:r>
              <a:rPr sz="2000" spc="-10" dirty="0">
                <a:latin typeface="Times New Roman"/>
                <a:cs typeface="Times New Roman"/>
              </a:rPr>
              <a:t>as</a:t>
            </a:r>
            <a:r>
              <a:rPr sz="2000" spc="-2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b="1" spc="-5" dirty="0">
                <a:latin typeface="Times New Roman"/>
                <a:cs typeface="Times New Roman"/>
              </a:rPr>
              <a:t>concatenation,</a:t>
            </a:r>
            <a:r>
              <a:rPr sz="2000" b="1" spc="-40" dirty="0">
                <a:latin typeface="Times New Roman"/>
                <a:cs typeface="Times New Roman"/>
              </a:rPr>
              <a:t> </a:t>
            </a:r>
            <a:r>
              <a:rPr sz="2000" dirty="0">
                <a:latin typeface="Times New Roman"/>
                <a:cs typeface="Times New Roman"/>
              </a:rPr>
              <a:t>or</a:t>
            </a:r>
            <a:r>
              <a:rPr sz="2000" spc="-30" dirty="0">
                <a:latin typeface="Times New Roman"/>
                <a:cs typeface="Times New Roman"/>
              </a:rPr>
              <a:t> </a:t>
            </a:r>
            <a:r>
              <a:rPr sz="2000" b="1" spc="-5" dirty="0">
                <a:latin typeface="Times New Roman"/>
                <a:cs typeface="Times New Roman"/>
              </a:rPr>
              <a:t>composition,</a:t>
            </a:r>
            <a:r>
              <a:rPr sz="2000" b="1" spc="-55" dirty="0">
                <a:latin typeface="Times New Roman"/>
                <a:cs typeface="Times New Roman"/>
              </a:rPr>
              <a:t> </a:t>
            </a:r>
            <a:r>
              <a:rPr sz="2000" dirty="0">
                <a:latin typeface="Times New Roman"/>
                <a:cs typeface="Times New Roman"/>
              </a:rPr>
              <a:t>of</a:t>
            </a:r>
            <a:r>
              <a:rPr sz="2000" spc="30" dirty="0">
                <a:latin typeface="Times New Roman"/>
                <a:cs typeface="Times New Roman"/>
              </a:rPr>
              <a:t> </a:t>
            </a:r>
            <a:r>
              <a:rPr sz="2000" spc="-15" dirty="0">
                <a:latin typeface="Times New Roman"/>
                <a:cs typeface="Times New Roman"/>
              </a:rPr>
              <a:t>matrices.</a:t>
            </a:r>
            <a:endParaRPr sz="2000">
              <a:latin typeface="Times New Roman"/>
              <a:cs typeface="Times New Roman"/>
            </a:endParaRPr>
          </a:p>
          <a:p>
            <a:pPr marL="266700" marR="5715" indent="-254635" algn="just">
              <a:lnSpc>
                <a:spcPct val="140000"/>
              </a:lnSpc>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0" dirty="0">
                <a:latin typeface="Times New Roman"/>
                <a:cs typeface="Times New Roman"/>
              </a:rPr>
              <a:t>For column-matrix representation </a:t>
            </a:r>
            <a:r>
              <a:rPr sz="2000" spc="-5" dirty="0">
                <a:latin typeface="Times New Roman"/>
                <a:cs typeface="Times New Roman"/>
              </a:rPr>
              <a:t>of </a:t>
            </a:r>
            <a:r>
              <a:rPr sz="2000" spc="-10" dirty="0">
                <a:latin typeface="Times New Roman"/>
                <a:cs typeface="Times New Roman"/>
              </a:rPr>
              <a:t>coordinate positions, </a:t>
            </a:r>
            <a:r>
              <a:rPr sz="2000" dirty="0">
                <a:latin typeface="Times New Roman"/>
                <a:cs typeface="Times New Roman"/>
              </a:rPr>
              <a:t>we </a:t>
            </a:r>
            <a:r>
              <a:rPr sz="2000" spc="5" dirty="0">
                <a:latin typeface="Times New Roman"/>
                <a:cs typeface="Times New Roman"/>
              </a:rPr>
              <a:t> </a:t>
            </a:r>
            <a:r>
              <a:rPr sz="2000" spc="-5" dirty="0">
                <a:latin typeface="Times New Roman"/>
                <a:cs typeface="Times New Roman"/>
              </a:rPr>
              <a:t>form</a:t>
            </a:r>
            <a:r>
              <a:rPr sz="2000" dirty="0">
                <a:latin typeface="Times New Roman"/>
                <a:cs typeface="Times New Roman"/>
              </a:rPr>
              <a:t> </a:t>
            </a:r>
            <a:r>
              <a:rPr sz="2000" spc="-10" dirty="0">
                <a:latin typeface="Times New Roman"/>
                <a:cs typeface="Times New Roman"/>
              </a:rPr>
              <a:t>composite</a:t>
            </a:r>
            <a:r>
              <a:rPr sz="2000" spc="-5" dirty="0">
                <a:latin typeface="Times New Roman"/>
                <a:cs typeface="Times New Roman"/>
              </a:rPr>
              <a:t> </a:t>
            </a:r>
            <a:r>
              <a:rPr sz="2000" spc="-10" dirty="0">
                <a:latin typeface="Times New Roman"/>
                <a:cs typeface="Times New Roman"/>
              </a:rPr>
              <a:t>transformations</a:t>
            </a:r>
            <a:r>
              <a:rPr sz="2000" spc="-5"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spc="-10" dirty="0">
                <a:latin typeface="Times New Roman"/>
                <a:cs typeface="Times New Roman"/>
              </a:rPr>
              <a:t>multiplying</a:t>
            </a:r>
            <a:r>
              <a:rPr sz="2000" spc="-5" dirty="0">
                <a:latin typeface="Times New Roman"/>
                <a:cs typeface="Times New Roman"/>
              </a:rPr>
              <a:t> </a:t>
            </a:r>
            <a:r>
              <a:rPr sz="2000" spc="-10" dirty="0">
                <a:latin typeface="Times New Roman"/>
                <a:cs typeface="Times New Roman"/>
              </a:rPr>
              <a:t>matrices</a:t>
            </a:r>
            <a:r>
              <a:rPr sz="2000" spc="480" dirty="0">
                <a:latin typeface="Times New Roman"/>
                <a:cs typeface="Times New Roman"/>
              </a:rPr>
              <a:t> </a:t>
            </a:r>
            <a:r>
              <a:rPr sz="2000" spc="-5" dirty="0">
                <a:latin typeface="Times New Roman"/>
                <a:cs typeface="Times New Roman"/>
              </a:rPr>
              <a:t>in </a:t>
            </a:r>
            <a:r>
              <a:rPr sz="2000" dirty="0">
                <a:latin typeface="Times New Roman"/>
                <a:cs typeface="Times New Roman"/>
              </a:rPr>
              <a:t> order</a:t>
            </a:r>
            <a:r>
              <a:rPr sz="2000" spc="-40" dirty="0">
                <a:latin typeface="Times New Roman"/>
                <a:cs typeface="Times New Roman"/>
              </a:rPr>
              <a:t> </a:t>
            </a:r>
            <a:r>
              <a:rPr sz="2000" dirty="0">
                <a:latin typeface="Times New Roman"/>
                <a:cs typeface="Times New Roman"/>
              </a:rPr>
              <a:t>from</a:t>
            </a:r>
            <a:r>
              <a:rPr sz="2000" spc="-50" dirty="0">
                <a:latin typeface="Times New Roman"/>
                <a:cs typeface="Times New Roman"/>
              </a:rPr>
              <a:t> </a:t>
            </a:r>
            <a:r>
              <a:rPr sz="2000" dirty="0">
                <a:latin typeface="Times New Roman"/>
                <a:cs typeface="Times New Roman"/>
              </a:rPr>
              <a:t>right</a:t>
            </a:r>
            <a:r>
              <a:rPr sz="2000" spc="-35" dirty="0">
                <a:latin typeface="Times New Roman"/>
                <a:cs typeface="Times New Roman"/>
              </a:rPr>
              <a:t> </a:t>
            </a:r>
            <a:r>
              <a:rPr sz="2000" spc="-5" dirty="0">
                <a:latin typeface="Times New Roman"/>
                <a:cs typeface="Times New Roman"/>
              </a:rPr>
              <a:t>to</a:t>
            </a:r>
            <a:r>
              <a:rPr sz="2000" spc="-30" dirty="0">
                <a:latin typeface="Times New Roman"/>
                <a:cs typeface="Times New Roman"/>
              </a:rPr>
              <a:t> </a:t>
            </a:r>
            <a:r>
              <a:rPr sz="2000" spc="-5" dirty="0">
                <a:latin typeface="Times New Roman"/>
                <a:cs typeface="Times New Roman"/>
              </a:rPr>
              <a:t>left.</a:t>
            </a:r>
            <a:endParaRPr sz="2000">
              <a:latin typeface="Times New Roman"/>
              <a:cs typeface="Times New Roman"/>
            </a:endParaRPr>
          </a:p>
          <a:p>
            <a:pPr marL="266700" marR="8890" indent="-254635" algn="just">
              <a:lnSpc>
                <a:spcPct val="140000"/>
              </a:lnSpc>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That </a:t>
            </a:r>
            <a:r>
              <a:rPr sz="2000" spc="-10" dirty="0">
                <a:latin typeface="Times New Roman"/>
                <a:cs typeface="Times New Roman"/>
              </a:rPr>
              <a:t>is, each successive transformation </a:t>
            </a:r>
            <a:r>
              <a:rPr sz="2000" spc="-20" dirty="0">
                <a:latin typeface="Times New Roman"/>
                <a:cs typeface="Times New Roman"/>
              </a:rPr>
              <a:t>matrix </a:t>
            </a:r>
            <a:r>
              <a:rPr sz="2000" spc="-10" dirty="0">
                <a:latin typeface="Times New Roman"/>
                <a:cs typeface="Times New Roman"/>
              </a:rPr>
              <a:t>premultiplies </a:t>
            </a:r>
            <a:r>
              <a:rPr sz="2000" spc="-5" dirty="0">
                <a:latin typeface="Times New Roman"/>
                <a:cs typeface="Times New Roman"/>
              </a:rPr>
              <a:t>the </a:t>
            </a:r>
            <a:r>
              <a:rPr sz="2000" dirty="0">
                <a:latin typeface="Times New Roman"/>
                <a:cs typeface="Times New Roman"/>
              </a:rPr>
              <a:t> product</a:t>
            </a:r>
            <a:r>
              <a:rPr sz="2000" spc="-35" dirty="0">
                <a:latin typeface="Times New Roman"/>
                <a:cs typeface="Times New Roman"/>
              </a:rPr>
              <a:t> </a:t>
            </a:r>
            <a:r>
              <a:rPr sz="2000" dirty="0">
                <a:latin typeface="Times New Roman"/>
                <a:cs typeface="Times New Roman"/>
              </a:rPr>
              <a:t>of</a:t>
            </a:r>
            <a:r>
              <a:rPr sz="2000" spc="-3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preceding</a:t>
            </a:r>
            <a:r>
              <a:rPr sz="2000" spc="-50" dirty="0">
                <a:latin typeface="Times New Roman"/>
                <a:cs typeface="Times New Roman"/>
              </a:rPr>
              <a:t> </a:t>
            </a:r>
            <a:r>
              <a:rPr sz="2000" spc="-5" dirty="0">
                <a:latin typeface="Times New Roman"/>
                <a:cs typeface="Times New Roman"/>
              </a:rPr>
              <a:t>transformation</a:t>
            </a:r>
            <a:r>
              <a:rPr sz="2000" spc="-35" dirty="0">
                <a:latin typeface="Times New Roman"/>
                <a:cs typeface="Times New Roman"/>
              </a:rPr>
              <a:t> </a:t>
            </a:r>
            <a:r>
              <a:rPr sz="2000" spc="-15" dirty="0">
                <a:latin typeface="Times New Roman"/>
                <a:cs typeface="Times New Roman"/>
              </a:rPr>
              <a:t>matrices.</a:t>
            </a:r>
            <a:endParaRPr sz="20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2488" y="908761"/>
            <a:ext cx="1360170" cy="360680"/>
          </a:xfrm>
          <a:prstGeom prst="rect">
            <a:avLst/>
          </a:prstGeom>
        </p:spPr>
        <p:txBody>
          <a:bodyPr vert="horz" wrap="square" lIns="0" tIns="12065" rIns="0" bIns="0" rtlCol="0">
            <a:spAutoFit/>
          </a:bodyPr>
          <a:lstStyle/>
          <a:p>
            <a:pPr marL="12700">
              <a:lnSpc>
                <a:spcPct val="100000"/>
              </a:lnSpc>
              <a:spcBef>
                <a:spcPts val="95"/>
              </a:spcBef>
            </a:pPr>
            <a:r>
              <a:rPr sz="2200" spc="-310" dirty="0">
                <a:latin typeface="Calibri"/>
                <a:cs typeface="Calibri"/>
              </a:rPr>
              <a:t>T</a:t>
            </a:r>
            <a:r>
              <a:rPr sz="2200" spc="-40" dirty="0">
                <a:latin typeface="Calibri"/>
                <a:cs typeface="Calibri"/>
              </a:rPr>
              <a:t>r</a:t>
            </a:r>
            <a:r>
              <a:rPr sz="2200" spc="-5" dirty="0">
                <a:latin typeface="Calibri"/>
                <a:cs typeface="Calibri"/>
              </a:rPr>
              <a:t>a</a:t>
            </a:r>
            <a:r>
              <a:rPr sz="2200" spc="-20" dirty="0">
                <a:latin typeface="Calibri"/>
                <a:cs typeface="Calibri"/>
              </a:rPr>
              <a:t>n</a:t>
            </a:r>
            <a:r>
              <a:rPr sz="2200" spc="-5" dirty="0">
                <a:latin typeface="Calibri"/>
                <a:cs typeface="Calibri"/>
              </a:rPr>
              <a:t>s</a:t>
            </a:r>
            <a:r>
              <a:rPr sz="2200" spc="-10" dirty="0">
                <a:latin typeface="Calibri"/>
                <a:cs typeface="Calibri"/>
              </a:rPr>
              <a:t>l</a:t>
            </a:r>
            <a:r>
              <a:rPr sz="2200" spc="-30" dirty="0">
                <a:latin typeface="Calibri"/>
                <a:cs typeface="Calibri"/>
              </a:rPr>
              <a:t>a</a:t>
            </a:r>
            <a:r>
              <a:rPr sz="2200" dirty="0">
                <a:latin typeface="Calibri"/>
                <a:cs typeface="Calibri"/>
              </a:rPr>
              <a:t>t</a:t>
            </a:r>
            <a:r>
              <a:rPr sz="2200" spc="-10" dirty="0">
                <a:latin typeface="Calibri"/>
                <a:cs typeface="Calibri"/>
              </a:rPr>
              <a:t>i</a:t>
            </a:r>
            <a:r>
              <a:rPr sz="2200" spc="-5" dirty="0">
                <a:latin typeface="Calibri"/>
                <a:cs typeface="Calibri"/>
              </a:rPr>
              <a:t>o</a:t>
            </a:r>
            <a:r>
              <a:rPr sz="2200" spc="-20" dirty="0">
                <a:latin typeface="Calibri"/>
                <a:cs typeface="Calibri"/>
              </a:rPr>
              <a:t>n</a:t>
            </a:r>
            <a:r>
              <a:rPr sz="2200" spc="-5" dirty="0">
                <a:latin typeface="Calibri"/>
                <a:cs typeface="Calibri"/>
              </a:rPr>
              <a:t>s</a:t>
            </a:r>
            <a:endParaRPr sz="2200">
              <a:latin typeface="Calibri"/>
              <a:cs typeface="Calibri"/>
            </a:endParaRPr>
          </a:p>
        </p:txBody>
      </p:sp>
      <p:sp>
        <p:nvSpPr>
          <p:cNvPr id="3" name="object 3"/>
          <p:cNvSpPr txBox="1"/>
          <p:nvPr/>
        </p:nvSpPr>
        <p:spPr>
          <a:xfrm>
            <a:off x="1796288" y="1133785"/>
            <a:ext cx="6382385" cy="940435"/>
          </a:xfrm>
          <a:prstGeom prst="rect">
            <a:avLst/>
          </a:prstGeom>
        </p:spPr>
        <p:txBody>
          <a:bodyPr vert="horz" wrap="square" lIns="0" tIns="165100" rIns="0" bIns="0" rtlCol="0">
            <a:spAutoFit/>
          </a:bodyPr>
          <a:lstStyle/>
          <a:p>
            <a:pPr marL="12700">
              <a:lnSpc>
                <a:spcPct val="100000"/>
              </a:lnSpc>
              <a:spcBef>
                <a:spcPts val="13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When</a:t>
            </a:r>
            <a:r>
              <a:rPr sz="2000" spc="-45" dirty="0">
                <a:latin typeface="Times New Roman"/>
                <a:cs typeface="Times New Roman"/>
              </a:rPr>
              <a:t> </a:t>
            </a:r>
            <a:r>
              <a:rPr sz="2000" dirty="0">
                <a:latin typeface="Times New Roman"/>
                <a:cs typeface="Times New Roman"/>
              </a:rPr>
              <a:t>two</a:t>
            </a:r>
            <a:r>
              <a:rPr sz="2000" spc="-30" dirty="0">
                <a:latin typeface="Times New Roman"/>
                <a:cs typeface="Times New Roman"/>
              </a:rPr>
              <a:t> </a:t>
            </a:r>
            <a:r>
              <a:rPr sz="2000" spc="-15" dirty="0">
                <a:latin typeface="Times New Roman"/>
                <a:cs typeface="Times New Roman"/>
              </a:rPr>
              <a:t>successive</a:t>
            </a:r>
            <a:r>
              <a:rPr sz="2000" spc="-20" dirty="0">
                <a:latin typeface="Times New Roman"/>
                <a:cs typeface="Times New Roman"/>
              </a:rPr>
              <a:t> </a:t>
            </a:r>
            <a:r>
              <a:rPr sz="2000" spc="-5" dirty="0">
                <a:latin typeface="Times New Roman"/>
                <a:cs typeface="Times New Roman"/>
              </a:rPr>
              <a:t>translations</a:t>
            </a:r>
            <a:r>
              <a:rPr sz="2000" spc="-45" dirty="0">
                <a:latin typeface="Times New Roman"/>
                <a:cs typeface="Times New Roman"/>
              </a:rPr>
              <a:t> </a:t>
            </a:r>
            <a:r>
              <a:rPr sz="2000" dirty="0">
                <a:latin typeface="Times New Roman"/>
                <a:cs typeface="Times New Roman"/>
              </a:rPr>
              <a:t>are</a:t>
            </a:r>
            <a:r>
              <a:rPr sz="2000" spc="-30" dirty="0">
                <a:latin typeface="Times New Roman"/>
                <a:cs typeface="Times New Roman"/>
              </a:rPr>
              <a:t> </a:t>
            </a:r>
            <a:r>
              <a:rPr sz="2000" spc="-5" dirty="0">
                <a:latin typeface="Times New Roman"/>
                <a:cs typeface="Times New Roman"/>
              </a:rPr>
              <a:t>applied</a:t>
            </a:r>
            <a:r>
              <a:rPr sz="2000" spc="-40" dirty="0">
                <a:latin typeface="Times New Roman"/>
                <a:cs typeface="Times New Roman"/>
              </a:rPr>
              <a:t> </a:t>
            </a:r>
            <a:r>
              <a:rPr sz="2000" dirty="0">
                <a:latin typeface="Times New Roman"/>
                <a:cs typeface="Times New Roman"/>
              </a:rPr>
              <a:t>to</a:t>
            </a:r>
            <a:r>
              <a:rPr sz="2000" spc="-25" dirty="0">
                <a:latin typeface="Times New Roman"/>
                <a:cs typeface="Times New Roman"/>
              </a:rPr>
              <a:t> </a:t>
            </a:r>
            <a:r>
              <a:rPr sz="2000" dirty="0">
                <a:latin typeface="Times New Roman"/>
                <a:cs typeface="Times New Roman"/>
              </a:rPr>
              <a:t>a point</a:t>
            </a:r>
            <a:r>
              <a:rPr sz="2000" spc="-35" dirty="0">
                <a:latin typeface="Times New Roman"/>
                <a:cs typeface="Times New Roman"/>
              </a:rPr>
              <a:t> </a:t>
            </a:r>
            <a:r>
              <a:rPr sz="2000" dirty="0">
                <a:latin typeface="Times New Roman"/>
                <a:cs typeface="Times New Roman"/>
              </a:rPr>
              <a:t>with</a:t>
            </a:r>
            <a:endParaRPr sz="2000">
              <a:latin typeface="Times New Roman"/>
              <a:cs typeface="Times New Roman"/>
            </a:endParaRPr>
          </a:p>
          <a:p>
            <a:pPr marL="266700">
              <a:lnSpc>
                <a:spcPct val="100000"/>
              </a:lnSpc>
              <a:spcBef>
                <a:spcPts val="1200"/>
              </a:spcBef>
            </a:pPr>
            <a:r>
              <a:rPr sz="2000" spc="-5" dirty="0">
                <a:latin typeface="Times New Roman"/>
                <a:cs typeface="Times New Roman"/>
              </a:rPr>
              <a:t>translation</a:t>
            </a:r>
            <a:r>
              <a:rPr sz="2000" spc="-50" dirty="0">
                <a:latin typeface="Times New Roman"/>
                <a:cs typeface="Times New Roman"/>
              </a:rPr>
              <a:t> </a:t>
            </a:r>
            <a:r>
              <a:rPr sz="2000" spc="-5" dirty="0">
                <a:latin typeface="Times New Roman"/>
                <a:cs typeface="Times New Roman"/>
              </a:rPr>
              <a:t>vectors</a:t>
            </a:r>
            <a:r>
              <a:rPr sz="2000" spc="-45" dirty="0">
                <a:latin typeface="Times New Roman"/>
                <a:cs typeface="Times New Roman"/>
              </a:rPr>
              <a:t> </a:t>
            </a:r>
            <a:r>
              <a:rPr sz="2000" dirty="0">
                <a:latin typeface="Times New Roman"/>
                <a:cs typeface="Times New Roman"/>
              </a:rPr>
              <a:t>(tx1,ty1)</a:t>
            </a:r>
            <a:r>
              <a:rPr sz="2000" spc="-40"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(tx2,ty2),</a:t>
            </a:r>
            <a:r>
              <a:rPr sz="2000" spc="-85" dirty="0">
                <a:latin typeface="Times New Roman"/>
                <a:cs typeface="Times New Roman"/>
              </a:rPr>
              <a:t> </a:t>
            </a:r>
            <a:r>
              <a:rPr sz="2000" dirty="0">
                <a:latin typeface="Times New Roman"/>
                <a:cs typeface="Times New Roman"/>
              </a:rPr>
              <a:t>then</a:t>
            </a:r>
            <a:endParaRPr sz="2000">
              <a:latin typeface="Times New Roman"/>
              <a:cs typeface="Times New Roman"/>
            </a:endParaRPr>
          </a:p>
        </p:txBody>
      </p:sp>
      <p:grpSp>
        <p:nvGrpSpPr>
          <p:cNvPr id="4" name="object 4"/>
          <p:cNvGrpSpPr/>
          <p:nvPr/>
        </p:nvGrpSpPr>
        <p:grpSpPr>
          <a:xfrm>
            <a:off x="415632" y="2462489"/>
            <a:ext cx="8312784" cy="3992245"/>
            <a:chOff x="415632" y="2462489"/>
            <a:chExt cx="8312784" cy="3992245"/>
          </a:xfrm>
        </p:grpSpPr>
        <p:pic>
          <p:nvPicPr>
            <p:cNvPr id="5" name="object 5"/>
            <p:cNvPicPr/>
            <p:nvPr/>
          </p:nvPicPr>
          <p:blipFill>
            <a:blip r:embed="rId2" cstate="print"/>
            <a:stretch>
              <a:fillRect/>
            </a:stretch>
          </p:blipFill>
          <p:spPr>
            <a:xfrm>
              <a:off x="2602205" y="2462489"/>
              <a:ext cx="3809991" cy="966510"/>
            </a:xfrm>
            <a:prstGeom prst="rect">
              <a:avLst/>
            </a:prstGeom>
          </p:spPr>
        </p:pic>
        <p:pic>
          <p:nvPicPr>
            <p:cNvPr id="6" name="object 6"/>
            <p:cNvPicPr/>
            <p:nvPr/>
          </p:nvPicPr>
          <p:blipFill>
            <a:blip r:embed="rId3" cstate="print"/>
            <a:stretch>
              <a:fillRect/>
            </a:stretch>
          </p:blipFill>
          <p:spPr>
            <a:xfrm>
              <a:off x="415632" y="3428936"/>
              <a:ext cx="8312784" cy="3025648"/>
            </a:xfrm>
            <a:prstGeom prst="rect">
              <a:avLst/>
            </a:prstGeom>
          </p:spPr>
        </p:pic>
        <p:sp>
          <p:nvSpPr>
            <p:cNvPr id="7" name="object 7"/>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body" idx="1"/>
          </p:nvPr>
        </p:nvSpPr>
        <p:spPr>
          <a:prstGeom prst="rect">
            <a:avLst/>
          </a:prstGeom>
        </p:spPr>
        <p:txBody>
          <a:bodyPr vert="horz" wrap="square" lIns="0" tIns="952379" rIns="0" bIns="0" rtlCol="0">
            <a:spAutoFit/>
          </a:bodyPr>
          <a:lstStyle/>
          <a:p>
            <a:pPr>
              <a:lnSpc>
                <a:spcPct val="100000"/>
              </a:lnSpc>
            </a:pPr>
            <a:endParaRPr sz="2200"/>
          </a:p>
          <a:p>
            <a:pPr>
              <a:lnSpc>
                <a:spcPct val="100000"/>
              </a:lnSpc>
            </a:pPr>
            <a:endParaRPr sz="2200"/>
          </a:p>
          <a:p>
            <a:pPr marL="724535" marR="525145" indent="-254635">
              <a:lnSpc>
                <a:spcPct val="150000"/>
              </a:lnSpc>
              <a:spcBef>
                <a:spcPts val="1645"/>
              </a:spcBef>
            </a:pPr>
            <a:r>
              <a:rPr sz="1600" spc="-5" dirty="0">
                <a:solidFill>
                  <a:srgbClr val="3890A7"/>
                </a:solidFill>
                <a:latin typeface="Webdings"/>
                <a:cs typeface="Webdings"/>
              </a:rPr>
              <a:t></a:t>
            </a:r>
            <a:r>
              <a:rPr sz="1600" dirty="0">
                <a:solidFill>
                  <a:srgbClr val="3890A7"/>
                </a:solidFill>
              </a:rPr>
              <a:t> </a:t>
            </a:r>
            <a:r>
              <a:rPr dirty="0"/>
              <a:t>This</a:t>
            </a:r>
            <a:r>
              <a:rPr spc="-35" dirty="0"/>
              <a:t> </a:t>
            </a:r>
            <a:r>
              <a:rPr spc="-5" dirty="0"/>
              <a:t>demonstrates</a:t>
            </a:r>
            <a:r>
              <a:rPr spc="-65" dirty="0"/>
              <a:t> </a:t>
            </a:r>
            <a:r>
              <a:rPr dirty="0"/>
              <a:t>that</a:t>
            </a:r>
            <a:r>
              <a:rPr spc="-35" dirty="0"/>
              <a:t> </a:t>
            </a:r>
            <a:r>
              <a:rPr spc="-10" dirty="0"/>
              <a:t>successive</a:t>
            </a:r>
            <a:r>
              <a:rPr spc="-30" dirty="0"/>
              <a:t> </a:t>
            </a:r>
            <a:r>
              <a:rPr spc="-5" dirty="0"/>
              <a:t>translations</a:t>
            </a:r>
            <a:r>
              <a:rPr spc="-40" dirty="0"/>
              <a:t> </a:t>
            </a:r>
            <a:r>
              <a:rPr spc="-10" dirty="0"/>
              <a:t>are</a:t>
            </a:r>
            <a:r>
              <a:rPr spc="-35" dirty="0"/>
              <a:t> </a:t>
            </a:r>
            <a:r>
              <a:rPr spc="-5" dirty="0"/>
              <a:t>additive</a:t>
            </a:r>
            <a:r>
              <a:rPr spc="-50" dirty="0"/>
              <a:t> </a:t>
            </a:r>
            <a:r>
              <a:rPr dirty="0"/>
              <a:t>in </a:t>
            </a:r>
            <a:r>
              <a:rPr spc="-484" dirty="0"/>
              <a:t> </a:t>
            </a:r>
            <a:r>
              <a:rPr dirty="0"/>
              <a:t>nature.</a:t>
            </a:r>
            <a:endParaRPr sz="1600">
              <a:latin typeface="Webdings"/>
              <a:cs typeface="Webdings"/>
            </a:endParaRPr>
          </a:p>
        </p:txBody>
      </p:sp>
      <p:pic>
        <p:nvPicPr>
          <p:cNvPr id="9" name="object 9"/>
          <p:cNvPicPr/>
          <p:nvPr/>
        </p:nvPicPr>
        <p:blipFill>
          <a:blip r:embed="rId4" cstate="print"/>
          <a:stretch>
            <a:fillRect/>
          </a:stretch>
        </p:blipFill>
        <p:spPr>
          <a:xfrm>
            <a:off x="2039366" y="3429050"/>
            <a:ext cx="5195442" cy="961466"/>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67382" y="729462"/>
            <a:ext cx="5718810" cy="763270"/>
          </a:xfrm>
          <a:prstGeom prst="rect">
            <a:avLst/>
          </a:prstGeom>
        </p:spPr>
        <p:txBody>
          <a:bodyPr vert="horz" wrap="square" lIns="0" tIns="76200" rIns="0" bIns="0" rtlCol="0">
            <a:spAutoFit/>
          </a:bodyPr>
          <a:lstStyle/>
          <a:p>
            <a:pPr marL="12700">
              <a:lnSpc>
                <a:spcPct val="100000"/>
              </a:lnSpc>
              <a:spcBef>
                <a:spcPts val="600"/>
              </a:spcBef>
            </a:pPr>
            <a:r>
              <a:rPr sz="2000" b="1" spc="-5" dirty="0">
                <a:latin typeface="Times New Roman"/>
                <a:cs typeface="Times New Roman"/>
              </a:rPr>
              <a:t>Rotations</a:t>
            </a:r>
            <a:endParaRPr sz="2000">
              <a:latin typeface="Times New Roman"/>
              <a:cs typeface="Times New Roman"/>
            </a:endParaRPr>
          </a:p>
          <a:p>
            <a:pPr marL="12700">
              <a:lnSpc>
                <a:spcPct val="100000"/>
              </a:lnSpc>
              <a:spcBef>
                <a:spcPts val="5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When</a:t>
            </a:r>
            <a:r>
              <a:rPr sz="2000" spc="-50" dirty="0">
                <a:latin typeface="Times New Roman"/>
                <a:cs typeface="Times New Roman"/>
              </a:rPr>
              <a:t> </a:t>
            </a:r>
            <a:r>
              <a:rPr sz="2000" dirty="0">
                <a:latin typeface="Times New Roman"/>
                <a:cs typeface="Times New Roman"/>
              </a:rPr>
              <a:t>two</a:t>
            </a:r>
            <a:r>
              <a:rPr sz="2000" spc="-25" dirty="0">
                <a:latin typeface="Times New Roman"/>
                <a:cs typeface="Times New Roman"/>
              </a:rPr>
              <a:t> </a:t>
            </a:r>
            <a:r>
              <a:rPr sz="2000" spc="-10" dirty="0">
                <a:latin typeface="Times New Roman"/>
                <a:cs typeface="Times New Roman"/>
              </a:rPr>
              <a:t>successive</a:t>
            </a:r>
            <a:r>
              <a:rPr sz="2000" spc="-25" dirty="0">
                <a:latin typeface="Times New Roman"/>
                <a:cs typeface="Times New Roman"/>
              </a:rPr>
              <a:t> </a:t>
            </a:r>
            <a:r>
              <a:rPr sz="2000" spc="-5" dirty="0">
                <a:latin typeface="Times New Roman"/>
                <a:cs typeface="Times New Roman"/>
              </a:rPr>
              <a:t>rotations</a:t>
            </a:r>
            <a:r>
              <a:rPr sz="2000" spc="-60" dirty="0">
                <a:latin typeface="Times New Roman"/>
                <a:cs typeface="Times New Roman"/>
              </a:rPr>
              <a:t> </a:t>
            </a:r>
            <a:r>
              <a:rPr sz="2000" dirty="0">
                <a:latin typeface="Times New Roman"/>
                <a:cs typeface="Times New Roman"/>
              </a:rPr>
              <a:t>are</a:t>
            </a:r>
            <a:r>
              <a:rPr sz="2000" spc="-5" dirty="0">
                <a:latin typeface="Times New Roman"/>
                <a:cs typeface="Times New Roman"/>
              </a:rPr>
              <a:t> applied</a:t>
            </a:r>
            <a:r>
              <a:rPr sz="2000" spc="-40"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point</a:t>
            </a:r>
            <a:r>
              <a:rPr sz="2000" spc="-10" dirty="0">
                <a:latin typeface="Times New Roman"/>
                <a:cs typeface="Times New Roman"/>
              </a:rPr>
              <a:t> </a:t>
            </a:r>
            <a:r>
              <a:rPr sz="2000" dirty="0">
                <a:latin typeface="Times New Roman"/>
                <a:cs typeface="Times New Roman"/>
              </a:rPr>
              <a:t>,</a:t>
            </a:r>
            <a:endParaRPr sz="2000">
              <a:latin typeface="Times New Roman"/>
              <a:cs typeface="Times New Roman"/>
            </a:endParaRPr>
          </a:p>
        </p:txBody>
      </p:sp>
      <p:grpSp>
        <p:nvGrpSpPr>
          <p:cNvPr id="3" name="object 3"/>
          <p:cNvGrpSpPr/>
          <p:nvPr/>
        </p:nvGrpSpPr>
        <p:grpSpPr>
          <a:xfrm>
            <a:off x="415632" y="1727961"/>
            <a:ext cx="8312784" cy="4726940"/>
            <a:chOff x="415632" y="1727961"/>
            <a:chExt cx="8312784" cy="4726940"/>
          </a:xfrm>
        </p:grpSpPr>
        <p:pic>
          <p:nvPicPr>
            <p:cNvPr id="4" name="object 4"/>
            <p:cNvPicPr/>
            <p:nvPr/>
          </p:nvPicPr>
          <p:blipFill>
            <a:blip r:embed="rId2" cstate="print"/>
            <a:stretch>
              <a:fillRect/>
            </a:stretch>
          </p:blipFill>
          <p:spPr>
            <a:xfrm>
              <a:off x="1519809" y="1727961"/>
              <a:ext cx="6899864" cy="1701038"/>
            </a:xfrm>
            <a:prstGeom prst="rect">
              <a:avLst/>
            </a:prstGeom>
          </p:spPr>
        </p:pic>
        <p:pic>
          <p:nvPicPr>
            <p:cNvPr id="5" name="object 5"/>
            <p:cNvPicPr/>
            <p:nvPr/>
          </p:nvPicPr>
          <p:blipFill>
            <a:blip r:embed="rId3"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7" name="object 7"/>
          <p:cNvSpPr txBox="1"/>
          <p:nvPr/>
        </p:nvSpPr>
        <p:spPr>
          <a:xfrm>
            <a:off x="1336928" y="3428936"/>
            <a:ext cx="7391400" cy="3025775"/>
          </a:xfrm>
          <a:prstGeom prst="rect">
            <a:avLst/>
          </a:prstGeom>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marL="594360" marR="482600" indent="-254635">
              <a:lnSpc>
                <a:spcPct val="100000"/>
              </a:lnSpc>
              <a:spcBef>
                <a:spcPts val="1330"/>
              </a:spcBef>
              <a:tabLst>
                <a:tab pos="3131185" algn="l"/>
              </a:tabLst>
            </a:pPr>
            <a:r>
              <a:rPr sz="1600" spc="-5" dirty="0">
                <a:solidFill>
                  <a:srgbClr val="3890A7"/>
                </a:solidFill>
                <a:latin typeface="Webdings"/>
                <a:cs typeface="Webdings"/>
              </a:rPr>
              <a:t></a:t>
            </a:r>
            <a:r>
              <a:rPr sz="1600" spc="10" dirty="0">
                <a:solidFill>
                  <a:srgbClr val="3890A7"/>
                </a:solidFill>
                <a:latin typeface="Times New Roman"/>
                <a:cs typeface="Times New Roman"/>
              </a:rPr>
              <a:t> </a:t>
            </a:r>
            <a:r>
              <a:rPr sz="2000" spc="-5" dirty="0">
                <a:latin typeface="Times New Roman"/>
                <a:cs typeface="Times New Roman"/>
              </a:rPr>
              <a:t>This</a:t>
            </a:r>
            <a:r>
              <a:rPr sz="2000" spc="515" dirty="0">
                <a:latin typeface="Times New Roman"/>
                <a:cs typeface="Times New Roman"/>
              </a:rPr>
              <a:t> </a:t>
            </a:r>
            <a:r>
              <a:rPr sz="2000" spc="-10" dirty="0">
                <a:latin typeface="Times New Roman"/>
                <a:cs typeface="Times New Roman"/>
              </a:rPr>
              <a:t>demonstrates</a:t>
            </a:r>
            <a:r>
              <a:rPr sz="2000" spc="434" dirty="0">
                <a:latin typeface="Times New Roman"/>
                <a:cs typeface="Times New Roman"/>
              </a:rPr>
              <a:t> </a:t>
            </a:r>
            <a:r>
              <a:rPr sz="2000" dirty="0">
                <a:latin typeface="Times New Roman"/>
                <a:cs typeface="Times New Roman"/>
              </a:rPr>
              <a:t>that	</a:t>
            </a:r>
            <a:r>
              <a:rPr sz="2000" spc="-5" dirty="0">
                <a:latin typeface="Times New Roman"/>
                <a:cs typeface="Times New Roman"/>
              </a:rPr>
              <a:t>successive</a:t>
            </a:r>
            <a:r>
              <a:rPr sz="2000" spc="415" dirty="0">
                <a:latin typeface="Times New Roman"/>
                <a:cs typeface="Times New Roman"/>
              </a:rPr>
              <a:t> </a:t>
            </a:r>
            <a:r>
              <a:rPr sz="2000" spc="-5" dirty="0">
                <a:latin typeface="Times New Roman"/>
                <a:cs typeface="Times New Roman"/>
              </a:rPr>
              <a:t>rotations</a:t>
            </a:r>
            <a:r>
              <a:rPr sz="2000" spc="480" dirty="0">
                <a:latin typeface="Times New Roman"/>
                <a:cs typeface="Times New Roman"/>
              </a:rPr>
              <a:t> </a:t>
            </a:r>
            <a:r>
              <a:rPr sz="2000" spc="-10" dirty="0">
                <a:latin typeface="Times New Roman"/>
                <a:cs typeface="Times New Roman"/>
              </a:rPr>
              <a:t>are</a:t>
            </a:r>
            <a:r>
              <a:rPr sz="2000" dirty="0">
                <a:latin typeface="Times New Roman"/>
                <a:cs typeface="Times New Roman"/>
              </a:rPr>
              <a:t> </a:t>
            </a:r>
            <a:r>
              <a:rPr sz="2000" spc="-5" dirty="0">
                <a:latin typeface="Times New Roman"/>
                <a:cs typeface="Times New Roman"/>
              </a:rPr>
              <a:t>additive</a:t>
            </a:r>
            <a:r>
              <a:rPr sz="2000" spc="440" dirty="0">
                <a:latin typeface="Times New Roman"/>
                <a:cs typeface="Times New Roman"/>
              </a:rPr>
              <a:t> </a:t>
            </a:r>
            <a:r>
              <a:rPr sz="2000" dirty="0">
                <a:latin typeface="Times New Roman"/>
                <a:cs typeface="Times New Roman"/>
              </a:rPr>
              <a:t>in </a:t>
            </a:r>
            <a:r>
              <a:rPr sz="2000" spc="-484" dirty="0">
                <a:latin typeface="Times New Roman"/>
                <a:cs typeface="Times New Roman"/>
              </a:rPr>
              <a:t> </a:t>
            </a:r>
            <a:r>
              <a:rPr sz="2000" dirty="0">
                <a:latin typeface="Times New Roman"/>
                <a:cs typeface="Times New Roman"/>
              </a:rPr>
              <a:t>nature.</a:t>
            </a:r>
            <a:endParaRPr sz="2000">
              <a:latin typeface="Times New Roman"/>
              <a:cs typeface="Times New Roman"/>
            </a:endParaRPr>
          </a:p>
        </p:txBody>
      </p:sp>
      <p:pic>
        <p:nvPicPr>
          <p:cNvPr id="8" name="object 8"/>
          <p:cNvPicPr/>
          <p:nvPr/>
        </p:nvPicPr>
        <p:blipFill>
          <a:blip r:embed="rId4" cstate="print"/>
          <a:stretch>
            <a:fillRect/>
          </a:stretch>
        </p:blipFill>
        <p:spPr>
          <a:xfrm>
            <a:off x="1519808" y="3429000"/>
            <a:ext cx="7036689" cy="2143506"/>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2086" y="671830"/>
            <a:ext cx="1597025" cy="696595"/>
          </a:xfrm>
          <a:prstGeom prst="rect">
            <a:avLst/>
          </a:prstGeom>
        </p:spPr>
        <p:txBody>
          <a:bodyPr vert="horz" wrap="square" lIns="0" tIns="13335" rIns="0" bIns="0" rtlCol="0">
            <a:spAutoFit/>
          </a:bodyPr>
          <a:lstStyle/>
          <a:p>
            <a:pPr marL="12700">
              <a:lnSpc>
                <a:spcPct val="100000"/>
              </a:lnSpc>
              <a:spcBef>
                <a:spcPts val="105"/>
              </a:spcBef>
            </a:pPr>
            <a:r>
              <a:rPr sz="4400" spc="-5" dirty="0">
                <a:latin typeface="Calibri"/>
                <a:cs typeface="Calibri"/>
              </a:rPr>
              <a:t>S</a:t>
            </a:r>
            <a:r>
              <a:rPr sz="4400" spc="-30" dirty="0">
                <a:latin typeface="Calibri"/>
                <a:cs typeface="Calibri"/>
              </a:rPr>
              <a:t>c</a:t>
            </a:r>
            <a:r>
              <a:rPr sz="4400" dirty="0">
                <a:latin typeface="Calibri"/>
                <a:cs typeface="Calibri"/>
              </a:rPr>
              <a:t>aling</a:t>
            </a:r>
            <a:endParaRPr sz="4400">
              <a:latin typeface="Calibri"/>
              <a:cs typeface="Calibri"/>
            </a:endParaRPr>
          </a:p>
        </p:txBody>
      </p:sp>
      <p:sp>
        <p:nvSpPr>
          <p:cNvPr id="3" name="object 3"/>
          <p:cNvSpPr txBox="1"/>
          <p:nvPr/>
        </p:nvSpPr>
        <p:spPr>
          <a:xfrm>
            <a:off x="1762251" y="1446098"/>
            <a:ext cx="6548755" cy="636270"/>
          </a:xfrm>
          <a:prstGeom prst="rect">
            <a:avLst/>
          </a:prstGeom>
        </p:spPr>
        <p:txBody>
          <a:bodyPr vert="horz" wrap="square" lIns="0" tIns="13335" rIns="0" bIns="0" rtlCol="0">
            <a:spAutoFit/>
          </a:bodyPr>
          <a:lstStyle/>
          <a:p>
            <a:pPr algn="ctr">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When</a:t>
            </a:r>
            <a:r>
              <a:rPr sz="2000" spc="400" dirty="0">
                <a:latin typeface="Times New Roman"/>
                <a:cs typeface="Times New Roman"/>
              </a:rPr>
              <a:t> </a:t>
            </a:r>
            <a:r>
              <a:rPr sz="2000" spc="-5" dirty="0">
                <a:latin typeface="Times New Roman"/>
                <a:cs typeface="Times New Roman"/>
              </a:rPr>
              <a:t>two</a:t>
            </a:r>
            <a:r>
              <a:rPr sz="2000" spc="440" dirty="0">
                <a:latin typeface="Times New Roman"/>
                <a:cs typeface="Times New Roman"/>
              </a:rPr>
              <a:t> </a:t>
            </a:r>
            <a:r>
              <a:rPr sz="2000" spc="-5" dirty="0">
                <a:latin typeface="Times New Roman"/>
                <a:cs typeface="Times New Roman"/>
              </a:rPr>
              <a:t>successive</a:t>
            </a:r>
            <a:r>
              <a:rPr sz="2000" spc="390" dirty="0">
                <a:latin typeface="Times New Roman"/>
                <a:cs typeface="Times New Roman"/>
              </a:rPr>
              <a:t> </a:t>
            </a:r>
            <a:r>
              <a:rPr sz="2000" spc="-10" dirty="0">
                <a:latin typeface="Times New Roman"/>
                <a:cs typeface="Times New Roman"/>
              </a:rPr>
              <a:t>scaling</a:t>
            </a:r>
            <a:r>
              <a:rPr sz="2000" spc="430" dirty="0">
                <a:latin typeface="Times New Roman"/>
                <a:cs typeface="Times New Roman"/>
              </a:rPr>
              <a:t> </a:t>
            </a:r>
            <a:r>
              <a:rPr sz="2000" dirty="0">
                <a:latin typeface="Times New Roman"/>
                <a:cs typeface="Times New Roman"/>
              </a:rPr>
              <a:t>are</a:t>
            </a:r>
            <a:r>
              <a:rPr sz="2000" spc="445" dirty="0">
                <a:latin typeface="Times New Roman"/>
                <a:cs typeface="Times New Roman"/>
              </a:rPr>
              <a:t> </a:t>
            </a:r>
            <a:r>
              <a:rPr sz="2000" spc="-5" dirty="0">
                <a:latin typeface="Times New Roman"/>
                <a:cs typeface="Times New Roman"/>
              </a:rPr>
              <a:t>applied</a:t>
            </a:r>
            <a:r>
              <a:rPr sz="2000" spc="405" dirty="0">
                <a:latin typeface="Times New Roman"/>
                <a:cs typeface="Times New Roman"/>
              </a:rPr>
              <a:t> </a:t>
            </a:r>
            <a:r>
              <a:rPr sz="2000" spc="-5" dirty="0">
                <a:latin typeface="Times New Roman"/>
                <a:cs typeface="Times New Roman"/>
              </a:rPr>
              <a:t>to</a:t>
            </a:r>
            <a:r>
              <a:rPr sz="2000" spc="465" dirty="0">
                <a:latin typeface="Times New Roman"/>
                <a:cs typeface="Times New Roman"/>
              </a:rPr>
              <a:t> </a:t>
            </a:r>
            <a:r>
              <a:rPr sz="2000" dirty="0">
                <a:latin typeface="Times New Roman"/>
                <a:cs typeface="Times New Roman"/>
              </a:rPr>
              <a:t>a</a:t>
            </a:r>
            <a:r>
              <a:rPr sz="2000" spc="465" dirty="0">
                <a:latin typeface="Times New Roman"/>
                <a:cs typeface="Times New Roman"/>
              </a:rPr>
              <a:t> </a:t>
            </a:r>
            <a:r>
              <a:rPr sz="2000" dirty="0">
                <a:latin typeface="Times New Roman"/>
                <a:cs typeface="Times New Roman"/>
              </a:rPr>
              <a:t>point,</a:t>
            </a:r>
            <a:r>
              <a:rPr sz="2000" spc="405" dirty="0">
                <a:latin typeface="Times New Roman"/>
                <a:cs typeface="Times New Roman"/>
              </a:rPr>
              <a:t> </a:t>
            </a:r>
            <a:r>
              <a:rPr sz="2000" spc="-5" dirty="0">
                <a:latin typeface="Times New Roman"/>
                <a:cs typeface="Times New Roman"/>
              </a:rPr>
              <a:t>with</a:t>
            </a:r>
            <a:endParaRPr sz="2000">
              <a:latin typeface="Times New Roman"/>
              <a:cs typeface="Times New Roman"/>
            </a:endParaRPr>
          </a:p>
          <a:p>
            <a:pPr marL="254635" algn="ctr">
              <a:lnSpc>
                <a:spcPct val="100000"/>
              </a:lnSpc>
            </a:pPr>
            <a:r>
              <a:rPr sz="2000" dirty="0">
                <a:latin typeface="Times New Roman"/>
                <a:cs typeface="Times New Roman"/>
              </a:rPr>
              <a:t>vectors</a:t>
            </a:r>
            <a:r>
              <a:rPr sz="2000" spc="-70"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x1</a:t>
            </a:r>
            <a:r>
              <a:rPr sz="2000" spc="5" dirty="0">
                <a:latin typeface="Times New Roman"/>
                <a:cs typeface="Times New Roman"/>
              </a:rPr>
              <a:t>,</a:t>
            </a:r>
            <a:r>
              <a:rPr sz="2000" spc="-55"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y1</a:t>
            </a:r>
            <a:r>
              <a:rPr sz="2000" spc="5" dirty="0">
                <a:latin typeface="Times New Roman"/>
                <a:cs typeface="Times New Roman"/>
              </a:rPr>
              <a:t>)</a:t>
            </a:r>
            <a:r>
              <a:rPr sz="2000" spc="-10"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x2</a:t>
            </a:r>
            <a:r>
              <a:rPr sz="2000" spc="5" dirty="0">
                <a:latin typeface="Times New Roman"/>
                <a:cs typeface="Times New Roman"/>
              </a:rPr>
              <a:t>, S</a:t>
            </a:r>
            <a:r>
              <a:rPr sz="1950" spc="7" baseline="-17094" dirty="0">
                <a:latin typeface="Times New Roman"/>
                <a:cs typeface="Times New Roman"/>
              </a:rPr>
              <a:t>y2</a:t>
            </a:r>
            <a:r>
              <a:rPr sz="2000" spc="5" dirty="0">
                <a:latin typeface="Times New Roman"/>
                <a:cs typeface="Times New Roman"/>
              </a:rPr>
              <a:t>)</a:t>
            </a:r>
            <a:endParaRPr sz="2000">
              <a:latin typeface="Times New Roman"/>
              <a:cs typeface="Times New Roman"/>
            </a:endParaRPr>
          </a:p>
        </p:txBody>
      </p:sp>
      <p:grpSp>
        <p:nvGrpSpPr>
          <p:cNvPr id="4" name="object 4"/>
          <p:cNvGrpSpPr/>
          <p:nvPr/>
        </p:nvGrpSpPr>
        <p:grpSpPr>
          <a:xfrm>
            <a:off x="415632" y="2291682"/>
            <a:ext cx="8312784" cy="4163060"/>
            <a:chOff x="415632" y="2291682"/>
            <a:chExt cx="8312784" cy="4163060"/>
          </a:xfrm>
        </p:grpSpPr>
        <p:pic>
          <p:nvPicPr>
            <p:cNvPr id="5" name="object 5"/>
            <p:cNvPicPr/>
            <p:nvPr/>
          </p:nvPicPr>
          <p:blipFill>
            <a:blip r:embed="rId2" cstate="print"/>
            <a:stretch>
              <a:fillRect/>
            </a:stretch>
          </p:blipFill>
          <p:spPr>
            <a:xfrm>
              <a:off x="2002483" y="2291682"/>
              <a:ext cx="6175666" cy="1137316"/>
            </a:xfrm>
            <a:prstGeom prst="rect">
              <a:avLst/>
            </a:prstGeom>
          </p:spPr>
        </p:pic>
        <p:pic>
          <p:nvPicPr>
            <p:cNvPr id="6" name="object 6"/>
            <p:cNvPicPr/>
            <p:nvPr/>
          </p:nvPicPr>
          <p:blipFill>
            <a:blip r:embed="rId3" cstate="print"/>
            <a:stretch>
              <a:fillRect/>
            </a:stretch>
          </p:blipFill>
          <p:spPr>
            <a:xfrm>
              <a:off x="415632" y="3428936"/>
              <a:ext cx="8312784" cy="3025648"/>
            </a:xfrm>
            <a:prstGeom prst="rect">
              <a:avLst/>
            </a:prstGeom>
          </p:spPr>
        </p:pic>
        <p:sp>
          <p:nvSpPr>
            <p:cNvPr id="7" name="object 7"/>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body" idx="1"/>
          </p:nvPr>
        </p:nvSpPr>
        <p:spPr>
          <a:prstGeom prst="rect">
            <a:avLst/>
          </a:prstGeom>
        </p:spPr>
        <p:txBody>
          <a:bodyPr vert="horz" wrap="square" lIns="0" tIns="952379" rIns="0" bIns="0" rtlCol="0">
            <a:spAutoFit/>
          </a:bodyPr>
          <a:lstStyle/>
          <a:p>
            <a:pPr>
              <a:lnSpc>
                <a:spcPct val="100000"/>
              </a:lnSpc>
            </a:pPr>
            <a:endParaRPr sz="2200"/>
          </a:p>
          <a:p>
            <a:pPr>
              <a:lnSpc>
                <a:spcPct val="100000"/>
              </a:lnSpc>
            </a:pPr>
            <a:endParaRPr sz="2200"/>
          </a:p>
          <a:p>
            <a:pPr>
              <a:lnSpc>
                <a:spcPct val="100000"/>
              </a:lnSpc>
              <a:spcBef>
                <a:spcPts val="25"/>
              </a:spcBef>
            </a:pPr>
            <a:endParaRPr sz="3000"/>
          </a:p>
          <a:p>
            <a:pPr marL="659765" marR="605155" indent="-254635">
              <a:lnSpc>
                <a:spcPct val="100000"/>
              </a:lnSpc>
            </a:pPr>
            <a:r>
              <a:rPr sz="1600" spc="-5" dirty="0">
                <a:solidFill>
                  <a:srgbClr val="3890A7"/>
                </a:solidFill>
                <a:latin typeface="Webdings"/>
                <a:cs typeface="Webdings"/>
              </a:rPr>
              <a:t></a:t>
            </a:r>
            <a:r>
              <a:rPr sz="1600" spc="5" dirty="0">
                <a:solidFill>
                  <a:srgbClr val="3890A7"/>
                </a:solidFill>
              </a:rPr>
              <a:t> </a:t>
            </a:r>
            <a:r>
              <a:rPr dirty="0"/>
              <a:t>This</a:t>
            </a:r>
            <a:r>
              <a:rPr spc="-30" dirty="0"/>
              <a:t> </a:t>
            </a:r>
            <a:r>
              <a:rPr spc="-5" dirty="0"/>
              <a:t>demonstrates</a:t>
            </a:r>
            <a:r>
              <a:rPr spc="-55" dirty="0"/>
              <a:t> </a:t>
            </a:r>
            <a:r>
              <a:rPr dirty="0"/>
              <a:t>that</a:t>
            </a:r>
            <a:r>
              <a:rPr spc="-30" dirty="0"/>
              <a:t> </a:t>
            </a:r>
            <a:r>
              <a:rPr spc="-10" dirty="0"/>
              <a:t>successive</a:t>
            </a:r>
            <a:r>
              <a:rPr spc="-20" dirty="0"/>
              <a:t> </a:t>
            </a:r>
            <a:r>
              <a:rPr spc="-5" dirty="0"/>
              <a:t>scalings</a:t>
            </a:r>
            <a:r>
              <a:rPr spc="-45" dirty="0"/>
              <a:t> </a:t>
            </a:r>
            <a:r>
              <a:rPr dirty="0"/>
              <a:t>are</a:t>
            </a:r>
            <a:r>
              <a:rPr spc="-5" dirty="0"/>
              <a:t> </a:t>
            </a:r>
            <a:r>
              <a:rPr spc="-10" dirty="0"/>
              <a:t>multiplicative </a:t>
            </a:r>
            <a:r>
              <a:rPr spc="-484" dirty="0"/>
              <a:t> </a:t>
            </a:r>
            <a:r>
              <a:rPr spc="-5" dirty="0"/>
              <a:t>in</a:t>
            </a:r>
            <a:r>
              <a:rPr spc="-30" dirty="0"/>
              <a:t> </a:t>
            </a:r>
            <a:r>
              <a:rPr dirty="0"/>
              <a:t>nature.</a:t>
            </a:r>
            <a:endParaRPr sz="1600">
              <a:latin typeface="Webdings"/>
              <a:cs typeface="Webdings"/>
            </a:endParaRPr>
          </a:p>
        </p:txBody>
      </p:sp>
      <p:grpSp>
        <p:nvGrpSpPr>
          <p:cNvPr id="9" name="object 9"/>
          <p:cNvGrpSpPr/>
          <p:nvPr/>
        </p:nvGrpSpPr>
        <p:grpSpPr>
          <a:xfrm>
            <a:off x="1391030" y="3428986"/>
            <a:ext cx="7337425" cy="603885"/>
            <a:chOff x="1391030" y="3428986"/>
            <a:chExt cx="7337425" cy="603885"/>
          </a:xfrm>
        </p:grpSpPr>
        <p:pic>
          <p:nvPicPr>
            <p:cNvPr id="10" name="object 10"/>
            <p:cNvPicPr/>
            <p:nvPr/>
          </p:nvPicPr>
          <p:blipFill>
            <a:blip r:embed="rId4" cstate="print"/>
            <a:stretch>
              <a:fillRect/>
            </a:stretch>
          </p:blipFill>
          <p:spPr>
            <a:xfrm>
              <a:off x="1391030" y="3428986"/>
              <a:ext cx="7337425" cy="123711"/>
            </a:xfrm>
            <a:prstGeom prst="rect">
              <a:avLst/>
            </a:prstGeom>
          </p:spPr>
        </p:pic>
        <p:pic>
          <p:nvPicPr>
            <p:cNvPr id="11" name="object 11"/>
            <p:cNvPicPr/>
            <p:nvPr/>
          </p:nvPicPr>
          <p:blipFill>
            <a:blip r:embed="rId5" cstate="print"/>
            <a:stretch>
              <a:fillRect/>
            </a:stretch>
          </p:blipFill>
          <p:spPr>
            <a:xfrm>
              <a:off x="1974214" y="3555390"/>
              <a:ext cx="6109843" cy="477367"/>
            </a:xfrm>
            <a:prstGeom prst="rect">
              <a:avLst/>
            </a:prstGeom>
          </p:spPr>
        </p:pic>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3625" y="908761"/>
            <a:ext cx="534543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Calibri"/>
                <a:cs typeface="Calibri"/>
              </a:rPr>
              <a:t>Rotation</a:t>
            </a:r>
            <a:r>
              <a:rPr sz="2200" spc="15" dirty="0">
                <a:latin typeface="Calibri"/>
                <a:cs typeface="Calibri"/>
              </a:rPr>
              <a:t> </a:t>
            </a:r>
            <a:r>
              <a:rPr sz="2200" spc="-5" dirty="0">
                <a:latin typeface="Calibri"/>
                <a:cs typeface="Calibri"/>
              </a:rPr>
              <a:t>with</a:t>
            </a:r>
            <a:r>
              <a:rPr sz="2200" spc="-30" dirty="0">
                <a:latin typeface="Calibri"/>
                <a:cs typeface="Calibri"/>
              </a:rPr>
              <a:t> </a:t>
            </a:r>
            <a:r>
              <a:rPr sz="2200" spc="-20" dirty="0">
                <a:latin typeface="Calibri"/>
                <a:cs typeface="Calibri"/>
              </a:rPr>
              <a:t>respect</a:t>
            </a:r>
            <a:r>
              <a:rPr sz="2200" dirty="0">
                <a:latin typeface="Calibri"/>
                <a:cs typeface="Calibri"/>
              </a:rPr>
              <a:t> </a:t>
            </a:r>
            <a:r>
              <a:rPr sz="2200" spc="-20" dirty="0">
                <a:latin typeface="Calibri"/>
                <a:cs typeface="Calibri"/>
              </a:rPr>
              <a:t>to</a:t>
            </a:r>
            <a:r>
              <a:rPr sz="2200" spc="-5" dirty="0">
                <a:latin typeface="Calibri"/>
                <a:cs typeface="Calibri"/>
              </a:rPr>
              <a:t> a</a:t>
            </a:r>
            <a:r>
              <a:rPr sz="2200" spc="5" dirty="0">
                <a:latin typeface="Calibri"/>
                <a:cs typeface="Calibri"/>
              </a:rPr>
              <a:t> </a:t>
            </a:r>
            <a:r>
              <a:rPr sz="2200" spc="-20" dirty="0">
                <a:latin typeface="Calibri"/>
                <a:cs typeface="Calibri"/>
              </a:rPr>
              <a:t>fixed</a:t>
            </a:r>
            <a:r>
              <a:rPr sz="2200" dirty="0">
                <a:latin typeface="Calibri"/>
                <a:cs typeface="Calibri"/>
              </a:rPr>
              <a:t> </a:t>
            </a:r>
            <a:r>
              <a:rPr sz="2200" spc="-30" dirty="0">
                <a:latin typeface="Calibri"/>
                <a:cs typeface="Calibri"/>
              </a:rPr>
              <a:t>reference</a:t>
            </a:r>
            <a:r>
              <a:rPr sz="2200" spc="-45" dirty="0">
                <a:latin typeface="Calibri"/>
                <a:cs typeface="Calibri"/>
              </a:rPr>
              <a:t> </a:t>
            </a:r>
            <a:r>
              <a:rPr sz="2200" spc="-10" dirty="0">
                <a:latin typeface="Calibri"/>
                <a:cs typeface="Calibri"/>
              </a:rPr>
              <a:t>point</a:t>
            </a:r>
            <a:endParaRPr sz="2200">
              <a:latin typeface="Calibri"/>
              <a:cs typeface="Calibri"/>
            </a:endParaRPr>
          </a:p>
        </p:txBody>
      </p:sp>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txBox="1"/>
          <p:nvPr/>
        </p:nvSpPr>
        <p:spPr>
          <a:xfrm>
            <a:off x="1665858" y="1564189"/>
            <a:ext cx="6677025" cy="1919605"/>
          </a:xfrm>
          <a:prstGeom prst="rect">
            <a:avLst/>
          </a:prstGeom>
        </p:spPr>
        <p:txBody>
          <a:bodyPr vert="horz" wrap="square" lIns="0" tIns="12700" rIns="0" bIns="0" rtlCol="0">
            <a:spAutoFit/>
          </a:bodyPr>
          <a:lstStyle/>
          <a:p>
            <a:pPr marL="267335" marR="5080" indent="-255270" algn="just">
              <a:lnSpc>
                <a:spcPct val="1500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20" dirty="0">
                <a:latin typeface="Times New Roman"/>
                <a:cs typeface="Times New Roman"/>
              </a:rPr>
              <a:t>We </a:t>
            </a:r>
            <a:r>
              <a:rPr sz="2000" spc="-10" dirty="0">
                <a:latin typeface="Times New Roman"/>
                <a:cs typeface="Times New Roman"/>
              </a:rPr>
              <a:t>can </a:t>
            </a:r>
            <a:r>
              <a:rPr sz="2000" spc="-5" dirty="0">
                <a:latin typeface="Times New Roman"/>
                <a:cs typeface="Times New Roman"/>
              </a:rPr>
              <a:t>generate </a:t>
            </a:r>
            <a:r>
              <a:rPr sz="2000" spc="-10" dirty="0">
                <a:latin typeface="Times New Roman"/>
                <a:cs typeface="Times New Roman"/>
              </a:rPr>
              <a:t>rotations about </a:t>
            </a:r>
            <a:r>
              <a:rPr sz="2000" spc="-15" dirty="0">
                <a:latin typeface="Times New Roman"/>
                <a:cs typeface="Times New Roman"/>
              </a:rPr>
              <a:t>any </a:t>
            </a:r>
            <a:r>
              <a:rPr sz="2000" spc="-10" dirty="0">
                <a:latin typeface="Times New Roman"/>
                <a:cs typeface="Times New Roman"/>
              </a:rPr>
              <a:t>selected </a:t>
            </a:r>
            <a:r>
              <a:rPr sz="2000" spc="-5" dirty="0">
                <a:latin typeface="Times New Roman"/>
                <a:cs typeface="Times New Roman"/>
              </a:rPr>
              <a:t>pivot point</a:t>
            </a:r>
            <a:r>
              <a:rPr sz="2000" spc="490" dirty="0">
                <a:latin typeface="Times New Roman"/>
                <a:cs typeface="Times New Roman"/>
              </a:rPr>
              <a:t> </a:t>
            </a:r>
            <a:r>
              <a:rPr sz="2000" spc="-45" dirty="0">
                <a:latin typeface="Times New Roman"/>
                <a:cs typeface="Times New Roman"/>
              </a:rPr>
              <a:t>(xr, </a:t>
            </a:r>
            <a:r>
              <a:rPr sz="2000" spc="-40" dirty="0">
                <a:latin typeface="Times New Roman"/>
                <a:cs typeface="Times New Roman"/>
              </a:rPr>
              <a:t> </a:t>
            </a:r>
            <a:r>
              <a:rPr sz="2000" dirty="0">
                <a:latin typeface="Times New Roman"/>
                <a:cs typeface="Times New Roman"/>
              </a:rPr>
              <a:t>yr) by </a:t>
            </a:r>
            <a:r>
              <a:rPr sz="2000" spc="-10" dirty="0">
                <a:latin typeface="Times New Roman"/>
                <a:cs typeface="Times New Roman"/>
              </a:rPr>
              <a:t>performing </a:t>
            </a:r>
            <a:r>
              <a:rPr sz="2000" spc="-5" dirty="0">
                <a:latin typeface="Times New Roman"/>
                <a:cs typeface="Times New Roman"/>
              </a:rPr>
              <a:t>the </a:t>
            </a:r>
            <a:r>
              <a:rPr sz="2000" spc="-10" dirty="0">
                <a:latin typeface="Times New Roman"/>
                <a:cs typeface="Times New Roman"/>
              </a:rPr>
              <a:t>following </a:t>
            </a:r>
            <a:r>
              <a:rPr sz="2000" spc="-5" dirty="0">
                <a:latin typeface="Times New Roman"/>
                <a:cs typeface="Times New Roman"/>
              </a:rPr>
              <a:t>sequence of </a:t>
            </a:r>
            <a:r>
              <a:rPr sz="2000" spc="-10" dirty="0">
                <a:latin typeface="Times New Roman"/>
                <a:cs typeface="Times New Roman"/>
              </a:rPr>
              <a:t>translate-</a:t>
            </a:r>
            <a:r>
              <a:rPr sz="2000" spc="-5" dirty="0">
                <a:latin typeface="Times New Roman"/>
                <a:cs typeface="Times New Roman"/>
              </a:rPr>
              <a:t> </a:t>
            </a:r>
            <a:r>
              <a:rPr sz="2000" spc="-10" dirty="0">
                <a:latin typeface="Times New Roman"/>
                <a:cs typeface="Times New Roman"/>
              </a:rPr>
              <a:t>rotate- </a:t>
            </a:r>
            <a:r>
              <a:rPr sz="2000" spc="-5" dirty="0">
                <a:latin typeface="Times New Roman"/>
                <a:cs typeface="Times New Roman"/>
              </a:rPr>
              <a:t> translate</a:t>
            </a:r>
            <a:r>
              <a:rPr sz="2000" spc="-60" dirty="0">
                <a:latin typeface="Times New Roman"/>
                <a:cs typeface="Times New Roman"/>
              </a:rPr>
              <a:t> </a:t>
            </a:r>
            <a:r>
              <a:rPr sz="2000" spc="-5" dirty="0">
                <a:latin typeface="Times New Roman"/>
                <a:cs typeface="Times New Roman"/>
              </a:rPr>
              <a:t>operations:</a:t>
            </a:r>
            <a:endParaRPr sz="2000">
              <a:latin typeface="Times New Roman"/>
              <a:cs typeface="Times New Roman"/>
            </a:endParaRPr>
          </a:p>
          <a:p>
            <a:pPr marL="259715" algn="just">
              <a:lnSpc>
                <a:spcPct val="100000"/>
              </a:lnSpc>
              <a:spcBef>
                <a:spcPts val="1710"/>
              </a:spcBef>
            </a:pPr>
            <a:r>
              <a:rPr sz="2000" spc="-5" dirty="0">
                <a:solidFill>
                  <a:srgbClr val="3890A7"/>
                </a:solidFill>
                <a:latin typeface="Times New Roman"/>
                <a:cs typeface="Times New Roman"/>
              </a:rPr>
              <a:t>1.</a:t>
            </a:r>
            <a:r>
              <a:rPr sz="2000" spc="1215" dirty="0">
                <a:solidFill>
                  <a:srgbClr val="3890A7"/>
                </a:solidFill>
                <a:latin typeface="Times New Roman"/>
                <a:cs typeface="Times New Roman"/>
              </a:rPr>
              <a:t> </a:t>
            </a:r>
            <a:r>
              <a:rPr sz="2000" spc="-25" dirty="0">
                <a:latin typeface="Times New Roman"/>
                <a:cs typeface="Times New Roman"/>
              </a:rPr>
              <a:t>Translate</a:t>
            </a:r>
            <a:r>
              <a:rPr sz="2000" spc="600" dirty="0">
                <a:latin typeface="Times New Roman"/>
                <a:cs typeface="Times New Roman"/>
              </a:rPr>
              <a:t> </a:t>
            </a:r>
            <a:r>
              <a:rPr sz="2000" spc="-10" dirty="0">
                <a:latin typeface="Times New Roman"/>
                <a:cs typeface="Times New Roman"/>
              </a:rPr>
              <a:t>the</a:t>
            </a:r>
            <a:r>
              <a:rPr sz="2000" spc="620" dirty="0">
                <a:latin typeface="Times New Roman"/>
                <a:cs typeface="Times New Roman"/>
              </a:rPr>
              <a:t> </a:t>
            </a:r>
            <a:r>
              <a:rPr sz="2000" spc="-5" dirty="0">
                <a:latin typeface="Times New Roman"/>
                <a:cs typeface="Times New Roman"/>
              </a:rPr>
              <a:t>object</a:t>
            </a:r>
            <a:r>
              <a:rPr sz="2000" spc="610" dirty="0">
                <a:latin typeface="Times New Roman"/>
                <a:cs typeface="Times New Roman"/>
              </a:rPr>
              <a:t> </a:t>
            </a:r>
            <a:r>
              <a:rPr sz="2000" spc="-5" dirty="0">
                <a:latin typeface="Times New Roman"/>
                <a:cs typeface="Times New Roman"/>
              </a:rPr>
              <a:t>so</a:t>
            </a:r>
            <a:r>
              <a:rPr sz="2000" spc="605" dirty="0">
                <a:latin typeface="Times New Roman"/>
                <a:cs typeface="Times New Roman"/>
              </a:rPr>
              <a:t> </a:t>
            </a:r>
            <a:r>
              <a:rPr sz="2000" spc="-10" dirty="0">
                <a:latin typeface="Times New Roman"/>
                <a:cs typeface="Times New Roman"/>
              </a:rPr>
              <a:t>that</a:t>
            </a:r>
            <a:r>
              <a:rPr sz="2000" spc="615" dirty="0">
                <a:latin typeface="Times New Roman"/>
                <a:cs typeface="Times New Roman"/>
              </a:rPr>
              <a:t> </a:t>
            </a:r>
            <a:r>
              <a:rPr sz="2000" spc="-10" dirty="0">
                <a:latin typeface="Times New Roman"/>
                <a:cs typeface="Times New Roman"/>
              </a:rPr>
              <a:t>the</a:t>
            </a:r>
            <a:r>
              <a:rPr sz="2000" spc="610" dirty="0">
                <a:latin typeface="Times New Roman"/>
                <a:cs typeface="Times New Roman"/>
              </a:rPr>
              <a:t> </a:t>
            </a:r>
            <a:r>
              <a:rPr sz="2000" spc="-5" dirty="0">
                <a:latin typeface="Times New Roman"/>
                <a:cs typeface="Times New Roman"/>
              </a:rPr>
              <a:t>pivot-point</a:t>
            </a:r>
            <a:r>
              <a:rPr sz="2000" spc="610" dirty="0">
                <a:latin typeface="Times New Roman"/>
                <a:cs typeface="Times New Roman"/>
              </a:rPr>
              <a:t> </a:t>
            </a:r>
            <a:r>
              <a:rPr sz="2000" spc="-10" dirty="0">
                <a:latin typeface="Times New Roman"/>
                <a:cs typeface="Times New Roman"/>
              </a:rPr>
              <a:t>position</a:t>
            </a:r>
            <a:r>
              <a:rPr sz="2000" spc="620" dirty="0">
                <a:latin typeface="Times New Roman"/>
                <a:cs typeface="Times New Roman"/>
              </a:rPr>
              <a:t> </a:t>
            </a:r>
            <a:r>
              <a:rPr sz="2000" spc="-20" dirty="0">
                <a:latin typeface="Times New Roman"/>
                <a:cs typeface="Times New Roman"/>
              </a:rPr>
              <a:t>is</a:t>
            </a:r>
            <a:endParaRPr sz="2000">
              <a:latin typeface="Times New Roman"/>
              <a:cs typeface="Times New Roman"/>
            </a:endParaRPr>
          </a:p>
        </p:txBody>
      </p:sp>
      <p:sp>
        <p:nvSpPr>
          <p:cNvPr id="5" name="object 5"/>
          <p:cNvSpPr txBox="1"/>
          <p:nvPr/>
        </p:nvSpPr>
        <p:spPr>
          <a:xfrm>
            <a:off x="1336928" y="3428936"/>
            <a:ext cx="7391400" cy="3025775"/>
          </a:xfrm>
          <a:prstGeom prst="rect">
            <a:avLst/>
          </a:prstGeom>
          <a:solidFill>
            <a:srgbClr val="FFFFFF"/>
          </a:solidFill>
        </p:spPr>
        <p:txBody>
          <a:bodyPr vert="horz" wrap="square" lIns="0" tIns="193675" rIns="0" bIns="0" rtlCol="0">
            <a:spAutoFit/>
          </a:bodyPr>
          <a:lstStyle/>
          <a:p>
            <a:pPr marL="996950">
              <a:lnSpc>
                <a:spcPct val="100000"/>
              </a:lnSpc>
              <a:spcBef>
                <a:spcPts val="1525"/>
              </a:spcBef>
            </a:pPr>
            <a:r>
              <a:rPr sz="2000" spc="-5" dirty="0">
                <a:latin typeface="Times New Roman"/>
                <a:cs typeface="Times New Roman"/>
              </a:rPr>
              <a:t>moved</a:t>
            </a:r>
            <a:r>
              <a:rPr sz="2000" spc="-30" dirty="0">
                <a:latin typeface="Times New Roman"/>
                <a:cs typeface="Times New Roman"/>
              </a:rPr>
              <a:t> </a:t>
            </a:r>
            <a:r>
              <a:rPr sz="2000" spc="-5" dirty="0">
                <a:latin typeface="Times New Roman"/>
                <a:cs typeface="Times New Roman"/>
              </a:rPr>
              <a:t>to</a:t>
            </a:r>
            <a:r>
              <a:rPr sz="2000" spc="-2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coordinate</a:t>
            </a:r>
            <a:r>
              <a:rPr sz="2000" spc="-20" dirty="0">
                <a:latin typeface="Times New Roman"/>
                <a:cs typeface="Times New Roman"/>
              </a:rPr>
              <a:t> </a:t>
            </a:r>
            <a:r>
              <a:rPr sz="2000" spc="-5" dirty="0">
                <a:latin typeface="Times New Roman"/>
                <a:cs typeface="Times New Roman"/>
              </a:rPr>
              <a:t>origin.</a:t>
            </a:r>
            <a:endParaRPr sz="2000">
              <a:latin typeface="Times New Roman"/>
              <a:cs typeface="Times New Roman"/>
            </a:endParaRPr>
          </a:p>
          <a:p>
            <a:pPr>
              <a:lnSpc>
                <a:spcPct val="100000"/>
              </a:lnSpc>
              <a:spcBef>
                <a:spcPts val="55"/>
              </a:spcBef>
            </a:pPr>
            <a:endParaRPr sz="1800">
              <a:latin typeface="Times New Roman"/>
              <a:cs typeface="Times New Roman"/>
            </a:endParaRPr>
          </a:p>
          <a:p>
            <a:pPr marL="996950" indent="-410845">
              <a:lnSpc>
                <a:spcPct val="100000"/>
              </a:lnSpc>
              <a:buClr>
                <a:srgbClr val="3890A7"/>
              </a:buClr>
              <a:buAutoNum type="arabicPeriod" startAt="2"/>
              <a:tabLst>
                <a:tab pos="996950" algn="l"/>
                <a:tab pos="997585" algn="l"/>
              </a:tabLst>
            </a:pPr>
            <a:r>
              <a:rPr sz="2000" dirty="0">
                <a:latin typeface="Times New Roman"/>
                <a:cs typeface="Times New Roman"/>
              </a:rPr>
              <a:t>Rotate</a:t>
            </a:r>
            <a:r>
              <a:rPr sz="2000" spc="-4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object</a:t>
            </a:r>
            <a:r>
              <a:rPr sz="2000" spc="-50" dirty="0">
                <a:latin typeface="Times New Roman"/>
                <a:cs typeface="Times New Roman"/>
              </a:rPr>
              <a:t> </a:t>
            </a:r>
            <a:r>
              <a:rPr sz="2000" dirty="0">
                <a:latin typeface="Times New Roman"/>
                <a:cs typeface="Times New Roman"/>
              </a:rPr>
              <a:t>about</a:t>
            </a:r>
            <a:r>
              <a:rPr sz="2000" spc="-3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coordinate</a:t>
            </a:r>
            <a:r>
              <a:rPr sz="2000" spc="-40" dirty="0">
                <a:latin typeface="Times New Roman"/>
                <a:cs typeface="Times New Roman"/>
              </a:rPr>
              <a:t> </a:t>
            </a:r>
            <a:r>
              <a:rPr sz="2000" spc="-5" dirty="0">
                <a:latin typeface="Times New Roman"/>
                <a:cs typeface="Times New Roman"/>
              </a:rPr>
              <a:t>origin.</a:t>
            </a:r>
            <a:endParaRPr sz="2000">
              <a:latin typeface="Times New Roman"/>
              <a:cs typeface="Times New Roman"/>
            </a:endParaRPr>
          </a:p>
          <a:p>
            <a:pPr marL="996950" indent="-410845">
              <a:lnSpc>
                <a:spcPct val="100000"/>
              </a:lnSpc>
              <a:spcBef>
                <a:spcPts val="1275"/>
              </a:spcBef>
              <a:buClr>
                <a:srgbClr val="3890A7"/>
              </a:buClr>
              <a:buAutoNum type="arabicPeriod" startAt="2"/>
              <a:tabLst>
                <a:tab pos="996950" algn="l"/>
                <a:tab pos="997585" algn="l"/>
              </a:tabLst>
            </a:pPr>
            <a:r>
              <a:rPr sz="2000" spc="-25" dirty="0">
                <a:latin typeface="Times New Roman"/>
                <a:cs typeface="Times New Roman"/>
              </a:rPr>
              <a:t>Translate</a:t>
            </a:r>
            <a:r>
              <a:rPr sz="2000" spc="265" dirty="0">
                <a:latin typeface="Times New Roman"/>
                <a:cs typeface="Times New Roman"/>
              </a:rPr>
              <a:t> </a:t>
            </a:r>
            <a:r>
              <a:rPr sz="2000" dirty="0">
                <a:latin typeface="Times New Roman"/>
                <a:cs typeface="Times New Roman"/>
              </a:rPr>
              <a:t>the</a:t>
            </a:r>
            <a:r>
              <a:rPr sz="2000" spc="265" dirty="0">
                <a:latin typeface="Times New Roman"/>
                <a:cs typeface="Times New Roman"/>
              </a:rPr>
              <a:t> </a:t>
            </a:r>
            <a:r>
              <a:rPr sz="2000" spc="-5" dirty="0">
                <a:latin typeface="Times New Roman"/>
                <a:cs typeface="Times New Roman"/>
              </a:rPr>
              <a:t>object</a:t>
            </a:r>
            <a:r>
              <a:rPr sz="2000" spc="265" dirty="0">
                <a:latin typeface="Times New Roman"/>
                <a:cs typeface="Times New Roman"/>
              </a:rPr>
              <a:t> </a:t>
            </a:r>
            <a:r>
              <a:rPr sz="2000" spc="-5" dirty="0">
                <a:latin typeface="Times New Roman"/>
                <a:cs typeface="Times New Roman"/>
              </a:rPr>
              <a:t>so</a:t>
            </a:r>
            <a:r>
              <a:rPr sz="2000" spc="280" dirty="0">
                <a:latin typeface="Times New Roman"/>
                <a:cs typeface="Times New Roman"/>
              </a:rPr>
              <a:t> </a:t>
            </a:r>
            <a:r>
              <a:rPr sz="2000" spc="-5" dirty="0">
                <a:latin typeface="Times New Roman"/>
                <a:cs typeface="Times New Roman"/>
              </a:rPr>
              <a:t>that</a:t>
            </a:r>
            <a:r>
              <a:rPr sz="2000" spc="275" dirty="0">
                <a:latin typeface="Times New Roman"/>
                <a:cs typeface="Times New Roman"/>
              </a:rPr>
              <a:t> </a:t>
            </a:r>
            <a:r>
              <a:rPr sz="2000" spc="-5" dirty="0">
                <a:latin typeface="Times New Roman"/>
                <a:cs typeface="Times New Roman"/>
              </a:rPr>
              <a:t>the</a:t>
            </a:r>
            <a:r>
              <a:rPr sz="2000" spc="275" dirty="0">
                <a:latin typeface="Times New Roman"/>
                <a:cs typeface="Times New Roman"/>
              </a:rPr>
              <a:t> </a:t>
            </a:r>
            <a:r>
              <a:rPr sz="2000" spc="-10" dirty="0">
                <a:latin typeface="Times New Roman"/>
                <a:cs typeface="Times New Roman"/>
              </a:rPr>
              <a:t>pivot</a:t>
            </a:r>
            <a:r>
              <a:rPr sz="2000" spc="265" dirty="0">
                <a:latin typeface="Times New Roman"/>
                <a:cs typeface="Times New Roman"/>
              </a:rPr>
              <a:t> </a:t>
            </a:r>
            <a:r>
              <a:rPr sz="2000" spc="-5" dirty="0">
                <a:latin typeface="Times New Roman"/>
                <a:cs typeface="Times New Roman"/>
              </a:rPr>
              <a:t>point</a:t>
            </a:r>
            <a:r>
              <a:rPr sz="2000" spc="270" dirty="0">
                <a:latin typeface="Times New Roman"/>
                <a:cs typeface="Times New Roman"/>
              </a:rPr>
              <a:t> </a:t>
            </a:r>
            <a:r>
              <a:rPr sz="2000" spc="-5" dirty="0">
                <a:latin typeface="Times New Roman"/>
                <a:cs typeface="Times New Roman"/>
              </a:rPr>
              <a:t>is</a:t>
            </a:r>
            <a:r>
              <a:rPr sz="2000" spc="265" dirty="0">
                <a:latin typeface="Times New Roman"/>
                <a:cs typeface="Times New Roman"/>
              </a:rPr>
              <a:t> </a:t>
            </a:r>
            <a:r>
              <a:rPr sz="2000" spc="-10" dirty="0">
                <a:latin typeface="Times New Roman"/>
                <a:cs typeface="Times New Roman"/>
              </a:rPr>
              <a:t>returned</a:t>
            </a:r>
            <a:r>
              <a:rPr sz="2000" spc="285" dirty="0">
                <a:latin typeface="Times New Roman"/>
                <a:cs typeface="Times New Roman"/>
              </a:rPr>
              <a:t> </a:t>
            </a:r>
            <a:r>
              <a:rPr sz="2000" spc="-20" dirty="0">
                <a:latin typeface="Times New Roman"/>
                <a:cs typeface="Times New Roman"/>
              </a:rPr>
              <a:t>to</a:t>
            </a:r>
            <a:endParaRPr sz="2000">
              <a:latin typeface="Times New Roman"/>
              <a:cs typeface="Times New Roman"/>
            </a:endParaRPr>
          </a:p>
          <a:p>
            <a:pPr marL="996950">
              <a:lnSpc>
                <a:spcPct val="100000"/>
              </a:lnSpc>
              <a:spcBef>
                <a:spcPts val="1200"/>
              </a:spcBef>
            </a:pPr>
            <a:r>
              <a:rPr sz="2000" spc="-5" dirty="0">
                <a:latin typeface="Times New Roman"/>
                <a:cs typeface="Times New Roman"/>
              </a:rPr>
              <a:t>its</a:t>
            </a:r>
            <a:r>
              <a:rPr sz="2000" spc="-35" dirty="0">
                <a:latin typeface="Times New Roman"/>
                <a:cs typeface="Times New Roman"/>
              </a:rPr>
              <a:t> </a:t>
            </a:r>
            <a:r>
              <a:rPr sz="2000" spc="-5" dirty="0">
                <a:latin typeface="Times New Roman"/>
                <a:cs typeface="Times New Roman"/>
              </a:rPr>
              <a:t>original</a:t>
            </a:r>
            <a:r>
              <a:rPr sz="2000" spc="-85" dirty="0">
                <a:latin typeface="Times New Roman"/>
                <a:cs typeface="Times New Roman"/>
              </a:rPr>
              <a:t> </a:t>
            </a:r>
            <a:r>
              <a:rPr sz="2000" spc="-5" dirty="0">
                <a:latin typeface="Times New Roman"/>
                <a:cs typeface="Times New Roman"/>
              </a:rPr>
              <a:t>position.</a:t>
            </a:r>
            <a:endParaRPr sz="200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2073545"/>
            <a:ext cx="8312784" cy="4381500"/>
            <a:chOff x="415632" y="2073545"/>
            <a:chExt cx="8312784" cy="4381500"/>
          </a:xfrm>
        </p:grpSpPr>
        <p:pic>
          <p:nvPicPr>
            <p:cNvPr id="3" name="object 3"/>
            <p:cNvPicPr/>
            <p:nvPr/>
          </p:nvPicPr>
          <p:blipFill>
            <a:blip r:embed="rId2" cstate="print"/>
            <a:stretch>
              <a:fillRect/>
            </a:stretch>
          </p:blipFill>
          <p:spPr>
            <a:xfrm>
              <a:off x="1616174" y="2073545"/>
              <a:ext cx="6971712" cy="1355454"/>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26793" y="3428999"/>
              <a:ext cx="7128129" cy="1702435"/>
            </a:xfrm>
            <a:prstGeom prst="rect">
              <a:avLst/>
            </a:prstGeom>
          </p:spPr>
        </p:pic>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135408"/>
            <a:ext cx="8312784" cy="5319395"/>
            <a:chOff x="415632" y="1135408"/>
            <a:chExt cx="8312784" cy="5319395"/>
          </a:xfrm>
        </p:grpSpPr>
        <p:pic>
          <p:nvPicPr>
            <p:cNvPr id="3" name="object 3"/>
            <p:cNvPicPr/>
            <p:nvPr/>
          </p:nvPicPr>
          <p:blipFill>
            <a:blip r:embed="rId2" cstate="print"/>
            <a:stretch>
              <a:fillRect/>
            </a:stretch>
          </p:blipFill>
          <p:spPr>
            <a:xfrm>
              <a:off x="1794078" y="1135408"/>
              <a:ext cx="5959889" cy="2293591"/>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84959" y="3429000"/>
              <a:ext cx="6299708" cy="1715897"/>
            </a:xfrm>
            <a:prstGeom prst="rect">
              <a:avLst/>
            </a:prstGeom>
          </p:spPr>
        </p:pic>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1010" y="688339"/>
            <a:ext cx="6614159" cy="1371600"/>
          </a:xfrm>
          <a:prstGeom prst="rect">
            <a:avLst/>
          </a:prstGeom>
        </p:spPr>
        <p:txBody>
          <a:bodyPr vert="horz" wrap="square" lIns="0" tIns="13335" rIns="0" bIns="0" rtlCol="0">
            <a:spAutoFit/>
          </a:bodyPr>
          <a:lstStyle/>
          <a:p>
            <a:pPr marL="1270" algn="ctr">
              <a:lnSpc>
                <a:spcPct val="100000"/>
              </a:lnSpc>
              <a:spcBef>
                <a:spcPts val="105"/>
              </a:spcBef>
            </a:pPr>
            <a:r>
              <a:rPr sz="4400" spc="-5" dirty="0">
                <a:latin typeface="Calibri"/>
                <a:cs typeface="Calibri"/>
              </a:rPr>
              <a:t>Scaling</a:t>
            </a:r>
            <a:r>
              <a:rPr sz="4400" dirty="0">
                <a:latin typeface="Calibri"/>
                <a:cs typeface="Calibri"/>
              </a:rPr>
              <a:t> </a:t>
            </a:r>
            <a:r>
              <a:rPr sz="4400" spc="-10" dirty="0">
                <a:latin typeface="Calibri"/>
                <a:cs typeface="Calibri"/>
              </a:rPr>
              <a:t>with</a:t>
            </a:r>
            <a:r>
              <a:rPr sz="4400" spc="-15" dirty="0">
                <a:latin typeface="Calibri"/>
                <a:cs typeface="Calibri"/>
              </a:rPr>
              <a:t> </a:t>
            </a:r>
            <a:r>
              <a:rPr sz="4400" spc="-20" dirty="0">
                <a:latin typeface="Calibri"/>
                <a:cs typeface="Calibri"/>
              </a:rPr>
              <a:t>respect</a:t>
            </a:r>
            <a:r>
              <a:rPr sz="4400" spc="-55" dirty="0">
                <a:latin typeface="Calibri"/>
                <a:cs typeface="Calibri"/>
              </a:rPr>
              <a:t> </a:t>
            </a:r>
            <a:r>
              <a:rPr sz="4400" spc="-25" dirty="0">
                <a:latin typeface="Calibri"/>
                <a:cs typeface="Calibri"/>
              </a:rPr>
              <a:t>to</a:t>
            </a:r>
            <a:r>
              <a:rPr sz="4400" spc="10" dirty="0">
                <a:latin typeface="Calibri"/>
                <a:cs typeface="Calibri"/>
              </a:rPr>
              <a:t> </a:t>
            </a:r>
            <a:r>
              <a:rPr sz="4400" dirty="0">
                <a:latin typeface="Calibri"/>
                <a:cs typeface="Calibri"/>
              </a:rPr>
              <a:t>a</a:t>
            </a:r>
            <a:endParaRPr sz="4400">
              <a:latin typeface="Calibri"/>
              <a:cs typeface="Calibri"/>
            </a:endParaRPr>
          </a:p>
          <a:p>
            <a:pPr algn="ctr">
              <a:lnSpc>
                <a:spcPct val="100000"/>
              </a:lnSpc>
              <a:spcBef>
                <a:spcPts val="3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85" dirty="0">
                <a:latin typeface="Times New Roman"/>
                <a:cs typeface="Times New Roman"/>
              </a:rPr>
              <a:t>T</a:t>
            </a:r>
            <a:r>
              <a:rPr sz="2000" spc="-10" dirty="0">
                <a:latin typeface="Times New Roman"/>
                <a:cs typeface="Times New Roman"/>
              </a:rPr>
              <a:t>r</a:t>
            </a:r>
            <a:r>
              <a:rPr sz="2000" spc="-15" dirty="0">
                <a:latin typeface="Times New Roman"/>
                <a:cs typeface="Times New Roman"/>
              </a:rPr>
              <a:t>a</a:t>
            </a:r>
            <a:r>
              <a:rPr sz="2000" dirty="0">
                <a:latin typeface="Times New Roman"/>
                <a:cs typeface="Times New Roman"/>
              </a:rPr>
              <a:t>n</a:t>
            </a:r>
            <a:r>
              <a:rPr sz="2000" spc="-20" dirty="0">
                <a:latin typeface="Times New Roman"/>
                <a:cs typeface="Times New Roman"/>
              </a:rPr>
              <a:t>s</a:t>
            </a:r>
            <a:r>
              <a:rPr sz="2000" spc="-10" dirty="0">
                <a:latin typeface="Times New Roman"/>
                <a:cs typeface="Times New Roman"/>
              </a:rPr>
              <a:t>f</a:t>
            </a:r>
            <a:r>
              <a:rPr sz="2000" spc="-625" dirty="0">
                <a:latin typeface="Times New Roman"/>
                <a:cs typeface="Times New Roman"/>
              </a:rPr>
              <a:t>o</a:t>
            </a:r>
            <a:r>
              <a:rPr sz="4400" spc="-740" dirty="0">
                <a:latin typeface="Calibri"/>
                <a:cs typeface="Calibri"/>
              </a:rPr>
              <a:t>f</a:t>
            </a:r>
            <a:r>
              <a:rPr sz="2000" spc="-10" dirty="0">
                <a:latin typeface="Times New Roman"/>
                <a:cs typeface="Times New Roman"/>
              </a:rPr>
              <a:t>r</a:t>
            </a:r>
            <a:r>
              <a:rPr sz="2000" spc="-1485" dirty="0">
                <a:latin typeface="Times New Roman"/>
                <a:cs typeface="Times New Roman"/>
              </a:rPr>
              <a:t>m</a:t>
            </a:r>
            <a:r>
              <a:rPr sz="4400" spc="-5" dirty="0">
                <a:latin typeface="Calibri"/>
                <a:cs typeface="Calibri"/>
              </a:rPr>
              <a:t>i</a:t>
            </a:r>
            <a:r>
              <a:rPr sz="4400" spc="-1475" dirty="0">
                <a:latin typeface="Calibri"/>
                <a:cs typeface="Calibri"/>
              </a:rPr>
              <a:t>x</a:t>
            </a:r>
            <a:r>
              <a:rPr sz="2000" spc="-15" dirty="0">
                <a:latin typeface="Times New Roman"/>
                <a:cs typeface="Times New Roman"/>
              </a:rPr>
              <a:t>a</a:t>
            </a:r>
            <a:r>
              <a:rPr sz="2000" spc="-85" dirty="0">
                <a:latin typeface="Times New Roman"/>
                <a:cs typeface="Times New Roman"/>
              </a:rPr>
              <a:t>t</a:t>
            </a:r>
            <a:r>
              <a:rPr sz="4400" spc="-2130" dirty="0">
                <a:latin typeface="Calibri"/>
                <a:cs typeface="Calibri"/>
              </a:rPr>
              <a:t>e</a:t>
            </a:r>
            <a:r>
              <a:rPr sz="2000" spc="-20" dirty="0">
                <a:latin typeface="Times New Roman"/>
                <a:cs typeface="Times New Roman"/>
              </a:rPr>
              <a:t>i</a:t>
            </a:r>
            <a:r>
              <a:rPr sz="2000" dirty="0">
                <a:latin typeface="Times New Roman"/>
                <a:cs typeface="Times New Roman"/>
              </a:rPr>
              <a:t>o</a:t>
            </a:r>
            <a:r>
              <a:rPr sz="2000" spc="-415" dirty="0">
                <a:latin typeface="Times New Roman"/>
                <a:cs typeface="Times New Roman"/>
              </a:rPr>
              <a:t>n</a:t>
            </a:r>
            <a:r>
              <a:rPr sz="4400" spc="-1260" dirty="0">
                <a:latin typeface="Calibri"/>
                <a:cs typeface="Calibri"/>
              </a:rPr>
              <a:t>d</a:t>
            </a:r>
            <a:r>
              <a:rPr sz="2000" dirty="0">
                <a:latin typeface="Times New Roman"/>
                <a:cs typeface="Times New Roman"/>
              </a:rPr>
              <a:t>s</a:t>
            </a:r>
            <a:r>
              <a:rPr sz="2000" spc="-15" dirty="0">
                <a:latin typeface="Times New Roman"/>
                <a:cs typeface="Times New Roman"/>
              </a:rPr>
              <a:t>e</a:t>
            </a:r>
            <a:r>
              <a:rPr sz="2000" spc="-434" dirty="0">
                <a:latin typeface="Times New Roman"/>
                <a:cs typeface="Times New Roman"/>
              </a:rPr>
              <a:t>q</a:t>
            </a:r>
            <a:r>
              <a:rPr sz="4400" spc="-1105" dirty="0">
                <a:latin typeface="Calibri"/>
                <a:cs typeface="Calibri"/>
              </a:rPr>
              <a:t>r</a:t>
            </a:r>
            <a:r>
              <a:rPr sz="2000" spc="-15" dirty="0">
                <a:latin typeface="Times New Roman"/>
                <a:cs typeface="Times New Roman"/>
              </a:rPr>
              <a:t>u</a:t>
            </a:r>
            <a:r>
              <a:rPr sz="2000" spc="-865" dirty="0">
                <a:latin typeface="Times New Roman"/>
                <a:cs typeface="Times New Roman"/>
              </a:rPr>
              <a:t>e</a:t>
            </a:r>
            <a:r>
              <a:rPr sz="4400" spc="-1350" dirty="0">
                <a:latin typeface="Calibri"/>
                <a:cs typeface="Calibri"/>
              </a:rPr>
              <a:t>e</a:t>
            </a:r>
            <a:r>
              <a:rPr sz="2000" dirty="0">
                <a:latin typeface="Times New Roman"/>
                <a:cs typeface="Times New Roman"/>
              </a:rPr>
              <a:t>n</a:t>
            </a:r>
            <a:r>
              <a:rPr sz="2000" spc="-605" dirty="0">
                <a:latin typeface="Times New Roman"/>
                <a:cs typeface="Times New Roman"/>
              </a:rPr>
              <a:t>c</a:t>
            </a:r>
            <a:r>
              <a:rPr sz="4400" spc="-745" dirty="0">
                <a:latin typeface="Calibri"/>
                <a:cs typeface="Calibri"/>
              </a:rPr>
              <a:t>f</a:t>
            </a:r>
            <a:r>
              <a:rPr sz="2000" spc="-280" dirty="0">
                <a:latin typeface="Times New Roman"/>
                <a:cs typeface="Times New Roman"/>
              </a:rPr>
              <a:t>e</a:t>
            </a:r>
            <a:r>
              <a:rPr sz="4400" spc="-1275" dirty="0">
                <a:latin typeface="Calibri"/>
                <a:cs typeface="Calibri"/>
              </a:rPr>
              <a:t>e</a:t>
            </a:r>
            <a:r>
              <a:rPr sz="2000" spc="-20" dirty="0">
                <a:latin typeface="Times New Roman"/>
                <a:cs typeface="Times New Roman"/>
              </a:rPr>
              <a:t>t</a:t>
            </a:r>
            <a:r>
              <a:rPr sz="2000" spc="-295" dirty="0">
                <a:latin typeface="Times New Roman"/>
                <a:cs typeface="Times New Roman"/>
              </a:rPr>
              <a:t>o</a:t>
            </a:r>
            <a:r>
              <a:rPr sz="4400" spc="-605" dirty="0">
                <a:latin typeface="Calibri"/>
                <a:cs typeface="Calibri"/>
              </a:rPr>
              <a:t>r</a:t>
            </a:r>
            <a:r>
              <a:rPr sz="2000" spc="-484" dirty="0">
                <a:latin typeface="Times New Roman"/>
                <a:cs typeface="Times New Roman"/>
              </a:rPr>
              <a:t>p</a:t>
            </a:r>
            <a:r>
              <a:rPr sz="4400" spc="-1714" dirty="0">
                <a:latin typeface="Calibri"/>
                <a:cs typeface="Calibri"/>
              </a:rPr>
              <a:t>e</a:t>
            </a:r>
            <a:r>
              <a:rPr sz="2000" spc="-15" dirty="0">
                <a:latin typeface="Times New Roman"/>
                <a:cs typeface="Times New Roman"/>
              </a:rPr>
              <a:t>r</a:t>
            </a:r>
            <a:r>
              <a:rPr sz="2000" dirty="0">
                <a:latin typeface="Times New Roman"/>
                <a:cs typeface="Times New Roman"/>
              </a:rPr>
              <a:t>o</a:t>
            </a:r>
            <a:r>
              <a:rPr sz="2000" spc="-969" dirty="0">
                <a:latin typeface="Times New Roman"/>
                <a:cs typeface="Times New Roman"/>
              </a:rPr>
              <a:t>d</a:t>
            </a:r>
            <a:r>
              <a:rPr sz="4400" spc="-1365" dirty="0">
                <a:latin typeface="Calibri"/>
                <a:cs typeface="Calibri"/>
              </a:rPr>
              <a:t>n</a:t>
            </a:r>
            <a:r>
              <a:rPr sz="2000" dirty="0">
                <a:latin typeface="Times New Roman"/>
                <a:cs typeface="Times New Roman"/>
              </a:rPr>
              <a:t>u</a:t>
            </a:r>
            <a:r>
              <a:rPr sz="2000" spc="-555" dirty="0">
                <a:latin typeface="Times New Roman"/>
                <a:cs typeface="Times New Roman"/>
              </a:rPr>
              <a:t>c</a:t>
            </a:r>
            <a:r>
              <a:rPr sz="4400" spc="-1320" dirty="0">
                <a:latin typeface="Calibri"/>
                <a:cs typeface="Calibri"/>
              </a:rPr>
              <a:t>c</a:t>
            </a:r>
            <a:r>
              <a:rPr sz="2000" dirty="0">
                <a:latin typeface="Times New Roman"/>
                <a:cs typeface="Times New Roman"/>
              </a:rPr>
              <a:t>e</a:t>
            </a:r>
            <a:r>
              <a:rPr sz="2000" spc="-100" dirty="0">
                <a:latin typeface="Times New Roman"/>
                <a:cs typeface="Times New Roman"/>
              </a:rPr>
              <a:t> </a:t>
            </a:r>
            <a:r>
              <a:rPr sz="4400" spc="-1960" dirty="0">
                <a:latin typeface="Calibri"/>
                <a:cs typeface="Calibri"/>
              </a:rPr>
              <a:t>e</a:t>
            </a:r>
            <a:r>
              <a:rPr sz="2000" dirty="0">
                <a:latin typeface="Times New Roman"/>
                <a:cs typeface="Times New Roman"/>
              </a:rPr>
              <a:t>sc</a:t>
            </a:r>
            <a:r>
              <a:rPr sz="2000" spc="-20" dirty="0">
                <a:latin typeface="Times New Roman"/>
                <a:cs typeface="Times New Roman"/>
              </a:rPr>
              <a:t>a</a:t>
            </a:r>
            <a:r>
              <a:rPr sz="2000" spc="-160" dirty="0">
                <a:latin typeface="Times New Roman"/>
                <a:cs typeface="Times New Roman"/>
              </a:rPr>
              <a:t>l</a:t>
            </a:r>
            <a:r>
              <a:rPr sz="4400" spc="-2160" dirty="0">
                <a:latin typeface="Calibri"/>
                <a:cs typeface="Calibri"/>
              </a:rPr>
              <a:t>p</a:t>
            </a:r>
            <a:r>
              <a:rPr sz="2000" spc="-25" dirty="0">
                <a:latin typeface="Times New Roman"/>
                <a:cs typeface="Times New Roman"/>
              </a:rPr>
              <a:t>i</a:t>
            </a:r>
            <a:r>
              <a:rPr sz="2000" dirty="0">
                <a:latin typeface="Times New Roman"/>
                <a:cs typeface="Times New Roman"/>
              </a:rPr>
              <a:t>n</a:t>
            </a:r>
            <a:r>
              <a:rPr sz="2000" spc="-385" dirty="0">
                <a:latin typeface="Times New Roman"/>
                <a:cs typeface="Times New Roman"/>
              </a:rPr>
              <a:t>g</a:t>
            </a:r>
            <a:r>
              <a:rPr sz="4400" spc="-1290" dirty="0">
                <a:latin typeface="Calibri"/>
                <a:cs typeface="Calibri"/>
              </a:rPr>
              <a:t>o</a:t>
            </a:r>
            <a:r>
              <a:rPr sz="2000" spc="-160" dirty="0">
                <a:latin typeface="Times New Roman"/>
                <a:cs typeface="Times New Roman"/>
              </a:rPr>
              <a:t>w</a:t>
            </a:r>
            <a:r>
              <a:rPr sz="4400" spc="-860" dirty="0">
                <a:latin typeface="Calibri"/>
                <a:cs typeface="Calibri"/>
              </a:rPr>
              <a:t>i</a:t>
            </a:r>
            <a:r>
              <a:rPr sz="2000" dirty="0">
                <a:latin typeface="Times New Roman"/>
                <a:cs typeface="Times New Roman"/>
              </a:rPr>
              <a:t>i</a:t>
            </a:r>
            <a:r>
              <a:rPr sz="2000" spc="-260" dirty="0">
                <a:latin typeface="Times New Roman"/>
                <a:cs typeface="Times New Roman"/>
              </a:rPr>
              <a:t>t</a:t>
            </a:r>
            <a:r>
              <a:rPr sz="4400" spc="-2080" dirty="0">
                <a:latin typeface="Calibri"/>
                <a:cs typeface="Calibri"/>
              </a:rPr>
              <a:t>n</a:t>
            </a:r>
            <a:r>
              <a:rPr sz="2000" dirty="0">
                <a:latin typeface="Times New Roman"/>
                <a:cs typeface="Times New Roman"/>
              </a:rPr>
              <a:t>h</a:t>
            </a:r>
            <a:r>
              <a:rPr sz="2000" spc="140" dirty="0">
                <a:latin typeface="Times New Roman"/>
                <a:cs typeface="Times New Roman"/>
              </a:rPr>
              <a:t> </a:t>
            </a:r>
            <a:r>
              <a:rPr sz="2000" spc="-265" dirty="0">
                <a:latin typeface="Times New Roman"/>
                <a:cs typeface="Times New Roman"/>
              </a:rPr>
              <a:t>r</a:t>
            </a:r>
            <a:r>
              <a:rPr sz="4400" spc="-1220" dirty="0">
                <a:latin typeface="Calibri"/>
                <a:cs typeface="Calibri"/>
              </a:rPr>
              <a:t>t</a:t>
            </a:r>
            <a:r>
              <a:rPr sz="2000" spc="-15" dirty="0">
                <a:latin typeface="Times New Roman"/>
                <a:cs typeface="Times New Roman"/>
              </a:rPr>
              <a:t>es</a:t>
            </a:r>
            <a:r>
              <a:rPr sz="2000" dirty="0">
                <a:latin typeface="Times New Roman"/>
                <a:cs typeface="Times New Roman"/>
              </a:rPr>
              <a:t>pe</a:t>
            </a:r>
            <a:r>
              <a:rPr sz="2000" spc="-10" dirty="0">
                <a:latin typeface="Times New Roman"/>
                <a:cs typeface="Times New Roman"/>
              </a:rPr>
              <a:t>c</a:t>
            </a:r>
            <a:r>
              <a:rPr sz="2000" dirty="0">
                <a:latin typeface="Times New Roman"/>
                <a:cs typeface="Times New Roman"/>
              </a:rPr>
              <a:t>t</a:t>
            </a:r>
            <a:r>
              <a:rPr sz="2000" spc="145" dirty="0">
                <a:latin typeface="Times New Roman"/>
                <a:cs typeface="Times New Roman"/>
              </a:rPr>
              <a:t> </a:t>
            </a:r>
            <a:r>
              <a:rPr sz="2000" spc="-20" dirty="0">
                <a:latin typeface="Times New Roman"/>
                <a:cs typeface="Times New Roman"/>
              </a:rPr>
              <a:t>t</a:t>
            </a:r>
            <a:r>
              <a:rPr sz="2000" dirty="0">
                <a:latin typeface="Times New Roman"/>
                <a:cs typeface="Times New Roman"/>
              </a:rPr>
              <a:t>o</a:t>
            </a:r>
            <a:r>
              <a:rPr sz="2000" spc="140" dirty="0">
                <a:latin typeface="Times New Roman"/>
                <a:cs typeface="Times New Roman"/>
              </a:rPr>
              <a:t> </a:t>
            </a:r>
            <a:r>
              <a:rPr sz="2000" dirty="0">
                <a:latin typeface="Times New Roman"/>
                <a:cs typeface="Times New Roman"/>
              </a:rPr>
              <a:t>a</a:t>
            </a:r>
            <a:endParaRPr sz="2000">
              <a:latin typeface="Times New Roman"/>
              <a:cs typeface="Times New Roman"/>
            </a:endParaRPr>
          </a:p>
        </p:txBody>
      </p:sp>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txBox="1"/>
          <p:nvPr/>
        </p:nvSpPr>
        <p:spPr>
          <a:xfrm>
            <a:off x="1977898" y="1973173"/>
            <a:ext cx="6367145" cy="1370330"/>
          </a:xfrm>
          <a:prstGeom prst="rect">
            <a:avLst/>
          </a:prstGeom>
        </p:spPr>
        <p:txBody>
          <a:bodyPr vert="horz" wrap="square" lIns="0" tIns="12065" rIns="0" bIns="0" rtlCol="0">
            <a:spAutoFit/>
          </a:bodyPr>
          <a:lstStyle/>
          <a:p>
            <a:pPr marL="19685" marR="5080">
              <a:lnSpc>
                <a:spcPct val="140100"/>
              </a:lnSpc>
              <a:spcBef>
                <a:spcPts val="95"/>
              </a:spcBef>
            </a:pPr>
            <a:r>
              <a:rPr sz="2000" spc="-10" dirty="0">
                <a:latin typeface="Times New Roman"/>
                <a:cs typeface="Times New Roman"/>
              </a:rPr>
              <a:t>selected</a:t>
            </a:r>
            <a:r>
              <a:rPr sz="2000" spc="320" dirty="0">
                <a:latin typeface="Times New Roman"/>
                <a:cs typeface="Times New Roman"/>
              </a:rPr>
              <a:t> </a:t>
            </a:r>
            <a:r>
              <a:rPr sz="2000" spc="-10" dirty="0">
                <a:latin typeface="Times New Roman"/>
                <a:cs typeface="Times New Roman"/>
              </a:rPr>
              <a:t>fixed</a:t>
            </a:r>
            <a:r>
              <a:rPr sz="2000" spc="330" dirty="0">
                <a:latin typeface="Times New Roman"/>
                <a:cs typeface="Times New Roman"/>
              </a:rPr>
              <a:t> </a:t>
            </a:r>
            <a:r>
              <a:rPr sz="2000" spc="-10" dirty="0">
                <a:latin typeface="Times New Roman"/>
                <a:cs typeface="Times New Roman"/>
              </a:rPr>
              <a:t>position</a:t>
            </a:r>
            <a:r>
              <a:rPr sz="2000" spc="320" dirty="0">
                <a:latin typeface="Times New Roman"/>
                <a:cs typeface="Times New Roman"/>
              </a:rPr>
              <a:t> </a:t>
            </a:r>
            <a:r>
              <a:rPr sz="2000" spc="-5" dirty="0">
                <a:latin typeface="Times New Roman"/>
                <a:cs typeface="Times New Roman"/>
              </a:rPr>
              <a:t>(xf,</a:t>
            </a:r>
            <a:r>
              <a:rPr sz="2000" spc="335" dirty="0">
                <a:latin typeface="Times New Roman"/>
                <a:cs typeface="Times New Roman"/>
              </a:rPr>
              <a:t> </a:t>
            </a:r>
            <a:r>
              <a:rPr sz="2000" spc="-10" dirty="0">
                <a:latin typeface="Times New Roman"/>
                <a:cs typeface="Times New Roman"/>
              </a:rPr>
              <a:t>yf)</a:t>
            </a:r>
            <a:r>
              <a:rPr sz="2000" spc="325" dirty="0">
                <a:latin typeface="Times New Roman"/>
                <a:cs typeface="Times New Roman"/>
              </a:rPr>
              <a:t> </a:t>
            </a:r>
            <a:r>
              <a:rPr sz="2000" spc="-5" dirty="0">
                <a:latin typeface="Times New Roman"/>
                <a:cs typeface="Times New Roman"/>
              </a:rPr>
              <a:t>using</a:t>
            </a:r>
            <a:r>
              <a:rPr sz="2000" spc="330" dirty="0">
                <a:latin typeface="Times New Roman"/>
                <a:cs typeface="Times New Roman"/>
              </a:rPr>
              <a:t> </a:t>
            </a:r>
            <a:r>
              <a:rPr sz="2000" dirty="0">
                <a:latin typeface="Times New Roman"/>
                <a:cs typeface="Times New Roman"/>
              </a:rPr>
              <a:t>a</a:t>
            </a:r>
            <a:r>
              <a:rPr sz="2000" spc="315" dirty="0">
                <a:latin typeface="Times New Roman"/>
                <a:cs typeface="Times New Roman"/>
              </a:rPr>
              <a:t> </a:t>
            </a:r>
            <a:r>
              <a:rPr sz="2000" spc="-10" dirty="0">
                <a:latin typeface="Times New Roman"/>
                <a:cs typeface="Times New Roman"/>
              </a:rPr>
              <a:t>scaling</a:t>
            </a:r>
            <a:r>
              <a:rPr sz="2000" spc="325" dirty="0">
                <a:latin typeface="Times New Roman"/>
                <a:cs typeface="Times New Roman"/>
              </a:rPr>
              <a:t> </a:t>
            </a:r>
            <a:r>
              <a:rPr sz="2000" spc="-5" dirty="0">
                <a:latin typeface="Times New Roman"/>
                <a:cs typeface="Times New Roman"/>
              </a:rPr>
              <a:t>function</a:t>
            </a:r>
            <a:r>
              <a:rPr sz="2000" spc="320" dirty="0">
                <a:latin typeface="Times New Roman"/>
                <a:cs typeface="Times New Roman"/>
              </a:rPr>
              <a:t> </a:t>
            </a:r>
            <a:r>
              <a:rPr sz="2000" spc="-10" dirty="0">
                <a:latin typeface="Times New Roman"/>
                <a:cs typeface="Times New Roman"/>
              </a:rPr>
              <a:t>that </a:t>
            </a:r>
            <a:r>
              <a:rPr sz="2000" spc="-484" dirty="0">
                <a:latin typeface="Times New Roman"/>
                <a:cs typeface="Times New Roman"/>
              </a:rPr>
              <a:t> </a:t>
            </a:r>
            <a:r>
              <a:rPr sz="2000" spc="-5" dirty="0">
                <a:latin typeface="Times New Roman"/>
                <a:cs typeface="Times New Roman"/>
              </a:rPr>
              <a:t>can</a:t>
            </a:r>
            <a:r>
              <a:rPr sz="2000" spc="-15" dirty="0">
                <a:latin typeface="Times New Roman"/>
                <a:cs typeface="Times New Roman"/>
              </a:rPr>
              <a:t> </a:t>
            </a:r>
            <a:r>
              <a:rPr sz="2000" dirty="0">
                <a:latin typeface="Times New Roman"/>
                <a:cs typeface="Times New Roman"/>
              </a:rPr>
              <a:t>only</a:t>
            </a:r>
            <a:r>
              <a:rPr sz="2000" spc="-30" dirty="0">
                <a:latin typeface="Times New Roman"/>
                <a:cs typeface="Times New Roman"/>
              </a:rPr>
              <a:t> </a:t>
            </a:r>
            <a:r>
              <a:rPr sz="2000" spc="-15" dirty="0">
                <a:latin typeface="Times New Roman"/>
                <a:cs typeface="Times New Roman"/>
              </a:rPr>
              <a:t>scale</a:t>
            </a:r>
            <a:r>
              <a:rPr sz="2000" spc="-5" dirty="0">
                <a:latin typeface="Times New Roman"/>
                <a:cs typeface="Times New Roman"/>
              </a:rPr>
              <a:t> relative</a:t>
            </a:r>
            <a:r>
              <a:rPr sz="2000" spc="-45"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coordinate</a:t>
            </a:r>
            <a:r>
              <a:rPr sz="2000" spc="-45" dirty="0">
                <a:latin typeface="Times New Roman"/>
                <a:cs typeface="Times New Roman"/>
              </a:rPr>
              <a:t> </a:t>
            </a:r>
            <a:r>
              <a:rPr sz="2000" spc="-5" dirty="0">
                <a:latin typeface="Times New Roman"/>
                <a:cs typeface="Times New Roman"/>
              </a:rPr>
              <a:t>origin.</a:t>
            </a:r>
            <a:endParaRPr sz="2000">
              <a:latin typeface="Times New Roman"/>
              <a:cs typeface="Times New Roman"/>
            </a:endParaRPr>
          </a:p>
          <a:p>
            <a:pPr marL="12700">
              <a:lnSpc>
                <a:spcPct val="100000"/>
              </a:lnSpc>
              <a:spcBef>
                <a:spcPts val="1465"/>
              </a:spcBef>
              <a:tabLst>
                <a:tab pos="421005" algn="l"/>
              </a:tabLst>
            </a:pPr>
            <a:r>
              <a:rPr sz="2000" spc="-5" dirty="0">
                <a:solidFill>
                  <a:srgbClr val="3890A7"/>
                </a:solidFill>
                <a:latin typeface="Times New Roman"/>
                <a:cs typeface="Times New Roman"/>
              </a:rPr>
              <a:t>1.	</a:t>
            </a:r>
            <a:r>
              <a:rPr sz="2000" spc="-25" dirty="0">
                <a:latin typeface="Times New Roman"/>
                <a:cs typeface="Times New Roman"/>
              </a:rPr>
              <a:t>Translate</a:t>
            </a:r>
            <a:r>
              <a:rPr sz="2000" spc="125" dirty="0">
                <a:latin typeface="Times New Roman"/>
                <a:cs typeface="Times New Roman"/>
              </a:rPr>
              <a:t> </a:t>
            </a:r>
            <a:r>
              <a:rPr sz="2000" spc="-10" dirty="0">
                <a:latin typeface="Times New Roman"/>
                <a:cs typeface="Times New Roman"/>
              </a:rPr>
              <a:t>object</a:t>
            </a:r>
            <a:r>
              <a:rPr sz="2000" spc="145" dirty="0">
                <a:latin typeface="Times New Roman"/>
                <a:cs typeface="Times New Roman"/>
              </a:rPr>
              <a:t> </a:t>
            </a:r>
            <a:r>
              <a:rPr sz="2000" spc="-15" dirty="0">
                <a:latin typeface="Times New Roman"/>
                <a:cs typeface="Times New Roman"/>
              </a:rPr>
              <a:t>so</a:t>
            </a:r>
            <a:r>
              <a:rPr sz="2000" spc="135" dirty="0">
                <a:latin typeface="Times New Roman"/>
                <a:cs typeface="Times New Roman"/>
              </a:rPr>
              <a:t> </a:t>
            </a:r>
            <a:r>
              <a:rPr sz="2000" spc="-5" dirty="0">
                <a:latin typeface="Times New Roman"/>
                <a:cs typeface="Times New Roman"/>
              </a:rPr>
              <a:t>that</a:t>
            </a:r>
            <a:r>
              <a:rPr sz="2000" spc="135" dirty="0">
                <a:latin typeface="Times New Roman"/>
                <a:cs typeface="Times New Roman"/>
              </a:rPr>
              <a:t> </a:t>
            </a:r>
            <a:r>
              <a:rPr sz="2000" spc="-5" dirty="0">
                <a:latin typeface="Times New Roman"/>
                <a:cs typeface="Times New Roman"/>
              </a:rPr>
              <a:t>the</a:t>
            </a:r>
            <a:r>
              <a:rPr sz="2000" spc="145" dirty="0">
                <a:latin typeface="Times New Roman"/>
                <a:cs typeface="Times New Roman"/>
              </a:rPr>
              <a:t> </a:t>
            </a:r>
            <a:r>
              <a:rPr sz="2000" spc="-10" dirty="0">
                <a:latin typeface="Times New Roman"/>
                <a:cs typeface="Times New Roman"/>
              </a:rPr>
              <a:t>fixed</a:t>
            </a:r>
            <a:r>
              <a:rPr sz="2000" spc="145" dirty="0">
                <a:latin typeface="Times New Roman"/>
                <a:cs typeface="Times New Roman"/>
              </a:rPr>
              <a:t> </a:t>
            </a:r>
            <a:r>
              <a:rPr sz="2000" spc="-5" dirty="0">
                <a:latin typeface="Times New Roman"/>
                <a:cs typeface="Times New Roman"/>
              </a:rPr>
              <a:t>point</a:t>
            </a:r>
            <a:r>
              <a:rPr sz="2000" spc="145" dirty="0">
                <a:latin typeface="Times New Roman"/>
                <a:cs typeface="Times New Roman"/>
              </a:rPr>
              <a:t> </a:t>
            </a:r>
            <a:r>
              <a:rPr sz="2000" spc="-10" dirty="0">
                <a:latin typeface="Times New Roman"/>
                <a:cs typeface="Times New Roman"/>
              </a:rPr>
              <a:t>coincides</a:t>
            </a:r>
            <a:r>
              <a:rPr sz="2000" spc="145" dirty="0">
                <a:latin typeface="Times New Roman"/>
                <a:cs typeface="Times New Roman"/>
              </a:rPr>
              <a:t> </a:t>
            </a:r>
            <a:r>
              <a:rPr sz="2000" spc="-10" dirty="0">
                <a:latin typeface="Times New Roman"/>
                <a:cs typeface="Times New Roman"/>
              </a:rPr>
              <a:t>with</a:t>
            </a:r>
            <a:r>
              <a:rPr sz="2000" spc="150" dirty="0">
                <a:latin typeface="Times New Roman"/>
                <a:cs typeface="Times New Roman"/>
              </a:rPr>
              <a:t> </a:t>
            </a:r>
            <a:r>
              <a:rPr sz="2000" spc="-5" dirty="0">
                <a:latin typeface="Times New Roman"/>
                <a:cs typeface="Times New Roman"/>
              </a:rPr>
              <a:t>the</a:t>
            </a:r>
            <a:endParaRPr sz="2000">
              <a:latin typeface="Times New Roman"/>
              <a:cs typeface="Times New Roman"/>
            </a:endParaRPr>
          </a:p>
        </p:txBody>
      </p:sp>
      <p:sp>
        <p:nvSpPr>
          <p:cNvPr id="5" name="object 5"/>
          <p:cNvSpPr txBox="1"/>
          <p:nvPr/>
        </p:nvSpPr>
        <p:spPr>
          <a:xfrm>
            <a:off x="1336928" y="3428936"/>
            <a:ext cx="7391400" cy="3025775"/>
          </a:xfrm>
          <a:prstGeom prst="rect">
            <a:avLst/>
          </a:prstGeom>
          <a:solidFill>
            <a:srgbClr val="FFFFFF"/>
          </a:solidFill>
        </p:spPr>
        <p:txBody>
          <a:bodyPr vert="horz" wrap="square" lIns="0" tIns="23495" rIns="0" bIns="0" rtlCol="0">
            <a:spAutoFit/>
          </a:bodyPr>
          <a:lstStyle/>
          <a:p>
            <a:pPr marL="1061720">
              <a:lnSpc>
                <a:spcPct val="100000"/>
              </a:lnSpc>
              <a:spcBef>
                <a:spcPts val="185"/>
              </a:spcBef>
            </a:pPr>
            <a:r>
              <a:rPr sz="2000" spc="-5" dirty="0">
                <a:latin typeface="Times New Roman"/>
                <a:cs typeface="Times New Roman"/>
              </a:rPr>
              <a:t>coordinate</a:t>
            </a:r>
            <a:r>
              <a:rPr sz="2000" spc="-75" dirty="0">
                <a:latin typeface="Times New Roman"/>
                <a:cs typeface="Times New Roman"/>
              </a:rPr>
              <a:t> </a:t>
            </a:r>
            <a:r>
              <a:rPr sz="2000" spc="-5" dirty="0">
                <a:latin typeface="Times New Roman"/>
                <a:cs typeface="Times New Roman"/>
              </a:rPr>
              <a:t>origin.</a:t>
            </a:r>
            <a:endParaRPr sz="2000">
              <a:latin typeface="Times New Roman"/>
              <a:cs typeface="Times New Roman"/>
            </a:endParaRPr>
          </a:p>
          <a:p>
            <a:pPr marL="1061720" indent="-410209">
              <a:lnSpc>
                <a:spcPct val="100000"/>
              </a:lnSpc>
              <a:spcBef>
                <a:spcPts val="1870"/>
              </a:spcBef>
              <a:buClr>
                <a:srgbClr val="3890A7"/>
              </a:buClr>
              <a:buAutoNum type="arabicPeriod" startAt="2"/>
              <a:tabLst>
                <a:tab pos="1061720" algn="l"/>
                <a:tab pos="1062355" algn="l"/>
              </a:tabLst>
            </a:pPr>
            <a:r>
              <a:rPr sz="2000" spc="-5" dirty="0">
                <a:latin typeface="Times New Roman"/>
                <a:cs typeface="Times New Roman"/>
              </a:rPr>
              <a:t>Scale</a:t>
            </a:r>
            <a:r>
              <a:rPr sz="2000" spc="-3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object</a:t>
            </a:r>
            <a:r>
              <a:rPr sz="2000" spc="-45" dirty="0">
                <a:latin typeface="Times New Roman"/>
                <a:cs typeface="Times New Roman"/>
              </a:rPr>
              <a:t> </a:t>
            </a:r>
            <a:r>
              <a:rPr sz="2000" dirty="0">
                <a:latin typeface="Times New Roman"/>
                <a:cs typeface="Times New Roman"/>
              </a:rPr>
              <a:t>with</a:t>
            </a:r>
            <a:r>
              <a:rPr sz="2000" spc="-35" dirty="0">
                <a:latin typeface="Times New Roman"/>
                <a:cs typeface="Times New Roman"/>
              </a:rPr>
              <a:t> </a:t>
            </a:r>
            <a:r>
              <a:rPr sz="2000" dirty="0">
                <a:latin typeface="Times New Roman"/>
                <a:cs typeface="Times New Roman"/>
              </a:rPr>
              <a:t>respect</a:t>
            </a:r>
            <a:r>
              <a:rPr sz="2000" spc="-45" dirty="0">
                <a:latin typeface="Times New Roman"/>
                <a:cs typeface="Times New Roman"/>
              </a:rPr>
              <a:t> </a:t>
            </a:r>
            <a:r>
              <a:rPr sz="2000" spc="-10" dirty="0">
                <a:latin typeface="Times New Roman"/>
                <a:cs typeface="Times New Roman"/>
              </a:rPr>
              <a:t>to</a:t>
            </a:r>
            <a:r>
              <a:rPr sz="2000" spc="-4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coordinate</a:t>
            </a:r>
            <a:r>
              <a:rPr sz="2000" spc="50" dirty="0">
                <a:latin typeface="Times New Roman"/>
                <a:cs typeface="Times New Roman"/>
              </a:rPr>
              <a:t> </a:t>
            </a:r>
            <a:r>
              <a:rPr sz="2000" spc="-5" dirty="0">
                <a:latin typeface="Times New Roman"/>
                <a:cs typeface="Times New Roman"/>
              </a:rPr>
              <a:t>origin.</a:t>
            </a:r>
            <a:endParaRPr sz="2000">
              <a:latin typeface="Times New Roman"/>
              <a:cs typeface="Times New Roman"/>
            </a:endParaRPr>
          </a:p>
          <a:p>
            <a:pPr marL="1061720" marR="394970" indent="-410209">
              <a:lnSpc>
                <a:spcPct val="140000"/>
              </a:lnSpc>
              <a:spcBef>
                <a:spcPts val="120"/>
              </a:spcBef>
              <a:buClr>
                <a:srgbClr val="3890A7"/>
              </a:buClr>
              <a:buAutoNum type="arabicPeriod" startAt="2"/>
              <a:tabLst>
                <a:tab pos="1061720" algn="l"/>
                <a:tab pos="1062355" algn="l"/>
              </a:tabLst>
            </a:pPr>
            <a:r>
              <a:rPr sz="2000" spc="-5" dirty="0">
                <a:latin typeface="Times New Roman"/>
                <a:cs typeface="Times New Roman"/>
              </a:rPr>
              <a:t>Use</a:t>
            </a:r>
            <a:r>
              <a:rPr sz="2000" spc="50" dirty="0">
                <a:latin typeface="Times New Roman"/>
                <a:cs typeface="Times New Roman"/>
              </a:rPr>
              <a:t> </a:t>
            </a:r>
            <a:r>
              <a:rPr sz="2000" spc="-5" dirty="0">
                <a:latin typeface="Times New Roman"/>
                <a:cs typeface="Times New Roman"/>
              </a:rPr>
              <a:t>the</a:t>
            </a:r>
            <a:r>
              <a:rPr sz="2000" spc="45" dirty="0">
                <a:latin typeface="Times New Roman"/>
                <a:cs typeface="Times New Roman"/>
              </a:rPr>
              <a:t> </a:t>
            </a:r>
            <a:r>
              <a:rPr sz="2000" spc="-10" dirty="0">
                <a:latin typeface="Times New Roman"/>
                <a:cs typeface="Times New Roman"/>
              </a:rPr>
              <a:t>inverse</a:t>
            </a:r>
            <a:r>
              <a:rPr sz="2000" spc="50" dirty="0">
                <a:latin typeface="Times New Roman"/>
                <a:cs typeface="Times New Roman"/>
              </a:rPr>
              <a:t> </a:t>
            </a:r>
            <a:r>
              <a:rPr sz="2000" spc="-10" dirty="0">
                <a:latin typeface="Times New Roman"/>
                <a:cs typeface="Times New Roman"/>
              </a:rPr>
              <a:t>translation</a:t>
            </a:r>
            <a:r>
              <a:rPr sz="2000" spc="45" dirty="0">
                <a:latin typeface="Times New Roman"/>
                <a:cs typeface="Times New Roman"/>
              </a:rPr>
              <a:t> </a:t>
            </a:r>
            <a:r>
              <a:rPr sz="2000" spc="-5" dirty="0">
                <a:latin typeface="Times New Roman"/>
                <a:cs typeface="Times New Roman"/>
              </a:rPr>
              <a:t>of</a:t>
            </a:r>
            <a:r>
              <a:rPr sz="2000" spc="40" dirty="0">
                <a:latin typeface="Times New Roman"/>
                <a:cs typeface="Times New Roman"/>
              </a:rPr>
              <a:t> </a:t>
            </a:r>
            <a:r>
              <a:rPr sz="2000" spc="-10" dirty="0">
                <a:latin typeface="Times New Roman"/>
                <a:cs typeface="Times New Roman"/>
              </a:rPr>
              <a:t>step</a:t>
            </a:r>
            <a:r>
              <a:rPr sz="2000" spc="45" dirty="0">
                <a:latin typeface="Times New Roman"/>
                <a:cs typeface="Times New Roman"/>
              </a:rPr>
              <a:t> </a:t>
            </a:r>
            <a:r>
              <a:rPr sz="2000" dirty="0">
                <a:latin typeface="Times New Roman"/>
                <a:cs typeface="Times New Roman"/>
              </a:rPr>
              <a:t>1</a:t>
            </a:r>
            <a:r>
              <a:rPr sz="2000" spc="55" dirty="0">
                <a:latin typeface="Times New Roman"/>
                <a:cs typeface="Times New Roman"/>
              </a:rPr>
              <a:t> </a:t>
            </a:r>
            <a:r>
              <a:rPr sz="2000" spc="-10" dirty="0">
                <a:latin typeface="Times New Roman"/>
                <a:cs typeface="Times New Roman"/>
              </a:rPr>
              <a:t>to</a:t>
            </a:r>
            <a:r>
              <a:rPr sz="2000" spc="50" dirty="0">
                <a:latin typeface="Times New Roman"/>
                <a:cs typeface="Times New Roman"/>
              </a:rPr>
              <a:t> </a:t>
            </a:r>
            <a:r>
              <a:rPr sz="2000" spc="-10" dirty="0">
                <a:latin typeface="Times New Roman"/>
                <a:cs typeface="Times New Roman"/>
              </a:rPr>
              <a:t>return</a:t>
            </a:r>
            <a:r>
              <a:rPr sz="2000" spc="5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object</a:t>
            </a:r>
            <a:r>
              <a:rPr sz="2000" spc="35" dirty="0">
                <a:latin typeface="Times New Roman"/>
                <a:cs typeface="Times New Roman"/>
              </a:rPr>
              <a:t> </a:t>
            </a:r>
            <a:r>
              <a:rPr sz="2000" spc="-20" dirty="0">
                <a:latin typeface="Times New Roman"/>
                <a:cs typeface="Times New Roman"/>
              </a:rPr>
              <a:t>to </a:t>
            </a:r>
            <a:r>
              <a:rPr sz="2000" spc="-484" dirty="0">
                <a:latin typeface="Times New Roman"/>
                <a:cs typeface="Times New Roman"/>
              </a:rPr>
              <a:t> </a:t>
            </a:r>
            <a:r>
              <a:rPr sz="2000" spc="-5" dirty="0">
                <a:latin typeface="Times New Roman"/>
                <a:cs typeface="Times New Roman"/>
              </a:rPr>
              <a:t>its</a:t>
            </a:r>
            <a:r>
              <a:rPr sz="2000" spc="-25" dirty="0">
                <a:latin typeface="Times New Roman"/>
                <a:cs typeface="Times New Roman"/>
              </a:rPr>
              <a:t> </a:t>
            </a:r>
            <a:r>
              <a:rPr sz="2000" spc="-5" dirty="0">
                <a:latin typeface="Times New Roman"/>
                <a:cs typeface="Times New Roman"/>
              </a:rPr>
              <a:t>original</a:t>
            </a:r>
            <a:r>
              <a:rPr sz="2000" spc="-65" dirty="0">
                <a:latin typeface="Times New Roman"/>
                <a:cs typeface="Times New Roman"/>
              </a:rPr>
              <a:t> </a:t>
            </a:r>
            <a:r>
              <a:rPr sz="2000" spc="-5" dirty="0">
                <a:latin typeface="Times New Roman"/>
                <a:cs typeface="Times New Roman"/>
              </a:rPr>
              <a:t>position.</a:t>
            </a:r>
            <a:endParaRPr sz="2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2375" y="2109228"/>
            <a:ext cx="7121906" cy="3890009"/>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p:nvPr/>
        </p:nvSpPr>
        <p:spPr>
          <a:xfrm>
            <a:off x="8518906" y="6466433"/>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7</a:t>
            </a:fld>
            <a:endParaRPr sz="120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953902"/>
            <a:ext cx="8312784" cy="4500880"/>
            <a:chOff x="415632" y="1953902"/>
            <a:chExt cx="8312784" cy="4500880"/>
          </a:xfrm>
        </p:grpSpPr>
        <p:pic>
          <p:nvPicPr>
            <p:cNvPr id="3" name="object 3"/>
            <p:cNvPicPr/>
            <p:nvPr/>
          </p:nvPicPr>
          <p:blipFill>
            <a:blip r:embed="rId2" cstate="print"/>
            <a:stretch>
              <a:fillRect/>
            </a:stretch>
          </p:blipFill>
          <p:spPr>
            <a:xfrm>
              <a:off x="1454784" y="1953902"/>
              <a:ext cx="6908716" cy="1475097"/>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454784" y="3429025"/>
              <a:ext cx="7076948" cy="1071727"/>
            </a:xfrm>
            <a:prstGeom prst="rect">
              <a:avLst/>
            </a:prstGeom>
          </p:spPr>
        </p:pic>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92801" y="1076706"/>
            <a:ext cx="1035050" cy="330835"/>
          </a:xfrm>
          <a:prstGeom prst="rect">
            <a:avLst/>
          </a:prstGeom>
        </p:spPr>
        <p:txBody>
          <a:bodyPr vert="horz" wrap="square" lIns="0" tIns="13335" rIns="0" bIns="0" rtlCol="0">
            <a:spAutoFit/>
          </a:bodyPr>
          <a:lstStyle/>
          <a:p>
            <a:pPr marL="38100">
              <a:lnSpc>
                <a:spcPct val="100000"/>
              </a:lnSpc>
              <a:spcBef>
                <a:spcPts val="105"/>
              </a:spcBef>
              <a:tabLst>
                <a:tab pos="473709" algn="l"/>
              </a:tabLst>
            </a:pPr>
            <a:r>
              <a:rPr sz="3000" baseline="12500" dirty="0">
                <a:latin typeface="Times New Roman"/>
                <a:cs typeface="Times New Roman"/>
              </a:rPr>
              <a:t>for	</a:t>
            </a:r>
            <a:r>
              <a:rPr sz="2000" dirty="0">
                <a:latin typeface="Times New Roman"/>
                <a:cs typeface="Times New Roman"/>
              </a:rPr>
              <a:t>these</a:t>
            </a:r>
            <a:endParaRPr sz="2000">
              <a:latin typeface="Times New Roman"/>
              <a:cs typeface="Times New Roman"/>
            </a:endParaRPr>
          </a:p>
        </p:txBody>
      </p:sp>
      <p:sp>
        <p:nvSpPr>
          <p:cNvPr id="3" name="object 3"/>
          <p:cNvSpPr txBox="1"/>
          <p:nvPr/>
        </p:nvSpPr>
        <p:spPr>
          <a:xfrm>
            <a:off x="6592061" y="1076706"/>
            <a:ext cx="53467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a:cs typeface="Times New Roman"/>
              </a:rPr>
              <a:t>t</a:t>
            </a:r>
            <a:r>
              <a:rPr sz="2000" spc="5" dirty="0">
                <a:latin typeface="Times New Roman"/>
                <a:cs typeface="Times New Roman"/>
              </a:rPr>
              <a:t>h</a:t>
            </a:r>
            <a:r>
              <a:rPr sz="2000" spc="15" dirty="0">
                <a:latin typeface="Times New Roman"/>
                <a:cs typeface="Times New Roman"/>
              </a:rPr>
              <a:t>r</a:t>
            </a:r>
            <a:r>
              <a:rPr sz="2000" spc="-15" dirty="0">
                <a:latin typeface="Times New Roman"/>
                <a:cs typeface="Times New Roman"/>
              </a:rPr>
              <a:t>e</a:t>
            </a:r>
            <a:r>
              <a:rPr sz="2000" dirty="0">
                <a:latin typeface="Times New Roman"/>
                <a:cs typeface="Times New Roman"/>
              </a:rPr>
              <a:t>e</a:t>
            </a:r>
            <a:endParaRPr sz="2000">
              <a:latin typeface="Times New Roman"/>
              <a:cs typeface="Times New Roman"/>
            </a:endParaRPr>
          </a:p>
        </p:txBody>
      </p:sp>
      <p:sp>
        <p:nvSpPr>
          <p:cNvPr id="4" name="object 4"/>
          <p:cNvSpPr txBox="1"/>
          <p:nvPr/>
        </p:nvSpPr>
        <p:spPr>
          <a:xfrm>
            <a:off x="7314692" y="1076706"/>
            <a:ext cx="10814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o</a:t>
            </a:r>
            <a:r>
              <a:rPr sz="2000" spc="10" dirty="0">
                <a:latin typeface="Times New Roman"/>
                <a:cs typeface="Times New Roman"/>
              </a:rPr>
              <a:t>p</a:t>
            </a:r>
            <a:r>
              <a:rPr sz="2000" dirty="0">
                <a:latin typeface="Times New Roman"/>
                <a:cs typeface="Times New Roman"/>
              </a:rPr>
              <a:t>e</a:t>
            </a:r>
            <a:r>
              <a:rPr sz="2000" spc="-10" dirty="0">
                <a:latin typeface="Times New Roman"/>
                <a:cs typeface="Times New Roman"/>
              </a:rPr>
              <a:t>r</a:t>
            </a:r>
            <a:r>
              <a:rPr sz="2000" dirty="0">
                <a:latin typeface="Times New Roman"/>
                <a:cs typeface="Times New Roman"/>
              </a:rPr>
              <a:t>a</a:t>
            </a:r>
            <a:r>
              <a:rPr sz="2000" spc="-10" dirty="0">
                <a:latin typeface="Times New Roman"/>
                <a:cs typeface="Times New Roman"/>
              </a:rPr>
              <a:t>t</a:t>
            </a:r>
            <a:r>
              <a:rPr sz="2000" spc="-20" dirty="0">
                <a:latin typeface="Times New Roman"/>
                <a:cs typeface="Times New Roman"/>
              </a:rPr>
              <a:t>i</a:t>
            </a:r>
            <a:r>
              <a:rPr sz="2000" dirty="0">
                <a:latin typeface="Times New Roman"/>
                <a:cs typeface="Times New Roman"/>
              </a:rPr>
              <a:t>o</a:t>
            </a:r>
            <a:r>
              <a:rPr sz="2000" spc="-15" dirty="0">
                <a:latin typeface="Times New Roman"/>
                <a:cs typeface="Times New Roman"/>
              </a:rPr>
              <a:t>n</a:t>
            </a:r>
            <a:r>
              <a:rPr sz="2000" dirty="0">
                <a:latin typeface="Times New Roman"/>
                <a:cs typeface="Times New Roman"/>
              </a:rPr>
              <a:t>s</a:t>
            </a:r>
            <a:endParaRPr sz="2000">
              <a:latin typeface="Times New Roman"/>
              <a:cs typeface="Times New Roman"/>
            </a:endParaRPr>
          </a:p>
        </p:txBody>
      </p:sp>
      <p:sp>
        <p:nvSpPr>
          <p:cNvPr id="5" name="object 5"/>
          <p:cNvSpPr txBox="1"/>
          <p:nvPr/>
        </p:nvSpPr>
        <p:spPr>
          <a:xfrm>
            <a:off x="1918461" y="1018413"/>
            <a:ext cx="3322320" cy="330835"/>
          </a:xfrm>
          <a:prstGeom prst="rect">
            <a:avLst/>
          </a:prstGeom>
        </p:spPr>
        <p:txBody>
          <a:bodyPr vert="horz" wrap="square" lIns="0" tIns="13335" rIns="0" bIns="0" rtlCol="0">
            <a:spAutoFit/>
          </a:bodyPr>
          <a:lstStyle/>
          <a:p>
            <a:pPr marL="12700">
              <a:lnSpc>
                <a:spcPct val="100000"/>
              </a:lnSpc>
              <a:spcBef>
                <a:spcPts val="105"/>
              </a:spcBef>
              <a:tabLst>
                <a:tab pos="1929764" algn="l"/>
                <a:tab pos="2449830" algn="l"/>
              </a:tabLst>
            </a:pPr>
            <a:r>
              <a:rPr sz="1600" spc="-5" dirty="0">
                <a:solidFill>
                  <a:srgbClr val="3890A7"/>
                </a:solidFill>
                <a:latin typeface="Webdings"/>
                <a:cs typeface="Webdings"/>
              </a:rPr>
              <a:t></a:t>
            </a:r>
            <a:r>
              <a:rPr sz="1600" spc="15" dirty="0">
                <a:solidFill>
                  <a:srgbClr val="3890A7"/>
                </a:solidFill>
                <a:latin typeface="Times New Roman"/>
                <a:cs typeface="Times New Roman"/>
              </a:rPr>
              <a:t> </a:t>
            </a:r>
            <a:r>
              <a:rPr sz="2000" spc="-5" dirty="0">
                <a:latin typeface="Times New Roman"/>
                <a:cs typeface="Times New Roman"/>
              </a:rPr>
              <a:t>Concatenating	</a:t>
            </a:r>
            <a:r>
              <a:rPr sz="2000" dirty="0">
                <a:latin typeface="Times New Roman"/>
                <a:cs typeface="Times New Roman"/>
              </a:rPr>
              <a:t>the	</a:t>
            </a:r>
            <a:r>
              <a:rPr sz="2000" spc="-5" dirty="0">
                <a:latin typeface="Times New Roman"/>
                <a:cs typeface="Times New Roman"/>
              </a:rPr>
              <a:t>matrices</a:t>
            </a:r>
            <a:endParaRPr sz="2000">
              <a:latin typeface="Times New Roman"/>
              <a:cs typeface="Times New Roman"/>
            </a:endParaRPr>
          </a:p>
        </p:txBody>
      </p:sp>
      <p:sp>
        <p:nvSpPr>
          <p:cNvPr id="6" name="object 6"/>
          <p:cNvSpPr txBox="1"/>
          <p:nvPr/>
        </p:nvSpPr>
        <p:spPr>
          <a:xfrm>
            <a:off x="2066289" y="1475613"/>
            <a:ext cx="378396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produces</a:t>
            </a:r>
            <a:r>
              <a:rPr sz="2000" spc="-4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spc="-5" dirty="0">
                <a:latin typeface="Times New Roman"/>
                <a:cs typeface="Times New Roman"/>
              </a:rPr>
              <a:t>required</a:t>
            </a:r>
            <a:r>
              <a:rPr sz="2000" spc="-50" dirty="0">
                <a:latin typeface="Times New Roman"/>
                <a:cs typeface="Times New Roman"/>
              </a:rPr>
              <a:t> </a:t>
            </a:r>
            <a:r>
              <a:rPr sz="2000" dirty="0">
                <a:latin typeface="Times New Roman"/>
                <a:cs typeface="Times New Roman"/>
              </a:rPr>
              <a:t>scaling</a:t>
            </a:r>
            <a:r>
              <a:rPr sz="2000" spc="-110" dirty="0">
                <a:latin typeface="Times New Roman"/>
                <a:cs typeface="Times New Roman"/>
              </a:rPr>
              <a:t> </a:t>
            </a:r>
            <a:r>
              <a:rPr sz="2000" spc="-5" dirty="0">
                <a:latin typeface="Times New Roman"/>
                <a:cs typeface="Times New Roman"/>
              </a:rPr>
              <a:t>matrix:</a:t>
            </a:r>
            <a:endParaRPr sz="2000">
              <a:latin typeface="Times New Roman"/>
              <a:cs typeface="Times New Roman"/>
            </a:endParaRPr>
          </a:p>
        </p:txBody>
      </p:sp>
      <p:pic>
        <p:nvPicPr>
          <p:cNvPr id="7" name="object 7"/>
          <p:cNvPicPr/>
          <p:nvPr/>
        </p:nvPicPr>
        <p:blipFill>
          <a:blip r:embed="rId2" cstate="print"/>
          <a:stretch>
            <a:fillRect/>
          </a:stretch>
        </p:blipFill>
        <p:spPr>
          <a:xfrm>
            <a:off x="1861978" y="2201105"/>
            <a:ext cx="6453723" cy="861506"/>
          </a:xfrm>
          <a:prstGeom prst="rect">
            <a:avLst/>
          </a:prstGeom>
        </p:spPr>
      </p:pic>
      <p:grpSp>
        <p:nvGrpSpPr>
          <p:cNvPr id="8" name="object 8"/>
          <p:cNvGrpSpPr/>
          <p:nvPr/>
        </p:nvGrpSpPr>
        <p:grpSpPr>
          <a:xfrm>
            <a:off x="415632" y="3428936"/>
            <a:ext cx="8312784" cy="3025775"/>
            <a:chOff x="415632" y="3428936"/>
            <a:chExt cx="8312784" cy="3025775"/>
          </a:xfrm>
        </p:grpSpPr>
        <p:pic>
          <p:nvPicPr>
            <p:cNvPr id="9" name="object 9"/>
            <p:cNvPicPr/>
            <p:nvPr/>
          </p:nvPicPr>
          <p:blipFill>
            <a:blip r:embed="rId3" cstate="print"/>
            <a:stretch>
              <a:fillRect/>
            </a:stretch>
          </p:blipFill>
          <p:spPr>
            <a:xfrm>
              <a:off x="415632" y="3428936"/>
              <a:ext cx="8312784" cy="3025648"/>
            </a:xfrm>
            <a:prstGeom prst="rect">
              <a:avLst/>
            </a:prstGeom>
          </p:spPr>
        </p:pic>
        <p:sp>
          <p:nvSpPr>
            <p:cNvPr id="10" name="object 10"/>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11" name="object 11"/>
            <p:cNvPicPr/>
            <p:nvPr/>
          </p:nvPicPr>
          <p:blipFill>
            <a:blip r:embed="rId4" cstate="print"/>
            <a:stretch>
              <a:fillRect/>
            </a:stretch>
          </p:blipFill>
          <p:spPr>
            <a:xfrm>
              <a:off x="1780286" y="3428987"/>
              <a:ext cx="6586473" cy="695210"/>
            </a:xfrm>
            <a:prstGeom prst="rect">
              <a:avLst/>
            </a:prstGeom>
          </p:spPr>
        </p:pic>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345" y="653034"/>
            <a:ext cx="5991860" cy="574040"/>
          </a:xfrm>
          <a:prstGeom prst="rect">
            <a:avLst/>
          </a:prstGeom>
        </p:spPr>
        <p:txBody>
          <a:bodyPr vert="horz" wrap="square" lIns="0" tIns="12700" rIns="0" bIns="0" rtlCol="0">
            <a:spAutoFit/>
          </a:bodyPr>
          <a:lstStyle/>
          <a:p>
            <a:pPr marL="12700">
              <a:lnSpc>
                <a:spcPct val="100000"/>
              </a:lnSpc>
              <a:spcBef>
                <a:spcPts val="100"/>
              </a:spcBef>
            </a:pPr>
            <a:r>
              <a:rPr sz="3600" spc="-10" dirty="0">
                <a:latin typeface="Calibri"/>
                <a:cs typeface="Calibri"/>
              </a:rPr>
              <a:t>Matrix</a:t>
            </a:r>
            <a:r>
              <a:rPr sz="3600" spc="-55" dirty="0">
                <a:latin typeface="Calibri"/>
                <a:cs typeface="Calibri"/>
              </a:rPr>
              <a:t> </a:t>
            </a:r>
            <a:r>
              <a:rPr sz="3600" spc="-15" dirty="0">
                <a:latin typeface="Calibri"/>
                <a:cs typeface="Calibri"/>
              </a:rPr>
              <a:t>concatenation</a:t>
            </a:r>
            <a:r>
              <a:rPr sz="3600" spc="-155" dirty="0">
                <a:latin typeface="Calibri"/>
                <a:cs typeface="Calibri"/>
              </a:rPr>
              <a:t> </a:t>
            </a:r>
            <a:r>
              <a:rPr sz="3600" spc="-20" dirty="0">
                <a:latin typeface="Calibri"/>
                <a:cs typeface="Calibri"/>
              </a:rPr>
              <a:t>properties</a:t>
            </a:r>
            <a:endParaRPr sz="3600">
              <a:latin typeface="Calibri"/>
              <a:cs typeface="Calibri"/>
            </a:endParaRPr>
          </a:p>
        </p:txBody>
      </p:sp>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626235" y="1872742"/>
            <a:ext cx="6819900" cy="4030979"/>
          </a:xfrm>
          <a:prstGeom prst="rect">
            <a:avLst/>
          </a:prstGeom>
        </p:spPr>
        <p:txBody>
          <a:bodyPr vert="horz" wrap="square" lIns="0" tIns="13335" rIns="0" bIns="0" rtlCol="0">
            <a:spAutoFit/>
          </a:bodyPr>
          <a:lstStyle/>
          <a:p>
            <a:pPr marL="52069">
              <a:lnSpc>
                <a:spcPct val="100000"/>
              </a:lnSpc>
              <a:spcBef>
                <a:spcPts val="105"/>
              </a:spcBef>
            </a:pPr>
            <a:r>
              <a:rPr sz="1600" spc="-5" dirty="0">
                <a:solidFill>
                  <a:srgbClr val="3890A7"/>
                </a:solidFill>
                <a:latin typeface="Webdings"/>
                <a:cs typeface="Webdings"/>
              </a:rPr>
              <a:t></a:t>
            </a:r>
            <a:r>
              <a:rPr sz="1600" spc="-10" dirty="0">
                <a:solidFill>
                  <a:srgbClr val="3890A7"/>
                </a:solidFill>
                <a:latin typeface="Times New Roman"/>
                <a:cs typeface="Times New Roman"/>
              </a:rPr>
              <a:t> </a:t>
            </a:r>
            <a:r>
              <a:rPr sz="2000" dirty="0">
                <a:latin typeface="Times New Roman"/>
                <a:cs typeface="Times New Roman"/>
              </a:rPr>
              <a:t>Matrix</a:t>
            </a:r>
            <a:r>
              <a:rPr sz="2000" spc="-65" dirty="0">
                <a:latin typeface="Times New Roman"/>
                <a:cs typeface="Times New Roman"/>
              </a:rPr>
              <a:t> </a:t>
            </a:r>
            <a:r>
              <a:rPr sz="2000" spc="-5" dirty="0">
                <a:latin typeface="Times New Roman"/>
                <a:cs typeface="Times New Roman"/>
              </a:rPr>
              <a:t>multiplication</a:t>
            </a:r>
            <a:r>
              <a:rPr sz="2000" spc="-7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spc="-5" dirty="0">
                <a:latin typeface="Times New Roman"/>
                <a:cs typeface="Times New Roman"/>
              </a:rPr>
              <a:t>associative</a:t>
            </a:r>
            <a:endParaRPr sz="2000" dirty="0">
              <a:latin typeface="Times New Roman"/>
              <a:cs typeface="Times New Roman"/>
            </a:endParaRPr>
          </a:p>
          <a:p>
            <a:pPr algn="ctr">
              <a:lnSpc>
                <a:spcPct val="100000"/>
              </a:lnSpc>
              <a:spcBef>
                <a:spcPts val="1500"/>
              </a:spcBef>
            </a:pPr>
            <a:r>
              <a:rPr sz="2000" b="1" spc="5" dirty="0">
                <a:latin typeface="Times New Roman"/>
                <a:cs typeface="Times New Roman"/>
              </a:rPr>
              <a:t>M</a:t>
            </a:r>
            <a:r>
              <a:rPr sz="1950" b="1" spc="7" baseline="-17094" dirty="0">
                <a:latin typeface="Times New Roman"/>
                <a:cs typeface="Times New Roman"/>
              </a:rPr>
              <a:t>3</a:t>
            </a:r>
            <a:r>
              <a:rPr sz="2000" b="1" spc="5" dirty="0">
                <a:latin typeface="Times New Roman"/>
                <a:cs typeface="Times New Roman"/>
              </a:rPr>
              <a:t>.M</a:t>
            </a:r>
            <a:r>
              <a:rPr sz="1950" b="1" spc="7" baseline="-17094" dirty="0">
                <a:latin typeface="Times New Roman"/>
                <a:cs typeface="Times New Roman"/>
              </a:rPr>
              <a:t>2</a:t>
            </a:r>
            <a:r>
              <a:rPr sz="2000" b="1" spc="5" dirty="0">
                <a:latin typeface="Times New Roman"/>
                <a:cs typeface="Times New Roman"/>
              </a:rPr>
              <a:t>.M</a:t>
            </a:r>
            <a:r>
              <a:rPr sz="1950" b="1" spc="7" baseline="-17094" dirty="0">
                <a:latin typeface="Times New Roman"/>
                <a:cs typeface="Times New Roman"/>
              </a:rPr>
              <a:t>1</a:t>
            </a:r>
            <a:r>
              <a:rPr sz="1950" b="1" spc="-60" baseline="-17094" dirty="0">
                <a:latin typeface="Times New Roman"/>
                <a:cs typeface="Times New Roman"/>
              </a:rPr>
              <a:t> </a:t>
            </a:r>
            <a:r>
              <a:rPr sz="2000" b="1" dirty="0">
                <a:latin typeface="Times New Roman"/>
                <a:cs typeface="Times New Roman"/>
              </a:rPr>
              <a:t>=</a:t>
            </a:r>
            <a:r>
              <a:rPr sz="2000" b="1" spc="-10" dirty="0">
                <a:latin typeface="Times New Roman"/>
                <a:cs typeface="Times New Roman"/>
              </a:rPr>
              <a:t> </a:t>
            </a:r>
            <a:r>
              <a:rPr sz="2000" b="1" dirty="0">
                <a:latin typeface="Times New Roman"/>
                <a:cs typeface="Times New Roman"/>
              </a:rPr>
              <a:t>(M</a:t>
            </a:r>
            <a:r>
              <a:rPr sz="1950" b="1" baseline="-17094" dirty="0">
                <a:latin typeface="Times New Roman"/>
                <a:cs typeface="Times New Roman"/>
              </a:rPr>
              <a:t>3</a:t>
            </a:r>
            <a:r>
              <a:rPr sz="2000" b="1" dirty="0">
                <a:latin typeface="Times New Roman"/>
                <a:cs typeface="Times New Roman"/>
              </a:rPr>
              <a:t>.M</a:t>
            </a:r>
            <a:r>
              <a:rPr sz="1950" b="1" baseline="-17094" dirty="0">
                <a:latin typeface="Times New Roman"/>
                <a:cs typeface="Times New Roman"/>
              </a:rPr>
              <a:t>2</a:t>
            </a:r>
            <a:r>
              <a:rPr sz="2000" b="1" dirty="0">
                <a:latin typeface="Times New Roman"/>
                <a:cs typeface="Times New Roman"/>
              </a:rPr>
              <a:t>).M</a:t>
            </a:r>
            <a:r>
              <a:rPr sz="1950" b="1" baseline="-17094" dirty="0">
                <a:latin typeface="Times New Roman"/>
                <a:cs typeface="Times New Roman"/>
              </a:rPr>
              <a:t>1</a:t>
            </a:r>
            <a:r>
              <a:rPr sz="1950" b="1" spc="-52" baseline="-17094" dirty="0">
                <a:latin typeface="Times New Roman"/>
                <a:cs typeface="Times New Roman"/>
              </a:rPr>
              <a:t> </a:t>
            </a:r>
            <a:r>
              <a:rPr sz="2000" b="1" dirty="0">
                <a:latin typeface="Times New Roman"/>
                <a:cs typeface="Times New Roman"/>
              </a:rPr>
              <a:t>=</a:t>
            </a:r>
            <a:r>
              <a:rPr sz="2000" b="1" spc="-10" dirty="0">
                <a:latin typeface="Times New Roman"/>
                <a:cs typeface="Times New Roman"/>
              </a:rPr>
              <a:t> </a:t>
            </a:r>
            <a:r>
              <a:rPr sz="2000" b="1" spc="20" dirty="0">
                <a:latin typeface="Times New Roman"/>
                <a:cs typeface="Times New Roman"/>
              </a:rPr>
              <a:t>M</a:t>
            </a:r>
            <a:r>
              <a:rPr sz="1950" b="1" spc="30" baseline="-17094" dirty="0">
                <a:latin typeface="Times New Roman"/>
                <a:cs typeface="Times New Roman"/>
              </a:rPr>
              <a:t>3</a:t>
            </a:r>
            <a:r>
              <a:rPr sz="2000" b="1" spc="20" dirty="0">
                <a:latin typeface="Times New Roman"/>
                <a:cs typeface="Times New Roman"/>
              </a:rPr>
              <a:t>.(M</a:t>
            </a:r>
            <a:r>
              <a:rPr sz="1950" b="1" spc="30" baseline="-17094" dirty="0">
                <a:latin typeface="Times New Roman"/>
                <a:cs typeface="Times New Roman"/>
              </a:rPr>
              <a:t>2</a:t>
            </a:r>
            <a:r>
              <a:rPr sz="2000" b="1" spc="20" dirty="0">
                <a:latin typeface="Times New Roman"/>
                <a:cs typeface="Times New Roman"/>
              </a:rPr>
              <a:t>.M</a:t>
            </a:r>
            <a:r>
              <a:rPr sz="1950" b="1" spc="30" baseline="-17094" dirty="0">
                <a:latin typeface="Times New Roman"/>
                <a:cs typeface="Times New Roman"/>
              </a:rPr>
              <a:t>1</a:t>
            </a:r>
            <a:r>
              <a:rPr sz="2000" b="1" spc="20" dirty="0">
                <a:latin typeface="Times New Roman"/>
                <a:cs typeface="Times New Roman"/>
              </a:rPr>
              <a:t>)</a:t>
            </a:r>
            <a:endParaRPr sz="2000" dirty="0">
              <a:latin typeface="Times New Roman"/>
              <a:cs typeface="Times New Roman"/>
            </a:endParaRPr>
          </a:p>
          <a:p>
            <a:pPr marL="52069">
              <a:lnSpc>
                <a:spcPct val="100000"/>
              </a:lnSpc>
              <a:spcBef>
                <a:spcPts val="1500"/>
              </a:spcBef>
            </a:pPr>
            <a:r>
              <a:rPr sz="1600" spc="-5" dirty="0">
                <a:solidFill>
                  <a:srgbClr val="3890A7"/>
                </a:solidFill>
                <a:latin typeface="Webdings"/>
                <a:cs typeface="Webdings"/>
              </a:rPr>
              <a:t></a:t>
            </a:r>
            <a:r>
              <a:rPr sz="1600" dirty="0">
                <a:solidFill>
                  <a:srgbClr val="3890A7"/>
                </a:solidFill>
                <a:latin typeface="Times New Roman"/>
                <a:cs typeface="Times New Roman"/>
              </a:rPr>
              <a:t> </a:t>
            </a:r>
            <a:r>
              <a:rPr sz="2000" spc="-10" dirty="0">
                <a:latin typeface="Times New Roman"/>
                <a:cs typeface="Times New Roman"/>
              </a:rPr>
              <a:t>Multiplication</a:t>
            </a:r>
            <a:r>
              <a:rPr sz="2000" spc="-55" dirty="0">
                <a:latin typeface="Times New Roman"/>
                <a:cs typeface="Times New Roman"/>
              </a:rPr>
              <a:t> </a:t>
            </a:r>
            <a:r>
              <a:rPr sz="2000" dirty="0">
                <a:latin typeface="Times New Roman"/>
                <a:cs typeface="Times New Roman"/>
              </a:rPr>
              <a:t>is</a:t>
            </a:r>
            <a:r>
              <a:rPr sz="2000" spc="-30" dirty="0">
                <a:latin typeface="Times New Roman"/>
                <a:cs typeface="Times New Roman"/>
              </a:rPr>
              <a:t> </a:t>
            </a:r>
            <a:r>
              <a:rPr sz="2000" spc="5" dirty="0">
                <a:latin typeface="Times New Roman"/>
                <a:cs typeface="Times New Roman"/>
              </a:rPr>
              <a:t>not</a:t>
            </a:r>
            <a:r>
              <a:rPr sz="2000" spc="-50" dirty="0">
                <a:latin typeface="Times New Roman"/>
                <a:cs typeface="Times New Roman"/>
              </a:rPr>
              <a:t> </a:t>
            </a:r>
            <a:r>
              <a:rPr sz="2000" spc="-15" dirty="0">
                <a:latin typeface="Times New Roman"/>
                <a:cs typeface="Times New Roman"/>
              </a:rPr>
              <a:t>commutative.</a:t>
            </a:r>
            <a:endParaRPr sz="2000" dirty="0">
              <a:latin typeface="Times New Roman"/>
              <a:cs typeface="Times New Roman"/>
            </a:endParaRPr>
          </a:p>
          <a:p>
            <a:pPr marL="551815" marR="383540" indent="-215265">
              <a:lnSpc>
                <a:spcPct val="140100"/>
              </a:lnSpc>
              <a:spcBef>
                <a:spcPts val="130"/>
              </a:spcBef>
              <a:buClr>
                <a:srgbClr val="3890A7"/>
              </a:buClr>
              <a:buFont typeface="Verdana"/>
              <a:buChar char="◦"/>
              <a:tabLst>
                <a:tab pos="552450" algn="l"/>
              </a:tabLst>
            </a:pPr>
            <a:r>
              <a:rPr sz="2000" spc="-10" dirty="0">
                <a:latin typeface="Times New Roman"/>
                <a:cs typeface="Times New Roman"/>
              </a:rPr>
              <a:t>Unless</a:t>
            </a:r>
            <a:r>
              <a:rPr sz="2000" spc="-2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sequence</a:t>
            </a:r>
            <a:r>
              <a:rPr sz="2000" spc="-45" dirty="0">
                <a:latin typeface="Times New Roman"/>
                <a:cs typeface="Times New Roman"/>
              </a:rPr>
              <a:t> </a:t>
            </a:r>
            <a:r>
              <a:rPr sz="2000" dirty="0">
                <a:latin typeface="Times New Roman"/>
                <a:cs typeface="Times New Roman"/>
              </a:rPr>
              <a:t>of</a:t>
            </a:r>
            <a:r>
              <a:rPr sz="2000" spc="-30" dirty="0">
                <a:latin typeface="Times New Roman"/>
                <a:cs typeface="Times New Roman"/>
              </a:rPr>
              <a:t> </a:t>
            </a:r>
            <a:r>
              <a:rPr sz="2000" spc="-5" dirty="0">
                <a:latin typeface="Times New Roman"/>
                <a:cs typeface="Times New Roman"/>
              </a:rPr>
              <a:t>transformations</a:t>
            </a:r>
            <a:r>
              <a:rPr sz="2000" spc="-50"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spc="-5" dirty="0">
                <a:latin typeface="Times New Roman"/>
                <a:cs typeface="Times New Roman"/>
              </a:rPr>
              <a:t>all</a:t>
            </a:r>
            <a:r>
              <a:rPr sz="2000" spc="-3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same </a:t>
            </a:r>
            <a:r>
              <a:rPr sz="2000" spc="-484" dirty="0">
                <a:latin typeface="Times New Roman"/>
                <a:cs typeface="Times New Roman"/>
              </a:rPr>
              <a:t> </a:t>
            </a:r>
            <a:r>
              <a:rPr sz="2000" dirty="0">
                <a:latin typeface="Times New Roman"/>
                <a:cs typeface="Times New Roman"/>
              </a:rPr>
              <a:t>kind.</a:t>
            </a:r>
          </a:p>
          <a:p>
            <a:pPr marL="550545" indent="-213995">
              <a:lnSpc>
                <a:spcPct val="100000"/>
              </a:lnSpc>
              <a:spcBef>
                <a:spcPts val="1870"/>
              </a:spcBef>
              <a:buClr>
                <a:srgbClr val="3890A7"/>
              </a:buClr>
              <a:buFont typeface="Verdana"/>
              <a:buChar char="◦"/>
              <a:tabLst>
                <a:tab pos="551180" algn="l"/>
              </a:tabLst>
            </a:pPr>
            <a:r>
              <a:rPr sz="2000" b="1" dirty="0">
                <a:latin typeface="Times New Roman"/>
                <a:cs typeface="Times New Roman"/>
              </a:rPr>
              <a:t>M</a:t>
            </a:r>
            <a:r>
              <a:rPr sz="1950" b="1" spc="30" baseline="-17094" dirty="0">
                <a:latin typeface="Times New Roman"/>
                <a:cs typeface="Times New Roman"/>
              </a:rPr>
              <a:t>2</a:t>
            </a:r>
            <a:r>
              <a:rPr sz="2000" b="1" dirty="0">
                <a:latin typeface="Times New Roman"/>
                <a:cs typeface="Times New Roman"/>
              </a:rPr>
              <a:t>.M</a:t>
            </a:r>
            <a:r>
              <a:rPr sz="1950" b="1" spc="22" baseline="-17094" dirty="0">
                <a:latin typeface="Times New Roman"/>
                <a:cs typeface="Times New Roman"/>
              </a:rPr>
              <a:t>1</a:t>
            </a:r>
            <a:r>
              <a:rPr sz="1950" b="1" spc="-30" baseline="-17094" dirty="0">
                <a:latin typeface="Times New Roman"/>
                <a:cs typeface="Times New Roman"/>
              </a:rPr>
              <a:t> </a:t>
            </a:r>
            <a:r>
              <a:rPr sz="2000" dirty="0">
                <a:latin typeface="Times New Roman"/>
                <a:cs typeface="Times New Roman"/>
              </a:rPr>
              <a:t>n</a:t>
            </a:r>
            <a:r>
              <a:rPr sz="2000" spc="10" dirty="0">
                <a:latin typeface="Times New Roman"/>
                <a:cs typeface="Times New Roman"/>
              </a:rPr>
              <a:t>o</a:t>
            </a:r>
            <a:r>
              <a:rPr sz="2000" dirty="0">
                <a:latin typeface="Times New Roman"/>
                <a:cs typeface="Times New Roman"/>
              </a:rPr>
              <a:t>t</a:t>
            </a:r>
            <a:r>
              <a:rPr sz="2000" spc="-15" dirty="0">
                <a:latin typeface="Times New Roman"/>
                <a:cs typeface="Times New Roman"/>
              </a:rPr>
              <a:t> </a:t>
            </a:r>
            <a:r>
              <a:rPr sz="2000" dirty="0">
                <a:latin typeface="Times New Roman"/>
                <a:cs typeface="Times New Roman"/>
              </a:rPr>
              <a:t>eq</a:t>
            </a:r>
            <a:r>
              <a:rPr sz="2000" spc="5" dirty="0">
                <a:latin typeface="Times New Roman"/>
                <a:cs typeface="Times New Roman"/>
              </a:rPr>
              <a:t>u</a:t>
            </a:r>
            <a:r>
              <a:rPr sz="2000" dirty="0">
                <a:latin typeface="Times New Roman"/>
                <a:cs typeface="Times New Roman"/>
              </a:rPr>
              <a:t>al</a:t>
            </a:r>
            <a:r>
              <a:rPr sz="2000" spc="-50"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b="1" dirty="0">
                <a:latin typeface="Times New Roman"/>
                <a:cs typeface="Times New Roman"/>
              </a:rPr>
              <a:t>M</a:t>
            </a:r>
            <a:r>
              <a:rPr sz="1950" b="1" spc="30" baseline="-17094" dirty="0">
                <a:latin typeface="Times New Roman"/>
                <a:cs typeface="Times New Roman"/>
              </a:rPr>
              <a:t>1</a:t>
            </a:r>
            <a:r>
              <a:rPr sz="2000" b="1" dirty="0">
                <a:latin typeface="Times New Roman"/>
                <a:cs typeface="Times New Roman"/>
              </a:rPr>
              <a:t>.M</a:t>
            </a:r>
            <a:r>
              <a:rPr sz="1950" b="1" spc="22" baseline="-17094" dirty="0">
                <a:latin typeface="Times New Roman"/>
                <a:cs typeface="Times New Roman"/>
              </a:rPr>
              <a:t>2</a:t>
            </a:r>
            <a:r>
              <a:rPr sz="1950" b="1" spc="-30" baseline="-17094" dirty="0">
                <a:latin typeface="Times New Roman"/>
                <a:cs typeface="Times New Roman"/>
              </a:rPr>
              <a:t> </a:t>
            </a:r>
            <a:r>
              <a:rPr sz="2000" spc="-5" dirty="0">
                <a:latin typeface="Times New Roman"/>
                <a:cs typeface="Times New Roman"/>
              </a:rPr>
              <a:t>i</a:t>
            </a:r>
            <a:r>
              <a:rPr sz="2000" dirty="0">
                <a:latin typeface="Times New Roman"/>
                <a:cs typeface="Times New Roman"/>
              </a:rPr>
              <a:t>n</a:t>
            </a:r>
            <a:r>
              <a:rPr sz="2000" spc="-195" dirty="0">
                <a:latin typeface="Times New Roman"/>
                <a:cs typeface="Times New Roman"/>
              </a:rPr>
              <a:t> </a:t>
            </a:r>
            <a:r>
              <a:rPr sz="2000" dirty="0">
                <a:latin typeface="Times New Roman"/>
                <a:cs typeface="Times New Roman"/>
              </a:rPr>
              <a:t>ge</a:t>
            </a:r>
            <a:r>
              <a:rPr sz="2000" spc="5" dirty="0">
                <a:latin typeface="Times New Roman"/>
                <a:cs typeface="Times New Roman"/>
              </a:rPr>
              <a:t>n</a:t>
            </a:r>
            <a:r>
              <a:rPr sz="2000" dirty="0">
                <a:latin typeface="Times New Roman"/>
                <a:cs typeface="Times New Roman"/>
              </a:rPr>
              <a:t>e</a:t>
            </a:r>
            <a:r>
              <a:rPr sz="2000" spc="-10" dirty="0">
                <a:latin typeface="Times New Roman"/>
                <a:cs typeface="Times New Roman"/>
              </a:rPr>
              <a:t>r</a:t>
            </a:r>
            <a:r>
              <a:rPr sz="2000" dirty="0">
                <a:latin typeface="Times New Roman"/>
                <a:cs typeface="Times New Roman"/>
              </a:rPr>
              <a:t>a</a:t>
            </a:r>
            <a:r>
              <a:rPr sz="2000" spc="-20" dirty="0">
                <a:latin typeface="Times New Roman"/>
                <a:cs typeface="Times New Roman"/>
              </a:rPr>
              <a:t>l</a:t>
            </a:r>
            <a:r>
              <a:rPr sz="2000" dirty="0">
                <a:latin typeface="Times New Roman"/>
                <a:cs typeface="Times New Roman"/>
              </a:rPr>
              <a:t>.</a:t>
            </a:r>
          </a:p>
          <a:p>
            <a:pPr marL="304800" marR="43180" indent="-254635" algn="just">
              <a:lnSpc>
                <a:spcPct val="140100"/>
              </a:lnSpc>
              <a:spcBef>
                <a:spcPts val="12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0" dirty="0">
                <a:latin typeface="Times New Roman"/>
                <a:cs typeface="Times New Roman"/>
              </a:rPr>
              <a:t>This </a:t>
            </a:r>
            <a:r>
              <a:rPr sz="2000" spc="-15" dirty="0">
                <a:latin typeface="Times New Roman"/>
                <a:cs typeface="Times New Roman"/>
              </a:rPr>
              <a:t>means </a:t>
            </a:r>
            <a:r>
              <a:rPr sz="2000" dirty="0">
                <a:latin typeface="Times New Roman"/>
                <a:cs typeface="Times New Roman"/>
              </a:rPr>
              <a:t>that </a:t>
            </a:r>
            <a:r>
              <a:rPr sz="2000" spc="-10" dirty="0">
                <a:latin typeface="Times New Roman"/>
                <a:cs typeface="Times New Roman"/>
              </a:rPr>
              <a:t>if </a:t>
            </a:r>
            <a:r>
              <a:rPr sz="2000" spc="-5" dirty="0">
                <a:latin typeface="Times New Roman"/>
                <a:cs typeface="Times New Roman"/>
              </a:rPr>
              <a:t>we </a:t>
            </a:r>
            <a:r>
              <a:rPr sz="2000" dirty="0">
                <a:latin typeface="Times New Roman"/>
                <a:cs typeface="Times New Roman"/>
              </a:rPr>
              <a:t>want </a:t>
            </a:r>
            <a:r>
              <a:rPr sz="2000" spc="-10" dirty="0">
                <a:latin typeface="Times New Roman"/>
                <a:cs typeface="Times New Roman"/>
              </a:rPr>
              <a:t>to translate </a:t>
            </a:r>
            <a:r>
              <a:rPr sz="2000" spc="-5" dirty="0">
                <a:latin typeface="Times New Roman"/>
                <a:cs typeface="Times New Roman"/>
              </a:rPr>
              <a:t>and </a:t>
            </a:r>
            <a:r>
              <a:rPr sz="2000" spc="-10" dirty="0">
                <a:latin typeface="Times New Roman"/>
                <a:cs typeface="Times New Roman"/>
              </a:rPr>
              <a:t>rotate </a:t>
            </a:r>
            <a:r>
              <a:rPr sz="2000" spc="-15" dirty="0">
                <a:latin typeface="Times New Roman"/>
                <a:cs typeface="Times New Roman"/>
              </a:rPr>
              <a:t>an </a:t>
            </a:r>
            <a:r>
              <a:rPr sz="2000" spc="-5" dirty="0">
                <a:latin typeface="Times New Roman"/>
                <a:cs typeface="Times New Roman"/>
              </a:rPr>
              <a:t>object, </a:t>
            </a:r>
            <a:r>
              <a:rPr sz="2000" spc="5" dirty="0">
                <a:latin typeface="Times New Roman"/>
                <a:cs typeface="Times New Roman"/>
              </a:rPr>
              <a:t>we </a:t>
            </a:r>
            <a:r>
              <a:rPr sz="2000" spc="10" dirty="0">
                <a:latin typeface="Times New Roman"/>
                <a:cs typeface="Times New Roman"/>
              </a:rPr>
              <a:t> </a:t>
            </a:r>
            <a:r>
              <a:rPr sz="2000" spc="-15" dirty="0">
                <a:latin typeface="Times New Roman"/>
                <a:cs typeface="Times New Roman"/>
              </a:rPr>
              <a:t>must</a:t>
            </a:r>
            <a:r>
              <a:rPr sz="2000" spc="120" dirty="0">
                <a:latin typeface="Times New Roman"/>
                <a:cs typeface="Times New Roman"/>
              </a:rPr>
              <a:t> </a:t>
            </a:r>
            <a:r>
              <a:rPr sz="2000" dirty="0">
                <a:latin typeface="Times New Roman"/>
                <a:cs typeface="Times New Roman"/>
              </a:rPr>
              <a:t>be</a:t>
            </a:r>
            <a:r>
              <a:rPr sz="2000" spc="145" dirty="0">
                <a:latin typeface="Times New Roman"/>
                <a:cs typeface="Times New Roman"/>
              </a:rPr>
              <a:t> </a:t>
            </a:r>
            <a:r>
              <a:rPr sz="2000" spc="-5" dirty="0">
                <a:latin typeface="Times New Roman"/>
                <a:cs typeface="Times New Roman"/>
              </a:rPr>
              <a:t>careful</a:t>
            </a:r>
            <a:r>
              <a:rPr sz="2000" spc="140" dirty="0">
                <a:latin typeface="Times New Roman"/>
                <a:cs typeface="Times New Roman"/>
              </a:rPr>
              <a:t> </a:t>
            </a:r>
            <a:r>
              <a:rPr sz="2000" spc="-5" dirty="0">
                <a:latin typeface="Times New Roman"/>
                <a:cs typeface="Times New Roman"/>
              </a:rPr>
              <a:t>about</a:t>
            </a:r>
            <a:r>
              <a:rPr sz="2000" spc="135" dirty="0">
                <a:latin typeface="Times New Roman"/>
                <a:cs typeface="Times New Roman"/>
              </a:rPr>
              <a:t> </a:t>
            </a:r>
            <a:r>
              <a:rPr sz="2000" spc="-10" dirty="0">
                <a:latin typeface="Times New Roman"/>
                <a:cs typeface="Times New Roman"/>
              </a:rPr>
              <a:t>the</a:t>
            </a:r>
            <a:r>
              <a:rPr sz="2000" spc="135" dirty="0">
                <a:latin typeface="Times New Roman"/>
                <a:cs typeface="Times New Roman"/>
              </a:rPr>
              <a:t> </a:t>
            </a:r>
            <a:r>
              <a:rPr sz="2000" spc="-10" dirty="0">
                <a:latin typeface="Times New Roman"/>
                <a:cs typeface="Times New Roman"/>
              </a:rPr>
              <a:t>order</a:t>
            </a:r>
            <a:r>
              <a:rPr sz="2000" spc="140" dirty="0">
                <a:latin typeface="Times New Roman"/>
                <a:cs typeface="Times New Roman"/>
              </a:rPr>
              <a:t> </a:t>
            </a:r>
            <a:r>
              <a:rPr sz="2000" spc="-10" dirty="0">
                <a:latin typeface="Times New Roman"/>
                <a:cs typeface="Times New Roman"/>
              </a:rPr>
              <a:t>in</a:t>
            </a:r>
            <a:r>
              <a:rPr sz="2000" spc="145" dirty="0">
                <a:latin typeface="Times New Roman"/>
                <a:cs typeface="Times New Roman"/>
              </a:rPr>
              <a:t> </a:t>
            </a:r>
            <a:r>
              <a:rPr sz="2000" spc="-5" dirty="0">
                <a:latin typeface="Times New Roman"/>
                <a:cs typeface="Times New Roman"/>
              </a:rPr>
              <a:t>which</a:t>
            </a:r>
            <a:r>
              <a:rPr sz="2000" spc="140" dirty="0">
                <a:latin typeface="Times New Roman"/>
                <a:cs typeface="Times New Roman"/>
              </a:rPr>
              <a:t> </a:t>
            </a:r>
            <a:r>
              <a:rPr sz="2000" spc="-10" dirty="0">
                <a:latin typeface="Times New Roman"/>
                <a:cs typeface="Times New Roman"/>
              </a:rPr>
              <a:t>the</a:t>
            </a:r>
            <a:r>
              <a:rPr sz="2000" spc="145" dirty="0">
                <a:latin typeface="Times New Roman"/>
                <a:cs typeface="Times New Roman"/>
              </a:rPr>
              <a:t> </a:t>
            </a:r>
            <a:r>
              <a:rPr sz="2000" spc="-10" dirty="0">
                <a:latin typeface="Times New Roman"/>
                <a:cs typeface="Times New Roman"/>
              </a:rPr>
              <a:t>composite</a:t>
            </a:r>
            <a:r>
              <a:rPr sz="2000" spc="150" dirty="0">
                <a:latin typeface="Times New Roman"/>
                <a:cs typeface="Times New Roman"/>
              </a:rPr>
              <a:t> </a:t>
            </a:r>
            <a:r>
              <a:rPr sz="2000" spc="-15" dirty="0">
                <a:latin typeface="Times New Roman"/>
                <a:cs typeface="Times New Roman"/>
              </a:rPr>
              <a:t>matrix </a:t>
            </a:r>
            <a:r>
              <a:rPr sz="2000" spc="-490" dirty="0">
                <a:latin typeface="Times New Roman"/>
                <a:cs typeface="Times New Roman"/>
              </a:rPr>
              <a:t> </a:t>
            </a:r>
            <a:r>
              <a:rPr sz="2000" spc="-5" dirty="0">
                <a:latin typeface="Times New Roman"/>
                <a:cs typeface="Times New Roman"/>
              </a:rPr>
              <a:t>is</a:t>
            </a:r>
            <a:r>
              <a:rPr sz="2000" spc="-50" dirty="0">
                <a:latin typeface="Times New Roman"/>
                <a:cs typeface="Times New Roman"/>
              </a:rPr>
              <a:t> </a:t>
            </a:r>
            <a:r>
              <a:rPr sz="2000" spc="-5" dirty="0">
                <a:latin typeface="Times New Roman"/>
                <a:cs typeface="Times New Roman"/>
              </a:rPr>
              <a:t>evaluated</a:t>
            </a:r>
            <a:endParaRPr sz="2000" dirty="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3428936"/>
            <a:ext cx="8312784" cy="3025775"/>
            <a:chOff x="415632" y="3428936"/>
            <a:chExt cx="8312784" cy="3025775"/>
          </a:xfrm>
        </p:grpSpPr>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588769" y="1041374"/>
            <a:ext cx="6596380" cy="4740275"/>
          </a:xfrm>
          <a:prstGeom prst="rect">
            <a:avLst/>
          </a:prstGeom>
        </p:spPr>
        <p:txBody>
          <a:bodyPr vert="horz" wrap="square" lIns="0" tIns="12065" rIns="0" bIns="0" rtlCol="0">
            <a:spAutoFit/>
          </a:bodyPr>
          <a:lstStyle/>
          <a:p>
            <a:pPr marL="279400" marR="17780" indent="-254635">
              <a:lnSpc>
                <a:spcPct val="147100"/>
              </a:lnSpc>
              <a:spcBef>
                <a:spcPts val="95"/>
              </a:spcBef>
              <a:tabLst>
                <a:tab pos="659130" algn="l"/>
                <a:tab pos="1002030" algn="l"/>
                <a:tab pos="5043170"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For</a:t>
            </a:r>
            <a:r>
              <a:rPr sz="2000" spc="-25" dirty="0">
                <a:latin typeface="Times New Roman"/>
                <a:cs typeface="Times New Roman"/>
              </a:rPr>
              <a:t> </a:t>
            </a:r>
            <a:r>
              <a:rPr sz="2000" spc="-15" dirty="0">
                <a:latin typeface="Times New Roman"/>
                <a:cs typeface="Times New Roman"/>
              </a:rPr>
              <a:t>some</a:t>
            </a:r>
            <a:r>
              <a:rPr sz="2000" dirty="0">
                <a:latin typeface="Times New Roman"/>
                <a:cs typeface="Times New Roman"/>
              </a:rPr>
              <a:t> </a:t>
            </a:r>
            <a:r>
              <a:rPr sz="2000" spc="-5" dirty="0">
                <a:latin typeface="Times New Roman"/>
                <a:cs typeface="Times New Roman"/>
              </a:rPr>
              <a:t>special</a:t>
            </a:r>
            <a:r>
              <a:rPr sz="2000" spc="-45" dirty="0">
                <a:latin typeface="Times New Roman"/>
                <a:cs typeface="Times New Roman"/>
              </a:rPr>
              <a:t> </a:t>
            </a:r>
            <a:r>
              <a:rPr sz="2000" spc="-15" dirty="0">
                <a:latin typeface="Times New Roman"/>
                <a:cs typeface="Times New Roman"/>
              </a:rPr>
              <a:t>cases, </a:t>
            </a:r>
            <a:r>
              <a:rPr sz="2000" spc="-10" dirty="0">
                <a:latin typeface="Times New Roman"/>
                <a:cs typeface="Times New Roman"/>
              </a:rPr>
              <a:t>such</a:t>
            </a:r>
            <a:r>
              <a:rPr sz="2000" spc="-25" dirty="0">
                <a:latin typeface="Times New Roman"/>
                <a:cs typeface="Times New Roman"/>
              </a:rPr>
              <a:t> </a:t>
            </a:r>
            <a:r>
              <a:rPr sz="2000" spc="-10" dirty="0">
                <a:latin typeface="Times New Roman"/>
                <a:cs typeface="Times New Roman"/>
              </a:rPr>
              <a:t>as</a:t>
            </a:r>
            <a:r>
              <a:rPr sz="2000" spc="-15" dirty="0">
                <a:latin typeface="Times New Roman"/>
                <a:cs typeface="Times New Roman"/>
              </a:rPr>
              <a:t> </a:t>
            </a:r>
            <a:r>
              <a:rPr sz="2000" dirty="0">
                <a:latin typeface="Times New Roman"/>
                <a:cs typeface="Times New Roman"/>
              </a:rPr>
              <a:t>a</a:t>
            </a:r>
            <a:r>
              <a:rPr sz="2000" spc="-5" dirty="0">
                <a:latin typeface="Times New Roman"/>
                <a:cs typeface="Times New Roman"/>
              </a:rPr>
              <a:t> sequence</a:t>
            </a:r>
            <a:r>
              <a:rPr sz="2000" spc="-45" dirty="0">
                <a:latin typeface="Times New Roman"/>
                <a:cs typeface="Times New Roman"/>
              </a:rPr>
              <a:t> </a:t>
            </a:r>
            <a:r>
              <a:rPr sz="2000" dirty="0">
                <a:latin typeface="Times New Roman"/>
                <a:cs typeface="Times New Roman"/>
              </a:rPr>
              <a:t>of</a:t>
            </a:r>
            <a:r>
              <a:rPr sz="2000" spc="365" dirty="0">
                <a:latin typeface="Times New Roman"/>
                <a:cs typeface="Times New Roman"/>
              </a:rPr>
              <a:t> </a:t>
            </a:r>
            <a:r>
              <a:rPr sz="2000" spc="-5" dirty="0">
                <a:latin typeface="Times New Roman"/>
                <a:cs typeface="Times New Roman"/>
              </a:rPr>
              <a:t>transformations </a:t>
            </a:r>
            <a:r>
              <a:rPr sz="2000" spc="-484" dirty="0">
                <a:latin typeface="Times New Roman"/>
                <a:cs typeface="Times New Roman"/>
              </a:rPr>
              <a:t> </a:t>
            </a:r>
            <a:r>
              <a:rPr sz="2000" spc="-10" dirty="0">
                <a:latin typeface="Times New Roman"/>
                <a:cs typeface="Times New Roman"/>
              </a:rPr>
              <a:t>all	</a:t>
            </a:r>
            <a:r>
              <a:rPr sz="2000" spc="5" dirty="0">
                <a:latin typeface="Times New Roman"/>
                <a:cs typeface="Times New Roman"/>
              </a:rPr>
              <a:t>of	</a:t>
            </a:r>
            <a:r>
              <a:rPr sz="2000" spc="-5" dirty="0">
                <a:latin typeface="Times New Roman"/>
                <a:cs typeface="Times New Roman"/>
              </a:rPr>
              <a:t>the</a:t>
            </a:r>
            <a:r>
              <a:rPr sz="2000" spc="509" dirty="0">
                <a:latin typeface="Times New Roman"/>
                <a:cs typeface="Times New Roman"/>
              </a:rPr>
              <a:t> </a:t>
            </a:r>
            <a:r>
              <a:rPr sz="2000" spc="-10" dirty="0">
                <a:latin typeface="Times New Roman"/>
                <a:cs typeface="Times New Roman"/>
              </a:rPr>
              <a:t>same</a:t>
            </a:r>
            <a:r>
              <a:rPr sz="2000" spc="505" dirty="0">
                <a:latin typeface="Times New Roman"/>
                <a:cs typeface="Times New Roman"/>
              </a:rPr>
              <a:t> </a:t>
            </a:r>
            <a:r>
              <a:rPr sz="2000" dirty="0">
                <a:latin typeface="Times New Roman"/>
                <a:cs typeface="Times New Roman"/>
              </a:rPr>
              <a:t>kind,</a:t>
            </a:r>
            <a:r>
              <a:rPr sz="2000" spc="495" dirty="0">
                <a:latin typeface="Times New Roman"/>
                <a:cs typeface="Times New Roman"/>
              </a:rPr>
              <a:t> </a:t>
            </a:r>
            <a:r>
              <a:rPr sz="2000" dirty="0">
                <a:latin typeface="Times New Roman"/>
                <a:cs typeface="Times New Roman"/>
              </a:rPr>
              <a:t>the</a:t>
            </a:r>
            <a:r>
              <a:rPr sz="2000" spc="500" dirty="0">
                <a:latin typeface="Times New Roman"/>
                <a:cs typeface="Times New Roman"/>
              </a:rPr>
              <a:t> </a:t>
            </a:r>
            <a:r>
              <a:rPr sz="2000" spc="-10" dirty="0">
                <a:latin typeface="Times New Roman"/>
                <a:cs typeface="Times New Roman"/>
              </a:rPr>
              <a:t>multiplication</a:t>
            </a:r>
            <a:r>
              <a:rPr sz="2000" spc="480" dirty="0">
                <a:latin typeface="Times New Roman"/>
                <a:cs typeface="Times New Roman"/>
              </a:rPr>
              <a:t> </a:t>
            </a:r>
            <a:r>
              <a:rPr sz="2000" dirty="0">
                <a:latin typeface="Times New Roman"/>
                <a:cs typeface="Times New Roman"/>
              </a:rPr>
              <a:t>of	</a:t>
            </a:r>
            <a:r>
              <a:rPr sz="2000" spc="-10" dirty="0">
                <a:latin typeface="Times New Roman"/>
                <a:cs typeface="Times New Roman"/>
              </a:rPr>
              <a:t>transformation</a:t>
            </a:r>
            <a:endParaRPr sz="2000">
              <a:latin typeface="Times New Roman"/>
              <a:cs typeface="Times New Roman"/>
            </a:endParaRPr>
          </a:p>
          <a:p>
            <a:pPr marL="279400">
              <a:lnSpc>
                <a:spcPct val="100000"/>
              </a:lnSpc>
              <a:spcBef>
                <a:spcPts val="1680"/>
              </a:spcBef>
            </a:pPr>
            <a:r>
              <a:rPr sz="2000" spc="-20" dirty="0">
                <a:latin typeface="Times New Roman"/>
                <a:cs typeface="Times New Roman"/>
              </a:rPr>
              <a:t>matrices </a:t>
            </a:r>
            <a:r>
              <a:rPr sz="2000" spc="-5" dirty="0">
                <a:latin typeface="Times New Roman"/>
                <a:cs typeface="Times New Roman"/>
              </a:rPr>
              <a:t>is</a:t>
            </a:r>
            <a:r>
              <a:rPr sz="2000" spc="-20" dirty="0">
                <a:latin typeface="Times New Roman"/>
                <a:cs typeface="Times New Roman"/>
              </a:rPr>
              <a:t> </a:t>
            </a:r>
            <a:r>
              <a:rPr sz="2000" spc="-5" dirty="0">
                <a:latin typeface="Times New Roman"/>
                <a:cs typeface="Times New Roman"/>
              </a:rPr>
              <a:t>commutative.</a:t>
            </a:r>
            <a:endParaRPr sz="2000">
              <a:latin typeface="Times New Roman"/>
              <a:cs typeface="Times New Roman"/>
            </a:endParaRPr>
          </a:p>
          <a:p>
            <a:pPr>
              <a:lnSpc>
                <a:spcPct val="100000"/>
              </a:lnSpc>
            </a:pPr>
            <a:endParaRPr sz="1900">
              <a:latin typeface="Times New Roman"/>
              <a:cs typeface="Times New Roman"/>
            </a:endParaRPr>
          </a:p>
          <a:p>
            <a:pPr marL="525145" indent="-213995">
              <a:lnSpc>
                <a:spcPct val="100000"/>
              </a:lnSpc>
              <a:buClr>
                <a:srgbClr val="3890A7"/>
              </a:buClr>
              <a:buFont typeface="Verdana"/>
              <a:buChar char="◦"/>
              <a:tabLst>
                <a:tab pos="525780" algn="l"/>
                <a:tab pos="1111885" algn="l"/>
                <a:tab pos="2312670" algn="l"/>
                <a:tab pos="3334385" algn="l"/>
                <a:tab pos="4038600" algn="l"/>
                <a:tab pos="4417695" algn="l"/>
                <a:tab pos="5603875" algn="l"/>
                <a:tab pos="5946775" algn="l"/>
              </a:tabLst>
            </a:pPr>
            <a:r>
              <a:rPr sz="2000" spc="-100" dirty="0">
                <a:latin typeface="Times New Roman"/>
                <a:cs typeface="Times New Roman"/>
              </a:rPr>
              <a:t>Two	</a:t>
            </a:r>
            <a:r>
              <a:rPr sz="2000" spc="-5" dirty="0">
                <a:latin typeface="Times New Roman"/>
                <a:cs typeface="Times New Roman"/>
              </a:rPr>
              <a:t>successive	rotations	</a:t>
            </a:r>
            <a:r>
              <a:rPr sz="2000" dirty="0">
                <a:latin typeface="Times New Roman"/>
                <a:cs typeface="Times New Roman"/>
              </a:rPr>
              <a:t>could	be	</a:t>
            </a:r>
            <a:r>
              <a:rPr sz="2000" spc="-10" dirty="0">
                <a:latin typeface="Times New Roman"/>
                <a:cs typeface="Times New Roman"/>
              </a:rPr>
              <a:t>performed	</a:t>
            </a:r>
            <a:r>
              <a:rPr sz="2000" spc="-5" dirty="0">
                <a:latin typeface="Times New Roman"/>
                <a:cs typeface="Times New Roman"/>
              </a:rPr>
              <a:t>in	either</a:t>
            </a:r>
            <a:endParaRPr sz="2000">
              <a:latin typeface="Times New Roman"/>
              <a:cs typeface="Times New Roman"/>
            </a:endParaRPr>
          </a:p>
          <a:p>
            <a:pPr marL="525145">
              <a:lnSpc>
                <a:spcPct val="100000"/>
              </a:lnSpc>
              <a:spcBef>
                <a:spcPts val="1685"/>
              </a:spcBef>
            </a:pPr>
            <a:r>
              <a:rPr sz="2000" dirty="0">
                <a:latin typeface="Times New Roman"/>
                <a:cs typeface="Times New Roman"/>
              </a:rPr>
              <a:t>order</a:t>
            </a:r>
            <a:r>
              <a:rPr sz="2000" spc="-4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final</a:t>
            </a:r>
            <a:r>
              <a:rPr sz="2000" spc="-55" dirty="0">
                <a:latin typeface="Times New Roman"/>
                <a:cs typeface="Times New Roman"/>
              </a:rPr>
              <a:t> </a:t>
            </a:r>
            <a:r>
              <a:rPr sz="2000" spc="-5" dirty="0">
                <a:latin typeface="Times New Roman"/>
                <a:cs typeface="Times New Roman"/>
              </a:rPr>
              <a:t>position</a:t>
            </a:r>
            <a:r>
              <a:rPr sz="2000" spc="-45" dirty="0">
                <a:latin typeface="Times New Roman"/>
                <a:cs typeface="Times New Roman"/>
              </a:rPr>
              <a:t> </a:t>
            </a:r>
            <a:r>
              <a:rPr sz="2000" dirty="0">
                <a:latin typeface="Times New Roman"/>
                <a:cs typeface="Times New Roman"/>
              </a:rPr>
              <a:t>would</a:t>
            </a:r>
            <a:r>
              <a:rPr sz="2000" spc="-15" dirty="0">
                <a:latin typeface="Times New Roman"/>
                <a:cs typeface="Times New Roman"/>
              </a:rPr>
              <a:t> </a:t>
            </a:r>
            <a:r>
              <a:rPr sz="2000" dirty="0">
                <a:latin typeface="Times New Roman"/>
                <a:cs typeface="Times New Roman"/>
              </a:rPr>
              <a:t>be</a:t>
            </a:r>
            <a:r>
              <a:rPr sz="2000" spc="-20" dirty="0">
                <a:latin typeface="Times New Roman"/>
                <a:cs typeface="Times New Roman"/>
              </a:rPr>
              <a:t> </a:t>
            </a:r>
            <a:r>
              <a:rPr sz="2000" dirty="0">
                <a:latin typeface="Times New Roman"/>
                <a:cs typeface="Times New Roman"/>
              </a:rPr>
              <a:t>the</a:t>
            </a:r>
            <a:r>
              <a:rPr sz="2000" spc="-45" dirty="0">
                <a:latin typeface="Times New Roman"/>
                <a:cs typeface="Times New Roman"/>
              </a:rPr>
              <a:t> </a:t>
            </a:r>
            <a:r>
              <a:rPr sz="2000" spc="-15" dirty="0">
                <a:latin typeface="Times New Roman"/>
                <a:cs typeface="Times New Roman"/>
              </a:rPr>
              <a:t>same.</a:t>
            </a:r>
            <a:endParaRPr sz="2000">
              <a:latin typeface="Times New Roman"/>
              <a:cs typeface="Times New Roman"/>
            </a:endParaRPr>
          </a:p>
          <a:p>
            <a:pPr marL="525145" marR="301625" indent="-215265">
              <a:lnSpc>
                <a:spcPct val="170000"/>
              </a:lnSpc>
              <a:spcBef>
                <a:spcPts val="490"/>
              </a:spcBef>
              <a:buClr>
                <a:srgbClr val="3890A7"/>
              </a:buClr>
              <a:buFont typeface="Verdana"/>
              <a:buChar char="◦"/>
              <a:tabLst>
                <a:tab pos="525780" algn="l"/>
              </a:tabLst>
            </a:pPr>
            <a:r>
              <a:rPr sz="2000" spc="-204" dirty="0">
                <a:latin typeface="Times New Roman"/>
                <a:cs typeface="Times New Roman"/>
              </a:rPr>
              <a:t>T</a:t>
            </a:r>
            <a:r>
              <a:rPr sz="2000" spc="-55" dirty="0">
                <a:latin typeface="Times New Roman"/>
                <a:cs typeface="Times New Roman"/>
              </a:rPr>
              <a:t>w</a:t>
            </a:r>
            <a:r>
              <a:rPr sz="2000" dirty="0">
                <a:latin typeface="Times New Roman"/>
                <a:cs typeface="Times New Roman"/>
              </a:rPr>
              <a:t>o</a:t>
            </a:r>
            <a:r>
              <a:rPr sz="2000" spc="-100" dirty="0">
                <a:latin typeface="Times New Roman"/>
                <a:cs typeface="Times New Roman"/>
              </a:rPr>
              <a:t> </a:t>
            </a:r>
            <a:r>
              <a:rPr sz="2000" dirty="0">
                <a:latin typeface="Times New Roman"/>
                <a:cs typeface="Times New Roman"/>
              </a:rPr>
              <a:t>succes</a:t>
            </a:r>
            <a:r>
              <a:rPr sz="2000" spc="-20" dirty="0">
                <a:latin typeface="Times New Roman"/>
                <a:cs typeface="Times New Roman"/>
              </a:rPr>
              <a:t>si</a:t>
            </a:r>
            <a:r>
              <a:rPr sz="2000" dirty="0">
                <a:latin typeface="Times New Roman"/>
                <a:cs typeface="Times New Roman"/>
              </a:rPr>
              <a:t>ve</a:t>
            </a:r>
            <a:r>
              <a:rPr sz="2000" spc="-55" dirty="0">
                <a:latin typeface="Times New Roman"/>
                <a:cs typeface="Times New Roman"/>
              </a:rPr>
              <a:t> </a:t>
            </a:r>
            <a:r>
              <a:rPr sz="2000" dirty="0">
                <a:latin typeface="Times New Roman"/>
                <a:cs typeface="Times New Roman"/>
              </a:rPr>
              <a:t>trans</a:t>
            </a:r>
            <a:r>
              <a:rPr sz="2000" spc="-15" dirty="0">
                <a:latin typeface="Times New Roman"/>
                <a:cs typeface="Times New Roman"/>
              </a:rPr>
              <a:t>l</a:t>
            </a:r>
            <a:r>
              <a:rPr sz="2000" dirty="0">
                <a:latin typeface="Times New Roman"/>
                <a:cs typeface="Times New Roman"/>
              </a:rPr>
              <a:t>a</a:t>
            </a:r>
            <a:r>
              <a:rPr sz="2000" spc="-20" dirty="0">
                <a:latin typeface="Times New Roman"/>
                <a:cs typeface="Times New Roman"/>
              </a:rPr>
              <a:t>t</a:t>
            </a:r>
            <a:r>
              <a:rPr sz="2000" dirty="0">
                <a:latin typeface="Times New Roman"/>
                <a:cs typeface="Times New Roman"/>
              </a:rPr>
              <a:t>i</a:t>
            </a:r>
            <a:r>
              <a:rPr sz="2000" spc="-15" dirty="0">
                <a:latin typeface="Times New Roman"/>
                <a:cs typeface="Times New Roman"/>
              </a:rPr>
              <a:t>o</a:t>
            </a:r>
            <a:r>
              <a:rPr sz="2000" dirty="0">
                <a:latin typeface="Times New Roman"/>
                <a:cs typeface="Times New Roman"/>
              </a:rPr>
              <a:t>ns</a:t>
            </a:r>
            <a:r>
              <a:rPr sz="2000" spc="-6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two</a:t>
            </a:r>
            <a:r>
              <a:rPr sz="2000" spc="-20" dirty="0">
                <a:latin typeface="Times New Roman"/>
                <a:cs typeface="Times New Roman"/>
              </a:rPr>
              <a:t> </a:t>
            </a:r>
            <a:r>
              <a:rPr sz="2000" spc="-15" dirty="0">
                <a:latin typeface="Times New Roman"/>
                <a:cs typeface="Times New Roman"/>
              </a:rPr>
              <a:t>s</a:t>
            </a:r>
            <a:r>
              <a:rPr sz="2000" dirty="0">
                <a:latin typeface="Times New Roman"/>
                <a:cs typeface="Times New Roman"/>
              </a:rPr>
              <a:t>u</a:t>
            </a:r>
            <a:r>
              <a:rPr sz="2000" spc="-20" dirty="0">
                <a:latin typeface="Times New Roman"/>
                <a:cs typeface="Times New Roman"/>
              </a:rPr>
              <a:t>c</a:t>
            </a:r>
            <a:r>
              <a:rPr sz="2000" spc="-15" dirty="0">
                <a:latin typeface="Times New Roman"/>
                <a:cs typeface="Times New Roman"/>
              </a:rPr>
              <a:t>cess</a:t>
            </a:r>
            <a:r>
              <a:rPr sz="2000" spc="-20" dirty="0">
                <a:latin typeface="Times New Roman"/>
                <a:cs typeface="Times New Roman"/>
              </a:rPr>
              <a:t>i</a:t>
            </a:r>
            <a:r>
              <a:rPr sz="2000" dirty="0">
                <a:latin typeface="Times New Roman"/>
                <a:cs typeface="Times New Roman"/>
              </a:rPr>
              <a:t>ve</a:t>
            </a:r>
            <a:r>
              <a:rPr sz="2000" spc="-35" dirty="0">
                <a:latin typeface="Times New Roman"/>
                <a:cs typeface="Times New Roman"/>
              </a:rPr>
              <a:t> </a:t>
            </a:r>
            <a:r>
              <a:rPr sz="2000" dirty="0">
                <a:latin typeface="Times New Roman"/>
                <a:cs typeface="Times New Roman"/>
              </a:rPr>
              <a:t>sca</a:t>
            </a:r>
            <a:r>
              <a:rPr sz="2000" spc="-10" dirty="0">
                <a:latin typeface="Times New Roman"/>
                <a:cs typeface="Times New Roman"/>
              </a:rPr>
              <a:t>l</a:t>
            </a:r>
            <a:r>
              <a:rPr sz="2000" dirty="0">
                <a:latin typeface="Times New Roman"/>
                <a:cs typeface="Times New Roman"/>
              </a:rPr>
              <a:t>ing</a:t>
            </a:r>
            <a:r>
              <a:rPr sz="2000" spc="-50" dirty="0">
                <a:latin typeface="Times New Roman"/>
                <a:cs typeface="Times New Roman"/>
              </a:rPr>
              <a:t> </a:t>
            </a:r>
            <a:r>
              <a:rPr sz="2000" dirty="0">
                <a:latin typeface="Times New Roman"/>
                <a:cs typeface="Times New Roman"/>
              </a:rPr>
              <a:t>are  </a:t>
            </a:r>
            <a:r>
              <a:rPr sz="2000" spc="-15" dirty="0">
                <a:latin typeface="Times New Roman"/>
                <a:cs typeface="Times New Roman"/>
              </a:rPr>
              <a:t>commutative.</a:t>
            </a:r>
            <a:endParaRPr sz="2000">
              <a:latin typeface="Times New Roman"/>
              <a:cs typeface="Times New Roman"/>
            </a:endParaRPr>
          </a:p>
          <a:p>
            <a:pPr>
              <a:lnSpc>
                <a:spcPct val="100000"/>
              </a:lnSpc>
              <a:buClr>
                <a:srgbClr val="3890A7"/>
              </a:buClr>
              <a:buFont typeface="Verdana"/>
              <a:buChar char="◦"/>
            </a:pPr>
            <a:endParaRPr sz="1900">
              <a:latin typeface="Times New Roman"/>
              <a:cs typeface="Times New Roman"/>
            </a:endParaRPr>
          </a:p>
          <a:p>
            <a:pPr marL="525145" indent="-215900">
              <a:lnSpc>
                <a:spcPct val="100000"/>
              </a:lnSpc>
              <a:spcBef>
                <a:spcPts val="5"/>
              </a:spcBef>
              <a:buClr>
                <a:srgbClr val="3890A7"/>
              </a:buClr>
              <a:buFont typeface="Verdana"/>
              <a:buChar char="◦"/>
              <a:tabLst>
                <a:tab pos="525780" algn="l"/>
                <a:tab pos="5245735" algn="l"/>
              </a:tabLst>
            </a:pPr>
            <a:r>
              <a:rPr sz="2000" dirty="0">
                <a:latin typeface="Times New Roman"/>
                <a:cs typeface="Times New Roman"/>
              </a:rPr>
              <a:t>Another</a:t>
            </a:r>
            <a:r>
              <a:rPr sz="2000" spc="405" dirty="0">
                <a:latin typeface="Times New Roman"/>
                <a:cs typeface="Times New Roman"/>
              </a:rPr>
              <a:t> </a:t>
            </a:r>
            <a:r>
              <a:rPr sz="2000" spc="-10" dirty="0">
                <a:latin typeface="Times New Roman"/>
                <a:cs typeface="Times New Roman"/>
              </a:rPr>
              <a:t>commutative</a:t>
            </a:r>
            <a:r>
              <a:rPr sz="2000" spc="484" dirty="0">
                <a:latin typeface="Times New Roman"/>
                <a:cs typeface="Times New Roman"/>
              </a:rPr>
              <a:t> </a:t>
            </a:r>
            <a:r>
              <a:rPr sz="2000" spc="-5" dirty="0">
                <a:latin typeface="Times New Roman"/>
                <a:cs typeface="Times New Roman"/>
              </a:rPr>
              <a:t>pair</a:t>
            </a:r>
            <a:r>
              <a:rPr sz="2000" spc="495" dirty="0">
                <a:latin typeface="Times New Roman"/>
                <a:cs typeface="Times New Roman"/>
              </a:rPr>
              <a:t> </a:t>
            </a:r>
            <a:r>
              <a:rPr sz="2000" dirty="0">
                <a:latin typeface="Times New Roman"/>
                <a:cs typeface="Times New Roman"/>
              </a:rPr>
              <a:t>of</a:t>
            </a:r>
            <a:r>
              <a:rPr sz="2000" spc="495" dirty="0">
                <a:latin typeface="Times New Roman"/>
                <a:cs typeface="Times New Roman"/>
              </a:rPr>
              <a:t> </a:t>
            </a:r>
            <a:r>
              <a:rPr sz="2000" spc="-5" dirty="0">
                <a:latin typeface="Times New Roman"/>
                <a:cs typeface="Times New Roman"/>
              </a:rPr>
              <a:t>operations</a:t>
            </a:r>
            <a:r>
              <a:rPr sz="2000" spc="430" dirty="0">
                <a:latin typeface="Times New Roman"/>
                <a:cs typeface="Times New Roman"/>
              </a:rPr>
              <a:t> </a:t>
            </a:r>
            <a:r>
              <a:rPr sz="2000" spc="-5" dirty="0">
                <a:latin typeface="Times New Roman"/>
                <a:cs typeface="Times New Roman"/>
              </a:rPr>
              <a:t>is	rotation</a:t>
            </a:r>
            <a:r>
              <a:rPr sz="2000" spc="409" dirty="0">
                <a:latin typeface="Times New Roman"/>
                <a:cs typeface="Times New Roman"/>
              </a:rPr>
              <a:t> </a:t>
            </a:r>
            <a:r>
              <a:rPr sz="2000" spc="-5" dirty="0">
                <a:latin typeface="Times New Roman"/>
                <a:cs typeface="Times New Roman"/>
              </a:rPr>
              <a:t>and</a:t>
            </a:r>
            <a:endParaRPr sz="2000">
              <a:latin typeface="Times New Roman"/>
              <a:cs typeface="Times New Roman"/>
            </a:endParaRPr>
          </a:p>
          <a:p>
            <a:pPr marL="525145">
              <a:lnSpc>
                <a:spcPct val="100000"/>
              </a:lnSpc>
              <a:spcBef>
                <a:spcPts val="1680"/>
              </a:spcBef>
            </a:pPr>
            <a:r>
              <a:rPr sz="2000" spc="-5" dirty="0">
                <a:latin typeface="Times New Roman"/>
                <a:cs typeface="Times New Roman"/>
              </a:rPr>
              <a:t>uniform</a:t>
            </a:r>
            <a:r>
              <a:rPr sz="2000" spc="-60" dirty="0">
                <a:latin typeface="Times New Roman"/>
                <a:cs typeface="Times New Roman"/>
              </a:rPr>
              <a:t> </a:t>
            </a:r>
            <a:r>
              <a:rPr sz="2000" spc="-15" dirty="0">
                <a:latin typeface="Times New Roman"/>
                <a:cs typeface="Times New Roman"/>
              </a:rPr>
              <a:t>scaling</a:t>
            </a:r>
            <a:r>
              <a:rPr sz="2000" spc="-30" dirty="0">
                <a:latin typeface="Times New Roman"/>
                <a:cs typeface="Times New Roman"/>
              </a:rPr>
              <a:t> </a:t>
            </a:r>
            <a:r>
              <a:rPr sz="2000" spc="5" dirty="0">
                <a:latin typeface="Times New Roman"/>
                <a:cs typeface="Times New Roman"/>
              </a:rPr>
              <a:t>(S</a:t>
            </a:r>
            <a:r>
              <a:rPr sz="1950" spc="7" baseline="-17094" dirty="0">
                <a:latin typeface="Times New Roman"/>
                <a:cs typeface="Times New Roman"/>
              </a:rPr>
              <a:t>x</a:t>
            </a:r>
            <a:r>
              <a:rPr sz="2000" spc="5" dirty="0">
                <a:latin typeface="Times New Roman"/>
                <a:cs typeface="Times New Roman"/>
              </a:rPr>
              <a:t>=</a:t>
            </a:r>
            <a:r>
              <a:rPr sz="2000" spc="-20" dirty="0">
                <a:latin typeface="Times New Roman"/>
                <a:cs typeface="Times New Roman"/>
              </a:rPr>
              <a:t> </a:t>
            </a:r>
            <a:r>
              <a:rPr sz="2000" dirty="0">
                <a:latin typeface="Times New Roman"/>
                <a:cs typeface="Times New Roman"/>
              </a:rPr>
              <a:t>S</a:t>
            </a:r>
            <a:r>
              <a:rPr sz="1950" baseline="-17094" dirty="0">
                <a:latin typeface="Times New Roman"/>
                <a:cs typeface="Times New Roman"/>
              </a:rPr>
              <a:t>y</a:t>
            </a:r>
            <a:r>
              <a:rPr sz="2000" dirty="0">
                <a:latin typeface="Times New Roman"/>
                <a:cs typeface="Times New Roman"/>
              </a:rPr>
              <a:t>).</a:t>
            </a:r>
            <a:endParaRPr sz="200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8872" y="648081"/>
            <a:ext cx="4959350" cy="559435"/>
          </a:xfrm>
          <a:prstGeom prst="rect">
            <a:avLst/>
          </a:prstGeom>
        </p:spPr>
        <p:txBody>
          <a:bodyPr vert="horz" wrap="square" lIns="0" tIns="13335" rIns="0" bIns="0" rtlCol="0">
            <a:spAutoFit/>
          </a:bodyPr>
          <a:lstStyle/>
          <a:p>
            <a:pPr marL="12700">
              <a:lnSpc>
                <a:spcPct val="100000"/>
              </a:lnSpc>
              <a:spcBef>
                <a:spcPts val="105"/>
              </a:spcBef>
            </a:pPr>
            <a:r>
              <a:rPr sz="3500" spc="-100" dirty="0">
                <a:latin typeface="Calibri"/>
                <a:cs typeface="Calibri"/>
              </a:rPr>
              <a:t>O</a:t>
            </a:r>
            <a:r>
              <a:rPr sz="3500" spc="-5" dirty="0">
                <a:latin typeface="Calibri"/>
                <a:cs typeface="Calibri"/>
              </a:rPr>
              <a:t>THE</a:t>
            </a:r>
            <a:r>
              <a:rPr sz="3500" dirty="0">
                <a:latin typeface="Calibri"/>
                <a:cs typeface="Calibri"/>
              </a:rPr>
              <a:t>R</a:t>
            </a:r>
            <a:r>
              <a:rPr sz="3500" spc="-170" dirty="0">
                <a:latin typeface="Calibri"/>
                <a:cs typeface="Calibri"/>
              </a:rPr>
              <a:t> </a:t>
            </a:r>
            <a:r>
              <a:rPr sz="3500" spc="-30" dirty="0">
                <a:latin typeface="Calibri"/>
                <a:cs typeface="Calibri"/>
              </a:rPr>
              <a:t>T</a:t>
            </a:r>
            <a:r>
              <a:rPr sz="3500" spc="-20" dirty="0">
                <a:latin typeface="Calibri"/>
                <a:cs typeface="Calibri"/>
              </a:rPr>
              <a:t>R</a:t>
            </a:r>
            <a:r>
              <a:rPr sz="3500" spc="-25" dirty="0">
                <a:latin typeface="Calibri"/>
                <a:cs typeface="Calibri"/>
              </a:rPr>
              <a:t>A</a:t>
            </a:r>
            <a:r>
              <a:rPr sz="3500" spc="-30" dirty="0">
                <a:latin typeface="Calibri"/>
                <a:cs typeface="Calibri"/>
              </a:rPr>
              <a:t>NS</a:t>
            </a:r>
            <a:r>
              <a:rPr sz="3500" spc="-65" dirty="0">
                <a:latin typeface="Calibri"/>
                <a:cs typeface="Calibri"/>
              </a:rPr>
              <a:t>F</a:t>
            </a:r>
            <a:r>
              <a:rPr sz="3500" spc="-30" dirty="0">
                <a:latin typeface="Calibri"/>
                <a:cs typeface="Calibri"/>
              </a:rPr>
              <a:t>O</a:t>
            </a:r>
            <a:r>
              <a:rPr sz="3500" spc="-20" dirty="0">
                <a:latin typeface="Calibri"/>
                <a:cs typeface="Calibri"/>
              </a:rPr>
              <a:t>R</a:t>
            </a:r>
            <a:r>
              <a:rPr sz="3500" spc="-25" dirty="0">
                <a:latin typeface="Calibri"/>
                <a:cs typeface="Calibri"/>
              </a:rPr>
              <a:t>M</a:t>
            </a:r>
            <a:r>
              <a:rPr sz="3500" spc="-300" dirty="0">
                <a:latin typeface="Calibri"/>
                <a:cs typeface="Calibri"/>
              </a:rPr>
              <a:t>A</a:t>
            </a:r>
            <a:r>
              <a:rPr sz="3500" spc="-30" dirty="0">
                <a:latin typeface="Calibri"/>
                <a:cs typeface="Calibri"/>
              </a:rPr>
              <a:t>T</a:t>
            </a:r>
            <a:r>
              <a:rPr sz="3500" spc="-20" dirty="0">
                <a:latin typeface="Calibri"/>
                <a:cs typeface="Calibri"/>
              </a:rPr>
              <a:t>I</a:t>
            </a:r>
            <a:r>
              <a:rPr sz="3500" spc="-15" dirty="0">
                <a:latin typeface="Calibri"/>
                <a:cs typeface="Calibri"/>
              </a:rPr>
              <a:t>O</a:t>
            </a:r>
            <a:r>
              <a:rPr sz="3500" spc="-30" dirty="0">
                <a:latin typeface="Calibri"/>
                <a:cs typeface="Calibri"/>
              </a:rPr>
              <a:t>N</a:t>
            </a:r>
            <a:r>
              <a:rPr sz="3500" dirty="0">
                <a:latin typeface="Calibri"/>
                <a:cs typeface="Calibri"/>
              </a:rPr>
              <a:t>S</a:t>
            </a:r>
            <a:endParaRPr sz="3500">
              <a:latin typeface="Calibri"/>
              <a:cs typeface="Calibri"/>
            </a:endParaRPr>
          </a:p>
        </p:txBody>
      </p:sp>
      <p:sp>
        <p:nvSpPr>
          <p:cNvPr id="3" name="object 3"/>
          <p:cNvSpPr txBox="1"/>
          <p:nvPr/>
        </p:nvSpPr>
        <p:spPr>
          <a:xfrm>
            <a:off x="1924939" y="1856613"/>
            <a:ext cx="1708150" cy="1416685"/>
          </a:xfrm>
          <a:prstGeom prst="rect">
            <a:avLst/>
          </a:prstGeom>
        </p:spPr>
        <p:txBody>
          <a:bodyPr vert="horz" wrap="square" lIns="0" tIns="13335" rIns="0" bIns="0" rtlCol="0">
            <a:spAutoFit/>
          </a:bodyPr>
          <a:lstStyle/>
          <a:p>
            <a:pPr marL="12700">
              <a:lnSpc>
                <a:spcPct val="100000"/>
              </a:lnSpc>
              <a:spcBef>
                <a:spcPts val="105"/>
              </a:spcBef>
            </a:pPr>
            <a:r>
              <a:rPr sz="2300" spc="-5" dirty="0">
                <a:solidFill>
                  <a:srgbClr val="3890A7"/>
                </a:solidFill>
                <a:latin typeface="Webdings"/>
                <a:cs typeface="Webdings"/>
              </a:rPr>
              <a:t></a:t>
            </a:r>
            <a:r>
              <a:rPr sz="2900" b="1" spc="-5" dirty="0">
                <a:solidFill>
                  <a:srgbClr val="FF0000"/>
                </a:solidFill>
                <a:latin typeface="Times New Roman"/>
                <a:cs typeface="Times New Roman"/>
              </a:rPr>
              <a:t>Reflectio</a:t>
            </a:r>
            <a:endParaRPr sz="2900">
              <a:latin typeface="Times New Roman"/>
              <a:cs typeface="Times New Roman"/>
            </a:endParaRPr>
          </a:p>
          <a:p>
            <a:pPr marL="266700">
              <a:lnSpc>
                <a:spcPct val="100000"/>
              </a:lnSpc>
            </a:pPr>
            <a:r>
              <a:rPr sz="2900" b="1" dirty="0">
                <a:solidFill>
                  <a:srgbClr val="FF0000"/>
                </a:solidFill>
                <a:latin typeface="Times New Roman"/>
                <a:cs typeface="Times New Roman"/>
              </a:rPr>
              <a:t>n</a:t>
            </a:r>
            <a:endParaRPr sz="2900">
              <a:latin typeface="Times New Roman"/>
              <a:cs typeface="Times New Roman"/>
            </a:endParaRPr>
          </a:p>
          <a:p>
            <a:pPr marL="12700">
              <a:lnSpc>
                <a:spcPct val="100000"/>
              </a:lnSpc>
              <a:spcBef>
                <a:spcPts val="505"/>
              </a:spcBef>
            </a:pPr>
            <a:r>
              <a:rPr sz="2300" spc="5" dirty="0">
                <a:solidFill>
                  <a:srgbClr val="3890A7"/>
                </a:solidFill>
                <a:latin typeface="Webdings"/>
                <a:cs typeface="Webdings"/>
              </a:rPr>
              <a:t></a:t>
            </a:r>
            <a:r>
              <a:rPr sz="2900" b="1" spc="5" dirty="0">
                <a:latin typeface="Times New Roman"/>
                <a:cs typeface="Times New Roman"/>
              </a:rPr>
              <a:t>Shear</a:t>
            </a:r>
            <a:endParaRPr sz="2900">
              <a:latin typeface="Times New Roman"/>
              <a:cs typeface="Times New Roman"/>
            </a:endParaRPr>
          </a:p>
        </p:txBody>
      </p:sp>
      <p:grpSp>
        <p:nvGrpSpPr>
          <p:cNvPr id="4" name="object 4"/>
          <p:cNvGrpSpPr/>
          <p:nvPr/>
        </p:nvGrpSpPr>
        <p:grpSpPr>
          <a:xfrm>
            <a:off x="415632" y="3428936"/>
            <a:ext cx="8312784" cy="3025775"/>
            <a:chOff x="415632" y="3428936"/>
            <a:chExt cx="8312784" cy="3025775"/>
          </a:xfrm>
        </p:grpSpPr>
        <p:pic>
          <p:nvPicPr>
            <p:cNvPr id="5" name="object 5"/>
            <p:cNvPicPr/>
            <p:nvPr/>
          </p:nvPicPr>
          <p:blipFill>
            <a:blip r:embed="rId2"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1010" y="897890"/>
            <a:ext cx="6418580" cy="1388110"/>
          </a:xfrm>
          <a:prstGeom prst="rect">
            <a:avLst/>
          </a:prstGeom>
        </p:spPr>
        <p:txBody>
          <a:bodyPr vert="horz" wrap="square" lIns="0" tIns="13335" rIns="0" bIns="0" rtlCol="0">
            <a:spAutoFit/>
          </a:bodyPr>
          <a:lstStyle/>
          <a:p>
            <a:pPr marL="200025" algn="ctr">
              <a:lnSpc>
                <a:spcPct val="100000"/>
              </a:lnSpc>
              <a:spcBef>
                <a:spcPts val="105"/>
              </a:spcBef>
            </a:pPr>
            <a:r>
              <a:rPr sz="4400" spc="-15" dirty="0">
                <a:latin typeface="Calibri"/>
                <a:cs typeface="Calibri"/>
              </a:rPr>
              <a:t>REFLECTI</a:t>
            </a:r>
            <a:endParaRPr sz="4400" dirty="0">
              <a:latin typeface="Calibri"/>
              <a:cs typeface="Calibri"/>
            </a:endParaRPr>
          </a:p>
          <a:p>
            <a:pPr marL="12700">
              <a:lnSpc>
                <a:spcPct val="100000"/>
              </a:lnSpc>
              <a:spcBef>
                <a:spcPts val="16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A</a:t>
            </a:r>
            <a:r>
              <a:rPr sz="2000" spc="-110" dirty="0">
                <a:latin typeface="Times New Roman"/>
                <a:cs typeface="Times New Roman"/>
              </a:rPr>
              <a:t> </a:t>
            </a:r>
            <a:r>
              <a:rPr sz="2000" dirty="0">
                <a:latin typeface="Times New Roman"/>
                <a:cs typeface="Times New Roman"/>
              </a:rPr>
              <a:t>re</a:t>
            </a:r>
            <a:r>
              <a:rPr sz="2000" spc="5" dirty="0">
                <a:latin typeface="Times New Roman"/>
                <a:cs typeface="Times New Roman"/>
              </a:rPr>
              <a:t>f</a:t>
            </a:r>
            <a:r>
              <a:rPr sz="2000" spc="-20" dirty="0">
                <a:latin typeface="Times New Roman"/>
                <a:cs typeface="Times New Roman"/>
              </a:rPr>
              <a:t>l</a:t>
            </a:r>
            <a:r>
              <a:rPr sz="2000" dirty="0">
                <a:latin typeface="Times New Roman"/>
                <a:cs typeface="Times New Roman"/>
              </a:rPr>
              <a:t>ec</a:t>
            </a:r>
            <a:r>
              <a:rPr sz="2000" spc="-20" dirty="0">
                <a:latin typeface="Times New Roman"/>
                <a:cs typeface="Times New Roman"/>
              </a:rPr>
              <a:t>t</a:t>
            </a:r>
            <a:r>
              <a:rPr sz="2000" dirty="0">
                <a:latin typeface="Times New Roman"/>
                <a:cs typeface="Times New Roman"/>
              </a:rPr>
              <a:t>i</a:t>
            </a:r>
            <a:r>
              <a:rPr sz="2000" spc="-15" dirty="0">
                <a:latin typeface="Times New Roman"/>
                <a:cs typeface="Times New Roman"/>
              </a:rPr>
              <a:t>o</a:t>
            </a:r>
            <a:r>
              <a:rPr sz="2000" dirty="0">
                <a:latin typeface="Times New Roman"/>
                <a:cs typeface="Times New Roman"/>
              </a:rPr>
              <a:t>n</a:t>
            </a:r>
            <a:r>
              <a:rPr sz="2000" spc="-45" dirty="0">
                <a:latin typeface="Times New Roman"/>
                <a:cs typeface="Times New Roman"/>
              </a:rPr>
              <a:t> </a:t>
            </a:r>
            <a:r>
              <a:rPr sz="2000" dirty="0">
                <a:latin typeface="Times New Roman"/>
                <a:cs typeface="Times New Roman"/>
              </a:rPr>
              <a:t>is</a:t>
            </a:r>
            <a:r>
              <a:rPr sz="2000" spc="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transf</a:t>
            </a:r>
            <a:r>
              <a:rPr sz="2000" spc="-10" dirty="0">
                <a:latin typeface="Times New Roman"/>
                <a:cs typeface="Times New Roman"/>
              </a:rPr>
              <a:t>o</a:t>
            </a:r>
            <a:r>
              <a:rPr sz="2000" spc="-20" dirty="0">
                <a:latin typeface="Times New Roman"/>
                <a:cs typeface="Times New Roman"/>
              </a:rPr>
              <a:t>r</a:t>
            </a:r>
            <a:r>
              <a:rPr sz="2000" spc="-25" dirty="0">
                <a:latin typeface="Times New Roman"/>
                <a:cs typeface="Times New Roman"/>
              </a:rPr>
              <a:t>m</a:t>
            </a:r>
            <a:r>
              <a:rPr sz="2000" spc="-710" dirty="0">
                <a:latin typeface="Times New Roman"/>
                <a:cs typeface="Times New Roman"/>
              </a:rPr>
              <a:t>a</a:t>
            </a:r>
            <a:r>
              <a:rPr sz="6600" spc="-3322" baseline="1893" dirty="0">
                <a:latin typeface="Calibri"/>
                <a:cs typeface="Calibri"/>
              </a:rPr>
              <a:t>O</a:t>
            </a:r>
            <a:r>
              <a:rPr sz="2000" spc="-10" dirty="0">
                <a:latin typeface="Times New Roman"/>
                <a:cs typeface="Times New Roman"/>
              </a:rPr>
              <a:t>t</a:t>
            </a:r>
            <a:r>
              <a:rPr sz="2000" dirty="0">
                <a:latin typeface="Times New Roman"/>
                <a:cs typeface="Times New Roman"/>
              </a:rPr>
              <a:t>i</a:t>
            </a:r>
            <a:r>
              <a:rPr sz="2000" spc="-15" dirty="0">
                <a:latin typeface="Times New Roman"/>
                <a:cs typeface="Times New Roman"/>
              </a:rPr>
              <a:t>o</a:t>
            </a:r>
            <a:r>
              <a:rPr sz="2000" spc="-905" dirty="0">
                <a:latin typeface="Times New Roman"/>
                <a:cs typeface="Times New Roman"/>
              </a:rPr>
              <a:t>n</a:t>
            </a:r>
            <a:r>
              <a:rPr sz="6600" spc="-2242" baseline="1893" dirty="0">
                <a:latin typeface="Calibri"/>
                <a:cs typeface="Calibri"/>
              </a:rPr>
              <a:t>N</a:t>
            </a:r>
            <a:r>
              <a:rPr sz="2000" dirty="0">
                <a:latin typeface="Times New Roman"/>
                <a:cs typeface="Times New Roman"/>
              </a:rPr>
              <a:t>that</a:t>
            </a:r>
            <a:r>
              <a:rPr sz="2000" spc="-35" dirty="0">
                <a:latin typeface="Times New Roman"/>
                <a:cs typeface="Times New Roman"/>
              </a:rPr>
              <a:t> </a:t>
            </a:r>
            <a:r>
              <a:rPr sz="2000" dirty="0">
                <a:latin typeface="Times New Roman"/>
                <a:cs typeface="Times New Roman"/>
              </a:rPr>
              <a:t>p</a:t>
            </a:r>
            <a:r>
              <a:rPr sz="2000" spc="5" dirty="0">
                <a:latin typeface="Times New Roman"/>
                <a:cs typeface="Times New Roman"/>
              </a:rPr>
              <a:t>r</a:t>
            </a:r>
            <a:r>
              <a:rPr sz="2000" dirty="0">
                <a:latin typeface="Times New Roman"/>
                <a:cs typeface="Times New Roman"/>
              </a:rPr>
              <a:t>o</a:t>
            </a:r>
            <a:r>
              <a:rPr sz="2000" spc="10" dirty="0">
                <a:latin typeface="Times New Roman"/>
                <a:cs typeface="Times New Roman"/>
              </a:rPr>
              <a:t>d</a:t>
            </a:r>
            <a:r>
              <a:rPr sz="2000" dirty="0">
                <a:latin typeface="Times New Roman"/>
                <a:cs typeface="Times New Roman"/>
              </a:rPr>
              <a:t>uces</a:t>
            </a:r>
            <a:r>
              <a:rPr sz="2000" spc="-4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25" dirty="0">
                <a:latin typeface="Times New Roman"/>
                <a:cs typeface="Times New Roman"/>
              </a:rPr>
              <a:t>m</a:t>
            </a:r>
            <a:r>
              <a:rPr sz="2000" dirty="0">
                <a:latin typeface="Times New Roman"/>
                <a:cs typeface="Times New Roman"/>
              </a:rPr>
              <a:t>irr</a:t>
            </a:r>
            <a:r>
              <a:rPr sz="2000" spc="5" dirty="0">
                <a:latin typeface="Times New Roman"/>
                <a:cs typeface="Times New Roman"/>
              </a:rPr>
              <a:t>o</a:t>
            </a:r>
            <a:r>
              <a:rPr sz="2000" dirty="0">
                <a:latin typeface="Times New Roman"/>
                <a:cs typeface="Times New Roman"/>
              </a:rPr>
              <a:t>r</a:t>
            </a:r>
            <a:r>
              <a:rPr sz="2000" spc="-50" dirty="0">
                <a:latin typeface="Times New Roman"/>
                <a:cs typeface="Times New Roman"/>
              </a:rPr>
              <a:t> </a:t>
            </a:r>
            <a:r>
              <a:rPr sz="2000" dirty="0">
                <a:latin typeface="Times New Roman"/>
                <a:cs typeface="Times New Roman"/>
              </a:rPr>
              <a:t>i</a:t>
            </a:r>
            <a:r>
              <a:rPr sz="2000" spc="-30" dirty="0">
                <a:latin typeface="Times New Roman"/>
                <a:cs typeface="Times New Roman"/>
              </a:rPr>
              <a:t>m</a:t>
            </a:r>
            <a:r>
              <a:rPr sz="2000" dirty="0">
                <a:latin typeface="Times New Roman"/>
                <a:cs typeface="Times New Roman"/>
              </a:rPr>
              <a:t>age</a:t>
            </a:r>
          </a:p>
        </p:txBody>
      </p:sp>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729485" y="2305304"/>
            <a:ext cx="6412230" cy="2286635"/>
          </a:xfrm>
          <a:prstGeom prst="rect">
            <a:avLst/>
          </a:prstGeom>
        </p:spPr>
        <p:txBody>
          <a:bodyPr vert="horz" wrap="square" lIns="0" tIns="13335" rIns="0" bIns="0" rtlCol="0">
            <a:spAutoFit/>
          </a:bodyPr>
          <a:lstStyle/>
          <a:p>
            <a:pPr marL="268605">
              <a:lnSpc>
                <a:spcPct val="100000"/>
              </a:lnSpc>
              <a:spcBef>
                <a:spcPts val="105"/>
              </a:spcBef>
            </a:pPr>
            <a:r>
              <a:rPr sz="2000" dirty="0">
                <a:latin typeface="Times New Roman"/>
                <a:cs typeface="Times New Roman"/>
              </a:rPr>
              <a:t>of</a:t>
            </a:r>
            <a:r>
              <a:rPr sz="2000" spc="-50" dirty="0">
                <a:latin typeface="Times New Roman"/>
                <a:cs typeface="Times New Roman"/>
              </a:rPr>
              <a:t> </a:t>
            </a:r>
            <a:r>
              <a:rPr sz="2000" spc="-10" dirty="0">
                <a:latin typeface="Times New Roman"/>
                <a:cs typeface="Times New Roman"/>
              </a:rPr>
              <a:t>an</a:t>
            </a:r>
            <a:r>
              <a:rPr sz="2000" spc="-30" dirty="0">
                <a:latin typeface="Times New Roman"/>
                <a:cs typeface="Times New Roman"/>
              </a:rPr>
              <a:t> </a:t>
            </a:r>
            <a:r>
              <a:rPr sz="2000" dirty="0">
                <a:latin typeface="Times New Roman"/>
                <a:cs typeface="Times New Roman"/>
              </a:rPr>
              <a:t>object.</a:t>
            </a:r>
            <a:endParaRPr sz="2000">
              <a:latin typeface="Times New Roman"/>
              <a:cs typeface="Times New Roman"/>
            </a:endParaRPr>
          </a:p>
          <a:p>
            <a:pPr marL="266700" marR="5080" indent="-253365">
              <a:lnSpc>
                <a:spcPct val="150100"/>
              </a:lnSpc>
              <a:spcBef>
                <a:spcPts val="500"/>
              </a:spcBef>
            </a:pPr>
            <a:r>
              <a:rPr sz="1600" spc="-5" dirty="0">
                <a:solidFill>
                  <a:srgbClr val="3890A7"/>
                </a:solidFill>
                <a:latin typeface="Webdings"/>
                <a:cs typeface="Webdings"/>
              </a:rPr>
              <a:t></a:t>
            </a:r>
            <a:r>
              <a:rPr sz="1600" spc="-10" dirty="0">
                <a:solidFill>
                  <a:srgbClr val="3890A7"/>
                </a:solidFill>
                <a:latin typeface="Times New Roman"/>
                <a:cs typeface="Times New Roman"/>
              </a:rPr>
              <a:t> </a:t>
            </a:r>
            <a:r>
              <a:rPr sz="2000" spc="-5" dirty="0">
                <a:latin typeface="Times New Roman"/>
                <a:cs typeface="Times New Roman"/>
              </a:rPr>
              <a:t>In</a:t>
            </a:r>
            <a:r>
              <a:rPr sz="2000" spc="-25" dirty="0">
                <a:latin typeface="Times New Roman"/>
                <a:cs typeface="Times New Roman"/>
              </a:rPr>
              <a:t> </a:t>
            </a:r>
            <a:r>
              <a:rPr sz="2000" dirty="0">
                <a:latin typeface="Times New Roman"/>
                <a:cs typeface="Times New Roman"/>
              </a:rPr>
              <a:t>other</a:t>
            </a:r>
            <a:r>
              <a:rPr sz="2000" spc="-55" dirty="0">
                <a:latin typeface="Times New Roman"/>
                <a:cs typeface="Times New Roman"/>
              </a:rPr>
              <a:t> </a:t>
            </a:r>
            <a:r>
              <a:rPr sz="2000" dirty="0">
                <a:latin typeface="Times New Roman"/>
                <a:cs typeface="Times New Roman"/>
              </a:rPr>
              <a:t>words,</a:t>
            </a:r>
            <a:r>
              <a:rPr sz="2000" spc="-40" dirty="0">
                <a:latin typeface="Times New Roman"/>
                <a:cs typeface="Times New Roman"/>
              </a:rPr>
              <a:t> </a:t>
            </a:r>
            <a:r>
              <a:rPr sz="2000" dirty="0">
                <a:latin typeface="Times New Roman"/>
                <a:cs typeface="Times New Roman"/>
              </a:rPr>
              <a:t>we</a:t>
            </a:r>
            <a:r>
              <a:rPr sz="2000" spc="-10" dirty="0">
                <a:latin typeface="Times New Roman"/>
                <a:cs typeface="Times New Roman"/>
              </a:rPr>
              <a:t> can</a:t>
            </a:r>
            <a:r>
              <a:rPr sz="2000" spc="-15" dirty="0">
                <a:latin typeface="Times New Roman"/>
                <a:cs typeface="Times New Roman"/>
              </a:rPr>
              <a:t> </a:t>
            </a:r>
            <a:r>
              <a:rPr sz="2000" spc="-10" dirty="0">
                <a:latin typeface="Times New Roman"/>
                <a:cs typeface="Times New Roman"/>
              </a:rPr>
              <a:t>say</a:t>
            </a:r>
            <a:r>
              <a:rPr sz="2000" spc="-40" dirty="0">
                <a:latin typeface="Times New Roman"/>
                <a:cs typeface="Times New Roman"/>
              </a:rPr>
              <a:t> </a:t>
            </a:r>
            <a:r>
              <a:rPr sz="2000" dirty="0">
                <a:latin typeface="Times New Roman"/>
                <a:cs typeface="Times New Roman"/>
              </a:rPr>
              <a:t>that</a:t>
            </a:r>
            <a:r>
              <a:rPr sz="2000" spc="-15" dirty="0">
                <a:latin typeface="Times New Roman"/>
                <a:cs typeface="Times New Roman"/>
              </a:rPr>
              <a:t> </a:t>
            </a:r>
            <a:r>
              <a:rPr sz="2000" dirty="0">
                <a:latin typeface="Times New Roman"/>
                <a:cs typeface="Times New Roman"/>
              </a:rPr>
              <a:t>it</a:t>
            </a:r>
            <a:r>
              <a:rPr sz="2000" spc="-30" dirty="0">
                <a:latin typeface="Times New Roman"/>
                <a:cs typeface="Times New Roman"/>
              </a:rPr>
              <a:t> </a:t>
            </a:r>
            <a:r>
              <a:rPr sz="2000" dirty="0">
                <a:latin typeface="Times New Roman"/>
                <a:cs typeface="Times New Roman"/>
              </a:rPr>
              <a:t>is</a:t>
            </a:r>
            <a:r>
              <a:rPr sz="2000" spc="-2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rotation</a:t>
            </a:r>
            <a:r>
              <a:rPr sz="2000" spc="-50" dirty="0">
                <a:latin typeface="Times New Roman"/>
                <a:cs typeface="Times New Roman"/>
              </a:rPr>
              <a:t> </a:t>
            </a:r>
            <a:r>
              <a:rPr sz="2000" dirty="0">
                <a:latin typeface="Times New Roman"/>
                <a:cs typeface="Times New Roman"/>
              </a:rPr>
              <a:t>operation</a:t>
            </a:r>
            <a:r>
              <a:rPr sz="2000" spc="-40" dirty="0">
                <a:latin typeface="Times New Roman"/>
                <a:cs typeface="Times New Roman"/>
              </a:rPr>
              <a:t> </a:t>
            </a:r>
            <a:r>
              <a:rPr sz="2000" dirty="0">
                <a:latin typeface="Times New Roman"/>
                <a:cs typeface="Times New Roman"/>
              </a:rPr>
              <a:t>with </a:t>
            </a:r>
            <a:r>
              <a:rPr sz="2000" spc="-484" dirty="0">
                <a:latin typeface="Times New Roman"/>
                <a:cs typeface="Times New Roman"/>
              </a:rPr>
              <a:t> </a:t>
            </a:r>
            <a:r>
              <a:rPr sz="2000" spc="5" dirty="0">
                <a:latin typeface="Times New Roman"/>
                <a:cs typeface="Times New Roman"/>
              </a:rPr>
              <a:t>180°</a:t>
            </a:r>
            <a:r>
              <a:rPr sz="2000" spc="-50" dirty="0">
                <a:latin typeface="Times New Roman"/>
                <a:cs typeface="Times New Roman"/>
              </a:rPr>
              <a:t> </a:t>
            </a:r>
            <a:r>
              <a:rPr sz="2000" dirty="0">
                <a:latin typeface="Times New Roman"/>
                <a:cs typeface="Times New Roman"/>
              </a:rPr>
              <a:t>about</a:t>
            </a:r>
            <a:r>
              <a:rPr sz="2000" spc="-3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reflection</a:t>
            </a:r>
            <a:r>
              <a:rPr sz="2000" spc="-45" dirty="0">
                <a:latin typeface="Times New Roman"/>
                <a:cs typeface="Times New Roman"/>
              </a:rPr>
              <a:t> </a:t>
            </a:r>
            <a:r>
              <a:rPr sz="2000" dirty="0">
                <a:latin typeface="Times New Roman"/>
                <a:cs typeface="Times New Roman"/>
              </a:rPr>
              <a:t>axis.</a:t>
            </a:r>
            <a:endParaRPr sz="2000">
              <a:latin typeface="Times New Roman"/>
              <a:cs typeface="Times New Roman"/>
            </a:endParaRPr>
          </a:p>
          <a:p>
            <a:pPr marL="266700" marR="223520" indent="-254635">
              <a:lnSpc>
                <a:spcPct val="150000"/>
              </a:lnSpc>
              <a:spcBef>
                <a:spcPts val="490"/>
              </a:spcBef>
            </a:pPr>
            <a:r>
              <a:rPr sz="1600" spc="-5" dirty="0">
                <a:solidFill>
                  <a:srgbClr val="3890A7"/>
                </a:solidFill>
                <a:latin typeface="Webdings"/>
                <a:cs typeface="Webdings"/>
              </a:rPr>
              <a:t></a:t>
            </a:r>
            <a:r>
              <a:rPr sz="1600" dirty="0">
                <a:solidFill>
                  <a:srgbClr val="3890A7"/>
                </a:solidFill>
                <a:latin typeface="Times New Roman"/>
                <a:cs typeface="Times New Roman"/>
              </a:rPr>
              <a:t> </a:t>
            </a:r>
            <a:r>
              <a:rPr sz="2000" spc="-5" dirty="0">
                <a:latin typeface="Times New Roman"/>
                <a:cs typeface="Times New Roman"/>
              </a:rPr>
              <a:t>In</a:t>
            </a:r>
            <a:r>
              <a:rPr sz="2000" spc="-25" dirty="0">
                <a:latin typeface="Times New Roman"/>
                <a:cs typeface="Times New Roman"/>
              </a:rPr>
              <a:t> </a:t>
            </a:r>
            <a:r>
              <a:rPr sz="2000" spc="-5" dirty="0">
                <a:latin typeface="Times New Roman"/>
                <a:cs typeface="Times New Roman"/>
              </a:rPr>
              <a:t>reflection</a:t>
            </a:r>
            <a:r>
              <a:rPr sz="2000" spc="-60" dirty="0">
                <a:latin typeface="Times New Roman"/>
                <a:cs typeface="Times New Roman"/>
              </a:rPr>
              <a:t> </a:t>
            </a:r>
            <a:r>
              <a:rPr sz="2000" spc="-5" dirty="0">
                <a:latin typeface="Times New Roman"/>
                <a:cs typeface="Times New Roman"/>
              </a:rPr>
              <a:t>transformation,</a:t>
            </a:r>
            <a:r>
              <a:rPr sz="2000" spc="-5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size</a:t>
            </a:r>
            <a:r>
              <a:rPr sz="2000" spc="-3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object</a:t>
            </a:r>
            <a:r>
              <a:rPr sz="2000" spc="-45" dirty="0">
                <a:latin typeface="Times New Roman"/>
                <a:cs typeface="Times New Roman"/>
              </a:rPr>
              <a:t> </a:t>
            </a:r>
            <a:r>
              <a:rPr sz="2000" dirty="0">
                <a:latin typeface="Times New Roman"/>
                <a:cs typeface="Times New Roman"/>
              </a:rPr>
              <a:t>does</a:t>
            </a:r>
            <a:r>
              <a:rPr sz="2000" spc="-30" dirty="0">
                <a:latin typeface="Times New Roman"/>
                <a:cs typeface="Times New Roman"/>
              </a:rPr>
              <a:t> </a:t>
            </a:r>
            <a:r>
              <a:rPr sz="2000" spc="5" dirty="0">
                <a:latin typeface="Times New Roman"/>
                <a:cs typeface="Times New Roman"/>
              </a:rPr>
              <a:t>not </a:t>
            </a:r>
            <a:r>
              <a:rPr sz="2000" spc="-484" dirty="0">
                <a:latin typeface="Times New Roman"/>
                <a:cs typeface="Times New Roman"/>
              </a:rPr>
              <a:t> </a:t>
            </a:r>
            <a:r>
              <a:rPr sz="2000" dirty="0">
                <a:latin typeface="Times New Roman"/>
                <a:cs typeface="Times New Roman"/>
              </a:rPr>
              <a:t>change.</a:t>
            </a:r>
            <a:endParaRPr sz="200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4167" y="908761"/>
            <a:ext cx="376301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Calibri"/>
                <a:cs typeface="Calibri"/>
              </a:rPr>
              <a:t>Reflection</a:t>
            </a:r>
            <a:r>
              <a:rPr sz="2200" spc="25" dirty="0">
                <a:latin typeface="Calibri"/>
                <a:cs typeface="Calibri"/>
              </a:rPr>
              <a:t> </a:t>
            </a:r>
            <a:r>
              <a:rPr sz="2200" spc="-5" dirty="0">
                <a:latin typeface="Calibri"/>
                <a:cs typeface="Calibri"/>
              </a:rPr>
              <a:t>about</a:t>
            </a:r>
            <a:r>
              <a:rPr sz="2200" spc="-30" dirty="0">
                <a:latin typeface="Calibri"/>
                <a:cs typeface="Calibri"/>
              </a:rPr>
              <a:t> </a:t>
            </a:r>
            <a:r>
              <a:rPr sz="2200" spc="-5" dirty="0">
                <a:latin typeface="Calibri"/>
                <a:cs typeface="Calibri"/>
              </a:rPr>
              <a:t>the</a:t>
            </a:r>
            <a:r>
              <a:rPr sz="2200" spc="-10" dirty="0">
                <a:latin typeface="Calibri"/>
                <a:cs typeface="Calibri"/>
              </a:rPr>
              <a:t> </a:t>
            </a:r>
            <a:r>
              <a:rPr sz="2200" spc="-5" dirty="0">
                <a:latin typeface="Calibri"/>
                <a:cs typeface="Calibri"/>
              </a:rPr>
              <a:t>x </a:t>
            </a:r>
            <a:r>
              <a:rPr sz="2200" spc="-10" dirty="0">
                <a:latin typeface="Calibri"/>
                <a:cs typeface="Calibri"/>
              </a:rPr>
              <a:t>axis</a:t>
            </a:r>
            <a:r>
              <a:rPr sz="2200" spc="20" dirty="0">
                <a:latin typeface="Calibri"/>
                <a:cs typeface="Calibri"/>
              </a:rPr>
              <a:t> </a:t>
            </a:r>
            <a:r>
              <a:rPr sz="2200" spc="-5" dirty="0">
                <a:latin typeface="Calibri"/>
                <a:cs typeface="Calibri"/>
              </a:rPr>
              <a:t>(y</a:t>
            </a:r>
            <a:r>
              <a:rPr sz="2200" spc="-15" dirty="0">
                <a:latin typeface="Calibri"/>
                <a:cs typeface="Calibri"/>
              </a:rPr>
              <a:t> </a:t>
            </a:r>
            <a:r>
              <a:rPr sz="2200" spc="-5" dirty="0">
                <a:latin typeface="Calibri"/>
                <a:cs typeface="Calibri"/>
              </a:rPr>
              <a:t>=</a:t>
            </a:r>
            <a:r>
              <a:rPr sz="2200" spc="-105" dirty="0">
                <a:latin typeface="Calibri"/>
                <a:cs typeface="Calibri"/>
              </a:rPr>
              <a:t> </a:t>
            </a:r>
            <a:r>
              <a:rPr sz="2200" spc="-5" dirty="0">
                <a:latin typeface="Calibri"/>
                <a:cs typeface="Calibri"/>
              </a:rPr>
              <a:t>0)</a:t>
            </a:r>
            <a:endParaRPr sz="2200">
              <a:latin typeface="Calibri"/>
              <a:cs typeface="Calibri"/>
            </a:endParaRPr>
          </a:p>
        </p:txBody>
      </p:sp>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729485" y="1133785"/>
            <a:ext cx="6071235" cy="2824480"/>
          </a:xfrm>
          <a:prstGeom prst="rect">
            <a:avLst/>
          </a:prstGeom>
        </p:spPr>
        <p:txBody>
          <a:bodyPr vert="horz" wrap="square" lIns="0" tIns="165100" rIns="0" bIns="0" rtlCol="0">
            <a:spAutoFit/>
          </a:bodyPr>
          <a:lstStyle/>
          <a:p>
            <a:pPr marL="13970">
              <a:lnSpc>
                <a:spcPct val="100000"/>
              </a:lnSpc>
              <a:spcBef>
                <a:spcPts val="13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Change</a:t>
            </a:r>
            <a:r>
              <a:rPr sz="2000" spc="-15"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sign</a:t>
            </a:r>
            <a:r>
              <a:rPr sz="2000" spc="-2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y</a:t>
            </a:r>
            <a:r>
              <a:rPr sz="2000" spc="-20" dirty="0">
                <a:latin typeface="Times New Roman"/>
                <a:cs typeface="Times New Roman"/>
              </a:rPr>
              <a:t> </a:t>
            </a:r>
            <a:r>
              <a:rPr sz="2000" spc="-5" dirty="0">
                <a:latin typeface="Times New Roman"/>
                <a:cs typeface="Times New Roman"/>
              </a:rPr>
              <a:t>coordinate</a:t>
            </a:r>
            <a:r>
              <a:rPr sz="2000" spc="-45" dirty="0">
                <a:latin typeface="Times New Roman"/>
                <a:cs typeface="Times New Roman"/>
              </a:rPr>
              <a:t> </a:t>
            </a:r>
            <a:r>
              <a:rPr sz="2000" dirty="0">
                <a:latin typeface="Times New Roman"/>
                <a:cs typeface="Times New Roman"/>
              </a:rPr>
              <a:t>but x</a:t>
            </a:r>
            <a:r>
              <a:rPr sz="2000" spc="-15" dirty="0">
                <a:latin typeface="Times New Roman"/>
                <a:cs typeface="Times New Roman"/>
              </a:rPr>
              <a:t> </a:t>
            </a:r>
            <a:r>
              <a:rPr sz="2000" spc="-5" dirty="0">
                <a:latin typeface="Times New Roman"/>
                <a:cs typeface="Times New Roman"/>
              </a:rPr>
              <a:t>coordinate</a:t>
            </a:r>
            <a:r>
              <a:rPr sz="2000" spc="-45" dirty="0">
                <a:latin typeface="Times New Roman"/>
                <a:cs typeface="Times New Roman"/>
              </a:rPr>
              <a:t> </a:t>
            </a:r>
            <a:r>
              <a:rPr sz="2000" spc="-15" dirty="0">
                <a:latin typeface="Times New Roman"/>
                <a:cs typeface="Times New Roman"/>
              </a:rPr>
              <a:t>remains</a:t>
            </a:r>
            <a:endParaRPr sz="2000">
              <a:latin typeface="Times New Roman"/>
              <a:cs typeface="Times New Roman"/>
            </a:endParaRPr>
          </a:p>
          <a:p>
            <a:pPr marL="268605">
              <a:lnSpc>
                <a:spcPct val="100000"/>
              </a:lnSpc>
              <a:spcBef>
                <a:spcPts val="1200"/>
              </a:spcBef>
            </a:pPr>
            <a:r>
              <a:rPr sz="2000" spc="-20" dirty="0">
                <a:latin typeface="Times New Roman"/>
                <a:cs typeface="Times New Roman"/>
              </a:rPr>
              <a:t>same.</a:t>
            </a:r>
            <a:endParaRPr sz="2000">
              <a:latin typeface="Times New Roman"/>
              <a:cs typeface="Times New Roman"/>
            </a:endParaRPr>
          </a:p>
          <a:p>
            <a:pPr marL="2971165">
              <a:lnSpc>
                <a:spcPct val="100000"/>
              </a:lnSpc>
              <a:spcBef>
                <a:spcPts val="1200"/>
              </a:spcBef>
            </a:pPr>
            <a:r>
              <a:rPr sz="2000" spc="-740" dirty="0">
                <a:latin typeface="Times New Roman"/>
                <a:cs typeface="Times New Roman"/>
              </a:rPr>
              <a:t>x</a:t>
            </a:r>
            <a:r>
              <a:rPr sz="2000" spc="-55" dirty="0">
                <a:latin typeface="Symbol"/>
                <a:cs typeface="Symbol"/>
              </a:rPr>
              <a:t></a:t>
            </a:r>
            <a:r>
              <a:rPr sz="2000" dirty="0">
                <a:latin typeface="Times New Roman"/>
                <a:cs typeface="Times New Roman"/>
              </a:rPr>
              <a:t>=</a:t>
            </a:r>
            <a:r>
              <a:rPr sz="2000" spc="-25" dirty="0">
                <a:latin typeface="Times New Roman"/>
                <a:cs typeface="Times New Roman"/>
              </a:rPr>
              <a:t> </a:t>
            </a:r>
            <a:r>
              <a:rPr sz="2000" dirty="0">
                <a:latin typeface="Times New Roman"/>
                <a:cs typeface="Times New Roman"/>
              </a:rPr>
              <a:t>x </a:t>
            </a:r>
            <a:r>
              <a:rPr sz="2000" spc="-10" dirty="0">
                <a:latin typeface="Times New Roman"/>
                <a:cs typeface="Times New Roman"/>
              </a:rPr>
              <a:t> </a:t>
            </a:r>
            <a:r>
              <a:rPr sz="2000" spc="-750" dirty="0">
                <a:latin typeface="Times New Roman"/>
                <a:cs typeface="Times New Roman"/>
              </a:rPr>
              <a:t>y</a:t>
            </a:r>
            <a:r>
              <a:rPr sz="2000" dirty="0">
                <a:latin typeface="Symbol"/>
                <a:cs typeface="Symbol"/>
              </a:rPr>
              <a:t></a:t>
            </a:r>
            <a:endParaRPr sz="2000">
              <a:latin typeface="Symbol"/>
              <a:cs typeface="Symbol"/>
            </a:endParaRPr>
          </a:p>
          <a:p>
            <a:pPr marL="2928620">
              <a:lnSpc>
                <a:spcPct val="100000"/>
              </a:lnSpc>
              <a:spcBef>
                <a:spcPts val="1205"/>
              </a:spcBef>
            </a:pPr>
            <a:r>
              <a:rPr sz="2000" dirty="0">
                <a:latin typeface="Times New Roman"/>
                <a:cs typeface="Times New Roman"/>
              </a:rPr>
              <a:t>=</a:t>
            </a:r>
            <a:r>
              <a:rPr sz="2000" spc="-100" dirty="0">
                <a:latin typeface="Times New Roman"/>
                <a:cs typeface="Times New Roman"/>
              </a:rPr>
              <a:t> </a:t>
            </a:r>
            <a:r>
              <a:rPr sz="2000" dirty="0">
                <a:latin typeface="Times New Roman"/>
                <a:cs typeface="Times New Roman"/>
              </a:rPr>
              <a:t>-y</a:t>
            </a:r>
            <a:endParaRPr sz="2000">
              <a:latin typeface="Times New Roman"/>
              <a:cs typeface="Times New Roman"/>
            </a:endParaRPr>
          </a:p>
          <a:p>
            <a:pPr marL="13970">
              <a:lnSpc>
                <a:spcPct val="100000"/>
              </a:lnSpc>
              <a:spcBef>
                <a:spcPts val="1645"/>
              </a:spcBef>
            </a:pPr>
            <a:r>
              <a:rPr sz="1600" spc="-5" dirty="0">
                <a:solidFill>
                  <a:srgbClr val="3890A7"/>
                </a:solidFill>
                <a:latin typeface="Webdings"/>
                <a:cs typeface="Webdings"/>
              </a:rPr>
              <a:t></a:t>
            </a:r>
            <a:r>
              <a:rPr sz="1600" dirty="0">
                <a:solidFill>
                  <a:srgbClr val="3890A7"/>
                </a:solidFill>
                <a:latin typeface="Times New Roman"/>
                <a:cs typeface="Times New Roman"/>
              </a:rPr>
              <a:t> </a:t>
            </a:r>
            <a:r>
              <a:rPr sz="2000" spc="-5" dirty="0">
                <a:latin typeface="Times New Roman"/>
                <a:cs typeface="Times New Roman"/>
              </a:rPr>
              <a:t>Equivalent</a:t>
            </a:r>
            <a:r>
              <a:rPr sz="2000" spc="-50"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spc="5" dirty="0">
                <a:latin typeface="Times New Roman"/>
                <a:cs typeface="Times New Roman"/>
              </a:rPr>
              <a:t>180</a:t>
            </a:r>
            <a:r>
              <a:rPr sz="2000" spc="5" dirty="0">
                <a:latin typeface="Symbol"/>
                <a:cs typeface="Symbol"/>
              </a:rPr>
              <a:t></a:t>
            </a:r>
            <a:r>
              <a:rPr sz="2000" spc="-30" dirty="0">
                <a:latin typeface="Times New Roman"/>
                <a:cs typeface="Times New Roman"/>
              </a:rPr>
              <a:t> </a:t>
            </a:r>
            <a:r>
              <a:rPr sz="2000" spc="-5" dirty="0">
                <a:latin typeface="Times New Roman"/>
                <a:cs typeface="Times New Roman"/>
              </a:rPr>
              <a:t>rotation</a:t>
            </a:r>
            <a:r>
              <a:rPr sz="2000" spc="-55" dirty="0">
                <a:latin typeface="Times New Roman"/>
                <a:cs typeface="Times New Roman"/>
              </a:rPr>
              <a:t> </a:t>
            </a:r>
            <a:r>
              <a:rPr sz="2000" dirty="0">
                <a:latin typeface="Times New Roman"/>
                <a:cs typeface="Times New Roman"/>
              </a:rPr>
              <a:t>about</a:t>
            </a:r>
            <a:r>
              <a:rPr sz="2000" spc="-25" dirty="0">
                <a:latin typeface="Times New Roman"/>
                <a:cs typeface="Times New Roman"/>
              </a:rPr>
              <a:t> </a:t>
            </a:r>
            <a:r>
              <a:rPr sz="2000" dirty="0">
                <a:latin typeface="Times New Roman"/>
                <a:cs typeface="Times New Roman"/>
              </a:rPr>
              <a:t>x</a:t>
            </a:r>
            <a:r>
              <a:rPr sz="2000" spc="-35" dirty="0">
                <a:latin typeface="Times New Roman"/>
                <a:cs typeface="Times New Roman"/>
              </a:rPr>
              <a:t> </a:t>
            </a:r>
            <a:r>
              <a:rPr sz="2000" dirty="0">
                <a:latin typeface="Times New Roman"/>
                <a:cs typeface="Times New Roman"/>
              </a:rPr>
              <a:t>axis.</a:t>
            </a:r>
            <a:endParaRPr sz="2000">
              <a:latin typeface="Times New Roman"/>
              <a:cs typeface="Times New Roman"/>
            </a:endParaRPr>
          </a:p>
          <a:p>
            <a:pPr marL="12700">
              <a:lnSpc>
                <a:spcPct val="100000"/>
              </a:lnSpc>
              <a:spcBef>
                <a:spcPts val="1185"/>
              </a:spcBef>
            </a:pPr>
            <a:r>
              <a:rPr sz="1600" spc="-5" dirty="0">
                <a:solidFill>
                  <a:srgbClr val="3890A7"/>
                </a:solidFill>
                <a:latin typeface="Webdings"/>
                <a:cs typeface="Webdings"/>
              </a:rPr>
              <a:t></a:t>
            </a:r>
            <a:r>
              <a:rPr sz="1600" spc="-15" dirty="0">
                <a:solidFill>
                  <a:srgbClr val="3890A7"/>
                </a:solidFill>
                <a:latin typeface="Times New Roman"/>
                <a:cs typeface="Times New Roman"/>
              </a:rPr>
              <a:t> </a:t>
            </a:r>
            <a:r>
              <a:rPr sz="2000" spc="-5" dirty="0">
                <a:latin typeface="Times New Roman"/>
                <a:cs typeface="Times New Roman"/>
              </a:rPr>
              <a:t>In</a:t>
            </a:r>
            <a:r>
              <a:rPr sz="2000" spc="-45" dirty="0">
                <a:latin typeface="Times New Roman"/>
                <a:cs typeface="Times New Roman"/>
              </a:rPr>
              <a:t> </a:t>
            </a:r>
            <a:r>
              <a:rPr sz="2000" spc="-5" dirty="0">
                <a:latin typeface="Times New Roman"/>
                <a:cs typeface="Times New Roman"/>
              </a:rPr>
              <a:t>matrix</a:t>
            </a:r>
            <a:r>
              <a:rPr sz="2000" spc="-35" dirty="0">
                <a:latin typeface="Times New Roman"/>
                <a:cs typeface="Times New Roman"/>
              </a:rPr>
              <a:t> </a:t>
            </a:r>
            <a:r>
              <a:rPr sz="2000" dirty="0">
                <a:latin typeface="Times New Roman"/>
                <a:cs typeface="Times New Roman"/>
              </a:rPr>
              <a:t>form</a:t>
            </a:r>
            <a:endParaRPr sz="2000">
              <a:latin typeface="Times New Roman"/>
              <a:cs typeface="Times New Roman"/>
            </a:endParaRPr>
          </a:p>
        </p:txBody>
      </p:sp>
      <p:graphicFrame>
        <p:nvGraphicFramePr>
          <p:cNvPr id="7" name="object 7"/>
          <p:cNvGraphicFramePr>
            <a:graphicFrameLocks noGrp="1"/>
          </p:cNvGraphicFramePr>
          <p:nvPr/>
        </p:nvGraphicFramePr>
        <p:xfrm>
          <a:off x="1877060" y="4011727"/>
          <a:ext cx="3067048" cy="1197319"/>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673734">
                  <a:extLst>
                    <a:ext uri="{9D8B030D-6E8A-4147-A177-3AD203B41FA5}">
                      <a16:colId xmlns:a16="http://schemas.microsoft.com/office/drawing/2014/main" val="20001"/>
                    </a:ext>
                  </a:extLst>
                </a:gridCol>
                <a:gridCol w="561339">
                  <a:extLst>
                    <a:ext uri="{9D8B030D-6E8A-4147-A177-3AD203B41FA5}">
                      <a16:colId xmlns:a16="http://schemas.microsoft.com/office/drawing/2014/main" val="20002"/>
                    </a:ext>
                  </a:extLst>
                </a:gridCol>
                <a:gridCol w="389255">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tblGrid>
              <a:tr h="369705">
                <a:tc>
                  <a:txBody>
                    <a:bodyPr/>
                    <a:lstStyle/>
                    <a:p>
                      <a:pPr marL="127000">
                        <a:lnSpc>
                          <a:spcPct val="100000"/>
                        </a:lnSpc>
                        <a:spcBef>
                          <a:spcPts val="5"/>
                        </a:spcBef>
                      </a:pPr>
                      <a:r>
                        <a:rPr sz="1900" spc="-420" dirty="0">
                          <a:latin typeface="Times New Roman"/>
                          <a:cs typeface="Times New Roman"/>
                        </a:rPr>
                        <a:t>x</a:t>
                      </a:r>
                      <a:r>
                        <a:rPr sz="1900" spc="-420" dirty="0">
                          <a:latin typeface="Symbol"/>
                          <a:cs typeface="Symbol"/>
                        </a:rPr>
                        <a:t></a:t>
                      </a:r>
                      <a:endParaRPr sz="1900">
                        <a:latin typeface="Symbol"/>
                        <a:cs typeface="Symbol"/>
                      </a:endParaRPr>
                    </a:p>
                  </a:txBody>
                  <a:tcPr marL="0" marR="0" marT="635" marB="0">
                    <a:solidFill>
                      <a:srgbClr val="FFFFFF"/>
                    </a:solidFill>
                  </a:tcPr>
                </a:tc>
                <a:tc>
                  <a:txBody>
                    <a:bodyPr/>
                    <a:lstStyle/>
                    <a:p>
                      <a:pPr>
                        <a:lnSpc>
                          <a:spcPct val="100000"/>
                        </a:lnSpc>
                      </a:pPr>
                      <a:endParaRPr sz="2000">
                        <a:latin typeface="Times New Roman"/>
                        <a:cs typeface="Times New Roman"/>
                      </a:endParaRPr>
                    </a:p>
                  </a:txBody>
                  <a:tcPr marL="0" marR="0" marT="0" marB="0">
                    <a:solidFill>
                      <a:srgbClr val="FFFFFF"/>
                    </a:solidFill>
                  </a:tcPr>
                </a:tc>
                <a:tc>
                  <a:txBody>
                    <a:bodyPr/>
                    <a:lstStyle/>
                    <a:p>
                      <a:pPr marR="90170" algn="r">
                        <a:lnSpc>
                          <a:spcPct val="100000"/>
                        </a:lnSpc>
                        <a:spcBef>
                          <a:spcPts val="5"/>
                        </a:spcBef>
                      </a:pPr>
                      <a:r>
                        <a:rPr sz="1900" dirty="0">
                          <a:latin typeface="Times New Roman"/>
                          <a:cs typeface="Times New Roman"/>
                        </a:rPr>
                        <a:t>1</a:t>
                      </a:r>
                      <a:endParaRPr sz="1900">
                        <a:latin typeface="Times New Roman"/>
                        <a:cs typeface="Times New Roman"/>
                      </a:endParaRPr>
                    </a:p>
                  </a:txBody>
                  <a:tcPr marL="0" marR="0" marT="635" marB="0">
                    <a:solidFill>
                      <a:srgbClr val="FFFFFF"/>
                    </a:solidFill>
                  </a:tcPr>
                </a:tc>
                <a:tc>
                  <a:txBody>
                    <a:bodyPr/>
                    <a:lstStyle/>
                    <a:p>
                      <a:pPr marR="99695" algn="r">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L="93345">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R="133985" algn="r">
                        <a:lnSpc>
                          <a:spcPct val="100000"/>
                        </a:lnSpc>
                        <a:spcBef>
                          <a:spcPts val="5"/>
                        </a:spcBef>
                      </a:pPr>
                      <a:r>
                        <a:rPr sz="1900" dirty="0">
                          <a:latin typeface="Times New Roman"/>
                          <a:cs typeface="Times New Roman"/>
                        </a:rPr>
                        <a:t>x</a:t>
                      </a:r>
                      <a:endParaRPr sz="1900">
                        <a:latin typeface="Times New Roman"/>
                        <a:cs typeface="Times New Roman"/>
                      </a:endParaRPr>
                    </a:p>
                  </a:txBody>
                  <a:tcPr marL="0" marR="0" marT="635" marB="0">
                    <a:solidFill>
                      <a:srgbClr val="FFFFFF"/>
                    </a:solidFill>
                  </a:tcPr>
                </a:tc>
                <a:extLst>
                  <a:ext uri="{0D108BD9-81ED-4DB2-BD59-A6C34878D82A}">
                    <a16:rowId xmlns:a16="http://schemas.microsoft.com/office/drawing/2014/main" val="10000"/>
                  </a:ext>
                </a:extLst>
              </a:tr>
              <a:tr h="465144">
                <a:tc>
                  <a:txBody>
                    <a:bodyPr/>
                    <a:lstStyle/>
                    <a:p>
                      <a:pPr marL="127000">
                        <a:lnSpc>
                          <a:spcPct val="100000"/>
                        </a:lnSpc>
                        <a:spcBef>
                          <a:spcPts val="590"/>
                        </a:spcBef>
                      </a:pPr>
                      <a:r>
                        <a:rPr sz="1900" spc="-415" dirty="0">
                          <a:latin typeface="Times New Roman"/>
                          <a:cs typeface="Times New Roman"/>
                        </a:rPr>
                        <a:t>y</a:t>
                      </a:r>
                      <a:r>
                        <a:rPr sz="1900" spc="-415" dirty="0">
                          <a:latin typeface="Symbol"/>
                          <a:cs typeface="Symbol"/>
                        </a:rPr>
                        <a:t></a:t>
                      </a:r>
                      <a:endParaRPr sz="1900">
                        <a:latin typeface="Symbol"/>
                        <a:cs typeface="Symbol"/>
                      </a:endParaRPr>
                    </a:p>
                  </a:txBody>
                  <a:tcPr marL="0" marR="0" marT="74930" marB="0">
                    <a:solidFill>
                      <a:srgbClr val="FFFFFF"/>
                    </a:solidFill>
                  </a:tcPr>
                </a:tc>
                <a:tc>
                  <a:txBody>
                    <a:bodyPr/>
                    <a:lstStyle/>
                    <a:p>
                      <a:pPr marL="194945">
                        <a:lnSpc>
                          <a:spcPct val="100000"/>
                        </a:lnSpc>
                        <a:spcBef>
                          <a:spcPts val="590"/>
                        </a:spcBef>
                      </a:pPr>
                      <a:r>
                        <a:rPr sz="1900" dirty="0">
                          <a:latin typeface="Times New Roman"/>
                          <a:cs typeface="Times New Roman"/>
                        </a:rPr>
                        <a:t>=</a:t>
                      </a:r>
                      <a:endParaRPr sz="1900">
                        <a:latin typeface="Times New Roman"/>
                        <a:cs typeface="Times New Roman"/>
                      </a:endParaRPr>
                    </a:p>
                  </a:txBody>
                  <a:tcPr marL="0" marR="0" marT="74930" marB="0">
                    <a:solidFill>
                      <a:srgbClr val="FFFFFF"/>
                    </a:solidFill>
                  </a:tcPr>
                </a:tc>
                <a:tc>
                  <a:txBody>
                    <a:bodyPr/>
                    <a:lstStyle/>
                    <a:p>
                      <a:pPr marR="91440" algn="r">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R="82550" algn="r">
                        <a:lnSpc>
                          <a:spcPct val="100000"/>
                        </a:lnSpc>
                        <a:spcBef>
                          <a:spcPts val="590"/>
                        </a:spcBef>
                      </a:pPr>
                      <a:r>
                        <a:rPr sz="1900" dirty="0">
                          <a:latin typeface="Times New Roman"/>
                          <a:cs typeface="Times New Roman"/>
                        </a:rPr>
                        <a:t>-1</a:t>
                      </a:r>
                      <a:endParaRPr sz="1900">
                        <a:latin typeface="Times New Roman"/>
                        <a:cs typeface="Times New Roman"/>
                      </a:endParaRPr>
                    </a:p>
                  </a:txBody>
                  <a:tcPr marL="0" marR="0" marT="74930" marB="0">
                    <a:solidFill>
                      <a:srgbClr val="FFFFFF"/>
                    </a:solidFill>
                  </a:tcPr>
                </a:tc>
                <a:tc>
                  <a:txBody>
                    <a:bodyPr/>
                    <a:lstStyle/>
                    <a:p>
                      <a:pPr marL="114300">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R="119380" algn="r">
                        <a:lnSpc>
                          <a:spcPct val="100000"/>
                        </a:lnSpc>
                        <a:spcBef>
                          <a:spcPts val="590"/>
                        </a:spcBef>
                      </a:pPr>
                      <a:r>
                        <a:rPr sz="1900" dirty="0">
                          <a:latin typeface="Times New Roman"/>
                          <a:cs typeface="Times New Roman"/>
                        </a:rPr>
                        <a:t>y</a:t>
                      </a:r>
                      <a:endParaRPr sz="1900">
                        <a:latin typeface="Times New Roman"/>
                        <a:cs typeface="Times New Roman"/>
                      </a:endParaRPr>
                    </a:p>
                  </a:txBody>
                  <a:tcPr marL="0" marR="0" marT="74930" marB="0">
                    <a:solidFill>
                      <a:srgbClr val="FFFFFF"/>
                    </a:solidFill>
                  </a:tcPr>
                </a:tc>
                <a:extLst>
                  <a:ext uri="{0D108BD9-81ED-4DB2-BD59-A6C34878D82A}">
                    <a16:rowId xmlns:a16="http://schemas.microsoft.com/office/drawing/2014/main" val="10001"/>
                  </a:ext>
                </a:extLst>
              </a:tr>
              <a:tr h="362470">
                <a:tc>
                  <a:txBody>
                    <a:bodyPr/>
                    <a:lstStyle/>
                    <a:p>
                      <a:pPr marL="127000">
                        <a:lnSpc>
                          <a:spcPts val="2210"/>
                        </a:lnSpc>
                        <a:spcBef>
                          <a:spcPts val="540"/>
                        </a:spcBef>
                      </a:pPr>
                      <a:r>
                        <a:rPr sz="1900" dirty="0">
                          <a:latin typeface="Times New Roman"/>
                          <a:cs typeface="Times New Roman"/>
                        </a:rPr>
                        <a:t>1</a:t>
                      </a:r>
                      <a:endParaRPr sz="1900">
                        <a:latin typeface="Times New Roman"/>
                        <a:cs typeface="Times New Roman"/>
                      </a:endParaRPr>
                    </a:p>
                  </a:txBody>
                  <a:tcPr marL="0" marR="0" marT="68580" marB="0">
                    <a:solidFill>
                      <a:srgbClr val="FFFFFF"/>
                    </a:solidFill>
                  </a:tcPr>
                </a:tc>
                <a:tc>
                  <a:txBody>
                    <a:bodyPr/>
                    <a:lstStyle/>
                    <a:p>
                      <a:pPr>
                        <a:lnSpc>
                          <a:spcPct val="100000"/>
                        </a:lnSpc>
                      </a:pPr>
                      <a:endParaRPr sz="2000">
                        <a:latin typeface="Times New Roman"/>
                        <a:cs typeface="Times New Roman"/>
                      </a:endParaRPr>
                    </a:p>
                  </a:txBody>
                  <a:tcPr marL="0" marR="0" marT="0" marB="0">
                    <a:solidFill>
                      <a:srgbClr val="FFFFFF"/>
                    </a:solidFill>
                  </a:tcPr>
                </a:tc>
                <a:tc>
                  <a:txBody>
                    <a:bodyPr/>
                    <a:lstStyle/>
                    <a:p>
                      <a:pPr marR="88900" algn="r">
                        <a:lnSpc>
                          <a:spcPts val="2210"/>
                        </a:lnSpc>
                        <a:spcBef>
                          <a:spcPts val="540"/>
                        </a:spcBef>
                      </a:pPr>
                      <a:r>
                        <a:rPr sz="1900" dirty="0">
                          <a:latin typeface="Times New Roman"/>
                          <a:cs typeface="Times New Roman"/>
                        </a:rPr>
                        <a:t>0</a:t>
                      </a:r>
                      <a:endParaRPr sz="1900">
                        <a:latin typeface="Times New Roman"/>
                        <a:cs typeface="Times New Roman"/>
                      </a:endParaRPr>
                    </a:p>
                  </a:txBody>
                  <a:tcPr marL="0" marR="0" marT="68580" marB="0">
                    <a:solidFill>
                      <a:srgbClr val="FFFFFF"/>
                    </a:solidFill>
                  </a:tcPr>
                </a:tc>
                <a:tc>
                  <a:txBody>
                    <a:bodyPr/>
                    <a:lstStyle/>
                    <a:p>
                      <a:pPr marR="100965" algn="r">
                        <a:lnSpc>
                          <a:spcPts val="2210"/>
                        </a:lnSpc>
                        <a:spcBef>
                          <a:spcPts val="540"/>
                        </a:spcBef>
                      </a:pPr>
                      <a:r>
                        <a:rPr sz="1900" dirty="0">
                          <a:latin typeface="Times New Roman"/>
                          <a:cs typeface="Times New Roman"/>
                        </a:rPr>
                        <a:t>0</a:t>
                      </a:r>
                      <a:endParaRPr sz="1900">
                        <a:latin typeface="Times New Roman"/>
                        <a:cs typeface="Times New Roman"/>
                      </a:endParaRPr>
                    </a:p>
                  </a:txBody>
                  <a:tcPr marL="0" marR="0" marT="68580" marB="0">
                    <a:solidFill>
                      <a:srgbClr val="FFFFFF"/>
                    </a:solidFill>
                  </a:tcPr>
                </a:tc>
                <a:tc>
                  <a:txBody>
                    <a:bodyPr/>
                    <a:lstStyle/>
                    <a:p>
                      <a:pPr marL="90170">
                        <a:lnSpc>
                          <a:spcPts val="2210"/>
                        </a:lnSpc>
                        <a:spcBef>
                          <a:spcPts val="540"/>
                        </a:spcBef>
                      </a:pPr>
                      <a:r>
                        <a:rPr sz="1900" dirty="0">
                          <a:latin typeface="Times New Roman"/>
                          <a:cs typeface="Times New Roman"/>
                        </a:rPr>
                        <a:t>1</a:t>
                      </a:r>
                      <a:endParaRPr sz="1900">
                        <a:latin typeface="Times New Roman"/>
                        <a:cs typeface="Times New Roman"/>
                      </a:endParaRPr>
                    </a:p>
                  </a:txBody>
                  <a:tcPr marL="0" marR="0" marT="68580" marB="0">
                    <a:solidFill>
                      <a:srgbClr val="FFFFFF"/>
                    </a:solidFill>
                  </a:tcPr>
                </a:tc>
                <a:tc>
                  <a:txBody>
                    <a:bodyPr/>
                    <a:lstStyle/>
                    <a:p>
                      <a:pPr marR="135890" algn="r">
                        <a:lnSpc>
                          <a:spcPts val="2210"/>
                        </a:lnSpc>
                        <a:spcBef>
                          <a:spcPts val="540"/>
                        </a:spcBef>
                      </a:pPr>
                      <a:r>
                        <a:rPr sz="1900" dirty="0">
                          <a:latin typeface="Times New Roman"/>
                          <a:cs typeface="Times New Roman"/>
                        </a:rPr>
                        <a:t>1</a:t>
                      </a:r>
                      <a:endParaRPr sz="1900">
                        <a:latin typeface="Times New Roman"/>
                        <a:cs typeface="Times New Roman"/>
                      </a:endParaRPr>
                    </a:p>
                  </a:txBody>
                  <a:tcPr marL="0" marR="0" marT="68580" marB="0">
                    <a:solidFill>
                      <a:srgbClr val="FFFFFF"/>
                    </a:solidFill>
                  </a:tcPr>
                </a:tc>
                <a:extLst>
                  <a:ext uri="{0D108BD9-81ED-4DB2-BD59-A6C34878D82A}">
                    <a16:rowId xmlns:a16="http://schemas.microsoft.com/office/drawing/2014/main" val="10002"/>
                  </a:ext>
                </a:extLst>
              </a:tr>
            </a:tbl>
          </a:graphicData>
        </a:graphic>
      </p:graphicFrame>
      <p:sp>
        <p:nvSpPr>
          <p:cNvPr id="8" name="object 8"/>
          <p:cNvSpPr/>
          <p:nvPr/>
        </p:nvSpPr>
        <p:spPr>
          <a:xfrm>
            <a:off x="4106545" y="3991102"/>
            <a:ext cx="212090" cy="1272540"/>
          </a:xfrm>
          <a:custGeom>
            <a:avLst/>
            <a:gdLst/>
            <a:ahLst/>
            <a:cxnLst/>
            <a:rect l="l" t="t" r="r" b="b"/>
            <a:pathLst>
              <a:path w="212089" h="1272539">
                <a:moveTo>
                  <a:pt x="11049" y="0"/>
                </a:moveTo>
                <a:lnTo>
                  <a:pt x="1269" y="0"/>
                </a:lnTo>
                <a:lnTo>
                  <a:pt x="0" y="12065"/>
                </a:lnTo>
                <a:lnTo>
                  <a:pt x="20700" y="12065"/>
                </a:lnTo>
                <a:lnTo>
                  <a:pt x="41528" y="16129"/>
                </a:lnTo>
                <a:lnTo>
                  <a:pt x="78866" y="26924"/>
                </a:lnTo>
                <a:lnTo>
                  <a:pt x="155066" y="82042"/>
                </a:lnTo>
                <a:lnTo>
                  <a:pt x="191134" y="147955"/>
                </a:lnTo>
                <a:lnTo>
                  <a:pt x="199389" y="185547"/>
                </a:lnTo>
                <a:lnTo>
                  <a:pt x="200787" y="196342"/>
                </a:lnTo>
                <a:lnTo>
                  <a:pt x="200787" y="1077087"/>
                </a:lnTo>
                <a:lnTo>
                  <a:pt x="184150" y="1143000"/>
                </a:lnTo>
                <a:lnTo>
                  <a:pt x="141224" y="1204849"/>
                </a:lnTo>
                <a:lnTo>
                  <a:pt x="78866" y="1245235"/>
                </a:lnTo>
                <a:lnTo>
                  <a:pt x="40131" y="1257300"/>
                </a:lnTo>
                <a:lnTo>
                  <a:pt x="11049" y="1261364"/>
                </a:lnTo>
                <a:lnTo>
                  <a:pt x="0" y="1261364"/>
                </a:lnTo>
                <a:lnTo>
                  <a:pt x="1269" y="1272032"/>
                </a:lnTo>
                <a:lnTo>
                  <a:pt x="11049" y="1272032"/>
                </a:lnTo>
                <a:lnTo>
                  <a:pt x="44322" y="1268095"/>
                </a:lnTo>
                <a:lnTo>
                  <a:pt x="83057" y="1255903"/>
                </a:lnTo>
                <a:lnTo>
                  <a:pt x="119125" y="1237107"/>
                </a:lnTo>
                <a:lnTo>
                  <a:pt x="151002" y="1211580"/>
                </a:lnTo>
                <a:lnTo>
                  <a:pt x="186943" y="1164463"/>
                </a:lnTo>
                <a:lnTo>
                  <a:pt x="202183" y="1128141"/>
                </a:lnTo>
                <a:lnTo>
                  <a:pt x="211962" y="1077087"/>
                </a:lnTo>
                <a:lnTo>
                  <a:pt x="211962" y="194945"/>
                </a:lnTo>
                <a:lnTo>
                  <a:pt x="195325" y="125095"/>
                </a:lnTo>
                <a:lnTo>
                  <a:pt x="175894" y="90043"/>
                </a:lnTo>
                <a:lnTo>
                  <a:pt x="149605" y="60452"/>
                </a:lnTo>
                <a:lnTo>
                  <a:pt x="119125" y="34925"/>
                </a:lnTo>
                <a:lnTo>
                  <a:pt x="83057" y="16129"/>
                </a:lnTo>
                <a:lnTo>
                  <a:pt x="42925" y="4064"/>
                </a:lnTo>
                <a:lnTo>
                  <a:pt x="11049" y="0"/>
                </a:lnTo>
                <a:close/>
              </a:path>
            </a:pathLst>
          </a:custGeom>
          <a:solidFill>
            <a:srgbClr val="3890A7"/>
          </a:solidFill>
        </p:spPr>
        <p:txBody>
          <a:bodyPr wrap="square" lIns="0" tIns="0" rIns="0" bIns="0" rtlCol="0"/>
          <a:lstStyle/>
          <a:p>
            <a:endParaRPr/>
          </a:p>
        </p:txBody>
      </p:sp>
      <p:grpSp>
        <p:nvGrpSpPr>
          <p:cNvPr id="9" name="object 9"/>
          <p:cNvGrpSpPr/>
          <p:nvPr/>
        </p:nvGrpSpPr>
        <p:grpSpPr>
          <a:xfrm>
            <a:off x="1709673" y="3681806"/>
            <a:ext cx="6550659" cy="1965960"/>
            <a:chOff x="1709673" y="3681806"/>
            <a:chExt cx="6550659" cy="1965960"/>
          </a:xfrm>
        </p:grpSpPr>
        <p:pic>
          <p:nvPicPr>
            <p:cNvPr id="10" name="object 10"/>
            <p:cNvPicPr/>
            <p:nvPr/>
          </p:nvPicPr>
          <p:blipFill>
            <a:blip r:embed="rId3" cstate="print"/>
            <a:stretch>
              <a:fillRect/>
            </a:stretch>
          </p:blipFill>
          <p:spPr>
            <a:xfrm>
              <a:off x="5871590" y="3681806"/>
              <a:ext cx="2388489" cy="1965960"/>
            </a:xfrm>
            <a:prstGeom prst="rect">
              <a:avLst/>
            </a:prstGeom>
          </p:spPr>
        </p:pic>
        <p:sp>
          <p:nvSpPr>
            <p:cNvPr id="11" name="object 11"/>
            <p:cNvSpPr/>
            <p:nvPr/>
          </p:nvSpPr>
          <p:spPr>
            <a:xfrm>
              <a:off x="1709674" y="3991101"/>
              <a:ext cx="3324225" cy="1272540"/>
            </a:xfrm>
            <a:custGeom>
              <a:avLst/>
              <a:gdLst/>
              <a:ahLst/>
              <a:cxnLst/>
              <a:rect l="l" t="t" r="r" b="b"/>
              <a:pathLst>
                <a:path w="3324225" h="1272539">
                  <a:moveTo>
                    <a:pt x="113538" y="0"/>
                  </a:moveTo>
                  <a:lnTo>
                    <a:pt x="90043" y="2667"/>
                  </a:lnTo>
                  <a:lnTo>
                    <a:pt x="49911" y="18796"/>
                  </a:lnTo>
                  <a:lnTo>
                    <a:pt x="13843" y="57785"/>
                  </a:lnTo>
                  <a:lnTo>
                    <a:pt x="0" y="99441"/>
                  </a:lnTo>
                  <a:lnTo>
                    <a:pt x="0" y="1110742"/>
                  </a:lnTo>
                  <a:lnTo>
                    <a:pt x="19431" y="1160526"/>
                  </a:lnTo>
                  <a:lnTo>
                    <a:pt x="49911" y="1189990"/>
                  </a:lnTo>
                  <a:lnTo>
                    <a:pt x="91440" y="1207516"/>
                  </a:lnTo>
                  <a:lnTo>
                    <a:pt x="102489" y="1208913"/>
                  </a:lnTo>
                  <a:lnTo>
                    <a:pt x="113538" y="1208913"/>
                  </a:lnTo>
                  <a:lnTo>
                    <a:pt x="113538" y="1198118"/>
                  </a:lnTo>
                  <a:lnTo>
                    <a:pt x="102489" y="1196721"/>
                  </a:lnTo>
                  <a:lnTo>
                    <a:pt x="65151" y="1186053"/>
                  </a:lnTo>
                  <a:lnTo>
                    <a:pt x="34671" y="1161796"/>
                  </a:lnTo>
                  <a:lnTo>
                    <a:pt x="23495" y="1145667"/>
                  </a:lnTo>
                  <a:lnTo>
                    <a:pt x="19431" y="1136269"/>
                  </a:lnTo>
                  <a:lnTo>
                    <a:pt x="15240" y="1128141"/>
                  </a:lnTo>
                  <a:lnTo>
                    <a:pt x="13843" y="1118743"/>
                  </a:lnTo>
                  <a:lnTo>
                    <a:pt x="11049" y="1108075"/>
                  </a:lnTo>
                  <a:lnTo>
                    <a:pt x="11049" y="111633"/>
                  </a:lnTo>
                  <a:lnTo>
                    <a:pt x="23495" y="63246"/>
                  </a:lnTo>
                  <a:lnTo>
                    <a:pt x="48514" y="33655"/>
                  </a:lnTo>
                  <a:lnTo>
                    <a:pt x="92837" y="13462"/>
                  </a:lnTo>
                  <a:lnTo>
                    <a:pt x="103886" y="12065"/>
                  </a:lnTo>
                  <a:lnTo>
                    <a:pt x="113538" y="12065"/>
                  </a:lnTo>
                  <a:lnTo>
                    <a:pt x="113538" y="0"/>
                  </a:lnTo>
                  <a:close/>
                </a:path>
                <a:path w="3324225" h="1272539">
                  <a:moveTo>
                    <a:pt x="1575168" y="0"/>
                  </a:moveTo>
                  <a:lnTo>
                    <a:pt x="1564119" y="0"/>
                  </a:lnTo>
                  <a:lnTo>
                    <a:pt x="1532255" y="4064"/>
                  </a:lnTo>
                  <a:lnTo>
                    <a:pt x="1492123" y="16129"/>
                  </a:lnTo>
                  <a:lnTo>
                    <a:pt x="1440815" y="46990"/>
                  </a:lnTo>
                  <a:lnTo>
                    <a:pt x="1411732" y="75311"/>
                  </a:lnTo>
                  <a:lnTo>
                    <a:pt x="1389634" y="107569"/>
                  </a:lnTo>
                  <a:lnTo>
                    <a:pt x="1372997" y="145161"/>
                  </a:lnTo>
                  <a:lnTo>
                    <a:pt x="1363218" y="194945"/>
                  </a:lnTo>
                  <a:lnTo>
                    <a:pt x="1363218" y="1077087"/>
                  </a:lnTo>
                  <a:lnTo>
                    <a:pt x="1379855" y="1147064"/>
                  </a:lnTo>
                  <a:lnTo>
                    <a:pt x="1399286" y="1181989"/>
                  </a:lnTo>
                  <a:lnTo>
                    <a:pt x="1425575" y="1211580"/>
                  </a:lnTo>
                  <a:lnTo>
                    <a:pt x="1457452" y="1237107"/>
                  </a:lnTo>
                  <a:lnTo>
                    <a:pt x="1493520" y="1255903"/>
                  </a:lnTo>
                  <a:lnTo>
                    <a:pt x="1532255" y="1268095"/>
                  </a:lnTo>
                  <a:lnTo>
                    <a:pt x="1564119" y="1272032"/>
                  </a:lnTo>
                  <a:lnTo>
                    <a:pt x="1575168" y="1272032"/>
                  </a:lnTo>
                  <a:lnTo>
                    <a:pt x="1575168" y="1261364"/>
                  </a:lnTo>
                  <a:lnTo>
                    <a:pt x="1564119" y="1261364"/>
                  </a:lnTo>
                  <a:lnTo>
                    <a:pt x="1515618" y="1251966"/>
                  </a:lnTo>
                  <a:lnTo>
                    <a:pt x="1479677" y="1237107"/>
                  </a:lnTo>
                  <a:lnTo>
                    <a:pt x="1420114" y="1189990"/>
                  </a:lnTo>
                  <a:lnTo>
                    <a:pt x="1384046" y="1124204"/>
                  </a:lnTo>
                  <a:lnTo>
                    <a:pt x="1375791" y="1086485"/>
                  </a:lnTo>
                  <a:lnTo>
                    <a:pt x="1375791" y="185547"/>
                  </a:lnTo>
                  <a:lnTo>
                    <a:pt x="1391031" y="129032"/>
                  </a:lnTo>
                  <a:lnTo>
                    <a:pt x="1433957" y="68580"/>
                  </a:lnTo>
                  <a:lnTo>
                    <a:pt x="1497711" y="26924"/>
                  </a:lnTo>
                  <a:lnTo>
                    <a:pt x="1535049" y="14732"/>
                  </a:lnTo>
                  <a:lnTo>
                    <a:pt x="1554467" y="12065"/>
                  </a:lnTo>
                  <a:lnTo>
                    <a:pt x="1575168" y="12065"/>
                  </a:lnTo>
                  <a:lnTo>
                    <a:pt x="1575168" y="0"/>
                  </a:lnTo>
                  <a:close/>
                </a:path>
                <a:path w="3324225" h="1272539">
                  <a:moveTo>
                    <a:pt x="2830449" y="0"/>
                  </a:moveTo>
                  <a:lnTo>
                    <a:pt x="2809621" y="2667"/>
                  </a:lnTo>
                  <a:lnTo>
                    <a:pt x="2765298" y="22860"/>
                  </a:lnTo>
                  <a:lnTo>
                    <a:pt x="2739009" y="52451"/>
                  </a:lnTo>
                  <a:lnTo>
                    <a:pt x="2727960" y="90043"/>
                  </a:lnTo>
                  <a:lnTo>
                    <a:pt x="2727960" y="1181989"/>
                  </a:lnTo>
                  <a:lnTo>
                    <a:pt x="2740406" y="1219581"/>
                  </a:lnTo>
                  <a:lnTo>
                    <a:pt x="2765298" y="1249172"/>
                  </a:lnTo>
                  <a:lnTo>
                    <a:pt x="2809621" y="1270762"/>
                  </a:lnTo>
                  <a:lnTo>
                    <a:pt x="2820797" y="1272032"/>
                  </a:lnTo>
                  <a:lnTo>
                    <a:pt x="2830449" y="1272032"/>
                  </a:lnTo>
                  <a:lnTo>
                    <a:pt x="2830449" y="1261364"/>
                  </a:lnTo>
                  <a:lnTo>
                    <a:pt x="2802763" y="1257300"/>
                  </a:lnTo>
                  <a:lnTo>
                    <a:pt x="2794381" y="1253236"/>
                  </a:lnTo>
                  <a:lnTo>
                    <a:pt x="2786126" y="1250569"/>
                  </a:lnTo>
                  <a:lnTo>
                    <a:pt x="2779141" y="1245235"/>
                  </a:lnTo>
                  <a:lnTo>
                    <a:pt x="2772283" y="1241183"/>
                  </a:lnTo>
                  <a:lnTo>
                    <a:pt x="2750058" y="1214247"/>
                  </a:lnTo>
                  <a:lnTo>
                    <a:pt x="2739009" y="1180592"/>
                  </a:lnTo>
                  <a:lnTo>
                    <a:pt x="2739009" y="91440"/>
                  </a:lnTo>
                  <a:lnTo>
                    <a:pt x="2759837" y="43053"/>
                  </a:lnTo>
                  <a:lnTo>
                    <a:pt x="2794381" y="18796"/>
                  </a:lnTo>
                  <a:lnTo>
                    <a:pt x="2804160" y="16129"/>
                  </a:lnTo>
                  <a:lnTo>
                    <a:pt x="2812415" y="13462"/>
                  </a:lnTo>
                  <a:lnTo>
                    <a:pt x="2820797" y="12065"/>
                  </a:lnTo>
                  <a:lnTo>
                    <a:pt x="2830449" y="12065"/>
                  </a:lnTo>
                  <a:lnTo>
                    <a:pt x="2830449" y="0"/>
                  </a:lnTo>
                  <a:close/>
                </a:path>
                <a:path w="3324225" h="1272539">
                  <a:moveTo>
                    <a:pt x="3323717" y="100838"/>
                  </a:moveTo>
                  <a:lnTo>
                    <a:pt x="3318129" y="69850"/>
                  </a:lnTo>
                  <a:lnTo>
                    <a:pt x="3300095" y="36322"/>
                  </a:lnTo>
                  <a:lnTo>
                    <a:pt x="3259963" y="8001"/>
                  </a:lnTo>
                  <a:lnTo>
                    <a:pt x="3219831" y="0"/>
                  </a:lnTo>
                  <a:lnTo>
                    <a:pt x="3219831" y="12065"/>
                  </a:lnTo>
                  <a:lnTo>
                    <a:pt x="3229483" y="12065"/>
                  </a:lnTo>
                  <a:lnTo>
                    <a:pt x="3255772" y="18796"/>
                  </a:lnTo>
                  <a:lnTo>
                    <a:pt x="3296031" y="51054"/>
                  </a:lnTo>
                  <a:lnTo>
                    <a:pt x="3301492" y="57785"/>
                  </a:lnTo>
                  <a:lnTo>
                    <a:pt x="3304286" y="65913"/>
                  </a:lnTo>
                  <a:lnTo>
                    <a:pt x="3308477" y="73914"/>
                  </a:lnTo>
                  <a:lnTo>
                    <a:pt x="3311271" y="91440"/>
                  </a:lnTo>
                  <a:lnTo>
                    <a:pt x="3311271" y="1181989"/>
                  </a:lnTo>
                  <a:lnTo>
                    <a:pt x="3309874" y="1189990"/>
                  </a:lnTo>
                  <a:lnTo>
                    <a:pt x="3307080" y="1198118"/>
                  </a:lnTo>
                  <a:lnTo>
                    <a:pt x="3304286" y="1207516"/>
                  </a:lnTo>
                  <a:lnTo>
                    <a:pt x="3300095" y="1214247"/>
                  </a:lnTo>
                  <a:lnTo>
                    <a:pt x="3296031" y="1222375"/>
                  </a:lnTo>
                  <a:lnTo>
                    <a:pt x="3271012" y="1246505"/>
                  </a:lnTo>
                  <a:lnTo>
                    <a:pt x="3237738" y="1258570"/>
                  </a:lnTo>
                  <a:lnTo>
                    <a:pt x="3219831" y="1261364"/>
                  </a:lnTo>
                  <a:lnTo>
                    <a:pt x="3219831" y="1272032"/>
                  </a:lnTo>
                  <a:lnTo>
                    <a:pt x="3230880" y="1272032"/>
                  </a:lnTo>
                  <a:lnTo>
                    <a:pt x="3241929" y="1270762"/>
                  </a:lnTo>
                  <a:lnTo>
                    <a:pt x="3286252" y="1249172"/>
                  </a:lnTo>
                  <a:lnTo>
                    <a:pt x="3315335" y="1210195"/>
                  </a:lnTo>
                  <a:lnTo>
                    <a:pt x="3323717" y="1172591"/>
                  </a:lnTo>
                  <a:lnTo>
                    <a:pt x="3323717" y="100838"/>
                  </a:lnTo>
                  <a:close/>
                </a:path>
              </a:pathLst>
            </a:custGeom>
            <a:solidFill>
              <a:srgbClr val="3890A7"/>
            </a:solidFill>
          </p:spPr>
          <p:txBody>
            <a:bodyPr wrap="square" lIns="0" tIns="0" rIns="0" bIns="0" rtlCol="0"/>
            <a:lstStyle/>
            <a:p>
              <a:endParaRPr/>
            </a:p>
          </p:txBody>
        </p:sp>
      </p:grpSp>
      <p:sp>
        <p:nvSpPr>
          <p:cNvPr id="12" name="object 12"/>
          <p:cNvSpPr/>
          <p:nvPr/>
        </p:nvSpPr>
        <p:spPr>
          <a:xfrm>
            <a:off x="2255520" y="3991102"/>
            <a:ext cx="114935" cy="1209040"/>
          </a:xfrm>
          <a:custGeom>
            <a:avLst/>
            <a:gdLst/>
            <a:ahLst/>
            <a:cxnLst/>
            <a:rect l="l" t="t" r="r" b="b"/>
            <a:pathLst>
              <a:path w="114935" h="1209039">
                <a:moveTo>
                  <a:pt x="1397" y="0"/>
                </a:moveTo>
                <a:lnTo>
                  <a:pt x="0" y="12065"/>
                </a:lnTo>
                <a:lnTo>
                  <a:pt x="11049" y="12065"/>
                </a:lnTo>
                <a:lnTo>
                  <a:pt x="22225" y="13462"/>
                </a:lnTo>
                <a:lnTo>
                  <a:pt x="41529" y="18796"/>
                </a:lnTo>
                <a:lnTo>
                  <a:pt x="49911" y="24130"/>
                </a:lnTo>
                <a:lnTo>
                  <a:pt x="58166" y="28193"/>
                </a:lnTo>
                <a:lnTo>
                  <a:pt x="73406" y="40386"/>
                </a:lnTo>
                <a:lnTo>
                  <a:pt x="95631" y="72643"/>
                </a:lnTo>
                <a:lnTo>
                  <a:pt x="103886" y="111633"/>
                </a:lnTo>
                <a:lnTo>
                  <a:pt x="103886" y="1098550"/>
                </a:lnTo>
                <a:lnTo>
                  <a:pt x="91440" y="1145667"/>
                </a:lnTo>
                <a:lnTo>
                  <a:pt x="58166" y="1180592"/>
                </a:lnTo>
                <a:lnTo>
                  <a:pt x="20828" y="1195451"/>
                </a:lnTo>
                <a:lnTo>
                  <a:pt x="11049" y="1198118"/>
                </a:lnTo>
                <a:lnTo>
                  <a:pt x="0" y="1198118"/>
                </a:lnTo>
                <a:lnTo>
                  <a:pt x="1397" y="1208913"/>
                </a:lnTo>
                <a:lnTo>
                  <a:pt x="12446" y="1208913"/>
                </a:lnTo>
                <a:lnTo>
                  <a:pt x="23494" y="1207516"/>
                </a:lnTo>
                <a:lnTo>
                  <a:pt x="34671" y="1203452"/>
                </a:lnTo>
                <a:lnTo>
                  <a:pt x="65150" y="1189990"/>
                </a:lnTo>
                <a:lnTo>
                  <a:pt x="95631" y="1160526"/>
                </a:lnTo>
                <a:lnTo>
                  <a:pt x="114935" y="1109345"/>
                </a:lnTo>
                <a:lnTo>
                  <a:pt x="114935" y="110236"/>
                </a:lnTo>
                <a:lnTo>
                  <a:pt x="112268" y="88773"/>
                </a:lnTo>
                <a:lnTo>
                  <a:pt x="95631" y="48387"/>
                </a:lnTo>
                <a:lnTo>
                  <a:pt x="55372" y="13462"/>
                </a:lnTo>
                <a:lnTo>
                  <a:pt x="44323" y="9398"/>
                </a:lnTo>
                <a:lnTo>
                  <a:pt x="34671" y="5334"/>
                </a:lnTo>
                <a:lnTo>
                  <a:pt x="23494" y="2667"/>
                </a:lnTo>
                <a:lnTo>
                  <a:pt x="1397" y="0"/>
                </a:lnTo>
                <a:close/>
              </a:path>
            </a:pathLst>
          </a:custGeom>
          <a:solidFill>
            <a:srgbClr val="3890A7"/>
          </a:solidFill>
        </p:spPr>
        <p:txBody>
          <a:bodyPr wrap="square" lIns="0" tIns="0" rIns="0" bIns="0" rtlCol="0"/>
          <a:lstStyle/>
          <a:p>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4167" y="972058"/>
            <a:ext cx="376301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Calibri"/>
                <a:cs typeface="Calibri"/>
              </a:rPr>
              <a:t>Reflection</a:t>
            </a:r>
            <a:r>
              <a:rPr sz="2200" spc="30" dirty="0">
                <a:latin typeface="Calibri"/>
                <a:cs typeface="Calibri"/>
              </a:rPr>
              <a:t> </a:t>
            </a:r>
            <a:r>
              <a:rPr sz="2200" spc="-5" dirty="0">
                <a:latin typeface="Calibri"/>
                <a:cs typeface="Calibri"/>
              </a:rPr>
              <a:t>about</a:t>
            </a:r>
            <a:r>
              <a:rPr sz="2200" spc="-45" dirty="0">
                <a:latin typeface="Calibri"/>
                <a:cs typeface="Calibri"/>
              </a:rPr>
              <a:t> </a:t>
            </a:r>
            <a:r>
              <a:rPr sz="2200" spc="-5" dirty="0">
                <a:latin typeface="Calibri"/>
                <a:cs typeface="Calibri"/>
              </a:rPr>
              <a:t>the</a:t>
            </a:r>
            <a:r>
              <a:rPr sz="2200" spc="-10" dirty="0">
                <a:latin typeface="Calibri"/>
                <a:cs typeface="Calibri"/>
              </a:rPr>
              <a:t> </a:t>
            </a:r>
            <a:r>
              <a:rPr sz="2200" spc="-5" dirty="0">
                <a:latin typeface="Calibri"/>
                <a:cs typeface="Calibri"/>
              </a:rPr>
              <a:t>y</a:t>
            </a:r>
            <a:r>
              <a:rPr sz="2200" dirty="0">
                <a:latin typeface="Calibri"/>
                <a:cs typeface="Calibri"/>
              </a:rPr>
              <a:t> </a:t>
            </a:r>
            <a:r>
              <a:rPr sz="2200" spc="-10" dirty="0">
                <a:latin typeface="Calibri"/>
                <a:cs typeface="Calibri"/>
              </a:rPr>
              <a:t>axis</a:t>
            </a:r>
            <a:r>
              <a:rPr sz="2200" spc="15" dirty="0">
                <a:latin typeface="Calibri"/>
                <a:cs typeface="Calibri"/>
              </a:rPr>
              <a:t> </a:t>
            </a:r>
            <a:r>
              <a:rPr sz="2200" spc="-5" dirty="0">
                <a:latin typeface="Calibri"/>
                <a:cs typeface="Calibri"/>
              </a:rPr>
              <a:t>(x</a:t>
            </a:r>
            <a:r>
              <a:rPr sz="2200" spc="-15" dirty="0">
                <a:latin typeface="Calibri"/>
                <a:cs typeface="Calibri"/>
              </a:rPr>
              <a:t> </a:t>
            </a:r>
            <a:r>
              <a:rPr sz="2200" spc="-5" dirty="0">
                <a:latin typeface="Calibri"/>
                <a:cs typeface="Calibri"/>
              </a:rPr>
              <a:t>=</a:t>
            </a:r>
            <a:r>
              <a:rPr sz="2200" spc="-110" dirty="0">
                <a:latin typeface="Calibri"/>
                <a:cs typeface="Calibri"/>
              </a:rPr>
              <a:t> </a:t>
            </a:r>
            <a:r>
              <a:rPr sz="2200" spc="-5" dirty="0">
                <a:latin typeface="Calibri"/>
                <a:cs typeface="Calibri"/>
              </a:rPr>
              <a:t>0)</a:t>
            </a:r>
            <a:endParaRPr sz="2200">
              <a:latin typeface="Calibri"/>
              <a:cs typeface="Calibri"/>
            </a:endParaRPr>
          </a:p>
        </p:txBody>
      </p:sp>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729485" y="1196949"/>
            <a:ext cx="6071235" cy="2824480"/>
          </a:xfrm>
          <a:prstGeom prst="rect">
            <a:avLst/>
          </a:prstGeom>
        </p:spPr>
        <p:txBody>
          <a:bodyPr vert="horz" wrap="square" lIns="0" tIns="12700" rIns="0" bIns="0" rtlCol="0">
            <a:spAutoFit/>
          </a:bodyPr>
          <a:lstStyle/>
          <a:p>
            <a:pPr marL="268605" marR="5080" indent="-254635">
              <a:lnSpc>
                <a:spcPct val="1501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Change</a:t>
            </a:r>
            <a:r>
              <a:rPr sz="2000" spc="-2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sign</a:t>
            </a:r>
            <a:r>
              <a:rPr sz="2000" spc="-25" dirty="0">
                <a:latin typeface="Times New Roman"/>
                <a:cs typeface="Times New Roman"/>
              </a:rPr>
              <a:t> </a:t>
            </a:r>
            <a:r>
              <a:rPr sz="2000" dirty="0">
                <a:latin typeface="Times New Roman"/>
                <a:cs typeface="Times New Roman"/>
              </a:rPr>
              <a:t>of x</a:t>
            </a:r>
            <a:r>
              <a:rPr sz="2000" spc="-15" dirty="0">
                <a:latin typeface="Times New Roman"/>
                <a:cs typeface="Times New Roman"/>
              </a:rPr>
              <a:t> </a:t>
            </a:r>
            <a:r>
              <a:rPr sz="2000" spc="-5" dirty="0">
                <a:latin typeface="Times New Roman"/>
                <a:cs typeface="Times New Roman"/>
              </a:rPr>
              <a:t>coordinate</a:t>
            </a:r>
            <a:r>
              <a:rPr sz="2000" spc="-45" dirty="0">
                <a:latin typeface="Times New Roman"/>
                <a:cs typeface="Times New Roman"/>
              </a:rPr>
              <a:t> </a:t>
            </a:r>
            <a:r>
              <a:rPr sz="2000" spc="5" dirty="0">
                <a:latin typeface="Times New Roman"/>
                <a:cs typeface="Times New Roman"/>
              </a:rPr>
              <a:t>but</a:t>
            </a:r>
            <a:r>
              <a:rPr sz="2000" dirty="0">
                <a:latin typeface="Times New Roman"/>
                <a:cs typeface="Times New Roman"/>
              </a:rPr>
              <a:t> y</a:t>
            </a:r>
            <a:r>
              <a:rPr sz="2000" spc="-15" dirty="0">
                <a:latin typeface="Times New Roman"/>
                <a:cs typeface="Times New Roman"/>
              </a:rPr>
              <a:t> </a:t>
            </a:r>
            <a:r>
              <a:rPr sz="2000" spc="-5" dirty="0">
                <a:latin typeface="Times New Roman"/>
                <a:cs typeface="Times New Roman"/>
              </a:rPr>
              <a:t>coordinate</a:t>
            </a:r>
            <a:r>
              <a:rPr sz="2000" spc="-45" dirty="0">
                <a:latin typeface="Times New Roman"/>
                <a:cs typeface="Times New Roman"/>
              </a:rPr>
              <a:t> </a:t>
            </a:r>
            <a:r>
              <a:rPr sz="2000" spc="-15" dirty="0">
                <a:latin typeface="Times New Roman"/>
                <a:cs typeface="Times New Roman"/>
              </a:rPr>
              <a:t>remains </a:t>
            </a:r>
            <a:r>
              <a:rPr sz="2000" spc="-484" dirty="0">
                <a:latin typeface="Times New Roman"/>
                <a:cs typeface="Times New Roman"/>
              </a:rPr>
              <a:t> </a:t>
            </a:r>
            <a:r>
              <a:rPr sz="2000" spc="-20" dirty="0">
                <a:latin typeface="Times New Roman"/>
                <a:cs typeface="Times New Roman"/>
              </a:rPr>
              <a:t>same.</a:t>
            </a:r>
            <a:endParaRPr sz="2000">
              <a:latin typeface="Times New Roman"/>
              <a:cs typeface="Times New Roman"/>
            </a:endParaRPr>
          </a:p>
          <a:p>
            <a:pPr marL="2898140">
              <a:lnSpc>
                <a:spcPct val="100000"/>
              </a:lnSpc>
              <a:spcBef>
                <a:spcPts val="1200"/>
              </a:spcBef>
              <a:tabLst>
                <a:tab pos="3588385" algn="l"/>
              </a:tabLst>
            </a:pPr>
            <a:r>
              <a:rPr sz="2000" spc="-260" dirty="0">
                <a:latin typeface="Times New Roman"/>
                <a:cs typeface="Times New Roman"/>
              </a:rPr>
              <a:t>x</a:t>
            </a:r>
            <a:r>
              <a:rPr sz="2000" spc="-260" dirty="0">
                <a:latin typeface="Symbol"/>
                <a:cs typeface="Symbol"/>
              </a:rPr>
              <a:t></a:t>
            </a:r>
            <a:r>
              <a:rPr sz="2000" spc="-260" dirty="0">
                <a:latin typeface="Times New Roman"/>
                <a:cs typeface="Times New Roman"/>
              </a:rPr>
              <a:t>=</a:t>
            </a:r>
            <a:r>
              <a:rPr sz="2000" spc="-25" dirty="0">
                <a:latin typeface="Times New Roman"/>
                <a:cs typeface="Times New Roman"/>
              </a:rPr>
              <a:t> </a:t>
            </a:r>
            <a:r>
              <a:rPr sz="2000" dirty="0">
                <a:latin typeface="Times New Roman"/>
                <a:cs typeface="Times New Roman"/>
              </a:rPr>
              <a:t>-</a:t>
            </a:r>
            <a:r>
              <a:rPr sz="2000" spc="-65" dirty="0">
                <a:latin typeface="Times New Roman"/>
                <a:cs typeface="Times New Roman"/>
              </a:rPr>
              <a:t> </a:t>
            </a:r>
            <a:r>
              <a:rPr sz="2000" dirty="0">
                <a:latin typeface="Times New Roman"/>
                <a:cs typeface="Times New Roman"/>
              </a:rPr>
              <a:t>x	</a:t>
            </a:r>
            <a:r>
              <a:rPr sz="2000" spc="-375" dirty="0">
                <a:latin typeface="Times New Roman"/>
                <a:cs typeface="Times New Roman"/>
              </a:rPr>
              <a:t>y</a:t>
            </a:r>
            <a:r>
              <a:rPr sz="2000" spc="-375" dirty="0">
                <a:latin typeface="Symbol"/>
                <a:cs typeface="Symbol"/>
              </a:rPr>
              <a:t></a:t>
            </a:r>
            <a:endParaRPr sz="2000">
              <a:latin typeface="Symbol"/>
              <a:cs typeface="Symbol"/>
            </a:endParaRPr>
          </a:p>
          <a:p>
            <a:pPr marL="2971165">
              <a:lnSpc>
                <a:spcPct val="100000"/>
              </a:lnSpc>
              <a:spcBef>
                <a:spcPts val="1200"/>
              </a:spcBef>
            </a:pPr>
            <a:r>
              <a:rPr sz="2000" dirty="0">
                <a:latin typeface="Times New Roman"/>
                <a:cs typeface="Times New Roman"/>
              </a:rPr>
              <a:t>=</a:t>
            </a:r>
            <a:r>
              <a:rPr sz="2000" spc="-90" dirty="0">
                <a:latin typeface="Times New Roman"/>
                <a:cs typeface="Times New Roman"/>
              </a:rPr>
              <a:t> </a:t>
            </a:r>
            <a:r>
              <a:rPr sz="2000" dirty="0">
                <a:latin typeface="Times New Roman"/>
                <a:cs typeface="Times New Roman"/>
              </a:rPr>
              <a:t>y</a:t>
            </a:r>
            <a:endParaRPr sz="2000">
              <a:latin typeface="Times New Roman"/>
              <a:cs typeface="Times New Roman"/>
            </a:endParaRPr>
          </a:p>
          <a:p>
            <a:pPr marL="13970">
              <a:lnSpc>
                <a:spcPct val="100000"/>
              </a:lnSpc>
              <a:spcBef>
                <a:spcPts val="1639"/>
              </a:spcBef>
            </a:pPr>
            <a:r>
              <a:rPr sz="1600" spc="-5" dirty="0">
                <a:solidFill>
                  <a:srgbClr val="3890A7"/>
                </a:solidFill>
                <a:latin typeface="Webdings"/>
                <a:cs typeface="Webdings"/>
              </a:rPr>
              <a:t></a:t>
            </a:r>
            <a:r>
              <a:rPr sz="1600" dirty="0">
                <a:solidFill>
                  <a:srgbClr val="3890A7"/>
                </a:solidFill>
                <a:latin typeface="Times New Roman"/>
                <a:cs typeface="Times New Roman"/>
              </a:rPr>
              <a:t> </a:t>
            </a:r>
            <a:r>
              <a:rPr sz="2000" spc="-5" dirty="0">
                <a:latin typeface="Times New Roman"/>
                <a:cs typeface="Times New Roman"/>
              </a:rPr>
              <a:t>Equivalent</a:t>
            </a:r>
            <a:r>
              <a:rPr sz="2000" spc="-50"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spc="5" dirty="0">
                <a:latin typeface="Times New Roman"/>
                <a:cs typeface="Times New Roman"/>
              </a:rPr>
              <a:t>180</a:t>
            </a:r>
            <a:r>
              <a:rPr sz="2000" spc="5" dirty="0">
                <a:latin typeface="Symbol"/>
                <a:cs typeface="Symbol"/>
              </a:rPr>
              <a:t></a:t>
            </a:r>
            <a:r>
              <a:rPr sz="2000" spc="-30" dirty="0">
                <a:latin typeface="Times New Roman"/>
                <a:cs typeface="Times New Roman"/>
              </a:rPr>
              <a:t> </a:t>
            </a:r>
            <a:r>
              <a:rPr sz="2000" spc="-5" dirty="0">
                <a:latin typeface="Times New Roman"/>
                <a:cs typeface="Times New Roman"/>
              </a:rPr>
              <a:t>rotation</a:t>
            </a:r>
            <a:r>
              <a:rPr sz="2000" spc="-55" dirty="0">
                <a:latin typeface="Times New Roman"/>
                <a:cs typeface="Times New Roman"/>
              </a:rPr>
              <a:t> </a:t>
            </a:r>
            <a:r>
              <a:rPr sz="2000" dirty="0">
                <a:latin typeface="Times New Roman"/>
                <a:cs typeface="Times New Roman"/>
              </a:rPr>
              <a:t>about</a:t>
            </a:r>
            <a:r>
              <a:rPr sz="2000" spc="-25" dirty="0">
                <a:latin typeface="Times New Roman"/>
                <a:cs typeface="Times New Roman"/>
              </a:rPr>
              <a:t> </a:t>
            </a:r>
            <a:r>
              <a:rPr sz="2000" dirty="0">
                <a:latin typeface="Times New Roman"/>
                <a:cs typeface="Times New Roman"/>
              </a:rPr>
              <a:t>y</a:t>
            </a:r>
            <a:r>
              <a:rPr sz="2000" spc="-35" dirty="0">
                <a:latin typeface="Times New Roman"/>
                <a:cs typeface="Times New Roman"/>
              </a:rPr>
              <a:t> </a:t>
            </a:r>
            <a:r>
              <a:rPr sz="2000" dirty="0">
                <a:latin typeface="Times New Roman"/>
                <a:cs typeface="Times New Roman"/>
              </a:rPr>
              <a:t>axis.</a:t>
            </a:r>
            <a:endParaRPr sz="2000">
              <a:latin typeface="Times New Roman"/>
              <a:cs typeface="Times New Roman"/>
            </a:endParaRPr>
          </a:p>
          <a:p>
            <a:pPr marL="12700">
              <a:lnSpc>
                <a:spcPct val="100000"/>
              </a:lnSpc>
              <a:spcBef>
                <a:spcPts val="1190"/>
              </a:spcBef>
            </a:pPr>
            <a:r>
              <a:rPr sz="1600" spc="-5" dirty="0">
                <a:solidFill>
                  <a:srgbClr val="3890A7"/>
                </a:solidFill>
                <a:latin typeface="Webdings"/>
                <a:cs typeface="Webdings"/>
              </a:rPr>
              <a:t></a:t>
            </a:r>
            <a:r>
              <a:rPr sz="1600" spc="-15" dirty="0">
                <a:solidFill>
                  <a:srgbClr val="3890A7"/>
                </a:solidFill>
                <a:latin typeface="Times New Roman"/>
                <a:cs typeface="Times New Roman"/>
              </a:rPr>
              <a:t> </a:t>
            </a:r>
            <a:r>
              <a:rPr sz="2000" spc="-5" dirty="0">
                <a:latin typeface="Times New Roman"/>
                <a:cs typeface="Times New Roman"/>
              </a:rPr>
              <a:t>In</a:t>
            </a:r>
            <a:r>
              <a:rPr sz="2000" spc="-45" dirty="0">
                <a:latin typeface="Times New Roman"/>
                <a:cs typeface="Times New Roman"/>
              </a:rPr>
              <a:t> </a:t>
            </a:r>
            <a:r>
              <a:rPr sz="2000" spc="-5" dirty="0">
                <a:latin typeface="Times New Roman"/>
                <a:cs typeface="Times New Roman"/>
              </a:rPr>
              <a:t>matrix</a:t>
            </a:r>
            <a:r>
              <a:rPr sz="2000" spc="-35" dirty="0">
                <a:latin typeface="Times New Roman"/>
                <a:cs typeface="Times New Roman"/>
              </a:rPr>
              <a:t> </a:t>
            </a:r>
            <a:r>
              <a:rPr sz="2000" dirty="0">
                <a:latin typeface="Times New Roman"/>
                <a:cs typeface="Times New Roman"/>
              </a:rPr>
              <a:t>form</a:t>
            </a:r>
            <a:endParaRPr sz="2000">
              <a:latin typeface="Times New Roman"/>
              <a:cs typeface="Times New Roman"/>
            </a:endParaRPr>
          </a:p>
        </p:txBody>
      </p:sp>
      <p:graphicFrame>
        <p:nvGraphicFramePr>
          <p:cNvPr id="7" name="object 7"/>
          <p:cNvGraphicFramePr>
            <a:graphicFrameLocks noGrp="1"/>
          </p:cNvGraphicFramePr>
          <p:nvPr/>
        </p:nvGraphicFramePr>
        <p:xfrm>
          <a:off x="1877060" y="4075152"/>
          <a:ext cx="3065143" cy="1196885"/>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672465">
                  <a:extLst>
                    <a:ext uri="{9D8B030D-6E8A-4147-A177-3AD203B41FA5}">
                      <a16:colId xmlns:a16="http://schemas.microsoft.com/office/drawing/2014/main" val="20001"/>
                    </a:ext>
                  </a:extLst>
                </a:gridCol>
                <a:gridCol w="598805">
                  <a:extLst>
                    <a:ext uri="{9D8B030D-6E8A-4147-A177-3AD203B41FA5}">
                      <a16:colId xmlns:a16="http://schemas.microsoft.com/office/drawing/2014/main" val="20002"/>
                    </a:ext>
                  </a:extLst>
                </a:gridCol>
                <a:gridCol w="354964">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gridCol w="515619">
                  <a:extLst>
                    <a:ext uri="{9D8B030D-6E8A-4147-A177-3AD203B41FA5}">
                      <a16:colId xmlns:a16="http://schemas.microsoft.com/office/drawing/2014/main" val="20005"/>
                    </a:ext>
                  </a:extLst>
                </a:gridCol>
              </a:tblGrid>
              <a:tr h="369365">
                <a:tc>
                  <a:txBody>
                    <a:bodyPr/>
                    <a:lstStyle/>
                    <a:p>
                      <a:pPr marL="127000">
                        <a:lnSpc>
                          <a:spcPct val="100000"/>
                        </a:lnSpc>
                        <a:spcBef>
                          <a:spcPts val="5"/>
                        </a:spcBef>
                      </a:pPr>
                      <a:r>
                        <a:rPr sz="1900" spc="-420" dirty="0">
                          <a:latin typeface="Times New Roman"/>
                          <a:cs typeface="Times New Roman"/>
                        </a:rPr>
                        <a:t>x</a:t>
                      </a:r>
                      <a:r>
                        <a:rPr sz="1900" spc="-420" dirty="0">
                          <a:latin typeface="Symbol"/>
                          <a:cs typeface="Symbol"/>
                        </a:rPr>
                        <a:t></a:t>
                      </a:r>
                      <a:endParaRPr sz="1900">
                        <a:latin typeface="Symbol"/>
                        <a:cs typeface="Symbol"/>
                      </a:endParaRPr>
                    </a:p>
                  </a:txBody>
                  <a:tcPr marL="0" marR="0" marT="635" marB="0">
                    <a:solidFill>
                      <a:srgbClr val="FFFFFF"/>
                    </a:solidFill>
                  </a:tcPr>
                </a:tc>
                <a:tc>
                  <a:txBody>
                    <a:bodyPr/>
                    <a:lstStyle/>
                    <a:p>
                      <a:pPr>
                        <a:lnSpc>
                          <a:spcPct val="100000"/>
                        </a:lnSpc>
                      </a:pPr>
                      <a:endParaRPr sz="2000">
                        <a:latin typeface="Times New Roman"/>
                        <a:cs typeface="Times New Roman"/>
                      </a:endParaRPr>
                    </a:p>
                  </a:txBody>
                  <a:tcPr marL="0" marR="0" marT="0" marB="0">
                    <a:solidFill>
                      <a:srgbClr val="FFFFFF"/>
                    </a:solidFill>
                  </a:tcPr>
                </a:tc>
                <a:tc>
                  <a:txBody>
                    <a:bodyPr/>
                    <a:lstStyle/>
                    <a:p>
                      <a:pPr marR="115570" algn="r">
                        <a:lnSpc>
                          <a:spcPct val="100000"/>
                        </a:lnSpc>
                        <a:spcBef>
                          <a:spcPts val="5"/>
                        </a:spcBef>
                      </a:pPr>
                      <a:r>
                        <a:rPr sz="1900" spc="-10" dirty="0">
                          <a:latin typeface="Times New Roman"/>
                          <a:cs typeface="Times New Roman"/>
                        </a:rPr>
                        <a:t>-1</a:t>
                      </a:r>
                      <a:endParaRPr sz="1900">
                        <a:latin typeface="Times New Roman"/>
                        <a:cs typeface="Times New Roman"/>
                      </a:endParaRPr>
                    </a:p>
                  </a:txBody>
                  <a:tcPr marL="0" marR="0" marT="635" marB="0">
                    <a:solidFill>
                      <a:srgbClr val="FFFFFF"/>
                    </a:solidFill>
                  </a:tcPr>
                </a:tc>
                <a:tc>
                  <a:txBody>
                    <a:bodyPr/>
                    <a:lstStyle/>
                    <a:p>
                      <a:pPr marL="142875">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L="110489">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R="119380" algn="r">
                        <a:lnSpc>
                          <a:spcPct val="100000"/>
                        </a:lnSpc>
                        <a:spcBef>
                          <a:spcPts val="5"/>
                        </a:spcBef>
                      </a:pPr>
                      <a:r>
                        <a:rPr sz="1900" dirty="0">
                          <a:latin typeface="Times New Roman"/>
                          <a:cs typeface="Times New Roman"/>
                        </a:rPr>
                        <a:t>x</a:t>
                      </a:r>
                      <a:endParaRPr sz="1900">
                        <a:latin typeface="Times New Roman"/>
                        <a:cs typeface="Times New Roman"/>
                      </a:endParaRPr>
                    </a:p>
                  </a:txBody>
                  <a:tcPr marL="0" marR="0" marT="635" marB="0">
                    <a:solidFill>
                      <a:srgbClr val="FFFFFF"/>
                    </a:solidFill>
                  </a:tcPr>
                </a:tc>
                <a:extLst>
                  <a:ext uri="{0D108BD9-81ED-4DB2-BD59-A6C34878D82A}">
                    <a16:rowId xmlns:a16="http://schemas.microsoft.com/office/drawing/2014/main" val="10000"/>
                  </a:ext>
                </a:extLst>
              </a:tr>
              <a:tr h="465114">
                <a:tc>
                  <a:txBody>
                    <a:bodyPr/>
                    <a:lstStyle/>
                    <a:p>
                      <a:pPr marL="127000">
                        <a:lnSpc>
                          <a:spcPct val="100000"/>
                        </a:lnSpc>
                        <a:spcBef>
                          <a:spcPts val="590"/>
                        </a:spcBef>
                      </a:pPr>
                      <a:r>
                        <a:rPr sz="1900" spc="-415" dirty="0">
                          <a:latin typeface="Times New Roman"/>
                          <a:cs typeface="Times New Roman"/>
                        </a:rPr>
                        <a:t>y</a:t>
                      </a:r>
                      <a:r>
                        <a:rPr sz="1900" spc="-415" dirty="0">
                          <a:latin typeface="Symbol"/>
                          <a:cs typeface="Symbol"/>
                        </a:rPr>
                        <a:t></a:t>
                      </a:r>
                      <a:endParaRPr sz="1900">
                        <a:latin typeface="Symbol"/>
                        <a:cs typeface="Symbol"/>
                      </a:endParaRPr>
                    </a:p>
                  </a:txBody>
                  <a:tcPr marL="0" marR="0" marT="74930" marB="0">
                    <a:solidFill>
                      <a:srgbClr val="FFFFFF"/>
                    </a:solidFill>
                  </a:tcPr>
                </a:tc>
                <a:tc>
                  <a:txBody>
                    <a:bodyPr/>
                    <a:lstStyle/>
                    <a:p>
                      <a:pPr marL="194945">
                        <a:lnSpc>
                          <a:spcPct val="100000"/>
                        </a:lnSpc>
                        <a:spcBef>
                          <a:spcPts val="590"/>
                        </a:spcBef>
                      </a:pPr>
                      <a:r>
                        <a:rPr sz="1900" dirty="0">
                          <a:latin typeface="Times New Roman"/>
                          <a:cs typeface="Times New Roman"/>
                        </a:rPr>
                        <a:t>=</a:t>
                      </a:r>
                      <a:endParaRPr sz="1900">
                        <a:latin typeface="Times New Roman"/>
                        <a:cs typeface="Times New Roman"/>
                      </a:endParaRPr>
                    </a:p>
                  </a:txBody>
                  <a:tcPr marL="0" marR="0" marT="74930" marB="0">
                    <a:solidFill>
                      <a:srgbClr val="FFFFFF"/>
                    </a:solidFill>
                  </a:tcPr>
                </a:tc>
                <a:tc>
                  <a:txBody>
                    <a:bodyPr/>
                    <a:lstStyle/>
                    <a:p>
                      <a:pPr marR="128905" algn="r">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L="125730">
                        <a:lnSpc>
                          <a:spcPct val="100000"/>
                        </a:lnSpc>
                        <a:spcBef>
                          <a:spcPts val="590"/>
                        </a:spcBef>
                      </a:pPr>
                      <a:r>
                        <a:rPr sz="1900" dirty="0">
                          <a:latin typeface="Times New Roman"/>
                          <a:cs typeface="Times New Roman"/>
                        </a:rPr>
                        <a:t>1</a:t>
                      </a:r>
                      <a:endParaRPr sz="1900">
                        <a:latin typeface="Times New Roman"/>
                        <a:cs typeface="Times New Roman"/>
                      </a:endParaRPr>
                    </a:p>
                  </a:txBody>
                  <a:tcPr marL="0" marR="0" marT="74930" marB="0">
                    <a:solidFill>
                      <a:srgbClr val="FFFFFF"/>
                    </a:solidFill>
                  </a:tcPr>
                </a:tc>
                <a:tc>
                  <a:txBody>
                    <a:bodyPr/>
                    <a:lstStyle/>
                    <a:p>
                      <a:pPr marL="93345">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R="139065" algn="r">
                        <a:lnSpc>
                          <a:spcPct val="100000"/>
                        </a:lnSpc>
                        <a:spcBef>
                          <a:spcPts val="590"/>
                        </a:spcBef>
                      </a:pPr>
                      <a:r>
                        <a:rPr sz="1900" dirty="0">
                          <a:latin typeface="Times New Roman"/>
                          <a:cs typeface="Times New Roman"/>
                        </a:rPr>
                        <a:t>y</a:t>
                      </a:r>
                      <a:endParaRPr sz="1900">
                        <a:latin typeface="Times New Roman"/>
                        <a:cs typeface="Times New Roman"/>
                      </a:endParaRPr>
                    </a:p>
                  </a:txBody>
                  <a:tcPr marL="0" marR="0" marT="74930" marB="0">
                    <a:solidFill>
                      <a:srgbClr val="FFFFFF"/>
                    </a:solidFill>
                  </a:tcPr>
                </a:tc>
                <a:extLst>
                  <a:ext uri="{0D108BD9-81ED-4DB2-BD59-A6C34878D82A}">
                    <a16:rowId xmlns:a16="http://schemas.microsoft.com/office/drawing/2014/main" val="10001"/>
                  </a:ext>
                </a:extLst>
              </a:tr>
              <a:tr h="362406">
                <a:tc>
                  <a:txBody>
                    <a:bodyPr/>
                    <a:lstStyle/>
                    <a:p>
                      <a:pPr marL="127000">
                        <a:lnSpc>
                          <a:spcPts val="2210"/>
                        </a:lnSpc>
                        <a:spcBef>
                          <a:spcPts val="540"/>
                        </a:spcBef>
                      </a:pPr>
                      <a:r>
                        <a:rPr sz="1900" dirty="0">
                          <a:latin typeface="Times New Roman"/>
                          <a:cs typeface="Times New Roman"/>
                        </a:rPr>
                        <a:t>1</a:t>
                      </a:r>
                      <a:endParaRPr sz="1900">
                        <a:latin typeface="Times New Roman"/>
                        <a:cs typeface="Times New Roman"/>
                      </a:endParaRPr>
                    </a:p>
                  </a:txBody>
                  <a:tcPr marL="0" marR="0" marT="68580" marB="0">
                    <a:solidFill>
                      <a:srgbClr val="FFFFFF"/>
                    </a:solidFill>
                  </a:tcPr>
                </a:tc>
                <a:tc>
                  <a:txBody>
                    <a:bodyPr/>
                    <a:lstStyle/>
                    <a:p>
                      <a:pPr>
                        <a:lnSpc>
                          <a:spcPct val="100000"/>
                        </a:lnSpc>
                      </a:pPr>
                      <a:endParaRPr sz="2000">
                        <a:latin typeface="Times New Roman"/>
                        <a:cs typeface="Times New Roman"/>
                      </a:endParaRPr>
                    </a:p>
                  </a:txBody>
                  <a:tcPr marL="0" marR="0" marT="0" marB="0">
                    <a:solidFill>
                      <a:srgbClr val="FFFFFF"/>
                    </a:solidFill>
                  </a:tcPr>
                </a:tc>
                <a:tc>
                  <a:txBody>
                    <a:bodyPr/>
                    <a:lstStyle/>
                    <a:p>
                      <a:pPr marR="128905" algn="r">
                        <a:lnSpc>
                          <a:spcPts val="2210"/>
                        </a:lnSpc>
                        <a:spcBef>
                          <a:spcPts val="540"/>
                        </a:spcBef>
                      </a:pPr>
                      <a:r>
                        <a:rPr sz="1900" dirty="0">
                          <a:latin typeface="Times New Roman"/>
                          <a:cs typeface="Times New Roman"/>
                        </a:rPr>
                        <a:t>0</a:t>
                      </a:r>
                      <a:endParaRPr sz="1900">
                        <a:latin typeface="Times New Roman"/>
                        <a:cs typeface="Times New Roman"/>
                      </a:endParaRPr>
                    </a:p>
                  </a:txBody>
                  <a:tcPr marL="0" marR="0" marT="68580" marB="0">
                    <a:solidFill>
                      <a:srgbClr val="FFFFFF"/>
                    </a:solidFill>
                  </a:tcPr>
                </a:tc>
                <a:tc>
                  <a:txBody>
                    <a:bodyPr/>
                    <a:lstStyle/>
                    <a:p>
                      <a:pPr marL="123189">
                        <a:lnSpc>
                          <a:spcPts val="2210"/>
                        </a:lnSpc>
                        <a:spcBef>
                          <a:spcPts val="540"/>
                        </a:spcBef>
                      </a:pPr>
                      <a:r>
                        <a:rPr sz="1900" dirty="0">
                          <a:latin typeface="Times New Roman"/>
                          <a:cs typeface="Times New Roman"/>
                        </a:rPr>
                        <a:t>0</a:t>
                      </a:r>
                      <a:endParaRPr sz="1900">
                        <a:latin typeface="Times New Roman"/>
                        <a:cs typeface="Times New Roman"/>
                      </a:endParaRPr>
                    </a:p>
                  </a:txBody>
                  <a:tcPr marL="0" marR="0" marT="68580" marB="0">
                    <a:solidFill>
                      <a:srgbClr val="FFFFFF"/>
                    </a:solidFill>
                  </a:tcPr>
                </a:tc>
                <a:tc>
                  <a:txBody>
                    <a:bodyPr/>
                    <a:lstStyle/>
                    <a:p>
                      <a:pPr marL="90805">
                        <a:lnSpc>
                          <a:spcPts val="2210"/>
                        </a:lnSpc>
                        <a:spcBef>
                          <a:spcPts val="540"/>
                        </a:spcBef>
                      </a:pPr>
                      <a:r>
                        <a:rPr sz="1900" dirty="0">
                          <a:latin typeface="Times New Roman"/>
                          <a:cs typeface="Times New Roman"/>
                        </a:rPr>
                        <a:t>1</a:t>
                      </a:r>
                      <a:endParaRPr sz="1900">
                        <a:latin typeface="Times New Roman"/>
                        <a:cs typeface="Times New Roman"/>
                      </a:endParaRPr>
                    </a:p>
                  </a:txBody>
                  <a:tcPr marL="0" marR="0" marT="68580" marB="0">
                    <a:solidFill>
                      <a:srgbClr val="FFFFFF"/>
                    </a:solidFill>
                  </a:tcPr>
                </a:tc>
                <a:tc>
                  <a:txBody>
                    <a:bodyPr/>
                    <a:lstStyle/>
                    <a:p>
                      <a:pPr marR="131445" algn="r">
                        <a:lnSpc>
                          <a:spcPts val="2210"/>
                        </a:lnSpc>
                        <a:spcBef>
                          <a:spcPts val="540"/>
                        </a:spcBef>
                      </a:pPr>
                      <a:r>
                        <a:rPr sz="1900" dirty="0">
                          <a:latin typeface="Times New Roman"/>
                          <a:cs typeface="Times New Roman"/>
                        </a:rPr>
                        <a:t>1</a:t>
                      </a:r>
                      <a:endParaRPr sz="1900">
                        <a:latin typeface="Times New Roman"/>
                        <a:cs typeface="Times New Roman"/>
                      </a:endParaRPr>
                    </a:p>
                  </a:txBody>
                  <a:tcPr marL="0" marR="0" marT="68580" marB="0">
                    <a:solidFill>
                      <a:srgbClr val="FFFFFF"/>
                    </a:solidFill>
                  </a:tcPr>
                </a:tc>
                <a:extLst>
                  <a:ext uri="{0D108BD9-81ED-4DB2-BD59-A6C34878D82A}">
                    <a16:rowId xmlns:a16="http://schemas.microsoft.com/office/drawing/2014/main" val="10002"/>
                  </a:ext>
                </a:extLst>
              </a:tr>
            </a:tbl>
          </a:graphicData>
        </a:graphic>
      </p:graphicFrame>
      <p:sp>
        <p:nvSpPr>
          <p:cNvPr id="8" name="object 8"/>
          <p:cNvSpPr/>
          <p:nvPr/>
        </p:nvSpPr>
        <p:spPr>
          <a:xfrm>
            <a:off x="2223642" y="4117466"/>
            <a:ext cx="81915" cy="1146175"/>
          </a:xfrm>
          <a:custGeom>
            <a:avLst/>
            <a:gdLst/>
            <a:ahLst/>
            <a:cxnLst/>
            <a:rect l="l" t="t" r="r" b="b"/>
            <a:pathLst>
              <a:path w="81914" h="1146175">
                <a:moveTo>
                  <a:pt x="8381" y="0"/>
                </a:moveTo>
                <a:lnTo>
                  <a:pt x="0" y="0"/>
                </a:lnTo>
                <a:lnTo>
                  <a:pt x="0" y="10794"/>
                </a:lnTo>
                <a:lnTo>
                  <a:pt x="8381" y="12064"/>
                </a:lnTo>
                <a:lnTo>
                  <a:pt x="15239" y="12064"/>
                </a:lnTo>
                <a:lnTo>
                  <a:pt x="20827" y="14858"/>
                </a:lnTo>
                <a:lnTo>
                  <a:pt x="27686" y="16128"/>
                </a:lnTo>
                <a:lnTo>
                  <a:pt x="33274" y="18795"/>
                </a:lnTo>
                <a:lnTo>
                  <a:pt x="40131" y="22859"/>
                </a:lnTo>
                <a:lnTo>
                  <a:pt x="44323" y="26923"/>
                </a:lnTo>
                <a:lnTo>
                  <a:pt x="49911" y="30987"/>
                </a:lnTo>
                <a:lnTo>
                  <a:pt x="62356" y="47116"/>
                </a:lnTo>
                <a:lnTo>
                  <a:pt x="65150" y="52450"/>
                </a:lnTo>
                <a:lnTo>
                  <a:pt x="66548" y="59181"/>
                </a:lnTo>
                <a:lnTo>
                  <a:pt x="69342" y="65912"/>
                </a:lnTo>
                <a:lnTo>
                  <a:pt x="69342" y="72643"/>
                </a:lnTo>
                <a:lnTo>
                  <a:pt x="70612" y="79374"/>
                </a:lnTo>
                <a:lnTo>
                  <a:pt x="70612" y="1066418"/>
                </a:lnTo>
                <a:lnTo>
                  <a:pt x="69342" y="1074419"/>
                </a:lnTo>
                <a:lnTo>
                  <a:pt x="69342" y="1081150"/>
                </a:lnTo>
                <a:lnTo>
                  <a:pt x="66548" y="1086484"/>
                </a:lnTo>
                <a:lnTo>
                  <a:pt x="65150" y="1093215"/>
                </a:lnTo>
                <a:lnTo>
                  <a:pt x="62356" y="1099946"/>
                </a:lnTo>
                <a:lnTo>
                  <a:pt x="58165" y="1105407"/>
                </a:lnTo>
                <a:lnTo>
                  <a:pt x="54101" y="1109344"/>
                </a:lnTo>
                <a:lnTo>
                  <a:pt x="49911" y="1114805"/>
                </a:lnTo>
                <a:lnTo>
                  <a:pt x="33274" y="1126870"/>
                </a:lnTo>
                <a:lnTo>
                  <a:pt x="27686" y="1129537"/>
                </a:lnTo>
                <a:lnTo>
                  <a:pt x="20827" y="1132204"/>
                </a:lnTo>
                <a:lnTo>
                  <a:pt x="13843" y="1133601"/>
                </a:lnTo>
                <a:lnTo>
                  <a:pt x="6984" y="1133601"/>
                </a:lnTo>
                <a:lnTo>
                  <a:pt x="0" y="1134998"/>
                </a:lnTo>
                <a:lnTo>
                  <a:pt x="0" y="1145666"/>
                </a:lnTo>
                <a:lnTo>
                  <a:pt x="8381" y="1145666"/>
                </a:lnTo>
                <a:lnTo>
                  <a:pt x="45719" y="1132204"/>
                </a:lnTo>
                <a:lnTo>
                  <a:pt x="74802" y="1097279"/>
                </a:lnTo>
                <a:lnTo>
                  <a:pt x="77596" y="1089278"/>
                </a:lnTo>
                <a:lnTo>
                  <a:pt x="80390" y="1082547"/>
                </a:lnTo>
                <a:lnTo>
                  <a:pt x="81787" y="1074419"/>
                </a:lnTo>
                <a:lnTo>
                  <a:pt x="81787" y="71246"/>
                </a:lnTo>
                <a:lnTo>
                  <a:pt x="67944" y="34924"/>
                </a:lnTo>
                <a:lnTo>
                  <a:pt x="31876" y="6730"/>
                </a:lnTo>
                <a:lnTo>
                  <a:pt x="23621" y="4063"/>
                </a:lnTo>
                <a:lnTo>
                  <a:pt x="16637" y="1396"/>
                </a:lnTo>
                <a:lnTo>
                  <a:pt x="8381" y="0"/>
                </a:lnTo>
                <a:close/>
              </a:path>
            </a:pathLst>
          </a:custGeom>
          <a:solidFill>
            <a:srgbClr val="3890A7"/>
          </a:solidFill>
        </p:spPr>
        <p:txBody>
          <a:bodyPr wrap="square" lIns="0" tIns="0" rIns="0" bIns="0" rtlCol="0"/>
          <a:lstStyle/>
          <a:p>
            <a:endParaRPr/>
          </a:p>
        </p:txBody>
      </p:sp>
      <p:sp>
        <p:nvSpPr>
          <p:cNvPr id="9" name="object 9"/>
          <p:cNvSpPr/>
          <p:nvPr/>
        </p:nvSpPr>
        <p:spPr>
          <a:xfrm>
            <a:off x="4106545" y="4054347"/>
            <a:ext cx="212090" cy="1272540"/>
          </a:xfrm>
          <a:custGeom>
            <a:avLst/>
            <a:gdLst/>
            <a:ahLst/>
            <a:cxnLst/>
            <a:rect l="l" t="t" r="r" b="b"/>
            <a:pathLst>
              <a:path w="212089" h="1272539">
                <a:moveTo>
                  <a:pt x="11049" y="0"/>
                </a:moveTo>
                <a:lnTo>
                  <a:pt x="1269" y="0"/>
                </a:lnTo>
                <a:lnTo>
                  <a:pt x="0" y="10668"/>
                </a:lnTo>
                <a:lnTo>
                  <a:pt x="11049" y="12064"/>
                </a:lnTo>
                <a:lnTo>
                  <a:pt x="20700" y="12064"/>
                </a:lnTo>
                <a:lnTo>
                  <a:pt x="41528" y="14731"/>
                </a:lnTo>
                <a:lnTo>
                  <a:pt x="78866" y="26796"/>
                </a:lnTo>
                <a:lnTo>
                  <a:pt x="142620" y="68579"/>
                </a:lnTo>
                <a:lnTo>
                  <a:pt x="185546" y="130428"/>
                </a:lnTo>
                <a:lnTo>
                  <a:pt x="200787" y="194944"/>
                </a:lnTo>
                <a:lnTo>
                  <a:pt x="200787" y="1077087"/>
                </a:lnTo>
                <a:lnTo>
                  <a:pt x="191134" y="1124077"/>
                </a:lnTo>
                <a:lnTo>
                  <a:pt x="175894" y="1159128"/>
                </a:lnTo>
                <a:lnTo>
                  <a:pt x="112140" y="1227708"/>
                </a:lnTo>
                <a:lnTo>
                  <a:pt x="40131" y="1257299"/>
                </a:lnTo>
                <a:lnTo>
                  <a:pt x="20700" y="1259967"/>
                </a:lnTo>
                <a:lnTo>
                  <a:pt x="11049" y="1259967"/>
                </a:lnTo>
                <a:lnTo>
                  <a:pt x="0" y="1261236"/>
                </a:lnTo>
                <a:lnTo>
                  <a:pt x="1269" y="1272032"/>
                </a:lnTo>
                <a:lnTo>
                  <a:pt x="11049" y="1272032"/>
                </a:lnTo>
                <a:lnTo>
                  <a:pt x="83057" y="1255902"/>
                </a:lnTo>
                <a:lnTo>
                  <a:pt x="119125" y="1237107"/>
                </a:lnTo>
                <a:lnTo>
                  <a:pt x="151002" y="1211580"/>
                </a:lnTo>
                <a:lnTo>
                  <a:pt x="186943" y="1164463"/>
                </a:lnTo>
                <a:lnTo>
                  <a:pt x="202183" y="1128140"/>
                </a:lnTo>
                <a:lnTo>
                  <a:pt x="211962" y="1077087"/>
                </a:lnTo>
                <a:lnTo>
                  <a:pt x="211962" y="194944"/>
                </a:lnTo>
                <a:lnTo>
                  <a:pt x="202183" y="143763"/>
                </a:lnTo>
                <a:lnTo>
                  <a:pt x="186943" y="107568"/>
                </a:lnTo>
                <a:lnTo>
                  <a:pt x="163449" y="73913"/>
                </a:lnTo>
                <a:lnTo>
                  <a:pt x="134365" y="46989"/>
                </a:lnTo>
                <a:lnTo>
                  <a:pt x="101091" y="24129"/>
                </a:lnTo>
                <a:lnTo>
                  <a:pt x="63626" y="9397"/>
                </a:lnTo>
                <a:lnTo>
                  <a:pt x="11049" y="0"/>
                </a:lnTo>
                <a:close/>
              </a:path>
            </a:pathLst>
          </a:custGeom>
          <a:solidFill>
            <a:srgbClr val="3890A7"/>
          </a:solidFill>
        </p:spPr>
        <p:txBody>
          <a:bodyPr wrap="square" lIns="0" tIns="0" rIns="0" bIns="0" rtlCol="0"/>
          <a:lstStyle/>
          <a:p>
            <a:endParaRPr/>
          </a:p>
        </p:txBody>
      </p:sp>
      <p:grpSp>
        <p:nvGrpSpPr>
          <p:cNvPr id="10" name="object 10"/>
          <p:cNvGrpSpPr/>
          <p:nvPr/>
        </p:nvGrpSpPr>
        <p:grpSpPr>
          <a:xfrm>
            <a:off x="1839848" y="3555365"/>
            <a:ext cx="6279515" cy="1950085"/>
            <a:chOff x="1839848" y="3555365"/>
            <a:chExt cx="6279515" cy="1950085"/>
          </a:xfrm>
        </p:grpSpPr>
        <p:sp>
          <p:nvSpPr>
            <p:cNvPr id="11" name="object 11"/>
            <p:cNvSpPr/>
            <p:nvPr/>
          </p:nvSpPr>
          <p:spPr>
            <a:xfrm>
              <a:off x="1839849" y="4054348"/>
              <a:ext cx="3128645" cy="1272540"/>
            </a:xfrm>
            <a:custGeom>
              <a:avLst/>
              <a:gdLst/>
              <a:ahLst/>
              <a:cxnLst/>
              <a:rect l="l" t="t" r="r" b="b"/>
              <a:pathLst>
                <a:path w="3128645" h="1272539">
                  <a:moveTo>
                    <a:pt x="81788" y="73914"/>
                  </a:moveTo>
                  <a:lnTo>
                    <a:pt x="80391" y="63119"/>
                  </a:lnTo>
                  <a:lnTo>
                    <a:pt x="72136" y="63119"/>
                  </a:lnTo>
                  <a:lnTo>
                    <a:pt x="63754" y="64516"/>
                  </a:lnTo>
                  <a:lnTo>
                    <a:pt x="56896" y="67183"/>
                  </a:lnTo>
                  <a:lnTo>
                    <a:pt x="48514" y="69850"/>
                  </a:lnTo>
                  <a:lnTo>
                    <a:pt x="13843" y="98044"/>
                  </a:lnTo>
                  <a:lnTo>
                    <a:pt x="0" y="134366"/>
                  </a:lnTo>
                  <a:lnTo>
                    <a:pt x="0" y="1137539"/>
                  </a:lnTo>
                  <a:lnTo>
                    <a:pt x="5588" y="1160411"/>
                  </a:lnTo>
                  <a:lnTo>
                    <a:pt x="42926" y="1199388"/>
                  </a:lnTo>
                  <a:lnTo>
                    <a:pt x="49911" y="1202055"/>
                  </a:lnTo>
                  <a:lnTo>
                    <a:pt x="56896" y="1206119"/>
                  </a:lnTo>
                  <a:lnTo>
                    <a:pt x="73406" y="1208786"/>
                  </a:lnTo>
                  <a:lnTo>
                    <a:pt x="80391" y="1208786"/>
                  </a:lnTo>
                  <a:lnTo>
                    <a:pt x="81788" y="1198118"/>
                  </a:lnTo>
                  <a:lnTo>
                    <a:pt x="73406" y="1196721"/>
                  </a:lnTo>
                  <a:lnTo>
                    <a:pt x="66548" y="1196721"/>
                  </a:lnTo>
                  <a:lnTo>
                    <a:pt x="59563" y="1194054"/>
                  </a:lnTo>
                  <a:lnTo>
                    <a:pt x="30480" y="1177937"/>
                  </a:lnTo>
                  <a:lnTo>
                    <a:pt x="11176" y="1136269"/>
                  </a:lnTo>
                  <a:lnTo>
                    <a:pt x="11176" y="134366"/>
                  </a:lnTo>
                  <a:lnTo>
                    <a:pt x="23622" y="103505"/>
                  </a:lnTo>
                  <a:lnTo>
                    <a:pt x="27686" y="99441"/>
                  </a:lnTo>
                  <a:lnTo>
                    <a:pt x="60960" y="76581"/>
                  </a:lnTo>
                  <a:lnTo>
                    <a:pt x="66548" y="75184"/>
                  </a:lnTo>
                  <a:lnTo>
                    <a:pt x="73406" y="75184"/>
                  </a:lnTo>
                  <a:lnTo>
                    <a:pt x="81788" y="73914"/>
                  </a:lnTo>
                  <a:close/>
                </a:path>
                <a:path w="3128645" h="1272539">
                  <a:moveTo>
                    <a:pt x="1444993" y="0"/>
                  </a:moveTo>
                  <a:lnTo>
                    <a:pt x="1433944" y="0"/>
                  </a:lnTo>
                  <a:lnTo>
                    <a:pt x="1402080" y="3937"/>
                  </a:lnTo>
                  <a:lnTo>
                    <a:pt x="1361948" y="16129"/>
                  </a:lnTo>
                  <a:lnTo>
                    <a:pt x="1310640" y="46990"/>
                  </a:lnTo>
                  <a:lnTo>
                    <a:pt x="1281557" y="75184"/>
                  </a:lnTo>
                  <a:lnTo>
                    <a:pt x="1259459" y="107569"/>
                  </a:lnTo>
                  <a:lnTo>
                    <a:pt x="1242822" y="145161"/>
                  </a:lnTo>
                  <a:lnTo>
                    <a:pt x="1233043" y="194945"/>
                  </a:lnTo>
                  <a:lnTo>
                    <a:pt x="1233043" y="1077087"/>
                  </a:lnTo>
                  <a:lnTo>
                    <a:pt x="1249680" y="1146949"/>
                  </a:lnTo>
                  <a:lnTo>
                    <a:pt x="1269111" y="1181989"/>
                  </a:lnTo>
                  <a:lnTo>
                    <a:pt x="1295400" y="1211580"/>
                  </a:lnTo>
                  <a:lnTo>
                    <a:pt x="1327277" y="1237107"/>
                  </a:lnTo>
                  <a:lnTo>
                    <a:pt x="1363345" y="1255903"/>
                  </a:lnTo>
                  <a:lnTo>
                    <a:pt x="1402080" y="1267968"/>
                  </a:lnTo>
                  <a:lnTo>
                    <a:pt x="1433944" y="1272032"/>
                  </a:lnTo>
                  <a:lnTo>
                    <a:pt x="1444993" y="1272032"/>
                  </a:lnTo>
                  <a:lnTo>
                    <a:pt x="1444993" y="1261237"/>
                  </a:lnTo>
                  <a:lnTo>
                    <a:pt x="1433944" y="1259967"/>
                  </a:lnTo>
                  <a:lnTo>
                    <a:pt x="1424292" y="1259967"/>
                  </a:lnTo>
                  <a:lnTo>
                    <a:pt x="1385443" y="1251839"/>
                  </a:lnTo>
                  <a:lnTo>
                    <a:pt x="1349502" y="1237107"/>
                  </a:lnTo>
                  <a:lnTo>
                    <a:pt x="1289939" y="1189990"/>
                  </a:lnTo>
                  <a:lnTo>
                    <a:pt x="1253871" y="1124077"/>
                  </a:lnTo>
                  <a:lnTo>
                    <a:pt x="1245616" y="1086485"/>
                  </a:lnTo>
                  <a:lnTo>
                    <a:pt x="1245616" y="185547"/>
                  </a:lnTo>
                  <a:lnTo>
                    <a:pt x="1260856" y="129032"/>
                  </a:lnTo>
                  <a:lnTo>
                    <a:pt x="1303782" y="68580"/>
                  </a:lnTo>
                  <a:lnTo>
                    <a:pt x="1367536" y="26797"/>
                  </a:lnTo>
                  <a:lnTo>
                    <a:pt x="1404874" y="14732"/>
                  </a:lnTo>
                  <a:lnTo>
                    <a:pt x="1424292" y="12065"/>
                  </a:lnTo>
                  <a:lnTo>
                    <a:pt x="1433944" y="12065"/>
                  </a:lnTo>
                  <a:lnTo>
                    <a:pt x="1444993" y="10668"/>
                  </a:lnTo>
                  <a:lnTo>
                    <a:pt x="1444993" y="0"/>
                  </a:lnTo>
                  <a:close/>
                </a:path>
                <a:path w="3128645" h="1272539">
                  <a:moveTo>
                    <a:pt x="2744597" y="73914"/>
                  </a:moveTo>
                  <a:lnTo>
                    <a:pt x="2743200" y="63119"/>
                  </a:lnTo>
                  <a:lnTo>
                    <a:pt x="2734945" y="63119"/>
                  </a:lnTo>
                  <a:lnTo>
                    <a:pt x="2726563" y="64516"/>
                  </a:lnTo>
                  <a:lnTo>
                    <a:pt x="2719705" y="67183"/>
                  </a:lnTo>
                  <a:lnTo>
                    <a:pt x="2711323" y="69850"/>
                  </a:lnTo>
                  <a:lnTo>
                    <a:pt x="2704465" y="72517"/>
                  </a:lnTo>
                  <a:lnTo>
                    <a:pt x="2697480" y="76581"/>
                  </a:lnTo>
                  <a:lnTo>
                    <a:pt x="2692019" y="81915"/>
                  </a:lnTo>
                  <a:lnTo>
                    <a:pt x="2686431" y="85979"/>
                  </a:lnTo>
                  <a:lnTo>
                    <a:pt x="2671191" y="104775"/>
                  </a:lnTo>
                  <a:lnTo>
                    <a:pt x="2661539" y="142494"/>
                  </a:lnTo>
                  <a:lnTo>
                    <a:pt x="2661539" y="1192657"/>
                  </a:lnTo>
                  <a:lnTo>
                    <a:pt x="2680843" y="1243838"/>
                  </a:lnTo>
                  <a:lnTo>
                    <a:pt x="2698877" y="1258570"/>
                  </a:lnTo>
                  <a:lnTo>
                    <a:pt x="2704465" y="1262634"/>
                  </a:lnTo>
                  <a:lnTo>
                    <a:pt x="2712720" y="1265301"/>
                  </a:lnTo>
                  <a:lnTo>
                    <a:pt x="2719705" y="1267968"/>
                  </a:lnTo>
                  <a:lnTo>
                    <a:pt x="2727960" y="1270635"/>
                  </a:lnTo>
                  <a:lnTo>
                    <a:pt x="2734945" y="1272032"/>
                  </a:lnTo>
                  <a:lnTo>
                    <a:pt x="2743200" y="1272032"/>
                  </a:lnTo>
                  <a:lnTo>
                    <a:pt x="2744597" y="1261237"/>
                  </a:lnTo>
                  <a:lnTo>
                    <a:pt x="2736342" y="1259967"/>
                  </a:lnTo>
                  <a:lnTo>
                    <a:pt x="2729357" y="1259967"/>
                  </a:lnTo>
                  <a:lnTo>
                    <a:pt x="2722499" y="1257300"/>
                  </a:lnTo>
                  <a:lnTo>
                    <a:pt x="2715514" y="1255903"/>
                  </a:lnTo>
                  <a:lnTo>
                    <a:pt x="2709926" y="1251839"/>
                  </a:lnTo>
                  <a:lnTo>
                    <a:pt x="2693416" y="1241044"/>
                  </a:lnTo>
                  <a:lnTo>
                    <a:pt x="2673985" y="1199388"/>
                  </a:lnTo>
                  <a:lnTo>
                    <a:pt x="2673985" y="134366"/>
                  </a:lnTo>
                  <a:lnTo>
                    <a:pt x="2676779" y="122301"/>
                  </a:lnTo>
                  <a:lnTo>
                    <a:pt x="2698877" y="90043"/>
                  </a:lnTo>
                  <a:lnTo>
                    <a:pt x="2709926" y="81915"/>
                  </a:lnTo>
                  <a:lnTo>
                    <a:pt x="2716911" y="79248"/>
                  </a:lnTo>
                  <a:lnTo>
                    <a:pt x="2722499" y="76581"/>
                  </a:lnTo>
                  <a:lnTo>
                    <a:pt x="2729357" y="75184"/>
                  </a:lnTo>
                  <a:lnTo>
                    <a:pt x="2736342" y="75184"/>
                  </a:lnTo>
                  <a:lnTo>
                    <a:pt x="2744597" y="73914"/>
                  </a:lnTo>
                  <a:close/>
                </a:path>
                <a:path w="3128645" h="1272539">
                  <a:moveTo>
                    <a:pt x="3128391" y="134366"/>
                  </a:moveTo>
                  <a:lnTo>
                    <a:pt x="3114548" y="98044"/>
                  </a:lnTo>
                  <a:lnTo>
                    <a:pt x="3078480" y="69850"/>
                  </a:lnTo>
                  <a:lnTo>
                    <a:pt x="3070225" y="67183"/>
                  </a:lnTo>
                  <a:lnTo>
                    <a:pt x="3063240" y="64516"/>
                  </a:lnTo>
                  <a:lnTo>
                    <a:pt x="3054985" y="63119"/>
                  </a:lnTo>
                  <a:lnTo>
                    <a:pt x="3046603" y="63119"/>
                  </a:lnTo>
                  <a:lnTo>
                    <a:pt x="3046603" y="73914"/>
                  </a:lnTo>
                  <a:lnTo>
                    <a:pt x="3053588" y="75184"/>
                  </a:lnTo>
                  <a:lnTo>
                    <a:pt x="3060446" y="75184"/>
                  </a:lnTo>
                  <a:lnTo>
                    <a:pt x="3067431" y="77978"/>
                  </a:lnTo>
                  <a:lnTo>
                    <a:pt x="3108960" y="110236"/>
                  </a:lnTo>
                  <a:lnTo>
                    <a:pt x="3113151" y="122301"/>
                  </a:lnTo>
                  <a:lnTo>
                    <a:pt x="3115945" y="129032"/>
                  </a:lnTo>
                  <a:lnTo>
                    <a:pt x="3115945" y="135763"/>
                  </a:lnTo>
                  <a:lnTo>
                    <a:pt x="3117342" y="142494"/>
                  </a:lnTo>
                  <a:lnTo>
                    <a:pt x="3117342" y="1192657"/>
                  </a:lnTo>
                  <a:lnTo>
                    <a:pt x="3115945" y="1199388"/>
                  </a:lnTo>
                  <a:lnTo>
                    <a:pt x="3115945" y="1206119"/>
                  </a:lnTo>
                  <a:lnTo>
                    <a:pt x="3113151" y="1212850"/>
                  </a:lnTo>
                  <a:lnTo>
                    <a:pt x="3111754" y="1219581"/>
                  </a:lnTo>
                  <a:lnTo>
                    <a:pt x="3107563" y="1224915"/>
                  </a:lnTo>
                  <a:lnTo>
                    <a:pt x="3104896" y="1230376"/>
                  </a:lnTo>
                  <a:lnTo>
                    <a:pt x="3067431" y="1257300"/>
                  </a:lnTo>
                  <a:lnTo>
                    <a:pt x="3060446" y="1259967"/>
                  </a:lnTo>
                  <a:lnTo>
                    <a:pt x="3053588" y="1259967"/>
                  </a:lnTo>
                  <a:lnTo>
                    <a:pt x="3046603" y="1261237"/>
                  </a:lnTo>
                  <a:lnTo>
                    <a:pt x="3046603" y="1272032"/>
                  </a:lnTo>
                  <a:lnTo>
                    <a:pt x="3054985" y="1272032"/>
                  </a:lnTo>
                  <a:lnTo>
                    <a:pt x="3092323" y="1258570"/>
                  </a:lnTo>
                  <a:lnTo>
                    <a:pt x="3121406" y="1223645"/>
                  </a:lnTo>
                  <a:lnTo>
                    <a:pt x="3124200" y="1215517"/>
                  </a:lnTo>
                  <a:lnTo>
                    <a:pt x="3126994" y="1208786"/>
                  </a:lnTo>
                  <a:lnTo>
                    <a:pt x="3128391" y="1200785"/>
                  </a:lnTo>
                  <a:lnTo>
                    <a:pt x="3128391" y="134366"/>
                  </a:lnTo>
                  <a:close/>
                </a:path>
              </a:pathLst>
            </a:custGeom>
            <a:solidFill>
              <a:srgbClr val="3890A7"/>
            </a:solidFill>
          </p:spPr>
          <p:txBody>
            <a:bodyPr wrap="square" lIns="0" tIns="0" rIns="0" bIns="0" rtlCol="0"/>
            <a:lstStyle/>
            <a:p>
              <a:endParaRPr/>
            </a:p>
          </p:txBody>
        </p:sp>
        <p:pic>
          <p:nvPicPr>
            <p:cNvPr id="12" name="object 12"/>
            <p:cNvPicPr/>
            <p:nvPr/>
          </p:nvPicPr>
          <p:blipFill>
            <a:blip r:embed="rId3" cstate="print"/>
            <a:stretch>
              <a:fillRect/>
            </a:stretch>
          </p:blipFill>
          <p:spPr>
            <a:xfrm>
              <a:off x="5417184" y="3555365"/>
              <a:ext cx="2701670" cy="1949831"/>
            </a:xfrm>
            <a:prstGeom prst="rect">
              <a:avLst/>
            </a:prstGeom>
          </p:spPr>
        </p:pic>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3785" y="822705"/>
            <a:ext cx="479552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Calibri"/>
                <a:cs typeface="Calibri"/>
              </a:rPr>
              <a:t>Reflection</a:t>
            </a:r>
            <a:r>
              <a:rPr sz="2200" spc="40" dirty="0">
                <a:latin typeface="Calibri"/>
                <a:cs typeface="Calibri"/>
              </a:rPr>
              <a:t> </a:t>
            </a:r>
            <a:r>
              <a:rPr sz="2200" spc="-25" dirty="0">
                <a:latin typeface="Calibri"/>
                <a:cs typeface="Calibri"/>
              </a:rPr>
              <a:t>relative</a:t>
            </a:r>
            <a:r>
              <a:rPr sz="2200" dirty="0">
                <a:latin typeface="Calibri"/>
                <a:cs typeface="Calibri"/>
              </a:rPr>
              <a:t> </a:t>
            </a:r>
            <a:r>
              <a:rPr sz="2200" spc="-20" dirty="0">
                <a:latin typeface="Calibri"/>
                <a:cs typeface="Calibri"/>
              </a:rPr>
              <a:t>to</a:t>
            </a:r>
            <a:r>
              <a:rPr sz="2200" spc="40" dirty="0">
                <a:latin typeface="Calibri"/>
                <a:cs typeface="Calibri"/>
              </a:rPr>
              <a:t> </a:t>
            </a:r>
            <a:r>
              <a:rPr sz="2200" spc="-5" dirty="0">
                <a:latin typeface="Calibri"/>
                <a:cs typeface="Calibri"/>
              </a:rPr>
              <a:t>the</a:t>
            </a:r>
            <a:r>
              <a:rPr sz="2200" spc="5" dirty="0">
                <a:latin typeface="Calibri"/>
                <a:cs typeface="Calibri"/>
              </a:rPr>
              <a:t> </a:t>
            </a:r>
            <a:r>
              <a:rPr sz="2200" spc="-20" dirty="0">
                <a:latin typeface="Calibri"/>
                <a:cs typeface="Calibri"/>
              </a:rPr>
              <a:t>coordinate</a:t>
            </a:r>
            <a:r>
              <a:rPr sz="2200" spc="-114" dirty="0">
                <a:latin typeface="Calibri"/>
                <a:cs typeface="Calibri"/>
              </a:rPr>
              <a:t> </a:t>
            </a:r>
            <a:r>
              <a:rPr sz="2200" spc="-5" dirty="0">
                <a:latin typeface="Calibri"/>
                <a:cs typeface="Calibri"/>
              </a:rPr>
              <a:t>origin</a:t>
            </a:r>
            <a:endParaRPr sz="2200">
              <a:latin typeface="Calibri"/>
              <a:cs typeface="Calibri"/>
            </a:endParaRPr>
          </a:p>
        </p:txBody>
      </p:sp>
      <p:grpSp>
        <p:nvGrpSpPr>
          <p:cNvPr id="3" name="object 3"/>
          <p:cNvGrpSpPr/>
          <p:nvPr/>
        </p:nvGrpSpPr>
        <p:grpSpPr>
          <a:xfrm>
            <a:off x="415608" y="3429000"/>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794764" y="1172565"/>
            <a:ext cx="6248400" cy="3541995"/>
          </a:xfrm>
          <a:prstGeom prst="rect">
            <a:avLst/>
          </a:prstGeom>
        </p:spPr>
        <p:txBody>
          <a:bodyPr vert="horz" wrap="square" lIns="0" tIns="12700" rIns="0" bIns="0" rtlCol="0">
            <a:spAutoFit/>
          </a:bodyPr>
          <a:lstStyle/>
          <a:p>
            <a:pPr marL="268605" marR="5080" indent="-254635">
              <a:lnSpc>
                <a:spcPct val="1501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Reflection</a:t>
            </a:r>
            <a:r>
              <a:rPr sz="2000" spc="-45" dirty="0">
                <a:latin typeface="Times New Roman"/>
                <a:cs typeface="Times New Roman"/>
              </a:rPr>
              <a:t> </a:t>
            </a:r>
            <a:r>
              <a:rPr sz="2000" spc="-5" dirty="0">
                <a:latin typeface="Times New Roman"/>
                <a:cs typeface="Times New Roman"/>
              </a:rPr>
              <a:t>relative</a:t>
            </a:r>
            <a:r>
              <a:rPr sz="2000" spc="-50" dirty="0">
                <a:latin typeface="Times New Roman"/>
                <a:cs typeface="Times New Roman"/>
              </a:rPr>
              <a:t> </a:t>
            </a:r>
            <a:r>
              <a:rPr sz="2000" dirty="0">
                <a:latin typeface="Times New Roman"/>
                <a:cs typeface="Times New Roman"/>
              </a:rPr>
              <a:t>to</a:t>
            </a:r>
            <a:r>
              <a:rPr sz="2000" spc="-15" dirty="0">
                <a:latin typeface="Times New Roman"/>
                <a:cs typeface="Times New Roman"/>
              </a:rPr>
              <a:t> </a:t>
            </a:r>
            <a:r>
              <a:rPr sz="2000" spc="-10" dirty="0">
                <a:latin typeface="Times New Roman"/>
                <a:cs typeface="Times New Roman"/>
              </a:rPr>
              <a:t>an</a:t>
            </a:r>
            <a:r>
              <a:rPr sz="2000" spc="-15" dirty="0">
                <a:latin typeface="Times New Roman"/>
                <a:cs typeface="Times New Roman"/>
              </a:rPr>
              <a:t> </a:t>
            </a:r>
            <a:r>
              <a:rPr sz="2000" dirty="0">
                <a:latin typeface="Times New Roman"/>
                <a:cs typeface="Times New Roman"/>
              </a:rPr>
              <a:t>axis</a:t>
            </a:r>
            <a:r>
              <a:rPr sz="2000" spc="-20" dirty="0">
                <a:latin typeface="Times New Roman"/>
                <a:cs typeface="Times New Roman"/>
              </a:rPr>
              <a:t> </a:t>
            </a:r>
            <a:r>
              <a:rPr sz="2000" dirty="0">
                <a:latin typeface="Times New Roman"/>
                <a:cs typeface="Times New Roman"/>
              </a:rPr>
              <a:t>that</a:t>
            </a:r>
            <a:r>
              <a:rPr sz="2000" spc="-40" dirty="0">
                <a:latin typeface="Times New Roman"/>
                <a:cs typeface="Times New Roman"/>
              </a:rPr>
              <a:t> </a:t>
            </a:r>
            <a:r>
              <a:rPr sz="2000" dirty="0">
                <a:latin typeface="Times New Roman"/>
                <a:cs typeface="Times New Roman"/>
              </a:rPr>
              <a:t>is</a:t>
            </a:r>
            <a:r>
              <a:rPr sz="2000" spc="-25" dirty="0">
                <a:latin typeface="Times New Roman"/>
                <a:cs typeface="Times New Roman"/>
              </a:rPr>
              <a:t> </a:t>
            </a:r>
            <a:r>
              <a:rPr sz="2000" spc="-5" dirty="0">
                <a:latin typeface="Times New Roman"/>
                <a:cs typeface="Times New Roman"/>
              </a:rPr>
              <a:t>perpendicular</a:t>
            </a:r>
            <a:r>
              <a:rPr sz="2000" spc="-50"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xy </a:t>
            </a:r>
            <a:r>
              <a:rPr sz="2000" spc="-484" dirty="0">
                <a:latin typeface="Times New Roman"/>
                <a:cs typeface="Times New Roman"/>
              </a:rPr>
              <a:t> </a:t>
            </a:r>
            <a:r>
              <a:rPr sz="2000" dirty="0">
                <a:latin typeface="Times New Roman"/>
                <a:cs typeface="Times New Roman"/>
              </a:rPr>
              <a:t>plane</a:t>
            </a:r>
            <a:r>
              <a:rPr sz="2000" spc="-20" dirty="0">
                <a:latin typeface="Times New Roman"/>
                <a:cs typeface="Times New Roman"/>
              </a:rPr>
              <a:t> </a:t>
            </a:r>
            <a:r>
              <a:rPr sz="2000" spc="-5" dirty="0">
                <a:latin typeface="Times New Roman"/>
                <a:cs typeface="Times New Roman"/>
              </a:rPr>
              <a:t>and</a:t>
            </a:r>
            <a:r>
              <a:rPr sz="2000" spc="-35" dirty="0">
                <a:latin typeface="Times New Roman"/>
                <a:cs typeface="Times New Roman"/>
              </a:rPr>
              <a:t> </a:t>
            </a:r>
            <a:r>
              <a:rPr sz="2000" dirty="0">
                <a:latin typeface="Times New Roman"/>
                <a:cs typeface="Times New Roman"/>
              </a:rPr>
              <a:t>that</a:t>
            </a:r>
            <a:r>
              <a:rPr sz="2000" spc="-40" dirty="0">
                <a:latin typeface="Times New Roman"/>
                <a:cs typeface="Times New Roman"/>
              </a:rPr>
              <a:t> </a:t>
            </a:r>
            <a:r>
              <a:rPr sz="2000" dirty="0">
                <a:latin typeface="Times New Roman"/>
                <a:cs typeface="Times New Roman"/>
              </a:rPr>
              <a:t>passes</a:t>
            </a:r>
            <a:r>
              <a:rPr sz="2000" spc="-45" dirty="0">
                <a:latin typeface="Times New Roman"/>
                <a:cs typeface="Times New Roman"/>
              </a:rPr>
              <a:t> </a:t>
            </a:r>
            <a:r>
              <a:rPr sz="2000" dirty="0">
                <a:latin typeface="Times New Roman"/>
                <a:cs typeface="Times New Roman"/>
              </a:rPr>
              <a:t>through</a:t>
            </a:r>
            <a:r>
              <a:rPr sz="2000" spc="-3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coordinate</a:t>
            </a:r>
            <a:r>
              <a:rPr sz="2000" spc="-70" dirty="0">
                <a:latin typeface="Times New Roman"/>
                <a:cs typeface="Times New Roman"/>
              </a:rPr>
              <a:t> </a:t>
            </a:r>
            <a:r>
              <a:rPr sz="2000" dirty="0">
                <a:latin typeface="Times New Roman"/>
                <a:cs typeface="Times New Roman"/>
              </a:rPr>
              <a:t>origin.</a:t>
            </a:r>
          </a:p>
          <a:p>
            <a:pPr>
              <a:lnSpc>
                <a:spcPct val="100000"/>
              </a:lnSpc>
              <a:spcBef>
                <a:spcPts val="5"/>
              </a:spcBef>
            </a:pPr>
            <a:endParaRPr sz="1850" dirty="0">
              <a:latin typeface="Times New Roman"/>
              <a:cs typeface="Times New Roman"/>
            </a:endParaRPr>
          </a:p>
          <a:p>
            <a:pPr marL="13970">
              <a:lnSpc>
                <a:spcPct val="100000"/>
              </a:lnSpc>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Change</a:t>
            </a:r>
            <a:r>
              <a:rPr sz="2000" spc="-2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sign</a:t>
            </a:r>
            <a:r>
              <a:rPr sz="2000" spc="-25" dirty="0">
                <a:latin typeface="Times New Roman"/>
                <a:cs typeface="Times New Roman"/>
              </a:rPr>
              <a:t> </a:t>
            </a:r>
            <a:r>
              <a:rPr sz="2000" dirty="0">
                <a:latin typeface="Times New Roman"/>
                <a:cs typeface="Times New Roman"/>
              </a:rPr>
              <a:t>of both</a:t>
            </a:r>
            <a:r>
              <a:rPr sz="2000" spc="-25" dirty="0">
                <a:latin typeface="Times New Roman"/>
                <a:cs typeface="Times New Roman"/>
              </a:rPr>
              <a:t> </a:t>
            </a:r>
            <a:r>
              <a:rPr sz="2000" dirty="0">
                <a:latin typeface="Times New Roman"/>
                <a:cs typeface="Times New Roman"/>
              </a:rPr>
              <a:t>x </a:t>
            </a:r>
            <a:r>
              <a:rPr sz="2000" spc="-5" dirty="0">
                <a:latin typeface="Times New Roman"/>
                <a:cs typeface="Times New Roman"/>
              </a:rPr>
              <a:t>coordinate</a:t>
            </a:r>
            <a:r>
              <a:rPr sz="2000" spc="-5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y</a:t>
            </a:r>
            <a:r>
              <a:rPr sz="2000" spc="-90" dirty="0">
                <a:latin typeface="Times New Roman"/>
                <a:cs typeface="Times New Roman"/>
              </a:rPr>
              <a:t> </a:t>
            </a:r>
            <a:r>
              <a:rPr sz="2000" spc="-5" dirty="0">
                <a:latin typeface="Times New Roman"/>
                <a:cs typeface="Times New Roman"/>
              </a:rPr>
              <a:t>coordinate.</a:t>
            </a:r>
            <a:endParaRPr sz="2000" dirty="0">
              <a:latin typeface="Times New Roman"/>
              <a:cs typeface="Times New Roman"/>
            </a:endParaRPr>
          </a:p>
          <a:p>
            <a:pPr marL="2898140">
              <a:lnSpc>
                <a:spcPct val="100000"/>
              </a:lnSpc>
              <a:spcBef>
                <a:spcPts val="685"/>
              </a:spcBef>
              <a:tabLst>
                <a:tab pos="3588385" algn="l"/>
              </a:tabLst>
            </a:pPr>
            <a:r>
              <a:rPr sz="2000" spc="-260" dirty="0">
                <a:latin typeface="Times New Roman"/>
                <a:cs typeface="Times New Roman"/>
              </a:rPr>
              <a:t>x</a:t>
            </a:r>
            <a:r>
              <a:rPr sz="2000" spc="-260" dirty="0">
                <a:latin typeface="Symbol"/>
                <a:cs typeface="Symbol"/>
              </a:rPr>
              <a:t></a:t>
            </a:r>
            <a:r>
              <a:rPr sz="2000" spc="-260" dirty="0">
                <a:latin typeface="Times New Roman"/>
                <a:cs typeface="Times New Roman"/>
              </a:rPr>
              <a:t>=</a:t>
            </a:r>
            <a:r>
              <a:rPr sz="2000" spc="-25" dirty="0">
                <a:latin typeface="Times New Roman"/>
                <a:cs typeface="Times New Roman"/>
              </a:rPr>
              <a:t> </a:t>
            </a:r>
            <a:r>
              <a:rPr sz="2000" dirty="0">
                <a:latin typeface="Times New Roman"/>
                <a:cs typeface="Times New Roman"/>
              </a:rPr>
              <a:t>-</a:t>
            </a:r>
            <a:r>
              <a:rPr sz="2000" spc="-65" dirty="0">
                <a:latin typeface="Times New Roman"/>
                <a:cs typeface="Times New Roman"/>
              </a:rPr>
              <a:t> </a:t>
            </a:r>
            <a:r>
              <a:rPr sz="2000" dirty="0">
                <a:latin typeface="Times New Roman"/>
                <a:cs typeface="Times New Roman"/>
              </a:rPr>
              <a:t>x</a:t>
            </a:r>
            <a:endParaRPr lang="en-IN" sz="2000" dirty="0">
              <a:latin typeface="Times New Roman"/>
              <a:cs typeface="Times New Roman"/>
            </a:endParaRPr>
          </a:p>
          <a:p>
            <a:pPr marL="2898140">
              <a:lnSpc>
                <a:spcPct val="100000"/>
              </a:lnSpc>
              <a:spcBef>
                <a:spcPts val="685"/>
              </a:spcBef>
              <a:tabLst>
                <a:tab pos="3588385" algn="l"/>
              </a:tabLst>
            </a:pPr>
            <a:endParaRPr lang="en-IN" sz="2000" spc="-375" dirty="0">
              <a:latin typeface="Times New Roman"/>
              <a:cs typeface="Times New Roman"/>
            </a:endParaRPr>
          </a:p>
          <a:p>
            <a:pPr marL="2898140">
              <a:lnSpc>
                <a:spcPct val="100000"/>
              </a:lnSpc>
              <a:spcBef>
                <a:spcPts val="685"/>
              </a:spcBef>
              <a:tabLst>
                <a:tab pos="3588385" algn="l"/>
              </a:tabLst>
            </a:pPr>
            <a:r>
              <a:rPr lang="en-IN" sz="2000" spc="-375" dirty="0">
                <a:latin typeface="Times New Roman"/>
                <a:cs typeface="Times New Roman"/>
              </a:rPr>
              <a:t>y</a:t>
            </a:r>
            <a:r>
              <a:rPr lang="en-IN" sz="2000" spc="-375" dirty="0">
                <a:latin typeface="Symbol"/>
                <a:cs typeface="Symbol"/>
              </a:rPr>
              <a:t>     </a:t>
            </a:r>
            <a:r>
              <a:rPr lang="en-IN" sz="2000" dirty="0">
                <a:latin typeface="Times New Roman"/>
                <a:cs typeface="Times New Roman"/>
              </a:rPr>
              <a:t>=</a:t>
            </a:r>
            <a:r>
              <a:rPr lang="en-IN" sz="2000" spc="-45" dirty="0">
                <a:latin typeface="Times New Roman"/>
                <a:cs typeface="Times New Roman"/>
              </a:rPr>
              <a:t> </a:t>
            </a:r>
            <a:r>
              <a:rPr lang="en-IN" sz="2000" dirty="0">
                <a:latin typeface="Times New Roman"/>
                <a:cs typeface="Times New Roman"/>
              </a:rPr>
              <a:t>-</a:t>
            </a:r>
            <a:r>
              <a:rPr lang="en-IN" sz="2000" spc="-80" dirty="0">
                <a:latin typeface="Times New Roman"/>
                <a:cs typeface="Times New Roman"/>
              </a:rPr>
              <a:t> </a:t>
            </a:r>
            <a:r>
              <a:rPr lang="en-IN" sz="2000" dirty="0">
                <a:latin typeface="Times New Roman"/>
                <a:cs typeface="Times New Roman"/>
              </a:rPr>
              <a:t>y</a:t>
            </a:r>
          </a:p>
          <a:p>
            <a:pPr marL="12700">
              <a:lnSpc>
                <a:spcPct val="100000"/>
              </a:lnSpc>
              <a:spcBef>
                <a:spcPts val="770"/>
              </a:spcBef>
            </a:pPr>
            <a:r>
              <a:rPr sz="1600" spc="-5" dirty="0">
                <a:solidFill>
                  <a:srgbClr val="3890A7"/>
                </a:solidFill>
                <a:latin typeface="Webdings"/>
                <a:cs typeface="Webdings"/>
              </a:rPr>
              <a:t></a:t>
            </a:r>
            <a:r>
              <a:rPr sz="1600" dirty="0">
                <a:solidFill>
                  <a:srgbClr val="3890A7"/>
                </a:solidFill>
                <a:latin typeface="Times New Roman"/>
                <a:cs typeface="Times New Roman"/>
              </a:rPr>
              <a:t> </a:t>
            </a:r>
            <a:r>
              <a:rPr sz="2000" spc="-5" dirty="0">
                <a:latin typeface="Times New Roman"/>
                <a:cs typeface="Times New Roman"/>
              </a:rPr>
              <a:t>Equivalent</a:t>
            </a:r>
            <a:r>
              <a:rPr sz="2000" spc="-50" dirty="0">
                <a:latin typeface="Times New Roman"/>
                <a:cs typeface="Times New Roman"/>
              </a:rPr>
              <a:t> </a:t>
            </a:r>
            <a:r>
              <a:rPr sz="2000" dirty="0">
                <a:latin typeface="Times New Roman"/>
                <a:cs typeface="Times New Roman"/>
              </a:rPr>
              <a:t>to</a:t>
            </a:r>
            <a:r>
              <a:rPr sz="2000" spc="-15" dirty="0">
                <a:latin typeface="Times New Roman"/>
                <a:cs typeface="Times New Roman"/>
              </a:rPr>
              <a:t> </a:t>
            </a:r>
            <a:r>
              <a:rPr sz="2000" spc="5" dirty="0">
                <a:latin typeface="Times New Roman"/>
                <a:cs typeface="Times New Roman"/>
              </a:rPr>
              <a:t>180</a:t>
            </a:r>
            <a:r>
              <a:rPr sz="2000" spc="5" dirty="0">
                <a:latin typeface="Symbol"/>
                <a:cs typeface="Symbol"/>
              </a:rPr>
              <a:t></a:t>
            </a:r>
            <a:r>
              <a:rPr sz="2000" spc="-35" dirty="0">
                <a:latin typeface="Times New Roman"/>
                <a:cs typeface="Times New Roman"/>
              </a:rPr>
              <a:t> </a:t>
            </a:r>
            <a:r>
              <a:rPr sz="2000" spc="-5" dirty="0">
                <a:latin typeface="Times New Roman"/>
                <a:cs typeface="Times New Roman"/>
              </a:rPr>
              <a:t>rotation</a:t>
            </a:r>
            <a:r>
              <a:rPr sz="2000" spc="-55" dirty="0">
                <a:latin typeface="Times New Roman"/>
                <a:cs typeface="Times New Roman"/>
              </a:rPr>
              <a:t> </a:t>
            </a:r>
            <a:r>
              <a:rPr sz="2000" dirty="0">
                <a:latin typeface="Times New Roman"/>
                <a:cs typeface="Times New Roman"/>
              </a:rPr>
              <a:t>about</a:t>
            </a:r>
            <a:r>
              <a:rPr sz="2000" spc="-45" dirty="0">
                <a:latin typeface="Times New Roman"/>
                <a:cs typeface="Times New Roman"/>
              </a:rPr>
              <a:t> </a:t>
            </a:r>
            <a:r>
              <a:rPr sz="2000" spc="-5" dirty="0">
                <a:latin typeface="Times New Roman"/>
                <a:cs typeface="Times New Roman"/>
              </a:rPr>
              <a:t>origin.</a:t>
            </a:r>
            <a:endParaRPr sz="2000" dirty="0">
              <a:latin typeface="Times New Roman"/>
              <a:cs typeface="Times New Roman"/>
            </a:endParaRPr>
          </a:p>
          <a:p>
            <a:pPr marL="12700">
              <a:lnSpc>
                <a:spcPct val="100000"/>
              </a:lnSpc>
              <a:spcBef>
                <a:spcPts val="790"/>
              </a:spcBef>
            </a:pPr>
            <a:r>
              <a:rPr sz="1600" spc="-5" dirty="0">
                <a:solidFill>
                  <a:srgbClr val="3890A7"/>
                </a:solidFill>
                <a:latin typeface="Webdings"/>
                <a:cs typeface="Webdings"/>
              </a:rPr>
              <a:t></a:t>
            </a:r>
            <a:r>
              <a:rPr sz="1600" spc="-15" dirty="0">
                <a:solidFill>
                  <a:srgbClr val="3890A7"/>
                </a:solidFill>
                <a:latin typeface="Times New Roman"/>
                <a:cs typeface="Times New Roman"/>
              </a:rPr>
              <a:t> </a:t>
            </a:r>
            <a:r>
              <a:rPr sz="2000" spc="-5" dirty="0">
                <a:latin typeface="Times New Roman"/>
                <a:cs typeface="Times New Roman"/>
              </a:rPr>
              <a:t>In</a:t>
            </a:r>
            <a:r>
              <a:rPr sz="2000" spc="-50" dirty="0">
                <a:latin typeface="Times New Roman"/>
                <a:cs typeface="Times New Roman"/>
              </a:rPr>
              <a:t> </a:t>
            </a:r>
            <a:r>
              <a:rPr sz="2000" spc="-5" dirty="0">
                <a:latin typeface="Times New Roman"/>
                <a:cs typeface="Times New Roman"/>
              </a:rPr>
              <a:t>matrix</a:t>
            </a:r>
            <a:r>
              <a:rPr sz="2000" spc="-35" dirty="0">
                <a:latin typeface="Times New Roman"/>
                <a:cs typeface="Times New Roman"/>
              </a:rPr>
              <a:t> </a:t>
            </a:r>
            <a:r>
              <a:rPr sz="2000" dirty="0">
                <a:latin typeface="Times New Roman"/>
                <a:cs typeface="Times New Roman"/>
              </a:rPr>
              <a:t>form</a:t>
            </a:r>
          </a:p>
        </p:txBody>
      </p:sp>
      <p:graphicFrame>
        <p:nvGraphicFramePr>
          <p:cNvPr id="7" name="object 7"/>
          <p:cNvGraphicFramePr>
            <a:graphicFrameLocks noGrp="1"/>
          </p:cNvGraphicFramePr>
          <p:nvPr/>
        </p:nvGraphicFramePr>
        <p:xfrm>
          <a:off x="1942338" y="4319881"/>
          <a:ext cx="3061968" cy="1197331"/>
        </p:xfrm>
        <a:graphic>
          <a:graphicData uri="http://schemas.openxmlformats.org/drawingml/2006/table">
            <a:tbl>
              <a:tblPr firstRow="1" bandRow="1">
                <a:tableStyleId>{2D5ABB26-0587-4C30-8999-92F81FD0307C}</a:tableStyleId>
              </a:tblPr>
              <a:tblGrid>
                <a:gridCol w="442595">
                  <a:extLst>
                    <a:ext uri="{9D8B030D-6E8A-4147-A177-3AD203B41FA5}">
                      <a16:colId xmlns:a16="http://schemas.microsoft.com/office/drawing/2014/main" val="20000"/>
                    </a:ext>
                  </a:extLst>
                </a:gridCol>
                <a:gridCol w="673099">
                  <a:extLst>
                    <a:ext uri="{9D8B030D-6E8A-4147-A177-3AD203B41FA5}">
                      <a16:colId xmlns:a16="http://schemas.microsoft.com/office/drawing/2014/main" val="20001"/>
                    </a:ext>
                  </a:extLst>
                </a:gridCol>
                <a:gridCol w="568959">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481330">
                  <a:extLst>
                    <a:ext uri="{9D8B030D-6E8A-4147-A177-3AD203B41FA5}">
                      <a16:colId xmlns:a16="http://schemas.microsoft.com/office/drawing/2014/main" val="20004"/>
                    </a:ext>
                  </a:extLst>
                </a:gridCol>
                <a:gridCol w="513080">
                  <a:extLst>
                    <a:ext uri="{9D8B030D-6E8A-4147-A177-3AD203B41FA5}">
                      <a16:colId xmlns:a16="http://schemas.microsoft.com/office/drawing/2014/main" val="20005"/>
                    </a:ext>
                  </a:extLst>
                </a:gridCol>
              </a:tblGrid>
              <a:tr h="369365">
                <a:tc>
                  <a:txBody>
                    <a:bodyPr/>
                    <a:lstStyle/>
                    <a:p>
                      <a:pPr marL="127000">
                        <a:lnSpc>
                          <a:spcPct val="100000"/>
                        </a:lnSpc>
                        <a:spcBef>
                          <a:spcPts val="5"/>
                        </a:spcBef>
                      </a:pPr>
                      <a:r>
                        <a:rPr sz="1900" spc="-420" dirty="0">
                          <a:latin typeface="Times New Roman"/>
                          <a:cs typeface="Times New Roman"/>
                        </a:rPr>
                        <a:t>x</a:t>
                      </a:r>
                      <a:r>
                        <a:rPr sz="1900" spc="-420" dirty="0">
                          <a:latin typeface="Symbol"/>
                          <a:cs typeface="Symbol"/>
                        </a:rPr>
                        <a:t></a:t>
                      </a:r>
                      <a:endParaRPr sz="1900">
                        <a:latin typeface="Symbol"/>
                        <a:cs typeface="Symbol"/>
                      </a:endParaRPr>
                    </a:p>
                  </a:txBody>
                  <a:tcPr marL="0" marR="0" marT="635" marB="0">
                    <a:solidFill>
                      <a:srgbClr val="FFFFFF"/>
                    </a:solidFill>
                  </a:tcPr>
                </a:tc>
                <a:tc>
                  <a:txBody>
                    <a:bodyPr/>
                    <a:lstStyle/>
                    <a:p>
                      <a:pPr>
                        <a:lnSpc>
                          <a:spcPct val="100000"/>
                        </a:lnSpc>
                      </a:pPr>
                      <a:endParaRPr sz="2000">
                        <a:latin typeface="Times New Roman"/>
                        <a:cs typeface="Times New Roman"/>
                      </a:endParaRPr>
                    </a:p>
                  </a:txBody>
                  <a:tcPr marL="0" marR="0" marT="0" marB="0">
                    <a:solidFill>
                      <a:srgbClr val="FFFFFF"/>
                    </a:solidFill>
                  </a:tcPr>
                </a:tc>
                <a:tc>
                  <a:txBody>
                    <a:bodyPr/>
                    <a:lstStyle/>
                    <a:p>
                      <a:pPr marR="85090" algn="r">
                        <a:lnSpc>
                          <a:spcPct val="100000"/>
                        </a:lnSpc>
                        <a:spcBef>
                          <a:spcPts val="5"/>
                        </a:spcBef>
                      </a:pPr>
                      <a:r>
                        <a:rPr sz="1900" spc="-10" dirty="0">
                          <a:latin typeface="Times New Roman"/>
                          <a:cs typeface="Times New Roman"/>
                        </a:rPr>
                        <a:t>-1</a:t>
                      </a:r>
                      <a:endParaRPr sz="1900">
                        <a:latin typeface="Times New Roman"/>
                        <a:cs typeface="Times New Roman"/>
                      </a:endParaRPr>
                    </a:p>
                  </a:txBody>
                  <a:tcPr marL="0" marR="0" marT="635" marB="0">
                    <a:solidFill>
                      <a:srgbClr val="FFFFFF"/>
                    </a:solidFill>
                  </a:tcPr>
                </a:tc>
                <a:tc>
                  <a:txBody>
                    <a:bodyPr/>
                    <a:lstStyle/>
                    <a:p>
                      <a:pPr marL="74930" algn="ctr">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L="107314">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R="121920" algn="r">
                        <a:lnSpc>
                          <a:spcPct val="100000"/>
                        </a:lnSpc>
                        <a:spcBef>
                          <a:spcPts val="5"/>
                        </a:spcBef>
                      </a:pPr>
                      <a:r>
                        <a:rPr sz="1900" dirty="0">
                          <a:latin typeface="Times New Roman"/>
                          <a:cs typeface="Times New Roman"/>
                        </a:rPr>
                        <a:t>x</a:t>
                      </a:r>
                      <a:endParaRPr sz="1900">
                        <a:latin typeface="Times New Roman"/>
                        <a:cs typeface="Times New Roman"/>
                      </a:endParaRPr>
                    </a:p>
                  </a:txBody>
                  <a:tcPr marL="0" marR="0" marT="635" marB="0">
                    <a:solidFill>
                      <a:srgbClr val="FFFFFF"/>
                    </a:solidFill>
                  </a:tcPr>
                </a:tc>
                <a:extLst>
                  <a:ext uri="{0D108BD9-81ED-4DB2-BD59-A6C34878D82A}">
                    <a16:rowId xmlns:a16="http://schemas.microsoft.com/office/drawing/2014/main" val="10000"/>
                  </a:ext>
                </a:extLst>
              </a:tr>
              <a:tr h="465168">
                <a:tc>
                  <a:txBody>
                    <a:bodyPr/>
                    <a:lstStyle/>
                    <a:p>
                      <a:pPr marL="127000">
                        <a:lnSpc>
                          <a:spcPct val="100000"/>
                        </a:lnSpc>
                        <a:spcBef>
                          <a:spcPts val="590"/>
                        </a:spcBef>
                      </a:pPr>
                      <a:r>
                        <a:rPr sz="1900" spc="-415" dirty="0">
                          <a:latin typeface="Times New Roman"/>
                          <a:cs typeface="Times New Roman"/>
                        </a:rPr>
                        <a:t>y</a:t>
                      </a:r>
                      <a:r>
                        <a:rPr sz="1900" spc="-415" dirty="0">
                          <a:latin typeface="Symbol"/>
                          <a:cs typeface="Symbol"/>
                        </a:rPr>
                        <a:t></a:t>
                      </a:r>
                      <a:endParaRPr sz="1900">
                        <a:latin typeface="Symbol"/>
                        <a:cs typeface="Symbol"/>
                      </a:endParaRPr>
                    </a:p>
                  </a:txBody>
                  <a:tcPr marL="0" marR="0" marT="74930" marB="0">
                    <a:solidFill>
                      <a:srgbClr val="FFFFFF"/>
                    </a:solidFill>
                  </a:tcPr>
                </a:tc>
                <a:tc>
                  <a:txBody>
                    <a:bodyPr/>
                    <a:lstStyle/>
                    <a:p>
                      <a:pPr marL="194945">
                        <a:lnSpc>
                          <a:spcPct val="100000"/>
                        </a:lnSpc>
                        <a:spcBef>
                          <a:spcPts val="590"/>
                        </a:spcBef>
                      </a:pPr>
                      <a:r>
                        <a:rPr sz="1900" dirty="0">
                          <a:latin typeface="Times New Roman"/>
                          <a:cs typeface="Times New Roman"/>
                        </a:rPr>
                        <a:t>=</a:t>
                      </a:r>
                      <a:endParaRPr sz="1900">
                        <a:latin typeface="Times New Roman"/>
                        <a:cs typeface="Times New Roman"/>
                      </a:endParaRPr>
                    </a:p>
                  </a:txBody>
                  <a:tcPr marL="0" marR="0" marT="74930" marB="0">
                    <a:solidFill>
                      <a:srgbClr val="FFFFFF"/>
                    </a:solidFill>
                  </a:tcPr>
                </a:tc>
                <a:tc>
                  <a:txBody>
                    <a:bodyPr/>
                    <a:lstStyle/>
                    <a:p>
                      <a:pPr marR="99695" algn="r">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L="5080" algn="ctr">
                        <a:lnSpc>
                          <a:spcPct val="100000"/>
                        </a:lnSpc>
                        <a:spcBef>
                          <a:spcPts val="590"/>
                        </a:spcBef>
                      </a:pPr>
                      <a:r>
                        <a:rPr sz="1900" spc="5" dirty="0">
                          <a:latin typeface="Times New Roman"/>
                          <a:cs typeface="Times New Roman"/>
                        </a:rPr>
                        <a:t>-1</a:t>
                      </a:r>
                      <a:endParaRPr sz="1900">
                        <a:latin typeface="Times New Roman"/>
                        <a:cs typeface="Times New Roman"/>
                      </a:endParaRPr>
                    </a:p>
                  </a:txBody>
                  <a:tcPr marL="0" marR="0" marT="74930" marB="0">
                    <a:solidFill>
                      <a:srgbClr val="FFFFFF"/>
                    </a:solidFill>
                  </a:tcPr>
                </a:tc>
                <a:tc>
                  <a:txBody>
                    <a:bodyPr/>
                    <a:lstStyle/>
                    <a:p>
                      <a:pPr marL="111760">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R="119380" algn="r">
                        <a:lnSpc>
                          <a:spcPct val="100000"/>
                        </a:lnSpc>
                        <a:spcBef>
                          <a:spcPts val="590"/>
                        </a:spcBef>
                      </a:pPr>
                      <a:r>
                        <a:rPr sz="1900" dirty="0">
                          <a:latin typeface="Times New Roman"/>
                          <a:cs typeface="Times New Roman"/>
                        </a:rPr>
                        <a:t>y</a:t>
                      </a:r>
                      <a:endParaRPr sz="1900">
                        <a:latin typeface="Times New Roman"/>
                        <a:cs typeface="Times New Roman"/>
                      </a:endParaRPr>
                    </a:p>
                  </a:txBody>
                  <a:tcPr marL="0" marR="0" marT="74930" marB="0">
                    <a:solidFill>
                      <a:srgbClr val="FFFFFF"/>
                    </a:solidFill>
                  </a:tcPr>
                </a:tc>
                <a:extLst>
                  <a:ext uri="{0D108BD9-81ED-4DB2-BD59-A6C34878D82A}">
                    <a16:rowId xmlns:a16="http://schemas.microsoft.com/office/drawing/2014/main" val="10001"/>
                  </a:ext>
                </a:extLst>
              </a:tr>
              <a:tr h="362798">
                <a:tc>
                  <a:txBody>
                    <a:bodyPr/>
                    <a:lstStyle/>
                    <a:p>
                      <a:pPr marL="127000">
                        <a:lnSpc>
                          <a:spcPts val="2210"/>
                        </a:lnSpc>
                        <a:spcBef>
                          <a:spcPts val="545"/>
                        </a:spcBef>
                      </a:pPr>
                      <a:r>
                        <a:rPr sz="1900" dirty="0">
                          <a:latin typeface="Times New Roman"/>
                          <a:cs typeface="Times New Roman"/>
                        </a:rPr>
                        <a:t>1</a:t>
                      </a:r>
                      <a:endParaRPr sz="1900">
                        <a:latin typeface="Times New Roman"/>
                        <a:cs typeface="Times New Roman"/>
                      </a:endParaRPr>
                    </a:p>
                  </a:txBody>
                  <a:tcPr marL="0" marR="0" marT="69215" marB="0">
                    <a:solidFill>
                      <a:srgbClr val="FFFFFF"/>
                    </a:solidFill>
                  </a:tcPr>
                </a:tc>
                <a:tc>
                  <a:txBody>
                    <a:bodyPr/>
                    <a:lstStyle/>
                    <a:p>
                      <a:pPr>
                        <a:lnSpc>
                          <a:spcPct val="100000"/>
                        </a:lnSpc>
                      </a:pPr>
                      <a:endParaRPr sz="2000">
                        <a:latin typeface="Times New Roman"/>
                        <a:cs typeface="Times New Roman"/>
                      </a:endParaRPr>
                    </a:p>
                  </a:txBody>
                  <a:tcPr marL="0" marR="0" marT="0" marB="0">
                    <a:solidFill>
                      <a:srgbClr val="FFFFFF"/>
                    </a:solidFill>
                  </a:tcPr>
                </a:tc>
                <a:tc>
                  <a:txBody>
                    <a:bodyPr/>
                    <a:lstStyle/>
                    <a:p>
                      <a:pPr marR="98425" algn="r">
                        <a:lnSpc>
                          <a:spcPts val="2210"/>
                        </a:lnSpc>
                        <a:spcBef>
                          <a:spcPts val="545"/>
                        </a:spcBef>
                      </a:pPr>
                      <a:r>
                        <a:rPr sz="1900" dirty="0">
                          <a:latin typeface="Times New Roman"/>
                          <a:cs typeface="Times New Roman"/>
                        </a:rPr>
                        <a:t>0</a:t>
                      </a:r>
                      <a:endParaRPr sz="1900">
                        <a:latin typeface="Times New Roman"/>
                        <a:cs typeface="Times New Roman"/>
                      </a:endParaRPr>
                    </a:p>
                  </a:txBody>
                  <a:tcPr marL="0" marR="0" marT="69215" marB="0">
                    <a:solidFill>
                      <a:srgbClr val="FFFFFF"/>
                    </a:solidFill>
                  </a:tcPr>
                </a:tc>
                <a:tc>
                  <a:txBody>
                    <a:bodyPr/>
                    <a:lstStyle/>
                    <a:p>
                      <a:pPr marL="38735" algn="ctr">
                        <a:lnSpc>
                          <a:spcPts val="2210"/>
                        </a:lnSpc>
                        <a:spcBef>
                          <a:spcPts val="545"/>
                        </a:spcBef>
                      </a:pPr>
                      <a:r>
                        <a:rPr sz="1900" dirty="0">
                          <a:latin typeface="Times New Roman"/>
                          <a:cs typeface="Times New Roman"/>
                        </a:rPr>
                        <a:t>0</a:t>
                      </a:r>
                      <a:endParaRPr sz="1900">
                        <a:latin typeface="Times New Roman"/>
                        <a:cs typeface="Times New Roman"/>
                      </a:endParaRPr>
                    </a:p>
                  </a:txBody>
                  <a:tcPr marL="0" marR="0" marT="69215" marB="0">
                    <a:solidFill>
                      <a:srgbClr val="FFFFFF"/>
                    </a:solidFill>
                  </a:tcPr>
                </a:tc>
                <a:tc>
                  <a:txBody>
                    <a:bodyPr/>
                    <a:lstStyle/>
                    <a:p>
                      <a:pPr marL="87630">
                        <a:lnSpc>
                          <a:spcPts val="2210"/>
                        </a:lnSpc>
                        <a:spcBef>
                          <a:spcPts val="545"/>
                        </a:spcBef>
                      </a:pPr>
                      <a:r>
                        <a:rPr sz="1900" dirty="0">
                          <a:latin typeface="Times New Roman"/>
                          <a:cs typeface="Times New Roman"/>
                        </a:rPr>
                        <a:t>1</a:t>
                      </a:r>
                      <a:endParaRPr sz="1900">
                        <a:latin typeface="Times New Roman"/>
                        <a:cs typeface="Times New Roman"/>
                      </a:endParaRPr>
                    </a:p>
                  </a:txBody>
                  <a:tcPr marL="0" marR="0" marT="69215" marB="0">
                    <a:solidFill>
                      <a:srgbClr val="FFFFFF"/>
                    </a:solidFill>
                  </a:tcPr>
                </a:tc>
                <a:tc>
                  <a:txBody>
                    <a:bodyPr/>
                    <a:lstStyle/>
                    <a:p>
                      <a:pPr marR="135890" algn="r">
                        <a:lnSpc>
                          <a:spcPts val="2210"/>
                        </a:lnSpc>
                        <a:spcBef>
                          <a:spcPts val="545"/>
                        </a:spcBef>
                      </a:pPr>
                      <a:r>
                        <a:rPr sz="1900" dirty="0">
                          <a:latin typeface="Times New Roman"/>
                          <a:cs typeface="Times New Roman"/>
                        </a:rPr>
                        <a:t>1</a:t>
                      </a:r>
                      <a:endParaRPr sz="1900">
                        <a:latin typeface="Times New Roman"/>
                        <a:cs typeface="Times New Roman"/>
                      </a:endParaRPr>
                    </a:p>
                  </a:txBody>
                  <a:tcPr marL="0" marR="0" marT="69215" marB="0">
                    <a:solidFill>
                      <a:srgbClr val="FFFFFF"/>
                    </a:solidFill>
                  </a:tcPr>
                </a:tc>
                <a:extLst>
                  <a:ext uri="{0D108BD9-81ED-4DB2-BD59-A6C34878D82A}">
                    <a16:rowId xmlns:a16="http://schemas.microsoft.com/office/drawing/2014/main" val="10002"/>
                  </a:ext>
                </a:extLst>
              </a:tr>
            </a:tbl>
          </a:graphicData>
        </a:graphic>
      </p:graphicFrame>
      <p:grpSp>
        <p:nvGrpSpPr>
          <p:cNvPr id="8" name="object 8"/>
          <p:cNvGrpSpPr/>
          <p:nvPr/>
        </p:nvGrpSpPr>
        <p:grpSpPr>
          <a:xfrm>
            <a:off x="1903602" y="3871404"/>
            <a:ext cx="6362065" cy="2331720"/>
            <a:chOff x="1903602" y="3871404"/>
            <a:chExt cx="6362065" cy="2331720"/>
          </a:xfrm>
        </p:grpSpPr>
        <p:pic>
          <p:nvPicPr>
            <p:cNvPr id="9" name="object 9"/>
            <p:cNvPicPr/>
            <p:nvPr/>
          </p:nvPicPr>
          <p:blipFill>
            <a:blip r:embed="rId3" cstate="print"/>
            <a:stretch>
              <a:fillRect/>
            </a:stretch>
          </p:blipFill>
          <p:spPr>
            <a:xfrm>
              <a:off x="5798185" y="3871404"/>
              <a:ext cx="2467483" cy="2331720"/>
            </a:xfrm>
            <a:prstGeom prst="rect">
              <a:avLst/>
            </a:prstGeom>
          </p:spPr>
        </p:pic>
        <p:sp>
          <p:nvSpPr>
            <p:cNvPr id="10" name="object 10"/>
            <p:cNvSpPr/>
            <p:nvPr/>
          </p:nvSpPr>
          <p:spPr>
            <a:xfrm>
              <a:off x="1903603" y="4307077"/>
              <a:ext cx="3129915" cy="1271270"/>
            </a:xfrm>
            <a:custGeom>
              <a:avLst/>
              <a:gdLst/>
              <a:ahLst/>
              <a:cxnLst/>
              <a:rect l="l" t="t" r="r" b="b"/>
              <a:pathLst>
                <a:path w="3129915" h="1271270">
                  <a:moveTo>
                    <a:pt x="83185" y="10795"/>
                  </a:moveTo>
                  <a:lnTo>
                    <a:pt x="81788" y="0"/>
                  </a:lnTo>
                  <a:lnTo>
                    <a:pt x="73406" y="0"/>
                  </a:lnTo>
                  <a:lnTo>
                    <a:pt x="65151" y="1397"/>
                  </a:lnTo>
                  <a:lnTo>
                    <a:pt x="30480" y="17526"/>
                  </a:lnTo>
                  <a:lnTo>
                    <a:pt x="4191" y="55118"/>
                  </a:lnTo>
                  <a:lnTo>
                    <a:pt x="1397" y="71247"/>
                  </a:lnTo>
                  <a:lnTo>
                    <a:pt x="0" y="77978"/>
                  </a:lnTo>
                  <a:lnTo>
                    <a:pt x="0" y="1192784"/>
                  </a:lnTo>
                  <a:lnTo>
                    <a:pt x="6985" y="1223645"/>
                  </a:lnTo>
                  <a:lnTo>
                    <a:pt x="30480" y="1253236"/>
                  </a:lnTo>
                  <a:lnTo>
                    <a:pt x="37465" y="1257300"/>
                  </a:lnTo>
                  <a:lnTo>
                    <a:pt x="42926" y="1261364"/>
                  </a:lnTo>
                  <a:lnTo>
                    <a:pt x="51308" y="1265428"/>
                  </a:lnTo>
                  <a:lnTo>
                    <a:pt x="58166" y="1268095"/>
                  </a:lnTo>
                  <a:lnTo>
                    <a:pt x="66548" y="1269365"/>
                  </a:lnTo>
                  <a:lnTo>
                    <a:pt x="73406" y="1270762"/>
                  </a:lnTo>
                  <a:lnTo>
                    <a:pt x="81788" y="1270762"/>
                  </a:lnTo>
                  <a:lnTo>
                    <a:pt x="83185" y="1259967"/>
                  </a:lnTo>
                  <a:lnTo>
                    <a:pt x="74803" y="1259967"/>
                  </a:lnTo>
                  <a:lnTo>
                    <a:pt x="60960" y="1257300"/>
                  </a:lnTo>
                  <a:lnTo>
                    <a:pt x="27686" y="1235837"/>
                  </a:lnTo>
                  <a:lnTo>
                    <a:pt x="12446" y="1199515"/>
                  </a:lnTo>
                  <a:lnTo>
                    <a:pt x="12446" y="71247"/>
                  </a:lnTo>
                  <a:lnTo>
                    <a:pt x="15240" y="57785"/>
                  </a:lnTo>
                  <a:lnTo>
                    <a:pt x="18034" y="52451"/>
                  </a:lnTo>
                  <a:lnTo>
                    <a:pt x="20828" y="45720"/>
                  </a:lnTo>
                  <a:lnTo>
                    <a:pt x="24892" y="40386"/>
                  </a:lnTo>
                  <a:lnTo>
                    <a:pt x="27686" y="34925"/>
                  </a:lnTo>
                  <a:lnTo>
                    <a:pt x="33274" y="30988"/>
                  </a:lnTo>
                  <a:lnTo>
                    <a:pt x="37465" y="25527"/>
                  </a:lnTo>
                  <a:lnTo>
                    <a:pt x="42926" y="21590"/>
                  </a:lnTo>
                  <a:lnTo>
                    <a:pt x="48514" y="18796"/>
                  </a:lnTo>
                  <a:lnTo>
                    <a:pt x="55372" y="16129"/>
                  </a:lnTo>
                  <a:lnTo>
                    <a:pt x="60960" y="13462"/>
                  </a:lnTo>
                  <a:lnTo>
                    <a:pt x="74803" y="10795"/>
                  </a:lnTo>
                  <a:lnTo>
                    <a:pt x="83185" y="10795"/>
                  </a:lnTo>
                  <a:close/>
                </a:path>
                <a:path w="3129915" h="1271270">
                  <a:moveTo>
                    <a:pt x="466852" y="69977"/>
                  </a:moveTo>
                  <a:lnTo>
                    <a:pt x="465582" y="61849"/>
                  </a:lnTo>
                  <a:lnTo>
                    <a:pt x="462788" y="55118"/>
                  </a:lnTo>
                  <a:lnTo>
                    <a:pt x="459994" y="47117"/>
                  </a:lnTo>
                  <a:lnTo>
                    <a:pt x="401828" y="1397"/>
                  </a:lnTo>
                  <a:lnTo>
                    <a:pt x="393446" y="0"/>
                  </a:lnTo>
                  <a:lnTo>
                    <a:pt x="385191" y="0"/>
                  </a:lnTo>
                  <a:lnTo>
                    <a:pt x="385191" y="10795"/>
                  </a:lnTo>
                  <a:lnTo>
                    <a:pt x="392049" y="10795"/>
                  </a:lnTo>
                  <a:lnTo>
                    <a:pt x="405892" y="13462"/>
                  </a:lnTo>
                  <a:lnTo>
                    <a:pt x="412877" y="16129"/>
                  </a:lnTo>
                  <a:lnTo>
                    <a:pt x="418465" y="18796"/>
                  </a:lnTo>
                  <a:lnTo>
                    <a:pt x="425323" y="22860"/>
                  </a:lnTo>
                  <a:lnTo>
                    <a:pt x="429514" y="26924"/>
                  </a:lnTo>
                  <a:lnTo>
                    <a:pt x="435102" y="30988"/>
                  </a:lnTo>
                  <a:lnTo>
                    <a:pt x="451612" y="59182"/>
                  </a:lnTo>
                  <a:lnTo>
                    <a:pt x="454406" y="64516"/>
                  </a:lnTo>
                  <a:lnTo>
                    <a:pt x="454406" y="71247"/>
                  </a:lnTo>
                  <a:lnTo>
                    <a:pt x="455803" y="79375"/>
                  </a:lnTo>
                  <a:lnTo>
                    <a:pt x="455803" y="1192784"/>
                  </a:lnTo>
                  <a:lnTo>
                    <a:pt x="450342" y="1218311"/>
                  </a:lnTo>
                  <a:lnTo>
                    <a:pt x="446151" y="1225042"/>
                  </a:lnTo>
                  <a:lnTo>
                    <a:pt x="443357" y="1230376"/>
                  </a:lnTo>
                  <a:lnTo>
                    <a:pt x="405892" y="1257300"/>
                  </a:lnTo>
                  <a:lnTo>
                    <a:pt x="392049" y="1259967"/>
                  </a:lnTo>
                  <a:lnTo>
                    <a:pt x="385191" y="1259967"/>
                  </a:lnTo>
                  <a:lnTo>
                    <a:pt x="385191" y="1270762"/>
                  </a:lnTo>
                  <a:lnTo>
                    <a:pt x="393446" y="1270762"/>
                  </a:lnTo>
                  <a:lnTo>
                    <a:pt x="410083" y="1268095"/>
                  </a:lnTo>
                  <a:lnTo>
                    <a:pt x="417068" y="1265428"/>
                  </a:lnTo>
                  <a:lnTo>
                    <a:pt x="448945" y="1242568"/>
                  </a:lnTo>
                  <a:lnTo>
                    <a:pt x="466852" y="1199515"/>
                  </a:lnTo>
                  <a:lnTo>
                    <a:pt x="466852" y="69977"/>
                  </a:lnTo>
                  <a:close/>
                </a:path>
                <a:path w="3129915" h="1271270">
                  <a:moveTo>
                    <a:pt x="1435354" y="0"/>
                  </a:moveTo>
                  <a:lnTo>
                    <a:pt x="1414513" y="0"/>
                  </a:lnTo>
                  <a:lnTo>
                    <a:pt x="1356360" y="14859"/>
                  </a:lnTo>
                  <a:lnTo>
                    <a:pt x="1280160" y="69977"/>
                  </a:lnTo>
                  <a:lnTo>
                    <a:pt x="1249680" y="118364"/>
                  </a:lnTo>
                  <a:lnTo>
                    <a:pt x="1234440" y="193675"/>
                  </a:lnTo>
                  <a:lnTo>
                    <a:pt x="1234440" y="1077087"/>
                  </a:lnTo>
                  <a:lnTo>
                    <a:pt x="1238631" y="1116076"/>
                  </a:lnTo>
                  <a:lnTo>
                    <a:pt x="1251077" y="1152398"/>
                  </a:lnTo>
                  <a:lnTo>
                    <a:pt x="1269111" y="1186053"/>
                  </a:lnTo>
                  <a:lnTo>
                    <a:pt x="1323086" y="1238504"/>
                  </a:lnTo>
                  <a:lnTo>
                    <a:pt x="1357757" y="1256030"/>
                  </a:lnTo>
                  <a:lnTo>
                    <a:pt x="1395222" y="1268095"/>
                  </a:lnTo>
                  <a:lnTo>
                    <a:pt x="1414513" y="1270762"/>
                  </a:lnTo>
                  <a:lnTo>
                    <a:pt x="1435354" y="1270762"/>
                  </a:lnTo>
                  <a:lnTo>
                    <a:pt x="1435354" y="1259967"/>
                  </a:lnTo>
                  <a:lnTo>
                    <a:pt x="1415923" y="1258697"/>
                  </a:lnTo>
                  <a:lnTo>
                    <a:pt x="1378585" y="1251966"/>
                  </a:lnTo>
                  <a:lnTo>
                    <a:pt x="1328674" y="1229106"/>
                  </a:lnTo>
                  <a:lnTo>
                    <a:pt x="1278763" y="1179322"/>
                  </a:lnTo>
                  <a:lnTo>
                    <a:pt x="1249680" y="1113409"/>
                  </a:lnTo>
                  <a:lnTo>
                    <a:pt x="1245489" y="193675"/>
                  </a:lnTo>
                  <a:lnTo>
                    <a:pt x="1249680" y="157353"/>
                  </a:lnTo>
                  <a:lnTo>
                    <a:pt x="1269111" y="106299"/>
                  </a:lnTo>
                  <a:lnTo>
                    <a:pt x="1314831" y="52451"/>
                  </a:lnTo>
                  <a:lnTo>
                    <a:pt x="1397876" y="14859"/>
                  </a:lnTo>
                  <a:lnTo>
                    <a:pt x="1435354" y="10795"/>
                  </a:lnTo>
                  <a:lnTo>
                    <a:pt x="1435354" y="0"/>
                  </a:lnTo>
                  <a:close/>
                </a:path>
                <a:path w="3129915" h="1271270">
                  <a:moveTo>
                    <a:pt x="2744597" y="0"/>
                  </a:moveTo>
                  <a:lnTo>
                    <a:pt x="2736342" y="0"/>
                  </a:lnTo>
                  <a:lnTo>
                    <a:pt x="2719705" y="2667"/>
                  </a:lnTo>
                  <a:lnTo>
                    <a:pt x="2686431" y="22860"/>
                  </a:lnTo>
                  <a:lnTo>
                    <a:pt x="2664206" y="63246"/>
                  </a:lnTo>
                  <a:lnTo>
                    <a:pt x="2664206" y="71247"/>
                  </a:lnTo>
                  <a:lnTo>
                    <a:pt x="2662809" y="77978"/>
                  </a:lnTo>
                  <a:lnTo>
                    <a:pt x="2662809" y="1192784"/>
                  </a:lnTo>
                  <a:lnTo>
                    <a:pt x="2665603" y="1208913"/>
                  </a:lnTo>
                  <a:lnTo>
                    <a:pt x="2667000" y="1215644"/>
                  </a:lnTo>
                  <a:lnTo>
                    <a:pt x="2669794" y="1223645"/>
                  </a:lnTo>
                  <a:lnTo>
                    <a:pt x="2673985" y="1230376"/>
                  </a:lnTo>
                  <a:lnTo>
                    <a:pt x="2676652" y="1237107"/>
                  </a:lnTo>
                  <a:lnTo>
                    <a:pt x="2721102" y="1268095"/>
                  </a:lnTo>
                  <a:lnTo>
                    <a:pt x="2729357" y="1269365"/>
                  </a:lnTo>
                  <a:lnTo>
                    <a:pt x="2736342" y="1270762"/>
                  </a:lnTo>
                  <a:lnTo>
                    <a:pt x="2744597" y="1270762"/>
                  </a:lnTo>
                  <a:lnTo>
                    <a:pt x="2744597" y="1259967"/>
                  </a:lnTo>
                  <a:lnTo>
                    <a:pt x="2737612" y="1259967"/>
                  </a:lnTo>
                  <a:lnTo>
                    <a:pt x="2723769" y="1257300"/>
                  </a:lnTo>
                  <a:lnTo>
                    <a:pt x="2690622" y="1235837"/>
                  </a:lnTo>
                  <a:lnTo>
                    <a:pt x="2675382" y="1199515"/>
                  </a:lnTo>
                  <a:lnTo>
                    <a:pt x="2675382" y="71247"/>
                  </a:lnTo>
                  <a:lnTo>
                    <a:pt x="2678049" y="57785"/>
                  </a:lnTo>
                  <a:lnTo>
                    <a:pt x="2680843" y="52451"/>
                  </a:lnTo>
                  <a:lnTo>
                    <a:pt x="2683637" y="45720"/>
                  </a:lnTo>
                  <a:lnTo>
                    <a:pt x="2686431" y="40386"/>
                  </a:lnTo>
                  <a:lnTo>
                    <a:pt x="2690622" y="34925"/>
                  </a:lnTo>
                  <a:lnTo>
                    <a:pt x="2696083" y="30988"/>
                  </a:lnTo>
                  <a:lnTo>
                    <a:pt x="2700274" y="25527"/>
                  </a:lnTo>
                  <a:lnTo>
                    <a:pt x="2705862" y="21590"/>
                  </a:lnTo>
                  <a:lnTo>
                    <a:pt x="2711323" y="18796"/>
                  </a:lnTo>
                  <a:lnTo>
                    <a:pt x="2718308" y="16129"/>
                  </a:lnTo>
                  <a:lnTo>
                    <a:pt x="2723769" y="13462"/>
                  </a:lnTo>
                  <a:lnTo>
                    <a:pt x="2737612" y="10795"/>
                  </a:lnTo>
                  <a:lnTo>
                    <a:pt x="2744597" y="10795"/>
                  </a:lnTo>
                  <a:lnTo>
                    <a:pt x="2744597" y="0"/>
                  </a:lnTo>
                  <a:close/>
                </a:path>
                <a:path w="3129915" h="1271270">
                  <a:moveTo>
                    <a:pt x="3129788" y="77978"/>
                  </a:moveTo>
                  <a:lnTo>
                    <a:pt x="3128391" y="69977"/>
                  </a:lnTo>
                  <a:lnTo>
                    <a:pt x="3128391" y="61849"/>
                  </a:lnTo>
                  <a:lnTo>
                    <a:pt x="3125597" y="55118"/>
                  </a:lnTo>
                  <a:lnTo>
                    <a:pt x="3122803" y="47117"/>
                  </a:lnTo>
                  <a:lnTo>
                    <a:pt x="3099308" y="17526"/>
                  </a:lnTo>
                  <a:lnTo>
                    <a:pt x="3064637" y="1397"/>
                  </a:lnTo>
                  <a:lnTo>
                    <a:pt x="3056382" y="0"/>
                  </a:lnTo>
                  <a:lnTo>
                    <a:pt x="3048000" y="0"/>
                  </a:lnTo>
                  <a:lnTo>
                    <a:pt x="3048000" y="10795"/>
                  </a:lnTo>
                  <a:lnTo>
                    <a:pt x="3054985" y="10795"/>
                  </a:lnTo>
                  <a:lnTo>
                    <a:pt x="3068828" y="13462"/>
                  </a:lnTo>
                  <a:lnTo>
                    <a:pt x="3102102" y="34925"/>
                  </a:lnTo>
                  <a:lnTo>
                    <a:pt x="3106166" y="40386"/>
                  </a:lnTo>
                  <a:lnTo>
                    <a:pt x="3108960" y="47117"/>
                  </a:lnTo>
                  <a:lnTo>
                    <a:pt x="3113151" y="52451"/>
                  </a:lnTo>
                  <a:lnTo>
                    <a:pt x="3114548" y="59182"/>
                  </a:lnTo>
                  <a:lnTo>
                    <a:pt x="3115945" y="64516"/>
                  </a:lnTo>
                  <a:lnTo>
                    <a:pt x="3117342" y="71247"/>
                  </a:lnTo>
                  <a:lnTo>
                    <a:pt x="3117342" y="1199515"/>
                  </a:lnTo>
                  <a:lnTo>
                    <a:pt x="3114548" y="1212977"/>
                  </a:lnTo>
                  <a:lnTo>
                    <a:pt x="3111754" y="1218311"/>
                  </a:lnTo>
                  <a:lnTo>
                    <a:pt x="3108960" y="1225042"/>
                  </a:lnTo>
                  <a:lnTo>
                    <a:pt x="3081274" y="1251966"/>
                  </a:lnTo>
                  <a:lnTo>
                    <a:pt x="3074289" y="1254633"/>
                  </a:lnTo>
                  <a:lnTo>
                    <a:pt x="3068828" y="1257300"/>
                  </a:lnTo>
                  <a:lnTo>
                    <a:pt x="3054985" y="1259967"/>
                  </a:lnTo>
                  <a:lnTo>
                    <a:pt x="3048000" y="1259967"/>
                  </a:lnTo>
                  <a:lnTo>
                    <a:pt x="3048000" y="1270762"/>
                  </a:lnTo>
                  <a:lnTo>
                    <a:pt x="3056382" y="1270762"/>
                  </a:lnTo>
                  <a:lnTo>
                    <a:pt x="3072892" y="1268095"/>
                  </a:lnTo>
                  <a:lnTo>
                    <a:pt x="3106166" y="1247902"/>
                  </a:lnTo>
                  <a:lnTo>
                    <a:pt x="3129788" y="1199515"/>
                  </a:lnTo>
                  <a:lnTo>
                    <a:pt x="3129788" y="77978"/>
                  </a:lnTo>
                  <a:close/>
                </a:path>
              </a:pathLst>
            </a:custGeom>
            <a:solidFill>
              <a:srgbClr val="3890A7"/>
            </a:solidFill>
          </p:spPr>
          <p:txBody>
            <a:bodyPr wrap="square" lIns="0" tIns="0" rIns="0" bIns="0" rtlCol="0"/>
            <a:lstStyle/>
            <a:p>
              <a:endParaRPr/>
            </a:p>
          </p:txBody>
        </p:sp>
      </p:grpSp>
      <p:sp>
        <p:nvSpPr>
          <p:cNvPr id="11" name="object 11"/>
          <p:cNvSpPr/>
          <p:nvPr/>
        </p:nvSpPr>
        <p:spPr>
          <a:xfrm>
            <a:off x="4117594" y="4307078"/>
            <a:ext cx="201295" cy="1271270"/>
          </a:xfrm>
          <a:custGeom>
            <a:avLst/>
            <a:gdLst/>
            <a:ahLst/>
            <a:cxnLst/>
            <a:rect l="l" t="t" r="r" b="b"/>
            <a:pathLst>
              <a:path w="201295" h="1271270">
                <a:moveTo>
                  <a:pt x="20700" y="0"/>
                </a:moveTo>
                <a:lnTo>
                  <a:pt x="1396" y="0"/>
                </a:lnTo>
                <a:lnTo>
                  <a:pt x="0" y="10795"/>
                </a:lnTo>
                <a:lnTo>
                  <a:pt x="38734" y="14859"/>
                </a:lnTo>
                <a:lnTo>
                  <a:pt x="74802" y="25527"/>
                </a:lnTo>
                <a:lnTo>
                  <a:pt x="106679" y="41656"/>
                </a:lnTo>
                <a:lnTo>
                  <a:pt x="134365" y="64516"/>
                </a:lnTo>
                <a:lnTo>
                  <a:pt x="157860" y="91440"/>
                </a:lnTo>
                <a:lnTo>
                  <a:pt x="166242" y="107569"/>
                </a:lnTo>
                <a:lnTo>
                  <a:pt x="174497" y="122428"/>
                </a:lnTo>
                <a:lnTo>
                  <a:pt x="185673" y="157353"/>
                </a:lnTo>
                <a:lnTo>
                  <a:pt x="189737" y="193675"/>
                </a:lnTo>
                <a:lnTo>
                  <a:pt x="189737" y="1077087"/>
                </a:lnTo>
                <a:lnTo>
                  <a:pt x="181482" y="1130935"/>
                </a:lnTo>
                <a:lnTo>
                  <a:pt x="146811" y="1194054"/>
                </a:lnTo>
                <a:lnTo>
                  <a:pt x="90042" y="1238504"/>
                </a:lnTo>
                <a:lnTo>
                  <a:pt x="38734" y="1256030"/>
                </a:lnTo>
                <a:lnTo>
                  <a:pt x="0" y="1259967"/>
                </a:lnTo>
                <a:lnTo>
                  <a:pt x="1396" y="1270762"/>
                </a:lnTo>
                <a:lnTo>
                  <a:pt x="20700" y="1270762"/>
                </a:lnTo>
                <a:lnTo>
                  <a:pt x="41528" y="1266698"/>
                </a:lnTo>
                <a:lnTo>
                  <a:pt x="78993" y="1256030"/>
                </a:lnTo>
                <a:lnTo>
                  <a:pt x="142620" y="1214247"/>
                </a:lnTo>
                <a:lnTo>
                  <a:pt x="167639" y="1184656"/>
                </a:lnTo>
                <a:lnTo>
                  <a:pt x="196722" y="1116076"/>
                </a:lnTo>
                <a:lnTo>
                  <a:pt x="200913" y="1077087"/>
                </a:lnTo>
                <a:lnTo>
                  <a:pt x="200913" y="193675"/>
                </a:lnTo>
                <a:lnTo>
                  <a:pt x="196722" y="154686"/>
                </a:lnTo>
                <a:lnTo>
                  <a:pt x="166242" y="84709"/>
                </a:lnTo>
                <a:lnTo>
                  <a:pt x="95630" y="22860"/>
                </a:lnTo>
                <a:lnTo>
                  <a:pt x="59562" y="8128"/>
                </a:lnTo>
                <a:lnTo>
                  <a:pt x="20700" y="0"/>
                </a:lnTo>
                <a:close/>
              </a:path>
            </a:pathLst>
          </a:custGeom>
          <a:solidFill>
            <a:srgbClr val="3890A7"/>
          </a:solidFill>
        </p:spPr>
        <p:txBody>
          <a:bodyPr wrap="square" lIns="0" tIns="0" rIns="0" bIns="0" rtlCol="0"/>
          <a:lstStyle/>
          <a:p>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4C07-39D5-7F2B-4AA5-C34DFAB776B5}"/>
              </a:ext>
            </a:extLst>
          </p:cNvPr>
          <p:cNvSpPr>
            <a:spLocks noGrp="1"/>
          </p:cNvSpPr>
          <p:nvPr>
            <p:ph type="title"/>
          </p:nvPr>
        </p:nvSpPr>
        <p:spPr>
          <a:xfrm>
            <a:off x="152400" y="117428"/>
            <a:ext cx="8915400" cy="984885"/>
          </a:xfrm>
        </p:spPr>
        <p:txBody>
          <a:bodyPr/>
          <a:lstStyle/>
          <a:p>
            <a:pPr algn="ctr"/>
            <a:r>
              <a:rPr lang="en-IN" dirty="0"/>
              <a:t>Reflection along an axis passing through origin and perpendicular to </a:t>
            </a:r>
            <a:r>
              <a:rPr lang="en-IN" dirty="0" err="1"/>
              <a:t>xy</a:t>
            </a:r>
            <a:r>
              <a:rPr lang="en-IN" dirty="0"/>
              <a:t> plane</a:t>
            </a:r>
          </a:p>
        </p:txBody>
      </p:sp>
      <p:sp>
        <p:nvSpPr>
          <p:cNvPr id="3" name="Text Placeholder 2">
            <a:extLst>
              <a:ext uri="{FF2B5EF4-FFF2-40B4-BE49-F238E27FC236}">
                <a16:creationId xmlns:a16="http://schemas.microsoft.com/office/drawing/2014/main" id="{487135B3-E84F-5BB5-A3C5-889B3DA07B2A}"/>
              </a:ext>
            </a:extLst>
          </p:cNvPr>
          <p:cNvSpPr>
            <a:spLocks noGrp="1"/>
          </p:cNvSpPr>
          <p:nvPr>
            <p:ph type="body" idx="1"/>
          </p:nvPr>
        </p:nvSpPr>
        <p:spPr>
          <a:xfrm>
            <a:off x="1064514" y="1611689"/>
            <a:ext cx="7391400" cy="2462213"/>
          </a:xfrm>
        </p:spPr>
        <p:txBody>
          <a:bodyPr/>
          <a:lstStyle/>
          <a:p>
            <a:r>
              <a:rPr lang="en-US" dirty="0"/>
              <a:t>We flip both the x and y coordinates of a point by reflecting relative to an axis that is perpendicular to the </a:t>
            </a:r>
            <a:r>
              <a:rPr lang="en-US" dirty="0" err="1"/>
              <a:t>xy</a:t>
            </a:r>
            <a:r>
              <a:rPr lang="en-US" dirty="0"/>
              <a:t> plane and that passes through the coordinate origin. </a:t>
            </a:r>
          </a:p>
          <a:p>
            <a:endParaRPr lang="en-US" dirty="0"/>
          </a:p>
          <a:p>
            <a:r>
              <a:rPr lang="en-US" dirty="0"/>
              <a:t>this transformation, referred to as a reflection relative to the coordinate origin, has the matrix representation: </a:t>
            </a:r>
          </a:p>
          <a:p>
            <a:endParaRPr lang="en-US" dirty="0"/>
          </a:p>
          <a:p>
            <a:endParaRPr lang="en-IN" dirty="0"/>
          </a:p>
        </p:txBody>
      </p:sp>
      <p:pic>
        <p:nvPicPr>
          <p:cNvPr id="5" name="Picture 4">
            <a:extLst>
              <a:ext uri="{FF2B5EF4-FFF2-40B4-BE49-F238E27FC236}">
                <a16:creationId xmlns:a16="http://schemas.microsoft.com/office/drawing/2014/main" id="{6ACA99A9-04F9-E0CE-CE3C-43EE5F18EDF6}"/>
              </a:ext>
            </a:extLst>
          </p:cNvPr>
          <p:cNvPicPr>
            <a:picLocks noChangeAspect="1"/>
          </p:cNvPicPr>
          <p:nvPr/>
        </p:nvPicPr>
        <p:blipFill>
          <a:blip r:embed="rId2"/>
          <a:stretch>
            <a:fillRect/>
          </a:stretch>
        </p:blipFill>
        <p:spPr>
          <a:xfrm>
            <a:off x="838200" y="3652893"/>
            <a:ext cx="1847850" cy="1285875"/>
          </a:xfrm>
          <a:prstGeom prst="rect">
            <a:avLst/>
          </a:prstGeom>
        </p:spPr>
      </p:pic>
      <p:pic>
        <p:nvPicPr>
          <p:cNvPr id="7" name="Picture 6">
            <a:extLst>
              <a:ext uri="{FF2B5EF4-FFF2-40B4-BE49-F238E27FC236}">
                <a16:creationId xmlns:a16="http://schemas.microsoft.com/office/drawing/2014/main" id="{1B839763-F328-2A2C-E79A-1A03A1022EC7}"/>
              </a:ext>
            </a:extLst>
          </p:cNvPr>
          <p:cNvPicPr>
            <a:picLocks noChangeAspect="1"/>
          </p:cNvPicPr>
          <p:nvPr/>
        </p:nvPicPr>
        <p:blipFill>
          <a:blip r:embed="rId3"/>
          <a:stretch>
            <a:fillRect/>
          </a:stretch>
        </p:blipFill>
        <p:spPr>
          <a:xfrm>
            <a:off x="3962400" y="3421780"/>
            <a:ext cx="3352800" cy="3297106"/>
          </a:xfrm>
          <a:prstGeom prst="rect">
            <a:avLst/>
          </a:prstGeom>
        </p:spPr>
      </p:pic>
    </p:spTree>
    <p:extLst>
      <p:ext uri="{BB962C8B-B14F-4D97-AF65-F5344CB8AC3E}">
        <p14:creationId xmlns:p14="http://schemas.microsoft.com/office/powerpoint/2010/main" val="289938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0394" y="465785"/>
            <a:ext cx="4375150" cy="697230"/>
          </a:xfrm>
          <a:prstGeom prst="rect">
            <a:avLst/>
          </a:prstGeom>
        </p:spPr>
        <p:txBody>
          <a:bodyPr vert="horz" wrap="square" lIns="0" tIns="13335" rIns="0" bIns="0" rtlCol="0">
            <a:spAutoFit/>
          </a:bodyPr>
          <a:lstStyle/>
          <a:p>
            <a:pPr marL="12700">
              <a:lnSpc>
                <a:spcPct val="100000"/>
              </a:lnSpc>
              <a:spcBef>
                <a:spcPts val="105"/>
              </a:spcBef>
            </a:pPr>
            <a:r>
              <a:rPr sz="4400" b="1" dirty="0">
                <a:latin typeface="Times New Roman"/>
                <a:cs typeface="Times New Roman"/>
              </a:rPr>
              <a:t>8-connected</a:t>
            </a:r>
            <a:r>
              <a:rPr sz="4400" b="1" spc="-200" dirty="0">
                <a:latin typeface="Times New Roman"/>
                <a:cs typeface="Times New Roman"/>
              </a:rPr>
              <a:t> </a:t>
            </a:r>
            <a:r>
              <a:rPr sz="4400" b="1" dirty="0">
                <a:latin typeface="Times New Roman"/>
                <a:cs typeface="Times New Roman"/>
              </a:rPr>
              <a:t>pixels</a:t>
            </a:r>
            <a:endParaRPr sz="4400">
              <a:latin typeface="Times New Roman"/>
              <a:cs typeface="Times New Roman"/>
            </a:endParaRPr>
          </a:p>
        </p:txBody>
      </p:sp>
      <p:sp>
        <p:nvSpPr>
          <p:cNvPr id="3" name="object 3"/>
          <p:cNvSpPr txBox="1"/>
          <p:nvPr/>
        </p:nvSpPr>
        <p:spPr>
          <a:xfrm>
            <a:off x="535635" y="1501013"/>
            <a:ext cx="7978140" cy="2153920"/>
          </a:xfrm>
          <a:prstGeom prst="rect">
            <a:avLst/>
          </a:prstGeom>
        </p:spPr>
        <p:txBody>
          <a:bodyPr vert="horz" wrap="square" lIns="0" tIns="72390" rIns="0" bIns="0" rtlCol="0">
            <a:spAutoFit/>
          </a:bodyPr>
          <a:lstStyle/>
          <a:p>
            <a:pPr marL="433070" indent="-421005" algn="just">
              <a:lnSpc>
                <a:spcPct val="100000"/>
              </a:lnSpc>
              <a:spcBef>
                <a:spcPts val="570"/>
              </a:spcBef>
              <a:buFont typeface="Arial MT"/>
              <a:buChar char="•"/>
              <a:tabLst>
                <a:tab pos="433705" algn="l"/>
              </a:tabLst>
            </a:pPr>
            <a:r>
              <a:rPr sz="2700" dirty="0">
                <a:latin typeface="Times New Roman"/>
                <a:cs typeface="Times New Roman"/>
              </a:rPr>
              <a:t>More</a:t>
            </a:r>
            <a:r>
              <a:rPr sz="2700" spc="5" dirty="0">
                <a:latin typeface="Times New Roman"/>
                <a:cs typeface="Times New Roman"/>
              </a:rPr>
              <a:t> </a:t>
            </a:r>
            <a:r>
              <a:rPr sz="2700" dirty="0">
                <a:latin typeface="Times New Roman"/>
                <a:cs typeface="Times New Roman"/>
              </a:rPr>
              <a:t>complex</a:t>
            </a:r>
            <a:r>
              <a:rPr sz="2700" spc="-40" dirty="0">
                <a:latin typeface="Times New Roman"/>
                <a:cs typeface="Times New Roman"/>
              </a:rPr>
              <a:t> </a:t>
            </a:r>
            <a:r>
              <a:rPr sz="2700" spc="-5" dirty="0">
                <a:latin typeface="Times New Roman"/>
                <a:cs typeface="Times New Roman"/>
              </a:rPr>
              <a:t>figures</a:t>
            </a:r>
            <a:r>
              <a:rPr sz="2700" spc="-40" dirty="0">
                <a:latin typeface="Times New Roman"/>
                <a:cs typeface="Times New Roman"/>
              </a:rPr>
              <a:t> </a:t>
            </a:r>
            <a:r>
              <a:rPr sz="2700" dirty="0">
                <a:latin typeface="Times New Roman"/>
                <a:cs typeface="Times New Roman"/>
              </a:rPr>
              <a:t>are</a:t>
            </a:r>
            <a:r>
              <a:rPr sz="2700" spc="-5" dirty="0">
                <a:latin typeface="Times New Roman"/>
                <a:cs typeface="Times New Roman"/>
              </a:rPr>
              <a:t> filled</a:t>
            </a:r>
            <a:r>
              <a:rPr sz="2700" spc="-30" dirty="0">
                <a:latin typeface="Times New Roman"/>
                <a:cs typeface="Times New Roman"/>
              </a:rPr>
              <a:t> </a:t>
            </a:r>
            <a:r>
              <a:rPr sz="2700" dirty="0">
                <a:latin typeface="Times New Roman"/>
                <a:cs typeface="Times New Roman"/>
              </a:rPr>
              <a:t>using</a:t>
            </a:r>
            <a:r>
              <a:rPr sz="2700" spc="-25" dirty="0">
                <a:latin typeface="Times New Roman"/>
                <a:cs typeface="Times New Roman"/>
              </a:rPr>
              <a:t> </a:t>
            </a:r>
            <a:r>
              <a:rPr sz="2700" dirty="0">
                <a:latin typeface="Times New Roman"/>
                <a:cs typeface="Times New Roman"/>
              </a:rPr>
              <a:t>this</a:t>
            </a:r>
            <a:r>
              <a:rPr sz="2700" spc="-45" dirty="0">
                <a:latin typeface="Times New Roman"/>
                <a:cs typeface="Times New Roman"/>
              </a:rPr>
              <a:t> </a:t>
            </a:r>
            <a:r>
              <a:rPr sz="2700" dirty="0">
                <a:latin typeface="Times New Roman"/>
                <a:cs typeface="Times New Roman"/>
              </a:rPr>
              <a:t>approach.</a:t>
            </a:r>
            <a:endParaRPr sz="2700">
              <a:latin typeface="Times New Roman"/>
              <a:cs typeface="Times New Roman"/>
            </a:endParaRPr>
          </a:p>
          <a:p>
            <a:pPr marL="355600" marR="5080" indent="-342900" algn="just">
              <a:lnSpc>
                <a:spcPct val="89400"/>
              </a:lnSpc>
              <a:spcBef>
                <a:spcPts val="810"/>
              </a:spcBef>
              <a:buFont typeface="Arial MT"/>
              <a:buChar char="•"/>
              <a:tabLst>
                <a:tab pos="355600" algn="l"/>
              </a:tabLst>
            </a:pPr>
            <a:r>
              <a:rPr sz="2700" dirty="0">
                <a:latin typeface="Times New Roman"/>
                <a:cs typeface="Times New Roman"/>
              </a:rPr>
              <a:t>The pixels to be tested are the 8 </a:t>
            </a:r>
            <a:r>
              <a:rPr sz="2700" spc="-5" dirty="0">
                <a:latin typeface="Times New Roman"/>
                <a:cs typeface="Times New Roman"/>
              </a:rPr>
              <a:t>neighboring </a:t>
            </a:r>
            <a:r>
              <a:rPr sz="2700" dirty="0">
                <a:latin typeface="Times New Roman"/>
                <a:cs typeface="Times New Roman"/>
              </a:rPr>
              <a:t>pixels, the </a:t>
            </a:r>
            <a:r>
              <a:rPr sz="2700" spc="-660" dirty="0">
                <a:latin typeface="Times New Roman"/>
                <a:cs typeface="Times New Roman"/>
              </a:rPr>
              <a:t> </a:t>
            </a:r>
            <a:r>
              <a:rPr sz="2700" dirty="0">
                <a:latin typeface="Times New Roman"/>
                <a:cs typeface="Times New Roman"/>
              </a:rPr>
              <a:t>pixel on </a:t>
            </a:r>
            <a:r>
              <a:rPr sz="2700" spc="-10" dirty="0">
                <a:latin typeface="Times New Roman"/>
                <a:cs typeface="Times New Roman"/>
              </a:rPr>
              <a:t>the </a:t>
            </a:r>
            <a:r>
              <a:rPr sz="2700" dirty="0">
                <a:latin typeface="Times New Roman"/>
                <a:cs typeface="Times New Roman"/>
              </a:rPr>
              <a:t>right, </a:t>
            </a:r>
            <a:r>
              <a:rPr sz="2700" spc="-5" dirty="0">
                <a:latin typeface="Times New Roman"/>
                <a:cs typeface="Times New Roman"/>
              </a:rPr>
              <a:t>left, </a:t>
            </a:r>
            <a:r>
              <a:rPr sz="2700" dirty="0">
                <a:latin typeface="Times New Roman"/>
                <a:cs typeface="Times New Roman"/>
              </a:rPr>
              <a:t>above, below and the 4 diagonal </a:t>
            </a:r>
            <a:r>
              <a:rPr sz="2700" spc="-660" dirty="0">
                <a:latin typeface="Times New Roman"/>
                <a:cs typeface="Times New Roman"/>
              </a:rPr>
              <a:t> </a:t>
            </a:r>
            <a:r>
              <a:rPr sz="2700" dirty="0">
                <a:latin typeface="Times New Roman"/>
                <a:cs typeface="Times New Roman"/>
              </a:rPr>
              <a:t>pixels.</a:t>
            </a:r>
            <a:endParaRPr sz="2700">
              <a:latin typeface="Times New Roman"/>
              <a:cs typeface="Times New Roman"/>
            </a:endParaRPr>
          </a:p>
          <a:p>
            <a:pPr marL="355600" indent="-342900" algn="just">
              <a:lnSpc>
                <a:spcPct val="100000"/>
              </a:lnSpc>
              <a:spcBef>
                <a:spcPts val="305"/>
              </a:spcBef>
              <a:buFont typeface="Arial MT"/>
              <a:buChar char="•"/>
              <a:tabLst>
                <a:tab pos="355600" algn="l"/>
              </a:tabLst>
            </a:pPr>
            <a:r>
              <a:rPr sz="2700" dirty="0">
                <a:latin typeface="Times New Roman"/>
                <a:cs typeface="Times New Roman"/>
              </a:rPr>
              <a:t>Areas</a:t>
            </a:r>
            <a:r>
              <a:rPr sz="2700" spc="-5" dirty="0">
                <a:latin typeface="Times New Roman"/>
                <a:cs typeface="Times New Roman"/>
              </a:rPr>
              <a:t> filled</a:t>
            </a:r>
            <a:r>
              <a:rPr sz="2700" spc="-25" dirty="0">
                <a:latin typeface="Times New Roman"/>
                <a:cs typeface="Times New Roman"/>
              </a:rPr>
              <a:t> </a:t>
            </a:r>
            <a:r>
              <a:rPr sz="2700" dirty="0">
                <a:latin typeface="Times New Roman"/>
                <a:cs typeface="Times New Roman"/>
              </a:rPr>
              <a:t>by</a:t>
            </a:r>
            <a:r>
              <a:rPr sz="2700" spc="-15" dirty="0">
                <a:latin typeface="Times New Roman"/>
                <a:cs typeface="Times New Roman"/>
              </a:rPr>
              <a:t> </a:t>
            </a:r>
            <a:r>
              <a:rPr sz="2700" dirty="0">
                <a:latin typeface="Times New Roman"/>
                <a:cs typeface="Times New Roman"/>
              </a:rPr>
              <a:t>this</a:t>
            </a:r>
            <a:r>
              <a:rPr sz="2700" spc="-15" dirty="0">
                <a:latin typeface="Times New Roman"/>
                <a:cs typeface="Times New Roman"/>
              </a:rPr>
              <a:t> </a:t>
            </a:r>
            <a:r>
              <a:rPr sz="2700" spc="-5" dirty="0">
                <a:latin typeface="Times New Roman"/>
                <a:cs typeface="Times New Roman"/>
              </a:rPr>
              <a:t>method</a:t>
            </a:r>
            <a:r>
              <a:rPr sz="2700" spc="-45" dirty="0">
                <a:latin typeface="Times New Roman"/>
                <a:cs typeface="Times New Roman"/>
              </a:rPr>
              <a:t> </a:t>
            </a:r>
            <a:r>
              <a:rPr sz="2700" dirty="0">
                <a:latin typeface="Times New Roman"/>
                <a:cs typeface="Times New Roman"/>
              </a:rPr>
              <a:t>are</a:t>
            </a:r>
            <a:r>
              <a:rPr sz="2700" spc="15" dirty="0">
                <a:latin typeface="Times New Roman"/>
                <a:cs typeface="Times New Roman"/>
              </a:rPr>
              <a:t> </a:t>
            </a:r>
            <a:r>
              <a:rPr sz="2700" dirty="0">
                <a:latin typeface="Times New Roman"/>
                <a:cs typeface="Times New Roman"/>
              </a:rPr>
              <a:t>called</a:t>
            </a:r>
            <a:r>
              <a:rPr sz="2700" spc="-60" dirty="0">
                <a:latin typeface="Times New Roman"/>
                <a:cs typeface="Times New Roman"/>
              </a:rPr>
              <a:t> </a:t>
            </a:r>
            <a:r>
              <a:rPr sz="2700" dirty="0">
                <a:latin typeface="Times New Roman"/>
                <a:cs typeface="Times New Roman"/>
              </a:rPr>
              <a:t>8-connected.</a:t>
            </a:r>
            <a:endParaRPr sz="2700">
              <a:latin typeface="Times New Roman"/>
              <a:cs typeface="Times New Roman"/>
            </a:endParaRPr>
          </a:p>
        </p:txBody>
      </p:sp>
      <p:pic>
        <p:nvPicPr>
          <p:cNvPr id="4" name="object 4"/>
          <p:cNvPicPr/>
          <p:nvPr/>
        </p:nvPicPr>
        <p:blipFill>
          <a:blip r:embed="rId2" cstate="print"/>
          <a:stretch>
            <a:fillRect/>
          </a:stretch>
        </p:blipFill>
        <p:spPr>
          <a:xfrm>
            <a:off x="2976388" y="3733794"/>
            <a:ext cx="3048332" cy="2957822"/>
          </a:xfrm>
          <a:prstGeom prst="rect">
            <a:avLst/>
          </a:prstGeom>
        </p:spPr>
      </p:pic>
      <p:sp>
        <p:nvSpPr>
          <p:cNvPr id="5" name="object 5"/>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6" name="object 6"/>
          <p:cNvSpPr txBox="1"/>
          <p:nvPr/>
        </p:nvSpPr>
        <p:spPr>
          <a:xfrm>
            <a:off x="3285235" y="6466433"/>
            <a:ext cx="254952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libri"/>
                <a:cs typeface="Calibri"/>
              </a:rPr>
              <a:t>MAHAGURU</a:t>
            </a:r>
            <a:r>
              <a:rPr sz="1200" spc="-25" dirty="0">
                <a:solidFill>
                  <a:srgbClr val="888888"/>
                </a:solidFill>
                <a:latin typeface="Calibri"/>
                <a:cs typeface="Calibri"/>
              </a:rPr>
              <a:t> </a:t>
            </a:r>
            <a:r>
              <a:rPr sz="1200" spc="-5" dirty="0">
                <a:solidFill>
                  <a:srgbClr val="888888"/>
                </a:solidFill>
                <a:latin typeface="Calibri"/>
                <a:cs typeface="Calibri"/>
              </a:rPr>
              <a:t>INSTITUTE</a:t>
            </a:r>
            <a:r>
              <a:rPr sz="1200" spc="-45" dirty="0">
                <a:solidFill>
                  <a:srgbClr val="888888"/>
                </a:solidFill>
                <a:latin typeface="Calibri"/>
                <a:cs typeface="Calibri"/>
              </a:rPr>
              <a:t> </a:t>
            </a:r>
            <a:r>
              <a:rPr sz="1200" spc="-5" dirty="0">
                <a:solidFill>
                  <a:srgbClr val="888888"/>
                </a:solidFill>
                <a:latin typeface="Calibri"/>
                <a:cs typeface="Calibri"/>
              </a:rPr>
              <a:t>OF</a:t>
            </a:r>
            <a:r>
              <a:rPr sz="1200" spc="10" dirty="0">
                <a:solidFill>
                  <a:srgbClr val="888888"/>
                </a:solidFill>
                <a:latin typeface="Calibri"/>
                <a:cs typeface="Calibri"/>
              </a:rPr>
              <a:t> </a:t>
            </a:r>
            <a:r>
              <a:rPr sz="1200" spc="-20" dirty="0">
                <a:solidFill>
                  <a:srgbClr val="888888"/>
                </a:solidFill>
                <a:latin typeface="Calibri"/>
                <a:cs typeface="Calibri"/>
              </a:rPr>
              <a:t>TECHNOLOGY</a:t>
            </a:r>
            <a:endParaRPr sz="1200">
              <a:latin typeface="Calibri"/>
              <a:cs typeface="Calibri"/>
            </a:endParaRPr>
          </a:p>
        </p:txBody>
      </p:sp>
      <p:sp>
        <p:nvSpPr>
          <p:cNvPr id="7" name="object 7"/>
          <p:cNvSpPr txBox="1"/>
          <p:nvPr/>
        </p:nvSpPr>
        <p:spPr>
          <a:xfrm>
            <a:off x="8518906" y="6466433"/>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8</a:t>
            </a:fld>
            <a:endParaRPr sz="120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32533" y="917193"/>
            <a:ext cx="5811267" cy="350737"/>
          </a:xfrm>
          <a:prstGeom prst="rect">
            <a:avLst/>
          </a:prstGeom>
        </p:spPr>
        <p:txBody>
          <a:bodyPr vert="horz" wrap="square" lIns="0" tIns="12065" rIns="0" bIns="0" rtlCol="0">
            <a:spAutoFit/>
          </a:bodyPr>
          <a:lstStyle/>
          <a:p>
            <a:pPr marL="12700" algn="ctr">
              <a:lnSpc>
                <a:spcPct val="100000"/>
              </a:lnSpc>
              <a:spcBef>
                <a:spcPts val="95"/>
              </a:spcBef>
            </a:pPr>
            <a:r>
              <a:rPr sz="2200" b="1" spc="-5" dirty="0">
                <a:latin typeface="Times New Roman"/>
                <a:cs typeface="Times New Roman"/>
              </a:rPr>
              <a:t>Reflection</a:t>
            </a:r>
            <a:r>
              <a:rPr sz="2200" b="1" spc="35" dirty="0">
                <a:latin typeface="Times New Roman"/>
                <a:cs typeface="Times New Roman"/>
              </a:rPr>
              <a:t> </a:t>
            </a:r>
            <a:r>
              <a:rPr sz="2200" b="1" spc="-5" dirty="0">
                <a:latin typeface="Times New Roman"/>
                <a:cs typeface="Times New Roman"/>
              </a:rPr>
              <a:t>about</a:t>
            </a:r>
            <a:r>
              <a:rPr sz="2200" b="1" spc="-35" dirty="0">
                <a:latin typeface="Times New Roman"/>
                <a:cs typeface="Times New Roman"/>
              </a:rPr>
              <a:t> </a:t>
            </a:r>
            <a:r>
              <a:rPr sz="2200" b="1" spc="-5" dirty="0">
                <a:latin typeface="Times New Roman"/>
                <a:cs typeface="Times New Roman"/>
              </a:rPr>
              <a:t>arbitrary</a:t>
            </a:r>
            <a:r>
              <a:rPr sz="2200" b="1" spc="-20" dirty="0">
                <a:latin typeface="Times New Roman"/>
                <a:cs typeface="Times New Roman"/>
              </a:rPr>
              <a:t> </a:t>
            </a:r>
            <a:r>
              <a:rPr lang="en-IN" sz="2200" b="1" spc="-5" dirty="0">
                <a:latin typeface="Times New Roman"/>
                <a:cs typeface="Times New Roman"/>
              </a:rPr>
              <a:t>fixed Point  </a:t>
            </a:r>
            <a:endParaRPr sz="2200" dirty="0">
              <a:latin typeface="Times New Roman"/>
              <a:cs typeface="Times New Roman"/>
            </a:endParaRPr>
          </a:p>
        </p:txBody>
      </p:sp>
      <p:pic>
        <p:nvPicPr>
          <p:cNvPr id="10" name="Picture 9">
            <a:extLst>
              <a:ext uri="{FF2B5EF4-FFF2-40B4-BE49-F238E27FC236}">
                <a16:creationId xmlns:a16="http://schemas.microsoft.com/office/drawing/2014/main" id="{010DAC0B-BEE5-E9A7-E531-1AFA62743CB1}"/>
              </a:ext>
            </a:extLst>
          </p:cNvPr>
          <p:cNvPicPr>
            <a:picLocks noChangeAspect="1"/>
          </p:cNvPicPr>
          <p:nvPr/>
        </p:nvPicPr>
        <p:blipFill>
          <a:blip r:embed="rId2"/>
          <a:stretch>
            <a:fillRect/>
          </a:stretch>
        </p:blipFill>
        <p:spPr>
          <a:xfrm>
            <a:off x="4708562" y="3200400"/>
            <a:ext cx="4443905" cy="3352800"/>
          </a:xfrm>
          <a:prstGeom prst="rect">
            <a:avLst/>
          </a:prstGeom>
        </p:spPr>
      </p:pic>
      <p:pic>
        <p:nvPicPr>
          <p:cNvPr id="12" name="Picture 11">
            <a:extLst>
              <a:ext uri="{FF2B5EF4-FFF2-40B4-BE49-F238E27FC236}">
                <a16:creationId xmlns:a16="http://schemas.microsoft.com/office/drawing/2014/main" id="{02E16ADB-F848-CDBD-DC84-3F454AFE050B}"/>
              </a:ext>
            </a:extLst>
          </p:cNvPr>
          <p:cNvPicPr>
            <a:picLocks noChangeAspect="1"/>
          </p:cNvPicPr>
          <p:nvPr/>
        </p:nvPicPr>
        <p:blipFill>
          <a:blip r:embed="rId3"/>
          <a:stretch>
            <a:fillRect/>
          </a:stretch>
        </p:blipFill>
        <p:spPr>
          <a:xfrm>
            <a:off x="1600200" y="3429000"/>
            <a:ext cx="2514600" cy="1371600"/>
          </a:xfrm>
          <a:prstGeom prst="rect">
            <a:avLst/>
          </a:prstGeom>
        </p:spPr>
      </p:pic>
      <p:sp>
        <p:nvSpPr>
          <p:cNvPr id="7" name="Text Placeholder 6">
            <a:extLst>
              <a:ext uri="{FF2B5EF4-FFF2-40B4-BE49-F238E27FC236}">
                <a16:creationId xmlns:a16="http://schemas.microsoft.com/office/drawing/2014/main" id="{510CA1C7-3417-03F5-67BB-A0C99D303CA7}"/>
              </a:ext>
            </a:extLst>
          </p:cNvPr>
          <p:cNvSpPr>
            <a:spLocks noGrp="1"/>
          </p:cNvSpPr>
          <p:nvPr>
            <p:ph type="body" idx="1"/>
          </p:nvPr>
        </p:nvSpPr>
        <p:spPr>
          <a:xfrm>
            <a:off x="1336928" y="2476556"/>
            <a:ext cx="7391400" cy="1538883"/>
          </a:xfrm>
        </p:spPr>
        <p:txBody>
          <a:bodyPr/>
          <a:lstStyle/>
          <a:p>
            <a:r>
              <a:rPr lang="en-US" dirty="0"/>
              <a:t>This reflection is the same as a 180" rotation in the </a:t>
            </a:r>
            <a:r>
              <a:rPr lang="en-US" dirty="0" err="1"/>
              <a:t>xy</a:t>
            </a:r>
            <a:r>
              <a:rPr lang="en-US" dirty="0"/>
              <a:t> plane using the reflection point as the pivot point.</a:t>
            </a:r>
          </a:p>
          <a:p>
            <a:r>
              <a:rPr lang="en-US" dirty="0"/>
              <a:t>If we chose the reflection axis as the diagonal line y = x  the reflection matrix is</a:t>
            </a:r>
          </a:p>
          <a:p>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3428936"/>
            <a:ext cx="8312784" cy="3025775"/>
            <a:chOff x="415632" y="3428936"/>
            <a:chExt cx="8312784" cy="3025775"/>
          </a:xfrm>
        </p:grpSpPr>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599438" y="725525"/>
            <a:ext cx="6717665" cy="3357879"/>
          </a:xfrm>
          <a:prstGeom prst="rect">
            <a:avLst/>
          </a:prstGeom>
        </p:spPr>
        <p:txBody>
          <a:bodyPr vert="horz" wrap="square" lIns="0" tIns="132715" rIns="0" bIns="0" rtlCol="0">
            <a:spAutoFit/>
          </a:bodyPr>
          <a:lstStyle/>
          <a:p>
            <a:pPr marL="268605">
              <a:lnSpc>
                <a:spcPct val="100000"/>
              </a:lnSpc>
              <a:spcBef>
                <a:spcPts val="1045"/>
              </a:spcBef>
            </a:pPr>
            <a:r>
              <a:rPr sz="2000" b="1" spc="-5" dirty="0">
                <a:latin typeface="Times New Roman"/>
                <a:cs typeface="Times New Roman"/>
              </a:rPr>
              <a:t>Reflection</a:t>
            </a:r>
            <a:r>
              <a:rPr sz="2000" b="1" spc="-40" dirty="0">
                <a:latin typeface="Times New Roman"/>
                <a:cs typeface="Times New Roman"/>
              </a:rPr>
              <a:t> </a:t>
            </a:r>
            <a:r>
              <a:rPr sz="2000" b="1" spc="-15" dirty="0">
                <a:latin typeface="Times New Roman"/>
                <a:cs typeface="Times New Roman"/>
              </a:rPr>
              <a:t>with </a:t>
            </a:r>
            <a:r>
              <a:rPr sz="2000" b="1" spc="-20" dirty="0">
                <a:latin typeface="Times New Roman"/>
                <a:cs typeface="Times New Roman"/>
              </a:rPr>
              <a:t>respect</a:t>
            </a:r>
            <a:r>
              <a:rPr sz="2000" b="1" spc="-35" dirty="0">
                <a:latin typeface="Times New Roman"/>
                <a:cs typeface="Times New Roman"/>
              </a:rPr>
              <a:t> </a:t>
            </a:r>
            <a:r>
              <a:rPr sz="2000" b="1" dirty="0">
                <a:latin typeface="Times New Roman"/>
                <a:cs typeface="Times New Roman"/>
              </a:rPr>
              <a:t>to</a:t>
            </a:r>
            <a:r>
              <a:rPr sz="2000" b="1" spc="5" dirty="0">
                <a:latin typeface="Times New Roman"/>
                <a:cs typeface="Times New Roman"/>
              </a:rPr>
              <a:t> </a:t>
            </a:r>
            <a:r>
              <a:rPr sz="2000" b="1" spc="-5" dirty="0">
                <a:latin typeface="Times New Roman"/>
                <a:cs typeface="Times New Roman"/>
              </a:rPr>
              <a:t>diagonal</a:t>
            </a:r>
            <a:r>
              <a:rPr sz="2000" b="1" spc="-45" dirty="0">
                <a:latin typeface="Times New Roman"/>
                <a:cs typeface="Times New Roman"/>
              </a:rPr>
              <a:t> </a:t>
            </a:r>
            <a:r>
              <a:rPr sz="2000" b="1" spc="-15" dirty="0">
                <a:latin typeface="Times New Roman"/>
                <a:cs typeface="Times New Roman"/>
              </a:rPr>
              <a:t>line </a:t>
            </a:r>
            <a:r>
              <a:rPr sz="2000" b="1" dirty="0">
                <a:latin typeface="Times New Roman"/>
                <a:cs typeface="Times New Roman"/>
              </a:rPr>
              <a:t>, </a:t>
            </a:r>
            <a:r>
              <a:rPr sz="2000" b="1" spc="-15" dirty="0">
                <a:latin typeface="Times New Roman"/>
                <a:cs typeface="Times New Roman"/>
              </a:rPr>
              <a:t>line </a:t>
            </a:r>
            <a:r>
              <a:rPr sz="2000" b="1" dirty="0">
                <a:latin typeface="Times New Roman"/>
                <a:cs typeface="Times New Roman"/>
              </a:rPr>
              <a:t>y</a:t>
            </a:r>
            <a:r>
              <a:rPr sz="2000" b="1" spc="-10" dirty="0">
                <a:latin typeface="Times New Roman"/>
                <a:cs typeface="Times New Roman"/>
              </a:rPr>
              <a:t> </a:t>
            </a:r>
            <a:r>
              <a:rPr sz="2000" b="1" dirty="0">
                <a:latin typeface="Times New Roman"/>
                <a:cs typeface="Times New Roman"/>
              </a:rPr>
              <a:t>=</a:t>
            </a:r>
            <a:r>
              <a:rPr sz="2000" b="1" spc="90" dirty="0">
                <a:latin typeface="Times New Roman"/>
                <a:cs typeface="Times New Roman"/>
              </a:rPr>
              <a:t> </a:t>
            </a:r>
            <a:r>
              <a:rPr sz="2000" b="1" dirty="0">
                <a:latin typeface="Times New Roman"/>
                <a:cs typeface="Times New Roman"/>
              </a:rPr>
              <a:t>x</a:t>
            </a:r>
            <a:endParaRPr sz="2000" dirty="0">
              <a:latin typeface="Times New Roman"/>
              <a:cs typeface="Times New Roman"/>
            </a:endParaRPr>
          </a:p>
          <a:p>
            <a:pPr marL="13970">
              <a:lnSpc>
                <a:spcPct val="100000"/>
              </a:lnSpc>
              <a:spcBef>
                <a:spcPts val="950"/>
              </a:spcBef>
              <a:tabLst>
                <a:tab pos="832485" algn="l"/>
                <a:tab pos="1282065" algn="l"/>
                <a:tab pos="2361565" algn="l"/>
                <a:tab pos="2824480" algn="l"/>
                <a:tab pos="4169410" algn="l"/>
                <a:tab pos="5358130" algn="l"/>
                <a:tab pos="6492240"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5" dirty="0">
                <a:latin typeface="Times New Roman"/>
                <a:cs typeface="Times New Roman"/>
              </a:rPr>
              <a:t>c</a:t>
            </a:r>
            <a:r>
              <a:rPr sz="2000" spc="-5" dirty="0">
                <a:latin typeface="Times New Roman"/>
                <a:cs typeface="Times New Roman"/>
              </a:rPr>
              <a:t>a</a:t>
            </a:r>
            <a:r>
              <a:rPr sz="2000" dirty="0">
                <a:latin typeface="Times New Roman"/>
                <a:cs typeface="Times New Roman"/>
              </a:rPr>
              <a:t>n	</a:t>
            </a:r>
            <a:r>
              <a:rPr sz="2000" spc="5" dirty="0">
                <a:latin typeface="Times New Roman"/>
                <a:cs typeface="Times New Roman"/>
              </a:rPr>
              <a:t>b</a:t>
            </a:r>
            <a:r>
              <a:rPr sz="2000" dirty="0">
                <a:latin typeface="Times New Roman"/>
                <a:cs typeface="Times New Roman"/>
              </a:rPr>
              <a:t>e	</a:t>
            </a:r>
            <a:r>
              <a:rPr sz="2000" spc="5" dirty="0">
                <a:latin typeface="Times New Roman"/>
                <a:cs typeface="Times New Roman"/>
              </a:rPr>
              <a:t>ob</a:t>
            </a:r>
            <a:r>
              <a:rPr sz="2000" spc="-5" dirty="0">
                <a:latin typeface="Times New Roman"/>
                <a:cs typeface="Times New Roman"/>
              </a:rPr>
              <a:t>t</a:t>
            </a:r>
            <a:r>
              <a:rPr sz="2000" spc="-15" dirty="0">
                <a:latin typeface="Times New Roman"/>
                <a:cs typeface="Times New Roman"/>
              </a:rPr>
              <a:t>a</a:t>
            </a:r>
            <a:r>
              <a:rPr sz="2000" spc="-5" dirty="0">
                <a:latin typeface="Times New Roman"/>
                <a:cs typeface="Times New Roman"/>
              </a:rPr>
              <a:t>i</a:t>
            </a:r>
            <a:r>
              <a:rPr sz="2000" spc="-10" dirty="0">
                <a:latin typeface="Times New Roman"/>
                <a:cs typeface="Times New Roman"/>
              </a:rPr>
              <a:t>n</a:t>
            </a:r>
            <a:r>
              <a:rPr sz="2000" spc="-15" dirty="0">
                <a:latin typeface="Times New Roman"/>
                <a:cs typeface="Times New Roman"/>
              </a:rPr>
              <a:t>e</a:t>
            </a:r>
            <a:r>
              <a:rPr sz="2000" dirty="0">
                <a:latin typeface="Times New Roman"/>
                <a:cs typeface="Times New Roman"/>
              </a:rPr>
              <a:t>d	</a:t>
            </a:r>
            <a:r>
              <a:rPr sz="2000" spc="-20" dirty="0">
                <a:latin typeface="Times New Roman"/>
                <a:cs typeface="Times New Roman"/>
              </a:rPr>
              <a:t>b</a:t>
            </a:r>
            <a:r>
              <a:rPr sz="2000" dirty="0">
                <a:latin typeface="Times New Roman"/>
                <a:cs typeface="Times New Roman"/>
              </a:rPr>
              <a:t>y	</a:t>
            </a:r>
            <a:r>
              <a:rPr sz="2000" spc="5" dirty="0">
                <a:latin typeface="Times New Roman"/>
                <a:cs typeface="Times New Roman"/>
              </a:rPr>
              <a:t>p</a:t>
            </a:r>
            <a:r>
              <a:rPr sz="2000" spc="-15" dirty="0">
                <a:latin typeface="Times New Roman"/>
                <a:cs typeface="Times New Roman"/>
              </a:rPr>
              <a:t>e</a:t>
            </a:r>
            <a:r>
              <a:rPr sz="2000" spc="15" dirty="0">
                <a:latin typeface="Times New Roman"/>
                <a:cs typeface="Times New Roman"/>
              </a:rPr>
              <a:t>r</a:t>
            </a:r>
            <a:r>
              <a:rPr sz="2000" spc="-10" dirty="0">
                <a:latin typeface="Times New Roman"/>
                <a:cs typeface="Times New Roman"/>
              </a:rPr>
              <a:t>fo</a:t>
            </a:r>
            <a:r>
              <a:rPr sz="2000" dirty="0">
                <a:latin typeface="Times New Roman"/>
                <a:cs typeface="Times New Roman"/>
              </a:rPr>
              <a:t>r</a:t>
            </a:r>
            <a:r>
              <a:rPr sz="2000" spc="-25" dirty="0">
                <a:latin typeface="Times New Roman"/>
                <a:cs typeface="Times New Roman"/>
              </a:rPr>
              <a:t>m</a:t>
            </a:r>
            <a:r>
              <a:rPr sz="2000" dirty="0">
                <a:latin typeface="Times New Roman"/>
                <a:cs typeface="Times New Roman"/>
              </a:rPr>
              <a:t>i</a:t>
            </a:r>
            <a:r>
              <a:rPr sz="2000" spc="-15" dirty="0">
                <a:latin typeface="Times New Roman"/>
                <a:cs typeface="Times New Roman"/>
              </a:rPr>
              <a:t>n</a:t>
            </a:r>
            <a:r>
              <a:rPr sz="2000" dirty="0">
                <a:latin typeface="Times New Roman"/>
                <a:cs typeface="Times New Roman"/>
              </a:rPr>
              <a:t>g	</a:t>
            </a:r>
            <a:r>
              <a:rPr sz="2000" spc="-10" dirty="0">
                <a:latin typeface="Times New Roman"/>
                <a:cs typeface="Times New Roman"/>
              </a:rPr>
              <a:t>f</a:t>
            </a:r>
            <a:r>
              <a:rPr sz="2000" spc="15" dirty="0">
                <a:latin typeface="Times New Roman"/>
                <a:cs typeface="Times New Roman"/>
              </a:rPr>
              <a:t>o</a:t>
            </a:r>
            <a:r>
              <a:rPr sz="2000" spc="-30" dirty="0">
                <a:latin typeface="Times New Roman"/>
                <a:cs typeface="Times New Roman"/>
              </a:rPr>
              <a:t>l</a:t>
            </a:r>
            <a:r>
              <a:rPr sz="2000" spc="-5" dirty="0">
                <a:latin typeface="Times New Roman"/>
                <a:cs typeface="Times New Roman"/>
              </a:rPr>
              <a:t>l</a:t>
            </a:r>
            <a:r>
              <a:rPr sz="2000" spc="15" dirty="0">
                <a:latin typeface="Times New Roman"/>
                <a:cs typeface="Times New Roman"/>
              </a:rPr>
              <a:t>o</a:t>
            </a:r>
            <a:r>
              <a:rPr sz="2000" spc="-10" dirty="0">
                <a:latin typeface="Times New Roman"/>
                <a:cs typeface="Times New Roman"/>
              </a:rPr>
              <a:t>w</a:t>
            </a:r>
            <a:r>
              <a:rPr sz="2000" spc="-5" dirty="0">
                <a:latin typeface="Times New Roman"/>
                <a:cs typeface="Times New Roman"/>
              </a:rPr>
              <a:t>in</a:t>
            </a:r>
            <a:r>
              <a:rPr sz="2000" dirty="0">
                <a:latin typeface="Times New Roman"/>
                <a:cs typeface="Times New Roman"/>
              </a:rPr>
              <a:t>g	s</a:t>
            </a:r>
            <a:r>
              <a:rPr sz="2000" spc="-15" dirty="0">
                <a:latin typeface="Times New Roman"/>
                <a:cs typeface="Times New Roman"/>
              </a:rPr>
              <a:t>e</a:t>
            </a:r>
            <a:r>
              <a:rPr sz="2000" spc="20" dirty="0">
                <a:latin typeface="Times New Roman"/>
                <a:cs typeface="Times New Roman"/>
              </a:rPr>
              <a:t>q</a:t>
            </a:r>
            <a:r>
              <a:rPr sz="2000" spc="5" dirty="0">
                <a:latin typeface="Times New Roman"/>
                <a:cs typeface="Times New Roman"/>
              </a:rPr>
              <a:t>u</a:t>
            </a:r>
            <a:r>
              <a:rPr sz="2000" spc="-15" dirty="0">
                <a:latin typeface="Times New Roman"/>
                <a:cs typeface="Times New Roman"/>
              </a:rPr>
              <a:t>e</a:t>
            </a:r>
            <a:r>
              <a:rPr sz="2000" spc="-10" dirty="0">
                <a:latin typeface="Times New Roman"/>
                <a:cs typeface="Times New Roman"/>
              </a:rPr>
              <a:t>n</a:t>
            </a:r>
            <a:r>
              <a:rPr sz="2000" spc="-5" dirty="0">
                <a:latin typeface="Times New Roman"/>
                <a:cs typeface="Times New Roman"/>
              </a:rPr>
              <a:t>c</a:t>
            </a:r>
            <a:r>
              <a:rPr sz="2000" dirty="0">
                <a:latin typeface="Times New Roman"/>
                <a:cs typeface="Times New Roman"/>
              </a:rPr>
              <a:t>e	of</a:t>
            </a:r>
          </a:p>
          <a:p>
            <a:pPr marL="268605">
              <a:lnSpc>
                <a:spcPct val="100000"/>
              </a:lnSpc>
              <a:spcBef>
                <a:spcPts val="1440"/>
              </a:spcBef>
            </a:pPr>
            <a:r>
              <a:rPr sz="2000" spc="-5" dirty="0">
                <a:latin typeface="Times New Roman"/>
                <a:cs typeface="Times New Roman"/>
              </a:rPr>
              <a:t>transformations:</a:t>
            </a:r>
            <a:endParaRPr sz="2000" dirty="0">
              <a:latin typeface="Times New Roman"/>
              <a:cs typeface="Times New Roman"/>
            </a:endParaRPr>
          </a:p>
          <a:p>
            <a:pPr marL="722630" indent="-462280">
              <a:lnSpc>
                <a:spcPct val="100000"/>
              </a:lnSpc>
              <a:spcBef>
                <a:spcPts val="1895"/>
              </a:spcBef>
              <a:buClr>
                <a:srgbClr val="3890A7"/>
              </a:buClr>
              <a:buAutoNum type="arabicPeriod"/>
              <a:tabLst>
                <a:tab pos="722630" algn="l"/>
                <a:tab pos="723265" algn="l"/>
              </a:tabLst>
            </a:pPr>
            <a:r>
              <a:rPr sz="2000" spc="-5" dirty="0">
                <a:latin typeface="Times New Roman"/>
                <a:cs typeface="Times New Roman"/>
              </a:rPr>
              <a:t>Clock</a:t>
            </a:r>
            <a:r>
              <a:rPr sz="2000" spc="-35" dirty="0">
                <a:latin typeface="Times New Roman"/>
                <a:cs typeface="Times New Roman"/>
              </a:rPr>
              <a:t> </a:t>
            </a:r>
            <a:r>
              <a:rPr sz="2000" dirty="0">
                <a:latin typeface="Times New Roman"/>
                <a:cs typeface="Times New Roman"/>
              </a:rPr>
              <a:t>wise</a:t>
            </a:r>
            <a:r>
              <a:rPr sz="2000" spc="-45" dirty="0">
                <a:latin typeface="Times New Roman"/>
                <a:cs typeface="Times New Roman"/>
              </a:rPr>
              <a:t> </a:t>
            </a:r>
            <a:r>
              <a:rPr sz="2000" spc="-5" dirty="0">
                <a:latin typeface="Times New Roman"/>
                <a:cs typeface="Times New Roman"/>
              </a:rPr>
              <a:t>rotation</a:t>
            </a:r>
            <a:r>
              <a:rPr sz="2000" spc="-60" dirty="0">
                <a:latin typeface="Times New Roman"/>
                <a:cs typeface="Times New Roman"/>
              </a:rPr>
              <a:t> </a:t>
            </a:r>
            <a:r>
              <a:rPr sz="2000" dirty="0">
                <a:latin typeface="Times New Roman"/>
                <a:cs typeface="Times New Roman"/>
              </a:rPr>
              <a:t>with</a:t>
            </a:r>
            <a:r>
              <a:rPr sz="2000" spc="-45" dirty="0">
                <a:latin typeface="Times New Roman"/>
                <a:cs typeface="Times New Roman"/>
              </a:rPr>
              <a:t> </a:t>
            </a:r>
            <a:r>
              <a:rPr sz="2000" spc="5" dirty="0">
                <a:latin typeface="Times New Roman"/>
                <a:cs typeface="Times New Roman"/>
              </a:rPr>
              <a:t>45</a:t>
            </a:r>
            <a:r>
              <a:rPr sz="2000" spc="5" dirty="0">
                <a:latin typeface="Symbol"/>
                <a:cs typeface="Symbol"/>
              </a:rPr>
              <a:t></a:t>
            </a:r>
            <a:endParaRPr sz="2000" dirty="0">
              <a:latin typeface="Symbol"/>
              <a:cs typeface="Symbol"/>
            </a:endParaRPr>
          </a:p>
          <a:p>
            <a:pPr marL="722630" indent="-462280">
              <a:lnSpc>
                <a:spcPct val="100000"/>
              </a:lnSpc>
              <a:spcBef>
                <a:spcPts val="1395"/>
              </a:spcBef>
              <a:buClr>
                <a:srgbClr val="3890A7"/>
              </a:buClr>
              <a:buAutoNum type="arabicPeriod"/>
              <a:tabLst>
                <a:tab pos="722630" algn="l"/>
                <a:tab pos="723265" algn="l"/>
              </a:tabLst>
            </a:pPr>
            <a:r>
              <a:rPr sz="2000" spc="-5" dirty="0">
                <a:latin typeface="Times New Roman"/>
                <a:cs typeface="Times New Roman"/>
              </a:rPr>
              <a:t>Reflection</a:t>
            </a:r>
            <a:r>
              <a:rPr sz="2000" spc="-50" dirty="0">
                <a:latin typeface="Times New Roman"/>
                <a:cs typeface="Times New Roman"/>
              </a:rPr>
              <a:t> </a:t>
            </a:r>
            <a:r>
              <a:rPr sz="2000" spc="-15" dirty="0">
                <a:latin typeface="Times New Roman"/>
                <a:cs typeface="Times New Roman"/>
              </a:rPr>
              <a:t>with</a:t>
            </a:r>
            <a:r>
              <a:rPr sz="2000" spc="-25" dirty="0">
                <a:latin typeface="Times New Roman"/>
                <a:cs typeface="Times New Roman"/>
              </a:rPr>
              <a:t> </a:t>
            </a:r>
            <a:r>
              <a:rPr sz="2000" spc="-5" dirty="0">
                <a:latin typeface="Times New Roman"/>
                <a:cs typeface="Times New Roman"/>
              </a:rPr>
              <a:t>respect</a:t>
            </a:r>
            <a:r>
              <a:rPr sz="2000" spc="-50" dirty="0">
                <a:latin typeface="Times New Roman"/>
                <a:cs typeface="Times New Roman"/>
              </a:rPr>
              <a:t> </a:t>
            </a:r>
            <a:r>
              <a:rPr sz="2000" spc="-10" dirty="0">
                <a:latin typeface="Times New Roman"/>
                <a:cs typeface="Times New Roman"/>
              </a:rPr>
              <a:t>to</a:t>
            </a:r>
            <a:r>
              <a:rPr sz="2000" spc="-25" dirty="0">
                <a:latin typeface="Times New Roman"/>
                <a:cs typeface="Times New Roman"/>
              </a:rPr>
              <a:t> </a:t>
            </a:r>
            <a:r>
              <a:rPr sz="2000" dirty="0">
                <a:latin typeface="Times New Roman"/>
                <a:cs typeface="Times New Roman"/>
              </a:rPr>
              <a:t>x</a:t>
            </a:r>
            <a:r>
              <a:rPr sz="2000" spc="65" dirty="0">
                <a:latin typeface="Times New Roman"/>
                <a:cs typeface="Times New Roman"/>
              </a:rPr>
              <a:t> </a:t>
            </a:r>
            <a:r>
              <a:rPr sz="2000" dirty="0">
                <a:latin typeface="Times New Roman"/>
                <a:cs typeface="Times New Roman"/>
              </a:rPr>
              <a:t>axis</a:t>
            </a:r>
          </a:p>
          <a:p>
            <a:pPr marL="722630" indent="-462280">
              <a:lnSpc>
                <a:spcPct val="100000"/>
              </a:lnSpc>
              <a:spcBef>
                <a:spcPts val="1420"/>
              </a:spcBef>
              <a:buClr>
                <a:srgbClr val="3890A7"/>
              </a:buClr>
              <a:buAutoNum type="arabicPeriod"/>
              <a:tabLst>
                <a:tab pos="722630" algn="l"/>
                <a:tab pos="723265" algn="l"/>
              </a:tabLst>
            </a:pPr>
            <a:r>
              <a:rPr sz="2000" spc="-5" dirty="0">
                <a:latin typeface="Times New Roman"/>
                <a:cs typeface="Times New Roman"/>
              </a:rPr>
              <a:t>Inverse</a:t>
            </a:r>
            <a:r>
              <a:rPr sz="2000" spc="-55" dirty="0">
                <a:latin typeface="Times New Roman"/>
                <a:cs typeface="Times New Roman"/>
              </a:rPr>
              <a:t> </a:t>
            </a:r>
            <a:r>
              <a:rPr sz="2000" spc="-5" dirty="0">
                <a:latin typeface="Times New Roman"/>
                <a:cs typeface="Times New Roman"/>
              </a:rPr>
              <a:t>rotation</a:t>
            </a:r>
            <a:r>
              <a:rPr sz="2000" spc="-55" dirty="0">
                <a:latin typeface="Times New Roman"/>
                <a:cs typeface="Times New Roman"/>
              </a:rPr>
              <a:t> </a:t>
            </a:r>
            <a:r>
              <a:rPr sz="2000" dirty="0">
                <a:latin typeface="Times New Roman"/>
                <a:cs typeface="Times New Roman"/>
              </a:rPr>
              <a:t>with</a:t>
            </a:r>
            <a:r>
              <a:rPr sz="2000" spc="-25" dirty="0">
                <a:latin typeface="Times New Roman"/>
                <a:cs typeface="Times New Roman"/>
              </a:rPr>
              <a:t> </a:t>
            </a:r>
            <a:r>
              <a:rPr sz="2000" spc="-10" dirty="0">
                <a:latin typeface="Times New Roman"/>
                <a:cs typeface="Times New Roman"/>
              </a:rPr>
              <a:t>an</a:t>
            </a:r>
            <a:r>
              <a:rPr sz="2000" spc="-35" dirty="0">
                <a:latin typeface="Times New Roman"/>
                <a:cs typeface="Times New Roman"/>
              </a:rPr>
              <a:t> </a:t>
            </a:r>
            <a:r>
              <a:rPr sz="2000" dirty="0">
                <a:latin typeface="Times New Roman"/>
                <a:cs typeface="Times New Roman"/>
              </a:rPr>
              <a:t>angle</a:t>
            </a:r>
            <a:r>
              <a:rPr sz="2000" spc="-20" dirty="0">
                <a:latin typeface="Times New Roman"/>
                <a:cs typeface="Times New Roman"/>
              </a:rPr>
              <a:t> </a:t>
            </a:r>
            <a:r>
              <a:rPr sz="2000" spc="5" dirty="0">
                <a:latin typeface="Times New Roman"/>
                <a:cs typeface="Times New Roman"/>
              </a:rPr>
              <a:t>45</a:t>
            </a:r>
            <a:r>
              <a:rPr sz="2000" spc="5" dirty="0">
                <a:latin typeface="Symbol"/>
                <a:cs typeface="Symbol"/>
              </a:rPr>
              <a:t></a:t>
            </a:r>
            <a:endParaRPr sz="2000" dirty="0">
              <a:latin typeface="Symbol"/>
              <a:cs typeface="Symbol"/>
            </a:endParaRPr>
          </a:p>
          <a:p>
            <a:pPr marL="12700">
              <a:lnSpc>
                <a:spcPct val="100000"/>
              </a:lnSpc>
              <a:spcBef>
                <a:spcPts val="1390"/>
              </a:spcBef>
              <a:tabLst>
                <a:tab pos="475615"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In</a:t>
            </a:r>
            <a:r>
              <a:rPr sz="2000" spc="-50" dirty="0">
                <a:latin typeface="Times New Roman"/>
                <a:cs typeface="Times New Roman"/>
              </a:rPr>
              <a:t> </a:t>
            </a:r>
            <a:r>
              <a:rPr sz="2000" spc="-5" dirty="0">
                <a:latin typeface="Times New Roman"/>
                <a:cs typeface="Times New Roman"/>
              </a:rPr>
              <a:t>matrix</a:t>
            </a:r>
            <a:r>
              <a:rPr sz="2000" spc="-45" dirty="0">
                <a:latin typeface="Times New Roman"/>
                <a:cs typeface="Times New Roman"/>
              </a:rPr>
              <a:t> </a:t>
            </a:r>
            <a:r>
              <a:rPr sz="2000" dirty="0">
                <a:latin typeface="Times New Roman"/>
                <a:cs typeface="Times New Roman"/>
              </a:rPr>
              <a:t>form</a:t>
            </a:r>
          </a:p>
        </p:txBody>
      </p:sp>
      <p:graphicFrame>
        <p:nvGraphicFramePr>
          <p:cNvPr id="6" name="object 6"/>
          <p:cNvGraphicFramePr>
            <a:graphicFrameLocks noGrp="1"/>
          </p:cNvGraphicFramePr>
          <p:nvPr/>
        </p:nvGraphicFramePr>
        <p:xfrm>
          <a:off x="1746885" y="4150336"/>
          <a:ext cx="3046094" cy="1197394"/>
        </p:xfrm>
        <a:graphic>
          <a:graphicData uri="http://schemas.openxmlformats.org/drawingml/2006/table">
            <a:tbl>
              <a:tblPr firstRow="1" bandRow="1">
                <a:tableStyleId>{2D5ABB26-0587-4C30-8999-92F81FD0307C}</a:tableStyleId>
              </a:tblPr>
              <a:tblGrid>
                <a:gridCol w="442595">
                  <a:extLst>
                    <a:ext uri="{9D8B030D-6E8A-4147-A177-3AD203B41FA5}">
                      <a16:colId xmlns:a16="http://schemas.microsoft.com/office/drawing/2014/main" val="20000"/>
                    </a:ext>
                  </a:extLst>
                </a:gridCol>
                <a:gridCol w="671830">
                  <a:extLst>
                    <a:ext uri="{9D8B030D-6E8A-4147-A177-3AD203B41FA5}">
                      <a16:colId xmlns:a16="http://schemas.microsoft.com/office/drawing/2014/main" val="20001"/>
                    </a:ext>
                  </a:extLst>
                </a:gridCol>
                <a:gridCol w="588644">
                  <a:extLst>
                    <a:ext uri="{9D8B030D-6E8A-4147-A177-3AD203B41FA5}">
                      <a16:colId xmlns:a16="http://schemas.microsoft.com/office/drawing/2014/main" val="20002"/>
                    </a:ext>
                  </a:extLst>
                </a:gridCol>
                <a:gridCol w="352425">
                  <a:extLst>
                    <a:ext uri="{9D8B030D-6E8A-4147-A177-3AD203B41FA5}">
                      <a16:colId xmlns:a16="http://schemas.microsoft.com/office/drawing/2014/main" val="20003"/>
                    </a:ext>
                  </a:extLst>
                </a:gridCol>
                <a:gridCol w="478790">
                  <a:extLst>
                    <a:ext uri="{9D8B030D-6E8A-4147-A177-3AD203B41FA5}">
                      <a16:colId xmlns:a16="http://schemas.microsoft.com/office/drawing/2014/main" val="20004"/>
                    </a:ext>
                  </a:extLst>
                </a:gridCol>
                <a:gridCol w="511810">
                  <a:extLst>
                    <a:ext uri="{9D8B030D-6E8A-4147-A177-3AD203B41FA5}">
                      <a16:colId xmlns:a16="http://schemas.microsoft.com/office/drawing/2014/main" val="20005"/>
                    </a:ext>
                  </a:extLst>
                </a:gridCol>
              </a:tblGrid>
              <a:tr h="369429">
                <a:tc>
                  <a:txBody>
                    <a:bodyPr/>
                    <a:lstStyle/>
                    <a:p>
                      <a:pPr marL="127000">
                        <a:lnSpc>
                          <a:spcPct val="100000"/>
                        </a:lnSpc>
                        <a:spcBef>
                          <a:spcPts val="5"/>
                        </a:spcBef>
                      </a:pPr>
                      <a:r>
                        <a:rPr sz="1900" spc="-420" dirty="0">
                          <a:latin typeface="Times New Roman"/>
                          <a:cs typeface="Times New Roman"/>
                        </a:rPr>
                        <a:t>x</a:t>
                      </a:r>
                      <a:r>
                        <a:rPr sz="1900" spc="-420" dirty="0">
                          <a:latin typeface="Symbol"/>
                          <a:cs typeface="Symbol"/>
                        </a:rPr>
                        <a:t></a:t>
                      </a:r>
                      <a:endParaRPr sz="1900">
                        <a:latin typeface="Symbol"/>
                        <a:cs typeface="Symbol"/>
                      </a:endParaRPr>
                    </a:p>
                  </a:txBody>
                  <a:tcPr marL="0" marR="0" marT="635" marB="0">
                    <a:solidFill>
                      <a:srgbClr val="FFFFFF"/>
                    </a:solidFill>
                  </a:tcPr>
                </a:tc>
                <a:tc>
                  <a:txBody>
                    <a:bodyPr/>
                    <a:lstStyle/>
                    <a:p>
                      <a:pPr>
                        <a:lnSpc>
                          <a:spcPct val="100000"/>
                        </a:lnSpc>
                      </a:pPr>
                      <a:endParaRPr sz="1900">
                        <a:latin typeface="Times New Roman"/>
                        <a:cs typeface="Times New Roman"/>
                      </a:endParaRPr>
                    </a:p>
                  </a:txBody>
                  <a:tcPr marL="0" marR="0" marT="0" marB="0">
                    <a:solidFill>
                      <a:srgbClr val="FFFFFF"/>
                    </a:solidFill>
                  </a:tcPr>
                </a:tc>
                <a:tc>
                  <a:txBody>
                    <a:bodyPr/>
                    <a:lstStyle/>
                    <a:p>
                      <a:pPr marR="127000" algn="r">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L="22860" algn="ctr">
                        <a:lnSpc>
                          <a:spcPct val="100000"/>
                        </a:lnSpc>
                        <a:spcBef>
                          <a:spcPts val="5"/>
                        </a:spcBef>
                      </a:pPr>
                      <a:r>
                        <a:rPr sz="1900" dirty="0">
                          <a:latin typeface="Times New Roman"/>
                          <a:cs typeface="Times New Roman"/>
                        </a:rPr>
                        <a:t>1</a:t>
                      </a:r>
                      <a:endParaRPr sz="1900">
                        <a:latin typeface="Times New Roman"/>
                        <a:cs typeface="Times New Roman"/>
                      </a:endParaRPr>
                    </a:p>
                  </a:txBody>
                  <a:tcPr marL="0" marR="0" marT="635" marB="0">
                    <a:solidFill>
                      <a:srgbClr val="FFFFFF"/>
                    </a:solidFill>
                  </a:tcPr>
                </a:tc>
                <a:tc>
                  <a:txBody>
                    <a:bodyPr/>
                    <a:lstStyle/>
                    <a:p>
                      <a:pPr marL="96520">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R="129539" algn="r">
                        <a:lnSpc>
                          <a:spcPct val="100000"/>
                        </a:lnSpc>
                        <a:spcBef>
                          <a:spcPts val="5"/>
                        </a:spcBef>
                      </a:pPr>
                      <a:r>
                        <a:rPr sz="1900" dirty="0">
                          <a:latin typeface="Times New Roman"/>
                          <a:cs typeface="Times New Roman"/>
                        </a:rPr>
                        <a:t>x</a:t>
                      </a:r>
                      <a:endParaRPr sz="1900">
                        <a:latin typeface="Times New Roman"/>
                        <a:cs typeface="Times New Roman"/>
                      </a:endParaRPr>
                    </a:p>
                  </a:txBody>
                  <a:tcPr marL="0" marR="0" marT="635" marB="0">
                    <a:solidFill>
                      <a:srgbClr val="FFFFFF"/>
                    </a:solidFill>
                  </a:tcPr>
                </a:tc>
                <a:extLst>
                  <a:ext uri="{0D108BD9-81ED-4DB2-BD59-A6C34878D82A}">
                    <a16:rowId xmlns:a16="http://schemas.microsoft.com/office/drawing/2014/main" val="10000"/>
                  </a:ext>
                </a:extLst>
              </a:tr>
              <a:tr h="465368">
                <a:tc>
                  <a:txBody>
                    <a:bodyPr/>
                    <a:lstStyle/>
                    <a:p>
                      <a:pPr marL="127000">
                        <a:lnSpc>
                          <a:spcPct val="100000"/>
                        </a:lnSpc>
                        <a:spcBef>
                          <a:spcPts val="590"/>
                        </a:spcBef>
                      </a:pPr>
                      <a:r>
                        <a:rPr sz="1900" spc="-415" dirty="0">
                          <a:latin typeface="Times New Roman"/>
                          <a:cs typeface="Times New Roman"/>
                        </a:rPr>
                        <a:t>y</a:t>
                      </a:r>
                      <a:r>
                        <a:rPr sz="1900" spc="-415" dirty="0">
                          <a:latin typeface="Symbol"/>
                          <a:cs typeface="Symbol"/>
                        </a:rPr>
                        <a:t></a:t>
                      </a:r>
                      <a:endParaRPr sz="1900">
                        <a:latin typeface="Symbol"/>
                        <a:cs typeface="Symbol"/>
                      </a:endParaRPr>
                    </a:p>
                  </a:txBody>
                  <a:tcPr marL="0" marR="0" marT="74930" marB="0">
                    <a:solidFill>
                      <a:srgbClr val="FFFFFF"/>
                    </a:solidFill>
                  </a:tcPr>
                </a:tc>
                <a:tc>
                  <a:txBody>
                    <a:bodyPr/>
                    <a:lstStyle/>
                    <a:p>
                      <a:pPr marL="194945">
                        <a:lnSpc>
                          <a:spcPct val="100000"/>
                        </a:lnSpc>
                        <a:spcBef>
                          <a:spcPts val="590"/>
                        </a:spcBef>
                      </a:pPr>
                      <a:r>
                        <a:rPr sz="1900" dirty="0">
                          <a:latin typeface="Times New Roman"/>
                          <a:cs typeface="Times New Roman"/>
                        </a:rPr>
                        <a:t>=</a:t>
                      </a:r>
                      <a:endParaRPr sz="1900">
                        <a:latin typeface="Times New Roman"/>
                        <a:cs typeface="Times New Roman"/>
                      </a:endParaRPr>
                    </a:p>
                  </a:txBody>
                  <a:tcPr marL="0" marR="0" marT="74930" marB="0">
                    <a:solidFill>
                      <a:srgbClr val="FFFFFF"/>
                    </a:solidFill>
                  </a:tcPr>
                </a:tc>
                <a:tc>
                  <a:txBody>
                    <a:bodyPr/>
                    <a:lstStyle/>
                    <a:p>
                      <a:pPr marR="119380" algn="r">
                        <a:lnSpc>
                          <a:spcPct val="100000"/>
                        </a:lnSpc>
                        <a:spcBef>
                          <a:spcPts val="590"/>
                        </a:spcBef>
                      </a:pPr>
                      <a:r>
                        <a:rPr sz="1900" dirty="0">
                          <a:latin typeface="Times New Roman"/>
                          <a:cs typeface="Times New Roman"/>
                        </a:rPr>
                        <a:t>1</a:t>
                      </a:r>
                      <a:endParaRPr sz="1900">
                        <a:latin typeface="Times New Roman"/>
                        <a:cs typeface="Times New Roman"/>
                      </a:endParaRPr>
                    </a:p>
                  </a:txBody>
                  <a:tcPr marL="0" marR="0" marT="74930" marB="0">
                    <a:solidFill>
                      <a:srgbClr val="FFFFFF"/>
                    </a:solidFill>
                  </a:tcPr>
                </a:tc>
                <a:tc>
                  <a:txBody>
                    <a:bodyPr/>
                    <a:lstStyle/>
                    <a:p>
                      <a:pPr marL="38100" algn="ctr">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L="104139">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R="127000" algn="r">
                        <a:lnSpc>
                          <a:spcPct val="100000"/>
                        </a:lnSpc>
                        <a:spcBef>
                          <a:spcPts val="590"/>
                        </a:spcBef>
                      </a:pPr>
                      <a:r>
                        <a:rPr sz="1900" dirty="0">
                          <a:latin typeface="Times New Roman"/>
                          <a:cs typeface="Times New Roman"/>
                        </a:rPr>
                        <a:t>y</a:t>
                      </a:r>
                      <a:endParaRPr sz="1900">
                        <a:latin typeface="Times New Roman"/>
                        <a:cs typeface="Times New Roman"/>
                      </a:endParaRPr>
                    </a:p>
                  </a:txBody>
                  <a:tcPr marL="0" marR="0" marT="74930" marB="0">
                    <a:solidFill>
                      <a:srgbClr val="FFFFFF"/>
                    </a:solidFill>
                  </a:tcPr>
                </a:tc>
                <a:extLst>
                  <a:ext uri="{0D108BD9-81ED-4DB2-BD59-A6C34878D82A}">
                    <a16:rowId xmlns:a16="http://schemas.microsoft.com/office/drawing/2014/main" val="10001"/>
                  </a:ext>
                </a:extLst>
              </a:tr>
              <a:tr h="362597">
                <a:tc>
                  <a:txBody>
                    <a:bodyPr/>
                    <a:lstStyle/>
                    <a:p>
                      <a:pPr marL="127000">
                        <a:lnSpc>
                          <a:spcPts val="2210"/>
                        </a:lnSpc>
                        <a:spcBef>
                          <a:spcPts val="545"/>
                        </a:spcBef>
                      </a:pPr>
                      <a:r>
                        <a:rPr sz="1900" dirty="0">
                          <a:latin typeface="Times New Roman"/>
                          <a:cs typeface="Times New Roman"/>
                        </a:rPr>
                        <a:t>1</a:t>
                      </a:r>
                      <a:endParaRPr sz="1900">
                        <a:latin typeface="Times New Roman"/>
                        <a:cs typeface="Times New Roman"/>
                      </a:endParaRPr>
                    </a:p>
                  </a:txBody>
                  <a:tcPr marL="0" marR="0" marT="69215" marB="0">
                    <a:solidFill>
                      <a:srgbClr val="FFFFFF"/>
                    </a:solidFill>
                  </a:tcPr>
                </a:tc>
                <a:tc>
                  <a:txBody>
                    <a:bodyPr/>
                    <a:lstStyle/>
                    <a:p>
                      <a:pPr>
                        <a:lnSpc>
                          <a:spcPct val="100000"/>
                        </a:lnSpc>
                      </a:pPr>
                      <a:endParaRPr sz="1900">
                        <a:latin typeface="Times New Roman"/>
                        <a:cs typeface="Times New Roman"/>
                      </a:endParaRPr>
                    </a:p>
                  </a:txBody>
                  <a:tcPr marL="0" marR="0" marT="0" marB="0">
                    <a:solidFill>
                      <a:srgbClr val="FFFFFF"/>
                    </a:solidFill>
                  </a:tcPr>
                </a:tc>
                <a:tc>
                  <a:txBody>
                    <a:bodyPr/>
                    <a:lstStyle/>
                    <a:p>
                      <a:pPr marR="119380" algn="r">
                        <a:lnSpc>
                          <a:spcPts val="2210"/>
                        </a:lnSpc>
                        <a:spcBef>
                          <a:spcPts val="545"/>
                        </a:spcBef>
                      </a:pPr>
                      <a:r>
                        <a:rPr sz="1900" dirty="0">
                          <a:latin typeface="Times New Roman"/>
                          <a:cs typeface="Times New Roman"/>
                        </a:rPr>
                        <a:t>0</a:t>
                      </a:r>
                      <a:endParaRPr sz="1900">
                        <a:latin typeface="Times New Roman"/>
                        <a:cs typeface="Times New Roman"/>
                      </a:endParaRPr>
                    </a:p>
                  </a:txBody>
                  <a:tcPr marL="0" marR="0" marT="69215" marB="0">
                    <a:solidFill>
                      <a:srgbClr val="FFFFFF"/>
                    </a:solidFill>
                  </a:tcPr>
                </a:tc>
                <a:tc>
                  <a:txBody>
                    <a:bodyPr/>
                    <a:lstStyle/>
                    <a:p>
                      <a:pPr marL="34925" algn="ctr">
                        <a:lnSpc>
                          <a:spcPts val="2210"/>
                        </a:lnSpc>
                        <a:spcBef>
                          <a:spcPts val="545"/>
                        </a:spcBef>
                      </a:pPr>
                      <a:r>
                        <a:rPr sz="1900" dirty="0">
                          <a:latin typeface="Times New Roman"/>
                          <a:cs typeface="Times New Roman"/>
                        </a:rPr>
                        <a:t>0</a:t>
                      </a:r>
                      <a:endParaRPr sz="1900">
                        <a:latin typeface="Times New Roman"/>
                        <a:cs typeface="Times New Roman"/>
                      </a:endParaRPr>
                    </a:p>
                  </a:txBody>
                  <a:tcPr marL="0" marR="0" marT="69215" marB="0">
                    <a:solidFill>
                      <a:srgbClr val="FFFFFF"/>
                    </a:solidFill>
                  </a:tcPr>
                </a:tc>
                <a:tc>
                  <a:txBody>
                    <a:bodyPr/>
                    <a:lstStyle/>
                    <a:p>
                      <a:pPr marL="102870">
                        <a:lnSpc>
                          <a:spcPts val="2210"/>
                        </a:lnSpc>
                        <a:spcBef>
                          <a:spcPts val="545"/>
                        </a:spcBef>
                      </a:pPr>
                      <a:r>
                        <a:rPr sz="1900" dirty="0">
                          <a:latin typeface="Times New Roman"/>
                          <a:cs typeface="Times New Roman"/>
                        </a:rPr>
                        <a:t>1</a:t>
                      </a:r>
                      <a:endParaRPr sz="1900">
                        <a:latin typeface="Times New Roman"/>
                        <a:cs typeface="Times New Roman"/>
                      </a:endParaRPr>
                    </a:p>
                  </a:txBody>
                  <a:tcPr marL="0" marR="0" marT="69215" marB="0">
                    <a:solidFill>
                      <a:srgbClr val="FFFFFF"/>
                    </a:solidFill>
                  </a:tcPr>
                </a:tc>
                <a:tc>
                  <a:txBody>
                    <a:bodyPr/>
                    <a:lstStyle/>
                    <a:p>
                      <a:pPr marR="119380" algn="r">
                        <a:lnSpc>
                          <a:spcPts val="2210"/>
                        </a:lnSpc>
                        <a:spcBef>
                          <a:spcPts val="545"/>
                        </a:spcBef>
                      </a:pPr>
                      <a:r>
                        <a:rPr sz="1900" dirty="0">
                          <a:latin typeface="Times New Roman"/>
                          <a:cs typeface="Times New Roman"/>
                        </a:rPr>
                        <a:t>1</a:t>
                      </a:r>
                      <a:endParaRPr sz="1900">
                        <a:latin typeface="Times New Roman"/>
                        <a:cs typeface="Times New Roman"/>
                      </a:endParaRPr>
                    </a:p>
                  </a:txBody>
                  <a:tcPr marL="0" marR="0" marT="69215" marB="0">
                    <a:solidFill>
                      <a:srgbClr val="FFFFFF"/>
                    </a:solidFill>
                  </a:tcPr>
                </a:tc>
                <a:extLst>
                  <a:ext uri="{0D108BD9-81ED-4DB2-BD59-A6C34878D82A}">
                    <a16:rowId xmlns:a16="http://schemas.microsoft.com/office/drawing/2014/main" val="10002"/>
                  </a:ext>
                </a:extLst>
              </a:tr>
            </a:tbl>
          </a:graphicData>
        </a:graphic>
      </p:graphicFrame>
      <p:grpSp>
        <p:nvGrpSpPr>
          <p:cNvPr id="7" name="object 7"/>
          <p:cNvGrpSpPr/>
          <p:nvPr/>
        </p:nvGrpSpPr>
        <p:grpSpPr>
          <a:xfrm>
            <a:off x="1644523" y="3555390"/>
            <a:ext cx="6760209" cy="2277110"/>
            <a:chOff x="1644523" y="3555390"/>
            <a:chExt cx="6760209" cy="2277110"/>
          </a:xfrm>
        </p:grpSpPr>
        <p:sp>
          <p:nvSpPr>
            <p:cNvPr id="8" name="object 8"/>
            <p:cNvSpPr/>
            <p:nvPr/>
          </p:nvSpPr>
          <p:spPr>
            <a:xfrm>
              <a:off x="1644523" y="4117466"/>
              <a:ext cx="3194050" cy="1398905"/>
            </a:xfrm>
            <a:custGeom>
              <a:avLst/>
              <a:gdLst/>
              <a:ahLst/>
              <a:cxnLst/>
              <a:rect l="l" t="t" r="r" b="b"/>
              <a:pathLst>
                <a:path w="3194050" h="1398904">
                  <a:moveTo>
                    <a:pt x="103886" y="74041"/>
                  </a:moveTo>
                  <a:lnTo>
                    <a:pt x="102489" y="63246"/>
                  </a:lnTo>
                  <a:lnTo>
                    <a:pt x="92837" y="63246"/>
                  </a:lnTo>
                  <a:lnTo>
                    <a:pt x="72009" y="67310"/>
                  </a:lnTo>
                  <a:lnTo>
                    <a:pt x="37465" y="86106"/>
                  </a:lnTo>
                  <a:lnTo>
                    <a:pt x="12446" y="115697"/>
                  </a:lnTo>
                  <a:lnTo>
                    <a:pt x="8382" y="125095"/>
                  </a:lnTo>
                  <a:lnTo>
                    <a:pt x="4191" y="133096"/>
                  </a:lnTo>
                  <a:lnTo>
                    <a:pt x="1397" y="143891"/>
                  </a:lnTo>
                  <a:lnTo>
                    <a:pt x="0" y="153289"/>
                  </a:lnTo>
                  <a:lnTo>
                    <a:pt x="0" y="1181989"/>
                  </a:lnTo>
                  <a:lnTo>
                    <a:pt x="2794" y="1192784"/>
                  </a:lnTo>
                  <a:lnTo>
                    <a:pt x="4191" y="1202182"/>
                  </a:lnTo>
                  <a:lnTo>
                    <a:pt x="23622" y="1235837"/>
                  </a:lnTo>
                  <a:lnTo>
                    <a:pt x="63754" y="1264031"/>
                  </a:lnTo>
                  <a:lnTo>
                    <a:pt x="102489" y="1272159"/>
                  </a:lnTo>
                  <a:lnTo>
                    <a:pt x="103886" y="1259967"/>
                  </a:lnTo>
                  <a:lnTo>
                    <a:pt x="92837" y="1259967"/>
                  </a:lnTo>
                  <a:lnTo>
                    <a:pt x="84582" y="1258697"/>
                  </a:lnTo>
                  <a:lnTo>
                    <a:pt x="31877" y="1227709"/>
                  </a:lnTo>
                  <a:lnTo>
                    <a:pt x="11049" y="1171321"/>
                  </a:lnTo>
                  <a:lnTo>
                    <a:pt x="11049" y="162687"/>
                  </a:lnTo>
                  <a:lnTo>
                    <a:pt x="15240" y="135890"/>
                  </a:lnTo>
                  <a:lnTo>
                    <a:pt x="19431" y="127762"/>
                  </a:lnTo>
                  <a:lnTo>
                    <a:pt x="22225" y="121031"/>
                  </a:lnTo>
                  <a:lnTo>
                    <a:pt x="27686" y="113030"/>
                  </a:lnTo>
                  <a:lnTo>
                    <a:pt x="38862" y="99568"/>
                  </a:lnTo>
                  <a:lnTo>
                    <a:pt x="67945" y="80645"/>
                  </a:lnTo>
                  <a:lnTo>
                    <a:pt x="84582" y="75311"/>
                  </a:lnTo>
                  <a:lnTo>
                    <a:pt x="94234" y="75311"/>
                  </a:lnTo>
                  <a:lnTo>
                    <a:pt x="103886" y="74041"/>
                  </a:lnTo>
                  <a:close/>
                </a:path>
                <a:path w="3194050" h="1398904">
                  <a:moveTo>
                    <a:pt x="595757" y="153289"/>
                  </a:moveTo>
                  <a:lnTo>
                    <a:pt x="587502" y="123698"/>
                  </a:lnTo>
                  <a:lnTo>
                    <a:pt x="565277" y="91440"/>
                  </a:lnTo>
                  <a:lnTo>
                    <a:pt x="558292" y="86106"/>
                  </a:lnTo>
                  <a:lnTo>
                    <a:pt x="550037" y="79375"/>
                  </a:lnTo>
                  <a:lnTo>
                    <a:pt x="541782" y="75311"/>
                  </a:lnTo>
                  <a:lnTo>
                    <a:pt x="532003" y="71247"/>
                  </a:lnTo>
                  <a:lnTo>
                    <a:pt x="523748" y="67310"/>
                  </a:lnTo>
                  <a:lnTo>
                    <a:pt x="512572" y="64516"/>
                  </a:lnTo>
                  <a:lnTo>
                    <a:pt x="502920" y="63246"/>
                  </a:lnTo>
                  <a:lnTo>
                    <a:pt x="493268" y="63246"/>
                  </a:lnTo>
                  <a:lnTo>
                    <a:pt x="491871" y="74041"/>
                  </a:lnTo>
                  <a:lnTo>
                    <a:pt x="502920" y="75311"/>
                  </a:lnTo>
                  <a:lnTo>
                    <a:pt x="511302" y="76708"/>
                  </a:lnTo>
                  <a:lnTo>
                    <a:pt x="520954" y="77978"/>
                  </a:lnTo>
                  <a:lnTo>
                    <a:pt x="529209" y="80645"/>
                  </a:lnTo>
                  <a:lnTo>
                    <a:pt x="536194" y="84709"/>
                  </a:lnTo>
                  <a:lnTo>
                    <a:pt x="544449" y="90170"/>
                  </a:lnTo>
                  <a:lnTo>
                    <a:pt x="551434" y="94107"/>
                  </a:lnTo>
                  <a:lnTo>
                    <a:pt x="577723" y="129159"/>
                  </a:lnTo>
                  <a:lnTo>
                    <a:pt x="584708" y="164084"/>
                  </a:lnTo>
                  <a:lnTo>
                    <a:pt x="584708" y="1171321"/>
                  </a:lnTo>
                  <a:lnTo>
                    <a:pt x="573532" y="1214247"/>
                  </a:lnTo>
                  <a:lnTo>
                    <a:pt x="568071" y="1222375"/>
                  </a:lnTo>
                  <a:lnTo>
                    <a:pt x="563880" y="1229106"/>
                  </a:lnTo>
                  <a:lnTo>
                    <a:pt x="557022" y="1234440"/>
                  </a:lnTo>
                  <a:lnTo>
                    <a:pt x="551434" y="1241171"/>
                  </a:lnTo>
                  <a:lnTo>
                    <a:pt x="543052" y="1245235"/>
                  </a:lnTo>
                  <a:lnTo>
                    <a:pt x="536194" y="1250569"/>
                  </a:lnTo>
                  <a:lnTo>
                    <a:pt x="527812" y="1253236"/>
                  </a:lnTo>
                  <a:lnTo>
                    <a:pt x="519557" y="1257300"/>
                  </a:lnTo>
                  <a:lnTo>
                    <a:pt x="511302" y="1258697"/>
                  </a:lnTo>
                  <a:lnTo>
                    <a:pt x="501523" y="1259967"/>
                  </a:lnTo>
                  <a:lnTo>
                    <a:pt x="491871" y="1259967"/>
                  </a:lnTo>
                  <a:lnTo>
                    <a:pt x="493268" y="1272159"/>
                  </a:lnTo>
                  <a:lnTo>
                    <a:pt x="533400" y="1264031"/>
                  </a:lnTo>
                  <a:lnTo>
                    <a:pt x="566674" y="1242568"/>
                  </a:lnTo>
                  <a:lnTo>
                    <a:pt x="595757" y="1181989"/>
                  </a:lnTo>
                  <a:lnTo>
                    <a:pt x="595757" y="153289"/>
                  </a:lnTo>
                  <a:close/>
                </a:path>
                <a:path w="3194050" h="1398904">
                  <a:moveTo>
                    <a:pt x="1564132" y="0"/>
                  </a:moveTo>
                  <a:lnTo>
                    <a:pt x="1504569" y="9398"/>
                  </a:lnTo>
                  <a:lnTo>
                    <a:pt x="1468628" y="24257"/>
                  </a:lnTo>
                  <a:lnTo>
                    <a:pt x="1397889" y="86106"/>
                  </a:lnTo>
                  <a:lnTo>
                    <a:pt x="1379982" y="119761"/>
                  </a:lnTo>
                  <a:lnTo>
                    <a:pt x="1367409" y="155956"/>
                  </a:lnTo>
                  <a:lnTo>
                    <a:pt x="1363345" y="194945"/>
                  </a:lnTo>
                  <a:lnTo>
                    <a:pt x="1363345" y="1203579"/>
                  </a:lnTo>
                  <a:lnTo>
                    <a:pt x="1367409" y="1242568"/>
                  </a:lnTo>
                  <a:lnTo>
                    <a:pt x="1379982" y="1278890"/>
                  </a:lnTo>
                  <a:lnTo>
                    <a:pt x="1422908" y="1340739"/>
                  </a:lnTo>
                  <a:lnTo>
                    <a:pt x="1486662" y="1382395"/>
                  </a:lnTo>
                  <a:lnTo>
                    <a:pt x="1524000" y="1394460"/>
                  </a:lnTo>
                  <a:lnTo>
                    <a:pt x="1564132" y="1398524"/>
                  </a:lnTo>
                  <a:lnTo>
                    <a:pt x="1564132" y="1386459"/>
                  </a:lnTo>
                  <a:lnTo>
                    <a:pt x="1544828" y="1385062"/>
                  </a:lnTo>
                  <a:lnTo>
                    <a:pt x="1507363" y="1378331"/>
                  </a:lnTo>
                  <a:lnTo>
                    <a:pt x="1458849" y="1355471"/>
                  </a:lnTo>
                  <a:lnTo>
                    <a:pt x="1407668" y="1305687"/>
                  </a:lnTo>
                  <a:lnTo>
                    <a:pt x="1375791" y="1222375"/>
                  </a:lnTo>
                  <a:lnTo>
                    <a:pt x="1375791" y="176149"/>
                  </a:lnTo>
                  <a:lnTo>
                    <a:pt x="1389634" y="122428"/>
                  </a:lnTo>
                  <a:lnTo>
                    <a:pt x="1431163" y="64516"/>
                  </a:lnTo>
                  <a:lnTo>
                    <a:pt x="1490726" y="25527"/>
                  </a:lnTo>
                  <a:lnTo>
                    <a:pt x="1544828" y="12065"/>
                  </a:lnTo>
                  <a:lnTo>
                    <a:pt x="1564132" y="10795"/>
                  </a:lnTo>
                  <a:lnTo>
                    <a:pt x="1564132" y="0"/>
                  </a:lnTo>
                  <a:close/>
                </a:path>
                <a:path w="3194050" h="1398904">
                  <a:moveTo>
                    <a:pt x="2543683" y="174879"/>
                  </a:moveTo>
                  <a:lnTo>
                    <a:pt x="2528443" y="118364"/>
                  </a:lnTo>
                  <a:lnTo>
                    <a:pt x="2471674" y="44450"/>
                  </a:lnTo>
                  <a:lnTo>
                    <a:pt x="2421763" y="14859"/>
                  </a:lnTo>
                  <a:lnTo>
                    <a:pt x="2384425" y="4064"/>
                  </a:lnTo>
                  <a:lnTo>
                    <a:pt x="2344166" y="0"/>
                  </a:lnTo>
                  <a:lnTo>
                    <a:pt x="2342769" y="10795"/>
                  </a:lnTo>
                  <a:lnTo>
                    <a:pt x="2381631" y="14859"/>
                  </a:lnTo>
                  <a:lnTo>
                    <a:pt x="2434209" y="33655"/>
                  </a:lnTo>
                  <a:lnTo>
                    <a:pt x="2489708" y="77978"/>
                  </a:lnTo>
                  <a:lnTo>
                    <a:pt x="2528443" y="157353"/>
                  </a:lnTo>
                  <a:lnTo>
                    <a:pt x="2532634" y="194945"/>
                  </a:lnTo>
                  <a:lnTo>
                    <a:pt x="2532634" y="1203579"/>
                  </a:lnTo>
                  <a:lnTo>
                    <a:pt x="2524252" y="1258697"/>
                  </a:lnTo>
                  <a:lnTo>
                    <a:pt x="2500757" y="1305687"/>
                  </a:lnTo>
                  <a:lnTo>
                    <a:pt x="2449449" y="1355471"/>
                  </a:lnTo>
                  <a:lnTo>
                    <a:pt x="2381631" y="1382395"/>
                  </a:lnTo>
                  <a:lnTo>
                    <a:pt x="2362200" y="1386459"/>
                  </a:lnTo>
                  <a:lnTo>
                    <a:pt x="2342769" y="1386459"/>
                  </a:lnTo>
                  <a:lnTo>
                    <a:pt x="2344166" y="1398524"/>
                  </a:lnTo>
                  <a:lnTo>
                    <a:pt x="2403729" y="1389126"/>
                  </a:lnTo>
                  <a:lnTo>
                    <a:pt x="2439797" y="1374267"/>
                  </a:lnTo>
                  <a:lnTo>
                    <a:pt x="2471674" y="1352804"/>
                  </a:lnTo>
                  <a:lnTo>
                    <a:pt x="2520188" y="1296289"/>
                  </a:lnTo>
                  <a:lnTo>
                    <a:pt x="2535428" y="1261364"/>
                  </a:lnTo>
                  <a:lnTo>
                    <a:pt x="2543683" y="1222375"/>
                  </a:lnTo>
                  <a:lnTo>
                    <a:pt x="2543683" y="174879"/>
                  </a:lnTo>
                  <a:close/>
                </a:path>
                <a:path w="3194050" h="1398904">
                  <a:moveTo>
                    <a:pt x="2809748" y="74041"/>
                  </a:moveTo>
                  <a:lnTo>
                    <a:pt x="2808351" y="63246"/>
                  </a:lnTo>
                  <a:lnTo>
                    <a:pt x="2799969" y="63246"/>
                  </a:lnTo>
                  <a:lnTo>
                    <a:pt x="2745994" y="91440"/>
                  </a:lnTo>
                  <a:lnTo>
                    <a:pt x="2727960" y="134493"/>
                  </a:lnTo>
                  <a:lnTo>
                    <a:pt x="2727960" y="1264031"/>
                  </a:lnTo>
                  <a:lnTo>
                    <a:pt x="2751582" y="1312418"/>
                  </a:lnTo>
                  <a:lnTo>
                    <a:pt x="2784729" y="1331341"/>
                  </a:lnTo>
                  <a:lnTo>
                    <a:pt x="2793111" y="1334008"/>
                  </a:lnTo>
                  <a:lnTo>
                    <a:pt x="2801366" y="1334008"/>
                  </a:lnTo>
                  <a:lnTo>
                    <a:pt x="2808351" y="1335278"/>
                  </a:lnTo>
                  <a:lnTo>
                    <a:pt x="2809748" y="1323213"/>
                  </a:lnTo>
                  <a:lnTo>
                    <a:pt x="2801366" y="1323213"/>
                  </a:lnTo>
                  <a:lnTo>
                    <a:pt x="2787523" y="1320546"/>
                  </a:lnTo>
                  <a:lnTo>
                    <a:pt x="2782062" y="1317879"/>
                  </a:lnTo>
                  <a:lnTo>
                    <a:pt x="2775077" y="1315085"/>
                  </a:lnTo>
                  <a:lnTo>
                    <a:pt x="2769489" y="1312418"/>
                  </a:lnTo>
                  <a:lnTo>
                    <a:pt x="2764028" y="1308481"/>
                  </a:lnTo>
                  <a:lnTo>
                    <a:pt x="2759837" y="1303020"/>
                  </a:lnTo>
                  <a:lnTo>
                    <a:pt x="2754249" y="1298956"/>
                  </a:lnTo>
                  <a:lnTo>
                    <a:pt x="2750185" y="1293622"/>
                  </a:lnTo>
                  <a:lnTo>
                    <a:pt x="2747391" y="1288288"/>
                  </a:lnTo>
                  <a:lnTo>
                    <a:pt x="2744597" y="1281557"/>
                  </a:lnTo>
                  <a:lnTo>
                    <a:pt x="2741803" y="1276096"/>
                  </a:lnTo>
                  <a:lnTo>
                    <a:pt x="2739009" y="1262761"/>
                  </a:lnTo>
                  <a:lnTo>
                    <a:pt x="2739009" y="134493"/>
                  </a:lnTo>
                  <a:lnTo>
                    <a:pt x="2741803" y="121031"/>
                  </a:lnTo>
                  <a:lnTo>
                    <a:pt x="2744597" y="115697"/>
                  </a:lnTo>
                  <a:lnTo>
                    <a:pt x="2747391" y="108966"/>
                  </a:lnTo>
                  <a:lnTo>
                    <a:pt x="2755646" y="98171"/>
                  </a:lnTo>
                  <a:lnTo>
                    <a:pt x="2759837" y="94107"/>
                  </a:lnTo>
                  <a:lnTo>
                    <a:pt x="2765425" y="90170"/>
                  </a:lnTo>
                  <a:lnTo>
                    <a:pt x="2769489" y="86106"/>
                  </a:lnTo>
                  <a:lnTo>
                    <a:pt x="2776474" y="82042"/>
                  </a:lnTo>
                  <a:lnTo>
                    <a:pt x="2782062" y="79375"/>
                  </a:lnTo>
                  <a:lnTo>
                    <a:pt x="2788920" y="76708"/>
                  </a:lnTo>
                  <a:lnTo>
                    <a:pt x="2802763" y="74041"/>
                  </a:lnTo>
                  <a:lnTo>
                    <a:pt x="2809748" y="74041"/>
                  </a:lnTo>
                  <a:close/>
                </a:path>
                <a:path w="3194050" h="1398904">
                  <a:moveTo>
                    <a:pt x="3193542" y="133096"/>
                  </a:moveTo>
                  <a:lnTo>
                    <a:pt x="3192145" y="126365"/>
                  </a:lnTo>
                  <a:lnTo>
                    <a:pt x="3175508" y="91440"/>
                  </a:lnTo>
                  <a:lnTo>
                    <a:pt x="3136646" y="65913"/>
                  </a:lnTo>
                  <a:lnTo>
                    <a:pt x="3120009" y="63246"/>
                  </a:lnTo>
                  <a:lnTo>
                    <a:pt x="3113151" y="63246"/>
                  </a:lnTo>
                  <a:lnTo>
                    <a:pt x="3111754" y="74041"/>
                  </a:lnTo>
                  <a:lnTo>
                    <a:pt x="3120009" y="75311"/>
                  </a:lnTo>
                  <a:lnTo>
                    <a:pt x="3126994" y="75311"/>
                  </a:lnTo>
                  <a:lnTo>
                    <a:pt x="3133852" y="77978"/>
                  </a:lnTo>
                  <a:lnTo>
                    <a:pt x="3161665" y="94107"/>
                  </a:lnTo>
                  <a:lnTo>
                    <a:pt x="3182366" y="135890"/>
                  </a:lnTo>
                  <a:lnTo>
                    <a:pt x="3182366" y="1256030"/>
                  </a:lnTo>
                  <a:lnTo>
                    <a:pt x="3180969" y="1262761"/>
                  </a:lnTo>
                  <a:lnTo>
                    <a:pt x="3180969" y="1269365"/>
                  </a:lnTo>
                  <a:lnTo>
                    <a:pt x="3178302" y="1276096"/>
                  </a:lnTo>
                  <a:lnTo>
                    <a:pt x="3174111" y="1288288"/>
                  </a:lnTo>
                  <a:lnTo>
                    <a:pt x="3132582" y="1320546"/>
                  </a:lnTo>
                  <a:lnTo>
                    <a:pt x="3118612" y="1323213"/>
                  </a:lnTo>
                  <a:lnTo>
                    <a:pt x="3111754" y="1323213"/>
                  </a:lnTo>
                  <a:lnTo>
                    <a:pt x="3113151" y="1335278"/>
                  </a:lnTo>
                  <a:lnTo>
                    <a:pt x="3121406" y="1334008"/>
                  </a:lnTo>
                  <a:lnTo>
                    <a:pt x="3128391" y="1332611"/>
                  </a:lnTo>
                  <a:lnTo>
                    <a:pt x="3136646" y="1331341"/>
                  </a:lnTo>
                  <a:lnTo>
                    <a:pt x="3143631" y="1328547"/>
                  </a:lnTo>
                  <a:lnTo>
                    <a:pt x="3164332" y="1316482"/>
                  </a:lnTo>
                  <a:lnTo>
                    <a:pt x="3190748" y="1278890"/>
                  </a:lnTo>
                  <a:lnTo>
                    <a:pt x="3192145" y="1270762"/>
                  </a:lnTo>
                  <a:lnTo>
                    <a:pt x="3193542" y="1264031"/>
                  </a:lnTo>
                  <a:lnTo>
                    <a:pt x="3193542" y="133096"/>
                  </a:lnTo>
                  <a:close/>
                </a:path>
              </a:pathLst>
            </a:custGeom>
            <a:solidFill>
              <a:srgbClr val="3890A7"/>
            </a:solidFill>
          </p:spPr>
          <p:txBody>
            <a:bodyPr wrap="square" lIns="0" tIns="0" rIns="0" bIns="0" rtlCol="0"/>
            <a:lstStyle/>
            <a:p>
              <a:endParaRPr/>
            </a:p>
          </p:txBody>
        </p:sp>
        <p:pic>
          <p:nvPicPr>
            <p:cNvPr id="9" name="object 9"/>
            <p:cNvPicPr/>
            <p:nvPr/>
          </p:nvPicPr>
          <p:blipFill>
            <a:blip r:embed="rId3" cstate="print"/>
            <a:stretch>
              <a:fillRect/>
            </a:stretch>
          </p:blipFill>
          <p:spPr>
            <a:xfrm>
              <a:off x="5352033" y="3555390"/>
              <a:ext cx="3052191" cy="2276602"/>
            </a:xfrm>
            <a:prstGeom prst="rect">
              <a:avLst/>
            </a:prstGeom>
          </p:spPr>
        </p:pic>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2177336"/>
            <a:ext cx="8312784" cy="4277360"/>
            <a:chOff x="415632" y="2177336"/>
            <a:chExt cx="8312784" cy="4277360"/>
          </a:xfrm>
        </p:grpSpPr>
        <p:pic>
          <p:nvPicPr>
            <p:cNvPr id="3" name="object 3"/>
            <p:cNvPicPr/>
            <p:nvPr/>
          </p:nvPicPr>
          <p:blipFill>
            <a:blip r:embed="rId2" cstate="print"/>
            <a:stretch>
              <a:fillRect/>
            </a:stretch>
          </p:blipFill>
          <p:spPr>
            <a:xfrm>
              <a:off x="6252292" y="2177336"/>
              <a:ext cx="2229260" cy="1251663"/>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666113" y="855866"/>
            <a:ext cx="5029200" cy="1287780"/>
          </a:xfrm>
          <a:prstGeom prst="rect">
            <a:avLst/>
          </a:prstGeom>
        </p:spPr>
        <p:txBody>
          <a:bodyPr vert="horz" wrap="square" lIns="0" tIns="109855" rIns="0" bIns="0" rtlCol="0">
            <a:spAutoFit/>
          </a:bodyPr>
          <a:lstStyle/>
          <a:p>
            <a:pPr marL="266700">
              <a:lnSpc>
                <a:spcPct val="100000"/>
              </a:lnSpc>
              <a:spcBef>
                <a:spcPts val="865"/>
              </a:spcBef>
            </a:pPr>
            <a:r>
              <a:rPr sz="2000" b="1" spc="-5" dirty="0">
                <a:latin typeface="Times New Roman"/>
                <a:cs typeface="Times New Roman"/>
              </a:rPr>
              <a:t>Reflection</a:t>
            </a:r>
            <a:r>
              <a:rPr sz="2000" b="1" spc="-45" dirty="0">
                <a:latin typeface="Times New Roman"/>
                <a:cs typeface="Times New Roman"/>
              </a:rPr>
              <a:t> </a:t>
            </a:r>
            <a:r>
              <a:rPr sz="2000" b="1" dirty="0">
                <a:latin typeface="Times New Roman"/>
                <a:cs typeface="Times New Roman"/>
              </a:rPr>
              <a:t>about</a:t>
            </a:r>
            <a:r>
              <a:rPr sz="2000" b="1" spc="-25" dirty="0">
                <a:latin typeface="Times New Roman"/>
                <a:cs typeface="Times New Roman"/>
              </a:rPr>
              <a:t> </a:t>
            </a:r>
            <a:r>
              <a:rPr sz="2000" b="1" dirty="0">
                <a:latin typeface="Times New Roman"/>
                <a:cs typeface="Times New Roman"/>
              </a:rPr>
              <a:t>the</a:t>
            </a:r>
            <a:r>
              <a:rPr sz="2000" b="1" spc="-35" dirty="0">
                <a:latin typeface="Times New Roman"/>
                <a:cs typeface="Times New Roman"/>
              </a:rPr>
              <a:t> </a:t>
            </a:r>
            <a:r>
              <a:rPr sz="2000" b="1" spc="-5" dirty="0">
                <a:latin typeface="Times New Roman"/>
                <a:cs typeface="Times New Roman"/>
              </a:rPr>
              <a:t>diagonal</a:t>
            </a:r>
            <a:r>
              <a:rPr sz="2000" b="1" spc="-60" dirty="0">
                <a:latin typeface="Times New Roman"/>
                <a:cs typeface="Times New Roman"/>
              </a:rPr>
              <a:t> </a:t>
            </a:r>
            <a:r>
              <a:rPr sz="2000" b="1" dirty="0">
                <a:latin typeface="Times New Roman"/>
                <a:cs typeface="Times New Roman"/>
              </a:rPr>
              <a:t>y</a:t>
            </a:r>
            <a:r>
              <a:rPr sz="2000" b="1" spc="-15" dirty="0">
                <a:latin typeface="Times New Roman"/>
                <a:cs typeface="Times New Roman"/>
              </a:rPr>
              <a:t> </a:t>
            </a:r>
            <a:r>
              <a:rPr sz="2000" b="1" dirty="0">
                <a:latin typeface="Times New Roman"/>
                <a:cs typeface="Times New Roman"/>
              </a:rPr>
              <a:t>=</a:t>
            </a:r>
            <a:r>
              <a:rPr sz="2000" b="1" spc="5" dirty="0">
                <a:latin typeface="Times New Roman"/>
                <a:cs typeface="Times New Roman"/>
              </a:rPr>
              <a:t> </a:t>
            </a:r>
            <a:r>
              <a:rPr sz="2000" b="1" spc="-5" dirty="0">
                <a:latin typeface="Times New Roman"/>
                <a:cs typeface="Times New Roman"/>
              </a:rPr>
              <a:t>-x</a:t>
            </a:r>
            <a:endParaRPr sz="2000">
              <a:latin typeface="Times New Roman"/>
              <a:cs typeface="Times New Roman"/>
            </a:endParaRPr>
          </a:p>
          <a:p>
            <a:pPr marL="12700">
              <a:lnSpc>
                <a:spcPct val="100000"/>
              </a:lnSpc>
              <a:spcBef>
                <a:spcPts val="770"/>
              </a:spcBef>
              <a:tabLst>
                <a:tab pos="803275" algn="l"/>
                <a:tab pos="1225550" algn="l"/>
                <a:tab pos="2277110" algn="l"/>
                <a:tab pos="2713355" algn="l"/>
                <a:tab pos="4028440"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can	</a:t>
            </a:r>
            <a:r>
              <a:rPr sz="2000" dirty="0">
                <a:latin typeface="Times New Roman"/>
                <a:cs typeface="Times New Roman"/>
              </a:rPr>
              <a:t>be	</a:t>
            </a:r>
            <a:r>
              <a:rPr sz="2000" spc="-5" dirty="0">
                <a:latin typeface="Times New Roman"/>
                <a:cs typeface="Times New Roman"/>
              </a:rPr>
              <a:t>obtained	</a:t>
            </a:r>
            <a:r>
              <a:rPr sz="2000" spc="-10" dirty="0">
                <a:latin typeface="Times New Roman"/>
                <a:cs typeface="Times New Roman"/>
              </a:rPr>
              <a:t>by	performing	</a:t>
            </a:r>
            <a:r>
              <a:rPr sz="2000" spc="-5" dirty="0">
                <a:latin typeface="Times New Roman"/>
                <a:cs typeface="Times New Roman"/>
              </a:rPr>
              <a:t>following</a:t>
            </a:r>
            <a:endParaRPr sz="2000">
              <a:latin typeface="Times New Roman"/>
              <a:cs typeface="Times New Roman"/>
            </a:endParaRPr>
          </a:p>
          <a:p>
            <a:pPr marL="266700">
              <a:lnSpc>
                <a:spcPct val="100000"/>
              </a:lnSpc>
              <a:spcBef>
                <a:spcPts val="1200"/>
              </a:spcBef>
            </a:pPr>
            <a:r>
              <a:rPr sz="2000" spc="-5" dirty="0">
                <a:latin typeface="Times New Roman"/>
                <a:cs typeface="Times New Roman"/>
              </a:rPr>
              <a:t>transformations:</a:t>
            </a:r>
            <a:endParaRPr sz="2000">
              <a:latin typeface="Times New Roman"/>
              <a:cs typeface="Times New Roman"/>
            </a:endParaRPr>
          </a:p>
        </p:txBody>
      </p:sp>
      <p:sp>
        <p:nvSpPr>
          <p:cNvPr id="7" name="object 7"/>
          <p:cNvSpPr txBox="1"/>
          <p:nvPr/>
        </p:nvSpPr>
        <p:spPr>
          <a:xfrm>
            <a:off x="6847078" y="1354912"/>
            <a:ext cx="1340485" cy="331470"/>
          </a:xfrm>
          <a:prstGeom prst="rect">
            <a:avLst/>
          </a:prstGeom>
        </p:spPr>
        <p:txBody>
          <a:bodyPr vert="horz" wrap="square" lIns="0" tIns="13335" rIns="0" bIns="0" rtlCol="0">
            <a:spAutoFit/>
          </a:bodyPr>
          <a:lstStyle/>
          <a:p>
            <a:pPr marL="12700">
              <a:lnSpc>
                <a:spcPct val="100000"/>
              </a:lnSpc>
              <a:spcBef>
                <a:spcPts val="105"/>
              </a:spcBef>
              <a:tabLst>
                <a:tab pos="1114425" algn="l"/>
              </a:tabLst>
            </a:pPr>
            <a:r>
              <a:rPr sz="2000" spc="-5" dirty="0">
                <a:latin typeface="Times New Roman"/>
                <a:cs typeface="Times New Roman"/>
              </a:rPr>
              <a:t>s</a:t>
            </a:r>
            <a:r>
              <a:rPr sz="2000" spc="-40" dirty="0">
                <a:latin typeface="Times New Roman"/>
                <a:cs typeface="Times New Roman"/>
              </a:rPr>
              <a:t>e</a:t>
            </a:r>
            <a:r>
              <a:rPr sz="2000" spc="15" dirty="0">
                <a:latin typeface="Times New Roman"/>
                <a:cs typeface="Times New Roman"/>
              </a:rPr>
              <a:t>q</a:t>
            </a:r>
            <a:r>
              <a:rPr sz="2000" dirty="0">
                <a:latin typeface="Times New Roman"/>
                <a:cs typeface="Times New Roman"/>
              </a:rPr>
              <a:t>u</a:t>
            </a:r>
            <a:r>
              <a:rPr sz="2000" spc="-15" dirty="0">
                <a:latin typeface="Times New Roman"/>
                <a:cs typeface="Times New Roman"/>
              </a:rPr>
              <a:t>e</a:t>
            </a:r>
            <a:r>
              <a:rPr sz="2000" spc="-10" dirty="0">
                <a:latin typeface="Times New Roman"/>
                <a:cs typeface="Times New Roman"/>
              </a:rPr>
              <a:t>n</a:t>
            </a:r>
            <a:r>
              <a:rPr sz="2000" spc="-15" dirty="0">
                <a:latin typeface="Times New Roman"/>
                <a:cs typeface="Times New Roman"/>
              </a:rPr>
              <a:t>c</a:t>
            </a:r>
            <a:r>
              <a:rPr sz="2000" dirty="0">
                <a:latin typeface="Times New Roman"/>
                <a:cs typeface="Times New Roman"/>
              </a:rPr>
              <a:t>e	of</a:t>
            </a:r>
            <a:endParaRPr sz="2000">
              <a:latin typeface="Times New Roman"/>
              <a:cs typeface="Times New Roman"/>
            </a:endParaRPr>
          </a:p>
        </p:txBody>
      </p:sp>
      <p:sp>
        <p:nvSpPr>
          <p:cNvPr id="8" name="object 8"/>
          <p:cNvSpPr txBox="1"/>
          <p:nvPr/>
        </p:nvSpPr>
        <p:spPr>
          <a:xfrm>
            <a:off x="1664589" y="2175842"/>
            <a:ext cx="4090670" cy="1877695"/>
          </a:xfrm>
          <a:prstGeom prst="rect">
            <a:avLst/>
          </a:prstGeom>
        </p:spPr>
        <p:txBody>
          <a:bodyPr vert="horz" wrap="square" lIns="0" tIns="163195" rIns="0" bIns="0" rtlCol="0">
            <a:spAutoFit/>
          </a:bodyPr>
          <a:lstStyle/>
          <a:p>
            <a:pPr marL="670560" indent="-410209">
              <a:lnSpc>
                <a:spcPct val="100000"/>
              </a:lnSpc>
              <a:spcBef>
                <a:spcPts val="1285"/>
              </a:spcBef>
              <a:buClr>
                <a:srgbClr val="3890A7"/>
              </a:buClr>
              <a:buAutoNum type="arabicPeriod"/>
              <a:tabLst>
                <a:tab pos="670560" algn="l"/>
                <a:tab pos="671195" algn="l"/>
              </a:tabLst>
            </a:pPr>
            <a:r>
              <a:rPr sz="2000" spc="-5" dirty="0">
                <a:latin typeface="Times New Roman"/>
                <a:cs typeface="Times New Roman"/>
              </a:rPr>
              <a:t>Clockwise</a:t>
            </a:r>
            <a:r>
              <a:rPr sz="2000" spc="-60" dirty="0">
                <a:latin typeface="Times New Roman"/>
                <a:cs typeface="Times New Roman"/>
              </a:rPr>
              <a:t> </a:t>
            </a:r>
            <a:r>
              <a:rPr sz="2000" spc="-5" dirty="0">
                <a:latin typeface="Times New Roman"/>
                <a:cs typeface="Times New Roman"/>
              </a:rPr>
              <a:t>rotation</a:t>
            </a:r>
            <a:r>
              <a:rPr sz="2000" spc="-55" dirty="0">
                <a:latin typeface="Times New Roman"/>
                <a:cs typeface="Times New Roman"/>
              </a:rPr>
              <a:t> </a:t>
            </a:r>
            <a:r>
              <a:rPr sz="2000" dirty="0">
                <a:latin typeface="Times New Roman"/>
                <a:cs typeface="Times New Roman"/>
              </a:rPr>
              <a:t>by</a:t>
            </a:r>
            <a:r>
              <a:rPr sz="2000" spc="-35" dirty="0">
                <a:latin typeface="Times New Roman"/>
                <a:cs typeface="Times New Roman"/>
              </a:rPr>
              <a:t> </a:t>
            </a:r>
            <a:r>
              <a:rPr sz="2000" spc="5" dirty="0">
                <a:latin typeface="Times New Roman"/>
                <a:cs typeface="Times New Roman"/>
              </a:rPr>
              <a:t>45</a:t>
            </a:r>
            <a:r>
              <a:rPr sz="2000" spc="5" dirty="0">
                <a:latin typeface="Symbol"/>
                <a:cs typeface="Symbol"/>
              </a:rPr>
              <a:t></a:t>
            </a:r>
            <a:endParaRPr sz="2000">
              <a:latin typeface="Symbol"/>
              <a:cs typeface="Symbol"/>
            </a:endParaRPr>
          </a:p>
          <a:p>
            <a:pPr marL="670560" indent="-410209">
              <a:lnSpc>
                <a:spcPct val="100000"/>
              </a:lnSpc>
              <a:spcBef>
                <a:spcPts val="1190"/>
              </a:spcBef>
              <a:buClr>
                <a:srgbClr val="3890A7"/>
              </a:buClr>
              <a:buAutoNum type="arabicPeriod"/>
              <a:tabLst>
                <a:tab pos="670560" algn="l"/>
                <a:tab pos="671195" algn="l"/>
              </a:tabLst>
            </a:pPr>
            <a:r>
              <a:rPr sz="2000" spc="-5" dirty="0">
                <a:latin typeface="Times New Roman"/>
                <a:cs typeface="Times New Roman"/>
              </a:rPr>
              <a:t>Reflection</a:t>
            </a:r>
            <a:r>
              <a:rPr sz="2000" spc="-45" dirty="0">
                <a:latin typeface="Times New Roman"/>
                <a:cs typeface="Times New Roman"/>
              </a:rPr>
              <a:t> </a:t>
            </a:r>
            <a:r>
              <a:rPr sz="2000" dirty="0">
                <a:latin typeface="Times New Roman"/>
                <a:cs typeface="Times New Roman"/>
              </a:rPr>
              <a:t>about</a:t>
            </a:r>
            <a:r>
              <a:rPr sz="2000" spc="-4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y</a:t>
            </a:r>
            <a:r>
              <a:rPr sz="2000" spc="-35" dirty="0">
                <a:latin typeface="Times New Roman"/>
                <a:cs typeface="Times New Roman"/>
              </a:rPr>
              <a:t> </a:t>
            </a:r>
            <a:r>
              <a:rPr sz="2000" dirty="0">
                <a:latin typeface="Times New Roman"/>
                <a:cs typeface="Times New Roman"/>
              </a:rPr>
              <a:t>axis</a:t>
            </a:r>
            <a:endParaRPr sz="2000">
              <a:latin typeface="Times New Roman"/>
              <a:cs typeface="Times New Roman"/>
            </a:endParaRPr>
          </a:p>
          <a:p>
            <a:pPr marL="670560" indent="-410209">
              <a:lnSpc>
                <a:spcPct val="100000"/>
              </a:lnSpc>
              <a:spcBef>
                <a:spcPts val="1215"/>
              </a:spcBef>
              <a:buClr>
                <a:srgbClr val="3890A7"/>
              </a:buClr>
              <a:buAutoNum type="arabicPeriod"/>
              <a:tabLst>
                <a:tab pos="670560" algn="l"/>
                <a:tab pos="671195" algn="l"/>
              </a:tabLst>
            </a:pPr>
            <a:r>
              <a:rPr sz="2000" spc="-5" dirty="0">
                <a:latin typeface="Times New Roman"/>
                <a:cs typeface="Times New Roman"/>
              </a:rPr>
              <a:t>Counterclockwise</a:t>
            </a:r>
            <a:r>
              <a:rPr sz="2000" spc="-60" dirty="0">
                <a:latin typeface="Times New Roman"/>
                <a:cs typeface="Times New Roman"/>
              </a:rPr>
              <a:t> </a:t>
            </a:r>
            <a:r>
              <a:rPr sz="2000" spc="-5" dirty="0">
                <a:latin typeface="Times New Roman"/>
                <a:cs typeface="Times New Roman"/>
              </a:rPr>
              <a:t>rotation</a:t>
            </a:r>
            <a:r>
              <a:rPr sz="2000" spc="-75" dirty="0">
                <a:latin typeface="Times New Roman"/>
                <a:cs typeface="Times New Roman"/>
              </a:rPr>
              <a:t> </a:t>
            </a:r>
            <a:r>
              <a:rPr sz="2000" dirty="0">
                <a:latin typeface="Times New Roman"/>
                <a:cs typeface="Times New Roman"/>
              </a:rPr>
              <a:t>by</a:t>
            </a:r>
            <a:r>
              <a:rPr sz="2000" spc="-35" dirty="0">
                <a:latin typeface="Times New Roman"/>
                <a:cs typeface="Times New Roman"/>
              </a:rPr>
              <a:t> </a:t>
            </a:r>
            <a:r>
              <a:rPr sz="2000" spc="5" dirty="0">
                <a:latin typeface="Times New Roman"/>
                <a:cs typeface="Times New Roman"/>
              </a:rPr>
              <a:t>45</a:t>
            </a:r>
            <a:r>
              <a:rPr sz="2000" spc="5" dirty="0">
                <a:latin typeface="Symbol"/>
                <a:cs typeface="Symbol"/>
              </a:rPr>
              <a:t></a:t>
            </a:r>
            <a:endParaRPr sz="2000">
              <a:latin typeface="Symbol"/>
              <a:cs typeface="Symbol"/>
            </a:endParaRPr>
          </a:p>
          <a:p>
            <a:pPr marL="12700">
              <a:lnSpc>
                <a:spcPct val="100000"/>
              </a:lnSpc>
              <a:spcBef>
                <a:spcPts val="1390"/>
              </a:spcBef>
              <a:tabLst>
                <a:tab pos="475615"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In</a:t>
            </a:r>
            <a:r>
              <a:rPr sz="2000" spc="-55" dirty="0">
                <a:latin typeface="Times New Roman"/>
                <a:cs typeface="Times New Roman"/>
              </a:rPr>
              <a:t> </a:t>
            </a:r>
            <a:r>
              <a:rPr sz="2000" spc="-5" dirty="0">
                <a:latin typeface="Times New Roman"/>
                <a:cs typeface="Times New Roman"/>
              </a:rPr>
              <a:t>matrix</a:t>
            </a:r>
            <a:r>
              <a:rPr sz="2000" spc="-45" dirty="0">
                <a:latin typeface="Times New Roman"/>
                <a:cs typeface="Times New Roman"/>
              </a:rPr>
              <a:t> </a:t>
            </a:r>
            <a:r>
              <a:rPr sz="2000" dirty="0">
                <a:latin typeface="Times New Roman"/>
                <a:cs typeface="Times New Roman"/>
              </a:rPr>
              <a:t>form</a:t>
            </a:r>
            <a:endParaRPr sz="2000">
              <a:latin typeface="Times New Roman"/>
              <a:cs typeface="Times New Roman"/>
            </a:endParaRPr>
          </a:p>
        </p:txBody>
      </p:sp>
      <p:graphicFrame>
        <p:nvGraphicFramePr>
          <p:cNvPr id="9" name="object 9"/>
          <p:cNvGraphicFramePr>
            <a:graphicFrameLocks noGrp="1"/>
          </p:cNvGraphicFramePr>
          <p:nvPr/>
        </p:nvGraphicFramePr>
        <p:xfrm>
          <a:off x="1811782" y="4099155"/>
          <a:ext cx="3077209" cy="1197266"/>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648970">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384810">
                  <a:extLst>
                    <a:ext uri="{9D8B030D-6E8A-4147-A177-3AD203B41FA5}">
                      <a16:colId xmlns:a16="http://schemas.microsoft.com/office/drawing/2014/main" val="20003"/>
                    </a:ext>
                  </a:extLst>
                </a:gridCol>
                <a:gridCol w="481964">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tblGrid>
              <a:tr h="369429">
                <a:tc>
                  <a:txBody>
                    <a:bodyPr/>
                    <a:lstStyle/>
                    <a:p>
                      <a:pPr marL="127000">
                        <a:lnSpc>
                          <a:spcPct val="100000"/>
                        </a:lnSpc>
                        <a:spcBef>
                          <a:spcPts val="5"/>
                        </a:spcBef>
                      </a:pPr>
                      <a:r>
                        <a:rPr sz="1900" spc="-420" dirty="0">
                          <a:latin typeface="Times New Roman"/>
                          <a:cs typeface="Times New Roman"/>
                        </a:rPr>
                        <a:t>x</a:t>
                      </a:r>
                      <a:r>
                        <a:rPr sz="1900" spc="-420" dirty="0">
                          <a:latin typeface="Symbol"/>
                          <a:cs typeface="Symbol"/>
                        </a:rPr>
                        <a:t></a:t>
                      </a:r>
                      <a:endParaRPr sz="1900">
                        <a:latin typeface="Symbol"/>
                        <a:cs typeface="Symbol"/>
                      </a:endParaRPr>
                    </a:p>
                  </a:txBody>
                  <a:tcPr marL="0" marR="0" marT="635" marB="0">
                    <a:solidFill>
                      <a:srgbClr val="FFFFFF"/>
                    </a:solidFill>
                  </a:tcPr>
                </a:tc>
                <a:tc>
                  <a:txBody>
                    <a:bodyPr/>
                    <a:lstStyle/>
                    <a:p>
                      <a:pPr>
                        <a:lnSpc>
                          <a:spcPct val="100000"/>
                        </a:lnSpc>
                      </a:pPr>
                      <a:endParaRPr sz="1900">
                        <a:latin typeface="Times New Roman"/>
                        <a:cs typeface="Times New Roman"/>
                      </a:endParaRPr>
                    </a:p>
                  </a:txBody>
                  <a:tcPr marL="0" marR="0" marT="0" marB="0">
                    <a:solidFill>
                      <a:srgbClr val="FFFFFF"/>
                    </a:solidFill>
                  </a:tcPr>
                </a:tc>
                <a:tc>
                  <a:txBody>
                    <a:bodyPr/>
                    <a:lstStyle/>
                    <a:p>
                      <a:pPr marR="113030" algn="r">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R="94615" algn="r">
                        <a:lnSpc>
                          <a:spcPct val="100000"/>
                        </a:lnSpc>
                        <a:spcBef>
                          <a:spcPts val="5"/>
                        </a:spcBef>
                      </a:pPr>
                      <a:r>
                        <a:rPr sz="1900" spc="-10" dirty="0">
                          <a:latin typeface="Times New Roman"/>
                          <a:cs typeface="Times New Roman"/>
                        </a:rPr>
                        <a:t>-1</a:t>
                      </a:r>
                      <a:endParaRPr sz="1900">
                        <a:latin typeface="Times New Roman"/>
                        <a:cs typeface="Times New Roman"/>
                      </a:endParaRPr>
                    </a:p>
                  </a:txBody>
                  <a:tcPr marL="0" marR="0" marT="635" marB="0">
                    <a:solidFill>
                      <a:srgbClr val="FFFFFF"/>
                    </a:solidFill>
                  </a:tcPr>
                </a:tc>
                <a:tc>
                  <a:txBody>
                    <a:bodyPr/>
                    <a:lstStyle/>
                    <a:p>
                      <a:pPr marL="100965">
                        <a:lnSpc>
                          <a:spcPct val="100000"/>
                        </a:lnSpc>
                        <a:spcBef>
                          <a:spcPts val="5"/>
                        </a:spcBef>
                      </a:pPr>
                      <a:r>
                        <a:rPr sz="1900" dirty="0">
                          <a:latin typeface="Times New Roman"/>
                          <a:cs typeface="Times New Roman"/>
                        </a:rPr>
                        <a:t>0</a:t>
                      </a:r>
                      <a:endParaRPr sz="1900">
                        <a:latin typeface="Times New Roman"/>
                        <a:cs typeface="Times New Roman"/>
                      </a:endParaRPr>
                    </a:p>
                  </a:txBody>
                  <a:tcPr marL="0" marR="0" marT="635" marB="0">
                    <a:solidFill>
                      <a:srgbClr val="FFFFFF"/>
                    </a:solidFill>
                  </a:tcPr>
                </a:tc>
                <a:tc>
                  <a:txBody>
                    <a:bodyPr/>
                    <a:lstStyle/>
                    <a:p>
                      <a:pPr marR="135890" algn="r">
                        <a:lnSpc>
                          <a:spcPct val="100000"/>
                        </a:lnSpc>
                        <a:spcBef>
                          <a:spcPts val="5"/>
                        </a:spcBef>
                      </a:pPr>
                      <a:r>
                        <a:rPr sz="1900" dirty="0">
                          <a:latin typeface="Times New Roman"/>
                          <a:cs typeface="Times New Roman"/>
                        </a:rPr>
                        <a:t>x</a:t>
                      </a:r>
                      <a:endParaRPr sz="1900">
                        <a:latin typeface="Times New Roman"/>
                        <a:cs typeface="Times New Roman"/>
                      </a:endParaRPr>
                    </a:p>
                  </a:txBody>
                  <a:tcPr marL="0" marR="0" marT="635" marB="0">
                    <a:solidFill>
                      <a:srgbClr val="FFFFFF"/>
                    </a:solidFill>
                  </a:tcPr>
                </a:tc>
                <a:extLst>
                  <a:ext uri="{0D108BD9-81ED-4DB2-BD59-A6C34878D82A}">
                    <a16:rowId xmlns:a16="http://schemas.microsoft.com/office/drawing/2014/main" val="10000"/>
                  </a:ext>
                </a:extLst>
              </a:tr>
              <a:tr h="465304">
                <a:tc>
                  <a:txBody>
                    <a:bodyPr/>
                    <a:lstStyle/>
                    <a:p>
                      <a:pPr marL="127000">
                        <a:lnSpc>
                          <a:spcPct val="100000"/>
                        </a:lnSpc>
                        <a:spcBef>
                          <a:spcPts val="590"/>
                        </a:spcBef>
                      </a:pPr>
                      <a:r>
                        <a:rPr sz="1900" spc="-415" dirty="0">
                          <a:latin typeface="Times New Roman"/>
                          <a:cs typeface="Times New Roman"/>
                        </a:rPr>
                        <a:t>y</a:t>
                      </a:r>
                      <a:r>
                        <a:rPr sz="1900" spc="-415" dirty="0">
                          <a:latin typeface="Symbol"/>
                          <a:cs typeface="Symbol"/>
                        </a:rPr>
                        <a:t></a:t>
                      </a:r>
                      <a:endParaRPr sz="1900">
                        <a:latin typeface="Symbol"/>
                        <a:cs typeface="Symbol"/>
                      </a:endParaRPr>
                    </a:p>
                  </a:txBody>
                  <a:tcPr marL="0" marR="0" marT="74930" marB="0">
                    <a:solidFill>
                      <a:srgbClr val="FFFFFF"/>
                    </a:solidFill>
                  </a:tcPr>
                </a:tc>
                <a:tc>
                  <a:txBody>
                    <a:bodyPr/>
                    <a:lstStyle/>
                    <a:p>
                      <a:pPr marL="194945">
                        <a:lnSpc>
                          <a:spcPct val="100000"/>
                        </a:lnSpc>
                        <a:spcBef>
                          <a:spcPts val="590"/>
                        </a:spcBef>
                      </a:pPr>
                      <a:r>
                        <a:rPr sz="1900" dirty="0">
                          <a:latin typeface="Times New Roman"/>
                          <a:cs typeface="Times New Roman"/>
                        </a:rPr>
                        <a:t>=</a:t>
                      </a:r>
                      <a:endParaRPr sz="1900">
                        <a:latin typeface="Times New Roman"/>
                        <a:cs typeface="Times New Roman"/>
                      </a:endParaRPr>
                    </a:p>
                  </a:txBody>
                  <a:tcPr marL="0" marR="0" marT="74930" marB="0">
                    <a:solidFill>
                      <a:srgbClr val="FFFFFF"/>
                    </a:solidFill>
                  </a:tcPr>
                </a:tc>
                <a:tc>
                  <a:txBody>
                    <a:bodyPr/>
                    <a:lstStyle/>
                    <a:p>
                      <a:pPr marR="74930" algn="r">
                        <a:lnSpc>
                          <a:spcPct val="100000"/>
                        </a:lnSpc>
                        <a:spcBef>
                          <a:spcPts val="590"/>
                        </a:spcBef>
                      </a:pPr>
                      <a:r>
                        <a:rPr sz="1900" spc="-10" dirty="0">
                          <a:latin typeface="Times New Roman"/>
                          <a:cs typeface="Times New Roman"/>
                        </a:rPr>
                        <a:t>-1</a:t>
                      </a:r>
                      <a:endParaRPr sz="1900">
                        <a:latin typeface="Times New Roman"/>
                        <a:cs typeface="Times New Roman"/>
                      </a:endParaRPr>
                    </a:p>
                  </a:txBody>
                  <a:tcPr marL="0" marR="0" marT="74930" marB="0">
                    <a:solidFill>
                      <a:srgbClr val="FFFFFF"/>
                    </a:solidFill>
                  </a:tcPr>
                </a:tc>
                <a:tc>
                  <a:txBody>
                    <a:bodyPr/>
                    <a:lstStyle/>
                    <a:p>
                      <a:pPr marR="75565" algn="r">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L="118110">
                        <a:lnSpc>
                          <a:spcPct val="100000"/>
                        </a:lnSpc>
                        <a:spcBef>
                          <a:spcPts val="590"/>
                        </a:spcBef>
                      </a:pPr>
                      <a:r>
                        <a:rPr sz="1900" dirty="0">
                          <a:latin typeface="Times New Roman"/>
                          <a:cs typeface="Times New Roman"/>
                        </a:rPr>
                        <a:t>0</a:t>
                      </a:r>
                      <a:endParaRPr sz="1900">
                        <a:latin typeface="Times New Roman"/>
                        <a:cs typeface="Times New Roman"/>
                      </a:endParaRPr>
                    </a:p>
                  </a:txBody>
                  <a:tcPr marL="0" marR="0" marT="74930" marB="0">
                    <a:solidFill>
                      <a:srgbClr val="FFFFFF"/>
                    </a:solidFill>
                  </a:tcPr>
                </a:tc>
                <a:tc>
                  <a:txBody>
                    <a:bodyPr/>
                    <a:lstStyle/>
                    <a:p>
                      <a:pPr marR="119380" algn="r">
                        <a:lnSpc>
                          <a:spcPct val="100000"/>
                        </a:lnSpc>
                        <a:spcBef>
                          <a:spcPts val="590"/>
                        </a:spcBef>
                      </a:pPr>
                      <a:r>
                        <a:rPr sz="1900" dirty="0">
                          <a:latin typeface="Times New Roman"/>
                          <a:cs typeface="Times New Roman"/>
                        </a:rPr>
                        <a:t>y</a:t>
                      </a:r>
                      <a:endParaRPr sz="1900">
                        <a:latin typeface="Times New Roman"/>
                        <a:cs typeface="Times New Roman"/>
                      </a:endParaRPr>
                    </a:p>
                  </a:txBody>
                  <a:tcPr marL="0" marR="0" marT="74930" marB="0">
                    <a:solidFill>
                      <a:srgbClr val="FFFFFF"/>
                    </a:solidFill>
                  </a:tcPr>
                </a:tc>
                <a:extLst>
                  <a:ext uri="{0D108BD9-81ED-4DB2-BD59-A6C34878D82A}">
                    <a16:rowId xmlns:a16="http://schemas.microsoft.com/office/drawing/2014/main" val="10001"/>
                  </a:ext>
                </a:extLst>
              </a:tr>
              <a:tr h="362533">
                <a:tc>
                  <a:txBody>
                    <a:bodyPr/>
                    <a:lstStyle/>
                    <a:p>
                      <a:pPr marL="127000">
                        <a:lnSpc>
                          <a:spcPts val="2210"/>
                        </a:lnSpc>
                        <a:spcBef>
                          <a:spcPts val="545"/>
                        </a:spcBef>
                      </a:pPr>
                      <a:r>
                        <a:rPr sz="1900" dirty="0">
                          <a:latin typeface="Times New Roman"/>
                          <a:cs typeface="Times New Roman"/>
                        </a:rPr>
                        <a:t>1</a:t>
                      </a:r>
                      <a:endParaRPr sz="1900">
                        <a:latin typeface="Times New Roman"/>
                        <a:cs typeface="Times New Roman"/>
                      </a:endParaRPr>
                    </a:p>
                  </a:txBody>
                  <a:tcPr marL="0" marR="0" marT="69215" marB="0">
                    <a:solidFill>
                      <a:srgbClr val="FFFFFF"/>
                    </a:solidFill>
                  </a:tcPr>
                </a:tc>
                <a:tc>
                  <a:txBody>
                    <a:bodyPr/>
                    <a:lstStyle/>
                    <a:p>
                      <a:pPr>
                        <a:lnSpc>
                          <a:spcPct val="100000"/>
                        </a:lnSpc>
                      </a:pPr>
                      <a:endParaRPr sz="1900">
                        <a:latin typeface="Times New Roman"/>
                        <a:cs typeface="Times New Roman"/>
                      </a:endParaRPr>
                    </a:p>
                  </a:txBody>
                  <a:tcPr marL="0" marR="0" marT="0" marB="0">
                    <a:solidFill>
                      <a:srgbClr val="FFFFFF"/>
                    </a:solidFill>
                  </a:tcPr>
                </a:tc>
                <a:tc>
                  <a:txBody>
                    <a:bodyPr/>
                    <a:lstStyle/>
                    <a:p>
                      <a:pPr marR="105410" algn="r">
                        <a:lnSpc>
                          <a:spcPts val="2210"/>
                        </a:lnSpc>
                        <a:spcBef>
                          <a:spcPts val="545"/>
                        </a:spcBef>
                      </a:pPr>
                      <a:r>
                        <a:rPr sz="1900" dirty="0">
                          <a:latin typeface="Times New Roman"/>
                          <a:cs typeface="Times New Roman"/>
                        </a:rPr>
                        <a:t>0</a:t>
                      </a:r>
                      <a:endParaRPr sz="1900">
                        <a:latin typeface="Times New Roman"/>
                        <a:cs typeface="Times New Roman"/>
                      </a:endParaRPr>
                    </a:p>
                  </a:txBody>
                  <a:tcPr marL="0" marR="0" marT="69215" marB="0">
                    <a:solidFill>
                      <a:srgbClr val="FFFFFF"/>
                    </a:solidFill>
                  </a:tcPr>
                </a:tc>
                <a:tc>
                  <a:txBody>
                    <a:bodyPr/>
                    <a:lstStyle/>
                    <a:p>
                      <a:pPr marR="110489" algn="r">
                        <a:lnSpc>
                          <a:spcPts val="2210"/>
                        </a:lnSpc>
                        <a:spcBef>
                          <a:spcPts val="545"/>
                        </a:spcBef>
                      </a:pPr>
                      <a:r>
                        <a:rPr sz="1900" dirty="0">
                          <a:latin typeface="Times New Roman"/>
                          <a:cs typeface="Times New Roman"/>
                        </a:rPr>
                        <a:t>0</a:t>
                      </a:r>
                      <a:endParaRPr sz="1900">
                        <a:latin typeface="Times New Roman"/>
                        <a:cs typeface="Times New Roman"/>
                      </a:endParaRPr>
                    </a:p>
                  </a:txBody>
                  <a:tcPr marL="0" marR="0" marT="69215" marB="0">
                    <a:solidFill>
                      <a:srgbClr val="FFFFFF"/>
                    </a:solidFill>
                  </a:tcPr>
                </a:tc>
                <a:tc>
                  <a:txBody>
                    <a:bodyPr/>
                    <a:lstStyle/>
                    <a:p>
                      <a:pPr marL="83185">
                        <a:lnSpc>
                          <a:spcPts val="2210"/>
                        </a:lnSpc>
                        <a:spcBef>
                          <a:spcPts val="545"/>
                        </a:spcBef>
                      </a:pPr>
                      <a:r>
                        <a:rPr sz="1900" dirty="0">
                          <a:latin typeface="Times New Roman"/>
                          <a:cs typeface="Times New Roman"/>
                        </a:rPr>
                        <a:t>1</a:t>
                      </a:r>
                      <a:endParaRPr sz="1900">
                        <a:latin typeface="Times New Roman"/>
                        <a:cs typeface="Times New Roman"/>
                      </a:endParaRPr>
                    </a:p>
                  </a:txBody>
                  <a:tcPr marL="0" marR="0" marT="69215" marB="0">
                    <a:solidFill>
                      <a:srgbClr val="FFFFFF"/>
                    </a:solidFill>
                  </a:tcPr>
                </a:tc>
                <a:tc>
                  <a:txBody>
                    <a:bodyPr/>
                    <a:lstStyle/>
                    <a:p>
                      <a:pPr marR="146685" algn="r">
                        <a:lnSpc>
                          <a:spcPts val="2210"/>
                        </a:lnSpc>
                        <a:spcBef>
                          <a:spcPts val="545"/>
                        </a:spcBef>
                      </a:pPr>
                      <a:r>
                        <a:rPr sz="1900" dirty="0">
                          <a:latin typeface="Times New Roman"/>
                          <a:cs typeface="Times New Roman"/>
                        </a:rPr>
                        <a:t>1</a:t>
                      </a:r>
                      <a:endParaRPr sz="1900">
                        <a:latin typeface="Times New Roman"/>
                        <a:cs typeface="Times New Roman"/>
                      </a:endParaRPr>
                    </a:p>
                  </a:txBody>
                  <a:tcPr marL="0" marR="0" marT="69215" marB="0">
                    <a:solidFill>
                      <a:srgbClr val="FFFFFF"/>
                    </a:solidFill>
                  </a:tcPr>
                </a:tc>
                <a:extLst>
                  <a:ext uri="{0D108BD9-81ED-4DB2-BD59-A6C34878D82A}">
                    <a16:rowId xmlns:a16="http://schemas.microsoft.com/office/drawing/2014/main" val="10002"/>
                  </a:ext>
                </a:extLst>
              </a:tr>
            </a:tbl>
          </a:graphicData>
        </a:graphic>
      </p:graphicFrame>
      <p:sp>
        <p:nvSpPr>
          <p:cNvPr id="10" name="object 10"/>
          <p:cNvSpPr/>
          <p:nvPr/>
        </p:nvSpPr>
        <p:spPr>
          <a:xfrm>
            <a:off x="3138042" y="4054347"/>
            <a:ext cx="179070" cy="1335405"/>
          </a:xfrm>
          <a:custGeom>
            <a:avLst/>
            <a:gdLst/>
            <a:ahLst/>
            <a:cxnLst/>
            <a:rect l="l" t="t" r="r" b="b"/>
            <a:pathLst>
              <a:path w="179070" h="1335404">
                <a:moveTo>
                  <a:pt x="178689" y="0"/>
                </a:moveTo>
                <a:lnTo>
                  <a:pt x="109474" y="13334"/>
                </a:lnTo>
                <a:lnTo>
                  <a:pt x="65150" y="40258"/>
                </a:lnTo>
                <a:lnTo>
                  <a:pt x="30480" y="76581"/>
                </a:lnTo>
                <a:lnTo>
                  <a:pt x="4190" y="138429"/>
                </a:lnTo>
                <a:lnTo>
                  <a:pt x="0" y="173354"/>
                </a:lnTo>
                <a:lnTo>
                  <a:pt x="0" y="1161795"/>
                </a:lnTo>
                <a:lnTo>
                  <a:pt x="13843" y="1228979"/>
                </a:lnTo>
                <a:lnTo>
                  <a:pt x="41529" y="1272032"/>
                </a:lnTo>
                <a:lnTo>
                  <a:pt x="78993" y="1305686"/>
                </a:lnTo>
                <a:lnTo>
                  <a:pt x="142747" y="1331214"/>
                </a:lnTo>
                <a:lnTo>
                  <a:pt x="178689" y="1335277"/>
                </a:lnTo>
                <a:lnTo>
                  <a:pt x="178689" y="1323086"/>
                </a:lnTo>
                <a:lnTo>
                  <a:pt x="162052" y="1323086"/>
                </a:lnTo>
                <a:lnTo>
                  <a:pt x="113665" y="1311020"/>
                </a:lnTo>
                <a:lnTo>
                  <a:pt x="72008" y="1286764"/>
                </a:lnTo>
                <a:lnTo>
                  <a:pt x="40131" y="1251839"/>
                </a:lnTo>
                <a:lnTo>
                  <a:pt x="19431" y="1208786"/>
                </a:lnTo>
                <a:lnTo>
                  <a:pt x="11175" y="1161795"/>
                </a:lnTo>
                <a:lnTo>
                  <a:pt x="11049" y="173354"/>
                </a:lnTo>
                <a:lnTo>
                  <a:pt x="15239" y="141096"/>
                </a:lnTo>
                <a:lnTo>
                  <a:pt x="31876" y="95376"/>
                </a:lnTo>
                <a:lnTo>
                  <a:pt x="60959" y="59054"/>
                </a:lnTo>
                <a:lnTo>
                  <a:pt x="99821" y="30860"/>
                </a:lnTo>
                <a:lnTo>
                  <a:pt x="145542" y="14731"/>
                </a:lnTo>
                <a:lnTo>
                  <a:pt x="178689" y="10668"/>
                </a:lnTo>
                <a:lnTo>
                  <a:pt x="178689" y="0"/>
                </a:lnTo>
                <a:close/>
              </a:path>
            </a:pathLst>
          </a:custGeom>
          <a:solidFill>
            <a:srgbClr val="3890A7"/>
          </a:solidFill>
        </p:spPr>
        <p:txBody>
          <a:bodyPr wrap="square" lIns="0" tIns="0" rIns="0" bIns="0" rtlCol="0"/>
          <a:lstStyle/>
          <a:p>
            <a:endParaRPr/>
          </a:p>
        </p:txBody>
      </p:sp>
      <p:sp>
        <p:nvSpPr>
          <p:cNvPr id="11" name="object 11"/>
          <p:cNvSpPr/>
          <p:nvPr/>
        </p:nvSpPr>
        <p:spPr>
          <a:xfrm>
            <a:off x="4009516" y="4054347"/>
            <a:ext cx="179070" cy="1335405"/>
          </a:xfrm>
          <a:custGeom>
            <a:avLst/>
            <a:gdLst/>
            <a:ahLst/>
            <a:cxnLst/>
            <a:rect l="l" t="t" r="r" b="b"/>
            <a:pathLst>
              <a:path w="179070" h="1335404">
                <a:moveTo>
                  <a:pt x="0" y="0"/>
                </a:moveTo>
                <a:lnTo>
                  <a:pt x="0" y="10668"/>
                </a:lnTo>
                <a:lnTo>
                  <a:pt x="18034" y="12064"/>
                </a:lnTo>
                <a:lnTo>
                  <a:pt x="65150" y="24129"/>
                </a:lnTo>
                <a:lnTo>
                  <a:pt x="106680" y="48387"/>
                </a:lnTo>
                <a:lnTo>
                  <a:pt x="139954" y="83312"/>
                </a:lnTo>
                <a:lnTo>
                  <a:pt x="160655" y="126364"/>
                </a:lnTo>
                <a:lnTo>
                  <a:pt x="167640" y="173354"/>
                </a:lnTo>
                <a:lnTo>
                  <a:pt x="167640" y="1161795"/>
                </a:lnTo>
                <a:lnTo>
                  <a:pt x="146812" y="1238377"/>
                </a:lnTo>
                <a:lnTo>
                  <a:pt x="119125" y="1276095"/>
                </a:lnTo>
                <a:lnTo>
                  <a:pt x="80391" y="1304289"/>
                </a:lnTo>
                <a:lnTo>
                  <a:pt x="33274" y="1320418"/>
                </a:lnTo>
                <a:lnTo>
                  <a:pt x="16637" y="1323086"/>
                </a:lnTo>
                <a:lnTo>
                  <a:pt x="0" y="1323086"/>
                </a:lnTo>
                <a:lnTo>
                  <a:pt x="0" y="1335277"/>
                </a:lnTo>
                <a:lnTo>
                  <a:pt x="70612" y="1321815"/>
                </a:lnTo>
                <a:lnTo>
                  <a:pt x="138557" y="1272032"/>
                </a:lnTo>
                <a:lnTo>
                  <a:pt x="171831" y="1212849"/>
                </a:lnTo>
                <a:lnTo>
                  <a:pt x="178688" y="1179195"/>
                </a:lnTo>
                <a:lnTo>
                  <a:pt x="178688" y="155956"/>
                </a:lnTo>
                <a:lnTo>
                  <a:pt x="138557" y="63118"/>
                </a:lnTo>
                <a:lnTo>
                  <a:pt x="99695" y="29463"/>
                </a:lnTo>
                <a:lnTo>
                  <a:pt x="36068" y="3937"/>
                </a:lnTo>
                <a:lnTo>
                  <a:pt x="0" y="0"/>
                </a:lnTo>
                <a:close/>
              </a:path>
            </a:pathLst>
          </a:custGeom>
          <a:solidFill>
            <a:srgbClr val="3890A7"/>
          </a:solidFill>
        </p:spPr>
        <p:txBody>
          <a:bodyPr wrap="square" lIns="0" tIns="0" rIns="0" bIns="0" rtlCol="0"/>
          <a:lstStyle/>
          <a:p>
            <a:endParaRPr/>
          </a:p>
        </p:txBody>
      </p:sp>
      <p:grpSp>
        <p:nvGrpSpPr>
          <p:cNvPr id="12" name="object 12"/>
          <p:cNvGrpSpPr/>
          <p:nvPr/>
        </p:nvGrpSpPr>
        <p:grpSpPr>
          <a:xfrm>
            <a:off x="1774825" y="3428987"/>
            <a:ext cx="6748780" cy="2521585"/>
            <a:chOff x="1774825" y="3428987"/>
            <a:chExt cx="6748780" cy="2521585"/>
          </a:xfrm>
        </p:grpSpPr>
        <p:sp>
          <p:nvSpPr>
            <p:cNvPr id="13" name="object 13"/>
            <p:cNvSpPr/>
            <p:nvPr/>
          </p:nvSpPr>
          <p:spPr>
            <a:xfrm>
              <a:off x="1774825" y="4054347"/>
              <a:ext cx="3128645" cy="1335405"/>
            </a:xfrm>
            <a:custGeom>
              <a:avLst/>
              <a:gdLst/>
              <a:ahLst/>
              <a:cxnLst/>
              <a:rect l="l" t="t" r="r" b="b"/>
              <a:pathLst>
                <a:path w="3128645" h="1335404">
                  <a:moveTo>
                    <a:pt x="81661" y="10668"/>
                  </a:moveTo>
                  <a:lnTo>
                    <a:pt x="80264" y="0"/>
                  </a:lnTo>
                  <a:lnTo>
                    <a:pt x="72009" y="0"/>
                  </a:lnTo>
                  <a:lnTo>
                    <a:pt x="65024" y="1270"/>
                  </a:lnTo>
                  <a:lnTo>
                    <a:pt x="56769" y="3937"/>
                  </a:lnTo>
                  <a:lnTo>
                    <a:pt x="49784" y="6604"/>
                  </a:lnTo>
                  <a:lnTo>
                    <a:pt x="41529" y="9398"/>
                  </a:lnTo>
                  <a:lnTo>
                    <a:pt x="34544" y="13335"/>
                  </a:lnTo>
                  <a:lnTo>
                    <a:pt x="29083" y="18796"/>
                  </a:lnTo>
                  <a:lnTo>
                    <a:pt x="13843" y="34925"/>
                  </a:lnTo>
                  <a:lnTo>
                    <a:pt x="0" y="71247"/>
                  </a:lnTo>
                  <a:lnTo>
                    <a:pt x="0" y="1200785"/>
                  </a:lnTo>
                  <a:lnTo>
                    <a:pt x="5461" y="1223645"/>
                  </a:lnTo>
                  <a:lnTo>
                    <a:pt x="29083" y="1254506"/>
                  </a:lnTo>
                  <a:lnTo>
                    <a:pt x="65024" y="1270635"/>
                  </a:lnTo>
                  <a:lnTo>
                    <a:pt x="73406" y="1272032"/>
                  </a:lnTo>
                  <a:lnTo>
                    <a:pt x="80264" y="1272032"/>
                  </a:lnTo>
                  <a:lnTo>
                    <a:pt x="81661" y="1261237"/>
                  </a:lnTo>
                  <a:lnTo>
                    <a:pt x="73406" y="1259967"/>
                  </a:lnTo>
                  <a:lnTo>
                    <a:pt x="66421" y="1259967"/>
                  </a:lnTo>
                  <a:lnTo>
                    <a:pt x="59563" y="1257300"/>
                  </a:lnTo>
                  <a:lnTo>
                    <a:pt x="53975" y="1255903"/>
                  </a:lnTo>
                  <a:lnTo>
                    <a:pt x="46990" y="1251839"/>
                  </a:lnTo>
                  <a:lnTo>
                    <a:pt x="26289" y="1235710"/>
                  </a:lnTo>
                  <a:lnTo>
                    <a:pt x="11049" y="1199388"/>
                  </a:lnTo>
                  <a:lnTo>
                    <a:pt x="11049" y="72517"/>
                  </a:lnTo>
                  <a:lnTo>
                    <a:pt x="27686" y="36195"/>
                  </a:lnTo>
                  <a:lnTo>
                    <a:pt x="31750" y="30861"/>
                  </a:lnTo>
                  <a:lnTo>
                    <a:pt x="37338" y="26797"/>
                  </a:lnTo>
                  <a:lnTo>
                    <a:pt x="41529" y="22860"/>
                  </a:lnTo>
                  <a:lnTo>
                    <a:pt x="48387" y="18796"/>
                  </a:lnTo>
                  <a:lnTo>
                    <a:pt x="53975" y="16129"/>
                  </a:lnTo>
                  <a:lnTo>
                    <a:pt x="60960" y="14732"/>
                  </a:lnTo>
                  <a:lnTo>
                    <a:pt x="67818" y="12065"/>
                  </a:lnTo>
                  <a:lnTo>
                    <a:pt x="74803" y="12065"/>
                  </a:lnTo>
                  <a:lnTo>
                    <a:pt x="81661" y="10668"/>
                  </a:lnTo>
                  <a:close/>
                </a:path>
                <a:path w="3128645" h="1335404">
                  <a:moveTo>
                    <a:pt x="465455" y="71247"/>
                  </a:moveTo>
                  <a:lnTo>
                    <a:pt x="461264" y="55118"/>
                  </a:lnTo>
                  <a:lnTo>
                    <a:pt x="436372" y="17399"/>
                  </a:lnTo>
                  <a:lnTo>
                    <a:pt x="400304" y="1270"/>
                  </a:lnTo>
                  <a:lnTo>
                    <a:pt x="392049" y="0"/>
                  </a:lnTo>
                  <a:lnTo>
                    <a:pt x="385064" y="0"/>
                  </a:lnTo>
                  <a:lnTo>
                    <a:pt x="383667" y="10668"/>
                  </a:lnTo>
                  <a:lnTo>
                    <a:pt x="392049" y="12065"/>
                  </a:lnTo>
                  <a:lnTo>
                    <a:pt x="405892" y="14732"/>
                  </a:lnTo>
                  <a:lnTo>
                    <a:pt x="411480" y="17399"/>
                  </a:lnTo>
                  <a:lnTo>
                    <a:pt x="433578" y="30861"/>
                  </a:lnTo>
                  <a:lnTo>
                    <a:pt x="454406" y="72517"/>
                  </a:lnTo>
                  <a:lnTo>
                    <a:pt x="454406" y="1192657"/>
                  </a:lnTo>
                  <a:lnTo>
                    <a:pt x="453009" y="1199388"/>
                  </a:lnTo>
                  <a:lnTo>
                    <a:pt x="453009" y="1206119"/>
                  </a:lnTo>
                  <a:lnTo>
                    <a:pt x="450215" y="1212850"/>
                  </a:lnTo>
                  <a:lnTo>
                    <a:pt x="446024" y="1224915"/>
                  </a:lnTo>
                  <a:lnTo>
                    <a:pt x="404495" y="1257300"/>
                  </a:lnTo>
                  <a:lnTo>
                    <a:pt x="397510" y="1259967"/>
                  </a:lnTo>
                  <a:lnTo>
                    <a:pt x="390652" y="1259967"/>
                  </a:lnTo>
                  <a:lnTo>
                    <a:pt x="383667" y="1261237"/>
                  </a:lnTo>
                  <a:lnTo>
                    <a:pt x="385064" y="1272032"/>
                  </a:lnTo>
                  <a:lnTo>
                    <a:pt x="393446" y="1272032"/>
                  </a:lnTo>
                  <a:lnTo>
                    <a:pt x="429387" y="1258570"/>
                  </a:lnTo>
                  <a:lnTo>
                    <a:pt x="465455" y="1200785"/>
                  </a:lnTo>
                  <a:lnTo>
                    <a:pt x="465455" y="71247"/>
                  </a:lnTo>
                  <a:close/>
                </a:path>
                <a:path w="3128645" h="1335404">
                  <a:moveTo>
                    <a:pt x="2744470" y="73914"/>
                  </a:moveTo>
                  <a:lnTo>
                    <a:pt x="2743200" y="63119"/>
                  </a:lnTo>
                  <a:lnTo>
                    <a:pt x="2734818" y="63119"/>
                  </a:lnTo>
                  <a:lnTo>
                    <a:pt x="2726563" y="64516"/>
                  </a:lnTo>
                  <a:lnTo>
                    <a:pt x="2719578" y="67183"/>
                  </a:lnTo>
                  <a:lnTo>
                    <a:pt x="2711323" y="69850"/>
                  </a:lnTo>
                  <a:lnTo>
                    <a:pt x="2676652" y="98044"/>
                  </a:lnTo>
                  <a:lnTo>
                    <a:pt x="2662809" y="134366"/>
                  </a:lnTo>
                  <a:lnTo>
                    <a:pt x="2662809" y="1263904"/>
                  </a:lnTo>
                  <a:lnTo>
                    <a:pt x="2665603" y="1280160"/>
                  </a:lnTo>
                  <a:lnTo>
                    <a:pt x="2686304" y="1312418"/>
                  </a:lnTo>
                  <a:lnTo>
                    <a:pt x="2691892" y="1316355"/>
                  </a:lnTo>
                  <a:lnTo>
                    <a:pt x="2698750" y="1321816"/>
                  </a:lnTo>
                  <a:lnTo>
                    <a:pt x="2705735" y="1325880"/>
                  </a:lnTo>
                  <a:lnTo>
                    <a:pt x="2719578" y="1331214"/>
                  </a:lnTo>
                  <a:lnTo>
                    <a:pt x="2727960" y="1333881"/>
                  </a:lnTo>
                  <a:lnTo>
                    <a:pt x="2736215" y="1335278"/>
                  </a:lnTo>
                  <a:lnTo>
                    <a:pt x="2743200" y="1335278"/>
                  </a:lnTo>
                  <a:lnTo>
                    <a:pt x="2744470" y="1323086"/>
                  </a:lnTo>
                  <a:lnTo>
                    <a:pt x="2736215" y="1323086"/>
                  </a:lnTo>
                  <a:lnTo>
                    <a:pt x="2722372" y="1320419"/>
                  </a:lnTo>
                  <a:lnTo>
                    <a:pt x="2716784" y="1317752"/>
                  </a:lnTo>
                  <a:lnTo>
                    <a:pt x="2709926" y="1315085"/>
                  </a:lnTo>
                  <a:lnTo>
                    <a:pt x="2682240" y="1288161"/>
                  </a:lnTo>
                  <a:lnTo>
                    <a:pt x="2679446" y="1281430"/>
                  </a:lnTo>
                  <a:lnTo>
                    <a:pt x="2676652" y="1276096"/>
                  </a:lnTo>
                  <a:lnTo>
                    <a:pt x="2673858" y="1262634"/>
                  </a:lnTo>
                  <a:lnTo>
                    <a:pt x="2673858" y="134366"/>
                  </a:lnTo>
                  <a:lnTo>
                    <a:pt x="2686304" y="103505"/>
                  </a:lnTo>
                  <a:lnTo>
                    <a:pt x="2690495" y="99441"/>
                  </a:lnTo>
                  <a:lnTo>
                    <a:pt x="2723769" y="76581"/>
                  </a:lnTo>
                  <a:lnTo>
                    <a:pt x="2729230" y="75184"/>
                  </a:lnTo>
                  <a:lnTo>
                    <a:pt x="2736215" y="75184"/>
                  </a:lnTo>
                  <a:lnTo>
                    <a:pt x="2744470" y="73914"/>
                  </a:lnTo>
                  <a:close/>
                </a:path>
                <a:path w="3128645" h="1335404">
                  <a:moveTo>
                    <a:pt x="3128264" y="134366"/>
                  </a:moveTo>
                  <a:lnTo>
                    <a:pt x="3114421" y="98044"/>
                  </a:lnTo>
                  <a:lnTo>
                    <a:pt x="3078480" y="69850"/>
                  </a:lnTo>
                  <a:lnTo>
                    <a:pt x="3070098" y="67183"/>
                  </a:lnTo>
                  <a:lnTo>
                    <a:pt x="3063240" y="64516"/>
                  </a:lnTo>
                  <a:lnTo>
                    <a:pt x="3054858" y="63119"/>
                  </a:lnTo>
                  <a:lnTo>
                    <a:pt x="3046603" y="63119"/>
                  </a:lnTo>
                  <a:lnTo>
                    <a:pt x="3046603" y="73914"/>
                  </a:lnTo>
                  <a:lnTo>
                    <a:pt x="3054858" y="75184"/>
                  </a:lnTo>
                  <a:lnTo>
                    <a:pt x="3061843" y="75184"/>
                  </a:lnTo>
                  <a:lnTo>
                    <a:pt x="3067304" y="77978"/>
                  </a:lnTo>
                  <a:lnTo>
                    <a:pt x="3074289" y="79248"/>
                  </a:lnTo>
                  <a:lnTo>
                    <a:pt x="3079750" y="81915"/>
                  </a:lnTo>
                  <a:lnTo>
                    <a:pt x="3086735" y="85979"/>
                  </a:lnTo>
                  <a:lnTo>
                    <a:pt x="3090926" y="90043"/>
                  </a:lnTo>
                  <a:lnTo>
                    <a:pt x="3096387" y="94107"/>
                  </a:lnTo>
                  <a:lnTo>
                    <a:pt x="3108960" y="110236"/>
                  </a:lnTo>
                  <a:lnTo>
                    <a:pt x="3111627" y="115570"/>
                  </a:lnTo>
                  <a:lnTo>
                    <a:pt x="3113024" y="122301"/>
                  </a:lnTo>
                  <a:lnTo>
                    <a:pt x="3115818" y="129032"/>
                  </a:lnTo>
                  <a:lnTo>
                    <a:pt x="3115818" y="135763"/>
                  </a:lnTo>
                  <a:lnTo>
                    <a:pt x="3117215" y="142494"/>
                  </a:lnTo>
                  <a:lnTo>
                    <a:pt x="3117215" y="1255903"/>
                  </a:lnTo>
                  <a:lnTo>
                    <a:pt x="3115818" y="1262634"/>
                  </a:lnTo>
                  <a:lnTo>
                    <a:pt x="3115818" y="1269365"/>
                  </a:lnTo>
                  <a:lnTo>
                    <a:pt x="3113024" y="1276096"/>
                  </a:lnTo>
                  <a:lnTo>
                    <a:pt x="3085338" y="1312418"/>
                  </a:lnTo>
                  <a:lnTo>
                    <a:pt x="3079750" y="1315085"/>
                  </a:lnTo>
                  <a:lnTo>
                    <a:pt x="3074289" y="1319149"/>
                  </a:lnTo>
                  <a:lnTo>
                    <a:pt x="3053461" y="1323086"/>
                  </a:lnTo>
                  <a:lnTo>
                    <a:pt x="3046603" y="1323086"/>
                  </a:lnTo>
                  <a:lnTo>
                    <a:pt x="3046603" y="1335278"/>
                  </a:lnTo>
                  <a:lnTo>
                    <a:pt x="3054858" y="1333881"/>
                  </a:lnTo>
                  <a:lnTo>
                    <a:pt x="3063240" y="1333881"/>
                  </a:lnTo>
                  <a:lnTo>
                    <a:pt x="3099181" y="1316355"/>
                  </a:lnTo>
                  <a:lnTo>
                    <a:pt x="3121406" y="1286764"/>
                  </a:lnTo>
                  <a:lnTo>
                    <a:pt x="3124200" y="1278763"/>
                  </a:lnTo>
                  <a:lnTo>
                    <a:pt x="3126867" y="1272032"/>
                  </a:lnTo>
                  <a:lnTo>
                    <a:pt x="3128264" y="1263904"/>
                  </a:lnTo>
                  <a:lnTo>
                    <a:pt x="3128264" y="134366"/>
                  </a:lnTo>
                  <a:close/>
                </a:path>
              </a:pathLst>
            </a:custGeom>
            <a:solidFill>
              <a:srgbClr val="3890A7"/>
            </a:solidFill>
          </p:spPr>
          <p:txBody>
            <a:bodyPr wrap="square" lIns="0" tIns="0" rIns="0" bIns="0" rtlCol="0"/>
            <a:lstStyle/>
            <a:p>
              <a:endParaRPr/>
            </a:p>
          </p:txBody>
        </p:sp>
        <p:pic>
          <p:nvPicPr>
            <p:cNvPr id="14" name="object 14"/>
            <p:cNvPicPr/>
            <p:nvPr/>
          </p:nvPicPr>
          <p:blipFill>
            <a:blip r:embed="rId4" cstate="print"/>
            <a:stretch>
              <a:fillRect/>
            </a:stretch>
          </p:blipFill>
          <p:spPr>
            <a:xfrm>
              <a:off x="5806440" y="3428987"/>
              <a:ext cx="2716911" cy="2521330"/>
            </a:xfrm>
            <a:prstGeom prst="rect">
              <a:avLst/>
            </a:prstGeom>
          </p:spPr>
        </p:pic>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1280" y="123571"/>
            <a:ext cx="1221740" cy="559435"/>
          </a:xfrm>
          <a:prstGeom prst="rect">
            <a:avLst/>
          </a:prstGeom>
        </p:spPr>
        <p:txBody>
          <a:bodyPr vert="horz" wrap="square" lIns="0" tIns="13335" rIns="0" bIns="0" rtlCol="0">
            <a:spAutoFit/>
          </a:bodyPr>
          <a:lstStyle/>
          <a:p>
            <a:pPr marL="12700">
              <a:lnSpc>
                <a:spcPct val="100000"/>
              </a:lnSpc>
              <a:spcBef>
                <a:spcPts val="105"/>
              </a:spcBef>
            </a:pPr>
            <a:r>
              <a:rPr sz="3500" spc="10" dirty="0">
                <a:latin typeface="Calibri"/>
                <a:cs typeface="Calibri"/>
              </a:rPr>
              <a:t>S</a:t>
            </a:r>
            <a:r>
              <a:rPr sz="3500" dirty="0">
                <a:latin typeface="Calibri"/>
                <a:cs typeface="Calibri"/>
              </a:rPr>
              <a:t>H</a:t>
            </a:r>
            <a:r>
              <a:rPr sz="3500" spc="-55" dirty="0">
                <a:latin typeface="Calibri"/>
                <a:cs typeface="Calibri"/>
              </a:rPr>
              <a:t>E</a:t>
            </a:r>
            <a:r>
              <a:rPr sz="3500" spc="20" dirty="0">
                <a:latin typeface="Calibri"/>
                <a:cs typeface="Calibri"/>
              </a:rPr>
              <a:t>A</a:t>
            </a:r>
            <a:r>
              <a:rPr sz="3500" dirty="0">
                <a:latin typeface="Calibri"/>
                <a:cs typeface="Calibri"/>
              </a:rPr>
              <a:t>R</a:t>
            </a:r>
          </a:p>
        </p:txBody>
      </p:sp>
      <p:sp>
        <p:nvSpPr>
          <p:cNvPr id="4" name="object 4"/>
          <p:cNvSpPr txBox="1"/>
          <p:nvPr/>
        </p:nvSpPr>
        <p:spPr>
          <a:xfrm>
            <a:off x="1905000" y="1049887"/>
            <a:ext cx="6466840" cy="2782813"/>
          </a:xfrm>
          <a:prstGeom prst="rect">
            <a:avLst/>
          </a:prstGeom>
        </p:spPr>
        <p:txBody>
          <a:bodyPr vert="horz" wrap="square" lIns="0" tIns="165100" rIns="0" bIns="0" rtlCol="0">
            <a:spAutoFit/>
          </a:bodyPr>
          <a:lstStyle/>
          <a:p>
            <a:pPr marL="12700">
              <a:lnSpc>
                <a:spcPct val="100000"/>
              </a:lnSpc>
              <a:spcBef>
                <a:spcPts val="1300"/>
              </a:spcBef>
            </a:pPr>
            <a:r>
              <a:rPr lang="en-IN" sz="2000" dirty="0">
                <a:latin typeface="Times New Roman"/>
                <a:cs typeface="Times New Roman"/>
              </a:rPr>
              <a:t>A</a:t>
            </a:r>
            <a:r>
              <a:rPr lang="en-IN" sz="2000" spc="-110" dirty="0">
                <a:latin typeface="Times New Roman"/>
                <a:cs typeface="Times New Roman"/>
              </a:rPr>
              <a:t> </a:t>
            </a:r>
            <a:r>
              <a:rPr lang="en-IN" sz="2000" spc="-10" dirty="0">
                <a:latin typeface="Times New Roman"/>
                <a:cs typeface="Times New Roman"/>
              </a:rPr>
              <a:t>transformation</a:t>
            </a:r>
            <a:r>
              <a:rPr lang="en-IN" sz="2000" spc="-50" dirty="0">
                <a:latin typeface="Times New Roman"/>
                <a:cs typeface="Times New Roman"/>
              </a:rPr>
              <a:t> </a:t>
            </a:r>
            <a:r>
              <a:rPr lang="en-IN" sz="2000" dirty="0">
                <a:latin typeface="Times New Roman"/>
                <a:cs typeface="Times New Roman"/>
              </a:rPr>
              <a:t>that</a:t>
            </a:r>
            <a:r>
              <a:rPr lang="en-IN" sz="2000" spc="-40" dirty="0">
                <a:latin typeface="Times New Roman"/>
                <a:cs typeface="Times New Roman"/>
              </a:rPr>
              <a:t> </a:t>
            </a:r>
            <a:r>
              <a:rPr lang="en-IN" sz="2000" spc="-5" dirty="0">
                <a:latin typeface="Times New Roman"/>
                <a:cs typeface="Times New Roman"/>
              </a:rPr>
              <a:t>distorts</a:t>
            </a:r>
            <a:r>
              <a:rPr lang="en-IN" sz="2000" spc="-40" dirty="0">
                <a:latin typeface="Times New Roman"/>
                <a:cs typeface="Times New Roman"/>
              </a:rPr>
              <a:t> </a:t>
            </a:r>
            <a:r>
              <a:rPr lang="en-IN" sz="2000" dirty="0">
                <a:latin typeface="Times New Roman"/>
                <a:cs typeface="Times New Roman"/>
              </a:rPr>
              <a:t>the</a:t>
            </a:r>
            <a:r>
              <a:rPr lang="en-IN" sz="2000" spc="-20" dirty="0">
                <a:latin typeface="Times New Roman"/>
                <a:cs typeface="Times New Roman"/>
              </a:rPr>
              <a:t> </a:t>
            </a:r>
            <a:r>
              <a:rPr lang="en-IN" sz="2000" b="1" dirty="0">
                <a:latin typeface="Times New Roman"/>
                <a:cs typeface="Times New Roman"/>
              </a:rPr>
              <a:t>shape</a:t>
            </a:r>
            <a:r>
              <a:rPr lang="en-IN" sz="2000" b="1" spc="-10" dirty="0">
                <a:latin typeface="Times New Roman"/>
                <a:cs typeface="Times New Roman"/>
              </a:rPr>
              <a:t> </a:t>
            </a:r>
            <a:r>
              <a:rPr lang="en-IN" sz="2000" dirty="0">
                <a:latin typeface="Times New Roman"/>
                <a:cs typeface="Times New Roman"/>
              </a:rPr>
              <a:t>of</a:t>
            </a:r>
            <a:r>
              <a:rPr lang="en-IN" sz="2000" spc="-25" dirty="0">
                <a:latin typeface="Times New Roman"/>
                <a:cs typeface="Times New Roman"/>
              </a:rPr>
              <a:t> </a:t>
            </a:r>
            <a:r>
              <a:rPr lang="en-IN" sz="2000" spc="-5" dirty="0">
                <a:latin typeface="Times New Roman"/>
                <a:cs typeface="Times New Roman"/>
              </a:rPr>
              <a:t>an</a:t>
            </a:r>
            <a:r>
              <a:rPr lang="en-IN" sz="2000" spc="-85" dirty="0">
                <a:latin typeface="Times New Roman"/>
                <a:cs typeface="Times New Roman"/>
              </a:rPr>
              <a:t> </a:t>
            </a:r>
            <a:r>
              <a:rPr lang="en-IN" sz="2000" dirty="0">
                <a:latin typeface="Times New Roman"/>
                <a:cs typeface="Times New Roman"/>
              </a:rPr>
              <a:t>object such that the transformed shape appears as if the object were composed of internal layers that had been caused to slide over each other is called shear</a:t>
            </a:r>
          </a:p>
          <a:p>
            <a:pPr marL="12700">
              <a:lnSpc>
                <a:spcPct val="100000"/>
              </a:lnSpc>
              <a:spcBef>
                <a:spcPts val="1200"/>
              </a:spcBef>
            </a:pPr>
            <a:r>
              <a:rPr sz="2000" dirty="0">
                <a:latin typeface="Times New Roman"/>
                <a:cs typeface="Times New Roman"/>
              </a:rPr>
              <a:t>There</a:t>
            </a:r>
            <a:r>
              <a:rPr sz="2000" spc="-40" dirty="0">
                <a:latin typeface="Times New Roman"/>
                <a:cs typeface="Times New Roman"/>
              </a:rPr>
              <a:t> </a:t>
            </a:r>
            <a:r>
              <a:rPr sz="2000" dirty="0">
                <a:latin typeface="Times New Roman"/>
                <a:cs typeface="Times New Roman"/>
              </a:rPr>
              <a:t>are</a:t>
            </a:r>
            <a:r>
              <a:rPr sz="2000" spc="-20" dirty="0">
                <a:latin typeface="Times New Roman"/>
                <a:cs typeface="Times New Roman"/>
              </a:rPr>
              <a:t> </a:t>
            </a:r>
            <a:r>
              <a:rPr sz="2000" dirty="0">
                <a:latin typeface="Times New Roman"/>
                <a:cs typeface="Times New Roman"/>
              </a:rPr>
              <a:t>two</a:t>
            </a:r>
            <a:r>
              <a:rPr sz="2000" spc="-20" dirty="0">
                <a:latin typeface="Times New Roman"/>
                <a:cs typeface="Times New Roman"/>
              </a:rPr>
              <a:t> </a:t>
            </a:r>
            <a:r>
              <a:rPr sz="2000" dirty="0">
                <a:latin typeface="Times New Roman"/>
                <a:cs typeface="Times New Roman"/>
              </a:rPr>
              <a:t>shear</a:t>
            </a:r>
            <a:r>
              <a:rPr sz="2000" spc="-45" dirty="0">
                <a:latin typeface="Times New Roman"/>
                <a:cs typeface="Times New Roman"/>
              </a:rPr>
              <a:t> </a:t>
            </a:r>
            <a:r>
              <a:rPr sz="2000" spc="-10" dirty="0">
                <a:latin typeface="Times New Roman"/>
                <a:cs typeface="Times New Roman"/>
              </a:rPr>
              <a:t>transformations</a:t>
            </a:r>
            <a:r>
              <a:rPr sz="2000" spc="-30" dirty="0">
                <a:latin typeface="Times New Roman"/>
                <a:cs typeface="Times New Roman"/>
              </a:rPr>
              <a:t> </a:t>
            </a:r>
            <a:r>
              <a:rPr sz="2000" b="1" dirty="0">
                <a:latin typeface="Times New Roman"/>
                <a:cs typeface="Times New Roman"/>
              </a:rPr>
              <a:t>X-Shear</a:t>
            </a:r>
            <a:r>
              <a:rPr sz="2000" b="1" spc="-9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b="1" spc="-45" dirty="0">
                <a:latin typeface="Times New Roman"/>
                <a:cs typeface="Times New Roman"/>
              </a:rPr>
              <a:t>Y-Shear</a:t>
            </a:r>
            <a:r>
              <a:rPr sz="2000" spc="-45" dirty="0">
                <a:latin typeface="Times New Roman"/>
                <a:cs typeface="Times New Roman"/>
              </a:rPr>
              <a:t>.</a:t>
            </a:r>
            <a:endParaRPr lang="en-IN" sz="2000" dirty="0">
              <a:latin typeface="Times New Roman"/>
              <a:cs typeface="Times New Roman"/>
            </a:endParaRPr>
          </a:p>
          <a:p>
            <a:pPr marL="12700">
              <a:lnSpc>
                <a:spcPct val="100000"/>
              </a:lnSpc>
              <a:spcBef>
                <a:spcPts val="1200"/>
              </a:spcBef>
            </a:pPr>
            <a:r>
              <a:rPr sz="1600" spc="5" dirty="0">
                <a:solidFill>
                  <a:srgbClr val="3890A7"/>
                </a:solidFill>
                <a:latin typeface="Times New Roman"/>
                <a:cs typeface="Times New Roman"/>
              </a:rPr>
              <a:t> </a:t>
            </a:r>
            <a:r>
              <a:rPr sz="2000" spc="5" dirty="0">
                <a:latin typeface="Times New Roman"/>
                <a:cs typeface="Times New Roman"/>
              </a:rPr>
              <a:t>One</a:t>
            </a:r>
            <a:r>
              <a:rPr sz="2000" spc="-35" dirty="0">
                <a:latin typeface="Times New Roman"/>
                <a:cs typeface="Times New Roman"/>
              </a:rPr>
              <a:t> </a:t>
            </a:r>
            <a:r>
              <a:rPr sz="2000" dirty="0">
                <a:latin typeface="Times New Roman"/>
                <a:cs typeface="Times New Roman"/>
              </a:rPr>
              <a:t>shifts</a:t>
            </a:r>
            <a:r>
              <a:rPr sz="2000" spc="-65" dirty="0">
                <a:latin typeface="Times New Roman"/>
                <a:cs typeface="Times New Roman"/>
              </a:rPr>
              <a:t> </a:t>
            </a:r>
            <a:r>
              <a:rPr sz="2000" dirty="0">
                <a:latin typeface="Times New Roman"/>
                <a:cs typeface="Times New Roman"/>
              </a:rPr>
              <a:t>X </a:t>
            </a:r>
            <a:r>
              <a:rPr sz="2000" spc="-5" dirty="0">
                <a:latin typeface="Times New Roman"/>
                <a:cs typeface="Times New Roman"/>
              </a:rPr>
              <a:t>coordinates</a:t>
            </a:r>
            <a:r>
              <a:rPr sz="2000" spc="-60" dirty="0">
                <a:latin typeface="Times New Roman"/>
                <a:cs typeface="Times New Roman"/>
              </a:rPr>
              <a:t> </a:t>
            </a:r>
            <a:r>
              <a:rPr sz="2000" dirty="0">
                <a:latin typeface="Times New Roman"/>
                <a:cs typeface="Times New Roman"/>
              </a:rPr>
              <a:t>values</a:t>
            </a:r>
            <a:r>
              <a:rPr sz="2000" spc="-30" dirty="0">
                <a:latin typeface="Times New Roman"/>
                <a:cs typeface="Times New Roman"/>
              </a:rPr>
              <a:t> </a:t>
            </a:r>
            <a:r>
              <a:rPr sz="2000" spc="-5" dirty="0">
                <a:latin typeface="Times New Roman"/>
                <a:cs typeface="Times New Roman"/>
              </a:rPr>
              <a:t>and</a:t>
            </a:r>
            <a:r>
              <a:rPr sz="2000" spc="-25" dirty="0">
                <a:latin typeface="Times New Roman"/>
                <a:cs typeface="Times New Roman"/>
              </a:rPr>
              <a:t> </a:t>
            </a:r>
            <a:r>
              <a:rPr sz="2000" dirty="0">
                <a:latin typeface="Times New Roman"/>
                <a:cs typeface="Times New Roman"/>
              </a:rPr>
              <a:t>other</a:t>
            </a:r>
            <a:r>
              <a:rPr sz="2000" spc="-55" dirty="0">
                <a:latin typeface="Times New Roman"/>
                <a:cs typeface="Times New Roman"/>
              </a:rPr>
              <a:t> </a:t>
            </a:r>
            <a:r>
              <a:rPr sz="2000" spc="-5" dirty="0">
                <a:latin typeface="Times New Roman"/>
                <a:cs typeface="Times New Roman"/>
              </a:rPr>
              <a:t>shifts</a:t>
            </a:r>
            <a:r>
              <a:rPr sz="2000" spc="-120" dirty="0">
                <a:latin typeface="Times New Roman"/>
                <a:cs typeface="Times New Roman"/>
              </a:rPr>
              <a:t> </a:t>
            </a:r>
            <a:r>
              <a:rPr sz="2000" dirty="0">
                <a:latin typeface="Times New Roman"/>
                <a:cs typeface="Times New Roman"/>
              </a:rPr>
              <a:t>Y</a:t>
            </a:r>
            <a:r>
              <a:rPr sz="2000" spc="-75" dirty="0">
                <a:latin typeface="Times New Roman"/>
                <a:cs typeface="Times New Roman"/>
              </a:rPr>
              <a:t> </a:t>
            </a:r>
            <a:r>
              <a:rPr sz="2000" spc="-5" dirty="0">
                <a:latin typeface="Times New Roman"/>
                <a:cs typeface="Times New Roman"/>
              </a:rPr>
              <a:t>coordinate</a:t>
            </a:r>
            <a:endParaRPr sz="2000" dirty="0">
              <a:latin typeface="Times New Roman"/>
              <a:cs typeface="Times New Roman"/>
            </a:endParaRPr>
          </a:p>
          <a:p>
            <a:pPr marL="266700">
              <a:lnSpc>
                <a:spcPct val="100000"/>
              </a:lnSpc>
              <a:spcBef>
                <a:spcPts val="1200"/>
              </a:spcBef>
            </a:pPr>
            <a:r>
              <a:rPr sz="2000" dirty="0">
                <a:latin typeface="Times New Roman"/>
                <a:cs typeface="Times New Roman"/>
              </a:rPr>
              <a:t>values.</a:t>
            </a:r>
          </a:p>
        </p:txBody>
      </p:sp>
      <p:sp>
        <p:nvSpPr>
          <p:cNvPr id="5" name="object 5"/>
          <p:cNvSpPr txBox="1"/>
          <p:nvPr/>
        </p:nvSpPr>
        <p:spPr>
          <a:xfrm>
            <a:off x="1336928" y="3428936"/>
            <a:ext cx="7391400" cy="3025775"/>
          </a:xfrm>
          <a:prstGeom prst="rect">
            <a:avLst/>
          </a:prstGeom>
          <a:solidFill>
            <a:srgbClr val="FFFFFF"/>
          </a:solidFill>
        </p:spPr>
        <p:txBody>
          <a:bodyPr vert="horz" wrap="square" lIns="0" tIns="19685" rIns="0" bIns="0" rtlCol="0">
            <a:spAutoFit/>
          </a:bodyPr>
          <a:lstStyle/>
          <a:p>
            <a:pPr marL="659765" marR="390525" indent="-254635">
              <a:lnSpc>
                <a:spcPts val="3600"/>
              </a:lnSpc>
              <a:spcBef>
                <a:spcPts val="155"/>
              </a:spcBef>
            </a:pPr>
            <a:r>
              <a:rPr lang="en-IN" sz="1600" spc="-5" dirty="0">
                <a:solidFill>
                  <a:srgbClr val="3890A7"/>
                </a:solidFill>
                <a:latin typeface="Webdings"/>
                <a:cs typeface="Webdings"/>
              </a:rPr>
              <a:t></a:t>
            </a:r>
            <a:r>
              <a:rPr lang="en-IN" sz="1600" spc="5" dirty="0">
                <a:solidFill>
                  <a:srgbClr val="3890A7"/>
                </a:solidFill>
                <a:latin typeface="Times New Roman"/>
                <a:cs typeface="Times New Roman"/>
              </a:rPr>
              <a:t> </a:t>
            </a:r>
            <a:r>
              <a:rPr sz="2000" spc="-20" dirty="0">
                <a:latin typeface="Times New Roman"/>
                <a:cs typeface="Times New Roman"/>
              </a:rPr>
              <a:t>However,</a:t>
            </a:r>
            <a:r>
              <a:rPr sz="2000" spc="430" dirty="0">
                <a:latin typeface="Times New Roman"/>
                <a:cs typeface="Times New Roman"/>
              </a:rPr>
              <a:t> </a:t>
            </a:r>
            <a:r>
              <a:rPr sz="2000" spc="-5" dirty="0">
                <a:latin typeface="Times New Roman"/>
                <a:cs typeface="Times New Roman"/>
              </a:rPr>
              <a:t>in</a:t>
            </a:r>
            <a:r>
              <a:rPr sz="2000" spc="325" dirty="0">
                <a:latin typeface="Times New Roman"/>
                <a:cs typeface="Times New Roman"/>
              </a:rPr>
              <a:t> </a:t>
            </a:r>
            <a:r>
              <a:rPr sz="2000" dirty="0">
                <a:latin typeface="Times New Roman"/>
                <a:cs typeface="Times New Roman"/>
              </a:rPr>
              <a:t>both</a:t>
            </a:r>
            <a:r>
              <a:rPr sz="2000" spc="380" dirty="0">
                <a:latin typeface="Times New Roman"/>
                <a:cs typeface="Times New Roman"/>
              </a:rPr>
              <a:t> </a:t>
            </a:r>
            <a:r>
              <a:rPr sz="2000" dirty="0">
                <a:latin typeface="Times New Roman"/>
                <a:cs typeface="Times New Roman"/>
              </a:rPr>
              <a:t>the</a:t>
            </a:r>
            <a:r>
              <a:rPr sz="2000" spc="280" dirty="0">
                <a:latin typeface="Times New Roman"/>
                <a:cs typeface="Times New Roman"/>
              </a:rPr>
              <a:t> </a:t>
            </a:r>
            <a:r>
              <a:rPr sz="2000" spc="-15" dirty="0">
                <a:latin typeface="Times New Roman"/>
                <a:cs typeface="Times New Roman"/>
              </a:rPr>
              <a:t>cases</a:t>
            </a:r>
            <a:r>
              <a:rPr sz="2000" spc="-10" dirty="0">
                <a:latin typeface="Times New Roman"/>
                <a:cs typeface="Times New Roman"/>
              </a:rPr>
              <a:t> </a:t>
            </a:r>
            <a:r>
              <a:rPr sz="2000" dirty="0">
                <a:latin typeface="Times New Roman"/>
                <a:cs typeface="Times New Roman"/>
              </a:rPr>
              <a:t>only</a:t>
            </a:r>
            <a:r>
              <a:rPr sz="2000" spc="310" dirty="0">
                <a:latin typeface="Times New Roman"/>
                <a:cs typeface="Times New Roman"/>
              </a:rPr>
              <a:t> </a:t>
            </a:r>
            <a:r>
              <a:rPr sz="2000" spc="5" dirty="0">
                <a:latin typeface="Times New Roman"/>
                <a:cs typeface="Times New Roman"/>
              </a:rPr>
              <a:t>one</a:t>
            </a:r>
            <a:r>
              <a:rPr sz="2000" spc="365" dirty="0">
                <a:latin typeface="Times New Roman"/>
                <a:cs typeface="Times New Roman"/>
              </a:rPr>
              <a:t> </a:t>
            </a:r>
            <a:r>
              <a:rPr sz="2000" spc="-5" dirty="0">
                <a:latin typeface="Times New Roman"/>
                <a:cs typeface="Times New Roman"/>
              </a:rPr>
              <a:t>coordinate</a:t>
            </a:r>
            <a:r>
              <a:rPr sz="2000" spc="175" dirty="0">
                <a:latin typeface="Times New Roman"/>
                <a:cs typeface="Times New Roman"/>
              </a:rPr>
              <a:t> </a:t>
            </a:r>
            <a:r>
              <a:rPr sz="2000" dirty="0">
                <a:latin typeface="Times New Roman"/>
                <a:cs typeface="Times New Roman"/>
              </a:rPr>
              <a:t>changes</a:t>
            </a:r>
            <a:r>
              <a:rPr sz="2000" spc="-55" dirty="0">
                <a:latin typeface="Times New Roman"/>
                <a:cs typeface="Times New Roman"/>
              </a:rPr>
              <a:t> </a:t>
            </a:r>
            <a:r>
              <a:rPr sz="2000" spc="-5" dirty="0">
                <a:latin typeface="Times New Roman"/>
                <a:cs typeface="Times New Roman"/>
              </a:rPr>
              <a:t>it</a:t>
            </a:r>
            <a:r>
              <a:rPr lang="en-IN" sz="2000" spc="-5" dirty="0">
                <a:latin typeface="Times New Roman"/>
                <a:cs typeface="Times New Roman"/>
              </a:rPr>
              <a:t>s </a:t>
            </a:r>
            <a:r>
              <a:rPr lang="en-IN" sz="2000" spc="-484" dirty="0">
                <a:latin typeface="Times New Roman"/>
                <a:cs typeface="Times New Roman"/>
              </a:rPr>
              <a:t> </a:t>
            </a:r>
            <a:r>
              <a:rPr sz="2000" spc="-5" dirty="0">
                <a:latin typeface="Times New Roman"/>
                <a:cs typeface="Times New Roman"/>
              </a:rPr>
              <a:t>coordinates</a:t>
            </a:r>
            <a:r>
              <a:rPr sz="2000" spc="-55" dirty="0">
                <a:latin typeface="Times New Roman"/>
                <a:cs typeface="Times New Roman"/>
              </a:rPr>
              <a:t> </a:t>
            </a:r>
            <a:r>
              <a:rPr sz="2000" dirty="0">
                <a:latin typeface="Times New Roman"/>
                <a:cs typeface="Times New Roman"/>
              </a:rPr>
              <a:t>and other</a:t>
            </a:r>
            <a:r>
              <a:rPr sz="2000" spc="-55" dirty="0">
                <a:latin typeface="Times New Roman"/>
                <a:cs typeface="Times New Roman"/>
              </a:rPr>
              <a:t> </a:t>
            </a:r>
            <a:r>
              <a:rPr sz="2000" spc="-5" dirty="0">
                <a:latin typeface="Times New Roman"/>
                <a:cs typeface="Times New Roman"/>
              </a:rPr>
              <a:t>preserves</a:t>
            </a:r>
            <a:r>
              <a:rPr sz="2000" spc="-50" dirty="0">
                <a:latin typeface="Times New Roman"/>
                <a:cs typeface="Times New Roman"/>
              </a:rPr>
              <a:t> </a:t>
            </a:r>
            <a:r>
              <a:rPr sz="2000" spc="-15" dirty="0">
                <a:latin typeface="Times New Roman"/>
                <a:cs typeface="Times New Roman"/>
              </a:rPr>
              <a:t>its</a:t>
            </a:r>
            <a:r>
              <a:rPr sz="2000" spc="-5" dirty="0">
                <a:latin typeface="Times New Roman"/>
                <a:cs typeface="Times New Roman"/>
              </a:rPr>
              <a:t> </a:t>
            </a:r>
            <a:r>
              <a:rPr sz="2000" dirty="0">
                <a:latin typeface="Times New Roman"/>
                <a:cs typeface="Times New Roman"/>
              </a:rPr>
              <a:t>values.</a:t>
            </a:r>
          </a:p>
          <a:p>
            <a:pPr marL="405130">
              <a:lnSpc>
                <a:spcPct val="100000"/>
              </a:lnSpc>
              <a:spcBef>
                <a:spcPts val="1315"/>
              </a:spcBef>
            </a:pPr>
            <a:r>
              <a:rPr lang="en-IN" sz="1600" spc="-5" dirty="0">
                <a:solidFill>
                  <a:srgbClr val="3890A7"/>
                </a:solidFill>
                <a:latin typeface="Webdings"/>
                <a:cs typeface="Webdings"/>
              </a:rPr>
              <a:t></a:t>
            </a:r>
            <a:r>
              <a:rPr lang="en-IN" sz="1600" dirty="0">
                <a:solidFill>
                  <a:srgbClr val="3890A7"/>
                </a:solidFill>
                <a:latin typeface="Times New Roman"/>
                <a:cs typeface="Times New Roman"/>
              </a:rPr>
              <a:t> </a:t>
            </a:r>
            <a:r>
              <a:rPr sz="2000" spc="-5" dirty="0">
                <a:latin typeface="Times New Roman"/>
                <a:cs typeface="Times New Roman"/>
              </a:rPr>
              <a:t>Shearing</a:t>
            </a:r>
            <a:r>
              <a:rPr sz="2000" spc="-55" dirty="0">
                <a:latin typeface="Times New Roman"/>
                <a:cs typeface="Times New Roman"/>
              </a:rPr>
              <a:t> </a:t>
            </a:r>
            <a:r>
              <a:rPr sz="2000" dirty="0">
                <a:latin typeface="Times New Roman"/>
                <a:cs typeface="Times New Roman"/>
              </a:rPr>
              <a:t>is</a:t>
            </a:r>
            <a:r>
              <a:rPr sz="2000" spc="-30" dirty="0">
                <a:latin typeface="Times New Roman"/>
                <a:cs typeface="Times New Roman"/>
              </a:rPr>
              <a:t> </a:t>
            </a:r>
            <a:r>
              <a:rPr sz="2000" spc="-5" dirty="0">
                <a:latin typeface="Times New Roman"/>
                <a:cs typeface="Times New Roman"/>
              </a:rPr>
              <a:t>also</a:t>
            </a:r>
            <a:r>
              <a:rPr sz="2000" spc="-30" dirty="0">
                <a:latin typeface="Times New Roman"/>
                <a:cs typeface="Times New Roman"/>
              </a:rPr>
              <a:t> </a:t>
            </a:r>
            <a:r>
              <a:rPr sz="2000" spc="-15" dirty="0">
                <a:latin typeface="Times New Roman"/>
                <a:cs typeface="Times New Roman"/>
              </a:rPr>
              <a:t>termed</a:t>
            </a:r>
            <a:r>
              <a:rPr sz="2000" dirty="0">
                <a:latin typeface="Times New Roman"/>
                <a:cs typeface="Times New Roman"/>
              </a:rPr>
              <a:t> </a:t>
            </a:r>
            <a:r>
              <a:rPr sz="2000" spc="-10" dirty="0">
                <a:latin typeface="Times New Roman"/>
                <a:cs typeface="Times New Roman"/>
              </a:rPr>
              <a:t>as</a:t>
            </a:r>
            <a:r>
              <a:rPr sz="2000" spc="15" dirty="0">
                <a:latin typeface="Times New Roman"/>
                <a:cs typeface="Times New Roman"/>
              </a:rPr>
              <a:t> </a:t>
            </a:r>
            <a:r>
              <a:rPr sz="2000" b="1" dirty="0">
                <a:latin typeface="Times New Roman"/>
                <a:cs typeface="Times New Roman"/>
              </a:rPr>
              <a:t>Skewing</a:t>
            </a:r>
            <a:r>
              <a:rPr sz="2000" dirty="0">
                <a:latin typeface="Times New Roman"/>
                <a:cs typeface="Times New Roman"/>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6029" y="1098296"/>
            <a:ext cx="1990089"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Calibri"/>
                <a:cs typeface="Calibri"/>
              </a:rPr>
              <a:t>X</a:t>
            </a:r>
            <a:r>
              <a:rPr sz="2200" spc="-45" dirty="0">
                <a:latin typeface="Calibri"/>
                <a:cs typeface="Calibri"/>
              </a:rPr>
              <a:t> </a:t>
            </a:r>
            <a:r>
              <a:rPr sz="2200" spc="-20" dirty="0">
                <a:latin typeface="Calibri"/>
                <a:cs typeface="Calibri"/>
              </a:rPr>
              <a:t>direction</a:t>
            </a:r>
            <a:r>
              <a:rPr sz="2200" spc="-85" dirty="0">
                <a:latin typeface="Calibri"/>
                <a:cs typeface="Calibri"/>
              </a:rPr>
              <a:t> </a:t>
            </a:r>
            <a:r>
              <a:rPr sz="2200" spc="-5" dirty="0">
                <a:latin typeface="Calibri"/>
                <a:cs typeface="Calibri"/>
              </a:rPr>
              <a:t>shear:</a:t>
            </a:r>
            <a:endParaRPr sz="2200">
              <a:latin typeface="Calibri"/>
              <a:cs typeface="Calibri"/>
            </a:endParaRPr>
          </a:p>
        </p:txBody>
      </p:sp>
      <p:sp>
        <p:nvSpPr>
          <p:cNvPr id="3" name="object 3"/>
          <p:cNvSpPr txBox="1"/>
          <p:nvPr/>
        </p:nvSpPr>
        <p:spPr>
          <a:xfrm>
            <a:off x="1665858" y="1323397"/>
            <a:ext cx="6575425" cy="940435"/>
          </a:xfrm>
          <a:prstGeom prst="rect">
            <a:avLst/>
          </a:prstGeom>
        </p:spPr>
        <p:txBody>
          <a:bodyPr vert="horz" wrap="square" lIns="0" tIns="165100" rIns="0" bIns="0" rtlCol="0">
            <a:spAutoFit/>
          </a:bodyPr>
          <a:lstStyle/>
          <a:p>
            <a:pPr marL="12700">
              <a:lnSpc>
                <a:spcPct val="100000"/>
              </a:lnSpc>
              <a:spcBef>
                <a:spcPts val="13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An</a:t>
            </a:r>
            <a:r>
              <a:rPr sz="2000" spc="-15" dirty="0">
                <a:latin typeface="Times New Roman"/>
                <a:cs typeface="Times New Roman"/>
              </a:rPr>
              <a:t> </a:t>
            </a:r>
            <a:r>
              <a:rPr sz="2000" spc="-5" dirty="0">
                <a:latin typeface="Times New Roman"/>
                <a:cs typeface="Times New Roman"/>
              </a:rPr>
              <a:t>x-direction</a:t>
            </a:r>
            <a:r>
              <a:rPr sz="2000" spc="-35" dirty="0">
                <a:latin typeface="Times New Roman"/>
                <a:cs typeface="Times New Roman"/>
              </a:rPr>
              <a:t> </a:t>
            </a:r>
            <a:r>
              <a:rPr sz="2000" spc="-10" dirty="0">
                <a:latin typeface="Times New Roman"/>
                <a:cs typeface="Times New Roman"/>
              </a:rPr>
              <a:t>shear</a:t>
            </a:r>
            <a:r>
              <a:rPr sz="2000" spc="-30" dirty="0">
                <a:latin typeface="Times New Roman"/>
                <a:cs typeface="Times New Roman"/>
              </a:rPr>
              <a:t> </a:t>
            </a:r>
            <a:r>
              <a:rPr sz="2000" spc="-5" dirty="0">
                <a:latin typeface="Times New Roman"/>
                <a:cs typeface="Times New Roman"/>
              </a:rPr>
              <a:t>relative</a:t>
            </a:r>
            <a:r>
              <a:rPr sz="2000" spc="-5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spc="-10" dirty="0">
                <a:latin typeface="Times New Roman"/>
                <a:cs typeface="Times New Roman"/>
              </a:rPr>
              <a:t>the</a:t>
            </a:r>
            <a:r>
              <a:rPr sz="2000" spc="-15" dirty="0">
                <a:latin typeface="Times New Roman"/>
                <a:cs typeface="Times New Roman"/>
              </a:rPr>
              <a:t> </a:t>
            </a:r>
            <a:r>
              <a:rPr sz="2000" dirty="0">
                <a:latin typeface="Times New Roman"/>
                <a:cs typeface="Times New Roman"/>
              </a:rPr>
              <a:t>x</a:t>
            </a:r>
            <a:r>
              <a:rPr sz="2000" spc="-15" dirty="0">
                <a:latin typeface="Times New Roman"/>
                <a:cs typeface="Times New Roman"/>
              </a:rPr>
              <a:t> </a:t>
            </a:r>
            <a:r>
              <a:rPr sz="2000" dirty="0">
                <a:latin typeface="Times New Roman"/>
                <a:cs typeface="Times New Roman"/>
              </a:rPr>
              <a:t>axis</a:t>
            </a:r>
            <a:r>
              <a:rPr sz="2000" spc="-35" dirty="0">
                <a:latin typeface="Times New Roman"/>
                <a:cs typeface="Times New Roman"/>
              </a:rPr>
              <a:t> </a:t>
            </a:r>
            <a:r>
              <a:rPr sz="2000" dirty="0">
                <a:latin typeface="Times New Roman"/>
                <a:cs typeface="Times New Roman"/>
              </a:rPr>
              <a:t>is</a:t>
            </a:r>
            <a:r>
              <a:rPr sz="2000" spc="-30" dirty="0">
                <a:latin typeface="Times New Roman"/>
                <a:cs typeface="Times New Roman"/>
              </a:rPr>
              <a:t> </a:t>
            </a:r>
            <a:r>
              <a:rPr sz="2000" spc="-5" dirty="0">
                <a:latin typeface="Times New Roman"/>
                <a:cs typeface="Times New Roman"/>
              </a:rPr>
              <a:t>produced</a:t>
            </a:r>
            <a:r>
              <a:rPr sz="2000" spc="-40" dirty="0">
                <a:latin typeface="Times New Roman"/>
                <a:cs typeface="Times New Roman"/>
              </a:rPr>
              <a:t> </a:t>
            </a:r>
            <a:r>
              <a:rPr sz="2000" dirty="0">
                <a:latin typeface="Times New Roman"/>
                <a:cs typeface="Times New Roman"/>
              </a:rPr>
              <a:t>with</a:t>
            </a:r>
            <a:r>
              <a:rPr sz="2000" spc="-30" dirty="0">
                <a:latin typeface="Times New Roman"/>
                <a:cs typeface="Times New Roman"/>
              </a:rPr>
              <a:t> </a:t>
            </a:r>
            <a:r>
              <a:rPr sz="2000" dirty="0">
                <a:latin typeface="Times New Roman"/>
                <a:cs typeface="Times New Roman"/>
              </a:rPr>
              <a:t>the</a:t>
            </a:r>
            <a:endParaRPr sz="2000">
              <a:latin typeface="Times New Roman"/>
              <a:cs typeface="Times New Roman"/>
            </a:endParaRPr>
          </a:p>
          <a:p>
            <a:pPr marL="267335">
              <a:lnSpc>
                <a:spcPct val="100000"/>
              </a:lnSpc>
              <a:spcBef>
                <a:spcPts val="1200"/>
              </a:spcBef>
            </a:pPr>
            <a:r>
              <a:rPr sz="2000" spc="-5" dirty="0">
                <a:latin typeface="Times New Roman"/>
                <a:cs typeface="Times New Roman"/>
              </a:rPr>
              <a:t>transformation</a:t>
            </a:r>
            <a:r>
              <a:rPr sz="2000" spc="-60" dirty="0">
                <a:latin typeface="Times New Roman"/>
                <a:cs typeface="Times New Roman"/>
              </a:rPr>
              <a:t> </a:t>
            </a:r>
            <a:r>
              <a:rPr sz="2000" spc="-20" dirty="0">
                <a:latin typeface="Times New Roman"/>
                <a:cs typeface="Times New Roman"/>
              </a:rPr>
              <a:t>matrix</a:t>
            </a:r>
            <a:endParaRPr sz="2000">
              <a:latin typeface="Times New Roman"/>
              <a:cs typeface="Times New Roman"/>
            </a:endParaRPr>
          </a:p>
        </p:txBody>
      </p:sp>
      <p:grpSp>
        <p:nvGrpSpPr>
          <p:cNvPr id="4" name="object 4"/>
          <p:cNvGrpSpPr/>
          <p:nvPr/>
        </p:nvGrpSpPr>
        <p:grpSpPr>
          <a:xfrm>
            <a:off x="415632" y="2351913"/>
            <a:ext cx="8312784" cy="4102735"/>
            <a:chOff x="415632" y="2351913"/>
            <a:chExt cx="8312784" cy="4102735"/>
          </a:xfrm>
        </p:grpSpPr>
        <p:sp>
          <p:nvSpPr>
            <p:cNvPr id="5" name="object 5"/>
            <p:cNvSpPr/>
            <p:nvPr/>
          </p:nvSpPr>
          <p:spPr>
            <a:xfrm>
              <a:off x="4437634" y="2351912"/>
              <a:ext cx="1245870" cy="1077595"/>
            </a:xfrm>
            <a:custGeom>
              <a:avLst/>
              <a:gdLst/>
              <a:ahLst/>
              <a:cxnLst/>
              <a:rect l="l" t="t" r="r" b="b"/>
              <a:pathLst>
                <a:path w="1245870" h="1077595">
                  <a:moveTo>
                    <a:pt x="210566" y="0"/>
                  </a:moveTo>
                  <a:lnTo>
                    <a:pt x="199517" y="1270"/>
                  </a:lnTo>
                  <a:lnTo>
                    <a:pt x="188341" y="1270"/>
                  </a:lnTo>
                  <a:lnTo>
                    <a:pt x="148209" y="9398"/>
                  </a:lnTo>
                  <a:lnTo>
                    <a:pt x="109474" y="25527"/>
                  </a:lnTo>
                  <a:lnTo>
                    <a:pt x="76200" y="46990"/>
                  </a:lnTo>
                  <a:lnTo>
                    <a:pt x="47117" y="75311"/>
                  </a:lnTo>
                  <a:lnTo>
                    <a:pt x="24892" y="107569"/>
                  </a:lnTo>
                  <a:lnTo>
                    <a:pt x="8255" y="145161"/>
                  </a:lnTo>
                  <a:lnTo>
                    <a:pt x="0" y="185547"/>
                  </a:lnTo>
                  <a:lnTo>
                    <a:pt x="0" y="1077087"/>
                  </a:lnTo>
                  <a:lnTo>
                    <a:pt x="11049" y="1077087"/>
                  </a:lnTo>
                  <a:lnTo>
                    <a:pt x="11049" y="196342"/>
                  </a:lnTo>
                  <a:lnTo>
                    <a:pt x="15240" y="166751"/>
                  </a:lnTo>
                  <a:lnTo>
                    <a:pt x="45720" y="96774"/>
                  </a:lnTo>
                  <a:lnTo>
                    <a:pt x="99695" y="44323"/>
                  </a:lnTo>
                  <a:lnTo>
                    <a:pt x="170434" y="16129"/>
                  </a:lnTo>
                  <a:lnTo>
                    <a:pt x="191135" y="12065"/>
                  </a:lnTo>
                  <a:lnTo>
                    <a:pt x="210566" y="12065"/>
                  </a:lnTo>
                  <a:lnTo>
                    <a:pt x="210566" y="0"/>
                  </a:lnTo>
                  <a:close/>
                </a:path>
                <a:path w="1245870" h="1077595">
                  <a:moveTo>
                    <a:pt x="1245489" y="205740"/>
                  </a:moveTo>
                  <a:lnTo>
                    <a:pt x="1244092" y="194945"/>
                  </a:lnTo>
                  <a:lnTo>
                    <a:pt x="1244092" y="184150"/>
                  </a:lnTo>
                  <a:lnTo>
                    <a:pt x="1235837" y="143891"/>
                  </a:lnTo>
                  <a:lnTo>
                    <a:pt x="1219200" y="107569"/>
                  </a:lnTo>
                  <a:lnTo>
                    <a:pt x="1183132" y="60452"/>
                  </a:lnTo>
                  <a:lnTo>
                    <a:pt x="1151255" y="34925"/>
                  </a:lnTo>
                  <a:lnTo>
                    <a:pt x="1115314" y="16129"/>
                  </a:lnTo>
                  <a:lnTo>
                    <a:pt x="1075055" y="4064"/>
                  </a:lnTo>
                  <a:lnTo>
                    <a:pt x="1054354" y="1270"/>
                  </a:lnTo>
                  <a:lnTo>
                    <a:pt x="1044575" y="1270"/>
                  </a:lnTo>
                  <a:lnTo>
                    <a:pt x="1033526" y="0"/>
                  </a:lnTo>
                  <a:lnTo>
                    <a:pt x="1033526" y="12065"/>
                  </a:lnTo>
                  <a:lnTo>
                    <a:pt x="1054354" y="12065"/>
                  </a:lnTo>
                  <a:lnTo>
                    <a:pt x="1093089" y="20193"/>
                  </a:lnTo>
                  <a:lnTo>
                    <a:pt x="1129157" y="34925"/>
                  </a:lnTo>
                  <a:lnTo>
                    <a:pt x="1161034" y="56515"/>
                  </a:lnTo>
                  <a:lnTo>
                    <a:pt x="1209421" y="112903"/>
                  </a:lnTo>
                  <a:lnTo>
                    <a:pt x="1224661" y="147955"/>
                  </a:lnTo>
                  <a:lnTo>
                    <a:pt x="1233043" y="185547"/>
                  </a:lnTo>
                  <a:lnTo>
                    <a:pt x="1233043" y="1077087"/>
                  </a:lnTo>
                  <a:lnTo>
                    <a:pt x="1244092" y="1077087"/>
                  </a:lnTo>
                  <a:lnTo>
                    <a:pt x="1245489" y="1067689"/>
                  </a:lnTo>
                  <a:lnTo>
                    <a:pt x="1245489" y="205740"/>
                  </a:lnTo>
                  <a:close/>
                </a:path>
              </a:pathLst>
            </a:custGeom>
            <a:solidFill>
              <a:srgbClr val="3890A7"/>
            </a:solidFill>
          </p:spPr>
          <p:txBody>
            <a:bodyPr wrap="square" lIns="0" tIns="0" rIns="0" bIns="0" rtlCol="0"/>
            <a:lstStyle/>
            <a:p>
              <a:endParaRPr/>
            </a:p>
          </p:txBody>
        </p:sp>
        <p:pic>
          <p:nvPicPr>
            <p:cNvPr id="6" name="object 6"/>
            <p:cNvPicPr/>
            <p:nvPr/>
          </p:nvPicPr>
          <p:blipFill>
            <a:blip r:embed="rId2" cstate="print"/>
            <a:stretch>
              <a:fillRect/>
            </a:stretch>
          </p:blipFill>
          <p:spPr>
            <a:xfrm>
              <a:off x="415632" y="3428936"/>
              <a:ext cx="8312784" cy="3025648"/>
            </a:xfrm>
            <a:prstGeom prst="rect">
              <a:avLst/>
            </a:prstGeom>
          </p:spPr>
        </p:pic>
      </p:grpSp>
      <p:sp>
        <p:nvSpPr>
          <p:cNvPr id="7" name="object 7"/>
          <p:cNvSpPr/>
          <p:nvPr/>
        </p:nvSpPr>
        <p:spPr>
          <a:xfrm>
            <a:off x="1336929" y="2461983"/>
            <a:ext cx="7391400" cy="3992879"/>
          </a:xfrm>
          <a:custGeom>
            <a:avLst/>
            <a:gdLst/>
            <a:ahLst/>
            <a:cxnLst/>
            <a:rect l="l" t="t" r="r" b="b"/>
            <a:pathLst>
              <a:path w="7391400" h="3992879">
                <a:moveTo>
                  <a:pt x="3480244" y="0"/>
                </a:moveTo>
                <a:lnTo>
                  <a:pt x="3257423" y="0"/>
                </a:lnTo>
                <a:lnTo>
                  <a:pt x="3257423" y="379501"/>
                </a:lnTo>
                <a:lnTo>
                  <a:pt x="3257423" y="801916"/>
                </a:lnTo>
                <a:lnTo>
                  <a:pt x="3480244" y="801916"/>
                </a:lnTo>
                <a:lnTo>
                  <a:pt x="3480244" y="379514"/>
                </a:lnTo>
                <a:lnTo>
                  <a:pt x="3480244" y="0"/>
                </a:lnTo>
                <a:close/>
              </a:path>
              <a:path w="7391400" h="3992879">
                <a:moveTo>
                  <a:pt x="4199458" y="0"/>
                </a:moveTo>
                <a:lnTo>
                  <a:pt x="3948938" y="0"/>
                </a:lnTo>
                <a:lnTo>
                  <a:pt x="3948938" y="379501"/>
                </a:lnTo>
                <a:lnTo>
                  <a:pt x="3948938" y="801916"/>
                </a:lnTo>
                <a:lnTo>
                  <a:pt x="4199458" y="801916"/>
                </a:lnTo>
                <a:lnTo>
                  <a:pt x="4199458" y="379514"/>
                </a:lnTo>
                <a:lnTo>
                  <a:pt x="4199458" y="0"/>
                </a:lnTo>
                <a:close/>
              </a:path>
              <a:path w="7391400" h="3992879">
                <a:moveTo>
                  <a:pt x="7391400" y="966952"/>
                </a:moveTo>
                <a:lnTo>
                  <a:pt x="4199458" y="966952"/>
                </a:lnTo>
                <a:lnTo>
                  <a:pt x="4199458" y="801941"/>
                </a:lnTo>
                <a:lnTo>
                  <a:pt x="3948938" y="801941"/>
                </a:lnTo>
                <a:lnTo>
                  <a:pt x="3948938" y="966952"/>
                </a:lnTo>
                <a:lnTo>
                  <a:pt x="3480244" y="966952"/>
                </a:lnTo>
                <a:lnTo>
                  <a:pt x="3480244" y="801941"/>
                </a:lnTo>
                <a:lnTo>
                  <a:pt x="3257423" y="801941"/>
                </a:lnTo>
                <a:lnTo>
                  <a:pt x="3257423" y="966952"/>
                </a:lnTo>
                <a:lnTo>
                  <a:pt x="0" y="966952"/>
                </a:lnTo>
                <a:lnTo>
                  <a:pt x="0" y="3992600"/>
                </a:lnTo>
                <a:lnTo>
                  <a:pt x="7391400" y="3992600"/>
                </a:lnTo>
                <a:lnTo>
                  <a:pt x="7391400" y="966952"/>
                </a:lnTo>
                <a:close/>
              </a:path>
            </a:pathLst>
          </a:custGeom>
          <a:solidFill>
            <a:srgbClr val="FFFFFF"/>
          </a:solidFill>
        </p:spPr>
        <p:txBody>
          <a:bodyPr wrap="square" lIns="0" tIns="0" rIns="0" bIns="0" rtlCol="0"/>
          <a:lstStyle/>
          <a:p>
            <a:endParaRPr/>
          </a:p>
        </p:txBody>
      </p:sp>
      <p:graphicFrame>
        <p:nvGraphicFramePr>
          <p:cNvPr id="8" name="object 8"/>
          <p:cNvGraphicFramePr>
            <a:graphicFrameLocks noGrp="1"/>
          </p:cNvGraphicFramePr>
          <p:nvPr/>
        </p:nvGraphicFramePr>
        <p:xfrm>
          <a:off x="1336928" y="2476556"/>
          <a:ext cx="7482840" cy="3978026"/>
        </p:xfrm>
        <a:graphic>
          <a:graphicData uri="http://schemas.openxmlformats.org/drawingml/2006/table">
            <a:tbl>
              <a:tblPr firstRow="1" bandRow="1">
                <a:tableStyleId>{2D5ABB26-0587-4C30-8999-92F81FD0307C}</a:tableStyleId>
              </a:tblPr>
              <a:tblGrid>
                <a:gridCol w="3540760">
                  <a:extLst>
                    <a:ext uri="{9D8B030D-6E8A-4147-A177-3AD203B41FA5}">
                      <a16:colId xmlns:a16="http://schemas.microsoft.com/office/drawing/2014/main" val="20000"/>
                    </a:ext>
                  </a:extLst>
                </a:gridCol>
                <a:gridCol w="503555">
                  <a:extLst>
                    <a:ext uri="{9D8B030D-6E8A-4147-A177-3AD203B41FA5}">
                      <a16:colId xmlns:a16="http://schemas.microsoft.com/office/drawing/2014/main" val="20001"/>
                    </a:ext>
                  </a:extLst>
                </a:gridCol>
                <a:gridCol w="3438525">
                  <a:extLst>
                    <a:ext uri="{9D8B030D-6E8A-4147-A177-3AD203B41FA5}">
                      <a16:colId xmlns:a16="http://schemas.microsoft.com/office/drawing/2014/main" val="20002"/>
                    </a:ext>
                  </a:extLst>
                </a:gridCol>
              </a:tblGrid>
              <a:tr h="359708">
                <a:tc>
                  <a:txBody>
                    <a:bodyPr/>
                    <a:lstStyle/>
                    <a:p>
                      <a:pPr marR="120014" algn="r">
                        <a:lnSpc>
                          <a:spcPts val="2070"/>
                        </a:lnSpc>
                      </a:pPr>
                      <a:r>
                        <a:rPr sz="1900" dirty="0">
                          <a:latin typeface="Times New Roman"/>
                          <a:cs typeface="Times New Roman"/>
                        </a:rPr>
                        <a:t>1</a:t>
                      </a:r>
                      <a:endParaRPr sz="1900">
                        <a:latin typeface="Times New Roman"/>
                        <a:cs typeface="Times New Roman"/>
                      </a:endParaRPr>
                    </a:p>
                  </a:txBody>
                  <a:tcPr marL="0" marR="0" marT="0" marB="0"/>
                </a:tc>
                <a:tc>
                  <a:txBody>
                    <a:bodyPr/>
                    <a:lstStyle/>
                    <a:p>
                      <a:pPr marR="58419" algn="ctr">
                        <a:lnSpc>
                          <a:spcPts val="2070"/>
                        </a:lnSpc>
                      </a:pPr>
                      <a:r>
                        <a:rPr sz="1900" spc="-5" dirty="0">
                          <a:latin typeface="Times New Roman"/>
                          <a:cs typeface="Times New Roman"/>
                        </a:rPr>
                        <a:t>sh</a:t>
                      </a:r>
                      <a:r>
                        <a:rPr sz="1875" spc="-7" baseline="-17777" dirty="0">
                          <a:latin typeface="Times New Roman"/>
                          <a:cs typeface="Times New Roman"/>
                        </a:rPr>
                        <a:t>x</a:t>
                      </a:r>
                      <a:endParaRPr sz="1875" baseline="-17777">
                        <a:latin typeface="Times New Roman"/>
                        <a:cs typeface="Times New Roman"/>
                      </a:endParaRPr>
                    </a:p>
                  </a:txBody>
                  <a:tcPr marL="0" marR="0" marT="0" marB="0"/>
                </a:tc>
                <a:tc>
                  <a:txBody>
                    <a:bodyPr/>
                    <a:lstStyle/>
                    <a:p>
                      <a:pPr marL="102235">
                        <a:lnSpc>
                          <a:spcPts val="2070"/>
                        </a:lnSpc>
                      </a:pPr>
                      <a:r>
                        <a:rPr sz="1900" dirty="0">
                          <a:latin typeface="Times New Roman"/>
                          <a:cs typeface="Times New Roman"/>
                        </a:rPr>
                        <a:t>0</a:t>
                      </a:r>
                      <a:endParaRPr sz="1900">
                        <a:latin typeface="Times New Roman"/>
                        <a:cs typeface="Times New Roman"/>
                      </a:endParaRPr>
                    </a:p>
                  </a:txBody>
                  <a:tcPr marL="0" marR="0" marT="0" marB="0"/>
                </a:tc>
                <a:extLst>
                  <a:ext uri="{0D108BD9-81ED-4DB2-BD59-A6C34878D82A}">
                    <a16:rowId xmlns:a16="http://schemas.microsoft.com/office/drawing/2014/main" val="10000"/>
                  </a:ext>
                </a:extLst>
              </a:tr>
              <a:tr h="424305">
                <a:tc>
                  <a:txBody>
                    <a:bodyPr/>
                    <a:lstStyle/>
                    <a:p>
                      <a:pPr marR="120014" algn="r">
                        <a:lnSpc>
                          <a:spcPct val="100000"/>
                        </a:lnSpc>
                        <a:spcBef>
                          <a:spcPts val="270"/>
                        </a:spcBef>
                      </a:pPr>
                      <a:r>
                        <a:rPr sz="1900" dirty="0">
                          <a:latin typeface="Times New Roman"/>
                          <a:cs typeface="Times New Roman"/>
                        </a:rPr>
                        <a:t>0</a:t>
                      </a:r>
                      <a:endParaRPr sz="1900">
                        <a:latin typeface="Times New Roman"/>
                        <a:cs typeface="Times New Roman"/>
                      </a:endParaRPr>
                    </a:p>
                  </a:txBody>
                  <a:tcPr marL="0" marR="0" marT="34290" marB="0"/>
                </a:tc>
                <a:tc>
                  <a:txBody>
                    <a:bodyPr/>
                    <a:lstStyle/>
                    <a:p>
                      <a:pPr marL="34290" marR="30480" algn="ctr">
                        <a:lnSpc>
                          <a:spcPct val="100000"/>
                        </a:lnSpc>
                        <a:spcBef>
                          <a:spcPts val="270"/>
                        </a:spcBef>
                      </a:pPr>
                      <a:r>
                        <a:rPr sz="1900" dirty="0">
                          <a:latin typeface="Times New Roman"/>
                          <a:cs typeface="Times New Roman"/>
                        </a:rPr>
                        <a:t>1</a:t>
                      </a:r>
                      <a:endParaRPr sz="1900">
                        <a:latin typeface="Times New Roman"/>
                        <a:cs typeface="Times New Roman"/>
                      </a:endParaRPr>
                    </a:p>
                  </a:txBody>
                  <a:tcPr marL="0" marR="0" marT="34290" marB="0"/>
                </a:tc>
                <a:tc>
                  <a:txBody>
                    <a:bodyPr/>
                    <a:lstStyle/>
                    <a:p>
                      <a:pPr marL="102235">
                        <a:lnSpc>
                          <a:spcPct val="100000"/>
                        </a:lnSpc>
                        <a:spcBef>
                          <a:spcPts val="270"/>
                        </a:spcBef>
                      </a:pPr>
                      <a:r>
                        <a:rPr sz="1900" dirty="0">
                          <a:latin typeface="Times New Roman"/>
                          <a:cs typeface="Times New Roman"/>
                        </a:rPr>
                        <a:t>0</a:t>
                      </a:r>
                      <a:endParaRPr sz="1900">
                        <a:latin typeface="Times New Roman"/>
                        <a:cs typeface="Times New Roman"/>
                      </a:endParaRPr>
                    </a:p>
                  </a:txBody>
                  <a:tcPr marL="0" marR="0" marT="34290" marB="0"/>
                </a:tc>
                <a:extLst>
                  <a:ext uri="{0D108BD9-81ED-4DB2-BD59-A6C34878D82A}">
                    <a16:rowId xmlns:a16="http://schemas.microsoft.com/office/drawing/2014/main" val="10001"/>
                  </a:ext>
                </a:extLst>
              </a:tr>
              <a:tr h="3194013">
                <a:tc>
                  <a:txBody>
                    <a:bodyPr/>
                    <a:lstStyle/>
                    <a:p>
                      <a:pPr marR="120650" algn="r">
                        <a:lnSpc>
                          <a:spcPct val="100000"/>
                        </a:lnSpc>
                        <a:spcBef>
                          <a:spcPts val="545"/>
                        </a:spcBef>
                      </a:pPr>
                      <a:r>
                        <a:rPr sz="1900" dirty="0">
                          <a:latin typeface="Times New Roman"/>
                          <a:cs typeface="Times New Roman"/>
                        </a:rPr>
                        <a:t>0</a:t>
                      </a:r>
                      <a:endParaRPr sz="1900">
                        <a:latin typeface="Times New Roman"/>
                        <a:cs typeface="Times New Roman"/>
                      </a:endParaRPr>
                    </a:p>
                    <a:p>
                      <a:pPr marR="54610" algn="r">
                        <a:lnSpc>
                          <a:spcPct val="100000"/>
                        </a:lnSpc>
                        <a:spcBef>
                          <a:spcPts val="1115"/>
                        </a:spcBef>
                      </a:pPr>
                      <a:r>
                        <a:rPr sz="2000" dirty="0">
                          <a:latin typeface="Times New Roman"/>
                          <a:cs typeface="Times New Roman"/>
                        </a:rPr>
                        <a:t>with</a:t>
                      </a:r>
                      <a:r>
                        <a:rPr sz="2000" spc="-45" dirty="0">
                          <a:latin typeface="Times New Roman"/>
                          <a:cs typeface="Times New Roman"/>
                        </a:rPr>
                        <a:t> </a:t>
                      </a:r>
                      <a:r>
                        <a:rPr sz="2000" spc="-5" dirty="0">
                          <a:latin typeface="Times New Roman"/>
                          <a:cs typeface="Times New Roman"/>
                        </a:rPr>
                        <a:t>coordinate</a:t>
                      </a:r>
                      <a:r>
                        <a:rPr sz="2000" spc="-55" dirty="0">
                          <a:latin typeface="Times New Roman"/>
                          <a:cs typeface="Times New Roman"/>
                        </a:rPr>
                        <a:t> </a:t>
                      </a:r>
                      <a:r>
                        <a:rPr sz="2000" spc="-5" dirty="0">
                          <a:latin typeface="Times New Roman"/>
                          <a:cs typeface="Times New Roman"/>
                        </a:rPr>
                        <a:t>positions</a:t>
                      </a:r>
                      <a:r>
                        <a:rPr sz="2000" spc="-75" dirty="0">
                          <a:latin typeface="Times New Roman"/>
                          <a:cs typeface="Times New Roman"/>
                        </a:rPr>
                        <a:t> </a:t>
                      </a:r>
                      <a:r>
                        <a:rPr sz="2000" dirty="0">
                          <a:latin typeface="Times New Roman"/>
                          <a:cs typeface="Times New Roman"/>
                        </a:rPr>
                        <a:t>trans</a:t>
                      </a:r>
                      <a:endParaRPr sz="2000">
                        <a:latin typeface="Times New Roman"/>
                        <a:cs typeface="Times New Roman"/>
                      </a:endParaRPr>
                    </a:p>
                    <a:p>
                      <a:pPr marR="394970" algn="r">
                        <a:lnSpc>
                          <a:spcPct val="100000"/>
                        </a:lnSpc>
                        <a:spcBef>
                          <a:spcPts val="770"/>
                        </a:spcBef>
                      </a:pPr>
                      <a:r>
                        <a:rPr sz="2000" spc="-235" dirty="0">
                          <a:latin typeface="Times New Roman"/>
                          <a:cs typeface="Times New Roman"/>
                        </a:rPr>
                        <a:t>x</a:t>
                      </a:r>
                      <a:r>
                        <a:rPr sz="2000" spc="-235" dirty="0">
                          <a:latin typeface="Symbol"/>
                          <a:cs typeface="Symbol"/>
                        </a:rPr>
                        <a:t></a:t>
                      </a:r>
                      <a:r>
                        <a:rPr sz="2000" spc="-235" dirty="0">
                          <a:latin typeface="Times New Roman"/>
                          <a:cs typeface="Times New Roman"/>
                        </a:rPr>
                        <a:t>=</a:t>
                      </a:r>
                      <a:endParaRPr sz="2000">
                        <a:latin typeface="Times New Roman"/>
                        <a:cs typeface="Times New Roman"/>
                      </a:endParaRPr>
                    </a:p>
                    <a:p>
                      <a:pPr algn="r">
                        <a:lnSpc>
                          <a:spcPct val="100000"/>
                        </a:lnSpc>
                        <a:spcBef>
                          <a:spcPts val="1200"/>
                        </a:spcBef>
                      </a:pPr>
                      <a:r>
                        <a:rPr sz="2000" spc="-240" dirty="0">
                          <a:latin typeface="Times New Roman"/>
                          <a:cs typeface="Times New Roman"/>
                        </a:rPr>
                        <a:t>y</a:t>
                      </a:r>
                      <a:r>
                        <a:rPr sz="2000" spc="-240" dirty="0">
                          <a:latin typeface="Symbol"/>
                          <a:cs typeface="Symbol"/>
                        </a:rPr>
                        <a:t></a:t>
                      </a:r>
                      <a:r>
                        <a:rPr sz="2000" spc="-240" dirty="0">
                          <a:latin typeface="Times New Roman"/>
                          <a:cs typeface="Times New Roman"/>
                        </a:rPr>
                        <a:t>=</a:t>
                      </a:r>
                      <a:endParaRPr sz="2000">
                        <a:latin typeface="Times New Roman"/>
                        <a:cs typeface="Times New Roman"/>
                      </a:endParaRPr>
                    </a:p>
                    <a:p>
                      <a:pPr marR="55244" algn="r">
                        <a:lnSpc>
                          <a:spcPct val="100000"/>
                        </a:lnSpc>
                        <a:spcBef>
                          <a:spcPts val="142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Negative</a:t>
                      </a:r>
                      <a:r>
                        <a:rPr sz="2000" spc="-50" dirty="0">
                          <a:latin typeface="Times New Roman"/>
                          <a:cs typeface="Times New Roman"/>
                        </a:rPr>
                        <a:t> </a:t>
                      </a:r>
                      <a:r>
                        <a:rPr sz="2000" dirty="0">
                          <a:latin typeface="Times New Roman"/>
                          <a:cs typeface="Times New Roman"/>
                        </a:rPr>
                        <a:t>values</a:t>
                      </a:r>
                      <a:r>
                        <a:rPr sz="2000" spc="-55" dirty="0">
                          <a:latin typeface="Times New Roman"/>
                          <a:cs typeface="Times New Roman"/>
                        </a:rPr>
                        <a:t> </a:t>
                      </a:r>
                      <a:r>
                        <a:rPr sz="2000" dirty="0">
                          <a:latin typeface="Times New Roman"/>
                          <a:cs typeface="Times New Roman"/>
                        </a:rPr>
                        <a:t>for</a:t>
                      </a:r>
                      <a:r>
                        <a:rPr sz="2000" spc="-50" dirty="0">
                          <a:latin typeface="Times New Roman"/>
                          <a:cs typeface="Times New Roman"/>
                        </a:rPr>
                        <a:t> </a:t>
                      </a:r>
                      <a:r>
                        <a:rPr sz="2000" spc="10" dirty="0">
                          <a:latin typeface="Times New Roman"/>
                          <a:cs typeface="Times New Roman"/>
                        </a:rPr>
                        <a:t>sh</a:t>
                      </a:r>
                      <a:r>
                        <a:rPr sz="1950" spc="15" baseline="-17094" dirty="0">
                          <a:latin typeface="Times New Roman"/>
                          <a:cs typeface="Times New Roman"/>
                        </a:rPr>
                        <a:t>x</a:t>
                      </a:r>
                      <a:r>
                        <a:rPr sz="1950" spc="-37" baseline="-17094" dirty="0">
                          <a:latin typeface="Times New Roman"/>
                          <a:cs typeface="Times New Roman"/>
                        </a:rPr>
                        <a:t> </a:t>
                      </a:r>
                      <a:r>
                        <a:rPr sz="2000" dirty="0">
                          <a:latin typeface="Times New Roman"/>
                          <a:cs typeface="Times New Roman"/>
                        </a:rPr>
                        <a:t>shift</a:t>
                      </a:r>
                      <a:endParaRPr sz="2000">
                        <a:latin typeface="Times New Roman"/>
                        <a:cs typeface="Times New Roman"/>
                      </a:endParaRPr>
                    </a:p>
                  </a:txBody>
                  <a:tcPr marL="0" marR="0" marT="69215" marB="0">
                    <a:solidFill>
                      <a:srgbClr val="FFFFFF"/>
                    </a:solidFill>
                  </a:tcPr>
                </a:tc>
                <a:tc>
                  <a:txBody>
                    <a:bodyPr/>
                    <a:lstStyle/>
                    <a:p>
                      <a:pPr marL="34290" marR="30480" algn="ctr">
                        <a:lnSpc>
                          <a:spcPct val="100000"/>
                        </a:lnSpc>
                        <a:spcBef>
                          <a:spcPts val="545"/>
                        </a:spcBef>
                      </a:pPr>
                      <a:r>
                        <a:rPr sz="1900" dirty="0">
                          <a:latin typeface="Times New Roman"/>
                          <a:cs typeface="Times New Roman"/>
                        </a:rPr>
                        <a:t>0</a:t>
                      </a:r>
                      <a:endParaRPr sz="1900">
                        <a:latin typeface="Times New Roman"/>
                        <a:cs typeface="Times New Roman"/>
                      </a:endParaRPr>
                    </a:p>
                    <a:p>
                      <a:pPr marR="12065" algn="ctr">
                        <a:lnSpc>
                          <a:spcPct val="100000"/>
                        </a:lnSpc>
                        <a:spcBef>
                          <a:spcPts val="1115"/>
                        </a:spcBef>
                      </a:pPr>
                      <a:r>
                        <a:rPr sz="2000" spc="-10" dirty="0">
                          <a:latin typeface="Times New Roman"/>
                          <a:cs typeface="Times New Roman"/>
                        </a:rPr>
                        <a:t>f</a:t>
                      </a:r>
                      <a:r>
                        <a:rPr sz="2000" dirty="0">
                          <a:latin typeface="Times New Roman"/>
                          <a:cs typeface="Times New Roman"/>
                        </a:rPr>
                        <a:t>o</a:t>
                      </a:r>
                      <a:r>
                        <a:rPr sz="2000" spc="-15" dirty="0">
                          <a:latin typeface="Times New Roman"/>
                          <a:cs typeface="Times New Roman"/>
                        </a:rPr>
                        <a:t>r</a:t>
                      </a:r>
                      <a:r>
                        <a:rPr sz="2000" dirty="0">
                          <a:latin typeface="Times New Roman"/>
                          <a:cs typeface="Times New Roman"/>
                        </a:rPr>
                        <a:t>m</a:t>
                      </a:r>
                      <a:endParaRPr sz="2000">
                        <a:latin typeface="Times New Roman"/>
                        <a:cs typeface="Times New Roman"/>
                      </a:endParaRPr>
                    </a:p>
                    <a:p>
                      <a:pPr marL="154305" marR="2540" algn="ctr">
                        <a:lnSpc>
                          <a:spcPct val="100000"/>
                        </a:lnSpc>
                        <a:spcBef>
                          <a:spcPts val="770"/>
                        </a:spcBef>
                      </a:pPr>
                      <a:r>
                        <a:rPr sz="2000" dirty="0">
                          <a:latin typeface="Times New Roman"/>
                          <a:cs typeface="Times New Roman"/>
                        </a:rPr>
                        <a:t>x</a:t>
                      </a:r>
                      <a:r>
                        <a:rPr sz="2000" spc="-114" dirty="0">
                          <a:latin typeface="Times New Roman"/>
                          <a:cs typeface="Times New Roman"/>
                        </a:rPr>
                        <a:t> </a:t>
                      </a:r>
                      <a:r>
                        <a:rPr sz="2000" dirty="0">
                          <a:latin typeface="Times New Roman"/>
                          <a:cs typeface="Times New Roman"/>
                        </a:rPr>
                        <a:t>+</a:t>
                      </a:r>
                      <a:endParaRPr sz="2000">
                        <a:latin typeface="Times New Roman"/>
                        <a:cs typeface="Times New Roman"/>
                      </a:endParaRPr>
                    </a:p>
                    <a:p>
                      <a:pPr marR="30480">
                        <a:lnSpc>
                          <a:spcPct val="100000"/>
                        </a:lnSpc>
                      </a:pPr>
                      <a:endParaRPr sz="2200">
                        <a:latin typeface="Times New Roman"/>
                        <a:cs typeface="Times New Roman"/>
                      </a:endParaRPr>
                    </a:p>
                    <a:p>
                      <a:pPr marR="30480">
                        <a:lnSpc>
                          <a:spcPct val="100000"/>
                        </a:lnSpc>
                        <a:spcBef>
                          <a:spcPts val="25"/>
                        </a:spcBef>
                      </a:pPr>
                      <a:endParaRPr sz="2150">
                        <a:latin typeface="Times New Roman"/>
                        <a:cs typeface="Times New Roman"/>
                      </a:endParaRPr>
                    </a:p>
                    <a:p>
                      <a:pPr marL="48895">
                        <a:lnSpc>
                          <a:spcPct val="100000"/>
                        </a:lnSpc>
                      </a:pPr>
                      <a:r>
                        <a:rPr sz="2000" dirty="0">
                          <a:latin typeface="Times New Roman"/>
                          <a:cs typeface="Times New Roman"/>
                        </a:rPr>
                        <a:t>co</a:t>
                      </a:r>
                      <a:r>
                        <a:rPr sz="2000" spc="5" dirty="0">
                          <a:latin typeface="Times New Roman"/>
                          <a:cs typeface="Times New Roman"/>
                        </a:rPr>
                        <a:t>o</a:t>
                      </a:r>
                      <a:r>
                        <a:rPr sz="2000" dirty="0">
                          <a:latin typeface="Times New Roman"/>
                          <a:cs typeface="Times New Roman"/>
                        </a:rPr>
                        <a:t>r</a:t>
                      </a:r>
                      <a:endParaRPr sz="2000">
                        <a:latin typeface="Times New Roman"/>
                        <a:cs typeface="Times New Roman"/>
                      </a:endParaRPr>
                    </a:p>
                  </a:txBody>
                  <a:tcPr marL="0" marR="0" marT="69215" marB="0">
                    <a:solidFill>
                      <a:srgbClr val="FFFFFF"/>
                    </a:solidFill>
                  </a:tcPr>
                </a:tc>
                <a:tc>
                  <a:txBody>
                    <a:bodyPr/>
                    <a:lstStyle/>
                    <a:p>
                      <a:pPr marL="100965">
                        <a:lnSpc>
                          <a:spcPct val="100000"/>
                        </a:lnSpc>
                        <a:spcBef>
                          <a:spcPts val="545"/>
                        </a:spcBef>
                      </a:pPr>
                      <a:r>
                        <a:rPr sz="1900" dirty="0">
                          <a:latin typeface="Times New Roman"/>
                          <a:cs typeface="Times New Roman"/>
                        </a:rPr>
                        <a:t>1</a:t>
                      </a:r>
                    </a:p>
                    <a:p>
                      <a:pPr marL="82550" marR="2815590" indent="-69215">
                        <a:lnSpc>
                          <a:spcPct val="141000"/>
                        </a:lnSpc>
                        <a:spcBef>
                          <a:spcPts val="130"/>
                        </a:spcBef>
                      </a:pPr>
                      <a:r>
                        <a:rPr sz="2000" dirty="0">
                          <a:latin typeface="Times New Roman"/>
                          <a:cs typeface="Times New Roman"/>
                        </a:rPr>
                        <a:t>ed </a:t>
                      </a:r>
                      <a:r>
                        <a:rPr sz="2000" spc="-5" dirty="0">
                          <a:latin typeface="Times New Roman"/>
                          <a:cs typeface="Times New Roman"/>
                        </a:rPr>
                        <a:t>as </a:t>
                      </a:r>
                      <a:r>
                        <a:rPr sz="2000" dirty="0">
                          <a:latin typeface="Times New Roman"/>
                          <a:cs typeface="Times New Roman"/>
                        </a:rPr>
                        <a:t> s</a:t>
                      </a:r>
                      <a:r>
                        <a:rPr sz="2000" spc="5" dirty="0">
                          <a:latin typeface="Times New Roman"/>
                          <a:cs typeface="Times New Roman"/>
                        </a:rPr>
                        <a:t>h</a:t>
                      </a:r>
                      <a:r>
                        <a:rPr sz="1950" baseline="-17094" dirty="0">
                          <a:latin typeface="Times New Roman"/>
                          <a:cs typeface="Times New Roman"/>
                        </a:rPr>
                        <a:t>x</a:t>
                      </a:r>
                      <a:r>
                        <a:rPr sz="1950" spc="-142" baseline="-17094" dirty="0">
                          <a:latin typeface="Times New Roman"/>
                          <a:cs typeface="Times New Roman"/>
                        </a:rPr>
                        <a:t> </a:t>
                      </a:r>
                      <a:r>
                        <a:rPr sz="2000" dirty="0">
                          <a:latin typeface="Times New Roman"/>
                          <a:cs typeface="Times New Roman"/>
                        </a:rPr>
                        <a:t>.y  y</a:t>
                      </a:r>
                    </a:p>
                    <a:p>
                      <a:pPr marL="34290">
                        <a:lnSpc>
                          <a:spcPct val="100000"/>
                        </a:lnSpc>
                        <a:spcBef>
                          <a:spcPts val="1425"/>
                        </a:spcBef>
                      </a:pPr>
                      <a:r>
                        <a:rPr sz="2000" dirty="0">
                          <a:latin typeface="Times New Roman"/>
                          <a:cs typeface="Times New Roman"/>
                        </a:rPr>
                        <a:t>d</a:t>
                      </a:r>
                      <a:r>
                        <a:rPr sz="2000" spc="-15" dirty="0">
                          <a:latin typeface="Times New Roman"/>
                          <a:cs typeface="Times New Roman"/>
                        </a:rPr>
                        <a:t>i</a:t>
                      </a:r>
                      <a:r>
                        <a:rPr sz="2000" dirty="0">
                          <a:latin typeface="Times New Roman"/>
                          <a:cs typeface="Times New Roman"/>
                        </a:rPr>
                        <a:t>n</a:t>
                      </a:r>
                      <a:r>
                        <a:rPr sz="2000" spc="-20" dirty="0">
                          <a:latin typeface="Times New Roman"/>
                          <a:cs typeface="Times New Roman"/>
                        </a:rPr>
                        <a:t>a</a:t>
                      </a:r>
                      <a:r>
                        <a:rPr sz="2000" dirty="0">
                          <a:latin typeface="Times New Roman"/>
                          <a:cs typeface="Times New Roman"/>
                        </a:rPr>
                        <a:t>te</a:t>
                      </a:r>
                      <a:r>
                        <a:rPr sz="2000" spc="-45" dirty="0">
                          <a:latin typeface="Times New Roman"/>
                          <a:cs typeface="Times New Roman"/>
                        </a:rPr>
                        <a:t> </a:t>
                      </a:r>
                      <a:r>
                        <a:rPr sz="2000" dirty="0">
                          <a:latin typeface="Times New Roman"/>
                          <a:cs typeface="Times New Roman"/>
                        </a:rPr>
                        <a:t>p</a:t>
                      </a:r>
                      <a:r>
                        <a:rPr sz="2000" spc="10" dirty="0">
                          <a:latin typeface="Times New Roman"/>
                          <a:cs typeface="Times New Roman"/>
                        </a:rPr>
                        <a:t>o</a:t>
                      </a:r>
                      <a:r>
                        <a:rPr sz="2000" dirty="0">
                          <a:latin typeface="Times New Roman"/>
                          <a:cs typeface="Times New Roman"/>
                        </a:rPr>
                        <a:t>si</a:t>
                      </a:r>
                      <a:r>
                        <a:rPr sz="2000" spc="-10" dirty="0">
                          <a:latin typeface="Times New Roman"/>
                          <a:cs typeface="Times New Roman"/>
                        </a:rPr>
                        <a:t>t</a:t>
                      </a:r>
                      <a:r>
                        <a:rPr sz="2000" dirty="0">
                          <a:latin typeface="Times New Roman"/>
                          <a:cs typeface="Times New Roman"/>
                        </a:rPr>
                        <a:t>ions</a:t>
                      </a:r>
                      <a:r>
                        <a:rPr sz="2000" spc="-4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the</a:t>
                      </a:r>
                      <a:r>
                        <a:rPr sz="2000" spc="-155" dirty="0">
                          <a:latin typeface="Times New Roman"/>
                          <a:cs typeface="Times New Roman"/>
                        </a:rPr>
                        <a:t> </a:t>
                      </a:r>
                      <a:r>
                        <a:rPr sz="2000" spc="-20" dirty="0">
                          <a:latin typeface="Times New Roman"/>
                          <a:cs typeface="Times New Roman"/>
                        </a:rPr>
                        <a:t>l</a:t>
                      </a:r>
                      <a:r>
                        <a:rPr sz="2000" spc="-15" dirty="0">
                          <a:latin typeface="Times New Roman"/>
                          <a:cs typeface="Times New Roman"/>
                        </a:rPr>
                        <a:t>e</a:t>
                      </a:r>
                      <a:r>
                        <a:rPr sz="2000" spc="-10" dirty="0">
                          <a:latin typeface="Times New Roman"/>
                          <a:cs typeface="Times New Roman"/>
                        </a:rPr>
                        <a:t>f</a:t>
                      </a:r>
                      <a:r>
                        <a:rPr sz="2000" spc="-20" dirty="0">
                          <a:latin typeface="Times New Roman"/>
                          <a:cs typeface="Times New Roman"/>
                        </a:rPr>
                        <a:t>t</a:t>
                      </a:r>
                      <a:r>
                        <a:rPr sz="2000" dirty="0">
                          <a:latin typeface="Times New Roman"/>
                          <a:cs typeface="Times New Roman"/>
                        </a:rPr>
                        <a:t>.</a:t>
                      </a:r>
                    </a:p>
                  </a:txBody>
                  <a:tcPr marL="0" marR="0" marT="69215" marB="0">
                    <a:solidFill>
                      <a:srgbClr val="FFFFFF"/>
                    </a:solidFill>
                  </a:tcPr>
                </a:tc>
                <a:extLst>
                  <a:ext uri="{0D108BD9-81ED-4DB2-BD59-A6C34878D82A}">
                    <a16:rowId xmlns:a16="http://schemas.microsoft.com/office/drawing/2014/main" val="10002"/>
                  </a:ext>
                </a:extLst>
              </a:tr>
            </a:tbl>
          </a:graphicData>
        </a:graphic>
      </p:graphicFrame>
      <p:pic>
        <p:nvPicPr>
          <p:cNvPr id="9" name="object 9"/>
          <p:cNvPicPr/>
          <p:nvPr/>
        </p:nvPicPr>
        <p:blipFill>
          <a:blip r:embed="rId3" cstate="print"/>
          <a:stretch>
            <a:fillRect/>
          </a:stretch>
        </p:blipFill>
        <p:spPr>
          <a:xfrm>
            <a:off x="4437634" y="3429000"/>
            <a:ext cx="210565" cy="194944"/>
          </a:xfrm>
          <a:prstGeom prst="rect">
            <a:avLst/>
          </a:prstGeom>
        </p:spPr>
      </p:pic>
      <p:pic>
        <p:nvPicPr>
          <p:cNvPr id="10" name="object 10"/>
          <p:cNvPicPr/>
          <p:nvPr/>
        </p:nvPicPr>
        <p:blipFill>
          <a:blip r:embed="rId4" cstate="print"/>
          <a:stretch>
            <a:fillRect/>
          </a:stretch>
        </p:blipFill>
        <p:spPr>
          <a:xfrm>
            <a:off x="5471159" y="3429000"/>
            <a:ext cx="210565" cy="194944"/>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961" y="545439"/>
            <a:ext cx="6740525" cy="1397635"/>
          </a:xfrm>
          <a:prstGeom prst="rect">
            <a:avLst/>
          </a:prstGeom>
        </p:spPr>
        <p:txBody>
          <a:bodyPr vert="horz" wrap="square" lIns="0" tIns="12700" rIns="0" bIns="0" rtlCol="0">
            <a:spAutoFit/>
          </a:bodyPr>
          <a:lstStyle/>
          <a:p>
            <a:pPr marL="266700" marR="5080" indent="-254635" algn="just">
              <a:lnSpc>
                <a:spcPct val="1500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The </a:t>
            </a:r>
            <a:r>
              <a:rPr sz="2000" spc="-5" dirty="0">
                <a:latin typeface="Times New Roman"/>
                <a:cs typeface="Times New Roman"/>
              </a:rPr>
              <a:t>X-Shear </a:t>
            </a:r>
            <a:r>
              <a:rPr sz="2000" spc="-10" dirty="0">
                <a:latin typeface="Times New Roman"/>
                <a:cs typeface="Times New Roman"/>
              </a:rPr>
              <a:t>preserves </a:t>
            </a:r>
            <a:r>
              <a:rPr sz="2000" spc="-5" dirty="0">
                <a:latin typeface="Times New Roman"/>
                <a:cs typeface="Times New Roman"/>
              </a:rPr>
              <a:t>the </a:t>
            </a:r>
            <a:r>
              <a:rPr sz="2000" dirty="0">
                <a:latin typeface="Times New Roman"/>
                <a:cs typeface="Times New Roman"/>
              </a:rPr>
              <a:t>Y </a:t>
            </a:r>
            <a:r>
              <a:rPr sz="2000" spc="-10" dirty="0">
                <a:latin typeface="Times New Roman"/>
                <a:cs typeface="Times New Roman"/>
              </a:rPr>
              <a:t>coordinate </a:t>
            </a:r>
            <a:r>
              <a:rPr sz="2000" spc="-5" dirty="0">
                <a:latin typeface="Times New Roman"/>
                <a:cs typeface="Times New Roman"/>
              </a:rPr>
              <a:t>and </a:t>
            </a:r>
            <a:r>
              <a:rPr sz="2000" spc="-10" dirty="0">
                <a:latin typeface="Times New Roman"/>
                <a:cs typeface="Times New Roman"/>
              </a:rPr>
              <a:t>changes are made </a:t>
            </a:r>
            <a:r>
              <a:rPr sz="2000" spc="-5" dirty="0">
                <a:latin typeface="Times New Roman"/>
                <a:cs typeface="Times New Roman"/>
              </a:rPr>
              <a:t> </a:t>
            </a:r>
            <a:r>
              <a:rPr sz="2000" spc="-10" dirty="0">
                <a:latin typeface="Times New Roman"/>
                <a:cs typeface="Times New Roman"/>
              </a:rPr>
              <a:t>to </a:t>
            </a:r>
            <a:r>
              <a:rPr sz="2000" dirty="0">
                <a:latin typeface="Times New Roman"/>
                <a:cs typeface="Times New Roman"/>
              </a:rPr>
              <a:t>X </a:t>
            </a:r>
            <a:r>
              <a:rPr sz="2000" spc="-10" dirty="0">
                <a:latin typeface="Times New Roman"/>
                <a:cs typeface="Times New Roman"/>
              </a:rPr>
              <a:t>coordinates, which </a:t>
            </a:r>
            <a:r>
              <a:rPr sz="2000" spc="-5" dirty="0">
                <a:latin typeface="Times New Roman"/>
                <a:cs typeface="Times New Roman"/>
              </a:rPr>
              <a:t>causes the </a:t>
            </a:r>
            <a:r>
              <a:rPr sz="2000" spc="-10" dirty="0">
                <a:latin typeface="Times New Roman"/>
                <a:cs typeface="Times New Roman"/>
              </a:rPr>
              <a:t>vertical lines to tilt </a:t>
            </a:r>
            <a:r>
              <a:rPr sz="2000" spc="-5" dirty="0">
                <a:latin typeface="Times New Roman"/>
                <a:cs typeface="Times New Roman"/>
              </a:rPr>
              <a:t>right </a:t>
            </a:r>
            <a:r>
              <a:rPr sz="2000" spc="-10" dirty="0">
                <a:latin typeface="Times New Roman"/>
                <a:cs typeface="Times New Roman"/>
              </a:rPr>
              <a:t>or </a:t>
            </a:r>
            <a:r>
              <a:rPr sz="2000" spc="-5" dirty="0">
                <a:latin typeface="Times New Roman"/>
                <a:cs typeface="Times New Roman"/>
              </a:rPr>
              <a:t> </a:t>
            </a:r>
            <a:r>
              <a:rPr sz="2000" spc="-10" dirty="0">
                <a:latin typeface="Times New Roman"/>
                <a:cs typeface="Times New Roman"/>
              </a:rPr>
              <a:t>left</a:t>
            </a:r>
            <a:r>
              <a:rPr sz="2000" spc="-35"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shown</a:t>
            </a:r>
            <a:r>
              <a:rPr sz="2000" spc="-45"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below</a:t>
            </a:r>
            <a:r>
              <a:rPr sz="2000" spc="-15" dirty="0">
                <a:latin typeface="Times New Roman"/>
                <a:cs typeface="Times New Roman"/>
              </a:rPr>
              <a:t> </a:t>
            </a:r>
            <a:r>
              <a:rPr sz="2000" spc="-5" dirty="0">
                <a:latin typeface="Times New Roman"/>
                <a:cs typeface="Times New Roman"/>
              </a:rPr>
              <a:t>figure.</a:t>
            </a:r>
            <a:endParaRPr sz="2000">
              <a:latin typeface="Times New Roman"/>
              <a:cs typeface="Times New Roman"/>
            </a:endParaRPr>
          </a:p>
        </p:txBody>
      </p:sp>
      <p:grpSp>
        <p:nvGrpSpPr>
          <p:cNvPr id="3" name="object 3"/>
          <p:cNvGrpSpPr/>
          <p:nvPr/>
        </p:nvGrpSpPr>
        <p:grpSpPr>
          <a:xfrm>
            <a:off x="415632" y="2076060"/>
            <a:ext cx="8312784" cy="4378960"/>
            <a:chOff x="415632" y="2076060"/>
            <a:chExt cx="8312784" cy="4378960"/>
          </a:xfrm>
        </p:grpSpPr>
        <p:pic>
          <p:nvPicPr>
            <p:cNvPr id="4" name="object 4"/>
            <p:cNvPicPr/>
            <p:nvPr/>
          </p:nvPicPr>
          <p:blipFill>
            <a:blip r:embed="rId2" cstate="print"/>
            <a:stretch>
              <a:fillRect/>
            </a:stretch>
          </p:blipFill>
          <p:spPr>
            <a:xfrm>
              <a:off x="2804034" y="2076060"/>
              <a:ext cx="3391660" cy="1352939"/>
            </a:xfrm>
            <a:prstGeom prst="rect">
              <a:avLst/>
            </a:prstGeom>
          </p:spPr>
        </p:pic>
        <p:pic>
          <p:nvPicPr>
            <p:cNvPr id="5" name="object 5"/>
            <p:cNvPicPr/>
            <p:nvPr/>
          </p:nvPicPr>
          <p:blipFill>
            <a:blip r:embed="rId3"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body" idx="1"/>
          </p:nvPr>
        </p:nvSpPr>
        <p:spPr>
          <a:prstGeom prst="rect">
            <a:avLst/>
          </a:prstGeom>
        </p:spPr>
        <p:txBody>
          <a:bodyPr vert="horz" wrap="square" lIns="0" tIns="958094" rIns="0" bIns="0" rtlCol="0">
            <a:spAutoFit/>
          </a:bodyPr>
          <a:lstStyle/>
          <a:p>
            <a:pPr>
              <a:lnSpc>
                <a:spcPct val="100000"/>
              </a:lnSpc>
              <a:spcBef>
                <a:spcPts val="45"/>
              </a:spcBef>
            </a:pPr>
            <a:endParaRPr sz="1950" dirty="0"/>
          </a:p>
          <a:p>
            <a:pPr marL="528955" marR="459740" indent="-254635">
              <a:lnSpc>
                <a:spcPct val="150000"/>
              </a:lnSpc>
            </a:pPr>
            <a:r>
              <a:rPr sz="1600" spc="-5" dirty="0">
                <a:solidFill>
                  <a:srgbClr val="3890A7"/>
                </a:solidFill>
                <a:latin typeface="Webdings"/>
                <a:cs typeface="Webdings"/>
              </a:rPr>
              <a:t></a:t>
            </a:r>
            <a:r>
              <a:rPr sz="1600" dirty="0">
                <a:solidFill>
                  <a:srgbClr val="3890A7"/>
                </a:solidFill>
              </a:rPr>
              <a:t> </a:t>
            </a:r>
            <a:r>
              <a:rPr dirty="0"/>
              <a:t>A</a:t>
            </a:r>
            <a:r>
              <a:rPr spc="-110" dirty="0"/>
              <a:t> </a:t>
            </a:r>
            <a:r>
              <a:rPr dirty="0"/>
              <a:t>unit</a:t>
            </a:r>
            <a:r>
              <a:rPr spc="-30" dirty="0"/>
              <a:t> </a:t>
            </a:r>
            <a:r>
              <a:rPr spc="-5" dirty="0"/>
              <a:t>square</a:t>
            </a:r>
            <a:r>
              <a:rPr spc="-45" dirty="0"/>
              <a:t> </a:t>
            </a:r>
            <a:r>
              <a:rPr spc="-10" dirty="0"/>
              <a:t>(a)</a:t>
            </a:r>
            <a:r>
              <a:rPr spc="-30" dirty="0"/>
              <a:t> </a:t>
            </a:r>
            <a:r>
              <a:rPr dirty="0"/>
              <a:t>is</a:t>
            </a:r>
            <a:r>
              <a:rPr spc="-25" dirty="0"/>
              <a:t> </a:t>
            </a:r>
            <a:r>
              <a:rPr dirty="0"/>
              <a:t>converted</a:t>
            </a:r>
            <a:r>
              <a:rPr spc="-55" dirty="0"/>
              <a:t> </a:t>
            </a:r>
            <a:r>
              <a:rPr dirty="0"/>
              <a:t>to</a:t>
            </a:r>
            <a:r>
              <a:rPr spc="-20" dirty="0"/>
              <a:t> </a:t>
            </a:r>
            <a:r>
              <a:rPr dirty="0"/>
              <a:t>a</a:t>
            </a:r>
            <a:r>
              <a:rPr spc="-10" dirty="0"/>
              <a:t> </a:t>
            </a:r>
            <a:r>
              <a:rPr spc="-5" dirty="0"/>
              <a:t>parallelogram</a:t>
            </a:r>
            <a:r>
              <a:rPr spc="-50" dirty="0"/>
              <a:t> </a:t>
            </a:r>
            <a:r>
              <a:rPr dirty="0"/>
              <a:t>(b)</a:t>
            </a:r>
            <a:r>
              <a:rPr spc="-25" dirty="0"/>
              <a:t> </a:t>
            </a:r>
            <a:r>
              <a:rPr dirty="0"/>
              <a:t>using</a:t>
            </a:r>
            <a:r>
              <a:rPr spc="-50" dirty="0"/>
              <a:t> </a:t>
            </a:r>
            <a:r>
              <a:rPr dirty="0"/>
              <a:t>the </a:t>
            </a:r>
            <a:r>
              <a:rPr i="1" dirty="0">
                <a:latin typeface="Times New Roman"/>
                <a:cs typeface="Times New Roman"/>
              </a:rPr>
              <a:t>x </a:t>
            </a:r>
            <a:r>
              <a:rPr i="1" spc="-484" dirty="0">
                <a:latin typeface="Times New Roman"/>
                <a:cs typeface="Times New Roman"/>
              </a:rPr>
              <a:t> </a:t>
            </a:r>
            <a:r>
              <a:rPr i="1" dirty="0">
                <a:latin typeface="Times New Roman"/>
                <a:cs typeface="Times New Roman"/>
              </a:rPr>
              <a:t>d</a:t>
            </a:r>
            <a:r>
              <a:rPr i="1" spc="-25" dirty="0">
                <a:latin typeface="Times New Roman"/>
                <a:cs typeface="Times New Roman"/>
              </a:rPr>
              <a:t>i</a:t>
            </a:r>
            <a:r>
              <a:rPr i="1" spc="-85" dirty="0">
                <a:latin typeface="Times New Roman"/>
                <a:cs typeface="Times New Roman"/>
              </a:rPr>
              <a:t>r</a:t>
            </a:r>
            <a:r>
              <a:rPr i="1" spc="-15" dirty="0">
                <a:latin typeface="Times New Roman"/>
                <a:cs typeface="Times New Roman"/>
              </a:rPr>
              <a:t>ec</a:t>
            </a:r>
            <a:r>
              <a:rPr i="1" spc="-20" dirty="0">
                <a:latin typeface="Times New Roman"/>
                <a:cs typeface="Times New Roman"/>
              </a:rPr>
              <a:t>ti</a:t>
            </a:r>
            <a:r>
              <a:rPr i="1" dirty="0">
                <a:latin typeface="Times New Roman"/>
                <a:cs typeface="Times New Roman"/>
              </a:rPr>
              <a:t>on</a:t>
            </a:r>
            <a:r>
              <a:rPr i="1" spc="-65" dirty="0">
                <a:latin typeface="Times New Roman"/>
                <a:cs typeface="Times New Roman"/>
              </a:rPr>
              <a:t> </a:t>
            </a:r>
            <a:r>
              <a:rPr dirty="0"/>
              <a:t>shear</a:t>
            </a:r>
            <a:r>
              <a:rPr spc="-55" dirty="0"/>
              <a:t> </a:t>
            </a:r>
            <a:r>
              <a:rPr spc="-40" dirty="0"/>
              <a:t>m</a:t>
            </a:r>
            <a:r>
              <a:rPr spc="-15" dirty="0"/>
              <a:t>a</a:t>
            </a:r>
            <a:r>
              <a:rPr spc="-20" dirty="0"/>
              <a:t>t</a:t>
            </a:r>
            <a:r>
              <a:rPr spc="-10" dirty="0"/>
              <a:t>r</a:t>
            </a:r>
            <a:r>
              <a:rPr spc="-20" dirty="0"/>
              <a:t>i</a:t>
            </a:r>
            <a:r>
              <a:rPr dirty="0"/>
              <a:t>x with</a:t>
            </a:r>
            <a:r>
              <a:rPr spc="-35" dirty="0"/>
              <a:t> </a:t>
            </a:r>
            <a:r>
              <a:rPr dirty="0"/>
              <a:t>s</a:t>
            </a:r>
            <a:r>
              <a:rPr spc="5" dirty="0"/>
              <a:t>h</a:t>
            </a:r>
            <a:r>
              <a:rPr sz="1950" spc="22" baseline="-17094" dirty="0"/>
              <a:t>x</a:t>
            </a:r>
            <a:r>
              <a:rPr sz="1950" spc="-30" baseline="-17094" dirty="0"/>
              <a:t> </a:t>
            </a:r>
            <a:r>
              <a:rPr sz="2000" dirty="0"/>
              <a:t>=</a:t>
            </a:r>
            <a:r>
              <a:rPr sz="2000" spc="-135" dirty="0"/>
              <a:t> </a:t>
            </a:r>
            <a:r>
              <a:rPr sz="2000" spc="5" dirty="0"/>
              <a:t>2.</a:t>
            </a:r>
            <a:endParaRPr sz="2000" dirty="0">
              <a:latin typeface="Times New Roman"/>
              <a:cs typeface="Times New Roman"/>
            </a:endParaRPr>
          </a:p>
        </p:txBody>
      </p:sp>
      <p:grpSp>
        <p:nvGrpSpPr>
          <p:cNvPr id="8" name="object 8"/>
          <p:cNvGrpSpPr/>
          <p:nvPr/>
        </p:nvGrpSpPr>
        <p:grpSpPr>
          <a:xfrm>
            <a:off x="2558923" y="3428974"/>
            <a:ext cx="4990465" cy="2837815"/>
            <a:chOff x="2558923" y="3428974"/>
            <a:chExt cx="4990465" cy="2837815"/>
          </a:xfrm>
        </p:grpSpPr>
        <p:pic>
          <p:nvPicPr>
            <p:cNvPr id="9" name="object 9"/>
            <p:cNvPicPr/>
            <p:nvPr/>
          </p:nvPicPr>
          <p:blipFill>
            <a:blip r:embed="rId4" cstate="print"/>
            <a:stretch>
              <a:fillRect/>
            </a:stretch>
          </p:blipFill>
          <p:spPr>
            <a:xfrm>
              <a:off x="2754249" y="3428974"/>
              <a:ext cx="3441446" cy="224561"/>
            </a:xfrm>
            <a:prstGeom prst="rect">
              <a:avLst/>
            </a:prstGeom>
          </p:spPr>
        </p:pic>
        <p:pic>
          <p:nvPicPr>
            <p:cNvPr id="10" name="object 10"/>
            <p:cNvPicPr/>
            <p:nvPr/>
          </p:nvPicPr>
          <p:blipFill>
            <a:blip r:embed="rId5" cstate="print"/>
            <a:stretch>
              <a:fillRect/>
            </a:stretch>
          </p:blipFill>
          <p:spPr>
            <a:xfrm>
              <a:off x="2558923" y="4690389"/>
              <a:ext cx="4990465" cy="1575943"/>
            </a:xfrm>
            <a:prstGeom prst="rect">
              <a:avLst/>
            </a:prstGeom>
          </p:spPr>
        </p:pic>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6438" y="782269"/>
            <a:ext cx="5622290"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Calibri"/>
                <a:cs typeface="Calibri"/>
              </a:rPr>
              <a:t>x-di</a:t>
            </a:r>
            <a:r>
              <a:rPr sz="2200" spc="-35" dirty="0">
                <a:latin typeface="Calibri"/>
                <a:cs typeface="Calibri"/>
              </a:rPr>
              <a:t>r</a:t>
            </a:r>
            <a:r>
              <a:rPr sz="2200" spc="-5" dirty="0">
                <a:latin typeface="Calibri"/>
                <a:cs typeface="Calibri"/>
              </a:rPr>
              <a:t>e</a:t>
            </a:r>
            <a:r>
              <a:rPr sz="2200" spc="-15" dirty="0">
                <a:latin typeface="Calibri"/>
                <a:cs typeface="Calibri"/>
              </a:rPr>
              <a:t>c</a:t>
            </a:r>
            <a:r>
              <a:rPr sz="2200" spc="-5" dirty="0">
                <a:latin typeface="Calibri"/>
                <a:cs typeface="Calibri"/>
              </a:rPr>
              <a:t>ti</a:t>
            </a:r>
            <a:r>
              <a:rPr sz="2200" spc="-20" dirty="0">
                <a:latin typeface="Calibri"/>
                <a:cs typeface="Calibri"/>
              </a:rPr>
              <a:t>o</a:t>
            </a:r>
            <a:r>
              <a:rPr sz="2200" spc="-5" dirty="0">
                <a:latin typeface="Calibri"/>
                <a:cs typeface="Calibri"/>
              </a:rPr>
              <a:t>n</a:t>
            </a:r>
            <a:r>
              <a:rPr sz="2200" spc="-50" dirty="0">
                <a:latin typeface="Calibri"/>
                <a:cs typeface="Calibri"/>
              </a:rPr>
              <a:t> </a:t>
            </a:r>
            <a:r>
              <a:rPr sz="2200" spc="-10" dirty="0">
                <a:latin typeface="Calibri"/>
                <a:cs typeface="Calibri"/>
              </a:rPr>
              <a:t>shea</a:t>
            </a:r>
            <a:r>
              <a:rPr sz="2200" spc="-40" dirty="0">
                <a:latin typeface="Calibri"/>
                <a:cs typeface="Calibri"/>
              </a:rPr>
              <a:t>r</a:t>
            </a:r>
            <a:r>
              <a:rPr sz="2200" spc="-5" dirty="0">
                <a:latin typeface="Calibri"/>
                <a:cs typeface="Calibri"/>
              </a:rPr>
              <a:t>s</a:t>
            </a:r>
            <a:r>
              <a:rPr sz="2200" spc="-30" dirty="0">
                <a:latin typeface="Calibri"/>
                <a:cs typeface="Calibri"/>
              </a:rPr>
              <a:t> r</a:t>
            </a:r>
            <a:r>
              <a:rPr sz="2200" spc="-5" dirty="0">
                <a:latin typeface="Calibri"/>
                <a:cs typeface="Calibri"/>
              </a:rPr>
              <a:t>el</a:t>
            </a:r>
            <a:r>
              <a:rPr sz="2200" spc="-35" dirty="0">
                <a:latin typeface="Calibri"/>
                <a:cs typeface="Calibri"/>
              </a:rPr>
              <a:t>a</a:t>
            </a:r>
            <a:r>
              <a:rPr sz="2200" spc="-5" dirty="0">
                <a:latin typeface="Calibri"/>
                <a:cs typeface="Calibri"/>
              </a:rPr>
              <a:t>ti</a:t>
            </a:r>
            <a:r>
              <a:rPr sz="2200" spc="-45" dirty="0">
                <a:latin typeface="Calibri"/>
                <a:cs typeface="Calibri"/>
              </a:rPr>
              <a:t>v</a:t>
            </a:r>
            <a:r>
              <a:rPr sz="2200" spc="-5" dirty="0">
                <a:latin typeface="Calibri"/>
                <a:cs typeface="Calibri"/>
              </a:rPr>
              <a:t>e</a:t>
            </a:r>
            <a:r>
              <a:rPr sz="2200" spc="-20" dirty="0">
                <a:latin typeface="Calibri"/>
                <a:cs typeface="Calibri"/>
              </a:rPr>
              <a:t> </a:t>
            </a:r>
            <a:r>
              <a:rPr sz="2200" spc="-35" dirty="0">
                <a:latin typeface="Calibri"/>
                <a:cs typeface="Calibri"/>
              </a:rPr>
              <a:t>t</a:t>
            </a:r>
            <a:r>
              <a:rPr sz="2200" spc="-5" dirty="0">
                <a:latin typeface="Calibri"/>
                <a:cs typeface="Calibri"/>
              </a:rPr>
              <a:t>o</a:t>
            </a:r>
            <a:r>
              <a:rPr sz="2200" spc="20" dirty="0">
                <a:latin typeface="Calibri"/>
                <a:cs typeface="Calibri"/>
              </a:rPr>
              <a:t> </a:t>
            </a:r>
            <a:r>
              <a:rPr sz="2200" spc="-10" dirty="0">
                <a:latin typeface="Calibri"/>
                <a:cs typeface="Calibri"/>
              </a:rPr>
              <a:t>othe</a:t>
            </a:r>
            <a:r>
              <a:rPr sz="2200" spc="-5" dirty="0">
                <a:latin typeface="Calibri"/>
                <a:cs typeface="Calibri"/>
              </a:rPr>
              <a:t>r</a:t>
            </a:r>
            <a:r>
              <a:rPr sz="2200" spc="-15" dirty="0">
                <a:latin typeface="Calibri"/>
                <a:cs typeface="Calibri"/>
              </a:rPr>
              <a:t> </a:t>
            </a:r>
            <a:r>
              <a:rPr sz="2200" spc="-40" dirty="0">
                <a:latin typeface="Calibri"/>
                <a:cs typeface="Calibri"/>
              </a:rPr>
              <a:t>r</a:t>
            </a:r>
            <a:r>
              <a:rPr sz="2200" spc="-45" dirty="0">
                <a:latin typeface="Calibri"/>
                <a:cs typeface="Calibri"/>
              </a:rPr>
              <a:t>e</a:t>
            </a:r>
            <a:r>
              <a:rPr sz="2200" spc="-80" dirty="0">
                <a:latin typeface="Calibri"/>
                <a:cs typeface="Calibri"/>
              </a:rPr>
              <a:t>f</a:t>
            </a:r>
            <a:r>
              <a:rPr sz="2200" spc="-20" dirty="0">
                <a:latin typeface="Calibri"/>
                <a:cs typeface="Calibri"/>
              </a:rPr>
              <a:t>e</a:t>
            </a:r>
            <a:r>
              <a:rPr sz="2200" spc="-40" dirty="0">
                <a:latin typeface="Calibri"/>
                <a:cs typeface="Calibri"/>
              </a:rPr>
              <a:t>r</a:t>
            </a:r>
            <a:r>
              <a:rPr sz="2200" spc="-20" dirty="0">
                <a:latin typeface="Calibri"/>
                <a:cs typeface="Calibri"/>
              </a:rPr>
              <a:t>en</a:t>
            </a:r>
            <a:r>
              <a:rPr sz="2200" spc="-25" dirty="0">
                <a:latin typeface="Calibri"/>
                <a:cs typeface="Calibri"/>
              </a:rPr>
              <a:t>c</a:t>
            </a:r>
            <a:r>
              <a:rPr sz="2200" spc="-5" dirty="0">
                <a:latin typeface="Calibri"/>
                <a:cs typeface="Calibri"/>
              </a:rPr>
              <a:t>e</a:t>
            </a:r>
            <a:r>
              <a:rPr sz="2200" spc="-140" dirty="0">
                <a:latin typeface="Calibri"/>
                <a:cs typeface="Calibri"/>
              </a:rPr>
              <a:t> </a:t>
            </a:r>
            <a:r>
              <a:rPr sz="2200" spc="-5" dirty="0">
                <a:latin typeface="Calibri"/>
                <a:cs typeface="Calibri"/>
              </a:rPr>
              <a:t>lin</a:t>
            </a:r>
            <a:r>
              <a:rPr sz="2200" spc="-15" dirty="0">
                <a:latin typeface="Calibri"/>
                <a:cs typeface="Calibri"/>
              </a:rPr>
              <a:t>e</a:t>
            </a:r>
            <a:r>
              <a:rPr sz="2200" spc="-5" dirty="0">
                <a:latin typeface="Calibri"/>
                <a:cs typeface="Calibri"/>
              </a:rPr>
              <a:t>s</a:t>
            </a:r>
            <a:endParaRPr sz="2200">
              <a:latin typeface="Calibri"/>
              <a:cs typeface="Calibri"/>
            </a:endParaRPr>
          </a:p>
        </p:txBody>
      </p:sp>
      <p:graphicFrame>
        <p:nvGraphicFramePr>
          <p:cNvPr id="3" name="object 3"/>
          <p:cNvGraphicFramePr>
            <a:graphicFrameLocks noGrp="1"/>
          </p:cNvGraphicFramePr>
          <p:nvPr/>
        </p:nvGraphicFramePr>
        <p:xfrm>
          <a:off x="3078607" y="1607877"/>
          <a:ext cx="2574289" cy="985350"/>
        </p:xfrm>
        <a:graphic>
          <a:graphicData uri="http://schemas.openxmlformats.org/drawingml/2006/table">
            <a:tbl>
              <a:tblPr firstRow="1" bandRow="1">
                <a:tableStyleId>{2D5ABB26-0587-4C30-8999-92F81FD0307C}</a:tableStyleId>
              </a:tblPr>
              <a:tblGrid>
                <a:gridCol w="619125">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1101724">
                  <a:extLst>
                    <a:ext uri="{9D8B030D-6E8A-4147-A177-3AD203B41FA5}">
                      <a16:colId xmlns:a16="http://schemas.microsoft.com/office/drawing/2014/main" val="20002"/>
                    </a:ext>
                  </a:extLst>
                </a:gridCol>
              </a:tblGrid>
              <a:tr h="328656">
                <a:tc>
                  <a:txBody>
                    <a:bodyPr/>
                    <a:lstStyle/>
                    <a:p>
                      <a:pPr marL="127000">
                        <a:lnSpc>
                          <a:spcPts val="2070"/>
                        </a:lnSpc>
                      </a:pPr>
                      <a:r>
                        <a:rPr sz="1900" dirty="0">
                          <a:latin typeface="Times New Roman"/>
                          <a:cs typeface="Times New Roman"/>
                        </a:rPr>
                        <a:t>1</a:t>
                      </a:r>
                      <a:endParaRPr sz="1900">
                        <a:latin typeface="Times New Roman"/>
                        <a:cs typeface="Times New Roman"/>
                      </a:endParaRPr>
                    </a:p>
                  </a:txBody>
                  <a:tcPr marL="0" marR="0" marT="0" marB="0"/>
                </a:tc>
                <a:tc>
                  <a:txBody>
                    <a:bodyPr/>
                    <a:lstStyle/>
                    <a:p>
                      <a:pPr marL="370840">
                        <a:lnSpc>
                          <a:spcPts val="2070"/>
                        </a:lnSpc>
                      </a:pPr>
                      <a:r>
                        <a:rPr sz="1900" spc="-5" dirty="0">
                          <a:latin typeface="Times New Roman"/>
                          <a:cs typeface="Times New Roman"/>
                        </a:rPr>
                        <a:t>sh</a:t>
                      </a:r>
                      <a:r>
                        <a:rPr sz="1875" spc="-7" baseline="-17777" dirty="0">
                          <a:latin typeface="Times New Roman"/>
                          <a:cs typeface="Times New Roman"/>
                        </a:rPr>
                        <a:t>x</a:t>
                      </a:r>
                      <a:endParaRPr sz="1875" baseline="-17777">
                        <a:latin typeface="Times New Roman"/>
                        <a:cs typeface="Times New Roman"/>
                      </a:endParaRPr>
                    </a:p>
                  </a:txBody>
                  <a:tcPr marL="0" marR="0" marT="0" marB="0"/>
                </a:tc>
                <a:tc>
                  <a:txBody>
                    <a:bodyPr/>
                    <a:lstStyle/>
                    <a:p>
                      <a:pPr marL="187325">
                        <a:lnSpc>
                          <a:spcPts val="2070"/>
                        </a:lnSpc>
                      </a:pPr>
                      <a:r>
                        <a:rPr sz="1900" spc="-5" dirty="0">
                          <a:latin typeface="Times New Roman"/>
                          <a:cs typeface="Times New Roman"/>
                        </a:rPr>
                        <a:t>-</a:t>
                      </a:r>
                      <a:r>
                        <a:rPr sz="1900" spc="-105" dirty="0">
                          <a:latin typeface="Times New Roman"/>
                          <a:cs typeface="Times New Roman"/>
                        </a:rPr>
                        <a:t> </a:t>
                      </a:r>
                      <a:r>
                        <a:rPr sz="1900" dirty="0">
                          <a:latin typeface="Times New Roman"/>
                          <a:cs typeface="Times New Roman"/>
                        </a:rPr>
                        <a:t>sh</a:t>
                      </a:r>
                      <a:r>
                        <a:rPr sz="1875" baseline="-17777" dirty="0">
                          <a:latin typeface="Times New Roman"/>
                          <a:cs typeface="Times New Roman"/>
                        </a:rPr>
                        <a:t>x</a:t>
                      </a:r>
                      <a:r>
                        <a:rPr sz="1900" dirty="0">
                          <a:latin typeface="Times New Roman"/>
                          <a:cs typeface="Times New Roman"/>
                        </a:rPr>
                        <a:t>.y</a:t>
                      </a:r>
                      <a:r>
                        <a:rPr sz="1875" baseline="-17777" dirty="0">
                          <a:latin typeface="Times New Roman"/>
                          <a:cs typeface="Times New Roman"/>
                        </a:rPr>
                        <a:t>ref</a:t>
                      </a:r>
                      <a:endParaRPr sz="1875" baseline="-17777">
                        <a:latin typeface="Times New Roman"/>
                        <a:cs typeface="Times New Roman"/>
                      </a:endParaRPr>
                    </a:p>
                  </a:txBody>
                  <a:tcPr marL="0" marR="0" marT="0" marB="0"/>
                </a:tc>
                <a:extLst>
                  <a:ext uri="{0D108BD9-81ED-4DB2-BD59-A6C34878D82A}">
                    <a16:rowId xmlns:a16="http://schemas.microsoft.com/office/drawing/2014/main" val="10000"/>
                  </a:ext>
                </a:extLst>
              </a:tr>
              <a:tr h="343533">
                <a:tc>
                  <a:txBody>
                    <a:bodyPr/>
                    <a:lstStyle/>
                    <a:p>
                      <a:pPr marL="127000">
                        <a:lnSpc>
                          <a:spcPct val="100000"/>
                        </a:lnSpc>
                        <a:spcBef>
                          <a:spcPts val="25"/>
                        </a:spcBef>
                      </a:pPr>
                      <a:r>
                        <a:rPr sz="1900" dirty="0">
                          <a:latin typeface="Times New Roman"/>
                          <a:cs typeface="Times New Roman"/>
                        </a:rPr>
                        <a:t>0</a:t>
                      </a:r>
                      <a:endParaRPr sz="1900">
                        <a:latin typeface="Times New Roman"/>
                        <a:cs typeface="Times New Roman"/>
                      </a:endParaRPr>
                    </a:p>
                  </a:txBody>
                  <a:tcPr marL="0" marR="0" marT="3175" marB="0"/>
                </a:tc>
                <a:tc>
                  <a:txBody>
                    <a:bodyPr/>
                    <a:lstStyle/>
                    <a:p>
                      <a:pPr marL="370840">
                        <a:lnSpc>
                          <a:spcPct val="100000"/>
                        </a:lnSpc>
                        <a:spcBef>
                          <a:spcPts val="25"/>
                        </a:spcBef>
                      </a:pPr>
                      <a:r>
                        <a:rPr sz="1900" dirty="0">
                          <a:latin typeface="Times New Roman"/>
                          <a:cs typeface="Times New Roman"/>
                        </a:rPr>
                        <a:t>1</a:t>
                      </a:r>
                      <a:endParaRPr sz="1900">
                        <a:latin typeface="Times New Roman"/>
                        <a:cs typeface="Times New Roman"/>
                      </a:endParaRPr>
                    </a:p>
                  </a:txBody>
                  <a:tcPr marL="0" marR="0" marT="3175" marB="0"/>
                </a:tc>
                <a:tc>
                  <a:txBody>
                    <a:bodyPr/>
                    <a:lstStyle/>
                    <a:p>
                      <a:pPr marL="348615">
                        <a:lnSpc>
                          <a:spcPct val="100000"/>
                        </a:lnSpc>
                        <a:spcBef>
                          <a:spcPts val="25"/>
                        </a:spcBef>
                      </a:pPr>
                      <a:r>
                        <a:rPr sz="1900" dirty="0">
                          <a:latin typeface="Times New Roman"/>
                          <a:cs typeface="Times New Roman"/>
                        </a:rPr>
                        <a:t>0</a:t>
                      </a:r>
                      <a:endParaRPr sz="1900">
                        <a:latin typeface="Times New Roman"/>
                        <a:cs typeface="Times New Roman"/>
                      </a:endParaRPr>
                    </a:p>
                  </a:txBody>
                  <a:tcPr marL="0" marR="0" marT="3175" marB="0"/>
                </a:tc>
                <a:extLst>
                  <a:ext uri="{0D108BD9-81ED-4DB2-BD59-A6C34878D82A}">
                    <a16:rowId xmlns:a16="http://schemas.microsoft.com/office/drawing/2014/main" val="10001"/>
                  </a:ext>
                </a:extLst>
              </a:tr>
              <a:tr h="313161">
                <a:tc>
                  <a:txBody>
                    <a:bodyPr/>
                    <a:lstStyle/>
                    <a:p>
                      <a:pPr marL="127000">
                        <a:lnSpc>
                          <a:spcPts val="2210"/>
                        </a:lnSpc>
                        <a:spcBef>
                          <a:spcPts val="155"/>
                        </a:spcBef>
                      </a:pPr>
                      <a:r>
                        <a:rPr sz="1900" dirty="0">
                          <a:latin typeface="Times New Roman"/>
                          <a:cs typeface="Times New Roman"/>
                        </a:rPr>
                        <a:t>0</a:t>
                      </a:r>
                      <a:endParaRPr sz="1900">
                        <a:latin typeface="Times New Roman"/>
                        <a:cs typeface="Times New Roman"/>
                      </a:endParaRPr>
                    </a:p>
                  </a:txBody>
                  <a:tcPr marL="0" marR="0" marT="19685" marB="0"/>
                </a:tc>
                <a:tc>
                  <a:txBody>
                    <a:bodyPr/>
                    <a:lstStyle/>
                    <a:p>
                      <a:pPr marL="370840">
                        <a:lnSpc>
                          <a:spcPts val="2210"/>
                        </a:lnSpc>
                        <a:spcBef>
                          <a:spcPts val="155"/>
                        </a:spcBef>
                      </a:pPr>
                      <a:r>
                        <a:rPr sz="1900" dirty="0">
                          <a:latin typeface="Times New Roman"/>
                          <a:cs typeface="Times New Roman"/>
                        </a:rPr>
                        <a:t>0</a:t>
                      </a:r>
                      <a:endParaRPr sz="1900">
                        <a:latin typeface="Times New Roman"/>
                        <a:cs typeface="Times New Roman"/>
                      </a:endParaRPr>
                    </a:p>
                  </a:txBody>
                  <a:tcPr marL="0" marR="0" marT="19685" marB="0"/>
                </a:tc>
                <a:tc>
                  <a:txBody>
                    <a:bodyPr/>
                    <a:lstStyle/>
                    <a:p>
                      <a:pPr marL="348615">
                        <a:lnSpc>
                          <a:spcPts val="2210"/>
                        </a:lnSpc>
                        <a:spcBef>
                          <a:spcPts val="155"/>
                        </a:spcBef>
                      </a:pPr>
                      <a:r>
                        <a:rPr sz="1900" dirty="0">
                          <a:latin typeface="Times New Roman"/>
                          <a:cs typeface="Times New Roman"/>
                        </a:rPr>
                        <a:t>1</a:t>
                      </a:r>
                      <a:endParaRPr sz="1900">
                        <a:latin typeface="Times New Roman"/>
                        <a:cs typeface="Times New Roman"/>
                      </a:endParaRPr>
                    </a:p>
                  </a:txBody>
                  <a:tcPr marL="0" marR="0" marT="19685" marB="0"/>
                </a:tc>
                <a:extLst>
                  <a:ext uri="{0D108BD9-81ED-4DB2-BD59-A6C34878D82A}">
                    <a16:rowId xmlns:a16="http://schemas.microsoft.com/office/drawing/2014/main" val="10002"/>
                  </a:ext>
                </a:extLst>
              </a:tr>
            </a:tbl>
          </a:graphicData>
        </a:graphic>
      </p:graphicFrame>
      <p:sp>
        <p:nvSpPr>
          <p:cNvPr id="4" name="object 4"/>
          <p:cNvSpPr txBox="1"/>
          <p:nvPr/>
        </p:nvSpPr>
        <p:spPr>
          <a:xfrm>
            <a:off x="1602486" y="2634233"/>
            <a:ext cx="413131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with</a:t>
            </a:r>
            <a:r>
              <a:rPr sz="2000" spc="-40" dirty="0">
                <a:latin typeface="Times New Roman"/>
                <a:cs typeface="Times New Roman"/>
              </a:rPr>
              <a:t> </a:t>
            </a:r>
            <a:r>
              <a:rPr sz="2000" spc="-5" dirty="0">
                <a:latin typeface="Times New Roman"/>
                <a:cs typeface="Times New Roman"/>
              </a:rPr>
              <a:t>coordinate</a:t>
            </a:r>
            <a:r>
              <a:rPr sz="2000" spc="-55" dirty="0">
                <a:latin typeface="Times New Roman"/>
                <a:cs typeface="Times New Roman"/>
              </a:rPr>
              <a:t> </a:t>
            </a:r>
            <a:r>
              <a:rPr sz="2000" spc="-5" dirty="0">
                <a:latin typeface="Times New Roman"/>
                <a:cs typeface="Times New Roman"/>
              </a:rPr>
              <a:t>positions</a:t>
            </a:r>
            <a:r>
              <a:rPr sz="2000" spc="-70" dirty="0">
                <a:latin typeface="Times New Roman"/>
                <a:cs typeface="Times New Roman"/>
              </a:rPr>
              <a:t> </a:t>
            </a:r>
            <a:r>
              <a:rPr sz="2000" spc="-5" dirty="0">
                <a:latin typeface="Times New Roman"/>
                <a:cs typeface="Times New Roman"/>
              </a:rPr>
              <a:t>transformed</a:t>
            </a:r>
            <a:r>
              <a:rPr sz="2000" spc="-35" dirty="0">
                <a:latin typeface="Times New Roman"/>
                <a:cs typeface="Times New Roman"/>
              </a:rPr>
              <a:t> </a:t>
            </a:r>
            <a:r>
              <a:rPr sz="2000" spc="-5" dirty="0">
                <a:latin typeface="Times New Roman"/>
                <a:cs typeface="Times New Roman"/>
              </a:rPr>
              <a:t>as</a:t>
            </a:r>
            <a:endParaRPr sz="2000">
              <a:latin typeface="Times New Roman"/>
              <a:cs typeface="Times New Roman"/>
            </a:endParaRPr>
          </a:p>
        </p:txBody>
      </p:sp>
      <p:sp>
        <p:nvSpPr>
          <p:cNvPr id="5" name="object 5"/>
          <p:cNvSpPr/>
          <p:nvPr/>
        </p:nvSpPr>
        <p:spPr>
          <a:xfrm>
            <a:off x="3007867" y="1596136"/>
            <a:ext cx="201295" cy="1146175"/>
          </a:xfrm>
          <a:custGeom>
            <a:avLst/>
            <a:gdLst/>
            <a:ahLst/>
            <a:cxnLst/>
            <a:rect l="l" t="t" r="r" b="b"/>
            <a:pathLst>
              <a:path w="201294" h="1146175">
                <a:moveTo>
                  <a:pt x="200787" y="0"/>
                </a:moveTo>
                <a:lnTo>
                  <a:pt x="160655" y="4063"/>
                </a:lnTo>
                <a:lnTo>
                  <a:pt x="123317" y="14859"/>
                </a:lnTo>
                <a:lnTo>
                  <a:pt x="88645" y="33654"/>
                </a:lnTo>
                <a:lnTo>
                  <a:pt x="34543" y="86105"/>
                </a:lnTo>
                <a:lnTo>
                  <a:pt x="16637" y="119761"/>
                </a:lnTo>
                <a:lnTo>
                  <a:pt x="4063" y="155955"/>
                </a:lnTo>
                <a:lnTo>
                  <a:pt x="0" y="195072"/>
                </a:lnTo>
                <a:lnTo>
                  <a:pt x="0" y="950722"/>
                </a:lnTo>
                <a:lnTo>
                  <a:pt x="4063" y="991108"/>
                </a:lnTo>
                <a:lnTo>
                  <a:pt x="16637" y="1027429"/>
                </a:lnTo>
                <a:lnTo>
                  <a:pt x="59562" y="1089278"/>
                </a:lnTo>
                <a:lnTo>
                  <a:pt x="123317" y="1130935"/>
                </a:lnTo>
                <a:lnTo>
                  <a:pt x="160655" y="1141729"/>
                </a:lnTo>
                <a:lnTo>
                  <a:pt x="200787" y="1145666"/>
                </a:lnTo>
                <a:lnTo>
                  <a:pt x="200787" y="1134999"/>
                </a:lnTo>
                <a:lnTo>
                  <a:pt x="181482" y="1133602"/>
                </a:lnTo>
                <a:lnTo>
                  <a:pt x="144018" y="1125601"/>
                </a:lnTo>
                <a:lnTo>
                  <a:pt x="80263" y="1091946"/>
                </a:lnTo>
                <a:lnTo>
                  <a:pt x="34543" y="1038098"/>
                </a:lnTo>
                <a:lnTo>
                  <a:pt x="12445" y="969517"/>
                </a:lnTo>
                <a:lnTo>
                  <a:pt x="12445" y="176149"/>
                </a:lnTo>
                <a:lnTo>
                  <a:pt x="26288" y="122427"/>
                </a:lnTo>
                <a:lnTo>
                  <a:pt x="67818" y="64515"/>
                </a:lnTo>
                <a:lnTo>
                  <a:pt x="127381" y="25526"/>
                </a:lnTo>
                <a:lnTo>
                  <a:pt x="181482" y="12191"/>
                </a:lnTo>
                <a:lnTo>
                  <a:pt x="200787" y="10794"/>
                </a:lnTo>
                <a:lnTo>
                  <a:pt x="200787" y="0"/>
                </a:lnTo>
                <a:close/>
              </a:path>
            </a:pathLst>
          </a:custGeom>
          <a:solidFill>
            <a:srgbClr val="3890A7"/>
          </a:solidFill>
        </p:spPr>
        <p:txBody>
          <a:bodyPr wrap="square" lIns="0" tIns="0" rIns="0" bIns="0" rtlCol="0"/>
          <a:lstStyle/>
          <a:p>
            <a:endParaRPr/>
          </a:p>
        </p:txBody>
      </p:sp>
      <p:sp>
        <p:nvSpPr>
          <p:cNvPr id="6" name="object 6"/>
          <p:cNvSpPr/>
          <p:nvPr/>
        </p:nvSpPr>
        <p:spPr>
          <a:xfrm>
            <a:off x="5545963" y="1596136"/>
            <a:ext cx="201295" cy="1146175"/>
          </a:xfrm>
          <a:custGeom>
            <a:avLst/>
            <a:gdLst/>
            <a:ahLst/>
            <a:cxnLst/>
            <a:rect l="l" t="t" r="r" b="b"/>
            <a:pathLst>
              <a:path w="201295" h="1146175">
                <a:moveTo>
                  <a:pt x="1397" y="0"/>
                </a:moveTo>
                <a:lnTo>
                  <a:pt x="0" y="10794"/>
                </a:lnTo>
                <a:lnTo>
                  <a:pt x="20827" y="12191"/>
                </a:lnTo>
                <a:lnTo>
                  <a:pt x="56769" y="18796"/>
                </a:lnTo>
                <a:lnTo>
                  <a:pt x="121920" y="53848"/>
                </a:lnTo>
                <a:lnTo>
                  <a:pt x="167639" y="107568"/>
                </a:lnTo>
                <a:lnTo>
                  <a:pt x="185674" y="157352"/>
                </a:lnTo>
                <a:lnTo>
                  <a:pt x="189864" y="195072"/>
                </a:lnTo>
                <a:lnTo>
                  <a:pt x="189864" y="950722"/>
                </a:lnTo>
                <a:lnTo>
                  <a:pt x="174625" y="1023365"/>
                </a:lnTo>
                <a:lnTo>
                  <a:pt x="134365" y="1081151"/>
                </a:lnTo>
                <a:lnTo>
                  <a:pt x="90042" y="1112139"/>
                </a:lnTo>
                <a:lnTo>
                  <a:pt x="74802" y="1120139"/>
                </a:lnTo>
                <a:lnTo>
                  <a:pt x="56769" y="1126871"/>
                </a:lnTo>
                <a:lnTo>
                  <a:pt x="38862" y="1130935"/>
                </a:lnTo>
                <a:lnTo>
                  <a:pt x="19431" y="1133602"/>
                </a:lnTo>
                <a:lnTo>
                  <a:pt x="0" y="1134999"/>
                </a:lnTo>
                <a:lnTo>
                  <a:pt x="1397" y="1145666"/>
                </a:lnTo>
                <a:lnTo>
                  <a:pt x="60960" y="1136268"/>
                </a:lnTo>
                <a:lnTo>
                  <a:pt x="97027" y="1121537"/>
                </a:lnTo>
                <a:lnTo>
                  <a:pt x="155194" y="1074419"/>
                </a:lnTo>
                <a:lnTo>
                  <a:pt x="192532" y="1008506"/>
                </a:lnTo>
                <a:lnTo>
                  <a:pt x="200913" y="970914"/>
                </a:lnTo>
                <a:lnTo>
                  <a:pt x="200913" y="174878"/>
                </a:lnTo>
                <a:lnTo>
                  <a:pt x="192532" y="135889"/>
                </a:lnTo>
                <a:lnTo>
                  <a:pt x="155194" y="69976"/>
                </a:lnTo>
                <a:lnTo>
                  <a:pt x="78994" y="14859"/>
                </a:lnTo>
                <a:lnTo>
                  <a:pt x="41528" y="4063"/>
                </a:lnTo>
                <a:lnTo>
                  <a:pt x="1397" y="0"/>
                </a:lnTo>
                <a:close/>
              </a:path>
            </a:pathLst>
          </a:custGeom>
          <a:solidFill>
            <a:srgbClr val="3890A7"/>
          </a:solidFill>
        </p:spPr>
        <p:txBody>
          <a:bodyPr wrap="square" lIns="0" tIns="0" rIns="0" bIns="0" rtlCol="0"/>
          <a:lstStyle/>
          <a:p>
            <a:endParaRPr/>
          </a:p>
        </p:txBody>
      </p:sp>
      <p:grpSp>
        <p:nvGrpSpPr>
          <p:cNvPr id="7" name="object 7"/>
          <p:cNvGrpSpPr/>
          <p:nvPr/>
        </p:nvGrpSpPr>
        <p:grpSpPr>
          <a:xfrm>
            <a:off x="415632" y="2642349"/>
            <a:ext cx="8312784" cy="3812540"/>
            <a:chOff x="415632" y="2642349"/>
            <a:chExt cx="8312784" cy="3812540"/>
          </a:xfrm>
        </p:grpSpPr>
        <p:pic>
          <p:nvPicPr>
            <p:cNvPr id="8" name="object 8"/>
            <p:cNvPicPr/>
            <p:nvPr/>
          </p:nvPicPr>
          <p:blipFill>
            <a:blip r:embed="rId2" cstate="print"/>
            <a:stretch>
              <a:fillRect/>
            </a:stretch>
          </p:blipFill>
          <p:spPr>
            <a:xfrm>
              <a:off x="2234692" y="3114344"/>
              <a:ext cx="2589403" cy="314655"/>
            </a:xfrm>
            <a:prstGeom prst="rect">
              <a:avLst/>
            </a:prstGeom>
          </p:spPr>
        </p:pic>
        <p:pic>
          <p:nvPicPr>
            <p:cNvPr id="9" name="object 9"/>
            <p:cNvPicPr/>
            <p:nvPr/>
          </p:nvPicPr>
          <p:blipFill>
            <a:blip r:embed="rId3" cstate="print"/>
            <a:stretch>
              <a:fillRect/>
            </a:stretch>
          </p:blipFill>
          <p:spPr>
            <a:xfrm>
              <a:off x="6391148" y="2642349"/>
              <a:ext cx="2208403" cy="786650"/>
            </a:xfrm>
            <a:prstGeom prst="rect">
              <a:avLst/>
            </a:prstGeom>
          </p:spPr>
        </p:pic>
        <p:pic>
          <p:nvPicPr>
            <p:cNvPr id="10" name="object 10"/>
            <p:cNvPicPr/>
            <p:nvPr/>
          </p:nvPicPr>
          <p:blipFill>
            <a:blip r:embed="rId4" cstate="print"/>
            <a:stretch>
              <a:fillRect/>
            </a:stretch>
          </p:blipFill>
          <p:spPr>
            <a:xfrm>
              <a:off x="415632" y="3428936"/>
              <a:ext cx="8312784" cy="3025648"/>
            </a:xfrm>
            <a:prstGeom prst="rect">
              <a:avLst/>
            </a:prstGeom>
          </p:spPr>
        </p:pic>
        <p:sp>
          <p:nvSpPr>
            <p:cNvPr id="11" name="object 11"/>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12" name="object 12"/>
          <p:cNvSpPr txBox="1">
            <a:spLocks noGrp="1"/>
          </p:cNvSpPr>
          <p:nvPr>
            <p:ph type="body" idx="1"/>
          </p:nvPr>
        </p:nvSpPr>
        <p:spPr>
          <a:prstGeom prst="rect">
            <a:avLst/>
          </a:prstGeom>
        </p:spPr>
        <p:txBody>
          <a:bodyPr vert="horz" wrap="square" lIns="0" tIns="959364" rIns="0" bIns="0" rtlCol="0">
            <a:spAutoFit/>
          </a:bodyPr>
          <a:lstStyle/>
          <a:p>
            <a:pPr>
              <a:lnSpc>
                <a:spcPct val="100000"/>
              </a:lnSpc>
              <a:spcBef>
                <a:spcPts val="55"/>
              </a:spcBef>
            </a:pPr>
            <a:endParaRPr sz="3350"/>
          </a:p>
          <a:p>
            <a:pPr marL="460375" marR="2395855" indent="-186055" algn="just">
              <a:lnSpc>
                <a:spcPct val="150000"/>
              </a:lnSpc>
            </a:pPr>
            <a:r>
              <a:rPr sz="1600" spc="-5" dirty="0">
                <a:solidFill>
                  <a:srgbClr val="3890A7"/>
                </a:solidFill>
                <a:latin typeface="Webdings"/>
                <a:cs typeface="Webdings"/>
              </a:rPr>
              <a:t></a:t>
            </a:r>
            <a:r>
              <a:rPr sz="1600" spc="-5" dirty="0">
                <a:solidFill>
                  <a:srgbClr val="3890A7"/>
                </a:solidFill>
              </a:rPr>
              <a:t> </a:t>
            </a:r>
            <a:r>
              <a:rPr dirty="0"/>
              <a:t>An </a:t>
            </a:r>
            <a:r>
              <a:rPr spc="-10" dirty="0"/>
              <a:t>example </a:t>
            </a:r>
            <a:r>
              <a:rPr spc="-5" dirty="0"/>
              <a:t>of </a:t>
            </a:r>
            <a:r>
              <a:rPr spc="-10" dirty="0"/>
              <a:t>this shearing transformation </a:t>
            </a:r>
            <a:r>
              <a:rPr spc="-5" dirty="0"/>
              <a:t> </a:t>
            </a:r>
            <a:r>
              <a:rPr dirty="0"/>
              <a:t>for a </a:t>
            </a:r>
            <a:r>
              <a:rPr spc="-10" dirty="0"/>
              <a:t>shear </a:t>
            </a:r>
            <a:r>
              <a:rPr spc="-15" dirty="0"/>
              <a:t>parameter </a:t>
            </a:r>
            <a:r>
              <a:rPr spc="-5" dirty="0"/>
              <a:t>value of </a:t>
            </a:r>
            <a:r>
              <a:rPr spc="-10" dirty="0"/>
              <a:t>1/2 </a:t>
            </a:r>
            <a:r>
              <a:rPr spc="-15" dirty="0"/>
              <a:t>relative </a:t>
            </a:r>
            <a:r>
              <a:rPr spc="-20" dirty="0"/>
              <a:t>to </a:t>
            </a:r>
            <a:r>
              <a:rPr spc="-15" dirty="0"/>
              <a:t> </a:t>
            </a:r>
            <a:r>
              <a:rPr dirty="0"/>
              <a:t>the</a:t>
            </a:r>
            <a:r>
              <a:rPr spc="-35" dirty="0"/>
              <a:t> </a:t>
            </a:r>
            <a:r>
              <a:rPr dirty="0"/>
              <a:t>l</a:t>
            </a:r>
            <a:r>
              <a:rPr spc="-15" dirty="0"/>
              <a:t>i</a:t>
            </a:r>
            <a:r>
              <a:rPr dirty="0"/>
              <a:t>ne</a:t>
            </a:r>
            <a:r>
              <a:rPr spc="-30" dirty="0"/>
              <a:t> </a:t>
            </a:r>
            <a:r>
              <a:rPr spc="-10" dirty="0"/>
              <a:t>y</a:t>
            </a:r>
            <a:r>
              <a:rPr sz="1950" spc="15" baseline="-17094" dirty="0"/>
              <a:t>ref</a:t>
            </a:r>
            <a:r>
              <a:rPr sz="1950" spc="60" baseline="-17094" dirty="0"/>
              <a:t> </a:t>
            </a:r>
            <a:r>
              <a:rPr sz="2000" dirty="0"/>
              <a:t>=</a:t>
            </a:r>
            <a:r>
              <a:rPr sz="2000" spc="-204" dirty="0"/>
              <a:t> </a:t>
            </a:r>
            <a:r>
              <a:rPr sz="2000" dirty="0"/>
              <a:t>-1.</a:t>
            </a:r>
            <a:endParaRPr sz="2000">
              <a:latin typeface="Webdings"/>
              <a:cs typeface="Webdings"/>
            </a:endParaRPr>
          </a:p>
        </p:txBody>
      </p:sp>
      <p:grpSp>
        <p:nvGrpSpPr>
          <p:cNvPr id="13" name="object 13"/>
          <p:cNvGrpSpPr/>
          <p:nvPr/>
        </p:nvGrpSpPr>
        <p:grpSpPr>
          <a:xfrm>
            <a:off x="2234692" y="3429012"/>
            <a:ext cx="6365240" cy="2416810"/>
            <a:chOff x="2234692" y="3429012"/>
            <a:chExt cx="6365240" cy="2416810"/>
          </a:xfrm>
        </p:grpSpPr>
        <p:pic>
          <p:nvPicPr>
            <p:cNvPr id="14" name="object 14"/>
            <p:cNvPicPr/>
            <p:nvPr/>
          </p:nvPicPr>
          <p:blipFill>
            <a:blip r:embed="rId5" cstate="print"/>
            <a:stretch>
              <a:fillRect/>
            </a:stretch>
          </p:blipFill>
          <p:spPr>
            <a:xfrm>
              <a:off x="2234692" y="3429063"/>
              <a:ext cx="2589403" cy="442404"/>
            </a:xfrm>
            <a:prstGeom prst="rect">
              <a:avLst/>
            </a:prstGeom>
          </p:spPr>
        </p:pic>
        <p:pic>
          <p:nvPicPr>
            <p:cNvPr id="15" name="object 15"/>
            <p:cNvPicPr/>
            <p:nvPr/>
          </p:nvPicPr>
          <p:blipFill>
            <a:blip r:embed="rId6" cstate="print"/>
            <a:stretch>
              <a:fillRect/>
            </a:stretch>
          </p:blipFill>
          <p:spPr>
            <a:xfrm>
              <a:off x="6391148" y="3429012"/>
              <a:ext cx="2208403" cy="2416429"/>
            </a:xfrm>
            <a:prstGeom prst="rect">
              <a:avLst/>
            </a:prstGeom>
          </p:spPr>
        </p:pic>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31010" y="729462"/>
            <a:ext cx="6630034" cy="1744980"/>
          </a:xfrm>
          <a:prstGeom prst="rect">
            <a:avLst/>
          </a:prstGeom>
        </p:spPr>
        <p:txBody>
          <a:bodyPr vert="horz" wrap="square" lIns="0" tIns="109855" rIns="0" bIns="0" rtlCol="0">
            <a:spAutoFit/>
          </a:bodyPr>
          <a:lstStyle/>
          <a:p>
            <a:pPr marL="13970">
              <a:lnSpc>
                <a:spcPct val="100000"/>
              </a:lnSpc>
              <a:spcBef>
                <a:spcPts val="865"/>
              </a:spcBef>
            </a:pPr>
            <a:r>
              <a:rPr sz="2000" b="1" spc="-55" dirty="0">
                <a:latin typeface="Times New Roman"/>
                <a:cs typeface="Times New Roman"/>
              </a:rPr>
              <a:t>Y-Shear</a:t>
            </a:r>
            <a:endParaRPr sz="2000">
              <a:latin typeface="Times New Roman"/>
              <a:cs typeface="Times New Roman"/>
            </a:endParaRPr>
          </a:p>
          <a:p>
            <a:pPr marL="12700">
              <a:lnSpc>
                <a:spcPct val="100000"/>
              </a:lnSpc>
              <a:spcBef>
                <a:spcPts val="770"/>
              </a:spcBef>
            </a:pPr>
            <a:r>
              <a:rPr sz="1600" spc="-5" dirty="0">
                <a:solidFill>
                  <a:srgbClr val="3890A7"/>
                </a:solidFill>
                <a:latin typeface="Webdings"/>
                <a:cs typeface="Webdings"/>
              </a:rPr>
              <a:t></a:t>
            </a:r>
            <a:r>
              <a:rPr sz="1600" spc="30" dirty="0">
                <a:solidFill>
                  <a:srgbClr val="3890A7"/>
                </a:solidFill>
                <a:latin typeface="Times New Roman"/>
                <a:cs typeface="Times New Roman"/>
              </a:rPr>
              <a:t> </a:t>
            </a:r>
            <a:r>
              <a:rPr sz="2000" dirty="0">
                <a:latin typeface="Times New Roman"/>
                <a:cs typeface="Times New Roman"/>
              </a:rPr>
              <a:t>The</a:t>
            </a:r>
            <a:r>
              <a:rPr sz="2000" spc="270" dirty="0">
                <a:latin typeface="Times New Roman"/>
                <a:cs typeface="Times New Roman"/>
              </a:rPr>
              <a:t> </a:t>
            </a:r>
            <a:r>
              <a:rPr sz="2000" spc="-65" dirty="0">
                <a:latin typeface="Times New Roman"/>
                <a:cs typeface="Times New Roman"/>
              </a:rPr>
              <a:t>Y-Shear</a:t>
            </a:r>
            <a:r>
              <a:rPr sz="2000" spc="245" dirty="0">
                <a:latin typeface="Times New Roman"/>
                <a:cs typeface="Times New Roman"/>
              </a:rPr>
              <a:t> </a:t>
            </a:r>
            <a:r>
              <a:rPr sz="2000" spc="-10" dirty="0">
                <a:latin typeface="Times New Roman"/>
                <a:cs typeface="Times New Roman"/>
              </a:rPr>
              <a:t>preserves</a:t>
            </a:r>
            <a:r>
              <a:rPr sz="2000" spc="275" dirty="0">
                <a:latin typeface="Times New Roman"/>
                <a:cs typeface="Times New Roman"/>
              </a:rPr>
              <a:t> </a:t>
            </a:r>
            <a:r>
              <a:rPr sz="2000" dirty="0">
                <a:latin typeface="Times New Roman"/>
                <a:cs typeface="Times New Roman"/>
              </a:rPr>
              <a:t>the</a:t>
            </a:r>
            <a:r>
              <a:rPr sz="2000" spc="265" dirty="0">
                <a:latin typeface="Times New Roman"/>
                <a:cs typeface="Times New Roman"/>
              </a:rPr>
              <a:t> </a:t>
            </a:r>
            <a:r>
              <a:rPr sz="2000" dirty="0">
                <a:latin typeface="Times New Roman"/>
                <a:cs typeface="Times New Roman"/>
              </a:rPr>
              <a:t>X</a:t>
            </a:r>
            <a:r>
              <a:rPr sz="2000" spc="275" dirty="0">
                <a:latin typeface="Times New Roman"/>
                <a:cs typeface="Times New Roman"/>
              </a:rPr>
              <a:t> </a:t>
            </a:r>
            <a:r>
              <a:rPr sz="2000" spc="-10" dirty="0">
                <a:latin typeface="Times New Roman"/>
                <a:cs typeface="Times New Roman"/>
              </a:rPr>
              <a:t>coordinates</a:t>
            </a:r>
            <a:r>
              <a:rPr sz="2000" spc="260" dirty="0">
                <a:latin typeface="Times New Roman"/>
                <a:cs typeface="Times New Roman"/>
              </a:rPr>
              <a:t> </a:t>
            </a:r>
            <a:r>
              <a:rPr sz="2000" spc="-5" dirty="0">
                <a:latin typeface="Times New Roman"/>
                <a:cs typeface="Times New Roman"/>
              </a:rPr>
              <a:t>and</a:t>
            </a:r>
            <a:r>
              <a:rPr sz="2000" spc="260" dirty="0">
                <a:latin typeface="Times New Roman"/>
                <a:cs typeface="Times New Roman"/>
              </a:rPr>
              <a:t> </a:t>
            </a:r>
            <a:r>
              <a:rPr sz="2000" spc="-5" dirty="0">
                <a:latin typeface="Times New Roman"/>
                <a:cs typeface="Times New Roman"/>
              </a:rPr>
              <a:t>changes</a:t>
            </a:r>
            <a:r>
              <a:rPr sz="2000" spc="254" dirty="0">
                <a:latin typeface="Times New Roman"/>
                <a:cs typeface="Times New Roman"/>
              </a:rPr>
              <a:t> </a:t>
            </a:r>
            <a:r>
              <a:rPr sz="2000" spc="-5" dirty="0">
                <a:latin typeface="Times New Roman"/>
                <a:cs typeface="Times New Roman"/>
              </a:rPr>
              <a:t>the</a:t>
            </a:r>
            <a:r>
              <a:rPr sz="2000" spc="265" dirty="0">
                <a:latin typeface="Times New Roman"/>
                <a:cs typeface="Times New Roman"/>
              </a:rPr>
              <a:t> </a:t>
            </a:r>
            <a:r>
              <a:rPr sz="2000" dirty="0">
                <a:latin typeface="Times New Roman"/>
                <a:cs typeface="Times New Roman"/>
              </a:rPr>
              <a:t>Y</a:t>
            </a:r>
            <a:endParaRPr sz="2000">
              <a:latin typeface="Times New Roman"/>
              <a:cs typeface="Times New Roman"/>
            </a:endParaRPr>
          </a:p>
          <a:p>
            <a:pPr marL="266700">
              <a:lnSpc>
                <a:spcPct val="100000"/>
              </a:lnSpc>
              <a:spcBef>
                <a:spcPts val="1200"/>
              </a:spcBef>
              <a:tabLst>
                <a:tab pos="1560830" algn="l"/>
                <a:tab pos="2309495" algn="l"/>
                <a:tab pos="3098800" algn="l"/>
                <a:tab pos="3536315" algn="l"/>
                <a:tab pos="4690745" algn="l"/>
                <a:tab pos="5298440" algn="l"/>
                <a:tab pos="5624830" algn="l"/>
              </a:tabLst>
            </a:pPr>
            <a:r>
              <a:rPr sz="2000" spc="-10" dirty="0">
                <a:latin typeface="Times New Roman"/>
                <a:cs typeface="Times New Roman"/>
              </a:rPr>
              <a:t>coordinates	which	</a:t>
            </a:r>
            <a:r>
              <a:rPr sz="2000" spc="-5" dirty="0">
                <a:latin typeface="Times New Roman"/>
                <a:cs typeface="Times New Roman"/>
              </a:rPr>
              <a:t>causes	the	horizontal	lines	</a:t>
            </a:r>
            <a:r>
              <a:rPr sz="2000" spc="-10" dirty="0">
                <a:latin typeface="Times New Roman"/>
                <a:cs typeface="Times New Roman"/>
              </a:rPr>
              <a:t>to	</a:t>
            </a:r>
            <a:r>
              <a:rPr sz="2000" spc="-5" dirty="0">
                <a:latin typeface="Times New Roman"/>
                <a:cs typeface="Times New Roman"/>
              </a:rPr>
              <a:t>transform</a:t>
            </a:r>
            <a:endParaRPr sz="2000">
              <a:latin typeface="Times New Roman"/>
              <a:cs typeface="Times New Roman"/>
            </a:endParaRPr>
          </a:p>
          <a:p>
            <a:pPr marL="266700">
              <a:lnSpc>
                <a:spcPct val="100000"/>
              </a:lnSpc>
              <a:spcBef>
                <a:spcPts val="1200"/>
              </a:spcBef>
            </a:pPr>
            <a:r>
              <a:rPr sz="2000" dirty="0">
                <a:latin typeface="Times New Roman"/>
                <a:cs typeface="Times New Roman"/>
              </a:rPr>
              <a:t>into</a:t>
            </a:r>
            <a:r>
              <a:rPr sz="2000" spc="-50" dirty="0">
                <a:latin typeface="Times New Roman"/>
                <a:cs typeface="Times New Roman"/>
              </a:rPr>
              <a:t> </a:t>
            </a:r>
            <a:r>
              <a:rPr sz="2000" spc="-5" dirty="0">
                <a:latin typeface="Times New Roman"/>
                <a:cs typeface="Times New Roman"/>
              </a:rPr>
              <a:t>lines</a:t>
            </a:r>
            <a:r>
              <a:rPr sz="2000" spc="-10" dirty="0">
                <a:latin typeface="Times New Roman"/>
                <a:cs typeface="Times New Roman"/>
              </a:rPr>
              <a:t> </a:t>
            </a:r>
            <a:r>
              <a:rPr sz="2000" dirty="0">
                <a:latin typeface="Times New Roman"/>
                <a:cs typeface="Times New Roman"/>
              </a:rPr>
              <a:t>which</a:t>
            </a:r>
            <a:r>
              <a:rPr sz="2000" spc="-50" dirty="0">
                <a:latin typeface="Times New Roman"/>
                <a:cs typeface="Times New Roman"/>
              </a:rPr>
              <a:t> </a:t>
            </a:r>
            <a:r>
              <a:rPr sz="2000" dirty="0">
                <a:latin typeface="Times New Roman"/>
                <a:cs typeface="Times New Roman"/>
              </a:rPr>
              <a:t>slopes</a:t>
            </a:r>
            <a:r>
              <a:rPr sz="2000" spc="-70" dirty="0">
                <a:latin typeface="Times New Roman"/>
                <a:cs typeface="Times New Roman"/>
              </a:rPr>
              <a:t> </a:t>
            </a:r>
            <a:r>
              <a:rPr sz="2000" dirty="0">
                <a:latin typeface="Times New Roman"/>
                <a:cs typeface="Times New Roman"/>
              </a:rPr>
              <a:t>up</a:t>
            </a:r>
            <a:r>
              <a:rPr sz="2000" spc="5" dirty="0">
                <a:latin typeface="Times New Roman"/>
                <a:cs typeface="Times New Roman"/>
              </a:rPr>
              <a:t> </a:t>
            </a:r>
            <a:r>
              <a:rPr sz="2000" dirty="0">
                <a:latin typeface="Times New Roman"/>
                <a:cs typeface="Times New Roman"/>
              </a:rPr>
              <a:t>or</a:t>
            </a:r>
            <a:r>
              <a:rPr sz="2000" spc="-75" dirty="0">
                <a:latin typeface="Times New Roman"/>
                <a:cs typeface="Times New Roman"/>
              </a:rPr>
              <a:t> </a:t>
            </a:r>
            <a:r>
              <a:rPr sz="2000" spc="5" dirty="0">
                <a:latin typeface="Times New Roman"/>
                <a:cs typeface="Times New Roman"/>
              </a:rPr>
              <a:t>down.</a:t>
            </a:r>
            <a:endParaRPr sz="2000">
              <a:latin typeface="Times New Roman"/>
              <a:cs typeface="Times New Roman"/>
            </a:endParaRPr>
          </a:p>
        </p:txBody>
      </p:sp>
      <p:grpSp>
        <p:nvGrpSpPr>
          <p:cNvPr id="3" name="object 3"/>
          <p:cNvGrpSpPr/>
          <p:nvPr/>
        </p:nvGrpSpPr>
        <p:grpSpPr>
          <a:xfrm>
            <a:off x="415632" y="2532153"/>
            <a:ext cx="8312784" cy="3923029"/>
            <a:chOff x="415632" y="2532153"/>
            <a:chExt cx="8312784" cy="3923029"/>
          </a:xfrm>
        </p:grpSpPr>
        <p:pic>
          <p:nvPicPr>
            <p:cNvPr id="4" name="object 4"/>
            <p:cNvPicPr/>
            <p:nvPr/>
          </p:nvPicPr>
          <p:blipFill>
            <a:blip r:embed="rId2" cstate="print"/>
            <a:stretch>
              <a:fillRect/>
            </a:stretch>
          </p:blipFill>
          <p:spPr>
            <a:xfrm>
              <a:off x="2823543" y="2532153"/>
              <a:ext cx="2593101" cy="896846"/>
            </a:xfrm>
            <a:prstGeom prst="rect">
              <a:avLst/>
            </a:prstGeom>
          </p:spPr>
        </p:pic>
        <p:pic>
          <p:nvPicPr>
            <p:cNvPr id="5" name="object 5"/>
            <p:cNvPicPr/>
            <p:nvPr/>
          </p:nvPicPr>
          <p:blipFill>
            <a:blip r:embed="rId3"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7" name="object 7"/>
          <p:cNvSpPr txBox="1"/>
          <p:nvPr/>
        </p:nvSpPr>
        <p:spPr>
          <a:xfrm>
            <a:off x="1336928" y="3428936"/>
            <a:ext cx="7391400" cy="3025775"/>
          </a:xfrm>
          <a:prstGeom prst="rect">
            <a:avLst/>
          </a:prstGeom>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20"/>
              </a:spcBef>
            </a:pPr>
            <a:endParaRPr sz="1950">
              <a:latin typeface="Times New Roman"/>
              <a:cs typeface="Times New Roman"/>
            </a:endParaRPr>
          </a:p>
          <a:p>
            <a:pPr marL="405765">
              <a:lnSpc>
                <a:spcPct val="100000"/>
              </a:lnSpc>
              <a:spcBef>
                <a:spcPts val="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The</a:t>
            </a:r>
            <a:r>
              <a:rPr sz="2000" spc="-90" dirty="0">
                <a:latin typeface="Times New Roman"/>
                <a:cs typeface="Times New Roman"/>
              </a:rPr>
              <a:t> </a:t>
            </a:r>
            <a:r>
              <a:rPr sz="2000" spc="-65" dirty="0">
                <a:latin typeface="Times New Roman"/>
                <a:cs typeface="Times New Roman"/>
              </a:rPr>
              <a:t>Y-Shear</a:t>
            </a:r>
            <a:r>
              <a:rPr sz="2000" spc="-114" dirty="0">
                <a:latin typeface="Times New Roman"/>
                <a:cs typeface="Times New Roman"/>
              </a:rPr>
              <a:t> </a:t>
            </a:r>
            <a:r>
              <a:rPr sz="2000" spc="-10" dirty="0">
                <a:latin typeface="Times New Roman"/>
                <a:cs typeface="Times New Roman"/>
              </a:rPr>
              <a:t>can </a:t>
            </a:r>
            <a:r>
              <a:rPr sz="2000" dirty="0">
                <a:latin typeface="Times New Roman"/>
                <a:cs typeface="Times New Roman"/>
              </a:rPr>
              <a:t>be</a:t>
            </a:r>
            <a:r>
              <a:rPr sz="2000" spc="-15" dirty="0">
                <a:latin typeface="Times New Roman"/>
                <a:cs typeface="Times New Roman"/>
              </a:rPr>
              <a:t> </a:t>
            </a:r>
            <a:r>
              <a:rPr sz="2000" spc="-5" dirty="0">
                <a:latin typeface="Times New Roman"/>
                <a:cs typeface="Times New Roman"/>
              </a:rPr>
              <a:t>represented</a:t>
            </a:r>
            <a:r>
              <a:rPr sz="2000" spc="-50"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spc="-20" dirty="0">
                <a:latin typeface="Times New Roman"/>
                <a:cs typeface="Times New Roman"/>
              </a:rPr>
              <a:t>matrix</a:t>
            </a:r>
            <a:r>
              <a:rPr sz="2000" dirty="0">
                <a:latin typeface="Times New Roman"/>
                <a:cs typeface="Times New Roman"/>
              </a:rPr>
              <a:t> form</a:t>
            </a:r>
            <a:r>
              <a:rPr sz="2000" spc="5" dirty="0">
                <a:latin typeface="Times New Roman"/>
                <a:cs typeface="Times New Roman"/>
              </a:rPr>
              <a:t> </a:t>
            </a:r>
            <a:r>
              <a:rPr sz="2000" dirty="0">
                <a:latin typeface="Times New Roman"/>
                <a:cs typeface="Times New Roman"/>
              </a:rPr>
              <a:t>as:</a:t>
            </a:r>
            <a:endParaRPr sz="2000">
              <a:latin typeface="Times New Roman"/>
              <a:cs typeface="Times New Roman"/>
            </a:endParaRPr>
          </a:p>
          <a:p>
            <a:pPr>
              <a:lnSpc>
                <a:spcPct val="100000"/>
              </a:lnSpc>
              <a:spcBef>
                <a:spcPts val="35"/>
              </a:spcBef>
            </a:pPr>
            <a:endParaRPr sz="2350">
              <a:latin typeface="Times New Roman"/>
              <a:cs typeface="Times New Roman"/>
            </a:endParaRPr>
          </a:p>
          <a:p>
            <a:pPr marL="1152525" marR="4751705">
              <a:lnSpc>
                <a:spcPct val="123000"/>
              </a:lnSpc>
            </a:pPr>
            <a:r>
              <a:rPr sz="2000" b="1" dirty="0">
                <a:latin typeface="Times New Roman"/>
                <a:cs typeface="Times New Roman"/>
              </a:rPr>
              <a:t>y'</a:t>
            </a:r>
            <a:r>
              <a:rPr sz="2000" b="1" spc="-35" dirty="0">
                <a:latin typeface="Times New Roman"/>
                <a:cs typeface="Times New Roman"/>
              </a:rPr>
              <a:t> </a:t>
            </a:r>
            <a:r>
              <a:rPr sz="2000" b="1" dirty="0">
                <a:latin typeface="Times New Roman"/>
                <a:cs typeface="Times New Roman"/>
              </a:rPr>
              <a:t>=</a:t>
            </a:r>
            <a:r>
              <a:rPr sz="2000" b="1" spc="-30" dirty="0">
                <a:latin typeface="Times New Roman"/>
                <a:cs typeface="Times New Roman"/>
              </a:rPr>
              <a:t> </a:t>
            </a:r>
            <a:r>
              <a:rPr sz="2000" b="1" dirty="0">
                <a:latin typeface="Times New Roman"/>
                <a:cs typeface="Times New Roman"/>
              </a:rPr>
              <a:t>y</a:t>
            </a:r>
            <a:r>
              <a:rPr sz="2000" b="1" spc="-30" dirty="0">
                <a:latin typeface="Times New Roman"/>
                <a:cs typeface="Times New Roman"/>
              </a:rPr>
              <a:t> </a:t>
            </a:r>
            <a:r>
              <a:rPr sz="2000" b="1" dirty="0">
                <a:latin typeface="Times New Roman"/>
                <a:cs typeface="Times New Roman"/>
              </a:rPr>
              <a:t>+</a:t>
            </a:r>
            <a:r>
              <a:rPr sz="2000" b="1" spc="-25" dirty="0">
                <a:latin typeface="Times New Roman"/>
                <a:cs typeface="Times New Roman"/>
              </a:rPr>
              <a:t> </a:t>
            </a:r>
            <a:r>
              <a:rPr sz="2000" b="1" spc="-5" dirty="0">
                <a:latin typeface="Times New Roman"/>
                <a:cs typeface="Times New Roman"/>
              </a:rPr>
              <a:t>sh</a:t>
            </a:r>
            <a:r>
              <a:rPr sz="1950" b="1" spc="-7" baseline="-17094" dirty="0">
                <a:latin typeface="Times New Roman"/>
                <a:cs typeface="Times New Roman"/>
              </a:rPr>
              <a:t>y</a:t>
            </a:r>
            <a:r>
              <a:rPr sz="1950" b="1" spc="-44" baseline="-17094" dirty="0">
                <a:latin typeface="Times New Roman"/>
                <a:cs typeface="Times New Roman"/>
              </a:rPr>
              <a:t> </a:t>
            </a:r>
            <a:r>
              <a:rPr sz="2000" b="1" dirty="0">
                <a:latin typeface="Times New Roman"/>
                <a:cs typeface="Times New Roman"/>
              </a:rPr>
              <a:t>.</a:t>
            </a:r>
            <a:r>
              <a:rPr sz="2000" b="1" spc="-15" dirty="0">
                <a:latin typeface="Times New Roman"/>
                <a:cs typeface="Times New Roman"/>
              </a:rPr>
              <a:t> </a:t>
            </a:r>
            <a:r>
              <a:rPr sz="2000" b="1" dirty="0">
                <a:latin typeface="Times New Roman"/>
                <a:cs typeface="Times New Roman"/>
              </a:rPr>
              <a:t>x </a:t>
            </a:r>
            <a:r>
              <a:rPr sz="2000" b="1" spc="-484" dirty="0">
                <a:latin typeface="Times New Roman"/>
                <a:cs typeface="Times New Roman"/>
              </a:rPr>
              <a:t> </a:t>
            </a:r>
            <a:r>
              <a:rPr sz="2000" b="1" dirty="0">
                <a:latin typeface="Times New Roman"/>
                <a:cs typeface="Times New Roman"/>
              </a:rPr>
              <a:t>x’</a:t>
            </a:r>
            <a:r>
              <a:rPr sz="2000" b="1" spc="-170" dirty="0">
                <a:latin typeface="Times New Roman"/>
                <a:cs typeface="Times New Roman"/>
              </a:rPr>
              <a:t> </a:t>
            </a:r>
            <a:r>
              <a:rPr sz="2000" b="1" dirty="0">
                <a:latin typeface="Times New Roman"/>
                <a:cs typeface="Times New Roman"/>
              </a:rPr>
              <a:t>=</a:t>
            </a:r>
            <a:r>
              <a:rPr sz="2000" b="1" spc="-170" dirty="0">
                <a:latin typeface="Times New Roman"/>
                <a:cs typeface="Times New Roman"/>
              </a:rPr>
              <a:t> </a:t>
            </a:r>
            <a:r>
              <a:rPr sz="2000" b="1" dirty="0">
                <a:latin typeface="Times New Roman"/>
                <a:cs typeface="Times New Roman"/>
              </a:rPr>
              <a:t>x</a:t>
            </a:r>
            <a:endParaRPr sz="2000">
              <a:latin typeface="Times New Roman"/>
              <a:cs typeface="Times New Roman"/>
            </a:endParaRPr>
          </a:p>
        </p:txBody>
      </p:sp>
      <p:grpSp>
        <p:nvGrpSpPr>
          <p:cNvPr id="8" name="object 8"/>
          <p:cNvGrpSpPr/>
          <p:nvPr/>
        </p:nvGrpSpPr>
        <p:grpSpPr>
          <a:xfrm>
            <a:off x="2624073" y="3429012"/>
            <a:ext cx="4441825" cy="2841625"/>
            <a:chOff x="2624073" y="3429012"/>
            <a:chExt cx="4441825" cy="2841625"/>
          </a:xfrm>
        </p:grpSpPr>
        <p:pic>
          <p:nvPicPr>
            <p:cNvPr id="9" name="object 9"/>
            <p:cNvPicPr/>
            <p:nvPr/>
          </p:nvPicPr>
          <p:blipFill>
            <a:blip r:embed="rId4" cstate="print"/>
            <a:stretch>
              <a:fillRect/>
            </a:stretch>
          </p:blipFill>
          <p:spPr>
            <a:xfrm>
              <a:off x="2624073" y="3429012"/>
              <a:ext cx="3571748" cy="882129"/>
            </a:xfrm>
            <a:prstGeom prst="rect">
              <a:avLst/>
            </a:prstGeom>
          </p:spPr>
        </p:pic>
        <p:pic>
          <p:nvPicPr>
            <p:cNvPr id="10" name="object 10"/>
            <p:cNvPicPr/>
            <p:nvPr/>
          </p:nvPicPr>
          <p:blipFill>
            <a:blip r:embed="rId5" cstate="print"/>
            <a:stretch>
              <a:fillRect/>
            </a:stretch>
          </p:blipFill>
          <p:spPr>
            <a:xfrm>
              <a:off x="5091556" y="4690351"/>
              <a:ext cx="1974214" cy="1580006"/>
            </a:xfrm>
            <a:prstGeom prst="rect">
              <a:avLst/>
            </a:prstGeom>
          </p:spPr>
        </p:pic>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70913" y="641731"/>
            <a:ext cx="7093584" cy="641985"/>
          </a:xfrm>
          <a:prstGeom prst="rect">
            <a:avLst/>
          </a:prstGeom>
        </p:spPr>
        <p:txBody>
          <a:bodyPr vert="horz" wrap="square" lIns="0" tIns="13335" rIns="0" bIns="0" rtlCol="0">
            <a:spAutoFit/>
          </a:bodyPr>
          <a:lstStyle/>
          <a:p>
            <a:pPr marL="38100">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Calibri"/>
                <a:cs typeface="Calibri"/>
              </a:rPr>
              <a:t>A </a:t>
            </a:r>
            <a:r>
              <a:rPr sz="2000" spc="-15" dirty="0">
                <a:latin typeface="Calibri"/>
                <a:cs typeface="Calibri"/>
              </a:rPr>
              <a:t>y-direction</a:t>
            </a:r>
            <a:r>
              <a:rPr sz="2000" spc="-5" dirty="0">
                <a:latin typeface="Calibri"/>
                <a:cs typeface="Calibri"/>
              </a:rPr>
              <a:t> shear</a:t>
            </a:r>
            <a:r>
              <a:rPr sz="2000" spc="-10" dirty="0">
                <a:latin typeface="Calibri"/>
                <a:cs typeface="Calibri"/>
              </a:rPr>
              <a:t> </a:t>
            </a:r>
            <a:r>
              <a:rPr sz="2000" spc="-25" dirty="0">
                <a:latin typeface="Calibri"/>
                <a:cs typeface="Calibri"/>
              </a:rPr>
              <a:t>relative</a:t>
            </a:r>
            <a:r>
              <a:rPr sz="2000" spc="40" dirty="0">
                <a:latin typeface="Calibri"/>
                <a:cs typeface="Calibri"/>
              </a:rPr>
              <a:t> </a:t>
            </a:r>
            <a:r>
              <a:rPr sz="2000" spc="-20" dirty="0">
                <a:latin typeface="Calibri"/>
                <a:cs typeface="Calibri"/>
              </a:rPr>
              <a:t>to </a:t>
            </a:r>
            <a:r>
              <a:rPr sz="2000" dirty="0">
                <a:latin typeface="Calibri"/>
                <a:cs typeface="Calibri"/>
              </a:rPr>
              <a:t>the</a:t>
            </a:r>
            <a:r>
              <a:rPr sz="2000" spc="-15" dirty="0">
                <a:latin typeface="Calibri"/>
                <a:cs typeface="Calibri"/>
              </a:rPr>
              <a:t> </a:t>
            </a:r>
            <a:r>
              <a:rPr sz="2000" spc="-5" dirty="0">
                <a:latin typeface="Calibri"/>
                <a:cs typeface="Calibri"/>
              </a:rPr>
              <a:t>line</a:t>
            </a:r>
            <a:r>
              <a:rPr sz="2000" spc="20" dirty="0">
                <a:latin typeface="Calibri"/>
                <a:cs typeface="Calibri"/>
              </a:rPr>
              <a:t> </a:t>
            </a:r>
            <a:r>
              <a:rPr sz="2000" dirty="0">
                <a:latin typeface="Calibri"/>
                <a:cs typeface="Calibri"/>
              </a:rPr>
              <a:t>x</a:t>
            </a:r>
            <a:r>
              <a:rPr sz="2000" spc="-10" dirty="0">
                <a:latin typeface="Calibri"/>
                <a:cs typeface="Calibri"/>
              </a:rPr>
              <a:t> </a:t>
            </a:r>
            <a:r>
              <a:rPr sz="2000" dirty="0">
                <a:latin typeface="Calibri"/>
                <a:cs typeface="Calibri"/>
              </a:rPr>
              <a:t>=</a:t>
            </a:r>
            <a:r>
              <a:rPr sz="2000" spc="-5" dirty="0">
                <a:latin typeface="Calibri"/>
                <a:cs typeface="Calibri"/>
              </a:rPr>
              <a:t> x</a:t>
            </a:r>
            <a:r>
              <a:rPr sz="1950" spc="-7" baseline="-17094" dirty="0">
                <a:latin typeface="Calibri"/>
                <a:cs typeface="Calibri"/>
              </a:rPr>
              <a:t>ref</a:t>
            </a:r>
            <a:r>
              <a:rPr sz="1950" spc="-30" baseline="-17094" dirty="0">
                <a:latin typeface="Calibri"/>
                <a:cs typeface="Calibri"/>
              </a:rPr>
              <a:t> </a:t>
            </a:r>
            <a:r>
              <a:rPr sz="2000" dirty="0">
                <a:latin typeface="Times New Roman"/>
                <a:cs typeface="Times New Roman"/>
              </a:rPr>
              <a:t>is</a:t>
            </a:r>
            <a:r>
              <a:rPr sz="2000" spc="-20" dirty="0">
                <a:latin typeface="Times New Roman"/>
                <a:cs typeface="Times New Roman"/>
              </a:rPr>
              <a:t> </a:t>
            </a:r>
            <a:r>
              <a:rPr sz="2000" spc="-5" dirty="0">
                <a:latin typeface="Times New Roman"/>
                <a:cs typeface="Times New Roman"/>
              </a:rPr>
              <a:t>generated</a:t>
            </a:r>
            <a:r>
              <a:rPr sz="2000" spc="455" dirty="0">
                <a:latin typeface="Times New Roman"/>
                <a:cs typeface="Times New Roman"/>
              </a:rPr>
              <a:t> </a:t>
            </a:r>
            <a:r>
              <a:rPr sz="2000" dirty="0">
                <a:latin typeface="Times New Roman"/>
                <a:cs typeface="Times New Roman"/>
              </a:rPr>
              <a:t>with</a:t>
            </a:r>
            <a:r>
              <a:rPr sz="2000" spc="-35" dirty="0">
                <a:latin typeface="Times New Roman"/>
                <a:cs typeface="Times New Roman"/>
              </a:rPr>
              <a:t> </a:t>
            </a:r>
            <a:r>
              <a:rPr sz="2000" dirty="0">
                <a:latin typeface="Times New Roman"/>
                <a:cs typeface="Times New Roman"/>
              </a:rPr>
              <a:t>the</a:t>
            </a:r>
            <a:endParaRPr sz="2000">
              <a:latin typeface="Times New Roman"/>
              <a:cs typeface="Times New Roman"/>
            </a:endParaRPr>
          </a:p>
          <a:p>
            <a:pPr marL="255270" algn="ctr">
              <a:lnSpc>
                <a:spcPct val="100000"/>
              </a:lnSpc>
              <a:spcBef>
                <a:spcPts val="45"/>
              </a:spcBef>
            </a:pPr>
            <a:r>
              <a:rPr sz="2000" spc="-5" dirty="0">
                <a:latin typeface="Times New Roman"/>
                <a:cs typeface="Times New Roman"/>
              </a:rPr>
              <a:t>transformation</a:t>
            </a:r>
            <a:r>
              <a:rPr sz="2000" spc="-50" dirty="0">
                <a:latin typeface="Times New Roman"/>
                <a:cs typeface="Times New Roman"/>
              </a:rPr>
              <a:t> </a:t>
            </a:r>
            <a:r>
              <a:rPr sz="2000" spc="-20" dirty="0">
                <a:latin typeface="Times New Roman"/>
                <a:cs typeface="Times New Roman"/>
              </a:rPr>
              <a:t>matrix</a:t>
            </a:r>
            <a:endParaRPr sz="2000">
              <a:latin typeface="Times New Roman"/>
              <a:cs typeface="Times New Roman"/>
            </a:endParaRPr>
          </a:p>
        </p:txBody>
      </p:sp>
      <p:graphicFrame>
        <p:nvGraphicFramePr>
          <p:cNvPr id="3" name="object 3"/>
          <p:cNvGraphicFramePr>
            <a:graphicFrameLocks noGrp="1"/>
          </p:cNvGraphicFramePr>
          <p:nvPr/>
        </p:nvGraphicFramePr>
        <p:xfrm>
          <a:off x="3208782" y="1576762"/>
          <a:ext cx="2780028" cy="978364"/>
        </p:xfrm>
        <a:graphic>
          <a:graphicData uri="http://schemas.openxmlformats.org/drawingml/2006/table">
            <a:tbl>
              <a:tblPr firstRow="1" bandRow="1">
                <a:tableStyleId>{2D5ABB26-0587-4C30-8999-92F81FD0307C}</a:tableStyleId>
              </a:tblPr>
              <a:tblGrid>
                <a:gridCol w="701040">
                  <a:extLst>
                    <a:ext uri="{9D8B030D-6E8A-4147-A177-3AD203B41FA5}">
                      <a16:colId xmlns:a16="http://schemas.microsoft.com/office/drawing/2014/main" val="20000"/>
                    </a:ext>
                  </a:extLst>
                </a:gridCol>
                <a:gridCol w="760729">
                  <a:extLst>
                    <a:ext uri="{9D8B030D-6E8A-4147-A177-3AD203B41FA5}">
                      <a16:colId xmlns:a16="http://schemas.microsoft.com/office/drawing/2014/main" val="20001"/>
                    </a:ext>
                  </a:extLst>
                </a:gridCol>
                <a:gridCol w="1318259">
                  <a:extLst>
                    <a:ext uri="{9D8B030D-6E8A-4147-A177-3AD203B41FA5}">
                      <a16:colId xmlns:a16="http://schemas.microsoft.com/office/drawing/2014/main" val="20002"/>
                    </a:ext>
                  </a:extLst>
                </a:gridCol>
              </a:tblGrid>
              <a:tr h="303572">
                <a:tc>
                  <a:txBody>
                    <a:bodyPr/>
                    <a:lstStyle/>
                    <a:p>
                      <a:pPr marL="127000">
                        <a:lnSpc>
                          <a:spcPts val="2070"/>
                        </a:lnSpc>
                      </a:pPr>
                      <a:r>
                        <a:rPr sz="1900" dirty="0">
                          <a:latin typeface="Times New Roman"/>
                          <a:cs typeface="Times New Roman"/>
                        </a:rPr>
                        <a:t>1</a:t>
                      </a:r>
                      <a:endParaRPr sz="1900">
                        <a:latin typeface="Times New Roman"/>
                        <a:cs typeface="Times New Roman"/>
                      </a:endParaRPr>
                    </a:p>
                  </a:txBody>
                  <a:tcPr marL="0" marR="0" marT="0" marB="0"/>
                </a:tc>
                <a:tc>
                  <a:txBody>
                    <a:bodyPr/>
                    <a:lstStyle/>
                    <a:p>
                      <a:pPr marL="280035">
                        <a:lnSpc>
                          <a:spcPts val="2070"/>
                        </a:lnSpc>
                      </a:pPr>
                      <a:r>
                        <a:rPr sz="1900" dirty="0">
                          <a:latin typeface="Times New Roman"/>
                          <a:cs typeface="Times New Roman"/>
                        </a:rPr>
                        <a:t>0</a:t>
                      </a:r>
                      <a:endParaRPr sz="1900">
                        <a:latin typeface="Times New Roman"/>
                        <a:cs typeface="Times New Roman"/>
                      </a:endParaRPr>
                    </a:p>
                  </a:txBody>
                  <a:tcPr marL="0" marR="0" marT="0" marB="0"/>
                </a:tc>
                <a:tc>
                  <a:txBody>
                    <a:bodyPr/>
                    <a:lstStyle/>
                    <a:p>
                      <a:pPr marL="360045">
                        <a:lnSpc>
                          <a:spcPts val="2070"/>
                        </a:lnSpc>
                      </a:pPr>
                      <a:r>
                        <a:rPr sz="1900" dirty="0">
                          <a:latin typeface="Times New Roman"/>
                          <a:cs typeface="Times New Roman"/>
                        </a:rPr>
                        <a:t>0</a:t>
                      </a:r>
                      <a:endParaRPr sz="1900">
                        <a:latin typeface="Times New Roman"/>
                        <a:cs typeface="Times New Roman"/>
                      </a:endParaRPr>
                    </a:p>
                  </a:txBody>
                  <a:tcPr marL="0" marR="0" marT="0" marB="0"/>
                </a:tc>
                <a:extLst>
                  <a:ext uri="{0D108BD9-81ED-4DB2-BD59-A6C34878D82A}">
                    <a16:rowId xmlns:a16="http://schemas.microsoft.com/office/drawing/2014/main" val="10000"/>
                  </a:ext>
                </a:extLst>
              </a:tr>
              <a:tr h="371666">
                <a:tc>
                  <a:txBody>
                    <a:bodyPr/>
                    <a:lstStyle/>
                    <a:p>
                      <a:pPr marL="127000">
                        <a:lnSpc>
                          <a:spcPct val="100000"/>
                        </a:lnSpc>
                        <a:spcBef>
                          <a:spcPts val="80"/>
                        </a:spcBef>
                      </a:pPr>
                      <a:r>
                        <a:rPr sz="1900" spc="-5" dirty="0">
                          <a:latin typeface="Times New Roman"/>
                          <a:cs typeface="Times New Roman"/>
                        </a:rPr>
                        <a:t>sh</a:t>
                      </a:r>
                      <a:r>
                        <a:rPr sz="1875" spc="-7" baseline="-17777" dirty="0">
                          <a:latin typeface="Times New Roman"/>
                          <a:cs typeface="Times New Roman"/>
                        </a:rPr>
                        <a:t>y</a:t>
                      </a:r>
                      <a:endParaRPr sz="1875" baseline="-17777">
                        <a:latin typeface="Times New Roman"/>
                        <a:cs typeface="Times New Roman"/>
                      </a:endParaRPr>
                    </a:p>
                  </a:txBody>
                  <a:tcPr marL="0" marR="0" marT="10160" marB="0"/>
                </a:tc>
                <a:tc>
                  <a:txBody>
                    <a:bodyPr/>
                    <a:lstStyle/>
                    <a:p>
                      <a:pPr marL="280035">
                        <a:lnSpc>
                          <a:spcPct val="100000"/>
                        </a:lnSpc>
                        <a:spcBef>
                          <a:spcPts val="80"/>
                        </a:spcBef>
                      </a:pPr>
                      <a:r>
                        <a:rPr sz="1900" dirty="0">
                          <a:latin typeface="Times New Roman"/>
                          <a:cs typeface="Times New Roman"/>
                        </a:rPr>
                        <a:t>1</a:t>
                      </a:r>
                      <a:endParaRPr sz="1900">
                        <a:latin typeface="Times New Roman"/>
                        <a:cs typeface="Times New Roman"/>
                      </a:endParaRPr>
                    </a:p>
                  </a:txBody>
                  <a:tcPr marL="0" marR="0" marT="10160" marB="0"/>
                </a:tc>
                <a:tc>
                  <a:txBody>
                    <a:bodyPr/>
                    <a:lstStyle/>
                    <a:p>
                      <a:pPr marL="426720">
                        <a:lnSpc>
                          <a:spcPct val="100000"/>
                        </a:lnSpc>
                        <a:spcBef>
                          <a:spcPts val="80"/>
                        </a:spcBef>
                      </a:pPr>
                      <a:r>
                        <a:rPr sz="1900" spc="-5" dirty="0">
                          <a:latin typeface="Times New Roman"/>
                          <a:cs typeface="Times New Roman"/>
                        </a:rPr>
                        <a:t>-</a:t>
                      </a:r>
                      <a:r>
                        <a:rPr sz="1900" spc="-90" dirty="0">
                          <a:latin typeface="Times New Roman"/>
                          <a:cs typeface="Times New Roman"/>
                        </a:rPr>
                        <a:t> </a:t>
                      </a:r>
                      <a:r>
                        <a:rPr sz="1900" spc="-25" dirty="0">
                          <a:latin typeface="Times New Roman"/>
                          <a:cs typeface="Times New Roman"/>
                        </a:rPr>
                        <a:t>sh</a:t>
                      </a:r>
                      <a:r>
                        <a:rPr sz="1875" spc="-37" baseline="-17777" dirty="0">
                          <a:latin typeface="Times New Roman"/>
                          <a:cs typeface="Times New Roman"/>
                        </a:rPr>
                        <a:t>y</a:t>
                      </a:r>
                      <a:r>
                        <a:rPr sz="1900" spc="-25" dirty="0">
                          <a:latin typeface="Times New Roman"/>
                          <a:cs typeface="Times New Roman"/>
                        </a:rPr>
                        <a:t>.x</a:t>
                      </a:r>
                      <a:r>
                        <a:rPr sz="1875" spc="-37" baseline="-17777" dirty="0">
                          <a:latin typeface="Times New Roman"/>
                          <a:cs typeface="Times New Roman"/>
                        </a:rPr>
                        <a:t>ref</a:t>
                      </a:r>
                      <a:endParaRPr sz="1875" baseline="-17777">
                        <a:latin typeface="Times New Roman"/>
                        <a:cs typeface="Times New Roman"/>
                      </a:endParaRPr>
                    </a:p>
                  </a:txBody>
                  <a:tcPr marL="0" marR="0" marT="10160" marB="0"/>
                </a:tc>
                <a:extLst>
                  <a:ext uri="{0D108BD9-81ED-4DB2-BD59-A6C34878D82A}">
                    <a16:rowId xmlns:a16="http://schemas.microsoft.com/office/drawing/2014/main" val="10001"/>
                  </a:ext>
                </a:extLst>
              </a:tr>
              <a:tr h="303126">
                <a:tc>
                  <a:txBody>
                    <a:bodyPr/>
                    <a:lstStyle/>
                    <a:p>
                      <a:pPr marL="127000">
                        <a:lnSpc>
                          <a:spcPts val="2210"/>
                        </a:lnSpc>
                        <a:spcBef>
                          <a:spcPts val="75"/>
                        </a:spcBef>
                      </a:pPr>
                      <a:r>
                        <a:rPr sz="1900" dirty="0">
                          <a:latin typeface="Times New Roman"/>
                          <a:cs typeface="Times New Roman"/>
                        </a:rPr>
                        <a:t>0</a:t>
                      </a:r>
                      <a:endParaRPr sz="1900">
                        <a:latin typeface="Times New Roman"/>
                        <a:cs typeface="Times New Roman"/>
                      </a:endParaRPr>
                    </a:p>
                  </a:txBody>
                  <a:tcPr marL="0" marR="0" marT="9525" marB="0"/>
                </a:tc>
                <a:tc>
                  <a:txBody>
                    <a:bodyPr/>
                    <a:lstStyle/>
                    <a:p>
                      <a:pPr marL="280035">
                        <a:lnSpc>
                          <a:spcPts val="2210"/>
                        </a:lnSpc>
                        <a:spcBef>
                          <a:spcPts val="75"/>
                        </a:spcBef>
                      </a:pPr>
                      <a:r>
                        <a:rPr sz="1900" dirty="0">
                          <a:latin typeface="Times New Roman"/>
                          <a:cs typeface="Times New Roman"/>
                        </a:rPr>
                        <a:t>0</a:t>
                      </a:r>
                      <a:endParaRPr sz="1900">
                        <a:latin typeface="Times New Roman"/>
                        <a:cs typeface="Times New Roman"/>
                      </a:endParaRPr>
                    </a:p>
                  </a:txBody>
                  <a:tcPr marL="0" marR="0" marT="9525" marB="0"/>
                </a:tc>
                <a:tc>
                  <a:txBody>
                    <a:bodyPr/>
                    <a:lstStyle/>
                    <a:p>
                      <a:pPr marL="360045">
                        <a:lnSpc>
                          <a:spcPts val="2210"/>
                        </a:lnSpc>
                        <a:spcBef>
                          <a:spcPts val="75"/>
                        </a:spcBef>
                      </a:pPr>
                      <a:r>
                        <a:rPr sz="1900" dirty="0">
                          <a:latin typeface="Times New Roman"/>
                          <a:cs typeface="Times New Roman"/>
                        </a:rPr>
                        <a:t>1</a:t>
                      </a:r>
                      <a:endParaRPr sz="1900">
                        <a:latin typeface="Times New Roman"/>
                        <a:cs typeface="Times New Roman"/>
                      </a:endParaRPr>
                    </a:p>
                  </a:txBody>
                  <a:tcPr marL="0" marR="0" marT="9525" marB="0"/>
                </a:tc>
                <a:extLst>
                  <a:ext uri="{0D108BD9-81ED-4DB2-BD59-A6C34878D82A}">
                    <a16:rowId xmlns:a16="http://schemas.microsoft.com/office/drawing/2014/main" val="10002"/>
                  </a:ext>
                </a:extLst>
              </a:tr>
            </a:tbl>
          </a:graphicData>
        </a:graphic>
      </p:graphicFrame>
      <p:sp>
        <p:nvSpPr>
          <p:cNvPr id="4" name="object 4"/>
          <p:cNvSpPr txBox="1"/>
          <p:nvPr/>
        </p:nvSpPr>
        <p:spPr>
          <a:xfrm>
            <a:off x="1732533" y="2993263"/>
            <a:ext cx="505142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which</a:t>
            </a:r>
            <a:r>
              <a:rPr sz="2000" spc="-45" dirty="0">
                <a:latin typeface="Times New Roman"/>
                <a:cs typeface="Times New Roman"/>
              </a:rPr>
              <a:t> </a:t>
            </a:r>
            <a:r>
              <a:rPr sz="2000" spc="-5" dirty="0">
                <a:latin typeface="Times New Roman"/>
                <a:cs typeface="Times New Roman"/>
              </a:rPr>
              <a:t>generates</a:t>
            </a:r>
            <a:r>
              <a:rPr sz="2000" spc="-60" dirty="0">
                <a:latin typeface="Times New Roman"/>
                <a:cs typeface="Times New Roman"/>
              </a:rPr>
              <a:t> </a:t>
            </a:r>
            <a:r>
              <a:rPr sz="2000" spc="-5" dirty="0">
                <a:latin typeface="Times New Roman"/>
                <a:cs typeface="Times New Roman"/>
              </a:rPr>
              <a:t>transformed</a:t>
            </a:r>
            <a:r>
              <a:rPr sz="2000" spc="-40" dirty="0">
                <a:latin typeface="Times New Roman"/>
                <a:cs typeface="Times New Roman"/>
              </a:rPr>
              <a:t> </a:t>
            </a:r>
            <a:r>
              <a:rPr sz="2000" spc="-5" dirty="0">
                <a:latin typeface="Times New Roman"/>
                <a:cs typeface="Times New Roman"/>
              </a:rPr>
              <a:t>coordinate</a:t>
            </a:r>
            <a:r>
              <a:rPr sz="2000" spc="-35" dirty="0">
                <a:latin typeface="Times New Roman"/>
                <a:cs typeface="Times New Roman"/>
              </a:rPr>
              <a:t> </a:t>
            </a:r>
            <a:r>
              <a:rPr sz="2000" dirty="0">
                <a:latin typeface="Times New Roman"/>
                <a:cs typeface="Times New Roman"/>
              </a:rPr>
              <a:t>positions</a:t>
            </a:r>
            <a:endParaRPr sz="2000">
              <a:latin typeface="Times New Roman"/>
              <a:cs typeface="Times New Roman"/>
            </a:endParaRPr>
          </a:p>
        </p:txBody>
      </p:sp>
      <p:sp>
        <p:nvSpPr>
          <p:cNvPr id="5" name="object 5"/>
          <p:cNvSpPr/>
          <p:nvPr/>
        </p:nvSpPr>
        <p:spPr>
          <a:xfrm>
            <a:off x="3072892" y="1533016"/>
            <a:ext cx="212090" cy="1209040"/>
          </a:xfrm>
          <a:custGeom>
            <a:avLst/>
            <a:gdLst/>
            <a:ahLst/>
            <a:cxnLst/>
            <a:rect l="l" t="t" r="r" b="b"/>
            <a:pathLst>
              <a:path w="212089" h="1209039">
                <a:moveTo>
                  <a:pt x="211962" y="0"/>
                </a:moveTo>
                <a:lnTo>
                  <a:pt x="200913" y="0"/>
                </a:lnTo>
                <a:lnTo>
                  <a:pt x="169037" y="3937"/>
                </a:lnTo>
                <a:lnTo>
                  <a:pt x="128905" y="16129"/>
                </a:lnTo>
                <a:lnTo>
                  <a:pt x="92837" y="34925"/>
                </a:lnTo>
                <a:lnTo>
                  <a:pt x="62356" y="60452"/>
                </a:lnTo>
                <a:lnTo>
                  <a:pt x="36068" y="90043"/>
                </a:lnTo>
                <a:lnTo>
                  <a:pt x="9778" y="143891"/>
                </a:lnTo>
                <a:lnTo>
                  <a:pt x="0" y="194945"/>
                </a:lnTo>
                <a:lnTo>
                  <a:pt x="0" y="1013841"/>
                </a:lnTo>
                <a:lnTo>
                  <a:pt x="16637" y="1083818"/>
                </a:lnTo>
                <a:lnTo>
                  <a:pt x="36068" y="1118743"/>
                </a:lnTo>
                <a:lnTo>
                  <a:pt x="62356" y="1148334"/>
                </a:lnTo>
                <a:lnTo>
                  <a:pt x="94233" y="1173861"/>
                </a:lnTo>
                <a:lnTo>
                  <a:pt x="130301" y="1192657"/>
                </a:lnTo>
                <a:lnTo>
                  <a:pt x="169037" y="1204849"/>
                </a:lnTo>
                <a:lnTo>
                  <a:pt x="200913" y="1208786"/>
                </a:lnTo>
                <a:lnTo>
                  <a:pt x="211962" y="1208786"/>
                </a:lnTo>
                <a:lnTo>
                  <a:pt x="211962" y="1198118"/>
                </a:lnTo>
                <a:lnTo>
                  <a:pt x="200913" y="1196721"/>
                </a:lnTo>
                <a:lnTo>
                  <a:pt x="191261" y="1196721"/>
                </a:lnTo>
                <a:lnTo>
                  <a:pt x="152400" y="1188720"/>
                </a:lnTo>
                <a:lnTo>
                  <a:pt x="116458" y="1173861"/>
                </a:lnTo>
                <a:lnTo>
                  <a:pt x="56895" y="1126871"/>
                </a:lnTo>
                <a:lnTo>
                  <a:pt x="20827" y="1060958"/>
                </a:lnTo>
                <a:lnTo>
                  <a:pt x="12572" y="1023238"/>
                </a:lnTo>
                <a:lnTo>
                  <a:pt x="12572" y="185547"/>
                </a:lnTo>
                <a:lnTo>
                  <a:pt x="27812" y="129032"/>
                </a:lnTo>
                <a:lnTo>
                  <a:pt x="70738" y="68580"/>
                </a:lnTo>
                <a:lnTo>
                  <a:pt x="134493" y="26797"/>
                </a:lnTo>
                <a:lnTo>
                  <a:pt x="171831" y="14732"/>
                </a:lnTo>
                <a:lnTo>
                  <a:pt x="191261" y="12065"/>
                </a:lnTo>
                <a:lnTo>
                  <a:pt x="200913" y="12065"/>
                </a:lnTo>
                <a:lnTo>
                  <a:pt x="211962" y="10668"/>
                </a:lnTo>
                <a:lnTo>
                  <a:pt x="211962" y="0"/>
                </a:lnTo>
                <a:close/>
              </a:path>
            </a:pathLst>
          </a:custGeom>
          <a:solidFill>
            <a:srgbClr val="3890A7"/>
          </a:solidFill>
        </p:spPr>
        <p:txBody>
          <a:bodyPr wrap="square" lIns="0" tIns="0" rIns="0" bIns="0" rtlCol="0"/>
          <a:lstStyle/>
          <a:p>
            <a:endParaRPr/>
          </a:p>
        </p:txBody>
      </p:sp>
      <p:sp>
        <p:nvSpPr>
          <p:cNvPr id="6" name="object 6"/>
          <p:cNvSpPr/>
          <p:nvPr/>
        </p:nvSpPr>
        <p:spPr>
          <a:xfrm>
            <a:off x="5795390" y="1533016"/>
            <a:ext cx="212090" cy="1209040"/>
          </a:xfrm>
          <a:custGeom>
            <a:avLst/>
            <a:gdLst/>
            <a:ahLst/>
            <a:cxnLst/>
            <a:rect l="l" t="t" r="r" b="b"/>
            <a:pathLst>
              <a:path w="212089" h="1209039">
                <a:moveTo>
                  <a:pt x="11049" y="0"/>
                </a:moveTo>
                <a:lnTo>
                  <a:pt x="0" y="0"/>
                </a:lnTo>
                <a:lnTo>
                  <a:pt x="0" y="10668"/>
                </a:lnTo>
                <a:lnTo>
                  <a:pt x="11049" y="12065"/>
                </a:lnTo>
                <a:lnTo>
                  <a:pt x="20700" y="12065"/>
                </a:lnTo>
                <a:lnTo>
                  <a:pt x="59562" y="20066"/>
                </a:lnTo>
                <a:lnTo>
                  <a:pt x="95504" y="34925"/>
                </a:lnTo>
                <a:lnTo>
                  <a:pt x="155194" y="81915"/>
                </a:lnTo>
                <a:lnTo>
                  <a:pt x="191135" y="147828"/>
                </a:lnTo>
                <a:lnTo>
                  <a:pt x="199517" y="185547"/>
                </a:lnTo>
                <a:lnTo>
                  <a:pt x="199517" y="194945"/>
                </a:lnTo>
                <a:lnTo>
                  <a:pt x="200913" y="205740"/>
                </a:lnTo>
                <a:lnTo>
                  <a:pt x="200913" y="1003046"/>
                </a:lnTo>
                <a:lnTo>
                  <a:pt x="199517" y="1013841"/>
                </a:lnTo>
                <a:lnTo>
                  <a:pt x="199517" y="1023238"/>
                </a:lnTo>
                <a:lnTo>
                  <a:pt x="184276" y="1079754"/>
                </a:lnTo>
                <a:lnTo>
                  <a:pt x="141224" y="1141603"/>
                </a:lnTo>
                <a:lnTo>
                  <a:pt x="77597" y="1181989"/>
                </a:lnTo>
                <a:lnTo>
                  <a:pt x="40132" y="1194054"/>
                </a:lnTo>
                <a:lnTo>
                  <a:pt x="11049" y="1198118"/>
                </a:lnTo>
                <a:lnTo>
                  <a:pt x="0" y="1198118"/>
                </a:lnTo>
                <a:lnTo>
                  <a:pt x="0" y="1208786"/>
                </a:lnTo>
                <a:lnTo>
                  <a:pt x="11049" y="1208786"/>
                </a:lnTo>
                <a:lnTo>
                  <a:pt x="42925" y="1204849"/>
                </a:lnTo>
                <a:lnTo>
                  <a:pt x="83058" y="1192657"/>
                </a:lnTo>
                <a:lnTo>
                  <a:pt x="135762" y="1161796"/>
                </a:lnTo>
                <a:lnTo>
                  <a:pt x="163449" y="1133475"/>
                </a:lnTo>
                <a:lnTo>
                  <a:pt x="186944" y="1101217"/>
                </a:lnTo>
                <a:lnTo>
                  <a:pt x="202184" y="1064895"/>
                </a:lnTo>
                <a:lnTo>
                  <a:pt x="211962" y="1013841"/>
                </a:lnTo>
                <a:lnTo>
                  <a:pt x="211962" y="194945"/>
                </a:lnTo>
                <a:lnTo>
                  <a:pt x="195325" y="124968"/>
                </a:lnTo>
                <a:lnTo>
                  <a:pt x="163449" y="73913"/>
                </a:lnTo>
                <a:lnTo>
                  <a:pt x="134366" y="46990"/>
                </a:lnTo>
                <a:lnTo>
                  <a:pt x="101092" y="24130"/>
                </a:lnTo>
                <a:lnTo>
                  <a:pt x="63754" y="9398"/>
                </a:lnTo>
                <a:lnTo>
                  <a:pt x="11049" y="0"/>
                </a:lnTo>
                <a:close/>
              </a:path>
            </a:pathLst>
          </a:custGeom>
          <a:solidFill>
            <a:srgbClr val="3890A7"/>
          </a:solidFill>
        </p:spPr>
        <p:txBody>
          <a:bodyPr wrap="square" lIns="0" tIns="0" rIns="0" bIns="0" rtlCol="0"/>
          <a:lstStyle/>
          <a:p>
            <a:endParaRPr/>
          </a:p>
        </p:txBody>
      </p:sp>
      <p:grpSp>
        <p:nvGrpSpPr>
          <p:cNvPr id="7" name="object 7"/>
          <p:cNvGrpSpPr/>
          <p:nvPr/>
        </p:nvGrpSpPr>
        <p:grpSpPr>
          <a:xfrm>
            <a:off x="415632" y="3303943"/>
            <a:ext cx="8312784" cy="3150870"/>
            <a:chOff x="415632" y="3303943"/>
            <a:chExt cx="8312784" cy="3150870"/>
          </a:xfrm>
        </p:grpSpPr>
        <p:pic>
          <p:nvPicPr>
            <p:cNvPr id="8" name="object 8"/>
            <p:cNvPicPr/>
            <p:nvPr/>
          </p:nvPicPr>
          <p:blipFill>
            <a:blip r:embed="rId2" cstate="print"/>
            <a:stretch>
              <a:fillRect/>
            </a:stretch>
          </p:blipFill>
          <p:spPr>
            <a:xfrm>
              <a:off x="5806439" y="3303943"/>
              <a:ext cx="2104516" cy="125056"/>
            </a:xfrm>
            <a:prstGeom prst="rect">
              <a:avLst/>
            </a:prstGeom>
          </p:spPr>
        </p:pic>
        <p:pic>
          <p:nvPicPr>
            <p:cNvPr id="9" name="object 9"/>
            <p:cNvPicPr/>
            <p:nvPr/>
          </p:nvPicPr>
          <p:blipFill>
            <a:blip r:embed="rId3" cstate="print"/>
            <a:stretch>
              <a:fillRect/>
            </a:stretch>
          </p:blipFill>
          <p:spPr>
            <a:xfrm>
              <a:off x="415632" y="3428936"/>
              <a:ext cx="8312784" cy="3025648"/>
            </a:xfrm>
            <a:prstGeom prst="rect">
              <a:avLst/>
            </a:prstGeom>
          </p:spPr>
        </p:pic>
        <p:sp>
          <p:nvSpPr>
            <p:cNvPr id="10" name="object 10"/>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11" name="object 11"/>
            <p:cNvPicPr/>
            <p:nvPr/>
          </p:nvPicPr>
          <p:blipFill>
            <a:blip r:embed="rId4" cstate="print"/>
            <a:stretch>
              <a:fillRect/>
            </a:stretch>
          </p:blipFill>
          <p:spPr>
            <a:xfrm>
              <a:off x="2299843" y="3996423"/>
              <a:ext cx="2502154" cy="832370"/>
            </a:xfrm>
            <a:prstGeom prst="rect">
              <a:avLst/>
            </a:prstGeom>
          </p:spPr>
        </p:pic>
        <p:pic>
          <p:nvPicPr>
            <p:cNvPr id="12" name="object 12"/>
            <p:cNvPicPr/>
            <p:nvPr/>
          </p:nvPicPr>
          <p:blipFill>
            <a:blip r:embed="rId5" cstate="print"/>
            <a:stretch>
              <a:fillRect/>
            </a:stretch>
          </p:blipFill>
          <p:spPr>
            <a:xfrm>
              <a:off x="5806439" y="3428962"/>
              <a:ext cx="2104516" cy="2815843"/>
            </a:xfrm>
            <a:prstGeom prst="rect">
              <a:avLst/>
            </a:prstGeom>
          </p:spPr>
        </p:pic>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0535" y="914145"/>
            <a:ext cx="1558290" cy="467995"/>
          </a:xfrm>
          <a:prstGeom prst="rect">
            <a:avLst/>
          </a:prstGeom>
        </p:spPr>
        <p:txBody>
          <a:bodyPr vert="horz" wrap="square" lIns="0" tIns="13335" rIns="0" bIns="0" rtlCol="0">
            <a:spAutoFit/>
          </a:bodyPr>
          <a:lstStyle/>
          <a:p>
            <a:pPr marL="12700">
              <a:lnSpc>
                <a:spcPct val="100000"/>
              </a:lnSpc>
              <a:spcBef>
                <a:spcPts val="105"/>
              </a:spcBef>
            </a:pPr>
            <a:r>
              <a:rPr sz="2900" spc="-5" dirty="0"/>
              <a:t>E</a:t>
            </a:r>
            <a:r>
              <a:rPr sz="2900" dirty="0"/>
              <a:t>x</a:t>
            </a:r>
            <a:r>
              <a:rPr sz="2900" spc="-20" dirty="0"/>
              <a:t>a</a:t>
            </a:r>
            <a:r>
              <a:rPr sz="2900" spc="-10" dirty="0"/>
              <a:t>m</a:t>
            </a:r>
            <a:r>
              <a:rPr sz="2900" spc="15" dirty="0"/>
              <a:t>p</a:t>
            </a:r>
            <a:r>
              <a:rPr sz="2900" spc="-10" dirty="0"/>
              <a:t>l</a:t>
            </a:r>
            <a:r>
              <a:rPr sz="2900" spc="-20" dirty="0"/>
              <a:t>e</a:t>
            </a:r>
            <a:r>
              <a:rPr sz="2900" dirty="0"/>
              <a:t>:</a:t>
            </a:r>
            <a:endParaRPr sz="2900"/>
          </a:p>
        </p:txBody>
      </p:sp>
      <p:grpSp>
        <p:nvGrpSpPr>
          <p:cNvPr id="3" name="object 3"/>
          <p:cNvGrpSpPr/>
          <p:nvPr/>
        </p:nvGrpSpPr>
        <p:grpSpPr>
          <a:xfrm>
            <a:off x="415632" y="1827292"/>
            <a:ext cx="8312784" cy="4627880"/>
            <a:chOff x="415632" y="1827292"/>
            <a:chExt cx="8312784" cy="4627880"/>
          </a:xfrm>
        </p:grpSpPr>
        <p:pic>
          <p:nvPicPr>
            <p:cNvPr id="4" name="object 4"/>
            <p:cNvPicPr/>
            <p:nvPr/>
          </p:nvPicPr>
          <p:blipFill>
            <a:blip r:embed="rId2" cstate="print"/>
            <a:stretch>
              <a:fillRect/>
            </a:stretch>
          </p:blipFill>
          <p:spPr>
            <a:xfrm>
              <a:off x="2312680" y="1827292"/>
              <a:ext cx="5734710" cy="1601707"/>
            </a:xfrm>
            <a:prstGeom prst="rect">
              <a:avLst/>
            </a:prstGeom>
          </p:spPr>
        </p:pic>
        <p:pic>
          <p:nvPicPr>
            <p:cNvPr id="5" name="object 5"/>
            <p:cNvPicPr/>
            <p:nvPr/>
          </p:nvPicPr>
          <p:blipFill>
            <a:blip r:embed="rId3"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1391031" y="3428949"/>
              <a:ext cx="7168388" cy="2584577"/>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533400"/>
            <a:ext cx="7620000" cy="5134356"/>
          </a:xfrm>
          <a:prstGeom prst="rect">
            <a:avLst/>
          </a:prstGeom>
        </p:spPr>
      </p:pic>
      <p:sp>
        <p:nvSpPr>
          <p:cNvPr id="3" name="object 3"/>
          <p:cNvSpPr txBox="1"/>
          <p:nvPr/>
        </p:nvSpPr>
        <p:spPr>
          <a:xfrm>
            <a:off x="541731" y="6466433"/>
            <a:ext cx="68707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9/2</a:t>
            </a:r>
            <a:r>
              <a:rPr sz="1200" spc="5" dirty="0">
                <a:solidFill>
                  <a:srgbClr val="888888"/>
                </a:solidFill>
                <a:latin typeface="Calibri"/>
                <a:cs typeface="Calibri"/>
              </a:rPr>
              <a:t>1</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20</a:t>
            </a:r>
            <a:endParaRPr sz="1200">
              <a:latin typeface="Calibri"/>
              <a:cs typeface="Calibri"/>
            </a:endParaRPr>
          </a:p>
        </p:txBody>
      </p:sp>
      <p:sp>
        <p:nvSpPr>
          <p:cNvPr id="4" name="object 4"/>
          <p:cNvSpPr txBox="1"/>
          <p:nvPr/>
        </p:nvSpPr>
        <p:spPr>
          <a:xfrm>
            <a:off x="3285235" y="6466433"/>
            <a:ext cx="254952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libri"/>
                <a:cs typeface="Calibri"/>
              </a:rPr>
              <a:t>MAHAGURU</a:t>
            </a:r>
            <a:r>
              <a:rPr sz="1200" spc="-25" dirty="0">
                <a:solidFill>
                  <a:srgbClr val="888888"/>
                </a:solidFill>
                <a:latin typeface="Calibri"/>
                <a:cs typeface="Calibri"/>
              </a:rPr>
              <a:t> </a:t>
            </a:r>
            <a:r>
              <a:rPr sz="1200" spc="-5" dirty="0">
                <a:solidFill>
                  <a:srgbClr val="888888"/>
                </a:solidFill>
                <a:latin typeface="Calibri"/>
                <a:cs typeface="Calibri"/>
              </a:rPr>
              <a:t>INSTITUTE</a:t>
            </a:r>
            <a:r>
              <a:rPr sz="1200" spc="-45" dirty="0">
                <a:solidFill>
                  <a:srgbClr val="888888"/>
                </a:solidFill>
                <a:latin typeface="Calibri"/>
                <a:cs typeface="Calibri"/>
              </a:rPr>
              <a:t> </a:t>
            </a:r>
            <a:r>
              <a:rPr sz="1200" spc="-5" dirty="0">
                <a:solidFill>
                  <a:srgbClr val="888888"/>
                </a:solidFill>
                <a:latin typeface="Calibri"/>
                <a:cs typeface="Calibri"/>
              </a:rPr>
              <a:t>OF</a:t>
            </a:r>
            <a:r>
              <a:rPr sz="1200" spc="10" dirty="0">
                <a:solidFill>
                  <a:srgbClr val="888888"/>
                </a:solidFill>
                <a:latin typeface="Calibri"/>
                <a:cs typeface="Calibri"/>
              </a:rPr>
              <a:t> </a:t>
            </a:r>
            <a:r>
              <a:rPr sz="1200" spc="-20" dirty="0">
                <a:solidFill>
                  <a:srgbClr val="888888"/>
                </a:solidFill>
                <a:latin typeface="Calibri"/>
                <a:cs typeface="Calibri"/>
              </a:rPr>
              <a:t>TECHNOLOGY</a:t>
            </a:r>
            <a:endParaRPr sz="1200">
              <a:latin typeface="Calibri"/>
              <a:cs typeface="Calibri"/>
            </a:endParaRPr>
          </a:p>
        </p:txBody>
      </p:sp>
      <p:sp>
        <p:nvSpPr>
          <p:cNvPr id="5" name="object 5"/>
          <p:cNvSpPr txBox="1"/>
          <p:nvPr/>
        </p:nvSpPr>
        <p:spPr>
          <a:xfrm>
            <a:off x="8518906" y="6466433"/>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9</a:t>
            </a:fld>
            <a:endParaRPr sz="1200">
              <a:latin typeface="Calibri"/>
              <a:cs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286891"/>
            <a:ext cx="8312784" cy="5168265"/>
            <a:chOff x="415632" y="1286891"/>
            <a:chExt cx="8312784" cy="5168265"/>
          </a:xfrm>
        </p:grpSpPr>
        <p:pic>
          <p:nvPicPr>
            <p:cNvPr id="3" name="object 3"/>
            <p:cNvPicPr/>
            <p:nvPr/>
          </p:nvPicPr>
          <p:blipFill>
            <a:blip r:embed="rId2" cstate="print"/>
            <a:stretch>
              <a:fillRect/>
            </a:stretch>
          </p:blipFill>
          <p:spPr>
            <a:xfrm>
              <a:off x="1727708" y="1286891"/>
              <a:ext cx="6278931" cy="2142108"/>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727708" y="3429000"/>
              <a:ext cx="6417437" cy="2080260"/>
            </a:xfrm>
            <a:prstGeom prst="rect">
              <a:avLst/>
            </a:prstGeom>
          </p:spPr>
        </p:pic>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907669"/>
            <a:ext cx="8312784" cy="5547360"/>
            <a:chOff x="415632" y="907669"/>
            <a:chExt cx="8312784" cy="5547360"/>
          </a:xfrm>
        </p:grpSpPr>
        <p:pic>
          <p:nvPicPr>
            <p:cNvPr id="3" name="object 3"/>
            <p:cNvPicPr/>
            <p:nvPr/>
          </p:nvPicPr>
          <p:blipFill>
            <a:blip r:embed="rId2" cstate="print"/>
            <a:stretch>
              <a:fillRect/>
            </a:stretch>
          </p:blipFill>
          <p:spPr>
            <a:xfrm>
              <a:off x="1547495" y="907669"/>
              <a:ext cx="6880143" cy="2521330"/>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47495" y="3428987"/>
              <a:ext cx="6997954" cy="2269870"/>
            </a:xfrm>
            <a:prstGeom prst="rect">
              <a:avLst/>
            </a:prstGeom>
          </p:spPr>
        </p:pic>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097280"/>
            <a:ext cx="8312784" cy="5357495"/>
            <a:chOff x="415632" y="1097280"/>
            <a:chExt cx="8312784" cy="5357495"/>
          </a:xfrm>
        </p:grpSpPr>
        <p:pic>
          <p:nvPicPr>
            <p:cNvPr id="3" name="object 3"/>
            <p:cNvPicPr/>
            <p:nvPr/>
          </p:nvPicPr>
          <p:blipFill>
            <a:blip r:embed="rId2" cstate="print"/>
            <a:stretch>
              <a:fillRect/>
            </a:stretch>
          </p:blipFill>
          <p:spPr>
            <a:xfrm>
              <a:off x="1715134" y="1097280"/>
              <a:ext cx="6689645" cy="2331720"/>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715134" y="3429038"/>
              <a:ext cx="6795643" cy="2206625"/>
            </a:xfrm>
            <a:prstGeom prst="rect">
              <a:avLst/>
            </a:prstGeom>
          </p:spPr>
        </p:pic>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097280"/>
            <a:ext cx="8312784" cy="5357495"/>
            <a:chOff x="415632" y="1097280"/>
            <a:chExt cx="8312784" cy="5357495"/>
          </a:xfrm>
        </p:grpSpPr>
        <p:pic>
          <p:nvPicPr>
            <p:cNvPr id="3" name="object 3"/>
            <p:cNvPicPr/>
            <p:nvPr/>
          </p:nvPicPr>
          <p:blipFill>
            <a:blip r:embed="rId2" cstate="print"/>
            <a:stretch>
              <a:fillRect/>
            </a:stretch>
          </p:blipFill>
          <p:spPr>
            <a:xfrm>
              <a:off x="1519809" y="1097280"/>
              <a:ext cx="6676715" cy="2331720"/>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19809" y="3428987"/>
              <a:ext cx="6831710" cy="2459481"/>
            </a:xfrm>
            <a:prstGeom prst="rect">
              <a:avLst/>
            </a:prstGeom>
          </p:spPr>
        </p:pic>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858062"/>
            <a:ext cx="8312784" cy="4596765"/>
            <a:chOff x="415632" y="1858062"/>
            <a:chExt cx="8312784" cy="4596765"/>
          </a:xfrm>
        </p:grpSpPr>
        <p:pic>
          <p:nvPicPr>
            <p:cNvPr id="3" name="object 3"/>
            <p:cNvPicPr/>
            <p:nvPr/>
          </p:nvPicPr>
          <p:blipFill>
            <a:blip r:embed="rId2" cstate="print"/>
            <a:stretch>
              <a:fillRect/>
            </a:stretch>
          </p:blipFill>
          <p:spPr>
            <a:xfrm>
              <a:off x="1750032" y="1858062"/>
              <a:ext cx="5395764" cy="1570937"/>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650111" y="3429000"/>
              <a:ext cx="6532371" cy="1387729"/>
            </a:xfrm>
            <a:prstGeom prst="rect">
              <a:avLst/>
            </a:prstGeom>
          </p:spPr>
        </p:pic>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3428936"/>
            <a:ext cx="8312784" cy="3025775"/>
            <a:chOff x="415632" y="3428936"/>
            <a:chExt cx="8312784" cy="3025775"/>
          </a:xfrm>
        </p:grpSpPr>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5" name="object 5"/>
            <p:cNvPicPr/>
            <p:nvPr/>
          </p:nvPicPr>
          <p:blipFill>
            <a:blip r:embed="rId3" cstate="print"/>
            <a:stretch>
              <a:fillRect/>
            </a:stretch>
          </p:blipFill>
          <p:spPr>
            <a:xfrm>
              <a:off x="3452876" y="4335386"/>
              <a:ext cx="114126" cy="169430"/>
            </a:xfrm>
            <a:prstGeom prst="rect">
              <a:avLst/>
            </a:prstGeom>
          </p:spPr>
        </p:pic>
        <p:pic>
          <p:nvPicPr>
            <p:cNvPr id="6" name="object 6"/>
            <p:cNvPicPr/>
            <p:nvPr/>
          </p:nvPicPr>
          <p:blipFill>
            <a:blip r:embed="rId4" cstate="print"/>
            <a:stretch>
              <a:fillRect/>
            </a:stretch>
          </p:blipFill>
          <p:spPr>
            <a:xfrm>
              <a:off x="2506345" y="4702454"/>
              <a:ext cx="139064" cy="164058"/>
            </a:xfrm>
            <a:prstGeom prst="rect">
              <a:avLst/>
            </a:prstGeom>
          </p:spPr>
        </p:pic>
      </p:grpSp>
      <p:sp>
        <p:nvSpPr>
          <p:cNvPr id="7" name="object 7"/>
          <p:cNvSpPr txBox="1"/>
          <p:nvPr/>
        </p:nvSpPr>
        <p:spPr>
          <a:xfrm>
            <a:off x="1372869" y="712088"/>
            <a:ext cx="7315200" cy="2777490"/>
          </a:xfrm>
          <a:prstGeom prst="rect">
            <a:avLst/>
          </a:prstGeom>
        </p:spPr>
        <p:txBody>
          <a:bodyPr vert="horz" wrap="square" lIns="0" tIns="13335" rIns="0" bIns="0" rtlCol="0">
            <a:spAutoFit/>
          </a:bodyPr>
          <a:lstStyle/>
          <a:p>
            <a:pPr algn="ctr">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Perform</a:t>
            </a:r>
            <a:r>
              <a:rPr sz="2000" spc="-4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45</a:t>
            </a:r>
            <a:r>
              <a:rPr sz="2000" spc="-5" dirty="0">
                <a:latin typeface="Times New Roman"/>
                <a:cs typeface="Times New Roman"/>
              </a:rPr>
              <a:t> </a:t>
            </a:r>
            <a:r>
              <a:rPr sz="2000" dirty="0">
                <a:latin typeface="Times New Roman"/>
                <a:cs typeface="Times New Roman"/>
              </a:rPr>
              <a:t>degree</a:t>
            </a:r>
            <a:r>
              <a:rPr sz="2000" spc="-40" dirty="0">
                <a:latin typeface="Times New Roman"/>
                <a:cs typeface="Times New Roman"/>
              </a:rPr>
              <a:t> </a:t>
            </a:r>
            <a:r>
              <a:rPr sz="2000" spc="-5" dirty="0">
                <a:latin typeface="Times New Roman"/>
                <a:cs typeface="Times New Roman"/>
              </a:rPr>
              <a:t>rotation</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a</a:t>
            </a:r>
            <a:r>
              <a:rPr sz="2000" spc="-5" dirty="0">
                <a:latin typeface="Times New Roman"/>
                <a:cs typeface="Times New Roman"/>
              </a:rPr>
              <a:t> triangle</a:t>
            </a:r>
            <a:r>
              <a:rPr sz="2000" spc="-155" dirty="0">
                <a:latin typeface="Times New Roman"/>
                <a:cs typeface="Times New Roman"/>
              </a:rPr>
              <a:t> </a:t>
            </a:r>
            <a:r>
              <a:rPr sz="2000" dirty="0">
                <a:latin typeface="Times New Roman"/>
                <a:cs typeface="Times New Roman"/>
              </a:rPr>
              <a:t>ABC</a:t>
            </a:r>
            <a:r>
              <a:rPr sz="2000" spc="-10" dirty="0">
                <a:latin typeface="Times New Roman"/>
                <a:cs typeface="Times New Roman"/>
              </a:rPr>
              <a:t> </a:t>
            </a:r>
            <a:r>
              <a:rPr sz="2000" dirty="0">
                <a:latin typeface="Times New Roman"/>
                <a:cs typeface="Times New Roman"/>
              </a:rPr>
              <a:t>having</a:t>
            </a:r>
            <a:r>
              <a:rPr sz="2000" spc="-25" dirty="0">
                <a:latin typeface="Times New Roman"/>
                <a:cs typeface="Times New Roman"/>
              </a:rPr>
              <a:t> </a:t>
            </a:r>
            <a:r>
              <a:rPr sz="2000" spc="-5" dirty="0">
                <a:latin typeface="Times New Roman"/>
                <a:cs typeface="Times New Roman"/>
              </a:rPr>
              <a:t>the</a:t>
            </a:r>
            <a:r>
              <a:rPr sz="2000" spc="459" dirty="0">
                <a:latin typeface="Times New Roman"/>
                <a:cs typeface="Times New Roman"/>
              </a:rPr>
              <a:t> </a:t>
            </a:r>
            <a:r>
              <a:rPr sz="2000" spc="-5" dirty="0">
                <a:latin typeface="Times New Roman"/>
                <a:cs typeface="Times New Roman"/>
              </a:rPr>
              <a:t>vertices</a:t>
            </a:r>
            <a:r>
              <a:rPr sz="2000" spc="-40" dirty="0">
                <a:latin typeface="Times New Roman"/>
                <a:cs typeface="Times New Roman"/>
              </a:rPr>
              <a:t> </a:t>
            </a:r>
            <a:r>
              <a:rPr sz="2000" spc="-10" dirty="0">
                <a:latin typeface="Times New Roman"/>
                <a:cs typeface="Times New Roman"/>
              </a:rPr>
              <a:t>at</a:t>
            </a:r>
            <a:endParaRPr sz="2000">
              <a:latin typeface="Times New Roman"/>
              <a:cs typeface="Times New Roman"/>
            </a:endParaRPr>
          </a:p>
          <a:p>
            <a:pPr marL="252095" algn="ctr">
              <a:lnSpc>
                <a:spcPct val="100000"/>
              </a:lnSpc>
            </a:pPr>
            <a:r>
              <a:rPr sz="2000" dirty="0">
                <a:latin typeface="Times New Roman"/>
                <a:cs typeface="Times New Roman"/>
              </a:rPr>
              <a:t>A(0,0),</a:t>
            </a:r>
            <a:r>
              <a:rPr sz="2000" spc="-60" dirty="0">
                <a:latin typeface="Times New Roman"/>
                <a:cs typeface="Times New Roman"/>
              </a:rPr>
              <a:t> </a:t>
            </a:r>
            <a:r>
              <a:rPr sz="2000" dirty="0">
                <a:latin typeface="Times New Roman"/>
                <a:cs typeface="Times New Roman"/>
              </a:rPr>
              <a:t>B(10,10)</a:t>
            </a:r>
            <a:r>
              <a:rPr sz="2000" spc="-35" dirty="0">
                <a:latin typeface="Times New Roman"/>
                <a:cs typeface="Times New Roman"/>
              </a:rPr>
              <a:t> </a:t>
            </a:r>
            <a:r>
              <a:rPr sz="2000" spc="-5" dirty="0">
                <a:latin typeface="Times New Roman"/>
                <a:cs typeface="Times New Roman"/>
              </a:rPr>
              <a:t>and</a:t>
            </a:r>
            <a:r>
              <a:rPr sz="2000" spc="-110" dirty="0">
                <a:latin typeface="Times New Roman"/>
                <a:cs typeface="Times New Roman"/>
              </a:rPr>
              <a:t> </a:t>
            </a:r>
            <a:r>
              <a:rPr sz="2000" dirty="0">
                <a:latin typeface="Times New Roman"/>
                <a:cs typeface="Times New Roman"/>
              </a:rPr>
              <a:t>C(50,20)</a:t>
            </a:r>
            <a:endParaRPr sz="2000">
              <a:latin typeface="Times New Roman"/>
              <a:cs typeface="Times New Roman"/>
            </a:endParaRPr>
          </a:p>
          <a:p>
            <a:pPr>
              <a:lnSpc>
                <a:spcPct val="100000"/>
              </a:lnSpc>
              <a:spcBef>
                <a:spcPts val="40"/>
              </a:spcBef>
            </a:pPr>
            <a:endParaRPr sz="2150">
              <a:latin typeface="Times New Roman"/>
              <a:cs typeface="Times New Roman"/>
            </a:endParaRPr>
          </a:p>
          <a:p>
            <a:pPr marL="842010" indent="-180340">
              <a:lnSpc>
                <a:spcPct val="100000"/>
              </a:lnSpc>
              <a:spcBef>
                <a:spcPts val="5"/>
              </a:spcBef>
              <a:buAutoNum type="romanLcPeriod"/>
              <a:tabLst>
                <a:tab pos="842644" algn="l"/>
              </a:tabLst>
            </a:pPr>
            <a:r>
              <a:rPr sz="2000" spc="5" dirty="0">
                <a:latin typeface="Times New Roman"/>
                <a:cs typeface="Times New Roman"/>
              </a:rPr>
              <a:t>About</a:t>
            </a:r>
            <a:r>
              <a:rPr sz="2000" spc="-60" dirty="0">
                <a:latin typeface="Times New Roman"/>
                <a:cs typeface="Times New Roman"/>
              </a:rPr>
              <a:t> </a:t>
            </a:r>
            <a:r>
              <a:rPr sz="2000" dirty="0">
                <a:latin typeface="Times New Roman"/>
                <a:cs typeface="Times New Roman"/>
              </a:rPr>
              <a:t>the</a:t>
            </a:r>
            <a:r>
              <a:rPr sz="2000" spc="-60" dirty="0">
                <a:latin typeface="Times New Roman"/>
                <a:cs typeface="Times New Roman"/>
              </a:rPr>
              <a:t> </a:t>
            </a:r>
            <a:r>
              <a:rPr sz="2000" dirty="0">
                <a:latin typeface="Times New Roman"/>
                <a:cs typeface="Times New Roman"/>
              </a:rPr>
              <a:t>origin</a:t>
            </a:r>
            <a:endParaRPr sz="2000">
              <a:latin typeface="Times New Roman"/>
              <a:cs typeface="Times New Roman"/>
            </a:endParaRPr>
          </a:p>
          <a:p>
            <a:pPr marL="911860" indent="-250190">
              <a:lnSpc>
                <a:spcPct val="100000"/>
              </a:lnSpc>
              <a:spcBef>
                <a:spcPts val="500"/>
              </a:spcBef>
              <a:buAutoNum type="romanLcPeriod"/>
              <a:tabLst>
                <a:tab pos="912494" algn="l"/>
              </a:tabLst>
            </a:pPr>
            <a:r>
              <a:rPr sz="2000" spc="5" dirty="0">
                <a:latin typeface="Times New Roman"/>
                <a:cs typeface="Times New Roman"/>
              </a:rPr>
              <a:t>About</a:t>
            </a:r>
            <a:r>
              <a:rPr sz="2000" spc="-50" dirty="0">
                <a:latin typeface="Times New Roman"/>
                <a:cs typeface="Times New Roman"/>
              </a:rPr>
              <a:t> </a:t>
            </a:r>
            <a:r>
              <a:rPr sz="2000" dirty="0">
                <a:latin typeface="Times New Roman"/>
                <a:cs typeface="Times New Roman"/>
              </a:rPr>
              <a:t>an</a:t>
            </a:r>
            <a:r>
              <a:rPr sz="2000" spc="-5" dirty="0">
                <a:latin typeface="Times New Roman"/>
                <a:cs typeface="Times New Roman"/>
              </a:rPr>
              <a:t> arbitrary</a:t>
            </a:r>
            <a:r>
              <a:rPr sz="2000" spc="-45" dirty="0">
                <a:latin typeface="Times New Roman"/>
                <a:cs typeface="Times New Roman"/>
              </a:rPr>
              <a:t> </a:t>
            </a:r>
            <a:r>
              <a:rPr sz="2000" dirty="0">
                <a:latin typeface="Times New Roman"/>
                <a:cs typeface="Times New Roman"/>
              </a:rPr>
              <a:t>point</a:t>
            </a:r>
            <a:r>
              <a:rPr sz="2000" spc="-60" dirty="0">
                <a:latin typeface="Times New Roman"/>
                <a:cs typeface="Times New Roman"/>
              </a:rPr>
              <a:t> </a:t>
            </a:r>
            <a:r>
              <a:rPr sz="2000" spc="-5" dirty="0">
                <a:latin typeface="Times New Roman"/>
                <a:cs typeface="Times New Roman"/>
              </a:rPr>
              <a:t>P(-10,-10)</a:t>
            </a:r>
            <a:endParaRPr sz="2000">
              <a:latin typeface="Times New Roman"/>
              <a:cs typeface="Times New Roman"/>
            </a:endParaRPr>
          </a:p>
          <a:p>
            <a:pPr>
              <a:lnSpc>
                <a:spcPct val="100000"/>
              </a:lnSpc>
              <a:spcBef>
                <a:spcPts val="35"/>
              </a:spcBef>
            </a:pPr>
            <a:endParaRPr sz="3200">
              <a:latin typeface="Times New Roman"/>
              <a:cs typeface="Times New Roman"/>
            </a:endParaRPr>
          </a:p>
          <a:p>
            <a:pPr marL="662305">
              <a:lnSpc>
                <a:spcPct val="100000"/>
              </a:lnSpc>
            </a:pPr>
            <a:r>
              <a:rPr sz="2200" b="1" spc="-5" dirty="0">
                <a:latin typeface="Times New Roman"/>
                <a:cs typeface="Times New Roman"/>
              </a:rPr>
              <a:t>Answers:</a:t>
            </a:r>
            <a:endParaRPr sz="2200">
              <a:latin typeface="Times New Roman"/>
              <a:cs typeface="Times New Roman"/>
            </a:endParaRPr>
          </a:p>
          <a:p>
            <a:pPr marL="628650">
              <a:lnSpc>
                <a:spcPct val="100000"/>
              </a:lnSpc>
              <a:spcBef>
                <a:spcPts val="285"/>
              </a:spcBef>
            </a:pPr>
            <a:r>
              <a:rPr sz="2000" dirty="0">
                <a:latin typeface="Times New Roman"/>
                <a:cs typeface="Times New Roman"/>
              </a:rPr>
              <a:t>i.</a:t>
            </a:r>
            <a:r>
              <a:rPr sz="2000" spc="-35" dirty="0">
                <a:latin typeface="Times New Roman"/>
                <a:cs typeface="Times New Roman"/>
              </a:rPr>
              <a:t> </a:t>
            </a:r>
            <a:r>
              <a:rPr sz="2000" spc="-5" dirty="0">
                <a:latin typeface="Times New Roman"/>
                <a:cs typeface="Times New Roman"/>
              </a:rPr>
              <a:t>Rotation</a:t>
            </a:r>
            <a:r>
              <a:rPr sz="2000" spc="-50" dirty="0">
                <a:latin typeface="Times New Roman"/>
                <a:cs typeface="Times New Roman"/>
              </a:rPr>
              <a:t> </a:t>
            </a:r>
            <a:r>
              <a:rPr sz="2000" dirty="0">
                <a:latin typeface="Times New Roman"/>
                <a:cs typeface="Times New Roman"/>
              </a:rPr>
              <a:t>about</a:t>
            </a:r>
            <a:r>
              <a:rPr sz="2000" spc="-3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origin</a:t>
            </a:r>
            <a:endParaRPr sz="2000">
              <a:latin typeface="Times New Roman"/>
              <a:cs typeface="Times New Roman"/>
            </a:endParaRPr>
          </a:p>
        </p:txBody>
      </p:sp>
      <p:sp>
        <p:nvSpPr>
          <p:cNvPr id="8" name="object 8"/>
          <p:cNvSpPr txBox="1"/>
          <p:nvPr/>
        </p:nvSpPr>
        <p:spPr>
          <a:xfrm>
            <a:off x="1336928" y="3428936"/>
            <a:ext cx="7391400" cy="3025775"/>
          </a:xfrm>
          <a:prstGeom prst="rect">
            <a:avLst/>
          </a:prstGeom>
        </p:spPr>
        <p:txBody>
          <a:bodyPr vert="horz" wrap="square" lIns="0" tIns="116839" rIns="0" bIns="0" rtlCol="0">
            <a:spAutoFit/>
          </a:bodyPr>
          <a:lstStyle/>
          <a:p>
            <a:pPr marL="664210">
              <a:lnSpc>
                <a:spcPct val="100000"/>
              </a:lnSpc>
              <a:spcBef>
                <a:spcPts val="919"/>
              </a:spcBef>
            </a:pPr>
            <a:r>
              <a:rPr sz="2000" dirty="0">
                <a:latin typeface="Times New Roman"/>
                <a:cs typeface="Times New Roman"/>
              </a:rPr>
              <a:t>Given:</a:t>
            </a:r>
            <a:endParaRPr sz="2000">
              <a:latin typeface="Times New Roman"/>
              <a:cs typeface="Times New Roman"/>
            </a:endParaRPr>
          </a:p>
          <a:p>
            <a:pPr marL="1155065">
              <a:lnSpc>
                <a:spcPct val="100000"/>
              </a:lnSpc>
              <a:spcBef>
                <a:spcPts val="770"/>
              </a:spcBef>
            </a:pPr>
            <a:r>
              <a:rPr sz="2000" spc="-85" dirty="0">
                <a:latin typeface="Times New Roman"/>
                <a:cs typeface="Times New Roman"/>
              </a:rPr>
              <a:t>T</a:t>
            </a:r>
            <a:r>
              <a:rPr sz="2000" spc="-10" dirty="0">
                <a:latin typeface="Times New Roman"/>
                <a:cs typeface="Times New Roman"/>
              </a:rPr>
              <a:t>r</a:t>
            </a:r>
            <a:r>
              <a:rPr sz="2000" spc="-20" dirty="0">
                <a:latin typeface="Times New Roman"/>
                <a:cs typeface="Times New Roman"/>
              </a:rPr>
              <a:t>i</a:t>
            </a:r>
            <a:r>
              <a:rPr sz="2000" spc="-15" dirty="0">
                <a:latin typeface="Times New Roman"/>
                <a:cs typeface="Times New Roman"/>
              </a:rPr>
              <a:t>a</a:t>
            </a:r>
            <a:r>
              <a:rPr sz="2000" dirty="0">
                <a:latin typeface="Times New Roman"/>
                <a:cs typeface="Times New Roman"/>
              </a:rPr>
              <a:t>n</a:t>
            </a:r>
            <a:r>
              <a:rPr sz="2000" spc="-15" dirty="0">
                <a:latin typeface="Times New Roman"/>
                <a:cs typeface="Times New Roman"/>
              </a:rPr>
              <a:t>g</a:t>
            </a:r>
            <a:r>
              <a:rPr sz="2000" spc="-20" dirty="0">
                <a:latin typeface="Times New Roman"/>
                <a:cs typeface="Times New Roman"/>
              </a:rPr>
              <a:t>l</a:t>
            </a:r>
            <a:r>
              <a:rPr sz="2000" dirty="0">
                <a:latin typeface="Times New Roman"/>
                <a:cs typeface="Times New Roman"/>
              </a:rPr>
              <a:t>e</a:t>
            </a:r>
            <a:r>
              <a:rPr sz="2000" spc="-175" dirty="0">
                <a:latin typeface="Times New Roman"/>
                <a:cs typeface="Times New Roman"/>
              </a:rPr>
              <a:t> </a:t>
            </a:r>
            <a:r>
              <a:rPr sz="2000" dirty="0">
                <a:latin typeface="Times New Roman"/>
                <a:cs typeface="Times New Roman"/>
              </a:rPr>
              <a:t>A</a:t>
            </a:r>
            <a:r>
              <a:rPr sz="2000" spc="5" dirty="0">
                <a:latin typeface="Times New Roman"/>
                <a:cs typeface="Times New Roman"/>
              </a:rPr>
              <a:t>(</a:t>
            </a:r>
            <a:r>
              <a:rPr sz="2000" dirty="0">
                <a:latin typeface="Times New Roman"/>
                <a:cs typeface="Times New Roman"/>
              </a:rPr>
              <a:t>0</a:t>
            </a:r>
            <a:r>
              <a:rPr sz="2000" spc="5" dirty="0">
                <a:latin typeface="Times New Roman"/>
                <a:cs typeface="Times New Roman"/>
              </a:rPr>
              <a:t>,</a:t>
            </a:r>
            <a:r>
              <a:rPr sz="2000" dirty="0">
                <a:latin typeface="Times New Roman"/>
                <a:cs typeface="Times New Roman"/>
              </a:rPr>
              <a:t>0</a:t>
            </a:r>
            <a:r>
              <a:rPr sz="2000" spc="5" dirty="0">
                <a:latin typeface="Times New Roman"/>
                <a:cs typeface="Times New Roman"/>
              </a:rPr>
              <a:t>)</a:t>
            </a:r>
            <a:r>
              <a:rPr sz="2000" dirty="0">
                <a:latin typeface="Times New Roman"/>
                <a:cs typeface="Times New Roman"/>
              </a:rPr>
              <a:t>,</a:t>
            </a:r>
            <a:r>
              <a:rPr sz="2000" spc="-45" dirty="0">
                <a:latin typeface="Times New Roman"/>
                <a:cs typeface="Times New Roman"/>
              </a:rPr>
              <a:t> </a:t>
            </a:r>
            <a:r>
              <a:rPr sz="2000" dirty="0">
                <a:latin typeface="Times New Roman"/>
                <a:cs typeface="Times New Roman"/>
              </a:rPr>
              <a:t>B(1</a:t>
            </a:r>
            <a:r>
              <a:rPr sz="2000" spc="10" dirty="0">
                <a:latin typeface="Times New Roman"/>
                <a:cs typeface="Times New Roman"/>
              </a:rPr>
              <a:t>0</a:t>
            </a:r>
            <a:r>
              <a:rPr sz="2000" dirty="0">
                <a:latin typeface="Times New Roman"/>
                <a:cs typeface="Times New Roman"/>
              </a:rPr>
              <a:t>,</a:t>
            </a:r>
            <a:r>
              <a:rPr sz="2000" spc="5" dirty="0">
                <a:latin typeface="Times New Roman"/>
                <a:cs typeface="Times New Roman"/>
              </a:rPr>
              <a:t>1</a:t>
            </a:r>
            <a:r>
              <a:rPr sz="2000" dirty="0">
                <a:latin typeface="Times New Roman"/>
                <a:cs typeface="Times New Roman"/>
              </a:rPr>
              <a:t>0)</a:t>
            </a:r>
            <a:r>
              <a:rPr sz="2000" spc="-35" dirty="0">
                <a:latin typeface="Times New Roman"/>
                <a:cs typeface="Times New Roman"/>
              </a:rPr>
              <a:t> </a:t>
            </a:r>
            <a:r>
              <a:rPr sz="2000" dirty="0">
                <a:latin typeface="Times New Roman"/>
                <a:cs typeface="Times New Roman"/>
              </a:rPr>
              <a:t>and</a:t>
            </a:r>
            <a:r>
              <a:rPr sz="2000" spc="-165" dirty="0">
                <a:latin typeface="Times New Roman"/>
                <a:cs typeface="Times New Roman"/>
              </a:rPr>
              <a:t> </a:t>
            </a:r>
            <a:r>
              <a:rPr sz="2000" dirty="0">
                <a:latin typeface="Times New Roman"/>
                <a:cs typeface="Times New Roman"/>
              </a:rPr>
              <a:t>C(5</a:t>
            </a:r>
            <a:r>
              <a:rPr sz="2000" spc="10" dirty="0">
                <a:latin typeface="Times New Roman"/>
                <a:cs typeface="Times New Roman"/>
              </a:rPr>
              <a:t>0</a:t>
            </a:r>
            <a:r>
              <a:rPr sz="2000" dirty="0">
                <a:latin typeface="Times New Roman"/>
                <a:cs typeface="Times New Roman"/>
              </a:rPr>
              <a:t>,</a:t>
            </a:r>
            <a:r>
              <a:rPr sz="2000" spc="5" dirty="0">
                <a:latin typeface="Times New Roman"/>
                <a:cs typeface="Times New Roman"/>
              </a:rPr>
              <a:t>2</a:t>
            </a:r>
            <a:r>
              <a:rPr sz="2000" dirty="0">
                <a:latin typeface="Times New Roman"/>
                <a:cs typeface="Times New Roman"/>
              </a:rPr>
              <a:t>0)</a:t>
            </a:r>
            <a:endParaRPr sz="2000">
              <a:latin typeface="Times New Roman"/>
              <a:cs typeface="Times New Roman"/>
            </a:endParaRPr>
          </a:p>
          <a:p>
            <a:pPr marL="1155065">
              <a:lnSpc>
                <a:spcPct val="100000"/>
              </a:lnSpc>
              <a:spcBef>
                <a:spcPts val="290"/>
              </a:spcBef>
              <a:tabLst>
                <a:tab pos="2286000" algn="l"/>
              </a:tabLst>
            </a:pPr>
            <a:r>
              <a:rPr sz="2000" dirty="0">
                <a:latin typeface="Times New Roman"/>
                <a:cs typeface="Times New Roman"/>
              </a:rPr>
              <a:t>Rota</a:t>
            </a:r>
            <a:r>
              <a:rPr sz="2000" spc="-10" dirty="0">
                <a:latin typeface="Times New Roman"/>
                <a:cs typeface="Times New Roman"/>
              </a:rPr>
              <a:t>t</a:t>
            </a:r>
            <a:r>
              <a:rPr sz="2000" dirty="0">
                <a:latin typeface="Times New Roman"/>
                <a:cs typeface="Times New Roman"/>
              </a:rPr>
              <a:t>i</a:t>
            </a:r>
            <a:r>
              <a:rPr sz="2000" spc="-15" dirty="0">
                <a:latin typeface="Times New Roman"/>
                <a:cs typeface="Times New Roman"/>
              </a:rPr>
              <a:t>o</a:t>
            </a:r>
            <a:r>
              <a:rPr sz="2000" dirty="0">
                <a:latin typeface="Times New Roman"/>
                <a:cs typeface="Times New Roman"/>
              </a:rPr>
              <a:t>n	=</a:t>
            </a:r>
            <a:r>
              <a:rPr sz="2000" spc="-95" dirty="0">
                <a:latin typeface="Times New Roman"/>
                <a:cs typeface="Times New Roman"/>
              </a:rPr>
              <a:t> </a:t>
            </a:r>
            <a:r>
              <a:rPr sz="2000" spc="5" dirty="0">
                <a:latin typeface="Times New Roman"/>
                <a:cs typeface="Times New Roman"/>
              </a:rPr>
              <a:t>45</a:t>
            </a:r>
            <a:r>
              <a:rPr sz="2000" dirty="0">
                <a:latin typeface="Times New Roman"/>
                <a:cs typeface="Times New Roman"/>
              </a:rPr>
              <a:t>°</a:t>
            </a:r>
            <a:endParaRPr sz="2000">
              <a:latin typeface="Times New Roman"/>
              <a:cs typeface="Times New Roman"/>
            </a:endParaRPr>
          </a:p>
          <a:p>
            <a:pPr marL="1310640">
              <a:lnSpc>
                <a:spcPct val="100000"/>
              </a:lnSpc>
              <a:spcBef>
                <a:spcPts val="555"/>
              </a:spcBef>
            </a:pPr>
            <a:r>
              <a:rPr sz="2000" dirty="0">
                <a:latin typeface="Times New Roman"/>
                <a:cs typeface="Times New Roman"/>
              </a:rPr>
              <a:t>’</a:t>
            </a:r>
            <a:r>
              <a:rPr sz="2000" spc="-320" dirty="0">
                <a:latin typeface="Times New Roman"/>
                <a:cs typeface="Times New Roman"/>
              </a:rPr>
              <a:t> </a:t>
            </a:r>
            <a:r>
              <a:rPr sz="2000" dirty="0">
                <a:latin typeface="Times New Roman"/>
                <a:cs typeface="Times New Roman"/>
              </a:rPr>
              <a:t>=</a:t>
            </a:r>
            <a:endParaRPr sz="2000">
              <a:latin typeface="Times New Roman"/>
              <a:cs typeface="Times New Roman"/>
            </a:endParaRPr>
          </a:p>
        </p:txBody>
      </p:sp>
      <p:grpSp>
        <p:nvGrpSpPr>
          <p:cNvPr id="9" name="object 9"/>
          <p:cNvGrpSpPr/>
          <p:nvPr/>
        </p:nvGrpSpPr>
        <p:grpSpPr>
          <a:xfrm>
            <a:off x="2998216" y="4702454"/>
            <a:ext cx="550545" cy="164465"/>
            <a:chOff x="2998216" y="4702454"/>
            <a:chExt cx="550545" cy="164465"/>
          </a:xfrm>
        </p:grpSpPr>
        <p:pic>
          <p:nvPicPr>
            <p:cNvPr id="10" name="object 10"/>
            <p:cNvPicPr/>
            <p:nvPr/>
          </p:nvPicPr>
          <p:blipFill>
            <a:blip r:embed="rId5" cstate="print"/>
            <a:stretch>
              <a:fillRect/>
            </a:stretch>
          </p:blipFill>
          <p:spPr>
            <a:xfrm>
              <a:off x="2998216" y="4702454"/>
              <a:ext cx="140881" cy="164058"/>
            </a:xfrm>
            <a:prstGeom prst="rect">
              <a:avLst/>
            </a:prstGeom>
          </p:spPr>
        </p:pic>
        <p:pic>
          <p:nvPicPr>
            <p:cNvPr id="11" name="object 11"/>
            <p:cNvPicPr/>
            <p:nvPr/>
          </p:nvPicPr>
          <p:blipFill>
            <a:blip r:embed="rId6" cstate="print"/>
            <a:stretch>
              <a:fillRect/>
            </a:stretch>
          </p:blipFill>
          <p:spPr>
            <a:xfrm>
              <a:off x="3233674" y="4750816"/>
              <a:ext cx="89014" cy="91439"/>
            </a:xfrm>
            <a:prstGeom prst="rect">
              <a:avLst/>
            </a:prstGeom>
          </p:spPr>
        </p:pic>
        <p:pic>
          <p:nvPicPr>
            <p:cNvPr id="12" name="object 12"/>
            <p:cNvPicPr/>
            <p:nvPr/>
          </p:nvPicPr>
          <p:blipFill>
            <a:blip r:embed="rId7" cstate="print"/>
            <a:stretch>
              <a:fillRect/>
            </a:stretch>
          </p:blipFill>
          <p:spPr>
            <a:xfrm>
              <a:off x="3409696" y="4702454"/>
              <a:ext cx="139064" cy="164058"/>
            </a:xfrm>
            <a:prstGeom prst="rect">
              <a:avLst/>
            </a:prstGeom>
          </p:spPr>
        </p:pic>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40445" y="660088"/>
            <a:ext cx="4536375" cy="2617880"/>
          </a:xfrm>
          <a:prstGeom prst="rect">
            <a:avLst/>
          </a:prstGeom>
        </p:spPr>
      </p:pic>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910587" y="3428974"/>
              <a:ext cx="4666234" cy="316001"/>
            </a:xfrm>
            <a:prstGeom prst="rect">
              <a:avLst/>
            </a:prstGeom>
          </p:spPr>
        </p:pic>
        <p:pic>
          <p:nvPicPr>
            <p:cNvPr id="7" name="object 7"/>
            <p:cNvPicPr/>
            <p:nvPr/>
          </p:nvPicPr>
          <p:blipFill>
            <a:blip r:embed="rId5" cstate="print"/>
            <a:stretch>
              <a:fillRect/>
            </a:stretch>
          </p:blipFill>
          <p:spPr>
            <a:xfrm>
              <a:off x="2039365" y="3871404"/>
              <a:ext cx="4912867" cy="2583180"/>
            </a:xfrm>
            <a:prstGeom prst="rect">
              <a:avLst/>
            </a:prstGeom>
          </p:spPr>
        </p:pic>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656208"/>
            <a:ext cx="8312784" cy="5798820"/>
            <a:chOff x="415632" y="656208"/>
            <a:chExt cx="8312784" cy="5798820"/>
          </a:xfrm>
        </p:grpSpPr>
        <p:pic>
          <p:nvPicPr>
            <p:cNvPr id="3" name="object 3"/>
            <p:cNvPicPr/>
            <p:nvPr/>
          </p:nvPicPr>
          <p:blipFill>
            <a:blip r:embed="rId2" cstate="print"/>
            <a:stretch>
              <a:fillRect/>
            </a:stretch>
          </p:blipFill>
          <p:spPr>
            <a:xfrm>
              <a:off x="1932330" y="656208"/>
              <a:ext cx="6017361" cy="2772791"/>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729485" y="5064378"/>
            <a:ext cx="6543040" cy="636270"/>
          </a:xfrm>
          <a:prstGeom prst="rect">
            <a:avLst/>
          </a:prstGeom>
        </p:spPr>
        <p:txBody>
          <a:bodyPr vert="horz" wrap="square" lIns="0" tIns="12700" rIns="0" bIns="0" rtlCol="0">
            <a:spAutoFit/>
          </a:bodyPr>
          <a:lstStyle/>
          <a:p>
            <a:pPr marL="266700" marR="5080" indent="-254635">
              <a:lnSpc>
                <a:spcPct val="100000"/>
              </a:lnSpc>
              <a:spcBef>
                <a:spcPts val="1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A</a:t>
            </a:r>
            <a:r>
              <a:rPr sz="2000" spc="5" dirty="0">
                <a:latin typeface="Times New Roman"/>
                <a:cs typeface="Times New Roman"/>
              </a:rPr>
              <a:t>f</a:t>
            </a:r>
            <a:r>
              <a:rPr sz="2000" dirty="0">
                <a:latin typeface="Times New Roman"/>
                <a:cs typeface="Times New Roman"/>
              </a:rPr>
              <a:t>t</a:t>
            </a:r>
            <a:r>
              <a:rPr sz="2000" spc="-10" dirty="0">
                <a:latin typeface="Times New Roman"/>
                <a:cs typeface="Times New Roman"/>
              </a:rPr>
              <a:t>e</a:t>
            </a:r>
            <a:r>
              <a:rPr sz="2000" dirty="0">
                <a:latin typeface="Times New Roman"/>
                <a:cs typeface="Times New Roman"/>
              </a:rPr>
              <a:t>r</a:t>
            </a:r>
            <a:r>
              <a:rPr sz="2000" spc="-40" dirty="0">
                <a:latin typeface="Times New Roman"/>
                <a:cs typeface="Times New Roman"/>
              </a:rPr>
              <a:t> </a:t>
            </a:r>
            <a:r>
              <a:rPr sz="2000" dirty="0">
                <a:latin typeface="Times New Roman"/>
                <a:cs typeface="Times New Roman"/>
              </a:rPr>
              <a:t>r</a:t>
            </a:r>
            <a:r>
              <a:rPr sz="2000" spc="5" dirty="0">
                <a:latin typeface="Times New Roman"/>
                <a:cs typeface="Times New Roman"/>
              </a:rPr>
              <a:t>o</a:t>
            </a:r>
            <a:r>
              <a:rPr sz="2000" dirty="0">
                <a:latin typeface="Times New Roman"/>
                <a:cs typeface="Times New Roman"/>
              </a:rPr>
              <a:t>t</a:t>
            </a:r>
            <a:r>
              <a:rPr sz="2000" spc="-10" dirty="0">
                <a:latin typeface="Times New Roman"/>
                <a:cs typeface="Times New Roman"/>
              </a:rPr>
              <a:t>a</a:t>
            </a:r>
            <a:r>
              <a:rPr sz="2000" spc="-20" dirty="0">
                <a:latin typeface="Times New Roman"/>
                <a:cs typeface="Times New Roman"/>
              </a:rPr>
              <a:t>t</a:t>
            </a:r>
            <a:r>
              <a:rPr sz="2000" dirty="0">
                <a:latin typeface="Times New Roman"/>
                <a:cs typeface="Times New Roman"/>
              </a:rPr>
              <a:t>i</a:t>
            </a:r>
            <a:r>
              <a:rPr sz="2000" spc="-15" dirty="0">
                <a:latin typeface="Times New Roman"/>
                <a:cs typeface="Times New Roman"/>
              </a:rPr>
              <a:t>o</a:t>
            </a:r>
            <a:r>
              <a:rPr sz="2000" dirty="0">
                <a:latin typeface="Times New Roman"/>
                <a:cs typeface="Times New Roman"/>
              </a:rPr>
              <a:t>n</a:t>
            </a:r>
            <a:r>
              <a:rPr sz="2000" spc="-45" dirty="0">
                <a:latin typeface="Times New Roman"/>
                <a:cs typeface="Times New Roman"/>
              </a:rPr>
              <a:t> </a:t>
            </a:r>
            <a:r>
              <a:rPr sz="2000" dirty="0">
                <a:latin typeface="Times New Roman"/>
                <a:cs typeface="Times New Roman"/>
              </a:rPr>
              <a:t>ab</a:t>
            </a:r>
            <a:r>
              <a:rPr sz="2000" spc="5" dirty="0">
                <a:latin typeface="Times New Roman"/>
                <a:cs typeface="Times New Roman"/>
              </a:rPr>
              <a:t>o</a:t>
            </a:r>
            <a:r>
              <a:rPr sz="2000" dirty="0">
                <a:latin typeface="Times New Roman"/>
                <a:cs typeface="Times New Roman"/>
              </a:rPr>
              <a:t>ut</a:t>
            </a:r>
            <a:r>
              <a:rPr sz="2000" spc="-15" dirty="0">
                <a:latin typeface="Times New Roman"/>
                <a:cs typeface="Times New Roman"/>
              </a:rPr>
              <a:t> </a:t>
            </a:r>
            <a:r>
              <a:rPr sz="2000" dirty="0">
                <a:latin typeface="Times New Roman"/>
                <a:cs typeface="Times New Roman"/>
              </a:rPr>
              <a:t>ar</a:t>
            </a:r>
            <a:r>
              <a:rPr sz="2000" spc="5" dirty="0">
                <a:latin typeface="Times New Roman"/>
                <a:cs typeface="Times New Roman"/>
              </a:rPr>
              <a:t>b</a:t>
            </a:r>
            <a:r>
              <a:rPr sz="2000" dirty="0">
                <a:latin typeface="Times New Roman"/>
                <a:cs typeface="Times New Roman"/>
              </a:rPr>
              <a:t>i</a:t>
            </a:r>
            <a:r>
              <a:rPr sz="2000" spc="-25" dirty="0">
                <a:latin typeface="Times New Roman"/>
                <a:cs typeface="Times New Roman"/>
              </a:rPr>
              <a:t>t</a:t>
            </a:r>
            <a:r>
              <a:rPr sz="2000" spc="-10" dirty="0">
                <a:latin typeface="Times New Roman"/>
                <a:cs typeface="Times New Roman"/>
              </a:rPr>
              <a:t>r</a:t>
            </a:r>
            <a:r>
              <a:rPr sz="2000" spc="-15" dirty="0">
                <a:latin typeface="Times New Roman"/>
                <a:cs typeface="Times New Roman"/>
              </a:rPr>
              <a:t>a</a:t>
            </a:r>
            <a:r>
              <a:rPr sz="2000" spc="-10" dirty="0">
                <a:latin typeface="Times New Roman"/>
                <a:cs typeface="Times New Roman"/>
              </a:rPr>
              <a:t>r</a:t>
            </a:r>
            <a:r>
              <a:rPr sz="2000" dirty="0">
                <a:latin typeface="Times New Roman"/>
                <a:cs typeface="Times New Roman"/>
              </a:rPr>
              <a:t>y</a:t>
            </a:r>
            <a:r>
              <a:rPr sz="2000" spc="-40" dirty="0">
                <a:latin typeface="Times New Roman"/>
                <a:cs typeface="Times New Roman"/>
              </a:rPr>
              <a:t> </a:t>
            </a:r>
            <a:r>
              <a:rPr sz="2000" dirty="0">
                <a:latin typeface="Times New Roman"/>
                <a:cs typeface="Times New Roman"/>
              </a:rPr>
              <a:t>p</a:t>
            </a:r>
            <a:r>
              <a:rPr sz="2000" spc="10" dirty="0">
                <a:latin typeface="Times New Roman"/>
                <a:cs typeface="Times New Roman"/>
              </a:rPr>
              <a:t>o</a:t>
            </a:r>
            <a:r>
              <a:rPr sz="2000" dirty="0">
                <a:latin typeface="Times New Roman"/>
                <a:cs typeface="Times New Roman"/>
              </a:rPr>
              <a:t>i</a:t>
            </a:r>
            <a:r>
              <a:rPr sz="2000" spc="-15" dirty="0">
                <a:latin typeface="Times New Roman"/>
                <a:cs typeface="Times New Roman"/>
              </a:rPr>
              <a:t>n</a:t>
            </a:r>
            <a:r>
              <a:rPr sz="2000" dirty="0">
                <a:latin typeface="Times New Roman"/>
                <a:cs typeface="Times New Roman"/>
              </a:rPr>
              <a:t>t,</a:t>
            </a:r>
            <a:r>
              <a:rPr sz="2000" spc="-50" dirty="0">
                <a:latin typeface="Times New Roman"/>
                <a:cs typeface="Times New Roman"/>
              </a:rPr>
              <a:t> </a:t>
            </a:r>
            <a:r>
              <a:rPr sz="2000" spc="-20" dirty="0">
                <a:latin typeface="Times New Roman"/>
                <a:cs typeface="Times New Roman"/>
              </a:rPr>
              <a:t>t</a:t>
            </a:r>
            <a:r>
              <a:rPr sz="2000" dirty="0">
                <a:latin typeface="Times New Roman"/>
                <a:cs typeface="Times New Roman"/>
              </a:rPr>
              <a:t>he</a:t>
            </a:r>
            <a:r>
              <a:rPr sz="2000" spc="-30" dirty="0">
                <a:latin typeface="Times New Roman"/>
                <a:cs typeface="Times New Roman"/>
              </a:rPr>
              <a:t> </a:t>
            </a:r>
            <a:r>
              <a:rPr sz="2000" dirty="0">
                <a:latin typeface="Times New Roman"/>
                <a:cs typeface="Times New Roman"/>
              </a:rPr>
              <a:t>new p</a:t>
            </a:r>
            <a:r>
              <a:rPr sz="2000" spc="10" dirty="0">
                <a:latin typeface="Times New Roman"/>
                <a:cs typeface="Times New Roman"/>
              </a:rPr>
              <a:t>o</a:t>
            </a:r>
            <a:r>
              <a:rPr sz="2000" dirty="0">
                <a:latin typeface="Times New Roman"/>
                <a:cs typeface="Times New Roman"/>
              </a:rPr>
              <a:t>i</a:t>
            </a:r>
            <a:r>
              <a:rPr sz="2000" spc="-15" dirty="0">
                <a:latin typeface="Times New Roman"/>
                <a:cs typeface="Times New Roman"/>
              </a:rPr>
              <a:t>n</a:t>
            </a:r>
            <a:r>
              <a:rPr sz="2000" dirty="0">
                <a:latin typeface="Times New Roman"/>
                <a:cs typeface="Times New Roman"/>
              </a:rPr>
              <a:t>ts</a:t>
            </a:r>
            <a:r>
              <a:rPr sz="2000" spc="-45" dirty="0">
                <a:latin typeface="Times New Roman"/>
                <a:cs typeface="Times New Roman"/>
              </a:rPr>
              <a:t> </a:t>
            </a:r>
            <a:r>
              <a:rPr sz="2000" spc="-15" dirty="0">
                <a:latin typeface="Times New Roman"/>
                <a:cs typeface="Times New Roman"/>
              </a:rPr>
              <a:t>a</a:t>
            </a:r>
            <a:r>
              <a:rPr sz="2000" spc="-10" dirty="0">
                <a:latin typeface="Times New Roman"/>
                <a:cs typeface="Times New Roman"/>
              </a:rPr>
              <a:t>r</a:t>
            </a:r>
            <a:r>
              <a:rPr sz="2000" dirty="0">
                <a:latin typeface="Times New Roman"/>
                <a:cs typeface="Times New Roman"/>
              </a:rPr>
              <a:t>e</a:t>
            </a:r>
            <a:r>
              <a:rPr sz="2000" spc="-145" dirty="0">
                <a:latin typeface="Times New Roman"/>
                <a:cs typeface="Times New Roman"/>
              </a:rPr>
              <a:t> </a:t>
            </a:r>
            <a:r>
              <a:rPr sz="2000" spc="-10" dirty="0">
                <a:latin typeface="Times New Roman"/>
                <a:cs typeface="Times New Roman"/>
              </a:rPr>
              <a:t>A(</a:t>
            </a:r>
            <a:r>
              <a:rPr sz="2000" dirty="0">
                <a:latin typeface="Times New Roman"/>
                <a:cs typeface="Times New Roman"/>
              </a:rPr>
              <a:t>0</a:t>
            </a:r>
            <a:r>
              <a:rPr sz="2000" spc="-15" dirty="0">
                <a:latin typeface="Times New Roman"/>
                <a:cs typeface="Times New Roman"/>
              </a:rPr>
              <a:t>,</a:t>
            </a:r>
            <a:r>
              <a:rPr sz="2000" dirty="0">
                <a:latin typeface="Times New Roman"/>
                <a:cs typeface="Times New Roman"/>
              </a:rPr>
              <a:t>0</a:t>
            </a:r>
            <a:r>
              <a:rPr sz="2000" spc="-15" dirty="0">
                <a:latin typeface="Times New Roman"/>
                <a:cs typeface="Times New Roman"/>
              </a:rPr>
              <a:t>)</a:t>
            </a:r>
            <a:r>
              <a:rPr sz="2000" dirty="0">
                <a:latin typeface="Times New Roman"/>
                <a:cs typeface="Times New Roman"/>
              </a:rPr>
              <a:t>,  </a:t>
            </a:r>
            <a:r>
              <a:rPr sz="2000" spc="-5" dirty="0">
                <a:latin typeface="Times New Roman"/>
                <a:cs typeface="Times New Roman"/>
              </a:rPr>
              <a:t>B(0,14),</a:t>
            </a:r>
            <a:r>
              <a:rPr sz="2000" spc="-65" dirty="0">
                <a:latin typeface="Times New Roman"/>
                <a:cs typeface="Times New Roman"/>
              </a:rPr>
              <a:t> </a:t>
            </a:r>
            <a:r>
              <a:rPr sz="2000" spc="-20" dirty="0">
                <a:latin typeface="Times New Roman"/>
                <a:cs typeface="Times New Roman"/>
              </a:rPr>
              <a:t>C(11,54)</a:t>
            </a:r>
            <a:endParaRPr sz="2000">
              <a:latin typeface="Times New Roman"/>
              <a:cs typeface="Times New Roman"/>
            </a:endParaRPr>
          </a:p>
        </p:txBody>
      </p:sp>
      <p:pic>
        <p:nvPicPr>
          <p:cNvPr id="7" name="object 7"/>
          <p:cNvPicPr/>
          <p:nvPr/>
        </p:nvPicPr>
        <p:blipFill>
          <a:blip r:embed="rId4" cstate="print"/>
          <a:stretch>
            <a:fillRect/>
          </a:stretch>
        </p:blipFill>
        <p:spPr>
          <a:xfrm>
            <a:off x="1845436" y="3429000"/>
            <a:ext cx="6104255" cy="135953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1010" y="910208"/>
            <a:ext cx="6746875" cy="941069"/>
          </a:xfrm>
          <a:prstGeom prst="rect">
            <a:avLst/>
          </a:prstGeom>
        </p:spPr>
        <p:txBody>
          <a:bodyPr vert="horz" wrap="square" lIns="0" tIns="13335" rIns="0" bIns="0" rtlCol="0">
            <a:spAutoFit/>
          </a:bodyPr>
          <a:lstStyle/>
          <a:p>
            <a:pPr marL="266700" marR="5080" indent="-254635" algn="just">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spc="-10" dirty="0">
                <a:latin typeface="Times New Roman"/>
                <a:cs typeface="Times New Roman"/>
              </a:rPr>
              <a:t>triangle</a:t>
            </a:r>
            <a:r>
              <a:rPr sz="2000" spc="-5" dirty="0">
                <a:latin typeface="Times New Roman"/>
                <a:cs typeface="Times New Roman"/>
              </a:rPr>
              <a:t> </a:t>
            </a:r>
            <a:r>
              <a:rPr sz="2000" dirty="0">
                <a:latin typeface="Times New Roman"/>
                <a:cs typeface="Times New Roman"/>
              </a:rPr>
              <a:t>ABC</a:t>
            </a:r>
            <a:r>
              <a:rPr sz="2000" spc="5" dirty="0">
                <a:latin typeface="Times New Roman"/>
                <a:cs typeface="Times New Roman"/>
              </a:rPr>
              <a:t> </a:t>
            </a:r>
            <a:r>
              <a:rPr sz="2000" spc="-10" dirty="0">
                <a:latin typeface="Times New Roman"/>
                <a:cs typeface="Times New Roman"/>
              </a:rPr>
              <a:t>with</a:t>
            </a:r>
            <a:r>
              <a:rPr sz="2000" spc="-5" dirty="0">
                <a:latin typeface="Times New Roman"/>
                <a:cs typeface="Times New Roman"/>
              </a:rPr>
              <a:t> </a:t>
            </a:r>
            <a:r>
              <a:rPr sz="2000" spc="-10" dirty="0">
                <a:latin typeface="Times New Roman"/>
                <a:cs typeface="Times New Roman"/>
              </a:rPr>
              <a:t>coordinates</a:t>
            </a:r>
            <a:r>
              <a:rPr sz="2000" spc="-5" dirty="0">
                <a:latin typeface="Times New Roman"/>
                <a:cs typeface="Times New Roman"/>
              </a:rPr>
              <a:t> </a:t>
            </a:r>
            <a:r>
              <a:rPr sz="2000" spc="-10" dirty="0">
                <a:latin typeface="Times New Roman"/>
                <a:cs typeface="Times New Roman"/>
              </a:rPr>
              <a:t>A(0,0),</a:t>
            </a:r>
            <a:r>
              <a:rPr sz="2000" spc="-5" dirty="0">
                <a:latin typeface="Times New Roman"/>
                <a:cs typeface="Times New Roman"/>
              </a:rPr>
              <a:t> </a:t>
            </a:r>
            <a:r>
              <a:rPr sz="2000" spc="-10" dirty="0">
                <a:latin typeface="Times New Roman"/>
                <a:cs typeface="Times New Roman"/>
              </a:rPr>
              <a:t>B(6,5),</a:t>
            </a:r>
            <a:r>
              <a:rPr sz="2000" spc="-5" dirty="0">
                <a:latin typeface="Times New Roman"/>
                <a:cs typeface="Times New Roman"/>
              </a:rPr>
              <a:t> C(6,0)</a:t>
            </a:r>
            <a:r>
              <a:rPr sz="2000" spc="490" dirty="0">
                <a:latin typeface="Times New Roman"/>
                <a:cs typeface="Times New Roman"/>
              </a:rPr>
              <a:t> </a:t>
            </a:r>
            <a:r>
              <a:rPr sz="2000" spc="-20" dirty="0">
                <a:latin typeface="Times New Roman"/>
                <a:cs typeface="Times New Roman"/>
              </a:rPr>
              <a:t>is </a:t>
            </a:r>
            <a:r>
              <a:rPr sz="2000" spc="-15" dirty="0">
                <a:latin typeface="Times New Roman"/>
                <a:cs typeface="Times New Roman"/>
              </a:rPr>
              <a:t> scaled </a:t>
            </a:r>
            <a:r>
              <a:rPr sz="2000" spc="-10" dirty="0">
                <a:latin typeface="Times New Roman"/>
                <a:cs typeface="Times New Roman"/>
              </a:rPr>
              <a:t>with </a:t>
            </a:r>
            <a:r>
              <a:rPr sz="2000" spc="-5" dirty="0">
                <a:latin typeface="Times New Roman"/>
                <a:cs typeface="Times New Roman"/>
              </a:rPr>
              <a:t>scaling factors Sx=2 and Sy=3 about the vertex </a:t>
            </a:r>
            <a:r>
              <a:rPr sz="2000" dirty="0">
                <a:latin typeface="Times New Roman"/>
                <a:cs typeface="Times New Roman"/>
              </a:rPr>
              <a:t> </a:t>
            </a:r>
            <a:r>
              <a:rPr sz="2000" spc="-5" dirty="0">
                <a:latin typeface="Times New Roman"/>
                <a:cs typeface="Times New Roman"/>
              </a:rPr>
              <a:t>C(6,0).</a:t>
            </a:r>
            <a:r>
              <a:rPr sz="2000" spc="-50" dirty="0">
                <a:latin typeface="Times New Roman"/>
                <a:cs typeface="Times New Roman"/>
              </a:rPr>
              <a:t> </a:t>
            </a:r>
            <a:r>
              <a:rPr sz="2000" dirty="0">
                <a:latin typeface="Times New Roman"/>
                <a:cs typeface="Times New Roman"/>
              </a:rPr>
              <a:t>Find</a:t>
            </a:r>
            <a:r>
              <a:rPr sz="2000" spc="-35" dirty="0">
                <a:latin typeface="Times New Roman"/>
                <a:cs typeface="Times New Roman"/>
              </a:rPr>
              <a:t> </a:t>
            </a:r>
            <a:r>
              <a:rPr sz="2000" dirty="0">
                <a:latin typeface="Times New Roman"/>
                <a:cs typeface="Times New Roman"/>
              </a:rPr>
              <a:t>the </a:t>
            </a:r>
            <a:r>
              <a:rPr sz="2000" spc="-5" dirty="0">
                <a:latin typeface="Times New Roman"/>
                <a:cs typeface="Times New Roman"/>
              </a:rPr>
              <a:t>transformed</a:t>
            </a:r>
            <a:r>
              <a:rPr sz="2000" spc="-40" dirty="0">
                <a:latin typeface="Times New Roman"/>
                <a:cs typeface="Times New Roman"/>
              </a:rPr>
              <a:t> </a:t>
            </a:r>
            <a:r>
              <a:rPr sz="2000" spc="-5" dirty="0">
                <a:latin typeface="Times New Roman"/>
                <a:cs typeface="Times New Roman"/>
              </a:rPr>
              <a:t>coordinate</a:t>
            </a:r>
            <a:r>
              <a:rPr sz="2000" spc="-55" dirty="0">
                <a:latin typeface="Times New Roman"/>
                <a:cs typeface="Times New Roman"/>
              </a:rPr>
              <a:t> </a:t>
            </a:r>
            <a:r>
              <a:rPr sz="2000" dirty="0">
                <a:latin typeface="Times New Roman"/>
                <a:cs typeface="Times New Roman"/>
              </a:rPr>
              <a:t>points.</a:t>
            </a:r>
            <a:endParaRPr sz="2000">
              <a:latin typeface="Times New Roman"/>
              <a:cs typeface="Times New Roman"/>
            </a:endParaRPr>
          </a:p>
        </p:txBody>
      </p:sp>
      <p:grpSp>
        <p:nvGrpSpPr>
          <p:cNvPr id="3" name="object 3"/>
          <p:cNvGrpSpPr/>
          <p:nvPr/>
        </p:nvGrpSpPr>
        <p:grpSpPr>
          <a:xfrm>
            <a:off x="415632" y="2267830"/>
            <a:ext cx="8312784" cy="4187190"/>
            <a:chOff x="415632" y="2267830"/>
            <a:chExt cx="8312784" cy="4187190"/>
          </a:xfrm>
        </p:grpSpPr>
        <p:pic>
          <p:nvPicPr>
            <p:cNvPr id="4" name="object 4"/>
            <p:cNvPicPr/>
            <p:nvPr/>
          </p:nvPicPr>
          <p:blipFill>
            <a:blip r:embed="rId2" cstate="print"/>
            <a:stretch>
              <a:fillRect/>
            </a:stretch>
          </p:blipFill>
          <p:spPr>
            <a:xfrm>
              <a:off x="2262613" y="2267830"/>
              <a:ext cx="3675017" cy="1161169"/>
            </a:xfrm>
            <a:prstGeom prst="rect">
              <a:avLst/>
            </a:prstGeom>
          </p:spPr>
        </p:pic>
        <p:pic>
          <p:nvPicPr>
            <p:cNvPr id="5" name="object 5"/>
            <p:cNvPicPr/>
            <p:nvPr/>
          </p:nvPicPr>
          <p:blipFill>
            <a:blip r:embed="rId3"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1650111" y="3428987"/>
              <a:ext cx="6431279" cy="2269870"/>
            </a:xfrm>
            <a:prstGeom prst="rect">
              <a:avLst/>
            </a:prstGeom>
          </p:spPr>
        </p:pic>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0226" y="191846"/>
            <a:ext cx="4009390"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Calibri"/>
                <a:cs typeface="Calibri"/>
              </a:rPr>
              <a:t>3D</a:t>
            </a:r>
            <a:r>
              <a:rPr sz="4000" spc="-30" dirty="0">
                <a:latin typeface="Calibri"/>
                <a:cs typeface="Calibri"/>
              </a:rPr>
              <a:t> </a:t>
            </a:r>
            <a:r>
              <a:rPr sz="4000" spc="-20" dirty="0">
                <a:latin typeface="Calibri"/>
                <a:cs typeface="Calibri"/>
              </a:rPr>
              <a:t>transformations</a:t>
            </a:r>
            <a:endParaRPr sz="4000">
              <a:latin typeface="Calibri"/>
              <a:cs typeface="Calibri"/>
            </a:endParaRPr>
          </a:p>
        </p:txBody>
      </p:sp>
      <p:sp>
        <p:nvSpPr>
          <p:cNvPr id="3" name="object 3"/>
          <p:cNvSpPr txBox="1"/>
          <p:nvPr/>
        </p:nvSpPr>
        <p:spPr>
          <a:xfrm>
            <a:off x="535940" y="1607565"/>
            <a:ext cx="7802880" cy="2075180"/>
          </a:xfrm>
          <a:prstGeom prst="rect">
            <a:avLst/>
          </a:prstGeom>
        </p:spPr>
        <p:txBody>
          <a:bodyPr vert="horz" wrap="square" lIns="0" tIns="13335" rIns="0" bIns="0" rtlCol="0">
            <a:spAutoFit/>
          </a:bodyPr>
          <a:lstStyle/>
          <a:p>
            <a:pPr marL="355600" marR="178435" indent="-343535">
              <a:lnSpc>
                <a:spcPct val="100000"/>
              </a:lnSpc>
              <a:spcBef>
                <a:spcPts val="105"/>
              </a:spcBef>
              <a:buFont typeface="Arial MT"/>
              <a:buChar char="•"/>
              <a:tabLst>
                <a:tab pos="355600" algn="l"/>
                <a:tab pos="356235" algn="l"/>
              </a:tabLst>
            </a:pPr>
            <a:r>
              <a:rPr sz="3200" spc="-5" dirty="0">
                <a:latin typeface="Calibri"/>
                <a:cs typeface="Calibri"/>
              </a:rPr>
              <a:t>Methods</a:t>
            </a:r>
            <a:r>
              <a:rPr sz="3200" spc="-15" dirty="0">
                <a:latin typeface="Calibri"/>
                <a:cs typeface="Calibri"/>
              </a:rPr>
              <a:t> </a:t>
            </a:r>
            <a:r>
              <a:rPr sz="3200" spc="-30" dirty="0">
                <a:latin typeface="Calibri"/>
                <a:cs typeface="Calibri"/>
              </a:rPr>
              <a:t>for</a:t>
            </a:r>
            <a:r>
              <a:rPr sz="3200" spc="-10" dirty="0">
                <a:latin typeface="Calibri"/>
                <a:cs typeface="Calibri"/>
              </a:rPr>
              <a:t> </a:t>
            </a:r>
            <a:r>
              <a:rPr sz="3200" spc="-5" dirty="0">
                <a:latin typeface="Calibri"/>
                <a:cs typeface="Calibri"/>
              </a:rPr>
              <a:t>geometric</a:t>
            </a:r>
            <a:r>
              <a:rPr sz="3200" spc="-20" dirty="0">
                <a:latin typeface="Calibri"/>
                <a:cs typeface="Calibri"/>
              </a:rPr>
              <a:t> </a:t>
            </a:r>
            <a:r>
              <a:rPr sz="3200" spc="-15" dirty="0">
                <a:latin typeface="Calibri"/>
                <a:cs typeface="Calibri"/>
              </a:rPr>
              <a:t>transformations</a:t>
            </a:r>
            <a:r>
              <a:rPr sz="3200" spc="15" dirty="0">
                <a:latin typeface="Calibri"/>
                <a:cs typeface="Calibri"/>
              </a:rPr>
              <a:t> </a:t>
            </a:r>
            <a:r>
              <a:rPr sz="3200" dirty="0">
                <a:latin typeface="Calibri"/>
                <a:cs typeface="Calibri"/>
              </a:rPr>
              <a:t>and </a:t>
            </a:r>
            <a:r>
              <a:rPr sz="3200" spc="-705" dirty="0">
                <a:latin typeface="Calibri"/>
                <a:cs typeface="Calibri"/>
              </a:rPr>
              <a:t> </a:t>
            </a:r>
            <a:r>
              <a:rPr sz="3200" spc="-5" dirty="0">
                <a:latin typeface="Calibri"/>
                <a:cs typeface="Calibri"/>
              </a:rPr>
              <a:t>object </a:t>
            </a:r>
            <a:r>
              <a:rPr sz="3200" dirty="0">
                <a:latin typeface="Calibri"/>
                <a:cs typeface="Calibri"/>
              </a:rPr>
              <a:t>modeling</a:t>
            </a:r>
            <a:r>
              <a:rPr sz="3200" spc="5" dirty="0">
                <a:latin typeface="Calibri"/>
                <a:cs typeface="Calibri"/>
              </a:rPr>
              <a:t> </a:t>
            </a:r>
            <a:r>
              <a:rPr sz="3200" dirty="0">
                <a:latin typeface="Calibri"/>
                <a:cs typeface="Calibri"/>
              </a:rPr>
              <a:t>in </a:t>
            </a:r>
            <a:r>
              <a:rPr sz="3200" spc="-10" dirty="0">
                <a:latin typeface="Calibri"/>
                <a:cs typeface="Calibri"/>
              </a:rPr>
              <a:t>three</a:t>
            </a:r>
            <a:r>
              <a:rPr sz="3200" dirty="0">
                <a:latin typeface="Calibri"/>
                <a:cs typeface="Calibri"/>
              </a:rPr>
              <a:t> </a:t>
            </a:r>
            <a:r>
              <a:rPr sz="3200" spc="-5" dirty="0">
                <a:latin typeface="Calibri"/>
                <a:cs typeface="Calibri"/>
              </a:rPr>
              <a:t>dimensions</a:t>
            </a:r>
            <a:r>
              <a:rPr sz="3200" spc="15" dirty="0">
                <a:latin typeface="Calibri"/>
                <a:cs typeface="Calibri"/>
              </a:rPr>
              <a:t> </a:t>
            </a:r>
            <a:r>
              <a:rPr sz="3200" spc="-15" dirty="0">
                <a:latin typeface="Calibri"/>
                <a:cs typeface="Calibri"/>
              </a:rPr>
              <a:t>are</a:t>
            </a:r>
            <a:endParaRPr sz="3200">
              <a:latin typeface="Calibri"/>
              <a:cs typeface="Calibri"/>
            </a:endParaRPr>
          </a:p>
          <a:p>
            <a:pPr marL="355600" marR="5080" indent="-343535">
              <a:lnSpc>
                <a:spcPct val="100000"/>
              </a:lnSpc>
              <a:spcBef>
                <a:spcPts val="770"/>
              </a:spcBef>
              <a:buFont typeface="Arial MT"/>
              <a:buChar char="•"/>
              <a:tabLst>
                <a:tab pos="355600" algn="l"/>
                <a:tab pos="356235" algn="l"/>
              </a:tabLst>
            </a:pPr>
            <a:r>
              <a:rPr sz="3200" spc="-10" dirty="0">
                <a:latin typeface="Calibri"/>
                <a:cs typeface="Calibri"/>
              </a:rPr>
              <a:t>extended </a:t>
            </a:r>
            <a:r>
              <a:rPr sz="3200" spc="-20" dirty="0">
                <a:latin typeface="Calibri"/>
                <a:cs typeface="Calibri"/>
              </a:rPr>
              <a:t>from</a:t>
            </a:r>
            <a:r>
              <a:rPr sz="3200" spc="-5" dirty="0">
                <a:latin typeface="Calibri"/>
                <a:cs typeface="Calibri"/>
              </a:rPr>
              <a:t> two-dimensional</a:t>
            </a:r>
            <a:r>
              <a:rPr sz="3200" spc="5" dirty="0">
                <a:latin typeface="Calibri"/>
                <a:cs typeface="Calibri"/>
              </a:rPr>
              <a:t> </a:t>
            </a:r>
            <a:r>
              <a:rPr sz="3200" spc="-5" dirty="0">
                <a:latin typeface="Calibri"/>
                <a:cs typeface="Calibri"/>
              </a:rPr>
              <a:t>methods</a:t>
            </a:r>
            <a:r>
              <a:rPr sz="3200" spc="-15" dirty="0">
                <a:latin typeface="Calibri"/>
                <a:cs typeface="Calibri"/>
              </a:rPr>
              <a:t> </a:t>
            </a:r>
            <a:r>
              <a:rPr sz="3200" spc="-5" dirty="0">
                <a:latin typeface="Calibri"/>
                <a:cs typeface="Calibri"/>
              </a:rPr>
              <a:t>by </a:t>
            </a:r>
            <a:r>
              <a:rPr sz="3200" spc="-710" dirty="0">
                <a:latin typeface="Calibri"/>
                <a:cs typeface="Calibri"/>
              </a:rPr>
              <a:t> </a:t>
            </a:r>
            <a:r>
              <a:rPr sz="3200" spc="-5" dirty="0">
                <a:latin typeface="Calibri"/>
                <a:cs typeface="Calibri"/>
              </a:rPr>
              <a:t>including</a:t>
            </a:r>
            <a:r>
              <a:rPr sz="3200" spc="45" dirty="0">
                <a:latin typeface="Calibri"/>
                <a:cs typeface="Calibri"/>
              </a:rPr>
              <a:t> </a:t>
            </a:r>
            <a:r>
              <a:rPr sz="3200" spc="-15" dirty="0">
                <a:latin typeface="Calibri"/>
                <a:cs typeface="Calibri"/>
              </a:rPr>
              <a:t>considerations</a:t>
            </a:r>
            <a:r>
              <a:rPr sz="3200" dirty="0">
                <a:latin typeface="Calibri"/>
                <a:cs typeface="Calibri"/>
              </a:rPr>
              <a:t> </a:t>
            </a:r>
            <a:r>
              <a:rPr sz="3200" spc="-30" dirty="0">
                <a:latin typeface="Calibri"/>
                <a:cs typeface="Calibri"/>
              </a:rPr>
              <a:t>for</a:t>
            </a:r>
            <a:r>
              <a:rPr sz="3200" dirty="0">
                <a:latin typeface="Calibri"/>
                <a:cs typeface="Calibri"/>
              </a:rPr>
              <a:t> </a:t>
            </a:r>
            <a:r>
              <a:rPr sz="3200" spc="-5" dirty="0">
                <a:latin typeface="Calibri"/>
                <a:cs typeface="Calibri"/>
              </a:rPr>
              <a:t>the</a:t>
            </a:r>
            <a:r>
              <a:rPr sz="3200" dirty="0">
                <a:latin typeface="Calibri"/>
                <a:cs typeface="Calibri"/>
              </a:rPr>
              <a:t> z</a:t>
            </a:r>
            <a:r>
              <a:rPr sz="3200" spc="10" dirty="0">
                <a:latin typeface="Calibri"/>
                <a:cs typeface="Calibri"/>
              </a:rPr>
              <a:t> </a:t>
            </a:r>
            <a:r>
              <a:rPr sz="3200" spc="-15" dirty="0">
                <a:latin typeface="Calibri"/>
                <a:cs typeface="Calibri"/>
              </a:rPr>
              <a:t>coordinate.</a:t>
            </a:r>
            <a:endParaRPr sz="3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936</TotalTime>
  <Words>4852</Words>
  <Application>Microsoft Office PowerPoint</Application>
  <PresentationFormat>On-screen Show (4:3)</PresentationFormat>
  <Paragraphs>609</Paragraphs>
  <Slides>115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115</vt:i4>
      </vt:variant>
    </vt:vector>
  </HeadingPairs>
  <TitlesOfParts>
    <vt:vector size="123" baseType="lpstr">
      <vt:lpstr>Arial</vt:lpstr>
      <vt:lpstr>Arial MT</vt:lpstr>
      <vt:lpstr>Calibri</vt:lpstr>
      <vt:lpstr>Symbol</vt:lpstr>
      <vt:lpstr>Times New Roman</vt:lpstr>
      <vt:lpstr>Verdana</vt:lpstr>
      <vt:lpstr>Webdings</vt:lpstr>
      <vt:lpstr>Office Theme</vt:lpstr>
      <vt:lpstr>PowerPoint Presentation</vt:lpstr>
      <vt:lpstr>AREA FILLING OR POLYGON  FILLING ALGORITHMS</vt:lpstr>
      <vt:lpstr>BOUNDARY FILL ALGORITHM</vt:lpstr>
      <vt:lpstr>PowerPoint Presentation</vt:lpstr>
      <vt:lpstr>4-connected pixels</vt:lpstr>
      <vt:lpstr>PowerPoint Presentation</vt:lpstr>
      <vt:lpstr>PowerPoint Presentation</vt:lpstr>
      <vt:lpstr>8-connected pixels</vt:lpstr>
      <vt:lpstr>PowerPoint Presentation</vt:lpstr>
      <vt:lpstr>PowerPoint Presentation</vt:lpstr>
      <vt:lpstr>Algorithm</vt:lpstr>
      <vt:lpstr>PowerPoint Presentation</vt:lpstr>
      <vt:lpstr>PowerPoint Presentation</vt:lpstr>
      <vt:lpstr>PowerPoint Presentation</vt:lpstr>
      <vt:lpstr>SCAN LINE POLYGON FILLING ALGORITHM</vt:lpstr>
      <vt:lpstr>PowerPoint Presentation</vt:lpstr>
      <vt:lpstr>PowerPoint Presentation</vt:lpstr>
      <vt:lpstr>PowerPoint Presentation</vt:lpstr>
      <vt:lpstr>PowerPoint Presentation</vt:lpstr>
      <vt:lpstr>Special cases of polygon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dimensional transformations</vt:lpstr>
      <vt:lpstr>Translation</vt:lpstr>
      <vt:lpstr>X’ = X +tx  Y’ = Y+ ty</vt:lpstr>
      <vt:lpstr>PowerPoint Presentation</vt:lpstr>
      <vt:lpstr>Problems </vt:lpstr>
      <vt:lpstr>PowerPoint Presentation</vt:lpstr>
      <vt:lpstr>Two dimensional transformations</vt:lpstr>
      <vt:lpstr>Rotation</vt:lpstr>
      <vt:lpstr>PowerPoint Presentation</vt:lpstr>
      <vt:lpstr>PowerPoint Presentation</vt:lpstr>
      <vt:lpstr>Rotation about a fixed reference point</vt:lpstr>
      <vt:lpstr>PowerPoint Presentation</vt:lpstr>
      <vt:lpstr>Two dimensional transformations</vt:lpstr>
      <vt:lpstr>Scaling</vt:lpstr>
      <vt:lpstr>PowerPoint Presentation</vt:lpstr>
      <vt:lpstr>PowerPoint Presentation</vt:lpstr>
      <vt:lpstr>Scaling with respect to a  fixed point (xf,yf)</vt:lpstr>
      <vt:lpstr>Homogeneous co-ordinates</vt:lpstr>
      <vt:lpstr> Expressing positions in homogeneous coordinates allows us</vt:lpstr>
      <vt:lpstr>Rotation  About the coordinate origin:</vt:lpstr>
      <vt:lpstr>COMPOSITE TRANSFORMATIONS</vt:lpstr>
      <vt:lpstr>Translations</vt:lpstr>
      <vt:lpstr>PowerPoint Presentation</vt:lpstr>
      <vt:lpstr>Scaling</vt:lpstr>
      <vt:lpstr>Rotation with respect to a fixed reference point</vt:lpstr>
      <vt:lpstr>PowerPoint Presentation</vt:lpstr>
      <vt:lpstr>PowerPoint Presentation</vt:lpstr>
      <vt:lpstr>Scaling with respect to a  Transfofrmixateiondseqrueencfeetorperodnucce escalpingowiitnh rtespect to a</vt:lpstr>
      <vt:lpstr>PowerPoint Presentation</vt:lpstr>
      <vt:lpstr>PowerPoint Presentation</vt:lpstr>
      <vt:lpstr>Matrix concatenation properties</vt:lpstr>
      <vt:lpstr>PowerPoint Presentation</vt:lpstr>
      <vt:lpstr>OTHER TRANSFORMATIONS</vt:lpstr>
      <vt:lpstr>REFLECTI  A reflection is a transformaOtionNthat produces a mirror image</vt:lpstr>
      <vt:lpstr>Reflection about the x axis (y = 0)</vt:lpstr>
      <vt:lpstr>Reflection about the y axis (x = 0)</vt:lpstr>
      <vt:lpstr>Reflection relative to the coordinate origin</vt:lpstr>
      <vt:lpstr>Reflection along an axis passing through origin and perpendicular to xy plane</vt:lpstr>
      <vt:lpstr>PowerPoint Presentation</vt:lpstr>
      <vt:lpstr>PowerPoint Presentation</vt:lpstr>
      <vt:lpstr>PowerPoint Presentation</vt:lpstr>
      <vt:lpstr>SHEAR</vt:lpstr>
      <vt:lpstr>X direction shear:</vt:lpstr>
      <vt:lpstr> The X-Shear preserves the Y coordinate and changes are made  to X coordinates, which causes the vertical lines to tilt right or  left as shown in below figure.</vt:lpstr>
      <vt:lpstr>x-direction shears relative to other reference lines</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 triangle ABC with coordinates A(0,0), B(6,5), C(6,0) is  scaled with scaling factors Sx=2 and Sy=3 about the vertex  C(6,0). Find the transformed coordinate points.</vt:lpstr>
      <vt:lpstr>3D transformations</vt:lpstr>
      <vt:lpstr>PowerPoint Presentation</vt:lpstr>
      <vt:lpstr>PowerPoint Presentation</vt:lpstr>
      <vt:lpstr>Rotation</vt:lpstr>
      <vt:lpstr>PowerPoint Presentation</vt:lpstr>
      <vt:lpstr>Rotation along x axis</vt:lpstr>
      <vt:lpstr>Rotation along Y axis</vt:lpstr>
      <vt:lpstr>In the special case where an object is to be rotated about an axis that is parallel to one of the coordinate axes,.</vt:lpstr>
      <vt:lpstr>PowerPoint Presentation</vt:lpstr>
      <vt:lpstr>PowerPoint Presentation</vt:lpstr>
      <vt:lpstr>PowerPoint Presentation</vt:lpstr>
      <vt:lpstr>PowerPoint Presentation</vt:lpstr>
      <vt:lpstr>PowerPoint Presentation</vt:lpstr>
      <vt:lpstr>OTHER TRANSFORMATIONS</vt:lpstr>
      <vt:lpstr>PowerPoint Presentation</vt:lpstr>
      <vt:lpstr>PowerPoint Presentation</vt:lpstr>
      <vt:lpstr>SHEAR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- 2(Filled Area Primitives and transformations) Filled Area Primitives- Scan line polygon filling, Boundary filling and flood filling. Two dimensional transformations-Translation, Rotation, Scaling, Reflection and Shearing, Composite transformations, Matrix representations and homogeneous coordinates. Basic 3D transformations.</dc:title>
  <dc:creator>Applied</dc:creator>
  <cp:lastModifiedBy>Vishnu Satheesan</cp:lastModifiedBy>
  <cp:revision>32</cp:revision>
  <dcterms:created xsi:type="dcterms:W3CDTF">2022-05-23T05:17:47Z</dcterms:created>
  <dcterms:modified xsi:type="dcterms:W3CDTF">2022-06-15T03:51:51Z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2022-05-16T00:00:00Z</vt:filetime>
  </property>
  <property fmtid="{D5CDD505-2E9C-101B-9397-08002B2CF9AE}" pid="3" name="Creator">
    <vt:lpwstr>Microsoft® PowerPoint® 2010</vt:lpwstr>
  </property>
  <property fmtid="{D5CDD505-2E9C-101B-9397-08002B2CF9AE}" pid="4" name="LastSaved">
    <vt:filetime>2022-05-23T00:00:00Z</vt:filetime>
  </property>
</Properties>
</file>