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2"/>
    <p:sldId id="347" r:id="rId3"/>
    <p:sldId id="394" r:id="rId4"/>
    <p:sldId id="349" r:id="rId5"/>
    <p:sldId id="350" r:id="rId6"/>
    <p:sldId id="351" r:id="rId7"/>
    <p:sldId id="397" r:id="rId8"/>
    <p:sldId id="352" r:id="rId9"/>
    <p:sldId id="353" r:id="rId10"/>
    <p:sldId id="354" r:id="rId11"/>
    <p:sldId id="355" r:id="rId12"/>
    <p:sldId id="396" r:id="rId13"/>
    <p:sldId id="363" r:id="rId14"/>
    <p:sldId id="364" r:id="rId15"/>
    <p:sldId id="398" r:id="rId16"/>
    <p:sldId id="399" r:id="rId17"/>
    <p:sldId id="365" r:id="rId18"/>
    <p:sldId id="366" r:id="rId19"/>
    <p:sldId id="368" r:id="rId20"/>
    <p:sldId id="369" r:id="rId21"/>
    <p:sldId id="370" r:id="rId22"/>
    <p:sldId id="400" r:id="rId23"/>
    <p:sldId id="401" r:id="rId24"/>
    <p:sldId id="371" r:id="rId25"/>
    <p:sldId id="372" r:id="rId26"/>
    <p:sldId id="373" r:id="rId27"/>
    <p:sldId id="402" r:id="rId28"/>
    <p:sldId id="403" r:id="rId29"/>
    <p:sldId id="404" r:id="rId30"/>
    <p:sldId id="405"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3" r:id="rId59"/>
    <p:sldId id="421"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8" r:id="rId74"/>
    <p:sldId id="439" r:id="rId75"/>
    <p:sldId id="437" r:id="rId76"/>
    <p:sldId id="386" r:id="rId77"/>
    <p:sldId id="387" r:id="rId7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E9631F-8983-41DE-B35F-B15BB5B80BC5}">
          <p14:sldIdLst>
            <p14:sldId id="256"/>
            <p14:sldId id="347"/>
            <p14:sldId id="394"/>
            <p14:sldId id="349"/>
            <p14:sldId id="350"/>
            <p14:sldId id="351"/>
            <p14:sldId id="397"/>
            <p14:sldId id="352"/>
            <p14:sldId id="353"/>
            <p14:sldId id="354"/>
            <p14:sldId id="355"/>
            <p14:sldId id="396"/>
            <p14:sldId id="363"/>
            <p14:sldId id="364"/>
            <p14:sldId id="398"/>
            <p14:sldId id="399"/>
            <p14:sldId id="365"/>
            <p14:sldId id="366"/>
            <p14:sldId id="368"/>
            <p14:sldId id="369"/>
            <p14:sldId id="370"/>
            <p14:sldId id="400"/>
            <p14:sldId id="401"/>
            <p14:sldId id="371"/>
            <p14:sldId id="372"/>
            <p14:sldId id="373"/>
            <p14:sldId id="402"/>
            <p14:sldId id="403"/>
            <p14:sldId id="404"/>
            <p14:sldId id="405"/>
            <p14:sldId id="374"/>
            <p14:sldId id="375"/>
            <p14:sldId id="376"/>
            <p14:sldId id="377"/>
            <p14:sldId id="378"/>
            <p14:sldId id="379"/>
            <p14:sldId id="380"/>
            <p14:sldId id="381"/>
            <p14:sldId id="382"/>
            <p14:sldId id="383"/>
            <p14:sldId id="384"/>
            <p14:sldId id="385"/>
            <p14:sldId id="406"/>
            <p14:sldId id="407"/>
            <p14:sldId id="408"/>
            <p14:sldId id="409"/>
            <p14:sldId id="410"/>
            <p14:sldId id="411"/>
            <p14:sldId id="412"/>
            <p14:sldId id="413"/>
            <p14:sldId id="414"/>
            <p14:sldId id="415"/>
            <p14:sldId id="416"/>
            <p14:sldId id="417"/>
            <p14:sldId id="418"/>
            <p14:sldId id="419"/>
            <p14:sldId id="420"/>
            <p14:sldId id="423"/>
            <p14:sldId id="421"/>
            <p14:sldId id="424"/>
            <p14:sldId id="425"/>
            <p14:sldId id="426"/>
            <p14:sldId id="427"/>
            <p14:sldId id="428"/>
            <p14:sldId id="429"/>
            <p14:sldId id="430"/>
            <p14:sldId id="431"/>
            <p14:sldId id="432"/>
            <p14:sldId id="433"/>
            <p14:sldId id="434"/>
            <p14:sldId id="435"/>
            <p14:sldId id="436"/>
            <p14:sldId id="438"/>
            <p14:sldId id="439"/>
            <p14:sldId id="437"/>
            <p14:sldId id="386"/>
            <p14:sldId id="38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p:scale>
          <a:sx n="75" d="100"/>
          <a:sy n="75" d="100"/>
        </p:scale>
        <p:origin x="1603" y="4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C826A62-CA53-45FE-81CA-1219B9EC9E4A}" type="datetimeFigureOut">
              <a:rPr lang="en-IN" smtClean="0"/>
              <a:t>25-06-2022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6449C45-4089-4867-AFED-8ABF8DE3E51A}" type="slidenum">
              <a:rPr lang="en-IN" smtClean="0"/>
              <a:t>‹#›</a:t>
            </a:fld>
            <a:endParaRPr lang="en-IN"/>
          </a:p>
        </p:txBody>
      </p:sp>
    </p:spTree>
    <p:extLst>
      <p:ext uri="{BB962C8B-B14F-4D97-AF65-F5344CB8AC3E}">
        <p14:creationId xmlns:p14="http://schemas.microsoft.com/office/powerpoint/2010/main" val="428400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68551" y="1691386"/>
            <a:ext cx="5406897" cy="3308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64514" y="876045"/>
            <a:ext cx="7014971" cy="513715"/>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a:xfrm>
            <a:off x="1336928" y="2476556"/>
            <a:ext cx="7391400" cy="39782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6/25/2022</a:t>
            </a:fld>
            <a:endParaRPr lang="en-US"/>
          </a:p>
        </p:txBody>
      </p:sp>
      <p:sp>
        <p:nvSpPr>
          <p:cNvPr id="6" name="Holder 6"/>
          <p:cNvSpPr>
            <a:spLocks noGrp="1"/>
          </p:cNvSpPr>
          <p:nvPr>
            <p:ph type="sldNum" sz="quarter" idx="7"/>
          </p:nvPr>
        </p:nvSpPr>
        <p:spPr>
          <a:xfrm>
            <a:off x="8441181" y="6466433"/>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jpg"/><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jp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jpg"/><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2.jpg"/><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4.jpg"/><Relationship Id="rId1" Type="http://schemas.openxmlformats.org/officeDocument/2006/relationships/slideLayout" Target="../slideLayouts/slideLayout5.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jpg"/><Relationship Id="rId1" Type="http://schemas.openxmlformats.org/officeDocument/2006/relationships/slideLayout" Target="../slideLayouts/slideLayout5.xml"/><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9.jpg"/><Relationship Id="rId1" Type="http://schemas.openxmlformats.org/officeDocument/2006/relationships/slideLayout" Target="../slideLayouts/slideLayout5.xml"/><Relationship Id="rId4" Type="http://schemas.openxmlformats.org/officeDocument/2006/relationships/image" Target="../media/image30.jp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jpg"/><Relationship Id="rId1" Type="http://schemas.openxmlformats.org/officeDocument/2006/relationships/slideLayout" Target="../slideLayouts/slideLayout5.xml"/><Relationship Id="rId4" Type="http://schemas.openxmlformats.org/officeDocument/2006/relationships/image" Target="../media/image32.jp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3.jpg"/><Relationship Id="rId1" Type="http://schemas.openxmlformats.org/officeDocument/2006/relationships/slideLayout" Target="../slideLayouts/slideLayout5.xml"/><Relationship Id="rId4" Type="http://schemas.openxmlformats.org/officeDocument/2006/relationships/image" Target="../media/image34.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5.jpg"/><Relationship Id="rId1" Type="http://schemas.openxmlformats.org/officeDocument/2006/relationships/slideLayout" Target="../slideLayouts/slideLayout5.xml"/><Relationship Id="rId4" Type="http://schemas.openxmlformats.org/officeDocument/2006/relationships/image" Target="../media/image36.jp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9.jpg"/><Relationship Id="rId1" Type="http://schemas.openxmlformats.org/officeDocument/2006/relationships/slideLayout" Target="../slideLayouts/slideLayout5.xml"/><Relationship Id="rId4" Type="http://schemas.openxmlformats.org/officeDocument/2006/relationships/image" Target="../media/image40.jp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1.jpg"/><Relationship Id="rId1" Type="http://schemas.openxmlformats.org/officeDocument/2006/relationships/slideLayout" Target="../slideLayouts/slideLayout5.xml"/><Relationship Id="rId4" Type="http://schemas.openxmlformats.org/officeDocument/2006/relationships/image" Target="../media/image42.jp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3.jpg"/><Relationship Id="rId1" Type="http://schemas.openxmlformats.org/officeDocument/2006/relationships/slideLayout" Target="../slideLayouts/slideLayout5.xml"/><Relationship Id="rId4" Type="http://schemas.openxmlformats.org/officeDocument/2006/relationships/image" Target="../media/image44.jp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5.jpg"/><Relationship Id="rId1" Type="http://schemas.openxmlformats.org/officeDocument/2006/relationships/slideLayout" Target="../slideLayouts/slideLayout5.xml"/><Relationship Id="rId4" Type="http://schemas.openxmlformats.org/officeDocument/2006/relationships/image" Target="../media/image46.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7.jpg"/><Relationship Id="rId1" Type="http://schemas.openxmlformats.org/officeDocument/2006/relationships/slideLayout" Target="../slideLayouts/slideLayout5.xml"/><Relationship Id="rId4" Type="http://schemas.openxmlformats.org/officeDocument/2006/relationships/image" Target="../media/image48.jp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9.jpg"/><Relationship Id="rId1" Type="http://schemas.openxmlformats.org/officeDocument/2006/relationships/slideLayout" Target="../slideLayouts/slideLayout5.xml"/><Relationship Id="rId4" Type="http://schemas.openxmlformats.org/officeDocument/2006/relationships/image" Target="../media/image50.jp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1.jpg"/><Relationship Id="rId1" Type="http://schemas.openxmlformats.org/officeDocument/2006/relationships/slideLayout" Target="../slideLayouts/slideLayout5.xml"/><Relationship Id="rId4" Type="http://schemas.openxmlformats.org/officeDocument/2006/relationships/image" Target="../media/image52.jpg"/></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1.jpg"/><Relationship Id="rId1" Type="http://schemas.openxmlformats.org/officeDocument/2006/relationships/slideLayout" Target="../slideLayouts/slideLayout5.xml"/><Relationship Id="rId4" Type="http://schemas.openxmlformats.org/officeDocument/2006/relationships/image" Target="../media/image9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1369313"/>
            <a:ext cx="7529830" cy="1855470"/>
          </a:xfrm>
          <a:prstGeom prst="rect">
            <a:avLst/>
          </a:prstGeom>
        </p:spPr>
        <p:txBody>
          <a:bodyPr vert="horz" wrap="square" lIns="0" tIns="13335" rIns="0" bIns="0" rtlCol="0">
            <a:spAutoFit/>
          </a:bodyPr>
          <a:lstStyle/>
          <a:p>
            <a:pPr marL="12700">
              <a:lnSpc>
                <a:spcPct val="100000"/>
              </a:lnSpc>
              <a:spcBef>
                <a:spcPts val="105"/>
              </a:spcBef>
            </a:pPr>
            <a:r>
              <a:rPr lang="en-IN" sz="2000" dirty="0"/>
              <a:t>Module - 3 (Clipping and Projections) Window to viewport transformation. Cohen Sutherland Line clipping algorithm. Sutherland </a:t>
            </a:r>
            <a:r>
              <a:rPr lang="en-IN" sz="2000" dirty="0" err="1"/>
              <a:t>Hodgeman</a:t>
            </a:r>
            <a:r>
              <a:rPr lang="en-IN" sz="2000" dirty="0"/>
              <a:t> Polygon clipping algorithm. Three dimensional viewing pipeline. Projections- Parallel and Perspective projections. Visible surface detection algorithms- Depth buffer algorithm, Scan line algorithm.</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286891"/>
            <a:ext cx="8312784" cy="5168265"/>
            <a:chOff x="415632" y="1286891"/>
            <a:chExt cx="8312784" cy="5168265"/>
          </a:xfrm>
        </p:grpSpPr>
        <p:pic>
          <p:nvPicPr>
            <p:cNvPr id="3" name="object 3"/>
            <p:cNvPicPr/>
            <p:nvPr/>
          </p:nvPicPr>
          <p:blipFill>
            <a:blip r:embed="rId2" cstate="print"/>
            <a:stretch>
              <a:fillRect/>
            </a:stretch>
          </p:blipFill>
          <p:spPr>
            <a:xfrm>
              <a:off x="1454784" y="1286891"/>
              <a:ext cx="7158608" cy="2142108"/>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454784" y="3429000"/>
              <a:ext cx="7158608" cy="1765554"/>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350136"/>
            <a:ext cx="8312784" cy="5104765"/>
            <a:chOff x="415632" y="1350136"/>
            <a:chExt cx="8312784" cy="5104765"/>
          </a:xfrm>
        </p:grpSpPr>
        <p:pic>
          <p:nvPicPr>
            <p:cNvPr id="3" name="object 3"/>
            <p:cNvPicPr/>
            <p:nvPr/>
          </p:nvPicPr>
          <p:blipFill>
            <a:blip r:embed="rId2" cstate="print"/>
            <a:stretch>
              <a:fillRect/>
            </a:stretch>
          </p:blipFill>
          <p:spPr>
            <a:xfrm>
              <a:off x="1454784" y="1350136"/>
              <a:ext cx="7158608" cy="2078863"/>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454784" y="3429000"/>
              <a:ext cx="7158608" cy="182880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FB68A3-6B5C-5B86-C051-C08E27C6C278}"/>
              </a:ext>
            </a:extLst>
          </p:cNvPr>
          <p:cNvPicPr>
            <a:picLocks noChangeAspect="1"/>
          </p:cNvPicPr>
          <p:nvPr/>
        </p:nvPicPr>
        <p:blipFill>
          <a:blip r:embed="rId2"/>
          <a:stretch>
            <a:fillRect/>
          </a:stretch>
        </p:blipFill>
        <p:spPr>
          <a:xfrm>
            <a:off x="914400" y="1219200"/>
            <a:ext cx="7496175" cy="3810000"/>
          </a:xfrm>
          <a:prstGeom prst="rect">
            <a:avLst/>
          </a:prstGeom>
        </p:spPr>
      </p:pic>
    </p:spTree>
    <p:extLst>
      <p:ext uri="{BB962C8B-B14F-4D97-AF65-F5344CB8AC3E}">
        <p14:creationId xmlns:p14="http://schemas.microsoft.com/office/powerpoint/2010/main" val="52011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931214"/>
            <a:ext cx="8312784" cy="5523865"/>
            <a:chOff x="415632" y="931214"/>
            <a:chExt cx="8312784" cy="5523865"/>
          </a:xfrm>
        </p:grpSpPr>
        <p:pic>
          <p:nvPicPr>
            <p:cNvPr id="3" name="object 3"/>
            <p:cNvPicPr/>
            <p:nvPr/>
          </p:nvPicPr>
          <p:blipFill>
            <a:blip r:embed="rId2" cstate="print"/>
            <a:stretch>
              <a:fillRect/>
            </a:stretch>
          </p:blipFill>
          <p:spPr>
            <a:xfrm>
              <a:off x="1783418" y="931214"/>
              <a:ext cx="6590225" cy="2476437"/>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19809" y="3428987"/>
              <a:ext cx="7007606" cy="2521330"/>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2513" y="930168"/>
            <a:ext cx="5390936" cy="2361764"/>
          </a:xfrm>
          <a:prstGeom prst="rect">
            <a:avLst/>
          </a:prstGeom>
        </p:spPr>
      </p:pic>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19809" y="3428987"/>
              <a:ext cx="6920357" cy="2459481"/>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AA767D-1036-287F-74DA-51C518179F17}"/>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3981A68B-70D2-D109-9AD0-E91AAB47BE68}"/>
              </a:ext>
            </a:extLst>
          </p:cNvPr>
          <p:cNvSpPr>
            <a:spLocks noGrp="1"/>
          </p:cNvSpPr>
          <p:nvPr>
            <p:ph type="body" idx="1"/>
          </p:nvPr>
        </p:nvSpPr>
        <p:spPr>
          <a:xfrm>
            <a:off x="688085" y="1600200"/>
            <a:ext cx="7391400" cy="4616648"/>
          </a:xfrm>
        </p:spPr>
        <p:txBody>
          <a:bodyPr/>
          <a:lstStyle/>
          <a:p>
            <a:pPr marL="342900" indent="-342900">
              <a:buFont typeface="Arial" panose="020B0604020202020204" pitchFamily="34" charset="0"/>
              <a:buChar char="•"/>
            </a:pPr>
            <a:r>
              <a:rPr lang="en-US" dirty="0"/>
              <a:t>Clipping algorithms can be applied in world coordinates, so that only the contents of the window interior are mapped to device coordinates called </a:t>
            </a:r>
            <a:r>
              <a:rPr lang="en-US" b="1" dirty="0"/>
              <a:t>world coordinates clipping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Alternatively, the complete world-coordinate picture can be mapped first to device coordinates, or normalized device coordinates, then clipped against the viewport boundaries called</a:t>
            </a:r>
            <a:r>
              <a:rPr lang="en-US" b="1" dirty="0"/>
              <a:t> viewport clipping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World-coordinate clipping removes those primitives outside the window from further consideration, thus eliminating the processing necessary to transform those primitives to device space.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viewport clipping  requires  the transformation to device coordinates be performed for all objects, including those outside the window area..</a:t>
            </a:r>
            <a:endParaRPr lang="en-IN" dirty="0"/>
          </a:p>
        </p:txBody>
      </p:sp>
    </p:spTree>
    <p:extLst>
      <p:ext uri="{BB962C8B-B14F-4D97-AF65-F5344CB8AC3E}">
        <p14:creationId xmlns:p14="http://schemas.microsoft.com/office/powerpoint/2010/main" val="194895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77B1-CD61-6082-32E5-369F0A70FD0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1D5EFEF-F04E-DED7-DD73-90B644F970A0}"/>
              </a:ext>
            </a:extLst>
          </p:cNvPr>
          <p:cNvSpPr>
            <a:spLocks noGrp="1"/>
          </p:cNvSpPr>
          <p:nvPr>
            <p:ph type="body" idx="1"/>
          </p:nvPr>
        </p:nvSpPr>
        <p:spPr>
          <a:xfrm>
            <a:off x="1336928" y="2476556"/>
            <a:ext cx="7391400" cy="615553"/>
          </a:xfrm>
        </p:spPr>
        <p:txBody>
          <a:bodyPr/>
          <a:lstStyle/>
          <a:p>
            <a:r>
              <a:rPr lang="en-IN" dirty="0"/>
              <a:t>Different types of clipping are</a:t>
            </a:r>
          </a:p>
          <a:p>
            <a:endParaRPr lang="en-IN" dirty="0"/>
          </a:p>
        </p:txBody>
      </p:sp>
      <p:pic>
        <p:nvPicPr>
          <p:cNvPr id="5" name="Picture 4">
            <a:extLst>
              <a:ext uri="{FF2B5EF4-FFF2-40B4-BE49-F238E27FC236}">
                <a16:creationId xmlns:a16="http://schemas.microsoft.com/office/drawing/2014/main" id="{A2DE96F5-883A-A87D-173C-7BE9F29F1191}"/>
              </a:ext>
            </a:extLst>
          </p:cNvPr>
          <p:cNvPicPr>
            <a:picLocks noChangeAspect="1"/>
          </p:cNvPicPr>
          <p:nvPr/>
        </p:nvPicPr>
        <p:blipFill>
          <a:blip r:embed="rId2"/>
          <a:stretch>
            <a:fillRect/>
          </a:stretch>
        </p:blipFill>
        <p:spPr>
          <a:xfrm>
            <a:off x="1336928" y="2895599"/>
            <a:ext cx="4606672" cy="2110319"/>
          </a:xfrm>
          <a:prstGeom prst="rect">
            <a:avLst/>
          </a:prstGeom>
        </p:spPr>
      </p:pic>
    </p:spTree>
    <p:extLst>
      <p:ext uri="{BB962C8B-B14F-4D97-AF65-F5344CB8AC3E}">
        <p14:creationId xmlns:p14="http://schemas.microsoft.com/office/powerpoint/2010/main" val="20968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AC3433-BD16-472C-CF4F-0E74F664F6FE}"/>
              </a:ext>
            </a:extLst>
          </p:cNvPr>
          <p:cNvPicPr>
            <a:picLocks noChangeAspect="1"/>
          </p:cNvPicPr>
          <p:nvPr/>
        </p:nvPicPr>
        <p:blipFill>
          <a:blip r:embed="rId2"/>
          <a:stretch>
            <a:fillRect/>
          </a:stretch>
        </p:blipFill>
        <p:spPr>
          <a:xfrm>
            <a:off x="852487" y="762000"/>
            <a:ext cx="7439025" cy="5638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70788"/>
            <a:ext cx="8312784" cy="5584190"/>
            <a:chOff x="415632" y="870788"/>
            <a:chExt cx="8312784" cy="5584190"/>
          </a:xfrm>
        </p:grpSpPr>
        <p:pic>
          <p:nvPicPr>
            <p:cNvPr id="3" name="object 3"/>
            <p:cNvPicPr/>
            <p:nvPr/>
          </p:nvPicPr>
          <p:blipFill>
            <a:blip r:embed="rId2" cstate="print"/>
            <a:stretch>
              <a:fillRect/>
            </a:stretch>
          </p:blipFill>
          <p:spPr>
            <a:xfrm>
              <a:off x="1584620" y="870788"/>
              <a:ext cx="6821172" cy="2558211"/>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91031" y="3429025"/>
              <a:ext cx="7265289" cy="2647696"/>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07929"/>
            <a:ext cx="8312784" cy="5647055"/>
            <a:chOff x="415632" y="807929"/>
            <a:chExt cx="8312784" cy="5647055"/>
          </a:xfrm>
        </p:grpSpPr>
        <p:pic>
          <p:nvPicPr>
            <p:cNvPr id="3" name="object 3"/>
            <p:cNvPicPr/>
            <p:nvPr/>
          </p:nvPicPr>
          <p:blipFill>
            <a:blip r:embed="rId2" cstate="print"/>
            <a:stretch>
              <a:fillRect/>
            </a:stretch>
          </p:blipFill>
          <p:spPr>
            <a:xfrm>
              <a:off x="1755434" y="807929"/>
              <a:ext cx="6468156" cy="2621070"/>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91031" y="3428949"/>
              <a:ext cx="7265289" cy="258457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15632" y="3428936"/>
            <a:ext cx="8312784" cy="3025775"/>
            <a:chOff x="415632" y="3428936"/>
            <a:chExt cx="8312784" cy="3025775"/>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794764" y="1548764"/>
            <a:ext cx="6520815" cy="3024505"/>
          </a:xfrm>
          <a:prstGeom prst="rect">
            <a:avLst/>
          </a:prstGeom>
        </p:spPr>
        <p:txBody>
          <a:bodyPr vert="horz" wrap="square" lIns="0" tIns="13335" rIns="0" bIns="0" rtlCol="0">
            <a:spAutoFit/>
          </a:bodyPr>
          <a:lstStyle/>
          <a:p>
            <a:pPr marL="268605" marR="253365" indent="-254635">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b="1" spc="-50" dirty="0">
                <a:latin typeface="Times New Roman"/>
                <a:cs typeface="Times New Roman"/>
              </a:rPr>
              <a:t>W</a:t>
            </a:r>
            <a:r>
              <a:rPr sz="2000" b="1" spc="-20" dirty="0">
                <a:latin typeface="Times New Roman"/>
                <a:cs typeface="Times New Roman"/>
              </a:rPr>
              <a:t>i</a:t>
            </a:r>
            <a:r>
              <a:rPr sz="2000" b="1" spc="-10" dirty="0">
                <a:latin typeface="Times New Roman"/>
                <a:cs typeface="Times New Roman"/>
              </a:rPr>
              <a:t>nd</a:t>
            </a:r>
            <a:r>
              <a:rPr sz="2000" b="1" dirty="0">
                <a:latin typeface="Times New Roman"/>
                <a:cs typeface="Times New Roman"/>
              </a:rPr>
              <a:t>o</a:t>
            </a:r>
            <a:r>
              <a:rPr sz="2000" b="1" spc="-25" dirty="0">
                <a:latin typeface="Times New Roman"/>
                <a:cs typeface="Times New Roman"/>
              </a:rPr>
              <a:t>w</a:t>
            </a:r>
            <a:r>
              <a:rPr sz="2000" dirty="0">
                <a:latin typeface="Times New Roman"/>
                <a:cs typeface="Times New Roman"/>
              </a:rPr>
              <a:t>:</a:t>
            </a:r>
            <a:r>
              <a:rPr sz="2000" spc="-135" dirty="0">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w</a:t>
            </a:r>
            <a:r>
              <a:rPr sz="2000" spc="10" dirty="0">
                <a:latin typeface="Times New Roman"/>
                <a:cs typeface="Times New Roman"/>
              </a:rPr>
              <a:t>o</a:t>
            </a:r>
            <a:r>
              <a:rPr sz="2000" dirty="0">
                <a:latin typeface="Times New Roman"/>
                <a:cs typeface="Times New Roman"/>
              </a:rPr>
              <a:t>rl</a:t>
            </a:r>
            <a:r>
              <a:rPr sz="2000" spc="-10" dirty="0">
                <a:latin typeface="Times New Roman"/>
                <a:cs typeface="Times New Roman"/>
              </a:rPr>
              <a:t>d-</a:t>
            </a:r>
            <a:r>
              <a:rPr sz="2000" spc="-15" dirty="0">
                <a:latin typeface="Times New Roman"/>
                <a:cs typeface="Times New Roman"/>
              </a:rPr>
              <a:t>c</a:t>
            </a:r>
            <a:r>
              <a:rPr sz="2000" dirty="0">
                <a:latin typeface="Times New Roman"/>
                <a:cs typeface="Times New Roman"/>
              </a:rPr>
              <a:t>o</a:t>
            </a:r>
            <a:r>
              <a:rPr sz="2000" spc="-15" dirty="0">
                <a:latin typeface="Times New Roman"/>
                <a:cs typeface="Times New Roman"/>
              </a:rPr>
              <a:t>o</a:t>
            </a:r>
            <a:r>
              <a:rPr sz="2000" spc="-10" dirty="0">
                <a:latin typeface="Times New Roman"/>
                <a:cs typeface="Times New Roman"/>
              </a:rPr>
              <a:t>r</a:t>
            </a:r>
            <a:r>
              <a:rPr sz="2000" dirty="0">
                <a:latin typeface="Times New Roman"/>
                <a:cs typeface="Times New Roman"/>
              </a:rPr>
              <a:t>d</a:t>
            </a:r>
            <a:r>
              <a:rPr sz="2000" spc="-15" dirty="0">
                <a:latin typeface="Times New Roman"/>
                <a:cs typeface="Times New Roman"/>
              </a:rPr>
              <a:t>i</a:t>
            </a:r>
            <a:r>
              <a:rPr sz="2000" dirty="0">
                <a:latin typeface="Times New Roman"/>
                <a:cs typeface="Times New Roman"/>
              </a:rPr>
              <a:t>n</a:t>
            </a:r>
            <a:r>
              <a:rPr sz="2000" spc="-20" dirty="0">
                <a:latin typeface="Times New Roman"/>
                <a:cs typeface="Times New Roman"/>
              </a:rPr>
              <a:t>a</a:t>
            </a:r>
            <a:r>
              <a:rPr sz="2000" dirty="0">
                <a:latin typeface="Times New Roman"/>
                <a:cs typeface="Times New Roman"/>
              </a:rPr>
              <a:t>te</a:t>
            </a:r>
            <a:r>
              <a:rPr sz="2000" spc="-45" dirty="0">
                <a:latin typeface="Times New Roman"/>
                <a:cs typeface="Times New Roman"/>
              </a:rPr>
              <a:t> </a:t>
            </a:r>
            <a:r>
              <a:rPr sz="2000" dirty="0">
                <a:latin typeface="Times New Roman"/>
                <a:cs typeface="Times New Roman"/>
              </a:rPr>
              <a:t>area</a:t>
            </a:r>
            <a:r>
              <a:rPr sz="2000" spc="-10" dirty="0">
                <a:latin typeface="Times New Roman"/>
                <a:cs typeface="Times New Roman"/>
              </a:rPr>
              <a:t> </a:t>
            </a:r>
            <a:r>
              <a:rPr sz="2000" dirty="0">
                <a:latin typeface="Times New Roman"/>
                <a:cs typeface="Times New Roman"/>
              </a:rPr>
              <a:t>se</a:t>
            </a:r>
            <a:r>
              <a:rPr sz="2000" spc="-10" dirty="0">
                <a:latin typeface="Times New Roman"/>
                <a:cs typeface="Times New Roman"/>
              </a:rPr>
              <a:t>l</a:t>
            </a:r>
            <a:r>
              <a:rPr sz="2000" dirty="0">
                <a:latin typeface="Times New Roman"/>
                <a:cs typeface="Times New Roman"/>
              </a:rPr>
              <a:t>ec</a:t>
            </a:r>
            <a:r>
              <a:rPr sz="2000" spc="-10" dirty="0">
                <a:latin typeface="Times New Roman"/>
                <a:cs typeface="Times New Roman"/>
              </a:rPr>
              <a:t>t</a:t>
            </a:r>
            <a:r>
              <a:rPr sz="2000" spc="-15" dirty="0">
                <a:latin typeface="Times New Roman"/>
                <a:cs typeface="Times New Roman"/>
              </a:rPr>
              <a:t>e</a:t>
            </a:r>
            <a:r>
              <a:rPr sz="2000" dirty="0">
                <a:latin typeface="Times New Roman"/>
                <a:cs typeface="Times New Roman"/>
              </a:rPr>
              <a:t>d</a:t>
            </a:r>
            <a:r>
              <a:rPr sz="2000" spc="-40" dirty="0">
                <a:latin typeface="Times New Roman"/>
                <a:cs typeface="Times New Roman"/>
              </a:rPr>
              <a:t> </a:t>
            </a:r>
            <a:r>
              <a:rPr sz="2000" dirty="0">
                <a:latin typeface="Times New Roman"/>
                <a:cs typeface="Times New Roman"/>
              </a:rPr>
              <a:t>f</a:t>
            </a:r>
            <a:r>
              <a:rPr sz="2000" spc="5" dirty="0">
                <a:latin typeface="Times New Roman"/>
                <a:cs typeface="Times New Roman"/>
              </a:rPr>
              <a:t>o</a:t>
            </a:r>
            <a:r>
              <a:rPr sz="2000" dirty="0">
                <a:latin typeface="Times New Roman"/>
                <a:cs typeface="Times New Roman"/>
              </a:rPr>
              <a:t>r</a:t>
            </a:r>
            <a:r>
              <a:rPr sz="2000" spc="-25" dirty="0">
                <a:latin typeface="Times New Roman"/>
                <a:cs typeface="Times New Roman"/>
              </a:rPr>
              <a:t> </a:t>
            </a:r>
            <a:r>
              <a:rPr sz="2000" spc="-20" dirty="0">
                <a:latin typeface="Times New Roman"/>
                <a:cs typeface="Times New Roman"/>
              </a:rPr>
              <a:t>d</a:t>
            </a:r>
            <a:r>
              <a:rPr sz="2000" spc="-30" dirty="0">
                <a:latin typeface="Times New Roman"/>
                <a:cs typeface="Times New Roman"/>
              </a:rPr>
              <a:t>i</a:t>
            </a:r>
            <a:r>
              <a:rPr sz="2000" spc="-25" dirty="0">
                <a:latin typeface="Times New Roman"/>
                <a:cs typeface="Times New Roman"/>
              </a:rPr>
              <a:t>s</a:t>
            </a:r>
            <a:r>
              <a:rPr sz="2000" spc="-20" dirty="0">
                <a:latin typeface="Times New Roman"/>
                <a:cs typeface="Times New Roman"/>
              </a:rPr>
              <a:t>p</a:t>
            </a:r>
            <a:r>
              <a:rPr sz="2000" spc="-30" dirty="0">
                <a:latin typeface="Times New Roman"/>
                <a:cs typeface="Times New Roman"/>
              </a:rPr>
              <a:t>la</a:t>
            </a:r>
            <a:r>
              <a:rPr sz="2000" spc="-165" dirty="0">
                <a:latin typeface="Times New Roman"/>
                <a:cs typeface="Times New Roman"/>
              </a:rPr>
              <a:t>y</a:t>
            </a:r>
            <a:r>
              <a:rPr sz="2000" dirty="0">
                <a:latin typeface="Times New Roman"/>
                <a:cs typeface="Times New Roman"/>
              </a:rPr>
              <a:t>.</a:t>
            </a:r>
            <a:r>
              <a:rPr sz="2000" spc="-50" dirty="0">
                <a:latin typeface="Times New Roman"/>
                <a:cs typeface="Times New Roman"/>
              </a:rPr>
              <a:t> </a:t>
            </a:r>
            <a:r>
              <a:rPr sz="2000" dirty="0">
                <a:latin typeface="Times New Roman"/>
                <a:cs typeface="Times New Roman"/>
              </a:rPr>
              <a:t>The  window</a:t>
            </a:r>
            <a:r>
              <a:rPr sz="2000" spc="-25" dirty="0">
                <a:latin typeface="Times New Roman"/>
                <a:cs typeface="Times New Roman"/>
              </a:rPr>
              <a:t> </a:t>
            </a:r>
            <a:r>
              <a:rPr sz="2000" dirty="0">
                <a:latin typeface="Times New Roman"/>
                <a:cs typeface="Times New Roman"/>
              </a:rPr>
              <a:t>defines</a:t>
            </a:r>
            <a:r>
              <a:rPr sz="2000" spc="-60" dirty="0">
                <a:latin typeface="Times New Roman"/>
                <a:cs typeface="Times New Roman"/>
              </a:rPr>
              <a:t> </a:t>
            </a:r>
            <a:r>
              <a:rPr sz="2000" dirty="0">
                <a:latin typeface="Times New Roman"/>
                <a:cs typeface="Times New Roman"/>
              </a:rPr>
              <a:t>what</a:t>
            </a:r>
            <a:r>
              <a:rPr sz="2000" spc="-40" dirty="0">
                <a:latin typeface="Times New Roman"/>
                <a:cs typeface="Times New Roman"/>
              </a:rPr>
              <a:t> </a:t>
            </a:r>
            <a:r>
              <a:rPr sz="2000" dirty="0">
                <a:latin typeface="Times New Roman"/>
                <a:cs typeface="Times New Roman"/>
              </a:rPr>
              <a:t>is</a:t>
            </a:r>
            <a:r>
              <a:rPr sz="2000" spc="-2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spc="-10" dirty="0">
                <a:latin typeface="Times New Roman"/>
                <a:cs typeface="Times New Roman"/>
              </a:rPr>
              <a:t>viewed</a:t>
            </a:r>
            <a:endParaRPr sz="2000">
              <a:latin typeface="Times New Roman"/>
              <a:cs typeface="Times New Roman"/>
            </a:endParaRPr>
          </a:p>
          <a:p>
            <a:pPr marL="13970">
              <a:lnSpc>
                <a:spcPct val="100000"/>
              </a:lnSpc>
              <a:spcBef>
                <a:spcPts val="5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b="1" spc="-80" dirty="0">
                <a:latin typeface="Times New Roman"/>
                <a:cs typeface="Times New Roman"/>
              </a:rPr>
              <a:t>V</a:t>
            </a:r>
            <a:r>
              <a:rPr sz="2000" b="1" spc="-20" dirty="0">
                <a:latin typeface="Times New Roman"/>
                <a:cs typeface="Times New Roman"/>
              </a:rPr>
              <a:t>i</a:t>
            </a:r>
            <a:r>
              <a:rPr sz="2000" b="1" spc="-15" dirty="0">
                <a:latin typeface="Times New Roman"/>
                <a:cs typeface="Times New Roman"/>
              </a:rPr>
              <a:t>e</a:t>
            </a:r>
            <a:r>
              <a:rPr sz="2000" b="1" spc="-20" dirty="0">
                <a:latin typeface="Times New Roman"/>
                <a:cs typeface="Times New Roman"/>
              </a:rPr>
              <a:t>w</a:t>
            </a:r>
            <a:r>
              <a:rPr sz="2000" b="1" spc="-10" dirty="0">
                <a:latin typeface="Times New Roman"/>
                <a:cs typeface="Times New Roman"/>
              </a:rPr>
              <a:t>p</a:t>
            </a:r>
            <a:r>
              <a:rPr sz="2000" b="1" dirty="0">
                <a:latin typeface="Times New Roman"/>
                <a:cs typeface="Times New Roman"/>
              </a:rPr>
              <a:t>o</a:t>
            </a:r>
            <a:r>
              <a:rPr sz="2000" b="1" spc="-20" dirty="0">
                <a:latin typeface="Times New Roman"/>
                <a:cs typeface="Times New Roman"/>
              </a:rPr>
              <a:t>r</a:t>
            </a:r>
            <a:r>
              <a:rPr sz="2000" b="1" dirty="0">
                <a:latin typeface="Times New Roman"/>
                <a:cs typeface="Times New Roman"/>
              </a:rPr>
              <a:t>t</a:t>
            </a:r>
            <a:r>
              <a:rPr sz="2000" b="1" spc="-50" dirty="0">
                <a:latin typeface="Times New Roman"/>
                <a:cs typeface="Times New Roman"/>
              </a:rPr>
              <a:t> </a:t>
            </a:r>
            <a:r>
              <a:rPr sz="2000" dirty="0">
                <a:latin typeface="Times New Roman"/>
                <a:cs typeface="Times New Roman"/>
              </a:rPr>
              <a:t>:</a:t>
            </a:r>
            <a:r>
              <a:rPr sz="2000" spc="-125" dirty="0">
                <a:latin typeface="Times New Roman"/>
                <a:cs typeface="Times New Roman"/>
              </a:rPr>
              <a:t> </a:t>
            </a:r>
            <a:r>
              <a:rPr sz="2000" dirty="0">
                <a:latin typeface="Times New Roman"/>
                <a:cs typeface="Times New Roman"/>
              </a:rPr>
              <a:t>An</a:t>
            </a:r>
            <a:r>
              <a:rPr sz="2000" spc="-10" dirty="0">
                <a:latin typeface="Times New Roman"/>
                <a:cs typeface="Times New Roman"/>
              </a:rPr>
              <a:t> </a:t>
            </a:r>
            <a:r>
              <a:rPr sz="2000" dirty="0">
                <a:latin typeface="Times New Roman"/>
                <a:cs typeface="Times New Roman"/>
              </a:rPr>
              <a:t>area</a:t>
            </a:r>
            <a:r>
              <a:rPr sz="2000" spc="-35" dirty="0">
                <a:latin typeface="Times New Roman"/>
                <a:cs typeface="Times New Roman"/>
              </a:rPr>
              <a:t> </a:t>
            </a:r>
            <a:r>
              <a:rPr sz="2000" spc="5" dirty="0">
                <a:latin typeface="Times New Roman"/>
                <a:cs typeface="Times New Roman"/>
              </a:rPr>
              <a:t>o</a:t>
            </a:r>
            <a:r>
              <a:rPr sz="2000" dirty="0">
                <a:latin typeface="Times New Roman"/>
                <a:cs typeface="Times New Roman"/>
              </a:rPr>
              <a:t>n a</a:t>
            </a:r>
            <a:r>
              <a:rPr sz="2000" spc="-10" dirty="0">
                <a:latin typeface="Times New Roman"/>
                <a:cs typeface="Times New Roman"/>
              </a:rPr>
              <a:t> </a:t>
            </a:r>
            <a:r>
              <a:rPr sz="2000" dirty="0">
                <a:latin typeface="Times New Roman"/>
                <a:cs typeface="Times New Roman"/>
              </a:rPr>
              <a:t>d</a:t>
            </a:r>
            <a:r>
              <a:rPr sz="2000" spc="-25" dirty="0">
                <a:latin typeface="Times New Roman"/>
                <a:cs typeface="Times New Roman"/>
              </a:rPr>
              <a:t>i</a:t>
            </a:r>
            <a:r>
              <a:rPr sz="2000" spc="-15" dirty="0">
                <a:latin typeface="Times New Roman"/>
                <a:cs typeface="Times New Roman"/>
              </a:rPr>
              <a:t>s</a:t>
            </a:r>
            <a:r>
              <a:rPr sz="2000" dirty="0">
                <a:latin typeface="Times New Roman"/>
                <a:cs typeface="Times New Roman"/>
              </a:rPr>
              <a:t>p</a:t>
            </a:r>
            <a:r>
              <a:rPr sz="2000" spc="-25" dirty="0">
                <a:latin typeface="Times New Roman"/>
                <a:cs typeface="Times New Roman"/>
              </a:rPr>
              <a:t>l</a:t>
            </a:r>
            <a:r>
              <a:rPr sz="2000" spc="-15" dirty="0">
                <a:latin typeface="Times New Roman"/>
                <a:cs typeface="Times New Roman"/>
              </a:rPr>
              <a:t>a</a:t>
            </a:r>
            <a:r>
              <a:rPr sz="2000" dirty="0">
                <a:latin typeface="Times New Roman"/>
                <a:cs typeface="Times New Roman"/>
              </a:rPr>
              <a:t>y</a:t>
            </a:r>
            <a:r>
              <a:rPr sz="2000" spc="-25" dirty="0">
                <a:latin typeface="Times New Roman"/>
                <a:cs typeface="Times New Roman"/>
              </a:rPr>
              <a:t> </a:t>
            </a:r>
            <a:r>
              <a:rPr sz="2000" dirty="0">
                <a:latin typeface="Times New Roman"/>
                <a:cs typeface="Times New Roman"/>
              </a:rPr>
              <a:t>de</a:t>
            </a:r>
            <a:r>
              <a:rPr sz="2000" spc="5" dirty="0">
                <a:latin typeface="Times New Roman"/>
                <a:cs typeface="Times New Roman"/>
              </a:rPr>
              <a:t>v</a:t>
            </a:r>
            <a:r>
              <a:rPr sz="2000" dirty="0">
                <a:latin typeface="Times New Roman"/>
                <a:cs typeface="Times New Roman"/>
              </a:rPr>
              <a:t>i</a:t>
            </a:r>
            <a:r>
              <a:rPr sz="2000" spc="-10" dirty="0">
                <a:latin typeface="Times New Roman"/>
                <a:cs typeface="Times New Roman"/>
              </a:rPr>
              <a:t>c</a:t>
            </a:r>
            <a:r>
              <a:rPr sz="2000" dirty="0">
                <a:latin typeface="Times New Roman"/>
                <a:cs typeface="Times New Roman"/>
              </a:rPr>
              <a:t>e</a:t>
            </a:r>
            <a:r>
              <a:rPr sz="2000" spc="-45" dirty="0">
                <a:latin typeface="Times New Roman"/>
                <a:cs typeface="Times New Roman"/>
              </a:rPr>
              <a:t> </a:t>
            </a:r>
            <a:r>
              <a:rPr sz="2000" spc="-20" dirty="0">
                <a:latin typeface="Times New Roman"/>
                <a:cs typeface="Times New Roman"/>
              </a:rPr>
              <a:t>t</a:t>
            </a:r>
            <a:r>
              <a:rPr sz="2000" dirty="0">
                <a:latin typeface="Times New Roman"/>
                <a:cs typeface="Times New Roman"/>
              </a:rPr>
              <a:t>o</a:t>
            </a:r>
            <a:r>
              <a:rPr sz="2000" spc="-40" dirty="0">
                <a:latin typeface="Times New Roman"/>
                <a:cs typeface="Times New Roman"/>
              </a:rPr>
              <a:t> </a:t>
            </a:r>
            <a:r>
              <a:rPr sz="2000" dirty="0">
                <a:latin typeface="Times New Roman"/>
                <a:cs typeface="Times New Roman"/>
              </a:rPr>
              <a:t>w</a:t>
            </a:r>
            <a:r>
              <a:rPr sz="2000" spc="10" dirty="0">
                <a:latin typeface="Times New Roman"/>
                <a:cs typeface="Times New Roman"/>
              </a:rPr>
              <a:t>h</a:t>
            </a:r>
            <a:r>
              <a:rPr sz="2000" dirty="0">
                <a:latin typeface="Times New Roman"/>
                <a:cs typeface="Times New Roman"/>
              </a:rPr>
              <a:t>i</a:t>
            </a:r>
            <a:r>
              <a:rPr sz="2000" spc="-10" dirty="0">
                <a:latin typeface="Times New Roman"/>
                <a:cs typeface="Times New Roman"/>
              </a:rPr>
              <a:t>c</a:t>
            </a:r>
            <a:r>
              <a:rPr sz="2000" dirty="0">
                <a:latin typeface="Times New Roman"/>
                <a:cs typeface="Times New Roman"/>
              </a:rPr>
              <a:t>h</a:t>
            </a:r>
            <a:r>
              <a:rPr sz="2000" spc="-4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win</a:t>
            </a:r>
            <a:r>
              <a:rPr sz="2000" spc="10" dirty="0">
                <a:latin typeface="Times New Roman"/>
                <a:cs typeface="Times New Roman"/>
              </a:rPr>
              <a:t>d</a:t>
            </a:r>
            <a:r>
              <a:rPr sz="2000" dirty="0">
                <a:latin typeface="Times New Roman"/>
                <a:cs typeface="Times New Roman"/>
              </a:rPr>
              <a:t>ow</a:t>
            </a:r>
            <a:r>
              <a:rPr sz="2000" spc="-5" dirty="0">
                <a:latin typeface="Times New Roman"/>
                <a:cs typeface="Times New Roman"/>
              </a:rPr>
              <a:t> </a:t>
            </a:r>
            <a:r>
              <a:rPr sz="2000" dirty="0">
                <a:latin typeface="Times New Roman"/>
                <a:cs typeface="Times New Roman"/>
              </a:rPr>
              <a:t>is</a:t>
            </a:r>
            <a:endParaRPr sz="2000">
              <a:latin typeface="Times New Roman"/>
              <a:cs typeface="Times New Roman"/>
            </a:endParaRPr>
          </a:p>
          <a:p>
            <a:pPr marL="268605">
              <a:lnSpc>
                <a:spcPct val="100000"/>
              </a:lnSpc>
              <a:spcBef>
                <a:spcPts val="5"/>
              </a:spcBef>
            </a:pPr>
            <a:r>
              <a:rPr sz="2000" spc="-5" dirty="0">
                <a:latin typeface="Times New Roman"/>
                <a:cs typeface="Times New Roman"/>
              </a:rPr>
              <a:t>mapped.</a:t>
            </a:r>
            <a:r>
              <a:rPr sz="2000" spc="-7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b="1" spc="-5" dirty="0">
                <a:latin typeface="Times New Roman"/>
                <a:cs typeface="Times New Roman"/>
              </a:rPr>
              <a:t>viewport</a:t>
            </a:r>
            <a:r>
              <a:rPr sz="2000" b="1" spc="-35" dirty="0">
                <a:latin typeface="Times New Roman"/>
                <a:cs typeface="Times New Roman"/>
              </a:rPr>
              <a:t> </a:t>
            </a:r>
            <a:r>
              <a:rPr sz="2000" spc="-5" dirty="0">
                <a:latin typeface="Times New Roman"/>
                <a:cs typeface="Times New Roman"/>
              </a:rPr>
              <a:t>defines</a:t>
            </a:r>
            <a:r>
              <a:rPr sz="2000" spc="-40" dirty="0">
                <a:latin typeface="Times New Roman"/>
                <a:cs typeface="Times New Roman"/>
              </a:rPr>
              <a:t> </a:t>
            </a:r>
            <a:r>
              <a:rPr sz="2000" dirty="0">
                <a:latin typeface="Times New Roman"/>
                <a:cs typeface="Times New Roman"/>
              </a:rPr>
              <a:t>where</a:t>
            </a:r>
            <a:r>
              <a:rPr sz="2000" spc="-45" dirty="0">
                <a:latin typeface="Times New Roman"/>
                <a:cs typeface="Times New Roman"/>
              </a:rPr>
              <a:t> </a:t>
            </a:r>
            <a:r>
              <a:rPr sz="2000" dirty="0">
                <a:latin typeface="Times New Roman"/>
                <a:cs typeface="Times New Roman"/>
              </a:rPr>
              <a:t>it</a:t>
            </a:r>
            <a:r>
              <a:rPr sz="2000" spc="-30" dirty="0">
                <a:latin typeface="Times New Roman"/>
                <a:cs typeface="Times New Roman"/>
              </a:rPr>
              <a:t> </a:t>
            </a:r>
            <a:r>
              <a:rPr sz="2000" dirty="0">
                <a:latin typeface="Times New Roman"/>
                <a:cs typeface="Times New Roman"/>
              </a:rPr>
              <a:t>is</a:t>
            </a:r>
            <a:r>
              <a:rPr sz="2000" spc="-2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be</a:t>
            </a:r>
            <a:r>
              <a:rPr sz="2000" spc="-20" dirty="0">
                <a:latin typeface="Times New Roman"/>
                <a:cs typeface="Times New Roman"/>
              </a:rPr>
              <a:t> </a:t>
            </a:r>
            <a:r>
              <a:rPr sz="2000" dirty="0">
                <a:latin typeface="Times New Roman"/>
                <a:cs typeface="Times New Roman"/>
              </a:rPr>
              <a:t>displayed.</a:t>
            </a:r>
            <a:endParaRPr sz="2000">
              <a:latin typeface="Times New Roman"/>
              <a:cs typeface="Times New Roman"/>
            </a:endParaRPr>
          </a:p>
          <a:p>
            <a:pPr marL="268605" marR="169545" indent="-254635">
              <a:lnSpc>
                <a:spcPct val="100000"/>
              </a:lnSpc>
              <a:spcBef>
                <a:spcPts val="490"/>
              </a:spcBef>
            </a:pPr>
            <a:r>
              <a:rPr sz="1600" spc="-5" dirty="0">
                <a:solidFill>
                  <a:srgbClr val="3890A7"/>
                </a:solidFill>
                <a:latin typeface="Webdings"/>
                <a:cs typeface="Webdings"/>
              </a:rPr>
              <a:t></a:t>
            </a:r>
            <a:r>
              <a:rPr sz="1600" spc="10" dirty="0">
                <a:solidFill>
                  <a:srgbClr val="3890A7"/>
                </a:solidFill>
                <a:latin typeface="Times New Roman"/>
                <a:cs typeface="Times New Roman"/>
              </a:rPr>
              <a:t> </a:t>
            </a:r>
            <a:r>
              <a:rPr sz="2000" spc="-20" dirty="0">
                <a:latin typeface="Times New Roman"/>
                <a:cs typeface="Times New Roman"/>
              </a:rPr>
              <a:t>Windows</a:t>
            </a:r>
            <a:r>
              <a:rPr sz="2000" spc="-60" dirty="0">
                <a:latin typeface="Times New Roman"/>
                <a:cs typeface="Times New Roman"/>
              </a:rPr>
              <a:t> </a:t>
            </a:r>
            <a:r>
              <a:rPr sz="2000" spc="-5" dirty="0">
                <a:latin typeface="Times New Roman"/>
                <a:cs typeface="Times New Roman"/>
              </a:rPr>
              <a:t>and</a:t>
            </a:r>
            <a:r>
              <a:rPr sz="2000" spc="-25" dirty="0">
                <a:latin typeface="Times New Roman"/>
                <a:cs typeface="Times New Roman"/>
              </a:rPr>
              <a:t> </a:t>
            </a:r>
            <a:r>
              <a:rPr sz="2000" spc="-5" dirty="0">
                <a:latin typeface="Times New Roman"/>
                <a:cs typeface="Times New Roman"/>
              </a:rPr>
              <a:t>viewports</a:t>
            </a:r>
            <a:r>
              <a:rPr sz="2000" spc="-35" dirty="0">
                <a:latin typeface="Times New Roman"/>
                <a:cs typeface="Times New Roman"/>
              </a:rPr>
              <a:t> </a:t>
            </a:r>
            <a:r>
              <a:rPr sz="2000" spc="-10" dirty="0">
                <a:latin typeface="Times New Roman"/>
                <a:cs typeface="Times New Roman"/>
              </a:rPr>
              <a:t>are</a:t>
            </a:r>
            <a:r>
              <a:rPr sz="2000" spc="-15" dirty="0">
                <a:latin typeface="Times New Roman"/>
                <a:cs typeface="Times New Roman"/>
              </a:rPr>
              <a:t> </a:t>
            </a:r>
            <a:r>
              <a:rPr sz="2000" b="1" spc="-10" dirty="0">
                <a:latin typeface="Times New Roman"/>
                <a:cs typeface="Times New Roman"/>
              </a:rPr>
              <a:t>rectangles</a:t>
            </a:r>
            <a:r>
              <a:rPr sz="2000" b="1" spc="-50"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spc="-5" dirty="0">
                <a:latin typeface="Times New Roman"/>
                <a:cs typeface="Times New Roman"/>
              </a:rPr>
              <a:t>standard</a:t>
            </a:r>
            <a:r>
              <a:rPr sz="2000" spc="-40" dirty="0">
                <a:latin typeface="Times New Roman"/>
                <a:cs typeface="Times New Roman"/>
              </a:rPr>
              <a:t> </a:t>
            </a:r>
            <a:r>
              <a:rPr sz="2000" spc="-5" dirty="0">
                <a:latin typeface="Times New Roman"/>
                <a:cs typeface="Times New Roman"/>
              </a:rPr>
              <a:t>position, </a:t>
            </a:r>
            <a:r>
              <a:rPr sz="2000" spc="-484" dirty="0">
                <a:latin typeface="Times New Roman"/>
                <a:cs typeface="Times New Roman"/>
              </a:rPr>
              <a:t> </a:t>
            </a:r>
            <a:r>
              <a:rPr sz="2000" dirty="0">
                <a:latin typeface="Times New Roman"/>
                <a:cs typeface="Times New Roman"/>
              </a:rPr>
              <a:t>with</a:t>
            </a:r>
            <a:r>
              <a:rPr sz="2000" spc="-3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rectangle</a:t>
            </a:r>
            <a:r>
              <a:rPr sz="2000" spc="-40" dirty="0">
                <a:latin typeface="Times New Roman"/>
                <a:cs typeface="Times New Roman"/>
              </a:rPr>
              <a:t> </a:t>
            </a:r>
            <a:r>
              <a:rPr sz="2000" dirty="0">
                <a:latin typeface="Times New Roman"/>
                <a:cs typeface="Times New Roman"/>
              </a:rPr>
              <a:t>edges</a:t>
            </a:r>
            <a:r>
              <a:rPr sz="2000" spc="-45" dirty="0">
                <a:latin typeface="Times New Roman"/>
                <a:cs typeface="Times New Roman"/>
              </a:rPr>
              <a:t> </a:t>
            </a:r>
            <a:r>
              <a:rPr sz="2000" spc="-5" dirty="0">
                <a:latin typeface="Times New Roman"/>
                <a:cs typeface="Times New Roman"/>
              </a:rPr>
              <a:t>parallel</a:t>
            </a:r>
            <a:r>
              <a:rPr sz="2000" spc="-65"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coordinate</a:t>
            </a:r>
            <a:r>
              <a:rPr sz="2000" spc="-15" dirty="0">
                <a:latin typeface="Times New Roman"/>
                <a:cs typeface="Times New Roman"/>
              </a:rPr>
              <a:t> </a:t>
            </a:r>
            <a:r>
              <a:rPr sz="2000" dirty="0">
                <a:latin typeface="Times New Roman"/>
                <a:cs typeface="Times New Roman"/>
              </a:rPr>
              <a:t>axes.</a:t>
            </a:r>
            <a:endParaRPr sz="2000">
              <a:latin typeface="Times New Roman"/>
              <a:cs typeface="Times New Roman"/>
            </a:endParaRPr>
          </a:p>
          <a:p>
            <a:pPr marL="12700">
              <a:lnSpc>
                <a:spcPct val="100000"/>
              </a:lnSpc>
              <a:spcBef>
                <a:spcPts val="505"/>
              </a:spcBef>
            </a:pPr>
            <a:r>
              <a:rPr sz="1600" spc="-5" dirty="0">
                <a:solidFill>
                  <a:srgbClr val="3890A7"/>
                </a:solidFill>
                <a:latin typeface="Webdings"/>
                <a:cs typeface="Webdings"/>
              </a:rPr>
              <a:t></a:t>
            </a:r>
            <a:r>
              <a:rPr sz="1600" spc="-15" dirty="0">
                <a:solidFill>
                  <a:srgbClr val="3890A7"/>
                </a:solidFill>
                <a:latin typeface="Times New Roman"/>
                <a:cs typeface="Times New Roman"/>
              </a:rPr>
              <a:t> </a:t>
            </a:r>
            <a:r>
              <a:rPr sz="2000" b="1" spc="-35" dirty="0">
                <a:latin typeface="Times New Roman"/>
                <a:cs typeface="Times New Roman"/>
              </a:rPr>
              <a:t>Viewing</a:t>
            </a:r>
            <a:r>
              <a:rPr sz="2000" b="1" dirty="0">
                <a:latin typeface="Times New Roman"/>
                <a:cs typeface="Times New Roman"/>
              </a:rPr>
              <a:t> </a:t>
            </a:r>
            <a:r>
              <a:rPr sz="2000" b="1" spc="-5" dirty="0">
                <a:latin typeface="Times New Roman"/>
                <a:cs typeface="Times New Roman"/>
              </a:rPr>
              <a:t>transformation</a:t>
            </a:r>
            <a:r>
              <a:rPr sz="2000" spc="-5" dirty="0">
                <a:latin typeface="Times New Roman"/>
                <a:cs typeface="Times New Roman"/>
              </a:rPr>
              <a:t>:</a:t>
            </a:r>
            <a:endParaRPr sz="2000">
              <a:latin typeface="Times New Roman"/>
              <a:cs typeface="Times New Roman"/>
            </a:endParaRPr>
          </a:p>
          <a:p>
            <a:pPr marL="513715" marR="5080" indent="-215265">
              <a:lnSpc>
                <a:spcPct val="100000"/>
              </a:lnSpc>
              <a:spcBef>
                <a:spcPts val="505"/>
              </a:spcBef>
              <a:buClr>
                <a:srgbClr val="3890A7"/>
              </a:buClr>
              <a:buFont typeface="Verdana"/>
              <a:buChar char="◦"/>
              <a:tabLst>
                <a:tab pos="514350" algn="l"/>
                <a:tab pos="1038225" algn="l"/>
                <a:tab pos="2052955" algn="l"/>
                <a:tab pos="2395855" algn="l"/>
                <a:tab pos="2641600" algn="l"/>
                <a:tab pos="3166110" algn="l"/>
                <a:tab pos="3509010" algn="l"/>
                <a:tab pos="3757295" algn="l"/>
                <a:tab pos="6309360" algn="l"/>
              </a:tabLst>
            </a:pPr>
            <a:r>
              <a:rPr sz="2000" spc="-15" dirty="0">
                <a:latin typeface="Times New Roman"/>
                <a:cs typeface="Times New Roman"/>
              </a:rPr>
              <a:t>T</a:t>
            </a:r>
            <a:r>
              <a:rPr sz="2000" spc="5" dirty="0">
                <a:latin typeface="Times New Roman"/>
                <a:cs typeface="Times New Roman"/>
              </a:rPr>
              <a:t>h</a:t>
            </a:r>
            <a:r>
              <a:rPr sz="2000" dirty="0">
                <a:latin typeface="Times New Roman"/>
                <a:cs typeface="Times New Roman"/>
              </a:rPr>
              <a:t>e	</a:t>
            </a:r>
            <a:r>
              <a:rPr sz="2000" spc="-50" dirty="0">
                <a:latin typeface="Times New Roman"/>
                <a:cs typeface="Times New Roman"/>
              </a:rPr>
              <a:t>m</a:t>
            </a:r>
            <a:r>
              <a:rPr sz="2000" spc="-5" dirty="0">
                <a:latin typeface="Times New Roman"/>
                <a:cs typeface="Times New Roman"/>
              </a:rPr>
              <a:t>a</a:t>
            </a:r>
            <a:r>
              <a:rPr sz="2000" dirty="0">
                <a:latin typeface="Times New Roman"/>
                <a:cs typeface="Times New Roman"/>
              </a:rPr>
              <a:t>p</a:t>
            </a:r>
            <a:r>
              <a:rPr sz="2000" spc="10" dirty="0">
                <a:latin typeface="Times New Roman"/>
                <a:cs typeface="Times New Roman"/>
              </a:rPr>
              <a:t>p</a:t>
            </a:r>
            <a:r>
              <a:rPr sz="2000" dirty="0">
                <a:latin typeface="Times New Roman"/>
                <a:cs typeface="Times New Roman"/>
              </a:rPr>
              <a:t>ing	</a:t>
            </a:r>
            <a:r>
              <a:rPr sz="2000" spc="5" dirty="0">
                <a:latin typeface="Times New Roman"/>
                <a:cs typeface="Times New Roman"/>
              </a:rPr>
              <a:t>o</a:t>
            </a:r>
            <a:r>
              <a:rPr sz="2000" dirty="0">
                <a:latin typeface="Times New Roman"/>
                <a:cs typeface="Times New Roman"/>
              </a:rPr>
              <a:t>f	a	</a:t>
            </a:r>
            <a:r>
              <a:rPr sz="2000" spc="15" dirty="0">
                <a:latin typeface="Times New Roman"/>
                <a:cs typeface="Times New Roman"/>
              </a:rPr>
              <a:t>p</a:t>
            </a:r>
            <a:r>
              <a:rPr sz="2000" spc="-15" dirty="0">
                <a:latin typeface="Times New Roman"/>
                <a:cs typeface="Times New Roman"/>
              </a:rPr>
              <a:t>a</a:t>
            </a:r>
            <a:r>
              <a:rPr sz="2000" spc="-10" dirty="0">
                <a:latin typeface="Times New Roman"/>
                <a:cs typeface="Times New Roman"/>
              </a:rPr>
              <a:t>r</a:t>
            </a:r>
            <a:r>
              <a:rPr sz="2000" dirty="0">
                <a:latin typeface="Times New Roman"/>
                <a:cs typeface="Times New Roman"/>
              </a:rPr>
              <a:t>t	</a:t>
            </a:r>
            <a:r>
              <a:rPr sz="2000" spc="5" dirty="0">
                <a:latin typeface="Times New Roman"/>
                <a:cs typeface="Times New Roman"/>
              </a:rPr>
              <a:t>o</a:t>
            </a:r>
            <a:r>
              <a:rPr sz="2000" dirty="0">
                <a:latin typeface="Times New Roman"/>
                <a:cs typeface="Times New Roman"/>
              </a:rPr>
              <a:t>f	a	</a:t>
            </a:r>
            <a:r>
              <a:rPr sz="2000" spc="-10" dirty="0">
                <a:latin typeface="Times New Roman"/>
                <a:cs typeface="Times New Roman"/>
              </a:rPr>
              <a:t>w</a:t>
            </a:r>
            <a:r>
              <a:rPr sz="2000" spc="5" dirty="0">
                <a:latin typeface="Times New Roman"/>
                <a:cs typeface="Times New Roman"/>
              </a:rPr>
              <a:t>o</a:t>
            </a:r>
            <a:r>
              <a:rPr sz="2000" spc="-10" dirty="0">
                <a:latin typeface="Times New Roman"/>
                <a:cs typeface="Times New Roman"/>
              </a:rPr>
              <a:t>r</a:t>
            </a:r>
            <a:r>
              <a:rPr sz="2000" spc="-5" dirty="0">
                <a:latin typeface="Times New Roman"/>
                <a:cs typeface="Times New Roman"/>
              </a:rPr>
              <a:t>l</a:t>
            </a:r>
            <a:r>
              <a:rPr sz="2000" spc="5" dirty="0">
                <a:latin typeface="Times New Roman"/>
                <a:cs typeface="Times New Roman"/>
              </a:rPr>
              <a:t>d</a:t>
            </a:r>
            <a:r>
              <a:rPr sz="2000" dirty="0">
                <a:latin typeface="Times New Roman"/>
                <a:cs typeface="Times New Roman"/>
              </a:rPr>
              <a:t>-</a:t>
            </a:r>
            <a:r>
              <a:rPr sz="2000" spc="-15" dirty="0">
                <a:latin typeface="Times New Roman"/>
                <a:cs typeface="Times New Roman"/>
              </a:rPr>
              <a:t>c</a:t>
            </a:r>
            <a:r>
              <a:rPr sz="2000" spc="-10" dirty="0">
                <a:latin typeface="Times New Roman"/>
                <a:cs typeface="Times New Roman"/>
              </a:rPr>
              <a:t>o</a:t>
            </a:r>
            <a:r>
              <a:rPr sz="2000" spc="5" dirty="0">
                <a:latin typeface="Times New Roman"/>
                <a:cs typeface="Times New Roman"/>
              </a:rPr>
              <a:t>o</a:t>
            </a:r>
            <a:r>
              <a:rPr sz="2000" spc="-20" dirty="0">
                <a:latin typeface="Times New Roman"/>
                <a:cs typeface="Times New Roman"/>
              </a:rPr>
              <a:t>r</a:t>
            </a:r>
            <a:r>
              <a:rPr sz="2000" spc="-10" dirty="0">
                <a:latin typeface="Times New Roman"/>
                <a:cs typeface="Times New Roman"/>
              </a:rPr>
              <a:t>di</a:t>
            </a:r>
            <a:r>
              <a:rPr sz="2000" spc="-5" dirty="0">
                <a:latin typeface="Times New Roman"/>
                <a:cs typeface="Times New Roman"/>
              </a:rPr>
              <a:t>na</a:t>
            </a:r>
            <a:r>
              <a:rPr sz="2000" spc="-20" dirty="0">
                <a:latin typeface="Times New Roman"/>
                <a:cs typeface="Times New Roman"/>
              </a:rPr>
              <a:t>t</a:t>
            </a:r>
            <a:r>
              <a:rPr sz="2000" dirty="0">
                <a:latin typeface="Times New Roman"/>
                <a:cs typeface="Times New Roman"/>
              </a:rPr>
              <a:t>e </a:t>
            </a:r>
            <a:r>
              <a:rPr sz="2000" spc="-70" dirty="0">
                <a:latin typeface="Times New Roman"/>
                <a:cs typeface="Times New Roman"/>
              </a:rPr>
              <a:t> </a:t>
            </a:r>
            <a:r>
              <a:rPr sz="2000" dirty="0">
                <a:latin typeface="Times New Roman"/>
                <a:cs typeface="Times New Roman"/>
              </a:rPr>
              <a:t>s</a:t>
            </a:r>
            <a:r>
              <a:rPr sz="2000" spc="-40" dirty="0">
                <a:latin typeface="Times New Roman"/>
                <a:cs typeface="Times New Roman"/>
              </a:rPr>
              <a:t>c</a:t>
            </a:r>
            <a:r>
              <a:rPr sz="2000" dirty="0">
                <a:latin typeface="Times New Roman"/>
                <a:cs typeface="Times New Roman"/>
              </a:rPr>
              <a:t>e</a:t>
            </a:r>
            <a:r>
              <a:rPr sz="2000" spc="5" dirty="0">
                <a:latin typeface="Times New Roman"/>
                <a:cs typeface="Times New Roman"/>
              </a:rPr>
              <a:t>n</a:t>
            </a:r>
            <a:r>
              <a:rPr sz="2000" dirty="0">
                <a:latin typeface="Times New Roman"/>
                <a:cs typeface="Times New Roman"/>
              </a:rPr>
              <a:t>e	to  device</a:t>
            </a:r>
            <a:r>
              <a:rPr sz="2000" spc="-60" dirty="0">
                <a:latin typeface="Times New Roman"/>
                <a:cs typeface="Times New Roman"/>
              </a:rPr>
              <a:t> </a:t>
            </a:r>
            <a:r>
              <a:rPr sz="2000" spc="-5" dirty="0">
                <a:latin typeface="Times New Roman"/>
                <a:cs typeface="Times New Roman"/>
              </a:rPr>
              <a:t>coordinates.</a:t>
            </a:r>
            <a:endParaRPr sz="2000">
              <a:latin typeface="Times New Roman"/>
              <a:cs typeface="Times New Roman"/>
            </a:endParaRPr>
          </a:p>
        </p:txBody>
      </p:sp>
      <p:sp>
        <p:nvSpPr>
          <p:cNvPr id="7" name="object 7"/>
          <p:cNvSpPr txBox="1"/>
          <p:nvPr/>
        </p:nvSpPr>
        <p:spPr>
          <a:xfrm>
            <a:off x="7142226" y="4547996"/>
            <a:ext cx="1253490" cy="635635"/>
          </a:xfrm>
          <a:prstGeom prst="rect">
            <a:avLst/>
          </a:prstGeom>
        </p:spPr>
        <p:txBody>
          <a:bodyPr vert="horz" wrap="square" lIns="0" tIns="12700" rIns="0" bIns="0" rtlCol="0">
            <a:spAutoFit/>
          </a:bodyPr>
          <a:lstStyle/>
          <a:p>
            <a:pPr marL="53340" marR="5080" indent="-41275">
              <a:lnSpc>
                <a:spcPct val="100000"/>
              </a:lnSpc>
              <a:spcBef>
                <a:spcPts val="100"/>
              </a:spcBef>
            </a:pPr>
            <a:r>
              <a:rPr sz="2000" b="1" spc="-20" dirty="0">
                <a:latin typeface="Times New Roman"/>
                <a:cs typeface="Times New Roman"/>
              </a:rPr>
              <a:t>w</a:t>
            </a:r>
            <a:r>
              <a:rPr sz="2000" b="1" spc="-5" dirty="0">
                <a:latin typeface="Times New Roman"/>
                <a:cs typeface="Times New Roman"/>
              </a:rPr>
              <a:t>i</a:t>
            </a:r>
            <a:r>
              <a:rPr sz="2000" b="1" dirty="0">
                <a:latin typeface="Times New Roman"/>
                <a:cs typeface="Times New Roman"/>
              </a:rPr>
              <a:t>nd</a:t>
            </a:r>
            <a:r>
              <a:rPr sz="2000" b="1" spc="5" dirty="0">
                <a:latin typeface="Times New Roman"/>
                <a:cs typeface="Times New Roman"/>
              </a:rPr>
              <a:t>o</a:t>
            </a:r>
            <a:r>
              <a:rPr sz="2000" b="1" spc="-20" dirty="0">
                <a:latin typeface="Times New Roman"/>
                <a:cs typeface="Times New Roman"/>
              </a:rPr>
              <a:t>w</a:t>
            </a:r>
            <a:r>
              <a:rPr sz="2000" b="1" spc="15" dirty="0">
                <a:latin typeface="Times New Roman"/>
                <a:cs typeface="Times New Roman"/>
              </a:rPr>
              <a:t>-</a:t>
            </a:r>
            <a:r>
              <a:rPr sz="2000" b="1" spc="-10" dirty="0">
                <a:latin typeface="Times New Roman"/>
                <a:cs typeface="Times New Roman"/>
              </a:rPr>
              <a:t>t</a:t>
            </a:r>
            <a:r>
              <a:rPr sz="2000" b="1" spc="5" dirty="0">
                <a:latin typeface="Times New Roman"/>
                <a:cs typeface="Times New Roman"/>
              </a:rPr>
              <a:t>o</a:t>
            </a:r>
            <a:r>
              <a:rPr sz="2000" b="1" dirty="0">
                <a:latin typeface="Times New Roman"/>
                <a:cs typeface="Times New Roman"/>
              </a:rPr>
              <a:t>-  </a:t>
            </a:r>
            <a:r>
              <a:rPr sz="2000" b="1" spc="-20" dirty="0">
                <a:latin typeface="Times New Roman"/>
                <a:cs typeface="Times New Roman"/>
              </a:rPr>
              <a:t>w</a:t>
            </a:r>
            <a:r>
              <a:rPr sz="2000" b="1" spc="-5" dirty="0">
                <a:latin typeface="Times New Roman"/>
                <a:cs typeface="Times New Roman"/>
              </a:rPr>
              <a:t>i</a:t>
            </a:r>
            <a:r>
              <a:rPr sz="2000" b="1" dirty="0">
                <a:latin typeface="Times New Roman"/>
                <a:cs typeface="Times New Roman"/>
              </a:rPr>
              <a:t>nd</a:t>
            </a:r>
            <a:r>
              <a:rPr sz="2000" b="1" spc="5" dirty="0">
                <a:latin typeface="Times New Roman"/>
                <a:cs typeface="Times New Roman"/>
              </a:rPr>
              <a:t>ow</a:t>
            </a:r>
            <a:r>
              <a:rPr sz="2000" b="1" spc="-30" dirty="0">
                <a:latin typeface="Times New Roman"/>
                <a:cs typeface="Times New Roman"/>
              </a:rPr>
              <a:t>i</a:t>
            </a:r>
            <a:r>
              <a:rPr sz="2000" b="1" dirty="0">
                <a:latin typeface="Times New Roman"/>
                <a:cs typeface="Times New Roman"/>
              </a:rPr>
              <a:t>ng</a:t>
            </a:r>
            <a:endParaRPr sz="2000">
              <a:latin typeface="Times New Roman"/>
              <a:cs typeface="Times New Roman"/>
            </a:endParaRPr>
          </a:p>
        </p:txBody>
      </p:sp>
      <p:sp>
        <p:nvSpPr>
          <p:cNvPr id="8" name="object 8"/>
          <p:cNvSpPr txBox="1"/>
          <p:nvPr/>
        </p:nvSpPr>
        <p:spPr>
          <a:xfrm>
            <a:off x="2085848" y="4547996"/>
            <a:ext cx="4897120" cy="330835"/>
          </a:xfrm>
          <a:prstGeom prst="rect">
            <a:avLst/>
          </a:prstGeom>
        </p:spPr>
        <p:txBody>
          <a:bodyPr vert="horz" wrap="square" lIns="0" tIns="12700" rIns="0" bIns="0" rtlCol="0">
            <a:spAutoFit/>
          </a:bodyPr>
          <a:lstStyle/>
          <a:p>
            <a:pPr marL="227329" indent="-215265">
              <a:lnSpc>
                <a:spcPct val="100000"/>
              </a:lnSpc>
              <a:spcBef>
                <a:spcPts val="100"/>
              </a:spcBef>
              <a:buClr>
                <a:srgbClr val="3890A7"/>
              </a:buClr>
              <a:buFont typeface="Verdana"/>
              <a:buChar char="◦"/>
              <a:tabLst>
                <a:tab pos="227965" algn="l"/>
                <a:tab pos="701040" algn="l"/>
                <a:tab pos="1681480" algn="l"/>
                <a:tab pos="3327400" algn="l"/>
                <a:tab pos="3712845" algn="l"/>
                <a:tab pos="4283075" algn="l"/>
              </a:tabLst>
            </a:pPr>
            <a:r>
              <a:rPr sz="2000" spc="5" dirty="0">
                <a:latin typeface="Times New Roman"/>
                <a:cs typeface="Times New Roman"/>
              </a:rPr>
              <a:t>2</a:t>
            </a:r>
            <a:r>
              <a:rPr sz="2000" dirty="0">
                <a:latin typeface="Times New Roman"/>
                <a:cs typeface="Times New Roman"/>
              </a:rPr>
              <a:t>D	</a:t>
            </a:r>
            <a:r>
              <a:rPr sz="2000" spc="5" dirty="0">
                <a:latin typeface="Times New Roman"/>
                <a:cs typeface="Times New Roman"/>
              </a:rPr>
              <a:t>v</a:t>
            </a:r>
            <a:r>
              <a:rPr sz="2000" spc="-5" dirty="0">
                <a:latin typeface="Times New Roman"/>
                <a:cs typeface="Times New Roman"/>
              </a:rPr>
              <a:t>iew</a:t>
            </a:r>
            <a:r>
              <a:rPr sz="2000" dirty="0">
                <a:latin typeface="Times New Roman"/>
                <a:cs typeface="Times New Roman"/>
              </a:rPr>
              <a:t>ing	</a:t>
            </a:r>
            <a:r>
              <a:rPr sz="2000" spc="-5" dirty="0">
                <a:latin typeface="Times New Roman"/>
                <a:cs typeface="Times New Roman"/>
              </a:rPr>
              <a:t>t</a:t>
            </a:r>
            <a:r>
              <a:rPr sz="2000" spc="-10" dirty="0">
                <a:latin typeface="Times New Roman"/>
                <a:cs typeface="Times New Roman"/>
              </a:rPr>
              <a:t>r</a:t>
            </a:r>
            <a:r>
              <a:rPr sz="2000" spc="-15" dirty="0">
                <a:latin typeface="Times New Roman"/>
                <a:cs typeface="Times New Roman"/>
              </a:rPr>
              <a:t>a</a:t>
            </a:r>
            <a:r>
              <a:rPr sz="2000" spc="15" dirty="0">
                <a:latin typeface="Times New Roman"/>
                <a:cs typeface="Times New Roman"/>
              </a:rPr>
              <a:t>n</a:t>
            </a:r>
            <a:r>
              <a:rPr sz="2000" spc="-25" dirty="0">
                <a:latin typeface="Times New Roman"/>
                <a:cs typeface="Times New Roman"/>
              </a:rPr>
              <a:t>s</a:t>
            </a:r>
            <a:r>
              <a:rPr sz="2000" dirty="0">
                <a:latin typeface="Times New Roman"/>
                <a:cs typeface="Times New Roman"/>
              </a:rPr>
              <a:t>f</a:t>
            </a:r>
            <a:r>
              <a:rPr sz="2000" spc="-10" dirty="0">
                <a:latin typeface="Times New Roman"/>
                <a:cs typeface="Times New Roman"/>
              </a:rPr>
              <a:t>o</a:t>
            </a:r>
            <a:r>
              <a:rPr sz="2000" dirty="0">
                <a:latin typeface="Times New Roman"/>
                <a:cs typeface="Times New Roman"/>
              </a:rPr>
              <a:t>r</a:t>
            </a:r>
            <a:r>
              <a:rPr sz="2000" spc="-50" dirty="0">
                <a:latin typeface="Times New Roman"/>
                <a:cs typeface="Times New Roman"/>
              </a:rPr>
              <a:t>m</a:t>
            </a:r>
            <a:r>
              <a:rPr sz="2000" dirty="0">
                <a:latin typeface="Times New Roman"/>
                <a:cs typeface="Times New Roman"/>
              </a:rPr>
              <a:t>at</a:t>
            </a:r>
            <a:r>
              <a:rPr sz="2000" spc="-10" dirty="0">
                <a:latin typeface="Times New Roman"/>
                <a:cs typeface="Times New Roman"/>
              </a:rPr>
              <a:t>i</a:t>
            </a:r>
            <a:r>
              <a:rPr sz="2000" dirty="0">
                <a:latin typeface="Times New Roman"/>
                <a:cs typeface="Times New Roman"/>
              </a:rPr>
              <a:t>on	is	</a:t>
            </a:r>
            <a:r>
              <a:rPr sz="2000" spc="-15" dirty="0">
                <a:latin typeface="Times New Roman"/>
                <a:cs typeface="Times New Roman"/>
              </a:rPr>
              <a:t>a</a:t>
            </a:r>
            <a:r>
              <a:rPr sz="2000" dirty="0">
                <a:latin typeface="Times New Roman"/>
                <a:cs typeface="Times New Roman"/>
              </a:rPr>
              <a:t>lso	</a:t>
            </a:r>
            <a:r>
              <a:rPr sz="2000" spc="-15" dirty="0">
                <a:latin typeface="Times New Roman"/>
                <a:cs typeface="Times New Roman"/>
              </a:rPr>
              <a:t>c</a:t>
            </a:r>
            <a:r>
              <a:rPr sz="2000" spc="-5" dirty="0">
                <a:latin typeface="Times New Roman"/>
                <a:cs typeface="Times New Roman"/>
              </a:rPr>
              <a:t>al</a:t>
            </a:r>
            <a:r>
              <a:rPr sz="2000" spc="-30" dirty="0">
                <a:latin typeface="Times New Roman"/>
                <a:cs typeface="Times New Roman"/>
              </a:rPr>
              <a:t>l</a:t>
            </a:r>
            <a:r>
              <a:rPr sz="2000" spc="-5" dirty="0">
                <a:latin typeface="Times New Roman"/>
                <a:cs typeface="Times New Roman"/>
              </a:rPr>
              <a:t>e</a:t>
            </a:r>
            <a:r>
              <a:rPr sz="2000" dirty="0">
                <a:latin typeface="Times New Roman"/>
                <a:cs typeface="Times New Roman"/>
              </a:rPr>
              <a:t>d</a:t>
            </a:r>
            <a:endParaRPr sz="2000">
              <a:latin typeface="Times New Roman"/>
              <a:cs typeface="Times New Roman"/>
            </a:endParaRPr>
          </a:p>
        </p:txBody>
      </p:sp>
      <p:sp>
        <p:nvSpPr>
          <p:cNvPr id="9" name="object 9"/>
          <p:cNvSpPr txBox="1"/>
          <p:nvPr/>
        </p:nvSpPr>
        <p:spPr>
          <a:xfrm>
            <a:off x="2300732" y="4852796"/>
            <a:ext cx="4478655" cy="330835"/>
          </a:xfrm>
          <a:prstGeom prst="rect">
            <a:avLst/>
          </a:prstGeom>
        </p:spPr>
        <p:txBody>
          <a:bodyPr vert="horz" wrap="square" lIns="0" tIns="12700" rIns="0" bIns="0" rtlCol="0">
            <a:spAutoFit/>
          </a:bodyPr>
          <a:lstStyle/>
          <a:p>
            <a:pPr marL="12700">
              <a:lnSpc>
                <a:spcPct val="100000"/>
              </a:lnSpc>
              <a:spcBef>
                <a:spcPts val="100"/>
              </a:spcBef>
              <a:tabLst>
                <a:tab pos="1377950" algn="l"/>
                <a:tab pos="3476625" algn="l"/>
                <a:tab pos="4125595" algn="l"/>
              </a:tabLst>
            </a:pPr>
            <a:r>
              <a:rPr sz="2000" b="1" dirty="0">
                <a:latin typeface="Times New Roman"/>
                <a:cs typeface="Times New Roman"/>
              </a:rPr>
              <a:t>vie</a:t>
            </a:r>
            <a:r>
              <a:rPr sz="2000" b="1" spc="-10" dirty="0">
                <a:latin typeface="Times New Roman"/>
                <a:cs typeface="Times New Roman"/>
              </a:rPr>
              <a:t>w</a:t>
            </a:r>
            <a:r>
              <a:rPr sz="2000" b="1" dirty="0">
                <a:latin typeface="Times New Roman"/>
                <a:cs typeface="Times New Roman"/>
              </a:rPr>
              <a:t>p</a:t>
            </a:r>
            <a:r>
              <a:rPr sz="2000" b="1" spc="5" dirty="0">
                <a:latin typeface="Times New Roman"/>
                <a:cs typeface="Times New Roman"/>
              </a:rPr>
              <a:t>o</a:t>
            </a:r>
            <a:r>
              <a:rPr sz="2000" b="1" spc="-15" dirty="0">
                <a:latin typeface="Times New Roman"/>
                <a:cs typeface="Times New Roman"/>
              </a:rPr>
              <a:t>r</a:t>
            </a:r>
            <a:r>
              <a:rPr sz="2000" b="1" dirty="0">
                <a:latin typeface="Times New Roman"/>
                <a:cs typeface="Times New Roman"/>
              </a:rPr>
              <a:t>t	tr</a:t>
            </a:r>
            <a:r>
              <a:rPr sz="2000" b="1" spc="5" dirty="0">
                <a:latin typeface="Times New Roman"/>
                <a:cs typeface="Times New Roman"/>
              </a:rPr>
              <a:t>a</a:t>
            </a:r>
            <a:r>
              <a:rPr sz="2000" b="1" dirty="0">
                <a:latin typeface="Times New Roman"/>
                <a:cs typeface="Times New Roman"/>
              </a:rPr>
              <a:t>n</a:t>
            </a:r>
            <a:r>
              <a:rPr sz="2000" b="1" spc="-10" dirty="0">
                <a:latin typeface="Times New Roman"/>
                <a:cs typeface="Times New Roman"/>
              </a:rPr>
              <a:t>sf</a:t>
            </a:r>
            <a:r>
              <a:rPr sz="2000" b="1" dirty="0">
                <a:latin typeface="Times New Roman"/>
                <a:cs typeface="Times New Roman"/>
              </a:rPr>
              <a:t>o</a:t>
            </a:r>
            <a:r>
              <a:rPr sz="2000" b="1" spc="-10" dirty="0">
                <a:latin typeface="Times New Roman"/>
                <a:cs typeface="Times New Roman"/>
              </a:rPr>
              <a:t>r</a:t>
            </a:r>
            <a:r>
              <a:rPr sz="2000" b="1" spc="-15" dirty="0">
                <a:latin typeface="Times New Roman"/>
                <a:cs typeface="Times New Roman"/>
              </a:rPr>
              <a:t>m</a:t>
            </a:r>
            <a:r>
              <a:rPr sz="2000" b="1" dirty="0">
                <a:latin typeface="Times New Roman"/>
                <a:cs typeface="Times New Roman"/>
              </a:rPr>
              <a:t>a</a:t>
            </a:r>
            <a:r>
              <a:rPr sz="2000" b="1" spc="-15" dirty="0">
                <a:latin typeface="Times New Roman"/>
                <a:cs typeface="Times New Roman"/>
              </a:rPr>
              <a:t>t</a:t>
            </a:r>
            <a:r>
              <a:rPr sz="2000" b="1" spc="-20" dirty="0">
                <a:latin typeface="Times New Roman"/>
                <a:cs typeface="Times New Roman"/>
              </a:rPr>
              <a:t>i</a:t>
            </a:r>
            <a:r>
              <a:rPr sz="2000" b="1" dirty="0">
                <a:latin typeface="Times New Roman"/>
                <a:cs typeface="Times New Roman"/>
              </a:rPr>
              <a:t>on	</a:t>
            </a:r>
            <a:r>
              <a:rPr sz="2000" b="1" spc="5" dirty="0">
                <a:latin typeface="Times New Roman"/>
                <a:cs typeface="Times New Roman"/>
              </a:rPr>
              <a:t>o</a:t>
            </a:r>
            <a:r>
              <a:rPr sz="2000" b="1" dirty="0">
                <a:latin typeface="Times New Roman"/>
                <a:cs typeface="Times New Roman"/>
              </a:rPr>
              <a:t>r	the</a:t>
            </a:r>
            <a:endParaRPr sz="2000">
              <a:latin typeface="Times New Roman"/>
              <a:cs typeface="Times New Roman"/>
            </a:endParaRPr>
          </a:p>
        </p:txBody>
      </p:sp>
      <p:sp>
        <p:nvSpPr>
          <p:cNvPr id="10" name="object 10"/>
          <p:cNvSpPr txBox="1"/>
          <p:nvPr/>
        </p:nvSpPr>
        <p:spPr>
          <a:xfrm>
            <a:off x="2300732" y="5157673"/>
            <a:ext cx="173482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tran</a:t>
            </a:r>
            <a:r>
              <a:rPr sz="2000" b="1" spc="-15" dirty="0">
                <a:latin typeface="Times New Roman"/>
                <a:cs typeface="Times New Roman"/>
              </a:rPr>
              <a:t>s</a:t>
            </a:r>
            <a:r>
              <a:rPr sz="2000" b="1" spc="-10" dirty="0">
                <a:latin typeface="Times New Roman"/>
                <a:cs typeface="Times New Roman"/>
              </a:rPr>
              <a:t>fo</a:t>
            </a:r>
            <a:r>
              <a:rPr sz="2000" b="1" dirty="0">
                <a:latin typeface="Times New Roman"/>
                <a:cs typeface="Times New Roman"/>
              </a:rPr>
              <a:t>r</a:t>
            </a:r>
            <a:r>
              <a:rPr sz="2000" b="1" spc="-15" dirty="0">
                <a:latin typeface="Times New Roman"/>
                <a:cs typeface="Times New Roman"/>
              </a:rPr>
              <a:t>m</a:t>
            </a:r>
            <a:r>
              <a:rPr sz="2000" b="1" spc="-10" dirty="0">
                <a:latin typeface="Times New Roman"/>
                <a:cs typeface="Times New Roman"/>
              </a:rPr>
              <a:t>at</a:t>
            </a:r>
            <a:r>
              <a:rPr sz="2000" b="1" spc="-20" dirty="0">
                <a:latin typeface="Times New Roman"/>
                <a:cs typeface="Times New Roman"/>
              </a:rPr>
              <a:t>i</a:t>
            </a:r>
            <a:r>
              <a:rPr sz="2000" b="1" spc="-10" dirty="0">
                <a:latin typeface="Times New Roman"/>
                <a:cs typeface="Times New Roman"/>
              </a:rPr>
              <a:t>o</a:t>
            </a:r>
            <a:r>
              <a:rPr sz="2000" b="1" dirty="0">
                <a:latin typeface="Times New Roman"/>
                <a:cs typeface="Times New Roman"/>
              </a:rPr>
              <a:t>n.</a:t>
            </a:r>
            <a:endParaRPr sz="2000">
              <a:latin typeface="Times New Roman"/>
              <a:cs typeface="Times New Roman"/>
            </a:endParaRPr>
          </a:p>
        </p:txBody>
      </p:sp>
      <p:sp>
        <p:nvSpPr>
          <p:cNvPr id="14" name="TextBox 13">
            <a:extLst>
              <a:ext uri="{FF2B5EF4-FFF2-40B4-BE49-F238E27FC236}">
                <a16:creationId xmlns:a16="http://schemas.microsoft.com/office/drawing/2014/main" id="{20854907-6781-3B7E-B542-2135B1BA9253}"/>
              </a:ext>
            </a:extLst>
          </p:cNvPr>
          <p:cNvSpPr txBox="1"/>
          <p:nvPr/>
        </p:nvSpPr>
        <p:spPr>
          <a:xfrm>
            <a:off x="2085848" y="583323"/>
            <a:ext cx="5641213" cy="369332"/>
          </a:xfrm>
          <a:prstGeom prst="rect">
            <a:avLst/>
          </a:prstGeom>
          <a:noFill/>
        </p:spPr>
        <p:txBody>
          <a:bodyPr wrap="square">
            <a:spAutoFit/>
          </a:bodyPr>
          <a:lstStyle/>
          <a:p>
            <a:pPr algn="ctr"/>
            <a:r>
              <a:rPr lang="en-IN" dirty="0"/>
              <a:t>THE VIEWING PIPELINE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06859"/>
            <a:ext cx="8312784" cy="5648325"/>
            <a:chOff x="415632" y="806859"/>
            <a:chExt cx="8312784" cy="5648325"/>
          </a:xfrm>
        </p:grpSpPr>
        <p:pic>
          <p:nvPicPr>
            <p:cNvPr id="3" name="object 3"/>
            <p:cNvPicPr/>
            <p:nvPr/>
          </p:nvPicPr>
          <p:blipFill>
            <a:blip r:embed="rId2" cstate="print"/>
            <a:stretch>
              <a:fillRect/>
            </a:stretch>
          </p:blipFill>
          <p:spPr>
            <a:xfrm>
              <a:off x="1751128" y="806859"/>
              <a:ext cx="6391724" cy="2622140"/>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91031" y="3428987"/>
              <a:ext cx="7179436" cy="252133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69342"/>
            <a:ext cx="8312784" cy="5585460"/>
            <a:chOff x="415632" y="869342"/>
            <a:chExt cx="8312784" cy="5585460"/>
          </a:xfrm>
        </p:grpSpPr>
        <p:pic>
          <p:nvPicPr>
            <p:cNvPr id="3" name="object 3"/>
            <p:cNvPicPr/>
            <p:nvPr/>
          </p:nvPicPr>
          <p:blipFill>
            <a:blip r:embed="rId2" cstate="print"/>
            <a:stretch>
              <a:fillRect/>
            </a:stretch>
          </p:blipFill>
          <p:spPr>
            <a:xfrm>
              <a:off x="1749319" y="869342"/>
              <a:ext cx="6449185" cy="2559657"/>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91031" y="3429050"/>
              <a:ext cx="7143369" cy="2558922"/>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CAD6-34A5-762A-5756-A1F181AE4FE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2EFFCAF-C810-1273-1FF8-FA28E912CC81}"/>
              </a:ext>
            </a:extLst>
          </p:cNvPr>
          <p:cNvSpPr>
            <a:spLocks noGrp="1"/>
          </p:cNvSpPr>
          <p:nvPr>
            <p:ph type="body" idx="1"/>
          </p:nvPr>
        </p:nvSpPr>
        <p:spPr>
          <a:xfrm>
            <a:off x="688085" y="1421844"/>
            <a:ext cx="7391400" cy="5232202"/>
          </a:xfrm>
        </p:spPr>
        <p:txBody>
          <a:bodyPr/>
          <a:lstStyle/>
          <a:p>
            <a:pPr marL="342900" indent="-342900">
              <a:buFont typeface="Arial" panose="020B0604020202020204" pitchFamily="34" charset="0"/>
              <a:buChar char="•"/>
            </a:pPr>
            <a:r>
              <a:rPr lang="en-US" dirty="0"/>
              <a:t> A line clipping procedure involves several parts.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First, we can test a given line segment to determine whether it lies completely inside the clipping window.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If it does not, we try to determine whether it lies completely outside the window.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Finally, if we cannot identify a line as completely inside or completely outside, we must perform intersection calculations with one or more clipping boundaries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process lines through the "inside-outside'' tests by checking the line endpoints.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line with both endpoints inside all clipping boundaries, such as the line from P1 to P2  is saved.</a:t>
            </a:r>
            <a:endParaRPr lang="en-IN" dirty="0"/>
          </a:p>
        </p:txBody>
      </p:sp>
    </p:spTree>
    <p:extLst>
      <p:ext uri="{BB962C8B-B14F-4D97-AF65-F5344CB8AC3E}">
        <p14:creationId xmlns:p14="http://schemas.microsoft.com/office/powerpoint/2010/main" val="3599534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7B75-0316-9D59-8430-557FA170C56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EE84D8B-0ACF-88AB-5D28-64CBA281B354}"/>
              </a:ext>
            </a:extLst>
          </p:cNvPr>
          <p:cNvSpPr>
            <a:spLocks noGrp="1"/>
          </p:cNvSpPr>
          <p:nvPr>
            <p:ph type="body" idx="1"/>
          </p:nvPr>
        </p:nvSpPr>
        <p:spPr>
          <a:xfrm>
            <a:off x="1336928" y="2476556"/>
            <a:ext cx="7391400" cy="2769989"/>
          </a:xfrm>
        </p:spPr>
        <p:txBody>
          <a:bodyPr/>
          <a:lstStyle/>
          <a:p>
            <a:pPr marL="342900" indent="-342900">
              <a:buFont typeface="Arial" panose="020B0604020202020204" pitchFamily="34" charset="0"/>
              <a:buChar char="•"/>
            </a:pPr>
            <a:r>
              <a:rPr lang="en-US" dirty="0"/>
              <a:t>A line with both endpoints outside any one of the clip boundaries line P3P4,  is outside the window.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All other lines cross one  or more clipping boundaries, and may require calculation of multiple intersection  points.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minimize calculations, we try to devise clipping algorithms that can efficiently identify outside lines and  can reduce intersection calculations</a:t>
            </a:r>
            <a:endParaRPr lang="en-IN" dirty="0"/>
          </a:p>
        </p:txBody>
      </p:sp>
    </p:spTree>
    <p:extLst>
      <p:ext uri="{BB962C8B-B14F-4D97-AF65-F5344CB8AC3E}">
        <p14:creationId xmlns:p14="http://schemas.microsoft.com/office/powerpoint/2010/main" val="398310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794764" y="1107439"/>
            <a:ext cx="6613525" cy="4027385"/>
          </a:xfrm>
          <a:prstGeom prst="rect">
            <a:avLst/>
          </a:prstGeom>
        </p:spPr>
        <p:txBody>
          <a:bodyPr vert="horz" wrap="square" lIns="0" tIns="13335" rIns="0" bIns="0" rtlCol="0">
            <a:spAutoFit/>
          </a:bodyPr>
          <a:lstStyle/>
          <a:p>
            <a:pPr marL="268605" marR="5080" indent="-254635" algn="just">
              <a:lnSpc>
                <a:spcPct val="100000"/>
              </a:lnSpc>
              <a:spcBef>
                <a:spcPts val="105"/>
              </a:spcBef>
            </a:pPr>
            <a:r>
              <a:rPr sz="1600" spc="-5" dirty="0">
                <a:solidFill>
                  <a:srgbClr val="3890A7"/>
                </a:solidFill>
                <a:latin typeface="Webdings"/>
                <a:cs typeface="Webdings"/>
              </a:rPr>
              <a:t></a:t>
            </a:r>
            <a:r>
              <a:rPr sz="1600" spc="40" dirty="0">
                <a:solidFill>
                  <a:srgbClr val="3890A7"/>
                </a:solidFill>
                <a:latin typeface="Times New Roman"/>
                <a:cs typeface="Times New Roman"/>
              </a:rPr>
              <a:t> </a:t>
            </a:r>
            <a:r>
              <a:rPr sz="2000" dirty="0">
                <a:latin typeface="Times New Roman"/>
                <a:cs typeface="Times New Roman"/>
              </a:rPr>
              <a:t>For</a:t>
            </a:r>
            <a:r>
              <a:rPr sz="2000" spc="290" dirty="0">
                <a:latin typeface="Times New Roman"/>
                <a:cs typeface="Times New Roman"/>
              </a:rPr>
              <a:t> </a:t>
            </a:r>
            <a:r>
              <a:rPr sz="2000" dirty="0">
                <a:latin typeface="Times New Roman"/>
                <a:cs typeface="Times New Roman"/>
              </a:rPr>
              <a:t>a</a:t>
            </a:r>
            <a:r>
              <a:rPr sz="2000" spc="290" dirty="0">
                <a:latin typeface="Times New Roman"/>
                <a:cs typeface="Times New Roman"/>
              </a:rPr>
              <a:t> </a:t>
            </a:r>
            <a:r>
              <a:rPr sz="2000" spc="-10" dirty="0">
                <a:latin typeface="Times New Roman"/>
                <a:cs typeface="Times New Roman"/>
              </a:rPr>
              <a:t>line</a:t>
            </a:r>
            <a:r>
              <a:rPr sz="2000" spc="300" dirty="0">
                <a:latin typeface="Times New Roman"/>
                <a:cs typeface="Times New Roman"/>
              </a:rPr>
              <a:t> </a:t>
            </a:r>
            <a:r>
              <a:rPr sz="2000" spc="-15" dirty="0">
                <a:latin typeface="Times New Roman"/>
                <a:cs typeface="Times New Roman"/>
              </a:rPr>
              <a:t>segment</a:t>
            </a:r>
            <a:r>
              <a:rPr sz="2000" spc="280" dirty="0">
                <a:latin typeface="Times New Roman"/>
                <a:cs typeface="Times New Roman"/>
              </a:rPr>
              <a:t> </a:t>
            </a:r>
            <a:r>
              <a:rPr sz="2000" spc="-5" dirty="0">
                <a:latin typeface="Times New Roman"/>
                <a:cs typeface="Times New Roman"/>
              </a:rPr>
              <a:t>with</a:t>
            </a:r>
            <a:r>
              <a:rPr sz="2000" spc="300" dirty="0">
                <a:latin typeface="Times New Roman"/>
                <a:cs typeface="Times New Roman"/>
              </a:rPr>
              <a:t> </a:t>
            </a:r>
            <a:r>
              <a:rPr sz="2000" spc="-10" dirty="0">
                <a:latin typeface="Times New Roman"/>
                <a:cs typeface="Times New Roman"/>
              </a:rPr>
              <a:t>endpoints</a:t>
            </a:r>
            <a:r>
              <a:rPr sz="2000" spc="300" dirty="0">
                <a:latin typeface="Times New Roman"/>
                <a:cs typeface="Times New Roman"/>
              </a:rPr>
              <a:t> </a:t>
            </a:r>
            <a:r>
              <a:rPr sz="2000" spc="-10" dirty="0">
                <a:latin typeface="Times New Roman"/>
                <a:cs typeface="Times New Roman"/>
              </a:rPr>
              <a:t>(x1,y1)</a:t>
            </a:r>
            <a:r>
              <a:rPr sz="2000" spc="295" dirty="0">
                <a:latin typeface="Times New Roman"/>
                <a:cs typeface="Times New Roman"/>
              </a:rPr>
              <a:t> </a:t>
            </a:r>
            <a:r>
              <a:rPr sz="2000" spc="-5" dirty="0">
                <a:latin typeface="Times New Roman"/>
                <a:cs typeface="Times New Roman"/>
              </a:rPr>
              <a:t>and</a:t>
            </a:r>
            <a:r>
              <a:rPr sz="2000" spc="285" dirty="0">
                <a:latin typeface="Times New Roman"/>
                <a:cs typeface="Times New Roman"/>
              </a:rPr>
              <a:t> </a:t>
            </a:r>
            <a:r>
              <a:rPr sz="2000" spc="-5" dirty="0">
                <a:latin typeface="Times New Roman"/>
                <a:cs typeface="Times New Roman"/>
              </a:rPr>
              <a:t>(x2,</a:t>
            </a:r>
            <a:r>
              <a:rPr sz="2000" spc="305" dirty="0">
                <a:latin typeface="Times New Roman"/>
                <a:cs typeface="Times New Roman"/>
              </a:rPr>
              <a:t> </a:t>
            </a:r>
            <a:r>
              <a:rPr sz="2000" spc="-10" dirty="0">
                <a:latin typeface="Times New Roman"/>
                <a:cs typeface="Times New Roman"/>
              </a:rPr>
              <a:t>y2)</a:t>
            </a:r>
            <a:r>
              <a:rPr sz="2000" spc="305" dirty="0">
                <a:latin typeface="Times New Roman"/>
                <a:cs typeface="Times New Roman"/>
              </a:rPr>
              <a:t> </a:t>
            </a:r>
            <a:r>
              <a:rPr sz="2000" spc="-10" dirty="0">
                <a:latin typeface="Times New Roman"/>
                <a:cs typeface="Times New Roman"/>
              </a:rPr>
              <a:t>and </a:t>
            </a:r>
            <a:r>
              <a:rPr sz="2000" spc="-484" dirty="0">
                <a:latin typeface="Times New Roman"/>
                <a:cs typeface="Times New Roman"/>
              </a:rPr>
              <a:t> </a:t>
            </a:r>
            <a:r>
              <a:rPr sz="2000" dirty="0">
                <a:latin typeface="Times New Roman"/>
                <a:cs typeface="Times New Roman"/>
              </a:rPr>
              <a:t>one</a:t>
            </a:r>
            <a:r>
              <a:rPr sz="2000" spc="5" dirty="0">
                <a:latin typeface="Times New Roman"/>
                <a:cs typeface="Times New Roman"/>
              </a:rPr>
              <a:t> </a:t>
            </a:r>
            <a:r>
              <a:rPr sz="2000" spc="-5" dirty="0">
                <a:latin typeface="Times New Roman"/>
                <a:cs typeface="Times New Roman"/>
              </a:rPr>
              <a:t>or</a:t>
            </a:r>
            <a:r>
              <a:rPr sz="2000" dirty="0">
                <a:latin typeface="Times New Roman"/>
                <a:cs typeface="Times New Roman"/>
              </a:rPr>
              <a:t> </a:t>
            </a:r>
            <a:r>
              <a:rPr sz="2000" spc="-10" dirty="0">
                <a:latin typeface="Times New Roman"/>
                <a:cs typeface="Times New Roman"/>
              </a:rPr>
              <a:t>both</a:t>
            </a:r>
            <a:r>
              <a:rPr sz="2000" spc="-5" dirty="0">
                <a:latin typeface="Times New Roman"/>
                <a:cs typeface="Times New Roman"/>
              </a:rPr>
              <a:t> </a:t>
            </a:r>
            <a:r>
              <a:rPr sz="2000" spc="-10" dirty="0">
                <a:latin typeface="Times New Roman"/>
                <a:cs typeface="Times New Roman"/>
              </a:rPr>
              <a:t>endpoints</a:t>
            </a:r>
            <a:r>
              <a:rPr sz="2000" spc="-5" dirty="0">
                <a:latin typeface="Times New Roman"/>
                <a:cs typeface="Times New Roman"/>
              </a:rPr>
              <a:t> </a:t>
            </a:r>
            <a:r>
              <a:rPr sz="2000" spc="-10" dirty="0">
                <a:latin typeface="Times New Roman"/>
                <a:cs typeface="Times New Roman"/>
              </a:rPr>
              <a:t>outside</a:t>
            </a:r>
            <a:r>
              <a:rPr sz="2000" spc="-5" dirty="0">
                <a:latin typeface="Times New Roman"/>
                <a:cs typeface="Times New Roman"/>
              </a:rPr>
              <a:t> the</a:t>
            </a:r>
            <a:r>
              <a:rPr sz="2000" dirty="0">
                <a:latin typeface="Times New Roman"/>
                <a:cs typeface="Times New Roman"/>
              </a:rPr>
              <a:t> </a:t>
            </a:r>
            <a:r>
              <a:rPr sz="2000" spc="-10" dirty="0">
                <a:latin typeface="Times New Roman"/>
                <a:cs typeface="Times New Roman"/>
              </a:rPr>
              <a:t>clipping</a:t>
            </a:r>
            <a:r>
              <a:rPr sz="2000" spc="-5" dirty="0">
                <a:latin typeface="Times New Roman"/>
                <a:cs typeface="Times New Roman"/>
              </a:rPr>
              <a:t> </a:t>
            </a:r>
            <a:r>
              <a:rPr sz="2000" spc="-10" dirty="0">
                <a:latin typeface="Times New Roman"/>
                <a:cs typeface="Times New Roman"/>
              </a:rPr>
              <a:t>rectangle,</a:t>
            </a:r>
            <a:r>
              <a:rPr sz="2000" spc="-5" dirty="0">
                <a:latin typeface="Times New Roman"/>
                <a:cs typeface="Times New Roman"/>
              </a:rPr>
              <a:t> the </a:t>
            </a:r>
            <a:r>
              <a:rPr sz="2000" dirty="0">
                <a:latin typeface="Times New Roman"/>
                <a:cs typeface="Times New Roman"/>
              </a:rPr>
              <a:t> </a:t>
            </a:r>
            <a:r>
              <a:rPr sz="2000" spc="-5" dirty="0">
                <a:latin typeface="Times New Roman"/>
                <a:cs typeface="Times New Roman"/>
              </a:rPr>
              <a:t>parametric</a:t>
            </a:r>
            <a:r>
              <a:rPr sz="2000" spc="-35" dirty="0">
                <a:latin typeface="Times New Roman"/>
                <a:cs typeface="Times New Roman"/>
              </a:rPr>
              <a:t> </a:t>
            </a:r>
            <a:r>
              <a:rPr sz="2000" spc="-5" dirty="0">
                <a:latin typeface="Times New Roman"/>
                <a:cs typeface="Times New Roman"/>
              </a:rPr>
              <a:t>representation</a:t>
            </a:r>
            <a:endParaRPr sz="2000" dirty="0">
              <a:latin typeface="Times New Roman"/>
              <a:cs typeface="Times New Roman"/>
            </a:endParaRPr>
          </a:p>
          <a:p>
            <a:pPr marL="1582420" algn="just">
              <a:lnSpc>
                <a:spcPct val="100000"/>
              </a:lnSpc>
              <a:spcBef>
                <a:spcPts val="505"/>
              </a:spcBef>
            </a:pPr>
            <a:r>
              <a:rPr sz="2000" b="1" dirty="0">
                <a:latin typeface="Times New Roman"/>
                <a:cs typeface="Times New Roman"/>
              </a:rPr>
              <a:t>x=x1+u</a:t>
            </a:r>
            <a:r>
              <a:rPr sz="2000" b="1" spc="-100" dirty="0">
                <a:latin typeface="Times New Roman"/>
                <a:cs typeface="Times New Roman"/>
              </a:rPr>
              <a:t> </a:t>
            </a:r>
            <a:r>
              <a:rPr sz="2000" b="1" dirty="0">
                <a:latin typeface="Times New Roman"/>
                <a:cs typeface="Times New Roman"/>
              </a:rPr>
              <a:t>(x2-x1)</a:t>
            </a:r>
            <a:endParaRPr sz="2000" dirty="0">
              <a:latin typeface="Times New Roman"/>
              <a:cs typeface="Times New Roman"/>
            </a:endParaRPr>
          </a:p>
          <a:p>
            <a:pPr marL="1582420" algn="just">
              <a:lnSpc>
                <a:spcPct val="100000"/>
              </a:lnSpc>
              <a:spcBef>
                <a:spcPts val="490"/>
              </a:spcBef>
            </a:pPr>
            <a:r>
              <a:rPr sz="2000" b="1" dirty="0">
                <a:latin typeface="Times New Roman"/>
                <a:cs typeface="Times New Roman"/>
              </a:rPr>
              <a:t>y=y1+u(y2-y1)</a:t>
            </a:r>
            <a:r>
              <a:rPr sz="2000" b="1" spc="-65" dirty="0">
                <a:latin typeface="Times New Roman"/>
                <a:cs typeface="Times New Roman"/>
              </a:rPr>
              <a:t> </a:t>
            </a:r>
            <a:r>
              <a:rPr sz="2000" b="1" spc="-20" dirty="0">
                <a:latin typeface="Times New Roman"/>
                <a:cs typeface="Times New Roman"/>
              </a:rPr>
              <a:t>where</a:t>
            </a:r>
            <a:r>
              <a:rPr sz="2000" b="1" spc="-55" dirty="0">
                <a:latin typeface="Times New Roman"/>
                <a:cs typeface="Times New Roman"/>
              </a:rPr>
              <a:t> </a:t>
            </a:r>
            <a:r>
              <a:rPr sz="2000" b="1" spc="-10" dirty="0">
                <a:latin typeface="Times New Roman"/>
                <a:cs typeface="Times New Roman"/>
              </a:rPr>
              <a:t>0&lt;=u&lt;=1</a:t>
            </a:r>
            <a:endParaRPr sz="2000" dirty="0">
              <a:latin typeface="Times New Roman"/>
              <a:cs typeface="Times New Roman"/>
            </a:endParaRPr>
          </a:p>
          <a:p>
            <a:pPr marL="268605">
              <a:lnSpc>
                <a:spcPct val="100000"/>
              </a:lnSpc>
              <a:spcBef>
                <a:spcPts val="509"/>
              </a:spcBef>
            </a:pPr>
            <a:r>
              <a:rPr lang="en-IN" sz="2000" dirty="0">
                <a:latin typeface="Times New Roman"/>
                <a:cs typeface="Times New Roman"/>
              </a:rPr>
              <a:t>C</a:t>
            </a:r>
            <a:r>
              <a:rPr sz="2000" dirty="0" err="1">
                <a:latin typeface="Times New Roman"/>
                <a:cs typeface="Times New Roman"/>
              </a:rPr>
              <a:t>ould</a:t>
            </a:r>
            <a:r>
              <a:rPr lang="en-IN" sz="2000" spc="875" dirty="0">
                <a:latin typeface="Times New Roman"/>
                <a:cs typeface="Times New Roman"/>
              </a:rPr>
              <a:t> be</a:t>
            </a:r>
            <a:r>
              <a:rPr sz="2000" spc="-15" dirty="0">
                <a:latin typeface="Times New Roman"/>
                <a:cs typeface="Times New Roman"/>
              </a:rPr>
              <a:t>used</a:t>
            </a:r>
            <a:r>
              <a:rPr sz="2000" spc="869" dirty="0">
                <a:latin typeface="Times New Roman"/>
                <a:cs typeface="Times New Roman"/>
              </a:rPr>
              <a:t> </a:t>
            </a:r>
            <a:r>
              <a:rPr sz="2000" spc="-10" dirty="0">
                <a:latin typeface="Times New Roman"/>
                <a:cs typeface="Times New Roman"/>
              </a:rPr>
              <a:t>to</a:t>
            </a:r>
            <a:r>
              <a:rPr sz="2000" spc="865" dirty="0">
                <a:latin typeface="Times New Roman"/>
                <a:cs typeface="Times New Roman"/>
              </a:rPr>
              <a:t> </a:t>
            </a:r>
            <a:r>
              <a:rPr sz="2000" spc="-5" dirty="0">
                <a:latin typeface="Times New Roman"/>
                <a:cs typeface="Times New Roman"/>
              </a:rPr>
              <a:t>determine</a:t>
            </a:r>
            <a:r>
              <a:rPr sz="2000" spc="855" dirty="0">
                <a:latin typeface="Times New Roman"/>
                <a:cs typeface="Times New Roman"/>
              </a:rPr>
              <a:t> </a:t>
            </a:r>
            <a:r>
              <a:rPr sz="2000" spc="-5" dirty="0">
                <a:latin typeface="Times New Roman"/>
                <a:cs typeface="Times New Roman"/>
              </a:rPr>
              <a:t>values</a:t>
            </a:r>
            <a:r>
              <a:rPr sz="2000" spc="880" dirty="0">
                <a:latin typeface="Times New Roman"/>
                <a:cs typeface="Times New Roman"/>
              </a:rPr>
              <a:t> </a:t>
            </a:r>
            <a:r>
              <a:rPr sz="2000" spc="-5" dirty="0">
                <a:latin typeface="Times New Roman"/>
                <a:cs typeface="Times New Roman"/>
              </a:rPr>
              <a:t>of</a:t>
            </a:r>
            <a:r>
              <a:rPr sz="2000" spc="865" dirty="0">
                <a:latin typeface="Times New Roman"/>
                <a:cs typeface="Times New Roman"/>
              </a:rPr>
              <a:t> </a:t>
            </a:r>
            <a:r>
              <a:rPr sz="2000" spc="-10" dirty="0">
                <a:latin typeface="Times New Roman"/>
                <a:cs typeface="Times New Roman"/>
              </a:rPr>
              <a:t>parameter</a:t>
            </a:r>
            <a:r>
              <a:rPr sz="2000" spc="875" dirty="0">
                <a:latin typeface="Times New Roman"/>
                <a:cs typeface="Times New Roman"/>
              </a:rPr>
              <a:t> </a:t>
            </a:r>
            <a:r>
              <a:rPr sz="2000" i="1" dirty="0">
                <a:latin typeface="Times New Roman"/>
                <a:cs typeface="Times New Roman"/>
              </a:rPr>
              <a:t>u</a:t>
            </a:r>
            <a:r>
              <a:rPr sz="2000" i="1" spc="869" dirty="0">
                <a:latin typeface="Times New Roman"/>
                <a:cs typeface="Times New Roman"/>
              </a:rPr>
              <a:t> </a:t>
            </a:r>
            <a:r>
              <a:rPr sz="2000" spc="-10" dirty="0">
                <a:latin typeface="Times New Roman"/>
                <a:cs typeface="Times New Roman"/>
              </a:rPr>
              <a:t>for</a:t>
            </a:r>
            <a:r>
              <a:rPr lang="en-IN" sz="2000" dirty="0">
                <a:latin typeface="Times New Roman"/>
                <a:cs typeface="Times New Roman"/>
              </a:rPr>
              <a:t> </a:t>
            </a:r>
            <a:r>
              <a:rPr sz="2000" spc="-5" dirty="0">
                <a:latin typeface="Times New Roman"/>
                <a:cs typeface="Times New Roman"/>
              </a:rPr>
              <a:t>intersections</a:t>
            </a:r>
            <a:r>
              <a:rPr sz="2000" spc="-50" dirty="0">
                <a:latin typeface="Times New Roman"/>
                <a:cs typeface="Times New Roman"/>
              </a:rPr>
              <a:t> </a:t>
            </a:r>
            <a:r>
              <a:rPr sz="2000" spc="-15" dirty="0">
                <a:latin typeface="Times New Roman"/>
                <a:cs typeface="Times New Roman"/>
              </a:rPr>
              <a:t>with</a:t>
            </a:r>
            <a:r>
              <a:rPr sz="2000" spc="-25" dirty="0">
                <a:latin typeface="Times New Roman"/>
                <a:cs typeface="Times New Roman"/>
              </a:rPr>
              <a:t> </a:t>
            </a:r>
            <a:r>
              <a:rPr sz="2000" spc="-5" dirty="0">
                <a:latin typeface="Times New Roman"/>
                <a:cs typeface="Times New Roman"/>
              </a:rPr>
              <a:t>clipping</a:t>
            </a:r>
            <a:r>
              <a:rPr sz="2000" spc="-40" dirty="0">
                <a:latin typeface="Times New Roman"/>
                <a:cs typeface="Times New Roman"/>
              </a:rPr>
              <a:t> </a:t>
            </a:r>
            <a:r>
              <a:rPr sz="2000" dirty="0">
                <a:latin typeface="Times New Roman"/>
                <a:cs typeface="Times New Roman"/>
              </a:rPr>
              <a:t>boundary</a:t>
            </a:r>
            <a:r>
              <a:rPr sz="2000" spc="-30" dirty="0">
                <a:latin typeface="Times New Roman"/>
                <a:cs typeface="Times New Roman"/>
              </a:rPr>
              <a:t> </a:t>
            </a:r>
            <a:r>
              <a:rPr sz="2000" spc="-5" dirty="0">
                <a:latin typeface="Times New Roman"/>
                <a:cs typeface="Times New Roman"/>
              </a:rPr>
              <a:t>coordinates.</a:t>
            </a:r>
            <a:endParaRPr sz="2000" dirty="0">
              <a:latin typeface="Times New Roman"/>
              <a:cs typeface="Times New Roman"/>
            </a:endParaRPr>
          </a:p>
          <a:p>
            <a:pPr marL="266700" marR="7620" indent="-254635" algn="just">
              <a:lnSpc>
                <a:spcPct val="100000"/>
              </a:lnSpc>
              <a:spcBef>
                <a:spcPts val="5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If </a:t>
            </a:r>
            <a:r>
              <a:rPr sz="2000" dirty="0">
                <a:latin typeface="Times New Roman"/>
                <a:cs typeface="Times New Roman"/>
              </a:rPr>
              <a:t>the </a:t>
            </a:r>
            <a:r>
              <a:rPr sz="2000" b="1" spc="-10" dirty="0">
                <a:latin typeface="Times New Roman"/>
                <a:cs typeface="Times New Roman"/>
              </a:rPr>
              <a:t>value </a:t>
            </a:r>
            <a:r>
              <a:rPr sz="2000" b="1" spc="-5" dirty="0">
                <a:latin typeface="Times New Roman"/>
                <a:cs typeface="Times New Roman"/>
              </a:rPr>
              <a:t>of </a:t>
            </a:r>
            <a:r>
              <a:rPr sz="2000" dirty="0">
                <a:latin typeface="Times New Roman"/>
                <a:cs typeface="Times New Roman"/>
              </a:rPr>
              <a:t>u </a:t>
            </a:r>
            <a:r>
              <a:rPr sz="2000" spc="-5" dirty="0">
                <a:latin typeface="Times New Roman"/>
                <a:cs typeface="Times New Roman"/>
              </a:rPr>
              <a:t>for </a:t>
            </a:r>
            <a:r>
              <a:rPr sz="2000" spc="-15" dirty="0">
                <a:latin typeface="Times New Roman"/>
                <a:cs typeface="Times New Roman"/>
              </a:rPr>
              <a:t>an </a:t>
            </a:r>
            <a:r>
              <a:rPr sz="2000" spc="-10" dirty="0">
                <a:latin typeface="Times New Roman"/>
                <a:cs typeface="Times New Roman"/>
              </a:rPr>
              <a:t>intersection with </a:t>
            </a:r>
            <a:r>
              <a:rPr sz="2000" dirty="0">
                <a:latin typeface="Times New Roman"/>
                <a:cs typeface="Times New Roman"/>
              </a:rPr>
              <a:t>a </a:t>
            </a:r>
            <a:r>
              <a:rPr sz="2000" spc="-10" dirty="0">
                <a:latin typeface="Times New Roman"/>
                <a:cs typeface="Times New Roman"/>
              </a:rPr>
              <a:t>rectangle </a:t>
            </a:r>
            <a:r>
              <a:rPr sz="2000" spc="-5" dirty="0">
                <a:latin typeface="Times New Roman"/>
                <a:cs typeface="Times New Roman"/>
              </a:rPr>
              <a:t>boundary </a:t>
            </a:r>
            <a:r>
              <a:rPr sz="2000" dirty="0">
                <a:latin typeface="Times New Roman"/>
                <a:cs typeface="Times New Roman"/>
              </a:rPr>
              <a:t> edge </a:t>
            </a:r>
            <a:r>
              <a:rPr sz="2000" spc="-10" dirty="0">
                <a:latin typeface="Times New Roman"/>
                <a:cs typeface="Times New Roman"/>
              </a:rPr>
              <a:t>is </a:t>
            </a:r>
            <a:r>
              <a:rPr sz="2000" b="1" spc="-10" dirty="0">
                <a:latin typeface="Times New Roman"/>
                <a:cs typeface="Times New Roman"/>
              </a:rPr>
              <a:t>outside </a:t>
            </a:r>
            <a:r>
              <a:rPr sz="2000" b="1" spc="-5" dirty="0">
                <a:latin typeface="Times New Roman"/>
                <a:cs typeface="Times New Roman"/>
              </a:rPr>
              <a:t>the range </a:t>
            </a:r>
            <a:r>
              <a:rPr sz="2000" b="1" dirty="0">
                <a:latin typeface="Times New Roman"/>
                <a:cs typeface="Times New Roman"/>
              </a:rPr>
              <a:t>0 </a:t>
            </a:r>
            <a:r>
              <a:rPr sz="2000" b="1" spc="-5" dirty="0">
                <a:latin typeface="Times New Roman"/>
                <a:cs typeface="Times New Roman"/>
              </a:rPr>
              <a:t>to 1</a:t>
            </a:r>
            <a:r>
              <a:rPr sz="2000" spc="-5" dirty="0">
                <a:latin typeface="Times New Roman"/>
                <a:cs typeface="Times New Roman"/>
              </a:rPr>
              <a:t>, the </a:t>
            </a:r>
            <a:r>
              <a:rPr sz="2000" spc="-10" dirty="0">
                <a:latin typeface="Times New Roman"/>
                <a:cs typeface="Times New Roman"/>
              </a:rPr>
              <a:t>line </a:t>
            </a:r>
            <a:r>
              <a:rPr sz="2000" b="1" spc="-5" dirty="0">
                <a:latin typeface="Times New Roman"/>
                <a:cs typeface="Times New Roman"/>
              </a:rPr>
              <a:t>does not </a:t>
            </a:r>
            <a:r>
              <a:rPr sz="2000" b="1" spc="-10" dirty="0">
                <a:latin typeface="Times New Roman"/>
                <a:cs typeface="Times New Roman"/>
              </a:rPr>
              <a:t>enter </a:t>
            </a:r>
            <a:r>
              <a:rPr sz="2000" b="1" spc="-5" dirty="0">
                <a:latin typeface="Times New Roman"/>
                <a:cs typeface="Times New Roman"/>
              </a:rPr>
              <a:t>the </a:t>
            </a:r>
            <a:r>
              <a:rPr sz="2000" b="1" dirty="0">
                <a:latin typeface="Times New Roman"/>
                <a:cs typeface="Times New Roman"/>
              </a:rPr>
              <a:t> </a:t>
            </a:r>
            <a:r>
              <a:rPr sz="2000" b="1" spc="-5" dirty="0">
                <a:latin typeface="Times New Roman"/>
                <a:cs typeface="Times New Roman"/>
              </a:rPr>
              <a:t>interior</a:t>
            </a:r>
            <a:r>
              <a:rPr sz="2000" b="1" spc="-9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window</a:t>
            </a:r>
            <a:r>
              <a:rPr sz="2000" spc="-20" dirty="0">
                <a:latin typeface="Times New Roman"/>
                <a:cs typeface="Times New Roman"/>
              </a:rPr>
              <a:t> </a:t>
            </a:r>
            <a:r>
              <a:rPr sz="2000" spc="-10" dirty="0">
                <a:latin typeface="Times New Roman"/>
                <a:cs typeface="Times New Roman"/>
              </a:rPr>
              <a:t>at</a:t>
            </a:r>
            <a:r>
              <a:rPr sz="2000" spc="-15" dirty="0">
                <a:latin typeface="Times New Roman"/>
                <a:cs typeface="Times New Roman"/>
              </a:rPr>
              <a:t> </a:t>
            </a:r>
            <a:r>
              <a:rPr sz="2000" dirty="0">
                <a:latin typeface="Times New Roman"/>
                <a:cs typeface="Times New Roman"/>
              </a:rPr>
              <a:t>that</a:t>
            </a:r>
            <a:r>
              <a:rPr sz="2000" spc="-40" dirty="0">
                <a:latin typeface="Times New Roman"/>
                <a:cs typeface="Times New Roman"/>
              </a:rPr>
              <a:t> </a:t>
            </a:r>
            <a:r>
              <a:rPr sz="2000" spc="-25" dirty="0">
                <a:latin typeface="Times New Roman"/>
                <a:cs typeface="Times New Roman"/>
              </a:rPr>
              <a:t>boundary.</a:t>
            </a:r>
            <a:endParaRPr sz="2000" dirty="0">
              <a:latin typeface="Times New Roman"/>
              <a:cs typeface="Times New Roman"/>
            </a:endParaRPr>
          </a:p>
          <a:p>
            <a:pPr marL="266700" marR="5080" indent="-254635" algn="just">
              <a:lnSpc>
                <a:spcPct val="100000"/>
              </a:lnSpc>
              <a:spcBef>
                <a:spcPts val="49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If </a:t>
            </a:r>
            <a:r>
              <a:rPr sz="2000" dirty="0">
                <a:latin typeface="Times New Roman"/>
                <a:cs typeface="Times New Roman"/>
              </a:rPr>
              <a:t>the </a:t>
            </a:r>
            <a:r>
              <a:rPr sz="2000" b="1" spc="-5" dirty="0">
                <a:latin typeface="Times New Roman"/>
                <a:cs typeface="Times New Roman"/>
              </a:rPr>
              <a:t>value of </a:t>
            </a:r>
            <a:r>
              <a:rPr sz="2000" b="1" dirty="0">
                <a:latin typeface="Times New Roman"/>
                <a:cs typeface="Times New Roman"/>
              </a:rPr>
              <a:t>u </a:t>
            </a:r>
            <a:r>
              <a:rPr sz="2000" spc="-10" dirty="0">
                <a:latin typeface="Times New Roman"/>
                <a:cs typeface="Times New Roman"/>
              </a:rPr>
              <a:t>is </a:t>
            </a:r>
            <a:r>
              <a:rPr sz="2000" b="1" spc="-10" dirty="0">
                <a:latin typeface="Times New Roman"/>
                <a:cs typeface="Times New Roman"/>
              </a:rPr>
              <a:t>within </a:t>
            </a:r>
            <a:r>
              <a:rPr sz="2000" b="1" spc="-5" dirty="0">
                <a:latin typeface="Times New Roman"/>
                <a:cs typeface="Times New Roman"/>
              </a:rPr>
              <a:t>the range </a:t>
            </a:r>
            <a:r>
              <a:rPr sz="2000" b="1" spc="-25" dirty="0">
                <a:latin typeface="Times New Roman"/>
                <a:cs typeface="Times New Roman"/>
              </a:rPr>
              <a:t>from </a:t>
            </a:r>
            <a:r>
              <a:rPr sz="2000" b="1" dirty="0">
                <a:latin typeface="Times New Roman"/>
                <a:cs typeface="Times New Roman"/>
              </a:rPr>
              <a:t>0 </a:t>
            </a:r>
            <a:r>
              <a:rPr sz="2000" b="1" spc="-5" dirty="0">
                <a:latin typeface="Times New Roman"/>
                <a:cs typeface="Times New Roman"/>
              </a:rPr>
              <a:t>to 1</a:t>
            </a:r>
            <a:r>
              <a:rPr sz="2000" spc="-5" dirty="0">
                <a:latin typeface="Times New Roman"/>
                <a:cs typeface="Times New Roman"/>
              </a:rPr>
              <a:t>, the line </a:t>
            </a:r>
            <a:r>
              <a:rPr sz="2000" dirty="0">
                <a:latin typeface="Times New Roman"/>
                <a:cs typeface="Times New Roman"/>
              </a:rPr>
              <a:t> </a:t>
            </a:r>
            <a:r>
              <a:rPr sz="2000" spc="-5" dirty="0">
                <a:latin typeface="Times New Roman"/>
                <a:cs typeface="Times New Roman"/>
              </a:rPr>
              <a:t>segment</a:t>
            </a:r>
            <a:r>
              <a:rPr sz="2000" spc="-45" dirty="0">
                <a:latin typeface="Times New Roman"/>
                <a:cs typeface="Times New Roman"/>
              </a:rPr>
              <a:t> </a:t>
            </a:r>
            <a:r>
              <a:rPr sz="2000" b="1" dirty="0">
                <a:latin typeface="Times New Roman"/>
                <a:cs typeface="Times New Roman"/>
              </a:rPr>
              <a:t>does</a:t>
            </a:r>
            <a:r>
              <a:rPr sz="2000" b="1" spc="-35" dirty="0">
                <a:latin typeface="Times New Roman"/>
                <a:cs typeface="Times New Roman"/>
              </a:rPr>
              <a:t> </a:t>
            </a:r>
            <a:r>
              <a:rPr sz="2000" b="1" dirty="0">
                <a:latin typeface="Times New Roman"/>
                <a:cs typeface="Times New Roman"/>
              </a:rPr>
              <a:t>indeed</a:t>
            </a:r>
            <a:r>
              <a:rPr sz="2000" b="1" spc="-50" dirty="0">
                <a:latin typeface="Times New Roman"/>
                <a:cs typeface="Times New Roman"/>
              </a:rPr>
              <a:t> </a:t>
            </a:r>
            <a:r>
              <a:rPr sz="2000" b="1" spc="-30" dirty="0">
                <a:latin typeface="Times New Roman"/>
                <a:cs typeface="Times New Roman"/>
              </a:rPr>
              <a:t>cross </a:t>
            </a:r>
            <a:r>
              <a:rPr sz="2000" b="1" dirty="0">
                <a:latin typeface="Times New Roman"/>
                <a:cs typeface="Times New Roman"/>
              </a:rPr>
              <a:t>into</a:t>
            </a:r>
            <a:r>
              <a:rPr sz="2000" b="1" spc="-40" dirty="0">
                <a:latin typeface="Times New Roman"/>
                <a:cs typeface="Times New Roman"/>
              </a:rPr>
              <a:t> </a:t>
            </a:r>
            <a:r>
              <a:rPr sz="2000" b="1" dirty="0">
                <a:latin typeface="Times New Roman"/>
                <a:cs typeface="Times New Roman"/>
              </a:rPr>
              <a:t>the</a:t>
            </a:r>
            <a:r>
              <a:rPr sz="2000" b="1" spc="-35" dirty="0">
                <a:latin typeface="Times New Roman"/>
                <a:cs typeface="Times New Roman"/>
              </a:rPr>
              <a:t> </a:t>
            </a:r>
            <a:r>
              <a:rPr sz="2000" b="1" spc="-5" dirty="0">
                <a:latin typeface="Times New Roman"/>
                <a:cs typeface="Times New Roman"/>
              </a:rPr>
              <a:t>clipping</a:t>
            </a:r>
            <a:r>
              <a:rPr sz="2000" b="1" spc="35" dirty="0">
                <a:latin typeface="Times New Roman"/>
                <a:cs typeface="Times New Roman"/>
              </a:rPr>
              <a:t> </a:t>
            </a:r>
            <a:r>
              <a:rPr sz="2000" b="1" spc="-15" dirty="0">
                <a:latin typeface="Times New Roman"/>
                <a:cs typeface="Times New Roman"/>
              </a:rPr>
              <a:t>area</a:t>
            </a:r>
            <a:r>
              <a:rPr sz="2000" spc="-15" dirty="0">
                <a:latin typeface="Times New Roman"/>
                <a:cs typeface="Times New Roman"/>
              </a:rPr>
              <a:t>.</a:t>
            </a:r>
            <a:endParaRPr sz="20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860042" y="1295781"/>
            <a:ext cx="6613525" cy="2592070"/>
          </a:xfrm>
          <a:prstGeom prst="rect">
            <a:avLst/>
          </a:prstGeom>
        </p:spPr>
        <p:txBody>
          <a:bodyPr vert="horz" wrap="square" lIns="0" tIns="13335" rIns="0" bIns="0" rtlCol="0">
            <a:spAutoFit/>
          </a:bodyPr>
          <a:lstStyle/>
          <a:p>
            <a:pPr marL="266700" marR="6350" indent="-254635" algn="just">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This</a:t>
            </a:r>
            <a:r>
              <a:rPr sz="2000" spc="270" dirty="0">
                <a:latin typeface="Times New Roman"/>
                <a:cs typeface="Times New Roman"/>
              </a:rPr>
              <a:t> </a:t>
            </a:r>
            <a:r>
              <a:rPr sz="2000" spc="-10" dirty="0">
                <a:latin typeface="Times New Roman"/>
                <a:cs typeface="Times New Roman"/>
              </a:rPr>
              <a:t>method</a:t>
            </a:r>
            <a:r>
              <a:rPr sz="2000" spc="260" dirty="0">
                <a:latin typeface="Times New Roman"/>
                <a:cs typeface="Times New Roman"/>
              </a:rPr>
              <a:t> </a:t>
            </a:r>
            <a:r>
              <a:rPr sz="2000" spc="-5" dirty="0">
                <a:latin typeface="Times New Roman"/>
                <a:cs typeface="Times New Roman"/>
              </a:rPr>
              <a:t>can</a:t>
            </a:r>
            <a:r>
              <a:rPr sz="2000" spc="250" dirty="0">
                <a:latin typeface="Times New Roman"/>
                <a:cs typeface="Times New Roman"/>
              </a:rPr>
              <a:t> </a:t>
            </a:r>
            <a:r>
              <a:rPr sz="2000" dirty="0">
                <a:latin typeface="Times New Roman"/>
                <a:cs typeface="Times New Roman"/>
              </a:rPr>
              <a:t>be</a:t>
            </a:r>
            <a:r>
              <a:rPr sz="2000" spc="254" dirty="0">
                <a:latin typeface="Times New Roman"/>
                <a:cs typeface="Times New Roman"/>
              </a:rPr>
              <a:t> </a:t>
            </a:r>
            <a:r>
              <a:rPr sz="2000" spc="-10" dirty="0">
                <a:latin typeface="Times New Roman"/>
                <a:cs typeface="Times New Roman"/>
              </a:rPr>
              <a:t>applied</a:t>
            </a:r>
            <a:r>
              <a:rPr sz="2000" spc="254" dirty="0">
                <a:latin typeface="Times New Roman"/>
                <a:cs typeface="Times New Roman"/>
              </a:rPr>
              <a:t> </a:t>
            </a:r>
            <a:r>
              <a:rPr sz="2000" spc="-10" dirty="0">
                <a:latin typeface="Times New Roman"/>
                <a:cs typeface="Times New Roman"/>
              </a:rPr>
              <a:t>to</a:t>
            </a:r>
            <a:r>
              <a:rPr sz="2000" spc="275" dirty="0">
                <a:latin typeface="Times New Roman"/>
                <a:cs typeface="Times New Roman"/>
              </a:rPr>
              <a:t> </a:t>
            </a:r>
            <a:r>
              <a:rPr sz="2000" spc="-10" dirty="0">
                <a:latin typeface="Times New Roman"/>
                <a:cs typeface="Times New Roman"/>
              </a:rPr>
              <a:t>each</a:t>
            </a:r>
            <a:r>
              <a:rPr sz="2000" spc="260" dirty="0">
                <a:latin typeface="Times New Roman"/>
                <a:cs typeface="Times New Roman"/>
              </a:rPr>
              <a:t> </a:t>
            </a:r>
            <a:r>
              <a:rPr sz="2000" spc="-10" dirty="0">
                <a:latin typeface="Times New Roman"/>
                <a:cs typeface="Times New Roman"/>
              </a:rPr>
              <a:t>clipping</a:t>
            </a:r>
            <a:r>
              <a:rPr sz="2000" spc="265" dirty="0">
                <a:latin typeface="Times New Roman"/>
                <a:cs typeface="Times New Roman"/>
              </a:rPr>
              <a:t> </a:t>
            </a:r>
            <a:r>
              <a:rPr sz="2000" spc="-5" dirty="0">
                <a:latin typeface="Times New Roman"/>
                <a:cs typeface="Times New Roman"/>
              </a:rPr>
              <a:t>boundary</a:t>
            </a:r>
            <a:r>
              <a:rPr sz="2000" spc="270" dirty="0">
                <a:latin typeface="Times New Roman"/>
                <a:cs typeface="Times New Roman"/>
              </a:rPr>
              <a:t> </a:t>
            </a:r>
            <a:r>
              <a:rPr sz="2000" spc="-5" dirty="0">
                <a:latin typeface="Times New Roman"/>
                <a:cs typeface="Times New Roman"/>
              </a:rPr>
              <a:t>edge </a:t>
            </a:r>
            <a:r>
              <a:rPr sz="2000" spc="-490" dirty="0">
                <a:latin typeface="Times New Roman"/>
                <a:cs typeface="Times New Roman"/>
              </a:rPr>
              <a:t> </a:t>
            </a:r>
            <a:r>
              <a:rPr sz="2000" spc="-10" dirty="0">
                <a:latin typeface="Times New Roman"/>
                <a:cs typeface="Times New Roman"/>
              </a:rPr>
              <a:t>in </a:t>
            </a:r>
            <a:r>
              <a:rPr sz="2000" spc="-5" dirty="0">
                <a:latin typeface="Times New Roman"/>
                <a:cs typeface="Times New Roman"/>
              </a:rPr>
              <a:t>turn </a:t>
            </a:r>
            <a:r>
              <a:rPr sz="2000" spc="-10" dirty="0">
                <a:latin typeface="Times New Roman"/>
                <a:cs typeface="Times New Roman"/>
              </a:rPr>
              <a:t>to </a:t>
            </a:r>
            <a:r>
              <a:rPr sz="2000" spc="-5" dirty="0">
                <a:latin typeface="Times New Roman"/>
                <a:cs typeface="Times New Roman"/>
              </a:rPr>
              <a:t>determine whether </a:t>
            </a:r>
            <a:r>
              <a:rPr sz="2000" dirty="0">
                <a:latin typeface="Times New Roman"/>
                <a:cs typeface="Times New Roman"/>
              </a:rPr>
              <a:t>any </a:t>
            </a:r>
            <a:r>
              <a:rPr sz="2000" spc="-5" dirty="0">
                <a:latin typeface="Times New Roman"/>
                <a:cs typeface="Times New Roman"/>
              </a:rPr>
              <a:t>part of the </a:t>
            </a:r>
            <a:r>
              <a:rPr sz="2000" spc="-10" dirty="0">
                <a:latin typeface="Times New Roman"/>
                <a:cs typeface="Times New Roman"/>
              </a:rPr>
              <a:t>line </a:t>
            </a:r>
            <a:r>
              <a:rPr sz="2000" spc="-15" dirty="0">
                <a:latin typeface="Times New Roman"/>
                <a:cs typeface="Times New Roman"/>
              </a:rPr>
              <a:t>segment </a:t>
            </a:r>
            <a:r>
              <a:rPr sz="2000" spc="-5" dirty="0">
                <a:latin typeface="Times New Roman"/>
                <a:cs typeface="Times New Roman"/>
              </a:rPr>
              <a:t>is </a:t>
            </a:r>
            <a:r>
              <a:rPr sz="2000" spc="-20" dirty="0">
                <a:latin typeface="Times New Roman"/>
                <a:cs typeface="Times New Roman"/>
              </a:rPr>
              <a:t>to </a:t>
            </a:r>
            <a:r>
              <a:rPr sz="2000" spc="-15" dirty="0">
                <a:latin typeface="Times New Roman"/>
                <a:cs typeface="Times New Roman"/>
              </a:rPr>
              <a:t> </a:t>
            </a:r>
            <a:r>
              <a:rPr sz="2000" dirty="0">
                <a:latin typeface="Times New Roman"/>
                <a:cs typeface="Times New Roman"/>
              </a:rPr>
              <a:t>be</a:t>
            </a:r>
            <a:r>
              <a:rPr sz="2000" spc="-40" dirty="0">
                <a:latin typeface="Times New Roman"/>
                <a:cs typeface="Times New Roman"/>
              </a:rPr>
              <a:t> </a:t>
            </a:r>
            <a:r>
              <a:rPr sz="2000" dirty="0">
                <a:latin typeface="Times New Roman"/>
                <a:cs typeface="Times New Roman"/>
              </a:rPr>
              <a:t>displayed.</a:t>
            </a:r>
            <a:endParaRPr sz="2000">
              <a:latin typeface="Times New Roman"/>
              <a:cs typeface="Times New Roman"/>
            </a:endParaRPr>
          </a:p>
          <a:p>
            <a:pPr marL="266700" marR="5715" indent="-254635" algn="just">
              <a:lnSpc>
                <a:spcPct val="10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Line</a:t>
            </a:r>
            <a:r>
              <a:rPr sz="2000" dirty="0">
                <a:latin typeface="Times New Roman"/>
                <a:cs typeface="Times New Roman"/>
              </a:rPr>
              <a:t> </a:t>
            </a:r>
            <a:r>
              <a:rPr sz="2000" spc="-10" dirty="0">
                <a:latin typeface="Times New Roman"/>
                <a:cs typeface="Times New Roman"/>
              </a:rPr>
              <a:t>segments</a:t>
            </a:r>
            <a:r>
              <a:rPr sz="2000" spc="-5"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spc="-5" dirty="0">
                <a:latin typeface="Times New Roman"/>
                <a:cs typeface="Times New Roman"/>
              </a:rPr>
              <a:t>are</a:t>
            </a:r>
            <a:r>
              <a:rPr sz="2000" dirty="0">
                <a:latin typeface="Times New Roman"/>
                <a:cs typeface="Times New Roman"/>
              </a:rPr>
              <a:t> </a:t>
            </a:r>
            <a:r>
              <a:rPr sz="2000" b="1" spc="-10" dirty="0">
                <a:latin typeface="Times New Roman"/>
                <a:cs typeface="Times New Roman"/>
              </a:rPr>
              <a:t>parallel</a:t>
            </a:r>
            <a:r>
              <a:rPr sz="2000" b="1" spc="-5" dirty="0">
                <a:latin typeface="Times New Roman"/>
                <a:cs typeface="Times New Roman"/>
              </a:rPr>
              <a:t> </a:t>
            </a:r>
            <a:r>
              <a:rPr sz="2000" b="1" dirty="0">
                <a:latin typeface="Times New Roman"/>
                <a:cs typeface="Times New Roman"/>
              </a:rPr>
              <a:t>to</a:t>
            </a:r>
            <a:r>
              <a:rPr sz="2000" b="1" spc="5" dirty="0">
                <a:latin typeface="Times New Roman"/>
                <a:cs typeface="Times New Roman"/>
              </a:rPr>
              <a:t> </a:t>
            </a:r>
            <a:r>
              <a:rPr sz="2000" b="1" spc="-5" dirty="0">
                <a:latin typeface="Times New Roman"/>
                <a:cs typeface="Times New Roman"/>
              </a:rPr>
              <a:t>window</a:t>
            </a:r>
            <a:r>
              <a:rPr sz="2000" b="1" dirty="0">
                <a:latin typeface="Times New Roman"/>
                <a:cs typeface="Times New Roman"/>
              </a:rPr>
              <a:t> </a:t>
            </a:r>
            <a:r>
              <a:rPr sz="2000" b="1" spc="-5" dirty="0">
                <a:latin typeface="Times New Roman"/>
                <a:cs typeface="Times New Roman"/>
              </a:rPr>
              <a:t>e</a:t>
            </a:r>
            <a:r>
              <a:rPr sz="2000" spc="-5" dirty="0">
                <a:latin typeface="Times New Roman"/>
                <a:cs typeface="Times New Roman"/>
              </a:rPr>
              <a:t>dges</a:t>
            </a:r>
            <a:r>
              <a:rPr sz="2000" dirty="0">
                <a:latin typeface="Times New Roman"/>
                <a:cs typeface="Times New Roman"/>
              </a:rPr>
              <a:t> </a:t>
            </a:r>
            <a:r>
              <a:rPr sz="2000" spc="-10" dirty="0">
                <a:latin typeface="Times New Roman"/>
                <a:cs typeface="Times New Roman"/>
              </a:rPr>
              <a:t>can</a:t>
            </a:r>
            <a:r>
              <a:rPr sz="2000" spc="-5" dirty="0">
                <a:latin typeface="Times New Roman"/>
                <a:cs typeface="Times New Roman"/>
              </a:rPr>
              <a:t> </a:t>
            </a:r>
            <a:r>
              <a:rPr sz="2000" spc="5" dirty="0">
                <a:latin typeface="Times New Roman"/>
                <a:cs typeface="Times New Roman"/>
              </a:rPr>
              <a:t>be </a:t>
            </a:r>
            <a:r>
              <a:rPr sz="2000" spc="10" dirty="0">
                <a:latin typeface="Times New Roman"/>
                <a:cs typeface="Times New Roman"/>
              </a:rPr>
              <a:t> </a:t>
            </a:r>
            <a:r>
              <a:rPr sz="2000" dirty="0">
                <a:latin typeface="Times New Roman"/>
                <a:cs typeface="Times New Roman"/>
              </a:rPr>
              <a:t>handled</a:t>
            </a:r>
            <a:r>
              <a:rPr sz="2000" spc="-55" dirty="0">
                <a:latin typeface="Times New Roman"/>
                <a:cs typeface="Times New Roman"/>
              </a:rPr>
              <a:t> </a:t>
            </a:r>
            <a:r>
              <a:rPr sz="2000" spc="-10" dirty="0">
                <a:latin typeface="Times New Roman"/>
                <a:cs typeface="Times New Roman"/>
              </a:rPr>
              <a:t>as</a:t>
            </a:r>
            <a:r>
              <a:rPr sz="2000" spc="-20" dirty="0">
                <a:latin typeface="Times New Roman"/>
                <a:cs typeface="Times New Roman"/>
              </a:rPr>
              <a:t> </a:t>
            </a:r>
            <a:r>
              <a:rPr sz="2000" b="1" dirty="0">
                <a:latin typeface="Times New Roman"/>
                <a:cs typeface="Times New Roman"/>
              </a:rPr>
              <a:t>special</a:t>
            </a:r>
            <a:r>
              <a:rPr sz="2000" b="1" spc="-45" dirty="0">
                <a:latin typeface="Times New Roman"/>
                <a:cs typeface="Times New Roman"/>
              </a:rPr>
              <a:t> </a:t>
            </a:r>
            <a:r>
              <a:rPr sz="2000" b="1" spc="-5" dirty="0">
                <a:latin typeface="Times New Roman"/>
                <a:cs typeface="Times New Roman"/>
              </a:rPr>
              <a:t>cases</a:t>
            </a:r>
            <a:r>
              <a:rPr sz="2000" spc="-5" dirty="0">
                <a:latin typeface="Times New Roman"/>
                <a:cs typeface="Times New Roman"/>
              </a:rPr>
              <a:t>.</a:t>
            </a:r>
            <a:endParaRPr sz="2000">
              <a:latin typeface="Times New Roman"/>
              <a:cs typeface="Times New Roman"/>
            </a:endParaRPr>
          </a:p>
          <a:p>
            <a:pPr marL="266700" marR="5080" indent="-254635" algn="just">
              <a:lnSpc>
                <a:spcPct val="100000"/>
              </a:lnSpc>
              <a:spcBef>
                <a:spcPts val="49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Clipping </a:t>
            </a:r>
            <a:r>
              <a:rPr sz="2000" spc="-10" dirty="0">
                <a:latin typeface="Times New Roman"/>
                <a:cs typeface="Times New Roman"/>
              </a:rPr>
              <a:t>line segments with these parametric tests requires </a:t>
            </a:r>
            <a:r>
              <a:rPr sz="2000" dirty="0">
                <a:latin typeface="Times New Roman"/>
                <a:cs typeface="Times New Roman"/>
              </a:rPr>
              <a:t>a </a:t>
            </a:r>
            <a:r>
              <a:rPr sz="2000" spc="5" dirty="0">
                <a:latin typeface="Times New Roman"/>
                <a:cs typeface="Times New Roman"/>
              </a:rPr>
              <a:t> </a:t>
            </a:r>
            <a:r>
              <a:rPr sz="2000" dirty="0">
                <a:latin typeface="Times New Roman"/>
                <a:cs typeface="Times New Roman"/>
              </a:rPr>
              <a:t>good </a:t>
            </a:r>
            <a:r>
              <a:rPr sz="2000" spc="-5" dirty="0">
                <a:latin typeface="Times New Roman"/>
                <a:cs typeface="Times New Roman"/>
              </a:rPr>
              <a:t>deal of </a:t>
            </a:r>
            <a:r>
              <a:rPr sz="2000" spc="-10" dirty="0">
                <a:latin typeface="Times New Roman"/>
                <a:cs typeface="Times New Roman"/>
              </a:rPr>
              <a:t>computation, </a:t>
            </a:r>
            <a:r>
              <a:rPr sz="2000" spc="-5" dirty="0">
                <a:latin typeface="Times New Roman"/>
                <a:cs typeface="Times New Roman"/>
              </a:rPr>
              <a:t>and </a:t>
            </a:r>
            <a:r>
              <a:rPr sz="2000" spc="-10" dirty="0">
                <a:latin typeface="Times New Roman"/>
                <a:cs typeface="Times New Roman"/>
              </a:rPr>
              <a:t>faster approaches to clipping </a:t>
            </a:r>
            <a:r>
              <a:rPr sz="2000" spc="-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spc="-5" dirty="0">
                <a:latin typeface="Times New Roman"/>
                <a:cs typeface="Times New Roman"/>
              </a:rPr>
              <a:t>possible.</a:t>
            </a:r>
            <a:endParaRPr sz="20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9042" y="797433"/>
            <a:ext cx="4772660" cy="619760"/>
          </a:xfrm>
          <a:prstGeom prst="rect">
            <a:avLst/>
          </a:prstGeom>
        </p:spPr>
        <p:txBody>
          <a:bodyPr vert="horz" wrap="square" lIns="0" tIns="12700" rIns="0" bIns="0" rtlCol="0">
            <a:spAutoFit/>
          </a:bodyPr>
          <a:lstStyle/>
          <a:p>
            <a:pPr marL="12700">
              <a:lnSpc>
                <a:spcPct val="100000"/>
              </a:lnSpc>
              <a:spcBef>
                <a:spcPts val="100"/>
              </a:spcBef>
            </a:pPr>
            <a:r>
              <a:rPr sz="3900" spc="-5" dirty="0">
                <a:latin typeface="Calibri"/>
                <a:cs typeface="Calibri"/>
              </a:rPr>
              <a:t>Line</a:t>
            </a:r>
            <a:r>
              <a:rPr sz="3900" spc="-35" dirty="0">
                <a:latin typeface="Calibri"/>
                <a:cs typeface="Calibri"/>
              </a:rPr>
              <a:t> </a:t>
            </a:r>
            <a:r>
              <a:rPr sz="3900" spc="-10" dirty="0">
                <a:latin typeface="Calibri"/>
                <a:cs typeface="Calibri"/>
              </a:rPr>
              <a:t>clipping</a:t>
            </a:r>
            <a:r>
              <a:rPr sz="3900" spc="-50" dirty="0">
                <a:latin typeface="Calibri"/>
                <a:cs typeface="Calibri"/>
              </a:rPr>
              <a:t> </a:t>
            </a:r>
            <a:r>
              <a:rPr sz="3900" spc="-10" dirty="0">
                <a:latin typeface="Calibri"/>
                <a:cs typeface="Calibri"/>
              </a:rPr>
              <a:t>algorithms</a:t>
            </a:r>
            <a:endParaRPr sz="3900">
              <a:latin typeface="Calibri"/>
              <a:cs typeface="Calibri"/>
            </a:endParaRPr>
          </a:p>
        </p:txBody>
      </p:sp>
      <p:sp>
        <p:nvSpPr>
          <p:cNvPr id="3" name="object 3"/>
          <p:cNvSpPr txBox="1"/>
          <p:nvPr/>
        </p:nvSpPr>
        <p:spPr>
          <a:xfrm>
            <a:off x="1867026" y="1793190"/>
            <a:ext cx="5050790" cy="523220"/>
          </a:xfrm>
          <a:prstGeom prst="rect">
            <a:avLst/>
          </a:prstGeom>
        </p:spPr>
        <p:txBody>
          <a:bodyPr vert="horz" wrap="square" lIns="0" tIns="76200" rIns="0" bIns="0" rtlCol="0">
            <a:spAutoFit/>
          </a:bodyPr>
          <a:lstStyle/>
          <a:p>
            <a:pPr marL="12700">
              <a:lnSpc>
                <a:spcPct val="100000"/>
              </a:lnSpc>
              <a:spcBef>
                <a:spcPts val="600"/>
              </a:spcBef>
            </a:pPr>
            <a:r>
              <a:rPr sz="2300" dirty="0">
                <a:solidFill>
                  <a:srgbClr val="3890A7"/>
                </a:solidFill>
                <a:latin typeface="Webdings"/>
                <a:cs typeface="Webdings"/>
              </a:rPr>
              <a:t></a:t>
            </a:r>
            <a:r>
              <a:rPr sz="2900" dirty="0">
                <a:latin typeface="Times New Roman"/>
                <a:cs typeface="Times New Roman"/>
              </a:rPr>
              <a:t>Cohen Sutherland</a:t>
            </a:r>
            <a:r>
              <a:rPr sz="2900" spc="-165" dirty="0">
                <a:latin typeface="Times New Roman"/>
                <a:cs typeface="Times New Roman"/>
              </a:rPr>
              <a:t> </a:t>
            </a:r>
            <a:r>
              <a:rPr sz="2900" dirty="0">
                <a:latin typeface="Times New Roman"/>
                <a:cs typeface="Times New Roman"/>
              </a:rPr>
              <a:t>algorithm</a:t>
            </a:r>
          </a:p>
        </p:txBody>
      </p:sp>
      <p:grpSp>
        <p:nvGrpSpPr>
          <p:cNvPr id="4" name="object 4"/>
          <p:cNvGrpSpPr/>
          <p:nvPr/>
        </p:nvGrpSpPr>
        <p:grpSpPr>
          <a:xfrm>
            <a:off x="415632" y="3428936"/>
            <a:ext cx="8312784" cy="3025775"/>
            <a:chOff x="415632" y="3428936"/>
            <a:chExt cx="8312784" cy="3025775"/>
          </a:xfrm>
        </p:grpSpPr>
        <p:pic>
          <p:nvPicPr>
            <p:cNvPr id="5" name="object 5"/>
            <p:cNvPicPr/>
            <p:nvPr/>
          </p:nvPicPr>
          <p:blipFill>
            <a:blip r:embed="rId2"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C543-A923-28DE-A549-3D093B7F1D25}"/>
              </a:ext>
            </a:extLst>
          </p:cNvPr>
          <p:cNvSpPr>
            <a:spLocks noGrp="1"/>
          </p:cNvSpPr>
          <p:nvPr>
            <p:ph type="title"/>
          </p:nvPr>
        </p:nvSpPr>
        <p:spPr>
          <a:xfrm>
            <a:off x="1064514" y="876045"/>
            <a:ext cx="7014971" cy="492443"/>
          </a:xfrm>
        </p:spPr>
        <p:txBody>
          <a:bodyPr/>
          <a:lstStyle/>
          <a:p>
            <a:r>
              <a:rPr lang="en-IN" sz="3200" dirty="0">
                <a:latin typeface="Times New Roman"/>
                <a:cs typeface="Times New Roman"/>
              </a:rPr>
              <a:t>Cohen Sutherland</a:t>
            </a:r>
            <a:r>
              <a:rPr lang="en-IN" sz="3200" spc="-165" dirty="0">
                <a:latin typeface="Times New Roman"/>
                <a:cs typeface="Times New Roman"/>
              </a:rPr>
              <a:t> </a:t>
            </a:r>
            <a:r>
              <a:rPr lang="en-IN" sz="3200" dirty="0">
                <a:latin typeface="Times New Roman"/>
                <a:cs typeface="Times New Roman"/>
              </a:rPr>
              <a:t>algorithm</a:t>
            </a:r>
            <a:endParaRPr lang="en-IN" dirty="0"/>
          </a:p>
        </p:txBody>
      </p:sp>
      <p:sp>
        <p:nvSpPr>
          <p:cNvPr id="3" name="Text Placeholder 2">
            <a:extLst>
              <a:ext uri="{FF2B5EF4-FFF2-40B4-BE49-F238E27FC236}">
                <a16:creationId xmlns:a16="http://schemas.microsoft.com/office/drawing/2014/main" id="{03E9D73D-69C8-F76B-9B46-DB2BEF7A8344}"/>
              </a:ext>
            </a:extLst>
          </p:cNvPr>
          <p:cNvSpPr>
            <a:spLocks noGrp="1"/>
          </p:cNvSpPr>
          <p:nvPr>
            <p:ph type="body" idx="1"/>
          </p:nvPr>
        </p:nvSpPr>
        <p:spPr>
          <a:xfrm>
            <a:off x="838200" y="1389760"/>
            <a:ext cx="7391400" cy="5232202"/>
          </a:xfrm>
        </p:spPr>
        <p:txBody>
          <a:bodyPr/>
          <a:lstStyle/>
          <a:p>
            <a:pPr marL="342900" indent="-342900">
              <a:buFont typeface="Arial" panose="020B0604020202020204" pitchFamily="34" charset="0"/>
              <a:buChar char="•"/>
            </a:pPr>
            <a:r>
              <a:rPr lang="en-US" dirty="0"/>
              <a:t>Generally, the method speeds up the processing of line segments by performing initial tests that reduce the number of intersections that must be calculated.</a:t>
            </a:r>
          </a:p>
          <a:p>
            <a:endParaRPr lang="en-US" dirty="0"/>
          </a:p>
          <a:p>
            <a:pPr marL="342900" indent="-342900">
              <a:buFont typeface="Arial" panose="020B0604020202020204" pitchFamily="34" charset="0"/>
              <a:buChar char="•"/>
            </a:pPr>
            <a:r>
              <a:rPr lang="en-IN" dirty="0"/>
              <a:t>Every line end</a:t>
            </a:r>
            <a:r>
              <a:rPr lang="en-US" dirty="0"/>
              <a:t> point in a picture is assigned </a:t>
            </a:r>
            <a:r>
              <a:rPr lang="en-US" b="1" dirty="0"/>
              <a:t>a four-digit binary code, </a:t>
            </a:r>
            <a:r>
              <a:rPr lang="en-US" dirty="0"/>
              <a:t>called a region code, that identifies the location of the point relative to the boundaries of the clipping rectangle.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Regions are set up in reference to the boundaries.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Each bit position in the region code is used to indicate one of the four relative coordinate positions of the point with respect to the clip window: to the left, right, top, or bottom.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By numbering the bit positions in the region code as 1 through 4 from right to left, the coordinate regions can be correlated with the bit position</a:t>
            </a:r>
            <a:endParaRPr lang="en-IN" dirty="0"/>
          </a:p>
        </p:txBody>
      </p:sp>
    </p:spTree>
    <p:extLst>
      <p:ext uri="{BB962C8B-B14F-4D97-AF65-F5344CB8AC3E}">
        <p14:creationId xmlns:p14="http://schemas.microsoft.com/office/powerpoint/2010/main" val="2938058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5E0B78-8173-DB4C-0F08-D6EEC06C70F5}"/>
              </a:ext>
            </a:extLst>
          </p:cNvPr>
          <p:cNvSpPr>
            <a:spLocks noGrp="1"/>
          </p:cNvSpPr>
          <p:nvPr>
            <p:ph type="body" idx="1"/>
          </p:nvPr>
        </p:nvSpPr>
        <p:spPr>
          <a:xfrm>
            <a:off x="914400" y="152400"/>
            <a:ext cx="7924800" cy="5562600"/>
          </a:xfrm>
        </p:spPr>
        <p:txBody>
          <a:bodyPr/>
          <a:lstStyle/>
          <a:p>
            <a:pPr marL="342900" indent="-342900">
              <a:buFont typeface="Arial" panose="020B0604020202020204" pitchFamily="34" charset="0"/>
              <a:buChar char="•"/>
            </a:pPr>
            <a:r>
              <a:rPr lang="en-US" dirty="0"/>
              <a:t>Bit values in the region code are determined by comparing endpoint coordinate values (x, y) to the clip boundaries.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Bit 1 is set to 1 if x &lt; </a:t>
            </a:r>
            <a:r>
              <a:rPr lang="en-US" dirty="0" err="1"/>
              <a:t>xwmin</a:t>
            </a:r>
            <a:endParaRPr lang="en-US" dirty="0"/>
          </a:p>
          <a:p>
            <a:pPr marL="342900" indent="-342900">
              <a:buFont typeface="Arial" panose="020B0604020202020204" pitchFamily="34" charset="0"/>
              <a:buChar char="•"/>
            </a:pPr>
            <a:r>
              <a:rPr lang="en-US" dirty="0"/>
              <a:t>Bit 2 is set to 1 if x&gt;</a:t>
            </a:r>
            <a:r>
              <a:rPr lang="en-US" dirty="0" err="1"/>
              <a:t>xwmax</a:t>
            </a:r>
            <a:endParaRPr lang="en-US" dirty="0"/>
          </a:p>
          <a:p>
            <a:pPr marL="342900" indent="-342900">
              <a:buFont typeface="Arial" panose="020B0604020202020204" pitchFamily="34" charset="0"/>
              <a:buChar char="•"/>
            </a:pPr>
            <a:r>
              <a:rPr lang="en-US" dirty="0"/>
              <a:t>Bit 3 is set to 1 if y&lt;</a:t>
            </a:r>
            <a:r>
              <a:rPr lang="en-US" dirty="0" err="1"/>
              <a:t>ywmin</a:t>
            </a:r>
            <a:endParaRPr lang="en-US" dirty="0"/>
          </a:p>
          <a:p>
            <a:pPr marL="342900" indent="-342900">
              <a:buFont typeface="Arial" panose="020B0604020202020204" pitchFamily="34" charset="0"/>
              <a:buChar char="•"/>
            </a:pPr>
            <a:r>
              <a:rPr lang="en-US" dirty="0"/>
              <a:t>Bit 4 is set to 1 if y&gt;</a:t>
            </a:r>
            <a:r>
              <a:rPr lang="en-US" dirty="0" err="1"/>
              <a:t>ywmax</a:t>
            </a:r>
            <a:endParaRPr lang="en-US" dirty="0"/>
          </a:p>
          <a:p>
            <a:endParaRPr lang="en-US" dirty="0"/>
          </a:p>
          <a:p>
            <a:r>
              <a:rPr lang="en-US" dirty="0"/>
              <a:t>For languages in which bit manipulation is possible, region-code bit values can be determined with the following two steps:</a:t>
            </a:r>
          </a:p>
          <a:p>
            <a:endParaRPr lang="en-US" dirty="0"/>
          </a:p>
          <a:p>
            <a:r>
              <a:rPr lang="en-US" dirty="0"/>
              <a:t> (1) Calculate differences between endpoint coordinates and clipping boundaries. </a:t>
            </a:r>
          </a:p>
          <a:p>
            <a:r>
              <a:rPr lang="en-US" dirty="0"/>
              <a:t>(2) Use the resultant sign bit of each difference calculation to set the corresponding value in the region code.</a:t>
            </a:r>
          </a:p>
          <a:p>
            <a:r>
              <a:rPr lang="en-US" dirty="0"/>
              <a:t> Bit 1 is the sign bit of x – </a:t>
            </a:r>
            <a:r>
              <a:rPr lang="en-US" dirty="0" err="1"/>
              <a:t>xwmin</a:t>
            </a:r>
            <a:endParaRPr lang="en-US" dirty="0"/>
          </a:p>
          <a:p>
            <a:r>
              <a:rPr lang="en-US" dirty="0"/>
              <a:t> bit 2 is the sign bit of </a:t>
            </a:r>
            <a:r>
              <a:rPr lang="en-US" dirty="0" err="1"/>
              <a:t>xwmax</a:t>
            </a:r>
            <a:r>
              <a:rPr lang="en-US" dirty="0"/>
              <a:t>  - x; </a:t>
            </a:r>
          </a:p>
          <a:p>
            <a:r>
              <a:rPr lang="en-US" dirty="0"/>
              <a:t> bit 3 is the sign bit of y – </a:t>
            </a:r>
            <a:r>
              <a:rPr lang="en-US" dirty="0" err="1"/>
              <a:t>ywmin</a:t>
            </a:r>
            <a:endParaRPr lang="en-US" dirty="0"/>
          </a:p>
          <a:p>
            <a:r>
              <a:rPr lang="en-US" dirty="0"/>
              <a:t>bit 4 is the sign bit of </a:t>
            </a:r>
            <a:r>
              <a:rPr lang="en-US" dirty="0" err="1"/>
              <a:t>ywmax</a:t>
            </a:r>
            <a:r>
              <a:rPr lang="en-US" dirty="0"/>
              <a:t> - y.</a:t>
            </a:r>
          </a:p>
          <a:p>
            <a:endParaRPr lang="en-US" dirty="0"/>
          </a:p>
          <a:p>
            <a:r>
              <a:rPr lang="en-US" b="1" dirty="0"/>
              <a:t>Negative sign bit 1</a:t>
            </a:r>
          </a:p>
          <a:p>
            <a:r>
              <a:rPr lang="en-US" b="1" dirty="0"/>
              <a:t>Positive sign bit 0</a:t>
            </a:r>
            <a:endParaRPr lang="en-IN" b="1" dirty="0"/>
          </a:p>
        </p:txBody>
      </p:sp>
    </p:spTree>
    <p:extLst>
      <p:ext uri="{BB962C8B-B14F-4D97-AF65-F5344CB8AC3E}">
        <p14:creationId xmlns:p14="http://schemas.microsoft.com/office/powerpoint/2010/main" val="4163392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45572E-AE09-6582-DB27-A94CF771700C}"/>
              </a:ext>
            </a:extLst>
          </p:cNvPr>
          <p:cNvSpPr>
            <a:spLocks noGrp="1"/>
          </p:cNvSpPr>
          <p:nvPr>
            <p:ph type="body" idx="1"/>
          </p:nvPr>
        </p:nvSpPr>
        <p:spPr>
          <a:xfrm>
            <a:off x="457200" y="152400"/>
            <a:ext cx="7922515" cy="6771084"/>
          </a:xfrm>
        </p:spPr>
        <p:txBody>
          <a:bodyPr/>
          <a:lstStyle/>
          <a:p>
            <a:pPr marL="342900" indent="-342900">
              <a:buFont typeface="Arial" panose="020B0604020202020204" pitchFamily="34" charset="0"/>
              <a:buChar char="•"/>
            </a:pPr>
            <a:r>
              <a:rPr lang="en-US" dirty="0"/>
              <a:t>After establishing region codes for all line endpoints, we can quickly determine which lines are completely inside the clip window and which are clearly outside.</a:t>
            </a:r>
          </a:p>
          <a:p>
            <a:pPr marL="342900" indent="-342900">
              <a:buFont typeface="Arial" panose="020B0604020202020204" pitchFamily="34" charset="0"/>
              <a:buChar char="•"/>
            </a:pPr>
            <a:r>
              <a:rPr lang="en-US" dirty="0"/>
              <a:t>Any lines that are completely contained within the window boundaries have a region code of 0000 for both endpoints we </a:t>
            </a:r>
            <a:r>
              <a:rPr lang="en-US" dirty="0" err="1"/>
              <a:t>trivally</a:t>
            </a:r>
            <a:r>
              <a:rPr lang="en-US" dirty="0"/>
              <a:t> accept these lines</a:t>
            </a:r>
          </a:p>
          <a:p>
            <a:pPr marL="342900" indent="-342900">
              <a:buFont typeface="Arial" panose="020B0604020202020204" pitchFamily="34" charset="0"/>
              <a:buChar char="•"/>
            </a:pPr>
            <a:r>
              <a:rPr lang="en-US" dirty="0"/>
              <a:t> Any lines that have a </a:t>
            </a:r>
            <a:r>
              <a:rPr lang="en-US" b="1" dirty="0"/>
              <a:t>1</a:t>
            </a:r>
            <a:r>
              <a:rPr lang="en-US" dirty="0"/>
              <a:t> in the same bit position in the region codes for each endpoint are completely outside the clipping rectangle, and we trivially reject these lines.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would discard the line that has a region code of 1001 for one endpoint and a code of 0101 for the other endpoint. Both endpoints of this line are left of the clipping rectangle, as indicated by the 1 in the first bit position of each region code.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 method that can be used to test lines for total clipping is to perform the logical and operation with both region codes. If the result is not </a:t>
            </a:r>
            <a:r>
              <a:rPr lang="en-US" b="1" dirty="0"/>
              <a:t>0000</a:t>
            </a:r>
            <a:r>
              <a:rPr lang="en-US" dirty="0"/>
              <a:t>, the line is completely outside the clipping region.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Lines that cannot be identified as completely inside or completely outside a clip window by these tests are checked for intersection with the window boundaries</a:t>
            </a:r>
            <a:endParaRPr lang="en-IN" dirty="0"/>
          </a:p>
        </p:txBody>
      </p:sp>
    </p:spTree>
    <p:extLst>
      <p:ext uri="{BB962C8B-B14F-4D97-AF65-F5344CB8AC3E}">
        <p14:creationId xmlns:p14="http://schemas.microsoft.com/office/powerpoint/2010/main" val="293053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37BFE0-07EB-0418-E212-69578D4F945B}"/>
              </a:ext>
            </a:extLst>
          </p:cNvPr>
          <p:cNvPicPr>
            <a:picLocks noChangeAspect="1"/>
          </p:cNvPicPr>
          <p:nvPr/>
        </p:nvPicPr>
        <p:blipFill>
          <a:blip r:embed="rId2"/>
          <a:stretch>
            <a:fillRect/>
          </a:stretch>
        </p:blipFill>
        <p:spPr>
          <a:xfrm>
            <a:off x="1119187" y="1628775"/>
            <a:ext cx="6905625" cy="3600450"/>
          </a:xfrm>
          <a:prstGeom prst="rect">
            <a:avLst/>
          </a:prstGeom>
        </p:spPr>
      </p:pic>
    </p:spTree>
    <p:extLst>
      <p:ext uri="{BB962C8B-B14F-4D97-AF65-F5344CB8AC3E}">
        <p14:creationId xmlns:p14="http://schemas.microsoft.com/office/powerpoint/2010/main" val="2003460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B4D6AF-96D9-CEEB-7F90-C454CE306BB3}"/>
              </a:ext>
            </a:extLst>
          </p:cNvPr>
          <p:cNvSpPr>
            <a:spLocks noGrp="1"/>
          </p:cNvSpPr>
          <p:nvPr>
            <p:ph type="body" idx="1"/>
          </p:nvPr>
        </p:nvSpPr>
        <p:spPr>
          <a:xfrm>
            <a:off x="76200" y="2743200"/>
            <a:ext cx="9067800" cy="4001095"/>
          </a:xfrm>
        </p:spPr>
        <p:txBody>
          <a:bodyPr/>
          <a:lstStyle/>
          <a:p>
            <a:pPr marL="342900" indent="-342900">
              <a:buFont typeface="Arial" panose="020B0604020202020204" pitchFamily="34" charset="0"/>
              <a:buChar char="•"/>
            </a:pPr>
            <a:r>
              <a:rPr lang="en-US" dirty="0"/>
              <a:t>we show how the lines in Fig could be processed. Starting with the bottom endpoint of the line from P1 to P2</a:t>
            </a:r>
          </a:p>
          <a:p>
            <a:pPr marL="342900" indent="-342900">
              <a:buFont typeface="Arial" panose="020B0604020202020204" pitchFamily="34" charset="0"/>
              <a:buChar char="•"/>
            </a:pPr>
            <a:r>
              <a:rPr lang="en-US" dirty="0"/>
              <a:t>we check P1 against the left, right, and bottom boundaries in turn and find that this point is below the clipping rectangle. </a:t>
            </a:r>
          </a:p>
          <a:p>
            <a:pPr marL="342900" indent="-342900">
              <a:buFont typeface="Arial" panose="020B0604020202020204" pitchFamily="34" charset="0"/>
              <a:buChar char="•"/>
            </a:pPr>
            <a:r>
              <a:rPr lang="en-US" dirty="0"/>
              <a:t>We then find the intersection point P1’ with the bottom boundary and discard the line section from P1’to P1.</a:t>
            </a:r>
          </a:p>
          <a:p>
            <a:pPr marL="342900" indent="-342900">
              <a:buFont typeface="Arial" panose="020B0604020202020204" pitchFamily="34" charset="0"/>
              <a:buChar char="•"/>
            </a:pPr>
            <a:r>
              <a:rPr lang="en-US" dirty="0"/>
              <a:t> The line now has been reduced to the section from P1’ to P2 </a:t>
            </a:r>
          </a:p>
          <a:p>
            <a:pPr marL="342900" indent="-342900">
              <a:buFont typeface="Arial" panose="020B0604020202020204" pitchFamily="34" charset="0"/>
              <a:buChar char="•"/>
            </a:pPr>
            <a:r>
              <a:rPr lang="en-US" dirty="0"/>
              <a:t>Since P2 is outside the clip window, we check this endpoint against the boundaries and find that it is to the left of the window. Intersection point P2’  is calculated, but this point is above the window. </a:t>
            </a:r>
          </a:p>
          <a:p>
            <a:pPr marL="342900" indent="-342900">
              <a:buFont typeface="Arial" panose="020B0604020202020204" pitchFamily="34" charset="0"/>
              <a:buChar char="•"/>
            </a:pPr>
            <a:r>
              <a:rPr lang="en-US" dirty="0"/>
              <a:t>So the final intersection calculation yields P2’’, and the line from P1’to P2’’ </a:t>
            </a:r>
            <a:endParaRPr lang="en-IN" dirty="0"/>
          </a:p>
        </p:txBody>
      </p:sp>
      <p:pic>
        <p:nvPicPr>
          <p:cNvPr id="5" name="Picture 4">
            <a:extLst>
              <a:ext uri="{FF2B5EF4-FFF2-40B4-BE49-F238E27FC236}">
                <a16:creationId xmlns:a16="http://schemas.microsoft.com/office/drawing/2014/main" id="{1157DC5E-C718-4988-6977-A65D4E979D19}"/>
              </a:ext>
            </a:extLst>
          </p:cNvPr>
          <p:cNvPicPr>
            <a:picLocks noChangeAspect="1"/>
          </p:cNvPicPr>
          <p:nvPr/>
        </p:nvPicPr>
        <p:blipFill>
          <a:blip r:embed="rId2"/>
          <a:stretch>
            <a:fillRect/>
          </a:stretch>
        </p:blipFill>
        <p:spPr>
          <a:xfrm>
            <a:off x="2590800" y="109694"/>
            <a:ext cx="2966571" cy="2514600"/>
          </a:xfrm>
          <a:prstGeom prst="rect">
            <a:avLst/>
          </a:prstGeom>
        </p:spPr>
      </p:pic>
    </p:spTree>
    <p:extLst>
      <p:ext uri="{BB962C8B-B14F-4D97-AF65-F5344CB8AC3E}">
        <p14:creationId xmlns:p14="http://schemas.microsoft.com/office/powerpoint/2010/main" val="645778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933015"/>
            <a:ext cx="8312784" cy="5521960"/>
            <a:chOff x="415632" y="933015"/>
            <a:chExt cx="8312784" cy="5521960"/>
          </a:xfrm>
        </p:grpSpPr>
        <p:pic>
          <p:nvPicPr>
            <p:cNvPr id="3" name="object 3"/>
            <p:cNvPicPr/>
            <p:nvPr/>
          </p:nvPicPr>
          <p:blipFill>
            <a:blip r:embed="rId2" cstate="print"/>
            <a:stretch>
              <a:fillRect/>
            </a:stretch>
          </p:blipFill>
          <p:spPr>
            <a:xfrm>
              <a:off x="1548854" y="933015"/>
              <a:ext cx="6999388" cy="2495984"/>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68806" y="3429025"/>
              <a:ext cx="7179436" cy="2647696"/>
            </a:xfrm>
            <a:prstGeom prst="rect">
              <a:avLst/>
            </a:prstGeom>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45819"/>
            <a:ext cx="8312784" cy="5608955"/>
            <a:chOff x="415632" y="845819"/>
            <a:chExt cx="8312784" cy="5608955"/>
          </a:xfrm>
        </p:grpSpPr>
        <p:pic>
          <p:nvPicPr>
            <p:cNvPr id="3" name="object 3"/>
            <p:cNvPicPr/>
            <p:nvPr/>
          </p:nvPicPr>
          <p:blipFill>
            <a:blip r:embed="rId2" cstate="print"/>
            <a:stretch>
              <a:fillRect/>
            </a:stretch>
          </p:blipFill>
          <p:spPr>
            <a:xfrm>
              <a:off x="1749682" y="845819"/>
              <a:ext cx="6160632" cy="2583179"/>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84959" y="3428987"/>
              <a:ext cx="7006208" cy="2521330"/>
            </a:xfrm>
            <a:prstGeom prst="rect">
              <a:avLst/>
            </a:prstGeom>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719455"/>
            <a:ext cx="8312784" cy="5735320"/>
            <a:chOff x="415632" y="719455"/>
            <a:chExt cx="8312784" cy="5735320"/>
          </a:xfrm>
        </p:grpSpPr>
        <p:pic>
          <p:nvPicPr>
            <p:cNvPr id="3" name="object 3"/>
            <p:cNvPicPr/>
            <p:nvPr/>
          </p:nvPicPr>
          <p:blipFill>
            <a:blip r:embed="rId2" cstate="print"/>
            <a:stretch>
              <a:fillRect/>
            </a:stretch>
          </p:blipFill>
          <p:spPr>
            <a:xfrm>
              <a:off x="1557775" y="719455"/>
              <a:ext cx="6769815" cy="2709545"/>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91031" y="3428987"/>
              <a:ext cx="7092188" cy="2459481"/>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38200"/>
            <a:ext cx="8312784" cy="5434965"/>
            <a:chOff x="415632" y="1020211"/>
            <a:chExt cx="8312784" cy="5434965"/>
          </a:xfrm>
        </p:grpSpPr>
        <p:pic>
          <p:nvPicPr>
            <p:cNvPr id="3" name="object 3"/>
            <p:cNvPicPr/>
            <p:nvPr/>
          </p:nvPicPr>
          <p:blipFill>
            <a:blip r:embed="rId2" cstate="print"/>
            <a:stretch>
              <a:fillRect/>
            </a:stretch>
          </p:blipFill>
          <p:spPr>
            <a:xfrm>
              <a:off x="1454784" y="1020211"/>
              <a:ext cx="6933219" cy="2408788"/>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454784" y="3429025"/>
              <a:ext cx="7180833" cy="2647696"/>
            </a:xfrm>
            <a:prstGeom prst="rect">
              <a:avLst/>
            </a:prstGeom>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7026" y="797433"/>
            <a:ext cx="3001010" cy="619760"/>
          </a:xfrm>
          <a:prstGeom prst="rect">
            <a:avLst/>
          </a:prstGeom>
        </p:spPr>
        <p:txBody>
          <a:bodyPr vert="horz" wrap="square" lIns="0" tIns="12700" rIns="0" bIns="0" rtlCol="0">
            <a:spAutoFit/>
          </a:bodyPr>
          <a:lstStyle/>
          <a:p>
            <a:pPr marL="12700">
              <a:lnSpc>
                <a:spcPct val="100000"/>
              </a:lnSpc>
              <a:spcBef>
                <a:spcPts val="100"/>
              </a:spcBef>
            </a:pPr>
            <a:r>
              <a:rPr sz="3900" dirty="0">
                <a:latin typeface="Calibri"/>
                <a:cs typeface="Calibri"/>
              </a:rPr>
              <a:t>AND</a:t>
            </a:r>
            <a:r>
              <a:rPr sz="3900" spc="-145" dirty="0">
                <a:latin typeface="Calibri"/>
                <a:cs typeface="Calibri"/>
              </a:rPr>
              <a:t> </a:t>
            </a:r>
            <a:r>
              <a:rPr sz="3900" spc="-20" dirty="0">
                <a:latin typeface="Calibri"/>
                <a:cs typeface="Calibri"/>
              </a:rPr>
              <a:t>operation</a:t>
            </a:r>
            <a:endParaRPr sz="3900">
              <a:latin typeface="Calibri"/>
              <a:cs typeface="Calibri"/>
            </a:endParaRPr>
          </a:p>
        </p:txBody>
      </p:sp>
      <p:grpSp>
        <p:nvGrpSpPr>
          <p:cNvPr id="3" name="object 3"/>
          <p:cNvGrpSpPr/>
          <p:nvPr/>
        </p:nvGrpSpPr>
        <p:grpSpPr>
          <a:xfrm>
            <a:off x="415632" y="2299168"/>
            <a:ext cx="8312784" cy="4155440"/>
            <a:chOff x="415632" y="2299168"/>
            <a:chExt cx="8312784" cy="4155440"/>
          </a:xfrm>
        </p:grpSpPr>
        <p:pic>
          <p:nvPicPr>
            <p:cNvPr id="4" name="object 4"/>
            <p:cNvPicPr/>
            <p:nvPr/>
          </p:nvPicPr>
          <p:blipFill>
            <a:blip r:embed="rId2" cstate="print"/>
            <a:stretch>
              <a:fillRect/>
            </a:stretch>
          </p:blipFill>
          <p:spPr>
            <a:xfrm>
              <a:off x="1784411" y="2299168"/>
              <a:ext cx="6442737" cy="1129831"/>
            </a:xfrm>
            <a:prstGeom prst="rect">
              <a:avLst/>
            </a:prstGeom>
          </p:spPr>
        </p:pic>
        <p:pic>
          <p:nvPicPr>
            <p:cNvPr id="5" name="object 5"/>
            <p:cNvPicPr/>
            <p:nvPr/>
          </p:nvPicPr>
          <p:blipFill>
            <a:blip r:embed="rId3"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1715134" y="3428999"/>
              <a:ext cx="6572631" cy="1441577"/>
            </a:xfrm>
            <a:prstGeom prst="rect">
              <a:avLst/>
            </a:prstGeom>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45819"/>
            <a:ext cx="8312784" cy="5608955"/>
            <a:chOff x="415632" y="845819"/>
            <a:chExt cx="8312784" cy="5608955"/>
          </a:xfrm>
        </p:grpSpPr>
        <p:pic>
          <p:nvPicPr>
            <p:cNvPr id="3" name="object 3"/>
            <p:cNvPicPr/>
            <p:nvPr/>
          </p:nvPicPr>
          <p:blipFill>
            <a:blip r:embed="rId2" cstate="print"/>
            <a:stretch>
              <a:fillRect/>
            </a:stretch>
          </p:blipFill>
          <p:spPr>
            <a:xfrm>
              <a:off x="1746752" y="845819"/>
              <a:ext cx="5780466" cy="2583179"/>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91031" y="3428949"/>
              <a:ext cx="7092188" cy="2584577"/>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034033"/>
            <a:ext cx="8312784" cy="5420995"/>
            <a:chOff x="415632" y="1034033"/>
            <a:chExt cx="8312784" cy="5420995"/>
          </a:xfrm>
        </p:grpSpPr>
        <p:pic>
          <p:nvPicPr>
            <p:cNvPr id="3" name="object 3"/>
            <p:cNvPicPr/>
            <p:nvPr/>
          </p:nvPicPr>
          <p:blipFill>
            <a:blip r:embed="rId2" cstate="print"/>
            <a:stretch>
              <a:fillRect/>
            </a:stretch>
          </p:blipFill>
          <p:spPr>
            <a:xfrm>
              <a:off x="1325879" y="1034033"/>
              <a:ext cx="7250049" cy="2394966"/>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25879" y="3428987"/>
              <a:ext cx="7250049" cy="2567051"/>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934133"/>
            <a:ext cx="8312784" cy="5520690"/>
            <a:chOff x="415632" y="934133"/>
            <a:chExt cx="8312784" cy="5520690"/>
          </a:xfrm>
        </p:grpSpPr>
        <p:pic>
          <p:nvPicPr>
            <p:cNvPr id="3" name="object 3"/>
            <p:cNvPicPr/>
            <p:nvPr/>
          </p:nvPicPr>
          <p:blipFill>
            <a:blip r:embed="rId2" cstate="print"/>
            <a:stretch>
              <a:fillRect/>
            </a:stretch>
          </p:blipFill>
          <p:spPr>
            <a:xfrm>
              <a:off x="1633854" y="934133"/>
              <a:ext cx="6843947" cy="2494866"/>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463040" y="3428987"/>
              <a:ext cx="7265289" cy="2710941"/>
            </a:xfrm>
            <a:prstGeom prst="rect">
              <a:avLst/>
            </a:prstGeom>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68987"/>
            <a:ext cx="8312784" cy="5586095"/>
            <a:chOff x="415632" y="868987"/>
            <a:chExt cx="8312784" cy="5586095"/>
          </a:xfrm>
        </p:grpSpPr>
        <p:pic>
          <p:nvPicPr>
            <p:cNvPr id="3" name="object 3"/>
            <p:cNvPicPr/>
            <p:nvPr/>
          </p:nvPicPr>
          <p:blipFill>
            <a:blip r:embed="rId2" cstate="print"/>
            <a:stretch>
              <a:fillRect/>
            </a:stretch>
          </p:blipFill>
          <p:spPr>
            <a:xfrm>
              <a:off x="1875600" y="868987"/>
              <a:ext cx="5514762" cy="2560012"/>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19809" y="3428987"/>
              <a:ext cx="7093584" cy="252133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15632" y="3413761"/>
            <a:ext cx="8312784" cy="3040950"/>
            <a:chOff x="415632" y="3413761"/>
            <a:chExt cx="8312784" cy="3040950"/>
          </a:xfrm>
        </p:grpSpPr>
        <p:pic>
          <p:nvPicPr>
            <p:cNvPr id="4" name="object 4"/>
            <p:cNvPicPr/>
            <p:nvPr/>
          </p:nvPicPr>
          <p:blipFill>
            <a:blip r:embed="rId2" cstate="print"/>
            <a:stretch>
              <a:fillRect/>
            </a:stretch>
          </p:blipFill>
          <p:spPr>
            <a:xfrm>
              <a:off x="415632" y="3428936"/>
              <a:ext cx="8312784" cy="3025648"/>
            </a:xfrm>
            <a:prstGeom prst="rect">
              <a:avLst/>
            </a:prstGeom>
          </p:spPr>
        </p:pic>
        <p:sp>
          <p:nvSpPr>
            <p:cNvPr id="5" name="object 5"/>
            <p:cNvSpPr/>
            <p:nvPr/>
          </p:nvSpPr>
          <p:spPr>
            <a:xfrm>
              <a:off x="1356361" y="3413761"/>
              <a:ext cx="7371966" cy="3040950"/>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dirty="0"/>
            </a:p>
          </p:txBody>
        </p:sp>
      </p:grpSp>
      <p:sp>
        <p:nvSpPr>
          <p:cNvPr id="6" name="object 6"/>
          <p:cNvSpPr txBox="1"/>
          <p:nvPr/>
        </p:nvSpPr>
        <p:spPr>
          <a:xfrm>
            <a:off x="1447800" y="403289"/>
            <a:ext cx="4949190" cy="467995"/>
          </a:xfrm>
          <a:prstGeom prst="rect">
            <a:avLst/>
          </a:prstGeom>
        </p:spPr>
        <p:txBody>
          <a:bodyPr vert="horz" wrap="square" lIns="0" tIns="13335" rIns="0" bIns="0" rtlCol="0">
            <a:spAutoFit/>
          </a:bodyPr>
          <a:lstStyle/>
          <a:p>
            <a:pPr marL="12700">
              <a:lnSpc>
                <a:spcPct val="100000"/>
              </a:lnSpc>
              <a:spcBef>
                <a:spcPts val="105"/>
              </a:spcBef>
            </a:pPr>
            <a:r>
              <a:rPr sz="2900" b="1" dirty="0">
                <a:latin typeface="Arial"/>
                <a:cs typeface="Arial"/>
              </a:rPr>
              <a:t>Steps</a:t>
            </a:r>
            <a:r>
              <a:rPr sz="2900" b="1" spc="-45" dirty="0">
                <a:latin typeface="Arial"/>
                <a:cs typeface="Arial"/>
              </a:rPr>
              <a:t> </a:t>
            </a:r>
            <a:r>
              <a:rPr sz="2900" b="1" dirty="0">
                <a:latin typeface="Arial"/>
                <a:cs typeface="Arial"/>
              </a:rPr>
              <a:t>in</a:t>
            </a:r>
            <a:r>
              <a:rPr sz="2900" b="1" spc="-25" dirty="0">
                <a:latin typeface="Arial"/>
                <a:cs typeface="Arial"/>
              </a:rPr>
              <a:t> </a:t>
            </a:r>
            <a:r>
              <a:rPr sz="2900" b="1" dirty="0">
                <a:latin typeface="Arial"/>
                <a:cs typeface="Arial"/>
              </a:rPr>
              <a:t>2D</a:t>
            </a:r>
            <a:r>
              <a:rPr sz="2900" b="1" spc="-40" dirty="0">
                <a:latin typeface="Arial"/>
                <a:cs typeface="Arial"/>
              </a:rPr>
              <a:t> </a:t>
            </a:r>
            <a:r>
              <a:rPr sz="2900" b="1" dirty="0">
                <a:latin typeface="Arial"/>
                <a:cs typeface="Arial"/>
              </a:rPr>
              <a:t>viewing</a:t>
            </a:r>
            <a:r>
              <a:rPr sz="2900" b="1" spc="-120" dirty="0">
                <a:latin typeface="Arial"/>
                <a:cs typeface="Arial"/>
              </a:rPr>
              <a:t> </a:t>
            </a:r>
            <a:r>
              <a:rPr sz="2900" b="1" spc="-15" dirty="0">
                <a:latin typeface="Arial"/>
                <a:cs typeface="Arial"/>
              </a:rPr>
              <a:t>pipeline</a:t>
            </a:r>
            <a:endParaRPr sz="2900" dirty="0">
              <a:latin typeface="Arial"/>
              <a:cs typeface="Arial"/>
            </a:endParaRPr>
          </a:p>
        </p:txBody>
      </p:sp>
      <p:pic>
        <p:nvPicPr>
          <p:cNvPr id="8" name="object 7">
            <a:extLst>
              <a:ext uri="{FF2B5EF4-FFF2-40B4-BE49-F238E27FC236}">
                <a16:creationId xmlns:a16="http://schemas.microsoft.com/office/drawing/2014/main" id="{E18AE99F-52F5-155F-9530-040D4156668A}"/>
              </a:ext>
            </a:extLst>
          </p:cNvPr>
          <p:cNvPicPr/>
          <p:nvPr/>
        </p:nvPicPr>
        <p:blipFill>
          <a:blip r:embed="rId3" cstate="print"/>
          <a:stretch>
            <a:fillRect/>
          </a:stretch>
        </p:blipFill>
        <p:spPr>
          <a:xfrm>
            <a:off x="1325881" y="1981200"/>
            <a:ext cx="7094855" cy="2209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68987"/>
            <a:ext cx="8312784" cy="5586095"/>
            <a:chOff x="415632" y="868987"/>
            <a:chExt cx="8312784" cy="5586095"/>
          </a:xfrm>
        </p:grpSpPr>
        <p:pic>
          <p:nvPicPr>
            <p:cNvPr id="3" name="object 3"/>
            <p:cNvPicPr/>
            <p:nvPr/>
          </p:nvPicPr>
          <p:blipFill>
            <a:blip r:embed="rId2" cstate="print"/>
            <a:stretch>
              <a:fillRect/>
            </a:stretch>
          </p:blipFill>
          <p:spPr>
            <a:xfrm>
              <a:off x="2053495" y="868987"/>
              <a:ext cx="6048448" cy="2560012"/>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19809" y="3428987"/>
              <a:ext cx="7093584" cy="2521330"/>
            </a:xfrm>
            <a:prstGeom prst="rect">
              <a:avLst/>
            </a:prstGeom>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868987"/>
            <a:ext cx="8312784" cy="5586095"/>
            <a:chOff x="415632" y="868987"/>
            <a:chExt cx="8312784" cy="5586095"/>
          </a:xfrm>
        </p:grpSpPr>
        <p:pic>
          <p:nvPicPr>
            <p:cNvPr id="3" name="object 3"/>
            <p:cNvPicPr/>
            <p:nvPr/>
          </p:nvPicPr>
          <p:blipFill>
            <a:blip r:embed="rId2" cstate="print"/>
            <a:stretch>
              <a:fillRect/>
            </a:stretch>
          </p:blipFill>
          <p:spPr>
            <a:xfrm>
              <a:off x="1924612" y="868987"/>
              <a:ext cx="5780466" cy="2560012"/>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391031" y="3428987"/>
              <a:ext cx="7092188" cy="2521330"/>
            </a:xfrm>
            <a:prstGeom prst="rect">
              <a:avLst/>
            </a:prstGeom>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991713"/>
            <a:ext cx="8312784" cy="5462905"/>
            <a:chOff x="415632" y="991713"/>
            <a:chExt cx="8312784" cy="5462905"/>
          </a:xfrm>
        </p:grpSpPr>
        <p:pic>
          <p:nvPicPr>
            <p:cNvPr id="3" name="object 3"/>
            <p:cNvPicPr/>
            <p:nvPr/>
          </p:nvPicPr>
          <p:blipFill>
            <a:blip r:embed="rId2" cstate="print"/>
            <a:stretch>
              <a:fillRect/>
            </a:stretch>
          </p:blipFill>
          <p:spPr>
            <a:xfrm>
              <a:off x="2181611" y="991713"/>
              <a:ext cx="5369242" cy="2437286"/>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0111" y="3428987"/>
              <a:ext cx="6920356" cy="2521330"/>
            </a:xfrm>
            <a:prstGeom prst="rect">
              <a:avLst/>
            </a:prstGeom>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317AF-D84A-3270-CBE7-F798E12D5A00}"/>
              </a:ext>
            </a:extLst>
          </p:cNvPr>
          <p:cNvSpPr txBox="1"/>
          <p:nvPr/>
        </p:nvSpPr>
        <p:spPr>
          <a:xfrm>
            <a:off x="304800" y="674132"/>
            <a:ext cx="8534400" cy="3416320"/>
          </a:xfrm>
          <a:prstGeom prst="rect">
            <a:avLst/>
          </a:prstGeom>
          <a:noFill/>
        </p:spPr>
        <p:txBody>
          <a:bodyPr wrap="square">
            <a:spAutoFit/>
          </a:bodyPr>
          <a:lstStyle/>
          <a:p>
            <a:r>
              <a:rPr lang="en-US" dirty="0"/>
              <a:t>To clip polygons, we need to modify the line-clipping procedures discussed in the previous section. </a:t>
            </a:r>
          </a:p>
          <a:p>
            <a:endParaRPr lang="en-US" dirty="0"/>
          </a:p>
          <a:p>
            <a:r>
              <a:rPr lang="en-US" dirty="0"/>
              <a:t>A polygon boundary processed with a line clipper may be displayed as a series of unconnected line segments (Fig. 6-17), depending on the orientation of the polygon to the </a:t>
            </a:r>
            <a:r>
              <a:rPr lang="en-US" dirty="0" err="1"/>
              <a:t>cIipping</a:t>
            </a:r>
            <a:r>
              <a:rPr lang="en-US" dirty="0"/>
              <a:t> window. </a:t>
            </a:r>
          </a:p>
          <a:p>
            <a:endParaRPr lang="en-US" dirty="0"/>
          </a:p>
          <a:p>
            <a:r>
              <a:rPr lang="en-US" dirty="0"/>
              <a:t>we require an algorithm that </a:t>
            </a:r>
            <a:r>
              <a:rPr lang="en-US" dirty="0" err="1"/>
              <a:t>wiIl</a:t>
            </a:r>
            <a:r>
              <a:rPr lang="en-US" dirty="0"/>
              <a:t> generate one or more closed areas that are then scan converted for the appropriate area fill.</a:t>
            </a:r>
          </a:p>
          <a:p>
            <a:endParaRPr lang="en-US" dirty="0"/>
          </a:p>
          <a:p>
            <a:r>
              <a:rPr lang="en-US" dirty="0"/>
              <a:t> The output of a polygon clipper should be a sequence of vertices that defines the clipped </a:t>
            </a:r>
            <a:r>
              <a:rPr lang="en-US" dirty="0" err="1"/>
              <a:t>polygom</a:t>
            </a:r>
            <a:r>
              <a:rPr lang="en-US" dirty="0"/>
              <a:t> boundaries.</a:t>
            </a:r>
            <a:endParaRPr lang="en-IN" dirty="0"/>
          </a:p>
        </p:txBody>
      </p:sp>
      <p:sp>
        <p:nvSpPr>
          <p:cNvPr id="5" name="TextBox 4">
            <a:extLst>
              <a:ext uri="{FF2B5EF4-FFF2-40B4-BE49-F238E27FC236}">
                <a16:creationId xmlns:a16="http://schemas.microsoft.com/office/drawing/2014/main" id="{93CE2882-0C48-C91F-21CB-B866991E1FE5}"/>
              </a:ext>
            </a:extLst>
          </p:cNvPr>
          <p:cNvSpPr txBox="1"/>
          <p:nvPr/>
        </p:nvSpPr>
        <p:spPr>
          <a:xfrm>
            <a:off x="3463782" y="304800"/>
            <a:ext cx="4572000" cy="369332"/>
          </a:xfrm>
          <a:prstGeom prst="rect">
            <a:avLst/>
          </a:prstGeom>
          <a:noFill/>
        </p:spPr>
        <p:txBody>
          <a:bodyPr wrap="square">
            <a:spAutoFit/>
          </a:bodyPr>
          <a:lstStyle/>
          <a:p>
            <a:r>
              <a:rPr lang="en-IN" dirty="0"/>
              <a:t>POLYGON CLIPPING</a:t>
            </a:r>
          </a:p>
        </p:txBody>
      </p:sp>
      <p:pic>
        <p:nvPicPr>
          <p:cNvPr id="7" name="Picture 6">
            <a:extLst>
              <a:ext uri="{FF2B5EF4-FFF2-40B4-BE49-F238E27FC236}">
                <a16:creationId xmlns:a16="http://schemas.microsoft.com/office/drawing/2014/main" id="{12C3821D-4C5F-9C7F-7C23-648BE4577B7E}"/>
              </a:ext>
            </a:extLst>
          </p:cNvPr>
          <p:cNvPicPr>
            <a:picLocks noChangeAspect="1"/>
          </p:cNvPicPr>
          <p:nvPr/>
        </p:nvPicPr>
        <p:blipFill>
          <a:blip r:embed="rId2"/>
          <a:stretch>
            <a:fillRect/>
          </a:stretch>
        </p:blipFill>
        <p:spPr>
          <a:xfrm>
            <a:off x="1909011" y="4800600"/>
            <a:ext cx="3093501" cy="2057400"/>
          </a:xfrm>
          <a:prstGeom prst="rect">
            <a:avLst/>
          </a:prstGeom>
        </p:spPr>
      </p:pic>
    </p:spTree>
    <p:extLst>
      <p:ext uri="{BB962C8B-B14F-4D97-AF65-F5344CB8AC3E}">
        <p14:creationId xmlns:p14="http://schemas.microsoft.com/office/powerpoint/2010/main" val="3156460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5C53C-9CAA-5314-46D9-BE6242A18120}"/>
              </a:ext>
            </a:extLst>
          </p:cNvPr>
          <p:cNvSpPr txBox="1"/>
          <p:nvPr/>
        </p:nvSpPr>
        <p:spPr>
          <a:xfrm>
            <a:off x="1981200" y="228600"/>
            <a:ext cx="4572000" cy="369332"/>
          </a:xfrm>
          <a:prstGeom prst="rect">
            <a:avLst/>
          </a:prstGeom>
          <a:noFill/>
        </p:spPr>
        <p:txBody>
          <a:bodyPr wrap="square">
            <a:spAutoFit/>
          </a:bodyPr>
          <a:lstStyle/>
          <a:p>
            <a:r>
              <a:rPr lang="en-IN" dirty="0"/>
              <a:t>Sutherland-</a:t>
            </a:r>
            <a:r>
              <a:rPr lang="en-IN" dirty="0" err="1"/>
              <a:t>Hodgeman</a:t>
            </a:r>
            <a:r>
              <a:rPr lang="en-IN" dirty="0"/>
              <a:t> Polygon Clipping</a:t>
            </a:r>
          </a:p>
        </p:txBody>
      </p:sp>
      <p:sp>
        <p:nvSpPr>
          <p:cNvPr id="5" name="TextBox 4">
            <a:extLst>
              <a:ext uri="{FF2B5EF4-FFF2-40B4-BE49-F238E27FC236}">
                <a16:creationId xmlns:a16="http://schemas.microsoft.com/office/drawing/2014/main" id="{A3D2199F-6AEB-3FA1-82F5-8D6290347643}"/>
              </a:ext>
            </a:extLst>
          </p:cNvPr>
          <p:cNvSpPr txBox="1"/>
          <p:nvPr/>
        </p:nvSpPr>
        <p:spPr>
          <a:xfrm>
            <a:off x="304800" y="1066800"/>
            <a:ext cx="8991600" cy="3970318"/>
          </a:xfrm>
          <a:prstGeom prst="rect">
            <a:avLst/>
          </a:prstGeom>
          <a:noFill/>
        </p:spPr>
        <p:txBody>
          <a:bodyPr wrap="square">
            <a:spAutoFit/>
          </a:bodyPr>
          <a:lstStyle/>
          <a:p>
            <a:pPr marL="285750" indent="-285750">
              <a:buFont typeface="Arial" panose="020B0604020202020204" pitchFamily="34" charset="0"/>
              <a:buChar char="•"/>
            </a:pPr>
            <a:r>
              <a:rPr lang="en-US" dirty="0"/>
              <a:t>We can correctly clip a polygon by processing the polygon boundary as a whole against each window edge.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could be accomplished by processing all polygon vertices against each clip rectangle boundary in turn.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Beginning with the initial set of polygon vertices, first clip the polygon against the left rectangle boundary to produce a new sequence of vertices.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new set of vertices could then k successively passed to a right boundary clipper, a bottom boundary clipper, and a top boundary clipper, as in Fig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each step, a new sequence of output vertices is generated and passed to the next window boundary clipper</a:t>
            </a:r>
            <a:endParaRPr lang="en-IN" dirty="0"/>
          </a:p>
        </p:txBody>
      </p:sp>
      <p:pic>
        <p:nvPicPr>
          <p:cNvPr id="7" name="Picture 6">
            <a:extLst>
              <a:ext uri="{FF2B5EF4-FFF2-40B4-BE49-F238E27FC236}">
                <a16:creationId xmlns:a16="http://schemas.microsoft.com/office/drawing/2014/main" id="{69B4FA39-ABCF-D45C-62A5-BFBC5AA841C6}"/>
              </a:ext>
            </a:extLst>
          </p:cNvPr>
          <p:cNvPicPr>
            <a:picLocks noChangeAspect="1"/>
          </p:cNvPicPr>
          <p:nvPr/>
        </p:nvPicPr>
        <p:blipFill>
          <a:blip r:embed="rId2"/>
          <a:stretch>
            <a:fillRect/>
          </a:stretch>
        </p:blipFill>
        <p:spPr>
          <a:xfrm>
            <a:off x="1066800" y="5053160"/>
            <a:ext cx="6781800" cy="1778823"/>
          </a:xfrm>
          <a:prstGeom prst="rect">
            <a:avLst/>
          </a:prstGeom>
        </p:spPr>
      </p:pic>
    </p:spTree>
    <p:extLst>
      <p:ext uri="{BB962C8B-B14F-4D97-AF65-F5344CB8AC3E}">
        <p14:creationId xmlns:p14="http://schemas.microsoft.com/office/powerpoint/2010/main" val="1789548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9AFFE-9B67-A0E3-2C83-2402CF68B38F}"/>
              </a:ext>
            </a:extLst>
          </p:cNvPr>
          <p:cNvSpPr txBox="1"/>
          <p:nvPr/>
        </p:nvSpPr>
        <p:spPr>
          <a:xfrm>
            <a:off x="152400" y="58847"/>
            <a:ext cx="9067800" cy="5355312"/>
          </a:xfrm>
          <a:prstGeom prst="rect">
            <a:avLst/>
          </a:prstGeom>
          <a:noFill/>
        </p:spPr>
        <p:txBody>
          <a:bodyPr wrap="square">
            <a:spAutoFit/>
          </a:bodyPr>
          <a:lstStyle/>
          <a:p>
            <a:pPr marL="285750" indent="-285750">
              <a:buFont typeface="Arial" panose="020B0604020202020204" pitchFamily="34" charset="0"/>
              <a:buChar char="•"/>
            </a:pPr>
            <a:r>
              <a:rPr lang="en-US" dirty="0"/>
              <a:t>Four possible cases when processing vertices in sequence around the perimeter of a polygon. As each pair of adjacent polygon vertices is passed to a window boundary clipper, we make the following tests: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 If the first vertex is outside the window boundary and the second vertex is inside, both the intersection point of the polygon edge with the window boundary and the second vertex are added to the output vertex 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(2) If both input vertices are inside the window boundary, only the second vertex is added to the output vertex list.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 if the first vertex is inside the  window boundary and the second vertex is outside, only the edge intersection with the window boundary is added to the output vertex list.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 If both input vertices are outside the window boundary, nothing is added to the output list..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all vertices have been processed for one clip window boundary, the output </a:t>
            </a:r>
            <a:r>
              <a:rPr lang="en-US" dirty="0" err="1"/>
              <a:t>lisst</a:t>
            </a:r>
            <a:r>
              <a:rPr lang="en-US" dirty="0"/>
              <a:t> of vertices is clipped against the next window boundary. </a:t>
            </a:r>
            <a:endParaRPr lang="en-IN" dirty="0"/>
          </a:p>
        </p:txBody>
      </p:sp>
    </p:spTree>
    <p:extLst>
      <p:ext uri="{BB962C8B-B14F-4D97-AF65-F5344CB8AC3E}">
        <p14:creationId xmlns:p14="http://schemas.microsoft.com/office/powerpoint/2010/main" val="643801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D16E9E-EE83-48F8-9AF8-FAAF3A41184F}"/>
              </a:ext>
            </a:extLst>
          </p:cNvPr>
          <p:cNvPicPr>
            <a:picLocks noChangeAspect="1"/>
          </p:cNvPicPr>
          <p:nvPr/>
        </p:nvPicPr>
        <p:blipFill>
          <a:blip r:embed="rId2"/>
          <a:stretch>
            <a:fillRect/>
          </a:stretch>
        </p:blipFill>
        <p:spPr>
          <a:xfrm rot="10800000">
            <a:off x="228600" y="762000"/>
            <a:ext cx="8324850" cy="3086100"/>
          </a:xfrm>
          <a:prstGeom prst="rect">
            <a:avLst/>
          </a:prstGeom>
        </p:spPr>
      </p:pic>
    </p:spTree>
    <p:extLst>
      <p:ext uri="{BB962C8B-B14F-4D97-AF65-F5344CB8AC3E}">
        <p14:creationId xmlns:p14="http://schemas.microsoft.com/office/powerpoint/2010/main" val="4133354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DE5DA9-AE7C-124B-21F4-9BB389F9B1AD}"/>
              </a:ext>
            </a:extLst>
          </p:cNvPr>
          <p:cNvPicPr>
            <a:picLocks noChangeAspect="1"/>
          </p:cNvPicPr>
          <p:nvPr/>
        </p:nvPicPr>
        <p:blipFill>
          <a:blip r:embed="rId2"/>
          <a:stretch>
            <a:fillRect/>
          </a:stretch>
        </p:blipFill>
        <p:spPr>
          <a:xfrm>
            <a:off x="2667000" y="0"/>
            <a:ext cx="2619375" cy="3067050"/>
          </a:xfrm>
          <a:prstGeom prst="rect">
            <a:avLst/>
          </a:prstGeom>
        </p:spPr>
      </p:pic>
      <p:pic>
        <p:nvPicPr>
          <p:cNvPr id="7" name="Picture 6">
            <a:extLst>
              <a:ext uri="{FF2B5EF4-FFF2-40B4-BE49-F238E27FC236}">
                <a16:creationId xmlns:a16="http://schemas.microsoft.com/office/drawing/2014/main" id="{6F1C939C-AA59-21E3-8119-70614C6B2102}"/>
              </a:ext>
            </a:extLst>
          </p:cNvPr>
          <p:cNvPicPr>
            <a:picLocks noChangeAspect="1"/>
          </p:cNvPicPr>
          <p:nvPr/>
        </p:nvPicPr>
        <p:blipFill>
          <a:blip r:embed="rId3"/>
          <a:stretch>
            <a:fillRect/>
          </a:stretch>
        </p:blipFill>
        <p:spPr>
          <a:xfrm>
            <a:off x="1219200" y="2895600"/>
            <a:ext cx="7067550" cy="1914525"/>
          </a:xfrm>
          <a:prstGeom prst="rect">
            <a:avLst/>
          </a:prstGeom>
        </p:spPr>
      </p:pic>
    </p:spTree>
    <p:extLst>
      <p:ext uri="{BB962C8B-B14F-4D97-AF65-F5344CB8AC3E}">
        <p14:creationId xmlns:p14="http://schemas.microsoft.com/office/powerpoint/2010/main" val="4190888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34E6-CEFB-F62B-E8B6-EA5EA3E7A44D}"/>
              </a:ext>
            </a:extLst>
          </p:cNvPr>
          <p:cNvSpPr>
            <a:spLocks noGrp="1"/>
          </p:cNvSpPr>
          <p:nvPr>
            <p:ph type="title"/>
          </p:nvPr>
        </p:nvSpPr>
        <p:spPr>
          <a:xfrm>
            <a:off x="1064514" y="876045"/>
            <a:ext cx="7014971" cy="492443"/>
          </a:xfrm>
        </p:spPr>
        <p:txBody>
          <a:bodyPr/>
          <a:lstStyle/>
          <a:p>
            <a:r>
              <a:rPr lang="en-IN" dirty="0"/>
              <a:t>Three Dimensional  Viewing Pipeline</a:t>
            </a:r>
          </a:p>
        </p:txBody>
      </p:sp>
      <p:pic>
        <p:nvPicPr>
          <p:cNvPr id="8" name="Picture 7">
            <a:extLst>
              <a:ext uri="{FF2B5EF4-FFF2-40B4-BE49-F238E27FC236}">
                <a16:creationId xmlns:a16="http://schemas.microsoft.com/office/drawing/2014/main" id="{84DA4E3D-B0D1-6137-083A-064625E59589}"/>
              </a:ext>
            </a:extLst>
          </p:cNvPr>
          <p:cNvPicPr>
            <a:picLocks noChangeAspect="1"/>
          </p:cNvPicPr>
          <p:nvPr/>
        </p:nvPicPr>
        <p:blipFill>
          <a:blip r:embed="rId2"/>
          <a:stretch>
            <a:fillRect/>
          </a:stretch>
        </p:blipFill>
        <p:spPr>
          <a:xfrm>
            <a:off x="762000" y="2259568"/>
            <a:ext cx="7162800" cy="3150631"/>
          </a:xfrm>
          <a:prstGeom prst="rect">
            <a:avLst/>
          </a:prstGeom>
        </p:spPr>
      </p:pic>
      <p:pic>
        <p:nvPicPr>
          <p:cNvPr id="11" name="Picture 10">
            <a:extLst>
              <a:ext uri="{FF2B5EF4-FFF2-40B4-BE49-F238E27FC236}">
                <a16:creationId xmlns:a16="http://schemas.microsoft.com/office/drawing/2014/main" id="{4391D70E-50D7-1B74-E0BB-7F647694A157}"/>
              </a:ext>
            </a:extLst>
          </p:cNvPr>
          <p:cNvPicPr>
            <a:picLocks noChangeAspect="1"/>
          </p:cNvPicPr>
          <p:nvPr/>
        </p:nvPicPr>
        <p:blipFill>
          <a:blip r:embed="rId2"/>
          <a:stretch>
            <a:fillRect/>
          </a:stretch>
        </p:blipFill>
        <p:spPr>
          <a:xfrm>
            <a:off x="990599" y="2133600"/>
            <a:ext cx="7162800" cy="3150631"/>
          </a:xfrm>
          <a:prstGeom prst="rect">
            <a:avLst/>
          </a:prstGeom>
        </p:spPr>
      </p:pic>
    </p:spTree>
    <p:extLst>
      <p:ext uri="{BB962C8B-B14F-4D97-AF65-F5344CB8AC3E}">
        <p14:creationId xmlns:p14="http://schemas.microsoft.com/office/powerpoint/2010/main" val="2646394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4C28E-C72B-2A64-C0DB-940C0C405514}"/>
              </a:ext>
            </a:extLst>
          </p:cNvPr>
          <p:cNvSpPr txBox="1"/>
          <p:nvPr/>
        </p:nvSpPr>
        <p:spPr>
          <a:xfrm>
            <a:off x="533400" y="533400"/>
            <a:ext cx="8310370" cy="4801314"/>
          </a:xfrm>
          <a:prstGeom prst="rect">
            <a:avLst/>
          </a:prstGeom>
          <a:noFill/>
        </p:spPr>
        <p:txBody>
          <a:bodyPr wrap="square">
            <a:spAutoFit/>
          </a:bodyPr>
          <a:lstStyle/>
          <a:p>
            <a:pPr marL="285750" indent="-285750">
              <a:buFont typeface="Arial" panose="020B0604020202020204" pitchFamily="34" charset="0"/>
              <a:buChar char="•"/>
            </a:pPr>
            <a:r>
              <a:rPr lang="en-US" dirty="0"/>
              <a:t>Figure shows the general processing steps for modeling and converting a world-coordinate description of a scene to device coordinates.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Once the scene has been modeled, world-coordinate positions are converted to viewing coordinates.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viewing-coordinate system is used in graphics packages as a reference for specifying the observer viewing position and the position of the projection plane, which we can think of in analogy with the camera film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Next, projection operations are performed to convert the viewing-coordinate description of the scene to coordinate positions on the projection plane, which will then be mapped to the output device.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Objects outside the specified viewing limits are clipped from further consideration, and the remaining objects are processed through visible-surface identification and surface-rendering procedures to produce the display within the device viewport.</a:t>
            </a:r>
            <a:endParaRPr lang="en-IN" dirty="0"/>
          </a:p>
        </p:txBody>
      </p:sp>
    </p:spTree>
    <p:extLst>
      <p:ext uri="{BB962C8B-B14F-4D97-AF65-F5344CB8AC3E}">
        <p14:creationId xmlns:p14="http://schemas.microsoft.com/office/powerpoint/2010/main" val="284632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3428936"/>
            <a:ext cx="8312784" cy="3025775"/>
            <a:chOff x="415632" y="3428936"/>
            <a:chExt cx="8312784" cy="3025775"/>
          </a:xfrm>
        </p:grpSpPr>
        <p:pic>
          <p:nvPicPr>
            <p:cNvPr id="3" name="object 3"/>
            <p:cNvPicPr/>
            <p:nvPr/>
          </p:nvPicPr>
          <p:blipFill>
            <a:blip r:embed="rId2" cstate="print"/>
            <a:stretch>
              <a:fillRect/>
            </a:stretch>
          </p:blipFill>
          <p:spPr>
            <a:xfrm>
              <a:off x="415632" y="3428936"/>
              <a:ext cx="8312784" cy="3025648"/>
            </a:xfrm>
            <a:prstGeom prst="rect">
              <a:avLst/>
            </a:prstGeom>
          </p:spPr>
        </p:pic>
        <p:sp>
          <p:nvSpPr>
            <p:cNvPr id="4" name="object 4"/>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664589" y="795655"/>
            <a:ext cx="6744334" cy="5099050"/>
          </a:xfrm>
          <a:prstGeom prst="rect">
            <a:avLst/>
          </a:prstGeom>
        </p:spPr>
        <p:txBody>
          <a:bodyPr vert="horz" wrap="square" lIns="0" tIns="13335" rIns="0" bIns="0" rtlCol="0">
            <a:spAutoFit/>
          </a:bodyPr>
          <a:lstStyle/>
          <a:p>
            <a:pPr marL="13970" algn="just">
              <a:lnSpc>
                <a:spcPct val="100000"/>
              </a:lnSpc>
              <a:spcBef>
                <a:spcPts val="105"/>
              </a:spcBef>
            </a:pP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viewing</a:t>
            </a:r>
            <a:r>
              <a:rPr sz="2000" spc="-55" dirty="0">
                <a:latin typeface="Times New Roman"/>
                <a:cs typeface="Times New Roman"/>
              </a:rPr>
              <a:t> </a:t>
            </a:r>
            <a:r>
              <a:rPr sz="2000" spc="-5" dirty="0">
                <a:latin typeface="Times New Roman"/>
                <a:cs typeface="Times New Roman"/>
              </a:rPr>
              <a:t>transformation</a:t>
            </a:r>
            <a:r>
              <a:rPr sz="2000" spc="-50" dirty="0">
                <a:latin typeface="Times New Roman"/>
                <a:cs typeface="Times New Roman"/>
              </a:rPr>
              <a:t> </a:t>
            </a:r>
            <a:r>
              <a:rPr sz="2000" spc="-5" dirty="0">
                <a:latin typeface="Times New Roman"/>
                <a:cs typeface="Times New Roman"/>
              </a:rPr>
              <a:t>is</a:t>
            </a:r>
            <a:r>
              <a:rPr sz="2000" spc="-25" dirty="0">
                <a:latin typeface="Times New Roman"/>
                <a:cs typeface="Times New Roman"/>
              </a:rPr>
              <a:t> </a:t>
            </a:r>
            <a:r>
              <a:rPr sz="2000" spc="-15" dirty="0">
                <a:latin typeface="Times New Roman"/>
                <a:cs typeface="Times New Roman"/>
              </a:rPr>
              <a:t>carried</a:t>
            </a:r>
            <a:r>
              <a:rPr sz="2000" spc="-25" dirty="0">
                <a:latin typeface="Times New Roman"/>
                <a:cs typeface="Times New Roman"/>
              </a:rPr>
              <a:t> </a:t>
            </a:r>
            <a:r>
              <a:rPr sz="2000" spc="5" dirty="0">
                <a:latin typeface="Times New Roman"/>
                <a:cs typeface="Times New Roman"/>
              </a:rPr>
              <a:t>out</a:t>
            </a:r>
            <a:r>
              <a:rPr sz="2000" spc="-45" dirty="0">
                <a:latin typeface="Times New Roman"/>
                <a:cs typeface="Times New Roman"/>
              </a:rPr>
              <a:t> </a:t>
            </a:r>
            <a:r>
              <a:rPr sz="2000" spc="-5" dirty="0">
                <a:latin typeface="Times New Roman"/>
                <a:cs typeface="Times New Roman"/>
              </a:rPr>
              <a:t>in</a:t>
            </a:r>
            <a:r>
              <a:rPr sz="2000" spc="-20" dirty="0">
                <a:latin typeface="Times New Roman"/>
                <a:cs typeface="Times New Roman"/>
              </a:rPr>
              <a:t> </a:t>
            </a:r>
            <a:r>
              <a:rPr sz="2000" spc="-10" dirty="0">
                <a:latin typeface="Times New Roman"/>
                <a:cs typeface="Times New Roman"/>
              </a:rPr>
              <a:t>several</a:t>
            </a:r>
            <a:r>
              <a:rPr sz="2000" spc="60" dirty="0">
                <a:latin typeface="Times New Roman"/>
                <a:cs typeface="Times New Roman"/>
              </a:rPr>
              <a:t> </a:t>
            </a:r>
            <a:r>
              <a:rPr sz="2000" dirty="0">
                <a:latin typeface="Times New Roman"/>
                <a:cs typeface="Times New Roman"/>
              </a:rPr>
              <a:t>steps.</a:t>
            </a:r>
          </a:p>
          <a:p>
            <a:pPr marL="268605" marR="5080" indent="-254635" algn="just">
              <a:lnSpc>
                <a:spcPts val="1920"/>
              </a:lnSpc>
              <a:spcBef>
                <a:spcPts val="484"/>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First, </a:t>
            </a:r>
            <a:r>
              <a:rPr sz="2000" dirty="0">
                <a:latin typeface="Times New Roman"/>
                <a:cs typeface="Times New Roman"/>
              </a:rPr>
              <a:t>we </a:t>
            </a:r>
            <a:r>
              <a:rPr sz="2000" spc="-10" dirty="0">
                <a:latin typeface="Times New Roman"/>
                <a:cs typeface="Times New Roman"/>
              </a:rPr>
              <a:t>construct </a:t>
            </a:r>
            <a:r>
              <a:rPr sz="2000" spc="-5" dirty="0">
                <a:latin typeface="Times New Roman"/>
                <a:cs typeface="Times New Roman"/>
              </a:rPr>
              <a:t>the </a:t>
            </a:r>
            <a:r>
              <a:rPr sz="2000" spc="-10" dirty="0">
                <a:latin typeface="Times New Roman"/>
                <a:cs typeface="Times New Roman"/>
              </a:rPr>
              <a:t>scene in </a:t>
            </a:r>
            <a:r>
              <a:rPr sz="2000" spc="-5" dirty="0">
                <a:latin typeface="Times New Roman"/>
                <a:cs typeface="Times New Roman"/>
              </a:rPr>
              <a:t>world </a:t>
            </a:r>
            <a:r>
              <a:rPr sz="2000" spc="-10" dirty="0">
                <a:latin typeface="Times New Roman"/>
                <a:cs typeface="Times New Roman"/>
              </a:rPr>
              <a:t>coordinates </a:t>
            </a:r>
            <a:r>
              <a:rPr sz="2000" spc="-5" dirty="0">
                <a:latin typeface="Times New Roman"/>
                <a:cs typeface="Times New Roman"/>
              </a:rPr>
              <a:t>using the </a:t>
            </a:r>
            <a:r>
              <a:rPr sz="2000" dirty="0">
                <a:latin typeface="Times New Roman"/>
                <a:cs typeface="Times New Roman"/>
              </a:rPr>
              <a:t> output</a:t>
            </a:r>
            <a:r>
              <a:rPr sz="2000" spc="-40" dirty="0">
                <a:latin typeface="Times New Roman"/>
                <a:cs typeface="Times New Roman"/>
              </a:rPr>
              <a:t> </a:t>
            </a:r>
            <a:r>
              <a:rPr sz="2000" spc="-5" dirty="0">
                <a:latin typeface="Times New Roman"/>
                <a:cs typeface="Times New Roman"/>
              </a:rPr>
              <a:t>primitives</a:t>
            </a:r>
            <a:r>
              <a:rPr sz="2000" spc="-40" dirty="0">
                <a:latin typeface="Times New Roman"/>
                <a:cs typeface="Times New Roman"/>
              </a:rPr>
              <a:t> </a:t>
            </a:r>
            <a:r>
              <a:rPr sz="2000" dirty="0">
                <a:latin typeface="Times New Roman"/>
                <a:cs typeface="Times New Roman"/>
              </a:rPr>
              <a:t>and</a:t>
            </a:r>
            <a:r>
              <a:rPr sz="2000" spc="-35" dirty="0">
                <a:latin typeface="Times New Roman"/>
                <a:cs typeface="Times New Roman"/>
              </a:rPr>
              <a:t> </a:t>
            </a:r>
            <a:r>
              <a:rPr sz="2000" spc="-5" dirty="0">
                <a:latin typeface="Times New Roman"/>
                <a:cs typeface="Times New Roman"/>
              </a:rPr>
              <a:t>attributes.</a:t>
            </a:r>
            <a:endParaRPr sz="2000" dirty="0">
              <a:latin typeface="Times New Roman"/>
              <a:cs typeface="Times New Roman"/>
            </a:endParaRPr>
          </a:p>
          <a:p>
            <a:pPr marL="268605" marR="5080" indent="-254635" algn="just">
              <a:lnSpc>
                <a:spcPct val="80000"/>
              </a:lnSpc>
              <a:spcBef>
                <a:spcPts val="509"/>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Next. </a:t>
            </a:r>
            <a:r>
              <a:rPr sz="2000" spc="-10" dirty="0">
                <a:latin typeface="Times New Roman"/>
                <a:cs typeface="Times New Roman"/>
              </a:rPr>
              <a:t>to obtain </a:t>
            </a:r>
            <a:r>
              <a:rPr sz="2000" dirty="0">
                <a:latin typeface="Times New Roman"/>
                <a:cs typeface="Times New Roman"/>
              </a:rPr>
              <a:t>a </a:t>
            </a:r>
            <a:r>
              <a:rPr sz="2000" spc="-10" dirty="0">
                <a:latin typeface="Times New Roman"/>
                <a:cs typeface="Times New Roman"/>
              </a:rPr>
              <a:t>particular orientation </a:t>
            </a:r>
            <a:r>
              <a:rPr sz="2000" spc="-5" dirty="0">
                <a:latin typeface="Times New Roman"/>
                <a:cs typeface="Times New Roman"/>
              </a:rPr>
              <a:t>for the </a:t>
            </a:r>
            <a:r>
              <a:rPr sz="2000" spc="-40" dirty="0">
                <a:latin typeface="Times New Roman"/>
                <a:cs typeface="Times New Roman"/>
              </a:rPr>
              <a:t>window, </a:t>
            </a:r>
            <a:r>
              <a:rPr sz="2000" spc="-5" dirty="0">
                <a:latin typeface="Times New Roman"/>
                <a:cs typeface="Times New Roman"/>
              </a:rPr>
              <a:t>we </a:t>
            </a:r>
            <a:r>
              <a:rPr sz="2000" spc="-15" dirty="0">
                <a:latin typeface="Times New Roman"/>
                <a:cs typeface="Times New Roman"/>
              </a:rPr>
              <a:t>can </a:t>
            </a:r>
            <a:r>
              <a:rPr sz="2000" spc="-10" dirty="0">
                <a:latin typeface="Times New Roman"/>
                <a:cs typeface="Times New Roman"/>
              </a:rPr>
              <a:t> </a:t>
            </a:r>
            <a:r>
              <a:rPr sz="2000" spc="-5" dirty="0">
                <a:latin typeface="Times New Roman"/>
                <a:cs typeface="Times New Roman"/>
              </a:rPr>
              <a:t>set</a:t>
            </a:r>
            <a:r>
              <a:rPr sz="2000" dirty="0">
                <a:latin typeface="Times New Roman"/>
                <a:cs typeface="Times New Roman"/>
              </a:rPr>
              <a:t> </a:t>
            </a:r>
            <a:r>
              <a:rPr sz="2000" spc="-5" dirty="0">
                <a:latin typeface="Times New Roman"/>
                <a:cs typeface="Times New Roman"/>
              </a:rPr>
              <a:t>up</a:t>
            </a:r>
            <a:r>
              <a:rPr sz="2000" dirty="0">
                <a:latin typeface="Times New Roman"/>
                <a:cs typeface="Times New Roman"/>
              </a:rPr>
              <a:t> a</a:t>
            </a:r>
            <a:r>
              <a:rPr sz="2000" spc="5" dirty="0">
                <a:latin typeface="Times New Roman"/>
                <a:cs typeface="Times New Roman"/>
              </a:rPr>
              <a:t> </a:t>
            </a:r>
            <a:r>
              <a:rPr sz="2000" spc="-10" dirty="0">
                <a:latin typeface="Times New Roman"/>
                <a:cs typeface="Times New Roman"/>
              </a:rPr>
              <a:t>two-dimensional</a:t>
            </a:r>
            <a:r>
              <a:rPr sz="2000" spc="-5" dirty="0">
                <a:latin typeface="Times New Roman"/>
                <a:cs typeface="Times New Roman"/>
              </a:rPr>
              <a:t> </a:t>
            </a:r>
            <a:r>
              <a:rPr sz="2000" spc="-10" dirty="0">
                <a:latin typeface="Times New Roman"/>
                <a:cs typeface="Times New Roman"/>
              </a:rPr>
              <a:t>viewing-coordinate</a:t>
            </a:r>
            <a:r>
              <a:rPr sz="2000" spc="-5" dirty="0">
                <a:latin typeface="Times New Roman"/>
                <a:cs typeface="Times New Roman"/>
              </a:rPr>
              <a:t> system</a:t>
            </a:r>
            <a:r>
              <a:rPr sz="2000" dirty="0">
                <a:latin typeface="Times New Roman"/>
                <a:cs typeface="Times New Roman"/>
              </a:rPr>
              <a:t> </a:t>
            </a:r>
            <a:r>
              <a:rPr sz="2000" spc="-10" dirty="0">
                <a:latin typeface="Times New Roman"/>
                <a:cs typeface="Times New Roman"/>
              </a:rPr>
              <a:t>in</a:t>
            </a:r>
            <a:r>
              <a:rPr sz="2000" spc="-5" dirty="0">
                <a:latin typeface="Times New Roman"/>
                <a:cs typeface="Times New Roman"/>
              </a:rPr>
              <a:t> the </a:t>
            </a:r>
            <a:r>
              <a:rPr sz="2000" dirty="0">
                <a:latin typeface="Times New Roman"/>
                <a:cs typeface="Times New Roman"/>
              </a:rPr>
              <a:t> </a:t>
            </a:r>
            <a:r>
              <a:rPr sz="2000" spc="-10" dirty="0">
                <a:latin typeface="Times New Roman"/>
                <a:cs typeface="Times New Roman"/>
              </a:rPr>
              <a:t>world-coordinate plane, </a:t>
            </a:r>
            <a:r>
              <a:rPr sz="2000" spc="-5" dirty="0">
                <a:latin typeface="Times New Roman"/>
                <a:cs typeface="Times New Roman"/>
              </a:rPr>
              <a:t>and define </a:t>
            </a:r>
            <a:r>
              <a:rPr sz="2000" dirty="0">
                <a:latin typeface="Times New Roman"/>
                <a:cs typeface="Times New Roman"/>
              </a:rPr>
              <a:t>a </a:t>
            </a:r>
            <a:r>
              <a:rPr sz="2000" spc="-5" dirty="0">
                <a:latin typeface="Times New Roman"/>
                <a:cs typeface="Times New Roman"/>
              </a:rPr>
              <a:t>window </a:t>
            </a:r>
            <a:r>
              <a:rPr sz="2000" spc="-10" dirty="0">
                <a:latin typeface="Times New Roman"/>
                <a:cs typeface="Times New Roman"/>
              </a:rPr>
              <a:t>in </a:t>
            </a:r>
            <a:r>
              <a:rPr sz="2000" spc="-5" dirty="0">
                <a:latin typeface="Times New Roman"/>
                <a:cs typeface="Times New Roman"/>
              </a:rPr>
              <a:t>the </a:t>
            </a:r>
            <a:r>
              <a:rPr sz="2000" spc="-10" dirty="0">
                <a:latin typeface="Times New Roman"/>
                <a:cs typeface="Times New Roman"/>
              </a:rPr>
              <a:t>viewing- </a:t>
            </a:r>
            <a:r>
              <a:rPr sz="2000" spc="-5" dirty="0">
                <a:latin typeface="Times New Roman"/>
                <a:cs typeface="Times New Roman"/>
              </a:rPr>
              <a:t> coordinate</a:t>
            </a:r>
            <a:r>
              <a:rPr sz="2000" spc="-55" dirty="0">
                <a:latin typeface="Times New Roman"/>
                <a:cs typeface="Times New Roman"/>
              </a:rPr>
              <a:t> </a:t>
            </a:r>
            <a:r>
              <a:rPr sz="2000" spc="-20" dirty="0">
                <a:latin typeface="Times New Roman"/>
                <a:cs typeface="Times New Roman"/>
              </a:rPr>
              <a:t>system.</a:t>
            </a:r>
            <a:endParaRPr sz="2000" dirty="0">
              <a:latin typeface="Times New Roman"/>
              <a:cs typeface="Times New Roman"/>
            </a:endParaRPr>
          </a:p>
          <a:p>
            <a:pPr marL="268605" marR="5080" indent="-254635" algn="just">
              <a:lnSpc>
                <a:spcPct val="79300"/>
              </a:lnSpc>
              <a:spcBef>
                <a:spcPts val="49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The viewing </a:t>
            </a:r>
            <a:r>
              <a:rPr sz="2000" spc="-10" dirty="0">
                <a:latin typeface="Times New Roman"/>
                <a:cs typeface="Times New Roman"/>
              </a:rPr>
              <a:t>coordinate reference </a:t>
            </a:r>
            <a:r>
              <a:rPr sz="2000" spc="-5" dirty="0">
                <a:latin typeface="Times New Roman"/>
                <a:cs typeface="Times New Roman"/>
              </a:rPr>
              <a:t>frame </a:t>
            </a:r>
            <a:r>
              <a:rPr sz="2000" spc="-10" dirty="0">
                <a:latin typeface="Times New Roman"/>
                <a:cs typeface="Times New Roman"/>
              </a:rPr>
              <a:t>is </a:t>
            </a:r>
            <a:r>
              <a:rPr sz="2000" spc="-5" dirty="0">
                <a:latin typeface="Times New Roman"/>
                <a:cs typeface="Times New Roman"/>
              </a:rPr>
              <a:t>used </a:t>
            </a:r>
            <a:r>
              <a:rPr sz="2000" spc="-15" dirty="0">
                <a:latin typeface="Times New Roman"/>
                <a:cs typeface="Times New Roman"/>
              </a:rPr>
              <a:t>to </a:t>
            </a:r>
            <a:r>
              <a:rPr sz="2000" spc="-5" dirty="0">
                <a:latin typeface="Times New Roman"/>
                <a:cs typeface="Times New Roman"/>
              </a:rPr>
              <a:t>provide </a:t>
            </a:r>
            <a:r>
              <a:rPr sz="2000" dirty="0">
                <a:latin typeface="Times New Roman"/>
                <a:cs typeface="Times New Roman"/>
              </a:rPr>
              <a:t>a </a:t>
            </a:r>
            <a:r>
              <a:rPr sz="2000" spc="5" dirty="0">
                <a:latin typeface="Times New Roman"/>
                <a:cs typeface="Times New Roman"/>
              </a:rPr>
              <a:t> </a:t>
            </a:r>
            <a:r>
              <a:rPr sz="2000" spc="-10" dirty="0">
                <a:latin typeface="Times New Roman"/>
                <a:cs typeface="Times New Roman"/>
              </a:rPr>
              <a:t>method</a:t>
            </a:r>
            <a:r>
              <a:rPr sz="2000" spc="-5" dirty="0">
                <a:latin typeface="Times New Roman"/>
                <a:cs typeface="Times New Roman"/>
              </a:rPr>
              <a:t> for</a:t>
            </a:r>
            <a:r>
              <a:rPr sz="2000" dirty="0">
                <a:latin typeface="Times New Roman"/>
                <a:cs typeface="Times New Roman"/>
              </a:rPr>
              <a:t> </a:t>
            </a:r>
            <a:r>
              <a:rPr sz="2000" spc="-10" dirty="0">
                <a:latin typeface="Times New Roman"/>
                <a:cs typeface="Times New Roman"/>
              </a:rPr>
              <a:t>setting</a:t>
            </a:r>
            <a:r>
              <a:rPr sz="2000" spc="-5" dirty="0">
                <a:latin typeface="Times New Roman"/>
                <a:cs typeface="Times New Roman"/>
              </a:rPr>
              <a:t> up</a:t>
            </a:r>
            <a:r>
              <a:rPr sz="2000" dirty="0">
                <a:latin typeface="Times New Roman"/>
                <a:cs typeface="Times New Roman"/>
              </a:rPr>
              <a:t> </a:t>
            </a:r>
            <a:r>
              <a:rPr sz="2000" spc="-10" dirty="0">
                <a:latin typeface="Times New Roman"/>
                <a:cs typeface="Times New Roman"/>
              </a:rPr>
              <a:t>arbitrary</a:t>
            </a:r>
            <a:r>
              <a:rPr sz="2000" spc="-5" dirty="0">
                <a:latin typeface="Times New Roman"/>
                <a:cs typeface="Times New Roman"/>
              </a:rPr>
              <a:t> </a:t>
            </a:r>
            <a:r>
              <a:rPr sz="2000" spc="-10" dirty="0">
                <a:latin typeface="Times New Roman"/>
                <a:cs typeface="Times New Roman"/>
              </a:rPr>
              <a:t>orientations</a:t>
            </a:r>
            <a:r>
              <a:rPr sz="2000" spc="-5" dirty="0">
                <a:latin typeface="Times New Roman"/>
                <a:cs typeface="Times New Roman"/>
              </a:rPr>
              <a:t> for</a:t>
            </a:r>
            <a:r>
              <a:rPr sz="2000" dirty="0">
                <a:latin typeface="Times New Roman"/>
                <a:cs typeface="Times New Roman"/>
              </a:rPr>
              <a:t> </a:t>
            </a:r>
            <a:r>
              <a:rPr sz="2000" spc="-10" dirty="0">
                <a:latin typeface="Times New Roman"/>
                <a:cs typeface="Times New Roman"/>
              </a:rPr>
              <a:t>rectangular </a:t>
            </a:r>
            <a:r>
              <a:rPr sz="2000" spc="-5" dirty="0">
                <a:latin typeface="Times New Roman"/>
                <a:cs typeface="Times New Roman"/>
              </a:rPr>
              <a:t> </a:t>
            </a:r>
            <a:r>
              <a:rPr sz="2000" dirty="0">
                <a:latin typeface="Times New Roman"/>
                <a:cs typeface="Times New Roman"/>
              </a:rPr>
              <a:t>windows.</a:t>
            </a:r>
          </a:p>
          <a:p>
            <a:pPr marL="266700" marR="7620" indent="-254635" algn="just">
              <a:lnSpc>
                <a:spcPct val="80000"/>
              </a:lnSpc>
              <a:spcBef>
                <a:spcPts val="6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Once</a:t>
            </a:r>
            <a:r>
              <a:rPr sz="2000" spc="5" dirty="0">
                <a:latin typeface="Times New Roman"/>
                <a:cs typeface="Times New Roman"/>
              </a:rPr>
              <a:t> </a:t>
            </a:r>
            <a:r>
              <a:rPr sz="2000" spc="-10" dirty="0">
                <a:latin typeface="Times New Roman"/>
                <a:cs typeface="Times New Roman"/>
              </a:rPr>
              <a:t>the</a:t>
            </a:r>
            <a:r>
              <a:rPr sz="2000" spc="-5" dirty="0">
                <a:latin typeface="Times New Roman"/>
                <a:cs typeface="Times New Roman"/>
              </a:rPr>
              <a:t> viewing</a:t>
            </a:r>
            <a:r>
              <a:rPr sz="2000" dirty="0">
                <a:latin typeface="Times New Roman"/>
                <a:cs typeface="Times New Roman"/>
              </a:rPr>
              <a:t> </a:t>
            </a:r>
            <a:r>
              <a:rPr sz="2000" spc="-5" dirty="0">
                <a:latin typeface="Times New Roman"/>
                <a:cs typeface="Times New Roman"/>
              </a:rPr>
              <a:t>reference</a:t>
            </a:r>
            <a:r>
              <a:rPr sz="2000" dirty="0">
                <a:latin typeface="Times New Roman"/>
                <a:cs typeface="Times New Roman"/>
              </a:rPr>
              <a:t> </a:t>
            </a:r>
            <a:r>
              <a:rPr sz="2000" spc="-5" dirty="0">
                <a:latin typeface="Times New Roman"/>
                <a:cs typeface="Times New Roman"/>
              </a:rPr>
              <a:t>frame</a:t>
            </a:r>
            <a:r>
              <a:rPr sz="2000" dirty="0">
                <a:latin typeface="Times New Roman"/>
                <a:cs typeface="Times New Roman"/>
              </a:rPr>
              <a:t> </a:t>
            </a:r>
            <a:r>
              <a:rPr sz="2000" spc="-5" dirty="0">
                <a:latin typeface="Times New Roman"/>
                <a:cs typeface="Times New Roman"/>
              </a:rPr>
              <a:t>is</a:t>
            </a:r>
            <a:r>
              <a:rPr sz="2000" dirty="0">
                <a:latin typeface="Times New Roman"/>
                <a:cs typeface="Times New Roman"/>
              </a:rPr>
              <a:t> </a:t>
            </a:r>
            <a:r>
              <a:rPr sz="2000" spc="-10" dirty="0">
                <a:latin typeface="Times New Roman"/>
                <a:cs typeface="Times New Roman"/>
              </a:rPr>
              <a:t>established,</a:t>
            </a:r>
            <a:r>
              <a:rPr sz="2000" spc="-5"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spc="-5" dirty="0">
                <a:latin typeface="Times New Roman"/>
                <a:cs typeface="Times New Roman"/>
              </a:rPr>
              <a:t>can </a:t>
            </a:r>
            <a:r>
              <a:rPr sz="2000" dirty="0">
                <a:latin typeface="Times New Roman"/>
                <a:cs typeface="Times New Roman"/>
              </a:rPr>
              <a:t> </a:t>
            </a:r>
            <a:r>
              <a:rPr sz="2000" spc="-5" dirty="0">
                <a:latin typeface="Times New Roman"/>
                <a:cs typeface="Times New Roman"/>
              </a:rPr>
              <a:t>transform</a:t>
            </a:r>
            <a:r>
              <a:rPr sz="2000" dirty="0">
                <a:latin typeface="Times New Roman"/>
                <a:cs typeface="Times New Roman"/>
              </a:rPr>
              <a:t> </a:t>
            </a:r>
            <a:r>
              <a:rPr sz="2000" spc="-10" dirty="0">
                <a:latin typeface="Times New Roman"/>
                <a:cs typeface="Times New Roman"/>
              </a:rPr>
              <a:t>descriptions</a:t>
            </a:r>
            <a:r>
              <a:rPr sz="2000" spc="-5" dirty="0">
                <a:latin typeface="Times New Roman"/>
                <a:cs typeface="Times New Roman"/>
              </a:rPr>
              <a:t> </a:t>
            </a:r>
            <a:r>
              <a:rPr sz="2000" spc="-10" dirty="0">
                <a:latin typeface="Times New Roman"/>
                <a:cs typeface="Times New Roman"/>
              </a:rPr>
              <a:t>in</a:t>
            </a:r>
            <a:r>
              <a:rPr sz="2000" spc="-5" dirty="0">
                <a:latin typeface="Times New Roman"/>
                <a:cs typeface="Times New Roman"/>
              </a:rPr>
              <a:t> world</a:t>
            </a:r>
            <a:r>
              <a:rPr sz="2000" dirty="0">
                <a:latin typeface="Times New Roman"/>
                <a:cs typeface="Times New Roman"/>
              </a:rPr>
              <a:t> </a:t>
            </a:r>
            <a:r>
              <a:rPr sz="2000" spc="-10" dirty="0">
                <a:latin typeface="Times New Roman"/>
                <a:cs typeface="Times New Roman"/>
              </a:rPr>
              <a:t>coordinates</a:t>
            </a:r>
            <a:r>
              <a:rPr sz="2000" spc="-5" dirty="0">
                <a:latin typeface="Times New Roman"/>
                <a:cs typeface="Times New Roman"/>
              </a:rPr>
              <a:t> </a:t>
            </a:r>
            <a:r>
              <a:rPr sz="2000" spc="-10" dirty="0">
                <a:latin typeface="Times New Roman"/>
                <a:cs typeface="Times New Roman"/>
              </a:rPr>
              <a:t>to</a:t>
            </a:r>
            <a:r>
              <a:rPr sz="2000" spc="-5" dirty="0">
                <a:latin typeface="Times New Roman"/>
                <a:cs typeface="Times New Roman"/>
              </a:rPr>
              <a:t> viewing </a:t>
            </a:r>
            <a:r>
              <a:rPr sz="2000" dirty="0">
                <a:latin typeface="Times New Roman"/>
                <a:cs typeface="Times New Roman"/>
              </a:rPr>
              <a:t> </a:t>
            </a:r>
            <a:r>
              <a:rPr sz="2000" spc="-5" dirty="0">
                <a:latin typeface="Times New Roman"/>
                <a:cs typeface="Times New Roman"/>
              </a:rPr>
              <a:t>coordinates.</a:t>
            </a:r>
            <a:endParaRPr sz="2000" dirty="0">
              <a:latin typeface="Times New Roman"/>
              <a:cs typeface="Times New Roman"/>
            </a:endParaRPr>
          </a:p>
          <a:p>
            <a:pPr marL="266700" marR="5080" indent="-254635" algn="just">
              <a:lnSpc>
                <a:spcPct val="80000"/>
              </a:lnSpc>
              <a:spcBef>
                <a:spcPts val="50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20" dirty="0">
                <a:latin typeface="Times New Roman"/>
                <a:cs typeface="Times New Roman"/>
              </a:rPr>
              <a:t>We</a:t>
            </a:r>
            <a:r>
              <a:rPr sz="2000" spc="-114" dirty="0">
                <a:latin typeface="Times New Roman"/>
                <a:cs typeface="Times New Roman"/>
              </a:rPr>
              <a:t> </a:t>
            </a:r>
            <a:r>
              <a:rPr sz="2000" spc="-10" dirty="0">
                <a:latin typeface="Times New Roman"/>
                <a:cs typeface="Times New Roman"/>
              </a:rPr>
              <a:t>then </a:t>
            </a:r>
            <a:r>
              <a:rPr sz="2000" dirty="0">
                <a:latin typeface="Times New Roman"/>
                <a:cs typeface="Times New Roman"/>
              </a:rPr>
              <a:t>define a </a:t>
            </a:r>
            <a:r>
              <a:rPr sz="2000" spc="-5" dirty="0">
                <a:latin typeface="Times New Roman"/>
                <a:cs typeface="Times New Roman"/>
              </a:rPr>
              <a:t>viewport </a:t>
            </a:r>
            <a:r>
              <a:rPr sz="2000" spc="-10" dirty="0">
                <a:latin typeface="Times New Roman"/>
                <a:cs typeface="Times New Roman"/>
              </a:rPr>
              <a:t>in normalized coordinates (in </a:t>
            </a:r>
            <a:r>
              <a:rPr sz="2000" spc="-5" dirty="0">
                <a:latin typeface="Times New Roman"/>
                <a:cs typeface="Times New Roman"/>
              </a:rPr>
              <a:t>the </a:t>
            </a:r>
            <a:r>
              <a:rPr sz="2000" dirty="0">
                <a:latin typeface="Times New Roman"/>
                <a:cs typeface="Times New Roman"/>
              </a:rPr>
              <a:t> </a:t>
            </a:r>
            <a:r>
              <a:rPr sz="2000" spc="-5" dirty="0">
                <a:latin typeface="Times New Roman"/>
                <a:cs typeface="Times New Roman"/>
              </a:rPr>
              <a:t>range </a:t>
            </a:r>
            <a:r>
              <a:rPr sz="2000" dirty="0">
                <a:latin typeface="Times New Roman"/>
                <a:cs typeface="Times New Roman"/>
              </a:rPr>
              <a:t>from 0 </a:t>
            </a:r>
            <a:r>
              <a:rPr sz="2000" spc="-10" dirty="0">
                <a:latin typeface="Times New Roman"/>
                <a:cs typeface="Times New Roman"/>
              </a:rPr>
              <a:t>to </a:t>
            </a:r>
            <a:r>
              <a:rPr sz="2000" spc="-5" dirty="0">
                <a:latin typeface="Times New Roman"/>
                <a:cs typeface="Times New Roman"/>
              </a:rPr>
              <a:t>1) and </a:t>
            </a:r>
            <a:r>
              <a:rPr sz="2000" spc="-20" dirty="0">
                <a:latin typeface="Times New Roman"/>
                <a:cs typeface="Times New Roman"/>
              </a:rPr>
              <a:t>map </a:t>
            </a:r>
            <a:r>
              <a:rPr sz="2000" dirty="0">
                <a:latin typeface="Times New Roman"/>
                <a:cs typeface="Times New Roman"/>
              </a:rPr>
              <a:t>the </a:t>
            </a:r>
            <a:r>
              <a:rPr sz="2000" spc="-10" dirty="0">
                <a:latin typeface="Times New Roman"/>
                <a:cs typeface="Times New Roman"/>
              </a:rPr>
              <a:t>viewing-coordinate description </a:t>
            </a:r>
            <a:r>
              <a:rPr sz="2000" spc="-5" dirty="0">
                <a:latin typeface="Times New Roman"/>
                <a:cs typeface="Times New Roman"/>
              </a:rPr>
              <a:t> </a:t>
            </a:r>
            <a:r>
              <a:rPr sz="2000" dirty="0">
                <a:latin typeface="Times New Roman"/>
                <a:cs typeface="Times New Roman"/>
              </a:rPr>
              <a:t>of</a:t>
            </a:r>
            <a:r>
              <a:rPr sz="2000" spc="-3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10" dirty="0">
                <a:latin typeface="Times New Roman"/>
                <a:cs typeface="Times New Roman"/>
              </a:rPr>
              <a:t>scene</a:t>
            </a:r>
            <a:r>
              <a:rPr sz="2000" spc="-25" dirty="0">
                <a:latin typeface="Times New Roman"/>
                <a:cs typeface="Times New Roman"/>
              </a:rPr>
              <a:t> </a:t>
            </a:r>
            <a:r>
              <a:rPr sz="2000" spc="-5" dirty="0">
                <a:latin typeface="Times New Roman"/>
                <a:cs typeface="Times New Roman"/>
              </a:rPr>
              <a:t>to</a:t>
            </a:r>
            <a:r>
              <a:rPr sz="2000" spc="-30" dirty="0">
                <a:latin typeface="Times New Roman"/>
                <a:cs typeface="Times New Roman"/>
              </a:rPr>
              <a:t> </a:t>
            </a:r>
            <a:r>
              <a:rPr sz="2000" spc="-5" dirty="0">
                <a:latin typeface="Times New Roman"/>
                <a:cs typeface="Times New Roman"/>
              </a:rPr>
              <a:t>normalized</a:t>
            </a:r>
            <a:r>
              <a:rPr sz="2000" spc="-15" dirty="0">
                <a:latin typeface="Times New Roman"/>
                <a:cs typeface="Times New Roman"/>
              </a:rPr>
              <a:t> </a:t>
            </a:r>
            <a:r>
              <a:rPr sz="2000" spc="-5" dirty="0">
                <a:latin typeface="Times New Roman"/>
                <a:cs typeface="Times New Roman"/>
              </a:rPr>
              <a:t>coordinates.</a:t>
            </a:r>
            <a:endParaRPr sz="2000" dirty="0">
              <a:latin typeface="Times New Roman"/>
              <a:cs typeface="Times New Roman"/>
            </a:endParaRPr>
          </a:p>
          <a:p>
            <a:pPr marL="266700" marR="6985" indent="-254635" algn="just">
              <a:lnSpc>
                <a:spcPct val="79000"/>
              </a:lnSpc>
              <a:spcBef>
                <a:spcPts val="509"/>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dirty="0">
                <a:latin typeface="Times New Roman"/>
                <a:cs typeface="Times New Roman"/>
              </a:rPr>
              <a:t>At the </a:t>
            </a:r>
            <a:r>
              <a:rPr sz="2000" spc="-5" dirty="0">
                <a:latin typeface="Times New Roman"/>
                <a:cs typeface="Times New Roman"/>
              </a:rPr>
              <a:t>final step, all </a:t>
            </a:r>
            <a:r>
              <a:rPr sz="2000" spc="-10" dirty="0">
                <a:latin typeface="Times New Roman"/>
                <a:cs typeface="Times New Roman"/>
              </a:rPr>
              <a:t>parts </a:t>
            </a:r>
            <a:r>
              <a:rPr sz="2000" spc="-5" dirty="0">
                <a:latin typeface="Times New Roman"/>
                <a:cs typeface="Times New Roman"/>
              </a:rPr>
              <a:t>of the picture </a:t>
            </a:r>
            <a:r>
              <a:rPr sz="2000" spc="-10" dirty="0">
                <a:latin typeface="Times New Roman"/>
                <a:cs typeface="Times New Roman"/>
              </a:rPr>
              <a:t>that are outside the </a:t>
            </a:r>
            <a:r>
              <a:rPr sz="2000" spc="-5" dirty="0">
                <a:latin typeface="Times New Roman"/>
                <a:cs typeface="Times New Roman"/>
              </a:rPr>
              <a:t> viewport</a:t>
            </a:r>
            <a:r>
              <a:rPr sz="2000" dirty="0">
                <a:latin typeface="Times New Roman"/>
                <a:cs typeface="Times New Roman"/>
              </a:rPr>
              <a:t> </a:t>
            </a:r>
            <a:r>
              <a:rPr sz="2000" spc="-10" dirty="0">
                <a:latin typeface="Times New Roman"/>
                <a:cs typeface="Times New Roman"/>
              </a:rPr>
              <a:t>are</a:t>
            </a:r>
            <a:r>
              <a:rPr sz="2000" spc="-5" dirty="0">
                <a:latin typeface="Times New Roman"/>
                <a:cs typeface="Times New Roman"/>
              </a:rPr>
              <a:t> </a:t>
            </a:r>
            <a:r>
              <a:rPr sz="2000" spc="-10" dirty="0">
                <a:latin typeface="Times New Roman"/>
                <a:cs typeface="Times New Roman"/>
              </a:rPr>
              <a:t>clipped,</a:t>
            </a:r>
            <a:r>
              <a:rPr sz="2000" spc="-5" dirty="0">
                <a:latin typeface="Times New Roman"/>
                <a:cs typeface="Times New Roman"/>
              </a:rPr>
              <a:t> </a:t>
            </a:r>
            <a:r>
              <a:rPr sz="2000" spc="-10" dirty="0">
                <a:latin typeface="Times New Roman"/>
                <a:cs typeface="Times New Roman"/>
              </a:rPr>
              <a:t>and</a:t>
            </a:r>
            <a:r>
              <a:rPr sz="2000" spc="-5" dirty="0">
                <a:latin typeface="Times New Roman"/>
                <a:cs typeface="Times New Roman"/>
              </a:rPr>
              <a:t> the</a:t>
            </a:r>
            <a:r>
              <a:rPr sz="2000" dirty="0">
                <a:latin typeface="Times New Roman"/>
                <a:cs typeface="Times New Roman"/>
              </a:rPr>
              <a:t> </a:t>
            </a:r>
            <a:r>
              <a:rPr sz="2000" spc="-10" dirty="0">
                <a:latin typeface="Times New Roman"/>
                <a:cs typeface="Times New Roman"/>
              </a:rPr>
              <a:t>contents</a:t>
            </a:r>
            <a:r>
              <a:rPr sz="2000" spc="-5" dirty="0">
                <a:latin typeface="Times New Roman"/>
                <a:cs typeface="Times New Roman"/>
              </a:rPr>
              <a:t> of</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viewport</a:t>
            </a:r>
            <a:r>
              <a:rPr sz="2000" dirty="0">
                <a:latin typeface="Times New Roman"/>
                <a:cs typeface="Times New Roman"/>
              </a:rPr>
              <a:t> </a:t>
            </a:r>
            <a:r>
              <a:rPr sz="2000" spc="-10" dirty="0">
                <a:latin typeface="Times New Roman"/>
                <a:cs typeface="Times New Roman"/>
              </a:rPr>
              <a:t>are </a:t>
            </a:r>
            <a:r>
              <a:rPr sz="2000" spc="-5" dirty="0">
                <a:latin typeface="Times New Roman"/>
                <a:cs typeface="Times New Roman"/>
              </a:rPr>
              <a:t> transferred</a:t>
            </a:r>
            <a:r>
              <a:rPr sz="2000" spc="-55"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device</a:t>
            </a:r>
            <a:r>
              <a:rPr sz="2000" spc="-35" dirty="0">
                <a:latin typeface="Times New Roman"/>
                <a:cs typeface="Times New Roman"/>
              </a:rPr>
              <a:t> </a:t>
            </a:r>
            <a:r>
              <a:rPr sz="2000" spc="-5" dirty="0">
                <a:latin typeface="Times New Roman"/>
                <a:cs typeface="Times New Roman"/>
              </a:rPr>
              <a:t>coordinates.</a:t>
            </a:r>
            <a:endParaRPr sz="2000" dirty="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B4AB-DD5B-2789-0EA9-FF38A3187C34}"/>
              </a:ext>
            </a:extLst>
          </p:cNvPr>
          <p:cNvSpPr>
            <a:spLocks noGrp="1"/>
          </p:cNvSpPr>
          <p:nvPr>
            <p:ph type="title"/>
          </p:nvPr>
        </p:nvSpPr>
        <p:spPr>
          <a:xfrm>
            <a:off x="1219200" y="100033"/>
            <a:ext cx="7014971" cy="492443"/>
          </a:xfrm>
        </p:spPr>
        <p:txBody>
          <a:bodyPr/>
          <a:lstStyle/>
          <a:p>
            <a:pPr algn="ctr"/>
            <a:r>
              <a:rPr lang="en-IN" dirty="0"/>
              <a:t>PROJECTIONS </a:t>
            </a:r>
          </a:p>
        </p:txBody>
      </p:sp>
      <p:sp>
        <p:nvSpPr>
          <p:cNvPr id="4" name="TextBox 3">
            <a:extLst>
              <a:ext uri="{FF2B5EF4-FFF2-40B4-BE49-F238E27FC236}">
                <a16:creationId xmlns:a16="http://schemas.microsoft.com/office/drawing/2014/main" id="{3AB28DDF-4057-913A-3553-775CF7A8A83D}"/>
              </a:ext>
            </a:extLst>
          </p:cNvPr>
          <p:cNvSpPr txBox="1"/>
          <p:nvPr/>
        </p:nvSpPr>
        <p:spPr>
          <a:xfrm>
            <a:off x="840485" y="612844"/>
            <a:ext cx="7772400" cy="5355312"/>
          </a:xfrm>
          <a:prstGeom prst="rect">
            <a:avLst/>
          </a:prstGeom>
          <a:noFill/>
        </p:spPr>
        <p:txBody>
          <a:bodyPr wrap="square">
            <a:spAutoFit/>
          </a:bodyPr>
          <a:lstStyle/>
          <a:p>
            <a:pPr marL="285750" indent="-285750">
              <a:buFont typeface="Arial" panose="020B0604020202020204" pitchFamily="34" charset="0"/>
              <a:buChar char="•"/>
            </a:pPr>
            <a:r>
              <a:rPr lang="en-US" dirty="0"/>
              <a:t>Projection is mapping or transformation from 3D view into 2D view</a:t>
            </a:r>
          </a:p>
          <a:p>
            <a:pPr marL="285750" indent="-285750">
              <a:buFont typeface="Arial" panose="020B0604020202020204" pitchFamily="34" charset="0"/>
              <a:buChar char="•"/>
            </a:pPr>
            <a:r>
              <a:rPr lang="en-US" dirty="0" err="1"/>
              <a:t>ie</a:t>
            </a:r>
            <a:r>
              <a:rPr lang="en-US" dirty="0"/>
              <a:t>., world-coordinate descriptions of the objects in a scene are converted to viewing coordinates</a:t>
            </a:r>
          </a:p>
          <a:p>
            <a:pPr marL="285750" indent="-285750">
              <a:buFont typeface="Arial" panose="020B0604020202020204" pitchFamily="34" charset="0"/>
              <a:buChar char="•"/>
            </a:pPr>
            <a:r>
              <a:rPr lang="en-US" dirty="0"/>
              <a:t>There are 2 types of projection </a:t>
            </a:r>
          </a:p>
          <a:p>
            <a:pPr marL="285750" indent="-285750">
              <a:buFont typeface="Arial" panose="020B0604020202020204" pitchFamily="34" charset="0"/>
              <a:buChar char="•"/>
            </a:pPr>
            <a:r>
              <a:rPr lang="en-US" b="1" dirty="0"/>
              <a:t>1 parallel projection </a:t>
            </a:r>
          </a:p>
          <a:p>
            <a:r>
              <a:rPr lang="en-US" dirty="0"/>
              <a:t>In a parallel projection, coordinate positions are transformed to the viewed plane along parallel lines, as shown in the ,example of Fig.</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parallel projection preserves relative proportions of objects, and this is the method used in drafting to produce scale drawings of three-dimensional object</a:t>
            </a:r>
          </a:p>
          <a:p>
            <a:pPr marL="285750" indent="-285750">
              <a:buFont typeface="Arial" panose="020B0604020202020204" pitchFamily="34" charset="0"/>
              <a:buChar char="•"/>
            </a:pPr>
            <a:r>
              <a:rPr lang="en-US" dirty="0"/>
              <a:t>Accurate views of the various sides of an object are obtained with a parallel projection, but this does not give us a realistic representation of the appearance of a three-dimensional object.</a:t>
            </a:r>
          </a:p>
          <a:p>
            <a:endParaRPr lang="en-US" dirty="0"/>
          </a:p>
        </p:txBody>
      </p:sp>
      <p:pic>
        <p:nvPicPr>
          <p:cNvPr id="6" name="Picture 5">
            <a:extLst>
              <a:ext uri="{FF2B5EF4-FFF2-40B4-BE49-F238E27FC236}">
                <a16:creationId xmlns:a16="http://schemas.microsoft.com/office/drawing/2014/main" id="{B2ED750A-B983-D806-20BE-E5D251F9CD35}"/>
              </a:ext>
            </a:extLst>
          </p:cNvPr>
          <p:cNvPicPr>
            <a:picLocks noChangeAspect="1"/>
          </p:cNvPicPr>
          <p:nvPr/>
        </p:nvPicPr>
        <p:blipFill>
          <a:blip r:embed="rId2"/>
          <a:stretch>
            <a:fillRect/>
          </a:stretch>
        </p:blipFill>
        <p:spPr>
          <a:xfrm>
            <a:off x="3429000" y="2590800"/>
            <a:ext cx="1600200" cy="1211307"/>
          </a:xfrm>
          <a:prstGeom prst="rect">
            <a:avLst/>
          </a:prstGeom>
        </p:spPr>
      </p:pic>
    </p:spTree>
    <p:extLst>
      <p:ext uri="{BB962C8B-B14F-4D97-AF65-F5344CB8AC3E}">
        <p14:creationId xmlns:p14="http://schemas.microsoft.com/office/powerpoint/2010/main" val="616083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158CAA-5E69-1B17-C9E4-D7E929B5668C}"/>
              </a:ext>
            </a:extLst>
          </p:cNvPr>
          <p:cNvSpPr txBox="1"/>
          <p:nvPr/>
        </p:nvSpPr>
        <p:spPr>
          <a:xfrm>
            <a:off x="304800" y="152400"/>
            <a:ext cx="8763000" cy="4524315"/>
          </a:xfrm>
          <a:prstGeom prst="rect">
            <a:avLst/>
          </a:prstGeom>
          <a:noFill/>
        </p:spPr>
        <p:txBody>
          <a:bodyPr wrap="square">
            <a:spAutoFit/>
          </a:bodyPr>
          <a:lstStyle/>
          <a:p>
            <a:pPr marL="285750" indent="-285750">
              <a:buFont typeface="Arial" panose="020B0604020202020204" pitchFamily="34" charset="0"/>
              <a:buChar char="•"/>
            </a:pPr>
            <a:r>
              <a:rPr lang="en-US" b="1" dirty="0"/>
              <a:t>2 Perspective Projection</a:t>
            </a:r>
          </a:p>
          <a:p>
            <a:pPr marL="285750" indent="-285750">
              <a:buFont typeface="Arial" panose="020B0604020202020204" pitchFamily="34" charset="0"/>
              <a:buChar char="•"/>
            </a:pPr>
            <a:r>
              <a:rPr lang="en-US" dirty="0"/>
              <a:t>For a perspective projection  the object positions are transformed to the view plane along lines that converge to a point called the projection reference point (or center of projection).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projected view of an , object  is determined calculating the intersection of the projection lines with the view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perspective projection, on the other hand, produces realistic views but does not preserve relative proportions.</a:t>
            </a:r>
          </a:p>
          <a:p>
            <a:pPr marL="285750" indent="-285750">
              <a:buFont typeface="Arial" panose="020B0604020202020204" pitchFamily="34" charset="0"/>
              <a:buChar char="•"/>
            </a:pPr>
            <a:endParaRPr lang="en-IN" b="1" dirty="0"/>
          </a:p>
        </p:txBody>
      </p:sp>
      <p:pic>
        <p:nvPicPr>
          <p:cNvPr id="6" name="Picture 5">
            <a:extLst>
              <a:ext uri="{FF2B5EF4-FFF2-40B4-BE49-F238E27FC236}">
                <a16:creationId xmlns:a16="http://schemas.microsoft.com/office/drawing/2014/main" id="{4FA2D561-8C1B-E1B0-F213-B6058C0EBD9A}"/>
              </a:ext>
            </a:extLst>
          </p:cNvPr>
          <p:cNvPicPr>
            <a:picLocks noChangeAspect="1"/>
          </p:cNvPicPr>
          <p:nvPr/>
        </p:nvPicPr>
        <p:blipFill>
          <a:blip r:embed="rId2"/>
          <a:stretch>
            <a:fillRect/>
          </a:stretch>
        </p:blipFill>
        <p:spPr>
          <a:xfrm>
            <a:off x="3200400" y="2209800"/>
            <a:ext cx="2024358" cy="1447800"/>
          </a:xfrm>
          <a:prstGeom prst="rect">
            <a:avLst/>
          </a:prstGeom>
        </p:spPr>
      </p:pic>
      <p:pic>
        <p:nvPicPr>
          <p:cNvPr id="9" name="Picture 8">
            <a:extLst>
              <a:ext uri="{FF2B5EF4-FFF2-40B4-BE49-F238E27FC236}">
                <a16:creationId xmlns:a16="http://schemas.microsoft.com/office/drawing/2014/main" id="{06C2F0BD-0AC0-A659-EA35-42345ACDECC5}"/>
              </a:ext>
            </a:extLst>
          </p:cNvPr>
          <p:cNvPicPr>
            <a:picLocks noChangeAspect="1"/>
          </p:cNvPicPr>
          <p:nvPr/>
        </p:nvPicPr>
        <p:blipFill>
          <a:blip r:embed="rId3"/>
          <a:stretch>
            <a:fillRect/>
          </a:stretch>
        </p:blipFill>
        <p:spPr>
          <a:xfrm>
            <a:off x="3505200" y="4495800"/>
            <a:ext cx="3048000" cy="1896140"/>
          </a:xfrm>
          <a:prstGeom prst="rect">
            <a:avLst/>
          </a:prstGeom>
        </p:spPr>
      </p:pic>
    </p:spTree>
    <p:extLst>
      <p:ext uri="{BB962C8B-B14F-4D97-AF65-F5344CB8AC3E}">
        <p14:creationId xmlns:p14="http://schemas.microsoft.com/office/powerpoint/2010/main" val="12140483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24CA816-1799-EB3D-6387-8910730172AC}"/>
              </a:ext>
            </a:extLst>
          </p:cNvPr>
          <p:cNvSpPr txBox="1"/>
          <p:nvPr/>
        </p:nvSpPr>
        <p:spPr>
          <a:xfrm>
            <a:off x="2286000" y="457200"/>
            <a:ext cx="4572000" cy="369332"/>
          </a:xfrm>
          <a:prstGeom prst="rect">
            <a:avLst/>
          </a:prstGeom>
          <a:noFill/>
        </p:spPr>
        <p:txBody>
          <a:bodyPr wrap="square">
            <a:spAutoFit/>
          </a:bodyPr>
          <a:lstStyle/>
          <a:p>
            <a:pPr algn="ctr"/>
            <a:r>
              <a:rPr lang="en-IN"/>
              <a:t>Parallel Projection</a:t>
            </a:r>
            <a:endParaRPr lang="en-IN" dirty="0"/>
          </a:p>
        </p:txBody>
      </p:sp>
      <p:sp>
        <p:nvSpPr>
          <p:cNvPr id="12" name="TextBox 11">
            <a:extLst>
              <a:ext uri="{FF2B5EF4-FFF2-40B4-BE49-F238E27FC236}">
                <a16:creationId xmlns:a16="http://schemas.microsoft.com/office/drawing/2014/main" id="{3088FDD9-283A-91D1-31F9-B99F2173CC8D}"/>
              </a:ext>
            </a:extLst>
          </p:cNvPr>
          <p:cNvSpPr txBox="1"/>
          <p:nvPr/>
        </p:nvSpPr>
        <p:spPr>
          <a:xfrm>
            <a:off x="457200" y="854606"/>
            <a:ext cx="8915400" cy="3970318"/>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In a parallel projection, coordinate positions are transformed to the viewed plane along parallel lines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specify a parallel projection with a projection vector that defines the direction for the projection lines.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When the projection is perpendicular to the view plane, we have an orthographic parallel projection.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Otherwise, we have an oblique parallel projection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Figure illustrates the two types of parallel projections. </a:t>
            </a:r>
          </a:p>
          <a:p>
            <a:pPr marL="285750"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371BD82B-2ACD-6742-30AD-293C7F716CE5}"/>
              </a:ext>
            </a:extLst>
          </p:cNvPr>
          <p:cNvPicPr>
            <a:picLocks noChangeAspect="1"/>
          </p:cNvPicPr>
          <p:nvPr/>
        </p:nvPicPr>
        <p:blipFill>
          <a:blip r:embed="rId2"/>
          <a:stretch>
            <a:fillRect/>
          </a:stretch>
        </p:blipFill>
        <p:spPr>
          <a:xfrm>
            <a:off x="3112293" y="4419600"/>
            <a:ext cx="2919413" cy="1498585"/>
          </a:xfrm>
          <a:prstGeom prst="rect">
            <a:avLst/>
          </a:prstGeom>
        </p:spPr>
      </p:pic>
    </p:spTree>
    <p:extLst>
      <p:ext uri="{BB962C8B-B14F-4D97-AF65-F5344CB8AC3E}">
        <p14:creationId xmlns:p14="http://schemas.microsoft.com/office/powerpoint/2010/main" val="2777487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28DE79-797D-C59E-4790-680B8FD0D1C1}"/>
              </a:ext>
            </a:extLst>
          </p:cNvPr>
          <p:cNvSpPr txBox="1"/>
          <p:nvPr/>
        </p:nvSpPr>
        <p:spPr>
          <a:xfrm>
            <a:off x="609600" y="228600"/>
            <a:ext cx="7924800" cy="3970318"/>
          </a:xfrm>
          <a:prstGeom prst="rect">
            <a:avLst/>
          </a:prstGeom>
          <a:noFill/>
        </p:spPr>
        <p:txBody>
          <a:bodyPr wrap="square">
            <a:spAutoFit/>
          </a:bodyPr>
          <a:lstStyle/>
          <a:p>
            <a:pPr marL="285750" indent="-285750">
              <a:buFont typeface="Arial" panose="020B0604020202020204" pitchFamily="34" charset="0"/>
              <a:buChar char="•"/>
            </a:pPr>
            <a:r>
              <a:rPr lang="en-US" dirty="0"/>
              <a:t>1. </a:t>
            </a:r>
            <a:r>
              <a:rPr lang="en-US" b="1" dirty="0"/>
              <a:t>Orthographic projections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 </a:t>
            </a:r>
            <a:r>
              <a:rPr lang="en-US" dirty="0"/>
              <a:t>When the projection is perpendicular to the view plane, we have an orthographic parallel projection.</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Orthographic projections are most often used to produce the front, side, and top views of an object, as shown in  figure Front, side, and rear orthographic projections of an object are called elevators;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a top orthographic projection is called  a plain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Engineering and architectural drawings commonly employ these orthographic projections, because lengths and angles are accurately depicted and can be measured from the drawings. </a:t>
            </a:r>
            <a:endParaRPr lang="en-IN" dirty="0"/>
          </a:p>
        </p:txBody>
      </p:sp>
      <p:pic>
        <p:nvPicPr>
          <p:cNvPr id="6" name="Picture 5">
            <a:extLst>
              <a:ext uri="{FF2B5EF4-FFF2-40B4-BE49-F238E27FC236}">
                <a16:creationId xmlns:a16="http://schemas.microsoft.com/office/drawing/2014/main" id="{402D61AB-D850-16A2-5507-BA0307473C82}"/>
              </a:ext>
            </a:extLst>
          </p:cNvPr>
          <p:cNvPicPr>
            <a:picLocks noChangeAspect="1"/>
          </p:cNvPicPr>
          <p:nvPr/>
        </p:nvPicPr>
        <p:blipFill>
          <a:blip r:embed="rId2"/>
          <a:stretch>
            <a:fillRect/>
          </a:stretch>
        </p:blipFill>
        <p:spPr>
          <a:xfrm>
            <a:off x="2590800" y="4198918"/>
            <a:ext cx="3854744" cy="2590800"/>
          </a:xfrm>
          <a:prstGeom prst="rect">
            <a:avLst/>
          </a:prstGeom>
        </p:spPr>
      </p:pic>
    </p:spTree>
    <p:extLst>
      <p:ext uri="{BB962C8B-B14F-4D97-AF65-F5344CB8AC3E}">
        <p14:creationId xmlns:p14="http://schemas.microsoft.com/office/powerpoint/2010/main" val="1262409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14034-0BA4-88B1-4AD3-A5DCAC0CDF11}"/>
              </a:ext>
            </a:extLst>
          </p:cNvPr>
          <p:cNvSpPr txBox="1"/>
          <p:nvPr/>
        </p:nvSpPr>
        <p:spPr>
          <a:xfrm>
            <a:off x="214316" y="685800"/>
            <a:ext cx="7772400" cy="2585323"/>
          </a:xfrm>
          <a:prstGeom prst="rect">
            <a:avLst/>
          </a:prstGeom>
          <a:noFill/>
        </p:spPr>
        <p:txBody>
          <a:bodyPr wrap="square">
            <a:spAutoFit/>
          </a:bodyPr>
          <a:lstStyle/>
          <a:p>
            <a:pPr marL="285750" indent="-285750">
              <a:buFont typeface="Arial" panose="020B0604020202020204" pitchFamily="34" charset="0"/>
              <a:buChar char="•"/>
            </a:pPr>
            <a:r>
              <a:rPr lang="en-US" dirty="0"/>
              <a:t>Transformation equations for an orthographic parallel projection are straight forward.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view plane is placed at position z, along the z, axis (Fig. 12-20), then any point (x, y, z) in viewing coordinates is transformed to projection coordinates as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the original z-coordinate value is preserved for the depth information needed in depth cueing and visible-surface determination procedures. </a:t>
            </a:r>
            <a:endParaRPr lang="en-IN" dirty="0"/>
          </a:p>
        </p:txBody>
      </p:sp>
      <p:pic>
        <p:nvPicPr>
          <p:cNvPr id="6" name="Picture 5">
            <a:extLst>
              <a:ext uri="{FF2B5EF4-FFF2-40B4-BE49-F238E27FC236}">
                <a16:creationId xmlns:a16="http://schemas.microsoft.com/office/drawing/2014/main" id="{B656F052-54AB-96BD-34BB-2A75F140ED9D}"/>
              </a:ext>
            </a:extLst>
          </p:cNvPr>
          <p:cNvPicPr>
            <a:picLocks noChangeAspect="1"/>
          </p:cNvPicPr>
          <p:nvPr/>
        </p:nvPicPr>
        <p:blipFill>
          <a:blip r:embed="rId2"/>
          <a:stretch>
            <a:fillRect/>
          </a:stretch>
        </p:blipFill>
        <p:spPr>
          <a:xfrm>
            <a:off x="1600200" y="3586877"/>
            <a:ext cx="5606068" cy="2585323"/>
          </a:xfrm>
          <a:prstGeom prst="rect">
            <a:avLst/>
          </a:prstGeom>
        </p:spPr>
      </p:pic>
      <p:pic>
        <p:nvPicPr>
          <p:cNvPr id="8" name="Picture 7">
            <a:extLst>
              <a:ext uri="{FF2B5EF4-FFF2-40B4-BE49-F238E27FC236}">
                <a16:creationId xmlns:a16="http://schemas.microsoft.com/office/drawing/2014/main" id="{6CA70AF4-BFD6-71BA-435E-1355A4B1A0A5}"/>
              </a:ext>
            </a:extLst>
          </p:cNvPr>
          <p:cNvPicPr>
            <a:picLocks noChangeAspect="1"/>
          </p:cNvPicPr>
          <p:nvPr/>
        </p:nvPicPr>
        <p:blipFill>
          <a:blip r:embed="rId3"/>
          <a:stretch>
            <a:fillRect/>
          </a:stretch>
        </p:blipFill>
        <p:spPr>
          <a:xfrm>
            <a:off x="1066800" y="2213759"/>
            <a:ext cx="1428750" cy="457200"/>
          </a:xfrm>
          <a:prstGeom prst="rect">
            <a:avLst/>
          </a:prstGeom>
        </p:spPr>
      </p:pic>
    </p:spTree>
    <p:extLst>
      <p:ext uri="{BB962C8B-B14F-4D97-AF65-F5344CB8AC3E}">
        <p14:creationId xmlns:p14="http://schemas.microsoft.com/office/powerpoint/2010/main" val="18422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018D4B-4A1B-16AD-18D0-270FC5F39A8F}"/>
              </a:ext>
            </a:extLst>
          </p:cNvPr>
          <p:cNvSpPr txBox="1"/>
          <p:nvPr/>
        </p:nvSpPr>
        <p:spPr>
          <a:xfrm>
            <a:off x="1066800" y="381000"/>
            <a:ext cx="4572000" cy="369332"/>
          </a:xfrm>
          <a:prstGeom prst="rect">
            <a:avLst/>
          </a:prstGeom>
          <a:noFill/>
        </p:spPr>
        <p:txBody>
          <a:bodyPr wrap="square">
            <a:spAutoFit/>
          </a:bodyPr>
          <a:lstStyle/>
          <a:p>
            <a:pPr algn="ctr"/>
            <a:r>
              <a:rPr lang="en-IN" dirty="0"/>
              <a:t>Axonometric orthographic projections.</a:t>
            </a:r>
          </a:p>
        </p:txBody>
      </p:sp>
      <p:sp>
        <p:nvSpPr>
          <p:cNvPr id="8" name="TextBox 7">
            <a:extLst>
              <a:ext uri="{FF2B5EF4-FFF2-40B4-BE49-F238E27FC236}">
                <a16:creationId xmlns:a16="http://schemas.microsoft.com/office/drawing/2014/main" id="{0F395F8D-AA8F-5C7C-6955-AE941BAE02E9}"/>
              </a:ext>
            </a:extLst>
          </p:cNvPr>
          <p:cNvSpPr txBox="1"/>
          <p:nvPr/>
        </p:nvSpPr>
        <p:spPr>
          <a:xfrm>
            <a:off x="609600" y="1028343"/>
            <a:ext cx="7543800" cy="4801314"/>
          </a:xfrm>
          <a:prstGeom prst="rect">
            <a:avLst/>
          </a:prstGeom>
          <a:noFill/>
        </p:spPr>
        <p:txBody>
          <a:bodyPr wrap="square">
            <a:spAutoFit/>
          </a:bodyPr>
          <a:lstStyle/>
          <a:p>
            <a:pPr marL="285750" indent="-285750">
              <a:buFont typeface="Arial" panose="020B0604020202020204" pitchFamily="34" charset="0"/>
              <a:buChar char="•"/>
            </a:pPr>
            <a:r>
              <a:rPr lang="en-US" dirty="0"/>
              <a:t>In this Projection </a:t>
            </a:r>
            <a:r>
              <a:rPr lang="en-US" b="1" dirty="0"/>
              <a:t>it display  more than one face of an object</a:t>
            </a:r>
            <a:r>
              <a:rPr lang="en-US" dirty="0"/>
              <a:t>. Such view are called axonometric orthographic projections. </a:t>
            </a:r>
          </a:p>
          <a:p>
            <a:pPr marL="285750" indent="-285750">
              <a:buFont typeface="Arial" panose="020B0604020202020204" pitchFamily="34" charset="0"/>
              <a:buChar char="•"/>
            </a:pPr>
            <a:r>
              <a:rPr lang="en-US" dirty="0"/>
              <a:t>I.e. at least three faces are shown by manipulating the object(applying basic transformation on the object)</a:t>
            </a:r>
          </a:p>
          <a:p>
            <a:pPr marL="285750" indent="-285750">
              <a:buFont typeface="Arial" panose="020B0604020202020204" pitchFamily="34" charset="0"/>
              <a:buChar char="•"/>
            </a:pPr>
            <a:r>
              <a:rPr lang="en-US" dirty="0"/>
              <a:t>axonometric orthographic projection are divided into 3 based on a </a:t>
            </a:r>
            <a:r>
              <a:rPr lang="en-IN" dirty="0"/>
              <a:t>foreshortening factor</a:t>
            </a:r>
          </a:p>
          <a:p>
            <a:pPr marL="285750" indent="-285750">
              <a:buFont typeface="Arial" panose="020B0604020202020204" pitchFamily="34" charset="0"/>
              <a:buChar char="•"/>
            </a:pPr>
            <a:r>
              <a:rPr lang="en-IN" dirty="0"/>
              <a:t>1 isometric</a:t>
            </a:r>
          </a:p>
          <a:p>
            <a:pPr marL="285750" indent="-285750">
              <a:buFont typeface="Arial" panose="020B0604020202020204" pitchFamily="34" charset="0"/>
              <a:buChar char="•"/>
            </a:pPr>
            <a:r>
              <a:rPr lang="en-IN" dirty="0"/>
              <a:t>2 Dimetric</a:t>
            </a:r>
          </a:p>
          <a:p>
            <a:pPr marL="285750" indent="-285750">
              <a:buFont typeface="Arial" panose="020B0604020202020204" pitchFamily="34" charset="0"/>
              <a:buChar char="•"/>
            </a:pPr>
            <a:r>
              <a:rPr lang="en-IN" dirty="0"/>
              <a:t>3 Trimetric</a:t>
            </a:r>
          </a:p>
          <a:p>
            <a:pPr marL="285750" indent="-285750">
              <a:buFont typeface="Arial" panose="020B0604020202020204" pitchFamily="34" charset="0"/>
              <a:buChar char="•"/>
            </a:pPr>
            <a:r>
              <a:rPr lang="en-IN" dirty="0"/>
              <a:t>foreshortening factor: It is the ratio of projected length to true length of a line</a:t>
            </a:r>
          </a:p>
          <a:p>
            <a:pPr marL="285750" indent="-285750">
              <a:buFont typeface="Arial" panose="020B0604020202020204" pitchFamily="34" charset="0"/>
              <a:buChar char="•"/>
            </a:pPr>
            <a:r>
              <a:rPr lang="en-IN" b="1" dirty="0"/>
              <a:t>Trimetric </a:t>
            </a:r>
            <a:r>
              <a:rPr lang="en-IN" dirty="0"/>
              <a:t>All the three foreshortening factor(corresponding to each principal axis) different</a:t>
            </a:r>
          </a:p>
          <a:p>
            <a:pPr marL="285750" indent="-285750">
              <a:buFont typeface="Arial" panose="020B0604020202020204" pitchFamily="34" charset="0"/>
              <a:buChar char="•"/>
            </a:pPr>
            <a:r>
              <a:rPr lang="en-IN" b="1" dirty="0"/>
              <a:t>Dimetric </a:t>
            </a:r>
            <a:r>
              <a:rPr lang="en-IN" dirty="0"/>
              <a:t> 2 Foreshortening factors are equal</a:t>
            </a:r>
          </a:p>
          <a:p>
            <a:pPr marL="285750" indent="-285750">
              <a:buFont typeface="Arial" panose="020B0604020202020204" pitchFamily="34" charset="0"/>
              <a:buChar char="•"/>
            </a:pPr>
            <a:r>
              <a:rPr lang="en-IN" b="1" dirty="0"/>
              <a:t>Isometric</a:t>
            </a:r>
            <a:r>
              <a:rPr lang="en-IN" dirty="0"/>
              <a:t> all the three foreshortening factor are equal</a:t>
            </a:r>
            <a:endParaRPr lang="en-US" dirty="0"/>
          </a:p>
          <a:p>
            <a:pPr marL="285750" indent="-285750">
              <a:buFont typeface="Arial" panose="020B0604020202020204" pitchFamily="34" charset="0"/>
              <a:buChar char="•"/>
            </a:pPr>
            <a:endParaRPr lang="en-US" dirty="0"/>
          </a:p>
          <a:p>
            <a:r>
              <a:rPr lang="en-US" dirty="0"/>
              <a:t> </a:t>
            </a:r>
            <a:endParaRPr lang="en-IN" dirty="0"/>
          </a:p>
        </p:txBody>
      </p:sp>
    </p:spTree>
    <p:extLst>
      <p:ext uri="{BB962C8B-B14F-4D97-AF65-F5344CB8AC3E}">
        <p14:creationId xmlns:p14="http://schemas.microsoft.com/office/powerpoint/2010/main" val="1643282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DA270E-E1B0-1A76-53B2-A32E1E40AC32}"/>
              </a:ext>
            </a:extLst>
          </p:cNvPr>
          <p:cNvPicPr>
            <a:picLocks noChangeAspect="1"/>
          </p:cNvPicPr>
          <p:nvPr/>
        </p:nvPicPr>
        <p:blipFill>
          <a:blip r:embed="rId2"/>
          <a:stretch>
            <a:fillRect/>
          </a:stretch>
        </p:blipFill>
        <p:spPr>
          <a:xfrm>
            <a:off x="1671637" y="990600"/>
            <a:ext cx="5800725" cy="4000500"/>
          </a:xfrm>
          <a:prstGeom prst="rect">
            <a:avLst/>
          </a:prstGeom>
        </p:spPr>
      </p:pic>
    </p:spTree>
    <p:extLst>
      <p:ext uri="{BB962C8B-B14F-4D97-AF65-F5344CB8AC3E}">
        <p14:creationId xmlns:p14="http://schemas.microsoft.com/office/powerpoint/2010/main" val="46933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6D2E-3E10-28A1-4B4F-6370485282B6}"/>
              </a:ext>
            </a:extLst>
          </p:cNvPr>
          <p:cNvSpPr>
            <a:spLocks noGrp="1"/>
          </p:cNvSpPr>
          <p:nvPr>
            <p:ph type="title"/>
          </p:nvPr>
        </p:nvSpPr>
        <p:spPr>
          <a:xfrm>
            <a:off x="1064514" y="304800"/>
            <a:ext cx="7014971" cy="492443"/>
          </a:xfrm>
        </p:spPr>
        <p:txBody>
          <a:bodyPr/>
          <a:lstStyle/>
          <a:p>
            <a:pPr algn="ctr"/>
            <a:r>
              <a:rPr lang="en-IN" dirty="0"/>
              <a:t>An oblique projection</a:t>
            </a:r>
          </a:p>
        </p:txBody>
      </p:sp>
      <p:sp>
        <p:nvSpPr>
          <p:cNvPr id="4" name="TextBox 3">
            <a:extLst>
              <a:ext uri="{FF2B5EF4-FFF2-40B4-BE49-F238E27FC236}">
                <a16:creationId xmlns:a16="http://schemas.microsoft.com/office/drawing/2014/main" id="{5E21BCC8-50A5-7047-5288-5F07844C8A9F}"/>
              </a:ext>
            </a:extLst>
          </p:cNvPr>
          <p:cNvSpPr txBox="1"/>
          <p:nvPr/>
        </p:nvSpPr>
        <p:spPr>
          <a:xfrm>
            <a:off x="990600" y="1143000"/>
            <a:ext cx="7696200" cy="4247317"/>
          </a:xfrm>
          <a:prstGeom prst="rect">
            <a:avLst/>
          </a:prstGeom>
          <a:noFill/>
        </p:spPr>
        <p:txBody>
          <a:bodyPr wrap="square">
            <a:spAutoFit/>
          </a:bodyPr>
          <a:lstStyle/>
          <a:p>
            <a:pPr marL="285750" indent="-285750">
              <a:buFont typeface="Arial" panose="020B0604020202020204" pitchFamily="34" charset="0"/>
              <a:buChar char="•"/>
            </a:pPr>
            <a:r>
              <a:rPr lang="en-US" dirty="0"/>
              <a:t>An oblique projection is obtained by projecting points along parallel lines that are not perpendicular to the projection plane.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some applications packages, an oblique projection vector is specified with two angles, alpha   and  phi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Point (x, y, z) is projected to position (</a:t>
            </a:r>
            <a:r>
              <a:rPr lang="en-US" dirty="0" err="1"/>
              <a:t>xp</a:t>
            </a:r>
            <a:r>
              <a:rPr lang="en-US" dirty="0"/>
              <a:t> </a:t>
            </a:r>
            <a:r>
              <a:rPr lang="en-US" dirty="0" err="1"/>
              <a:t>yp</a:t>
            </a:r>
            <a:r>
              <a:rPr lang="en-US" dirty="0"/>
              <a:t>,) on the view plane.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Orthographic projection coordinates on the plane are (x, 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oblique projection line from (x, y, z) to (</a:t>
            </a:r>
            <a:r>
              <a:rPr lang="en-US" dirty="0" err="1"/>
              <a:t>xp</a:t>
            </a:r>
            <a:r>
              <a:rPr lang="en-US" dirty="0"/>
              <a:t> </a:t>
            </a:r>
            <a:r>
              <a:rPr lang="en-US" dirty="0" err="1"/>
              <a:t>yp</a:t>
            </a:r>
            <a:r>
              <a:rPr lang="en-US" dirty="0"/>
              <a:t>) makes an angle alpha with the line on the projection plane that joins (</a:t>
            </a:r>
            <a:r>
              <a:rPr lang="en-US" dirty="0" err="1"/>
              <a:t>xp</a:t>
            </a:r>
            <a:r>
              <a:rPr lang="en-US" dirty="0"/>
              <a:t> </a:t>
            </a:r>
            <a:r>
              <a:rPr lang="en-US" dirty="0" err="1"/>
              <a:t>yp</a:t>
            </a:r>
            <a:r>
              <a:rPr lang="en-US" dirty="0"/>
              <a:t>) and (x, 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line, of length L distance between (</a:t>
            </a:r>
            <a:r>
              <a:rPr lang="en-US" dirty="0" err="1"/>
              <a:t>xp</a:t>
            </a:r>
            <a:r>
              <a:rPr lang="en-US" dirty="0"/>
              <a:t> </a:t>
            </a:r>
            <a:r>
              <a:rPr lang="en-US" dirty="0" err="1"/>
              <a:t>yp</a:t>
            </a:r>
            <a:r>
              <a:rPr lang="en-US" dirty="0"/>
              <a:t>)  and (x, y). L makes and angle phi  with the horizontal direction in the projection plane. </a:t>
            </a:r>
            <a:endParaRPr lang="en-IN" dirty="0"/>
          </a:p>
        </p:txBody>
      </p:sp>
    </p:spTree>
    <p:extLst>
      <p:ext uri="{BB962C8B-B14F-4D97-AF65-F5344CB8AC3E}">
        <p14:creationId xmlns:p14="http://schemas.microsoft.com/office/powerpoint/2010/main" val="562851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85064C-FB63-091A-72A7-2EE233F7ECAE}"/>
              </a:ext>
            </a:extLst>
          </p:cNvPr>
          <p:cNvPicPr>
            <a:picLocks noChangeAspect="1"/>
          </p:cNvPicPr>
          <p:nvPr/>
        </p:nvPicPr>
        <p:blipFill>
          <a:blip r:embed="rId2"/>
          <a:stretch>
            <a:fillRect/>
          </a:stretch>
        </p:blipFill>
        <p:spPr>
          <a:xfrm>
            <a:off x="1295400" y="228600"/>
            <a:ext cx="5734050" cy="4419600"/>
          </a:xfrm>
          <a:prstGeom prst="rect">
            <a:avLst/>
          </a:prstGeom>
        </p:spPr>
      </p:pic>
    </p:spTree>
    <p:extLst>
      <p:ext uri="{BB962C8B-B14F-4D97-AF65-F5344CB8AC3E}">
        <p14:creationId xmlns:p14="http://schemas.microsoft.com/office/powerpoint/2010/main" val="1445587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919542-7AE1-E312-5DA0-C303E4E8746B}"/>
              </a:ext>
            </a:extLst>
          </p:cNvPr>
          <p:cNvPicPr>
            <a:picLocks noChangeAspect="1"/>
          </p:cNvPicPr>
          <p:nvPr/>
        </p:nvPicPr>
        <p:blipFill>
          <a:blip r:embed="rId2"/>
          <a:stretch>
            <a:fillRect/>
          </a:stretch>
        </p:blipFill>
        <p:spPr>
          <a:xfrm>
            <a:off x="771524" y="455743"/>
            <a:ext cx="3800475" cy="295275"/>
          </a:xfrm>
          <a:prstGeom prst="rect">
            <a:avLst/>
          </a:prstGeom>
        </p:spPr>
      </p:pic>
      <p:pic>
        <p:nvPicPr>
          <p:cNvPr id="6" name="Picture 5">
            <a:extLst>
              <a:ext uri="{FF2B5EF4-FFF2-40B4-BE49-F238E27FC236}">
                <a16:creationId xmlns:a16="http://schemas.microsoft.com/office/drawing/2014/main" id="{1C5D2715-5D8C-B276-998A-437F1DC41DA9}"/>
              </a:ext>
            </a:extLst>
          </p:cNvPr>
          <p:cNvPicPr>
            <a:picLocks noChangeAspect="1"/>
          </p:cNvPicPr>
          <p:nvPr/>
        </p:nvPicPr>
        <p:blipFill>
          <a:blip r:embed="rId3"/>
          <a:stretch>
            <a:fillRect/>
          </a:stretch>
        </p:blipFill>
        <p:spPr>
          <a:xfrm>
            <a:off x="4571999" y="476524"/>
            <a:ext cx="2124075" cy="323850"/>
          </a:xfrm>
          <a:prstGeom prst="rect">
            <a:avLst/>
          </a:prstGeom>
        </p:spPr>
      </p:pic>
      <p:pic>
        <p:nvPicPr>
          <p:cNvPr id="8" name="Picture 7">
            <a:extLst>
              <a:ext uri="{FF2B5EF4-FFF2-40B4-BE49-F238E27FC236}">
                <a16:creationId xmlns:a16="http://schemas.microsoft.com/office/drawing/2014/main" id="{13414F74-9B08-51B4-EA2A-75335C081927}"/>
              </a:ext>
            </a:extLst>
          </p:cNvPr>
          <p:cNvPicPr>
            <a:picLocks noChangeAspect="1"/>
          </p:cNvPicPr>
          <p:nvPr/>
        </p:nvPicPr>
        <p:blipFill>
          <a:blip r:embed="rId4"/>
          <a:stretch>
            <a:fillRect/>
          </a:stretch>
        </p:blipFill>
        <p:spPr>
          <a:xfrm>
            <a:off x="2590800" y="732142"/>
            <a:ext cx="2657475" cy="1133475"/>
          </a:xfrm>
          <a:prstGeom prst="rect">
            <a:avLst/>
          </a:prstGeom>
        </p:spPr>
      </p:pic>
      <p:sp>
        <p:nvSpPr>
          <p:cNvPr id="9" name="TextBox 8">
            <a:extLst>
              <a:ext uri="{FF2B5EF4-FFF2-40B4-BE49-F238E27FC236}">
                <a16:creationId xmlns:a16="http://schemas.microsoft.com/office/drawing/2014/main" id="{467C8DA8-EC30-9DFF-8952-0A7CB3352AF5}"/>
              </a:ext>
            </a:extLst>
          </p:cNvPr>
          <p:cNvSpPr txBox="1"/>
          <p:nvPr/>
        </p:nvSpPr>
        <p:spPr>
          <a:xfrm>
            <a:off x="685800" y="2306839"/>
            <a:ext cx="7924800" cy="2862322"/>
          </a:xfrm>
          <a:prstGeom prst="rect">
            <a:avLst/>
          </a:prstGeom>
          <a:noFill/>
        </p:spPr>
        <p:txBody>
          <a:bodyPr wrap="square">
            <a:spAutoFit/>
          </a:bodyPr>
          <a:lstStyle/>
          <a:p>
            <a:endParaRPr lang="en-US" dirty="0"/>
          </a:p>
          <a:p>
            <a:endParaRPr lang="en-US" dirty="0"/>
          </a:p>
          <a:p>
            <a:endParaRPr lang="en-US" dirty="0"/>
          </a:p>
          <a:p>
            <a:r>
              <a:rPr lang="en-US" dirty="0"/>
              <a:t>where L, is the inverse of tan alpha, which is also the value of L when z = 1. We can then write the oblique projection equations  as </a:t>
            </a:r>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C5FE1D57-7865-8901-0442-D303D859E98F}"/>
              </a:ext>
            </a:extLst>
          </p:cNvPr>
          <p:cNvPicPr>
            <a:picLocks noChangeAspect="1"/>
          </p:cNvPicPr>
          <p:nvPr/>
        </p:nvPicPr>
        <p:blipFill>
          <a:blip r:embed="rId5"/>
          <a:stretch>
            <a:fillRect/>
          </a:stretch>
        </p:blipFill>
        <p:spPr>
          <a:xfrm>
            <a:off x="2895600" y="1765453"/>
            <a:ext cx="865021" cy="786383"/>
          </a:xfrm>
          <a:prstGeom prst="rect">
            <a:avLst/>
          </a:prstGeom>
        </p:spPr>
      </p:pic>
      <p:sp>
        <p:nvSpPr>
          <p:cNvPr id="12" name="TextBox 11">
            <a:extLst>
              <a:ext uri="{FF2B5EF4-FFF2-40B4-BE49-F238E27FC236}">
                <a16:creationId xmlns:a16="http://schemas.microsoft.com/office/drawing/2014/main" id="{1E46CE26-5CDB-71C8-E3C8-0327CD6063C1}"/>
              </a:ext>
            </a:extLst>
          </p:cNvPr>
          <p:cNvSpPr txBox="1"/>
          <p:nvPr/>
        </p:nvSpPr>
        <p:spPr>
          <a:xfrm>
            <a:off x="3793957" y="1839394"/>
            <a:ext cx="4572000" cy="369332"/>
          </a:xfrm>
          <a:prstGeom prst="rect">
            <a:avLst/>
          </a:prstGeom>
          <a:noFill/>
        </p:spPr>
        <p:txBody>
          <a:bodyPr wrap="square">
            <a:spAutoFit/>
          </a:bodyPr>
          <a:lstStyle/>
          <a:p>
            <a:r>
              <a:rPr lang="en-US" dirty="0"/>
              <a:t>Z/L</a:t>
            </a:r>
          </a:p>
        </p:txBody>
      </p:sp>
      <p:pic>
        <p:nvPicPr>
          <p:cNvPr id="14" name="Picture 13">
            <a:extLst>
              <a:ext uri="{FF2B5EF4-FFF2-40B4-BE49-F238E27FC236}">
                <a16:creationId xmlns:a16="http://schemas.microsoft.com/office/drawing/2014/main" id="{E1D4C8D9-AE98-34C3-6212-8801ED30916E}"/>
              </a:ext>
            </a:extLst>
          </p:cNvPr>
          <p:cNvPicPr>
            <a:picLocks noChangeAspect="1"/>
          </p:cNvPicPr>
          <p:nvPr/>
        </p:nvPicPr>
        <p:blipFill>
          <a:blip r:embed="rId6"/>
          <a:stretch>
            <a:fillRect/>
          </a:stretch>
        </p:blipFill>
        <p:spPr>
          <a:xfrm>
            <a:off x="3046999" y="2208726"/>
            <a:ext cx="1057275" cy="876300"/>
          </a:xfrm>
          <a:prstGeom prst="rect">
            <a:avLst/>
          </a:prstGeom>
        </p:spPr>
      </p:pic>
      <p:pic>
        <p:nvPicPr>
          <p:cNvPr id="16" name="Picture 15">
            <a:extLst>
              <a:ext uri="{FF2B5EF4-FFF2-40B4-BE49-F238E27FC236}">
                <a16:creationId xmlns:a16="http://schemas.microsoft.com/office/drawing/2014/main" id="{831D6538-D394-AEBF-F706-4CC9DA4AC8B0}"/>
              </a:ext>
            </a:extLst>
          </p:cNvPr>
          <p:cNvPicPr>
            <a:picLocks noChangeAspect="1"/>
          </p:cNvPicPr>
          <p:nvPr/>
        </p:nvPicPr>
        <p:blipFill>
          <a:blip r:embed="rId7"/>
          <a:stretch>
            <a:fillRect/>
          </a:stretch>
        </p:blipFill>
        <p:spPr>
          <a:xfrm>
            <a:off x="771524" y="4674725"/>
            <a:ext cx="7134225" cy="1885950"/>
          </a:xfrm>
          <a:prstGeom prst="rect">
            <a:avLst/>
          </a:prstGeom>
        </p:spPr>
      </p:pic>
      <p:pic>
        <p:nvPicPr>
          <p:cNvPr id="18" name="Picture 17">
            <a:extLst>
              <a:ext uri="{FF2B5EF4-FFF2-40B4-BE49-F238E27FC236}">
                <a16:creationId xmlns:a16="http://schemas.microsoft.com/office/drawing/2014/main" id="{A3F2872B-0E4B-57D0-7940-F6496AE36209}"/>
              </a:ext>
            </a:extLst>
          </p:cNvPr>
          <p:cNvPicPr>
            <a:picLocks noChangeAspect="1"/>
          </p:cNvPicPr>
          <p:nvPr/>
        </p:nvPicPr>
        <p:blipFill>
          <a:blip r:embed="rId8"/>
          <a:stretch>
            <a:fillRect/>
          </a:stretch>
        </p:blipFill>
        <p:spPr>
          <a:xfrm>
            <a:off x="2514600" y="3783597"/>
            <a:ext cx="2971800" cy="857250"/>
          </a:xfrm>
          <a:prstGeom prst="rect">
            <a:avLst/>
          </a:prstGeom>
        </p:spPr>
      </p:pic>
    </p:spTree>
    <p:extLst>
      <p:ext uri="{BB962C8B-B14F-4D97-AF65-F5344CB8AC3E}">
        <p14:creationId xmlns:p14="http://schemas.microsoft.com/office/powerpoint/2010/main" val="292180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415632" y="3428936"/>
            <a:ext cx="8312784" cy="3025775"/>
            <a:chOff x="415632" y="3428936"/>
            <a:chExt cx="8312784" cy="3025775"/>
          </a:xfrm>
        </p:grpSpPr>
        <p:pic>
          <p:nvPicPr>
            <p:cNvPr id="5" name="object 5"/>
            <p:cNvPicPr/>
            <p:nvPr/>
          </p:nvPicPr>
          <p:blipFill>
            <a:blip r:embed="rId2" cstate="print"/>
            <a:stretch>
              <a:fillRect/>
            </a:stretch>
          </p:blipFill>
          <p:spPr>
            <a:xfrm>
              <a:off x="415632" y="3428936"/>
              <a:ext cx="8312784" cy="3025648"/>
            </a:xfrm>
            <a:prstGeom prst="rect">
              <a:avLst/>
            </a:prstGeom>
          </p:spPr>
        </p:pic>
        <p:sp>
          <p:nvSpPr>
            <p:cNvPr id="6" name="object 6"/>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535683" y="1691386"/>
            <a:ext cx="6872605" cy="330835"/>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Once</a:t>
            </a:r>
            <a:r>
              <a:rPr sz="2000" spc="330" dirty="0">
                <a:latin typeface="Times New Roman"/>
                <a:cs typeface="Times New Roman"/>
              </a:rPr>
              <a:t> </a:t>
            </a:r>
            <a:r>
              <a:rPr sz="2000" spc="-5" dirty="0">
                <a:latin typeface="Times New Roman"/>
                <a:cs typeface="Times New Roman"/>
              </a:rPr>
              <a:t>object</a:t>
            </a:r>
            <a:r>
              <a:rPr sz="2000" spc="325" dirty="0">
                <a:latin typeface="Times New Roman"/>
                <a:cs typeface="Times New Roman"/>
              </a:rPr>
              <a:t> </a:t>
            </a:r>
            <a:r>
              <a:rPr sz="2000" spc="-10" dirty="0">
                <a:latin typeface="Times New Roman"/>
                <a:cs typeface="Times New Roman"/>
              </a:rPr>
              <a:t>descriptions</a:t>
            </a:r>
            <a:r>
              <a:rPr sz="2000" spc="350" dirty="0">
                <a:latin typeface="Times New Roman"/>
                <a:cs typeface="Times New Roman"/>
              </a:rPr>
              <a:t> </a:t>
            </a:r>
            <a:r>
              <a:rPr sz="2000" spc="-5" dirty="0">
                <a:latin typeface="Times New Roman"/>
                <a:cs typeface="Times New Roman"/>
              </a:rPr>
              <a:t>have</a:t>
            </a:r>
            <a:r>
              <a:rPr sz="2000" spc="330" dirty="0">
                <a:latin typeface="Times New Roman"/>
                <a:cs typeface="Times New Roman"/>
              </a:rPr>
              <a:t> </a:t>
            </a:r>
            <a:r>
              <a:rPr sz="2000" spc="-5" dirty="0">
                <a:latin typeface="Times New Roman"/>
                <a:cs typeface="Times New Roman"/>
              </a:rPr>
              <a:t>been</a:t>
            </a:r>
            <a:r>
              <a:rPr sz="2000" spc="340" dirty="0">
                <a:latin typeface="Times New Roman"/>
                <a:cs typeface="Times New Roman"/>
              </a:rPr>
              <a:t> </a:t>
            </a:r>
            <a:r>
              <a:rPr sz="2000" spc="-10" dirty="0">
                <a:latin typeface="Times New Roman"/>
                <a:cs typeface="Times New Roman"/>
              </a:rPr>
              <a:t>transferred</a:t>
            </a:r>
            <a:r>
              <a:rPr sz="2000" spc="350" dirty="0">
                <a:latin typeface="Times New Roman"/>
                <a:cs typeface="Times New Roman"/>
              </a:rPr>
              <a:t> </a:t>
            </a:r>
            <a:r>
              <a:rPr sz="2000" spc="-10" dirty="0">
                <a:latin typeface="Times New Roman"/>
                <a:cs typeface="Times New Roman"/>
              </a:rPr>
              <a:t>to</a:t>
            </a:r>
            <a:r>
              <a:rPr sz="2000" spc="335" dirty="0">
                <a:latin typeface="Times New Roman"/>
                <a:cs typeface="Times New Roman"/>
              </a:rPr>
              <a:t> </a:t>
            </a:r>
            <a:r>
              <a:rPr sz="2000" spc="-5" dirty="0">
                <a:latin typeface="Times New Roman"/>
                <a:cs typeface="Times New Roman"/>
              </a:rPr>
              <a:t>the</a:t>
            </a:r>
            <a:r>
              <a:rPr sz="2000" spc="330" dirty="0">
                <a:latin typeface="Times New Roman"/>
                <a:cs typeface="Times New Roman"/>
              </a:rPr>
              <a:t> </a:t>
            </a:r>
            <a:r>
              <a:rPr sz="2000" spc="-5" dirty="0">
                <a:latin typeface="Times New Roman"/>
                <a:cs typeface="Times New Roman"/>
              </a:rPr>
              <a:t>viewing</a:t>
            </a:r>
            <a:endParaRPr sz="2000">
              <a:latin typeface="Times New Roman"/>
              <a:cs typeface="Times New Roman"/>
            </a:endParaRPr>
          </a:p>
        </p:txBody>
      </p:sp>
      <p:graphicFrame>
        <p:nvGraphicFramePr>
          <p:cNvPr id="8" name="object 8"/>
          <p:cNvGraphicFramePr>
            <a:graphicFrameLocks noGrp="1"/>
          </p:cNvGraphicFramePr>
          <p:nvPr/>
        </p:nvGraphicFramePr>
        <p:xfrm>
          <a:off x="1771142" y="2036598"/>
          <a:ext cx="6654798" cy="891446"/>
        </p:xfrm>
        <a:graphic>
          <a:graphicData uri="http://schemas.openxmlformats.org/drawingml/2006/table">
            <a:tbl>
              <a:tblPr firstRow="1" bandRow="1">
                <a:tableStyleId>{2D5ABB26-0587-4C30-8999-92F81FD0307C}</a:tableStyleId>
              </a:tblPr>
              <a:tblGrid>
                <a:gridCol w="1837689">
                  <a:extLst>
                    <a:ext uri="{9D8B030D-6E8A-4147-A177-3AD203B41FA5}">
                      <a16:colId xmlns:a16="http://schemas.microsoft.com/office/drawing/2014/main" val="20000"/>
                    </a:ext>
                  </a:extLst>
                </a:gridCol>
                <a:gridCol w="1286510">
                  <a:extLst>
                    <a:ext uri="{9D8B030D-6E8A-4147-A177-3AD203B41FA5}">
                      <a16:colId xmlns:a16="http://schemas.microsoft.com/office/drawing/2014/main" val="20001"/>
                    </a:ext>
                  </a:extLst>
                </a:gridCol>
                <a:gridCol w="2272029">
                  <a:extLst>
                    <a:ext uri="{9D8B030D-6E8A-4147-A177-3AD203B41FA5}">
                      <a16:colId xmlns:a16="http://schemas.microsoft.com/office/drawing/2014/main" val="20002"/>
                    </a:ext>
                  </a:extLst>
                </a:gridCol>
                <a:gridCol w="1258570">
                  <a:extLst>
                    <a:ext uri="{9D8B030D-6E8A-4147-A177-3AD203B41FA5}">
                      <a16:colId xmlns:a16="http://schemas.microsoft.com/office/drawing/2014/main" val="20003"/>
                    </a:ext>
                  </a:extLst>
                </a:gridCol>
              </a:tblGrid>
              <a:tr h="293323">
                <a:tc>
                  <a:txBody>
                    <a:bodyPr/>
                    <a:lstStyle/>
                    <a:p>
                      <a:pPr marL="31750">
                        <a:lnSpc>
                          <a:spcPts val="2185"/>
                        </a:lnSpc>
                        <a:tabLst>
                          <a:tab pos="1113790" algn="l"/>
                        </a:tabLst>
                      </a:pPr>
                      <a:r>
                        <a:rPr sz="2000" spc="-5" dirty="0">
                          <a:latin typeface="Times New Roman"/>
                          <a:cs typeface="Times New Roman"/>
                        </a:rPr>
                        <a:t>reference	</a:t>
                      </a:r>
                      <a:r>
                        <a:rPr sz="2000" spc="-10" dirty="0">
                          <a:latin typeface="Times New Roman"/>
                          <a:cs typeface="Times New Roman"/>
                        </a:rPr>
                        <a:t>frame,</a:t>
                      </a:r>
                      <a:endParaRPr sz="2000">
                        <a:latin typeface="Times New Roman"/>
                        <a:cs typeface="Times New Roman"/>
                      </a:endParaRPr>
                    </a:p>
                  </a:txBody>
                  <a:tcPr marL="0" marR="0" marT="0" marB="0"/>
                </a:tc>
                <a:tc>
                  <a:txBody>
                    <a:bodyPr/>
                    <a:lstStyle/>
                    <a:p>
                      <a:pPr marL="635" algn="ctr">
                        <a:lnSpc>
                          <a:spcPts val="2185"/>
                        </a:lnSpc>
                        <a:tabLst>
                          <a:tab pos="440690" algn="l"/>
                        </a:tabLst>
                      </a:pPr>
                      <a:r>
                        <a:rPr sz="2000" dirty="0">
                          <a:latin typeface="Times New Roman"/>
                          <a:cs typeface="Times New Roman"/>
                        </a:rPr>
                        <a:t>we	</a:t>
                      </a:r>
                      <a:r>
                        <a:rPr sz="2000" spc="-5" dirty="0">
                          <a:latin typeface="Times New Roman"/>
                          <a:cs typeface="Times New Roman"/>
                        </a:rPr>
                        <a:t>choose</a:t>
                      </a:r>
                      <a:endParaRPr sz="2000">
                        <a:latin typeface="Times New Roman"/>
                        <a:cs typeface="Times New Roman"/>
                      </a:endParaRPr>
                    </a:p>
                  </a:txBody>
                  <a:tcPr marL="0" marR="0" marT="0" marB="0"/>
                </a:tc>
                <a:tc>
                  <a:txBody>
                    <a:bodyPr/>
                    <a:lstStyle/>
                    <a:p>
                      <a:pPr algn="ctr">
                        <a:lnSpc>
                          <a:spcPts val="2185"/>
                        </a:lnSpc>
                        <a:tabLst>
                          <a:tab pos="454025" algn="l"/>
                          <a:tab pos="1414145" algn="l"/>
                        </a:tabLst>
                      </a:pPr>
                      <a:r>
                        <a:rPr sz="2000" dirty="0">
                          <a:latin typeface="Times New Roman"/>
                          <a:cs typeface="Times New Roman"/>
                        </a:rPr>
                        <a:t>the	</a:t>
                      </a:r>
                      <a:r>
                        <a:rPr sz="2000" spc="-5" dirty="0">
                          <a:latin typeface="Times New Roman"/>
                          <a:cs typeface="Times New Roman"/>
                        </a:rPr>
                        <a:t>window	</a:t>
                      </a:r>
                      <a:r>
                        <a:rPr sz="2000" spc="-10" dirty="0">
                          <a:latin typeface="Times New Roman"/>
                          <a:cs typeface="Times New Roman"/>
                        </a:rPr>
                        <a:t>extents</a:t>
                      </a:r>
                      <a:endParaRPr sz="2000">
                        <a:latin typeface="Times New Roman"/>
                        <a:cs typeface="Times New Roman"/>
                      </a:endParaRPr>
                    </a:p>
                  </a:txBody>
                  <a:tcPr marL="0" marR="0" marT="0" marB="0"/>
                </a:tc>
                <a:tc>
                  <a:txBody>
                    <a:bodyPr/>
                    <a:lstStyle/>
                    <a:p>
                      <a:pPr marR="24130" algn="r">
                        <a:lnSpc>
                          <a:spcPts val="2185"/>
                        </a:lnSpc>
                        <a:tabLst>
                          <a:tab pos="339725" algn="l"/>
                        </a:tabLst>
                      </a:pPr>
                      <a:r>
                        <a:rPr sz="2000" spc="-10" dirty="0">
                          <a:latin typeface="Times New Roman"/>
                          <a:cs typeface="Times New Roman"/>
                        </a:rPr>
                        <a:t>in	</a:t>
                      </a:r>
                      <a:r>
                        <a:rPr sz="2000" spc="-5" dirty="0">
                          <a:latin typeface="Times New Roman"/>
                          <a:cs typeface="Times New Roman"/>
                        </a:rPr>
                        <a:t>viewing</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04800">
                <a:tc>
                  <a:txBody>
                    <a:bodyPr/>
                    <a:lstStyle/>
                    <a:p>
                      <a:pPr marL="31750">
                        <a:lnSpc>
                          <a:spcPts val="2275"/>
                        </a:lnSpc>
                        <a:tabLst>
                          <a:tab pos="1392555" algn="l"/>
                        </a:tabLst>
                      </a:pPr>
                      <a:r>
                        <a:rPr sz="2000" spc="-10" dirty="0">
                          <a:latin typeface="Times New Roman"/>
                          <a:cs typeface="Times New Roman"/>
                        </a:rPr>
                        <a:t>coordinates	and</a:t>
                      </a:r>
                      <a:endParaRPr sz="2000">
                        <a:latin typeface="Times New Roman"/>
                        <a:cs typeface="Times New Roman"/>
                      </a:endParaRPr>
                    </a:p>
                  </a:txBody>
                  <a:tcPr marL="0" marR="0" marT="0" marB="0"/>
                </a:tc>
                <a:tc>
                  <a:txBody>
                    <a:bodyPr/>
                    <a:lstStyle/>
                    <a:p>
                      <a:pPr marL="20955" algn="ctr">
                        <a:lnSpc>
                          <a:spcPts val="2275"/>
                        </a:lnSpc>
                        <a:tabLst>
                          <a:tab pos="791845" algn="l"/>
                        </a:tabLst>
                      </a:pPr>
                      <a:r>
                        <a:rPr sz="2000" spc="-10" dirty="0">
                          <a:latin typeface="Times New Roman"/>
                          <a:cs typeface="Times New Roman"/>
                        </a:rPr>
                        <a:t>select	</a:t>
                      </a:r>
                      <a:r>
                        <a:rPr sz="2000" dirty="0">
                          <a:latin typeface="Times New Roman"/>
                          <a:cs typeface="Times New Roman"/>
                        </a:rPr>
                        <a:t>the</a:t>
                      </a:r>
                      <a:endParaRPr sz="2000">
                        <a:latin typeface="Times New Roman"/>
                        <a:cs typeface="Times New Roman"/>
                      </a:endParaRPr>
                    </a:p>
                  </a:txBody>
                  <a:tcPr marL="0" marR="0" marT="0" marB="0"/>
                </a:tc>
                <a:tc>
                  <a:txBody>
                    <a:bodyPr/>
                    <a:lstStyle/>
                    <a:p>
                      <a:pPr algn="ctr">
                        <a:lnSpc>
                          <a:spcPts val="2275"/>
                        </a:lnSpc>
                        <a:tabLst>
                          <a:tab pos="1098550" algn="l"/>
                          <a:tab pos="1868805" algn="l"/>
                        </a:tabLst>
                      </a:pPr>
                      <a:r>
                        <a:rPr sz="2000" dirty="0">
                          <a:latin typeface="Times New Roman"/>
                          <a:cs typeface="Times New Roman"/>
                        </a:rPr>
                        <a:t>viewport	</a:t>
                      </a:r>
                      <a:r>
                        <a:rPr sz="2000" spc="-10" dirty="0">
                          <a:latin typeface="Times New Roman"/>
                          <a:cs typeface="Times New Roman"/>
                        </a:rPr>
                        <a:t>limits	</a:t>
                      </a:r>
                      <a:r>
                        <a:rPr sz="2000" spc="-20" dirty="0">
                          <a:latin typeface="Times New Roman"/>
                          <a:cs typeface="Times New Roman"/>
                        </a:rPr>
                        <a:t>in</a:t>
                      </a:r>
                      <a:endParaRPr sz="2000">
                        <a:latin typeface="Times New Roman"/>
                        <a:cs typeface="Times New Roman"/>
                      </a:endParaRPr>
                    </a:p>
                  </a:txBody>
                  <a:tcPr marL="0" marR="0" marT="0" marB="0"/>
                </a:tc>
                <a:tc>
                  <a:txBody>
                    <a:bodyPr/>
                    <a:lstStyle/>
                    <a:p>
                      <a:pPr marR="24765" algn="r">
                        <a:lnSpc>
                          <a:spcPts val="2275"/>
                        </a:lnSpc>
                      </a:pPr>
                      <a:r>
                        <a:rPr sz="2000" spc="-10" dirty="0">
                          <a:latin typeface="Times New Roman"/>
                          <a:cs typeface="Times New Roman"/>
                        </a:rPr>
                        <a:t>normalized</a:t>
                      </a:r>
                      <a:endParaRPr sz="2000">
                        <a:latin typeface="Times New Roman"/>
                        <a:cs typeface="Times New Roman"/>
                      </a:endParaRPr>
                    </a:p>
                  </a:txBody>
                  <a:tcPr marL="0" marR="0" marT="0" marB="0"/>
                </a:tc>
                <a:extLst>
                  <a:ext uri="{0D108BD9-81ED-4DB2-BD59-A6C34878D82A}">
                    <a16:rowId xmlns:a16="http://schemas.microsoft.com/office/drawing/2014/main" val="10001"/>
                  </a:ext>
                </a:extLst>
              </a:tr>
              <a:tr h="293323">
                <a:tc>
                  <a:txBody>
                    <a:bodyPr/>
                    <a:lstStyle/>
                    <a:p>
                      <a:pPr marL="31750">
                        <a:lnSpc>
                          <a:spcPts val="2210"/>
                        </a:lnSpc>
                      </a:pPr>
                      <a:r>
                        <a:rPr sz="2000" spc="-5" dirty="0">
                          <a:latin typeface="Times New Roman"/>
                          <a:cs typeface="Times New Roman"/>
                        </a:rPr>
                        <a:t>coordinates.</a:t>
                      </a:r>
                      <a:endParaRPr sz="20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9" name="object 9"/>
          <p:cNvSpPr txBox="1"/>
          <p:nvPr/>
        </p:nvSpPr>
        <p:spPr>
          <a:xfrm>
            <a:off x="1534160" y="2974975"/>
            <a:ext cx="6873875" cy="2286635"/>
          </a:xfrm>
          <a:prstGeom prst="rect">
            <a:avLst/>
          </a:prstGeom>
        </p:spPr>
        <p:txBody>
          <a:bodyPr vert="horz" wrap="square" lIns="0" tIns="13335" rIns="0" bIns="0" rtlCol="0">
            <a:spAutoFit/>
          </a:bodyPr>
          <a:lstStyle/>
          <a:p>
            <a:pPr marL="268605" marR="5715" indent="-254635" algn="just">
              <a:lnSpc>
                <a:spcPct val="100000"/>
              </a:lnSpc>
              <a:spcBef>
                <a:spcPts val="1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Object</a:t>
            </a:r>
            <a:r>
              <a:rPr sz="2000" dirty="0">
                <a:latin typeface="Times New Roman"/>
                <a:cs typeface="Times New Roman"/>
              </a:rPr>
              <a:t> </a:t>
            </a:r>
            <a:r>
              <a:rPr sz="2000" spc="-10" dirty="0">
                <a:latin typeface="Times New Roman"/>
                <a:cs typeface="Times New Roman"/>
              </a:rPr>
              <a:t>descriptions</a:t>
            </a:r>
            <a:r>
              <a:rPr sz="2000" spc="-5" dirty="0">
                <a:latin typeface="Times New Roman"/>
                <a:cs typeface="Times New Roman"/>
              </a:rPr>
              <a:t> are</a:t>
            </a:r>
            <a:r>
              <a:rPr sz="2000" dirty="0">
                <a:latin typeface="Times New Roman"/>
                <a:cs typeface="Times New Roman"/>
              </a:rPr>
              <a:t> </a:t>
            </a:r>
            <a:r>
              <a:rPr sz="2000" spc="-15" dirty="0">
                <a:latin typeface="Times New Roman"/>
                <a:cs typeface="Times New Roman"/>
              </a:rPr>
              <a:t>then</a:t>
            </a:r>
            <a:r>
              <a:rPr sz="2000" spc="-10" dirty="0">
                <a:latin typeface="Times New Roman"/>
                <a:cs typeface="Times New Roman"/>
              </a:rPr>
              <a:t> transferred</a:t>
            </a:r>
            <a:r>
              <a:rPr sz="2000" spc="-5" dirty="0">
                <a:latin typeface="Times New Roman"/>
                <a:cs typeface="Times New Roman"/>
              </a:rPr>
              <a:t> </a:t>
            </a:r>
            <a:r>
              <a:rPr sz="2000" spc="-10" dirty="0">
                <a:latin typeface="Times New Roman"/>
                <a:cs typeface="Times New Roman"/>
              </a:rPr>
              <a:t>to</a:t>
            </a:r>
            <a:r>
              <a:rPr sz="2000" spc="-5" dirty="0">
                <a:latin typeface="Times New Roman"/>
                <a:cs typeface="Times New Roman"/>
              </a:rPr>
              <a:t> </a:t>
            </a:r>
            <a:r>
              <a:rPr sz="2000" spc="-10" dirty="0">
                <a:latin typeface="Times New Roman"/>
                <a:cs typeface="Times New Roman"/>
              </a:rPr>
              <a:t>normalized</a:t>
            </a:r>
            <a:r>
              <a:rPr sz="2000" spc="-5" dirty="0">
                <a:latin typeface="Times New Roman"/>
                <a:cs typeface="Times New Roman"/>
              </a:rPr>
              <a:t> device </a:t>
            </a:r>
            <a:r>
              <a:rPr sz="2000" spc="-484" dirty="0">
                <a:latin typeface="Times New Roman"/>
                <a:cs typeface="Times New Roman"/>
              </a:rPr>
              <a:t> </a:t>
            </a:r>
            <a:r>
              <a:rPr sz="2000" spc="-5" dirty="0">
                <a:latin typeface="Times New Roman"/>
                <a:cs typeface="Times New Roman"/>
              </a:rPr>
              <a:t>coordinates.</a:t>
            </a:r>
            <a:endParaRPr sz="2000">
              <a:latin typeface="Times New Roman"/>
              <a:cs typeface="Times New Roman"/>
            </a:endParaRPr>
          </a:p>
          <a:p>
            <a:pPr marL="266700" marR="6985" indent="-254635" algn="just">
              <a:lnSpc>
                <a:spcPct val="100000"/>
              </a:lnSpc>
              <a:spcBef>
                <a:spcPts val="49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20" dirty="0">
                <a:latin typeface="Times New Roman"/>
                <a:cs typeface="Times New Roman"/>
              </a:rPr>
              <a:t>We</a:t>
            </a:r>
            <a:r>
              <a:rPr sz="2000" spc="-114" dirty="0">
                <a:latin typeface="Times New Roman"/>
                <a:cs typeface="Times New Roman"/>
              </a:rPr>
              <a:t> </a:t>
            </a:r>
            <a:r>
              <a:rPr sz="2000" dirty="0">
                <a:latin typeface="Times New Roman"/>
                <a:cs typeface="Times New Roman"/>
              </a:rPr>
              <a:t>do</a:t>
            </a:r>
            <a:r>
              <a:rPr sz="2000" spc="5" dirty="0">
                <a:latin typeface="Times New Roman"/>
                <a:cs typeface="Times New Roman"/>
              </a:rPr>
              <a:t> </a:t>
            </a:r>
            <a:r>
              <a:rPr sz="2000" spc="-10" dirty="0">
                <a:latin typeface="Times New Roman"/>
                <a:cs typeface="Times New Roman"/>
              </a:rPr>
              <a:t>this</a:t>
            </a:r>
            <a:r>
              <a:rPr sz="2000" spc="-5" dirty="0">
                <a:latin typeface="Times New Roman"/>
                <a:cs typeface="Times New Roman"/>
              </a:rPr>
              <a:t> using</a:t>
            </a:r>
            <a:r>
              <a:rPr sz="2000" dirty="0">
                <a:latin typeface="Times New Roman"/>
                <a:cs typeface="Times New Roman"/>
              </a:rPr>
              <a:t> a</a:t>
            </a:r>
            <a:r>
              <a:rPr sz="2000" spc="5" dirty="0">
                <a:latin typeface="Times New Roman"/>
                <a:cs typeface="Times New Roman"/>
              </a:rPr>
              <a:t> </a:t>
            </a:r>
            <a:r>
              <a:rPr sz="2000" spc="-10" dirty="0">
                <a:latin typeface="Times New Roman"/>
                <a:cs typeface="Times New Roman"/>
              </a:rPr>
              <a:t>transformation</a:t>
            </a:r>
            <a:r>
              <a:rPr sz="2000" spc="-5" dirty="0">
                <a:latin typeface="Times New Roman"/>
                <a:cs typeface="Times New Roman"/>
              </a:rPr>
              <a:t> that</a:t>
            </a:r>
            <a:r>
              <a:rPr sz="2000" dirty="0">
                <a:latin typeface="Times New Roman"/>
                <a:cs typeface="Times New Roman"/>
              </a:rPr>
              <a:t> </a:t>
            </a:r>
            <a:r>
              <a:rPr sz="2000" spc="-10" dirty="0">
                <a:latin typeface="Times New Roman"/>
                <a:cs typeface="Times New Roman"/>
              </a:rPr>
              <a:t>maintains</a:t>
            </a:r>
            <a:r>
              <a:rPr sz="2000" spc="-5" dirty="0">
                <a:latin typeface="Times New Roman"/>
                <a:cs typeface="Times New Roman"/>
              </a:rPr>
              <a:t> the</a:t>
            </a:r>
            <a:r>
              <a:rPr sz="2000" spc="490" dirty="0">
                <a:latin typeface="Times New Roman"/>
                <a:cs typeface="Times New Roman"/>
              </a:rPr>
              <a:t> </a:t>
            </a:r>
            <a:r>
              <a:rPr sz="2000" spc="-15" dirty="0">
                <a:latin typeface="Times New Roman"/>
                <a:cs typeface="Times New Roman"/>
              </a:rPr>
              <a:t>same </a:t>
            </a:r>
            <a:r>
              <a:rPr sz="2000" spc="-10" dirty="0">
                <a:latin typeface="Times New Roman"/>
                <a:cs typeface="Times New Roman"/>
              </a:rPr>
              <a:t> relative placement </a:t>
            </a:r>
            <a:r>
              <a:rPr sz="2000" dirty="0">
                <a:latin typeface="Times New Roman"/>
                <a:cs typeface="Times New Roman"/>
              </a:rPr>
              <a:t>of </a:t>
            </a:r>
            <a:r>
              <a:rPr sz="2000" spc="-10" dirty="0">
                <a:latin typeface="Times New Roman"/>
                <a:cs typeface="Times New Roman"/>
              </a:rPr>
              <a:t>objects </a:t>
            </a:r>
            <a:r>
              <a:rPr sz="2000" spc="-15" dirty="0">
                <a:latin typeface="Times New Roman"/>
                <a:cs typeface="Times New Roman"/>
              </a:rPr>
              <a:t>in </a:t>
            </a:r>
            <a:r>
              <a:rPr sz="2000" spc="-10" dirty="0">
                <a:latin typeface="Times New Roman"/>
                <a:cs typeface="Times New Roman"/>
              </a:rPr>
              <a:t>normalized space as they </a:t>
            </a:r>
            <a:r>
              <a:rPr sz="2000" spc="-5" dirty="0">
                <a:latin typeface="Times New Roman"/>
                <a:cs typeface="Times New Roman"/>
              </a:rPr>
              <a:t>had </a:t>
            </a:r>
            <a:r>
              <a:rPr sz="2000" spc="-20" dirty="0">
                <a:latin typeface="Times New Roman"/>
                <a:cs typeface="Times New Roman"/>
              </a:rPr>
              <a:t>in </a:t>
            </a:r>
            <a:r>
              <a:rPr sz="2000" spc="-15" dirty="0">
                <a:latin typeface="Times New Roman"/>
                <a:cs typeface="Times New Roman"/>
              </a:rPr>
              <a:t> </a:t>
            </a:r>
            <a:r>
              <a:rPr sz="2000" dirty="0">
                <a:latin typeface="Times New Roman"/>
                <a:cs typeface="Times New Roman"/>
              </a:rPr>
              <a:t>viewing</a:t>
            </a:r>
            <a:r>
              <a:rPr sz="2000" spc="-65" dirty="0">
                <a:latin typeface="Times New Roman"/>
                <a:cs typeface="Times New Roman"/>
              </a:rPr>
              <a:t> </a:t>
            </a:r>
            <a:r>
              <a:rPr sz="2000" spc="-5" dirty="0">
                <a:latin typeface="Times New Roman"/>
                <a:cs typeface="Times New Roman"/>
              </a:rPr>
              <a:t>coordinates.</a:t>
            </a:r>
            <a:endParaRPr sz="2000">
              <a:latin typeface="Times New Roman"/>
              <a:cs typeface="Times New Roman"/>
            </a:endParaRPr>
          </a:p>
          <a:p>
            <a:pPr marL="12700" algn="just">
              <a:lnSpc>
                <a:spcPct val="100000"/>
              </a:lnSpc>
              <a:spcBef>
                <a:spcPts val="505"/>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If</a:t>
            </a:r>
            <a:r>
              <a:rPr sz="2000" spc="190" dirty="0">
                <a:latin typeface="Times New Roman"/>
                <a:cs typeface="Times New Roman"/>
              </a:rPr>
              <a:t> </a:t>
            </a:r>
            <a:r>
              <a:rPr sz="2000" dirty="0">
                <a:latin typeface="Times New Roman"/>
                <a:cs typeface="Times New Roman"/>
              </a:rPr>
              <a:t>a</a:t>
            </a:r>
            <a:r>
              <a:rPr sz="2000" spc="195" dirty="0">
                <a:latin typeface="Times New Roman"/>
                <a:cs typeface="Times New Roman"/>
              </a:rPr>
              <a:t> </a:t>
            </a:r>
            <a:r>
              <a:rPr sz="2000" spc="-10" dirty="0">
                <a:latin typeface="Times New Roman"/>
                <a:cs typeface="Times New Roman"/>
              </a:rPr>
              <a:t>coordinate</a:t>
            </a:r>
            <a:r>
              <a:rPr sz="2000" spc="195" dirty="0">
                <a:latin typeface="Times New Roman"/>
                <a:cs typeface="Times New Roman"/>
              </a:rPr>
              <a:t> </a:t>
            </a:r>
            <a:r>
              <a:rPr sz="2000" spc="-10" dirty="0">
                <a:latin typeface="Times New Roman"/>
                <a:cs typeface="Times New Roman"/>
              </a:rPr>
              <a:t>position</a:t>
            </a:r>
            <a:r>
              <a:rPr sz="2000" spc="210" dirty="0">
                <a:latin typeface="Times New Roman"/>
                <a:cs typeface="Times New Roman"/>
              </a:rPr>
              <a:t> </a:t>
            </a:r>
            <a:r>
              <a:rPr sz="2000" spc="-5" dirty="0">
                <a:latin typeface="Times New Roman"/>
                <a:cs typeface="Times New Roman"/>
              </a:rPr>
              <a:t>is</a:t>
            </a:r>
            <a:r>
              <a:rPr sz="2000" spc="204" dirty="0">
                <a:latin typeface="Times New Roman"/>
                <a:cs typeface="Times New Roman"/>
              </a:rPr>
              <a:t> </a:t>
            </a:r>
            <a:r>
              <a:rPr sz="2000" spc="-10" dirty="0">
                <a:latin typeface="Times New Roman"/>
                <a:cs typeface="Times New Roman"/>
              </a:rPr>
              <a:t>at</a:t>
            </a:r>
            <a:r>
              <a:rPr sz="2000" spc="180" dirty="0">
                <a:latin typeface="Times New Roman"/>
                <a:cs typeface="Times New Roman"/>
              </a:rPr>
              <a:t> </a:t>
            </a:r>
            <a:r>
              <a:rPr sz="2000" spc="-5" dirty="0">
                <a:latin typeface="Times New Roman"/>
                <a:cs typeface="Times New Roman"/>
              </a:rPr>
              <a:t>the</a:t>
            </a:r>
            <a:r>
              <a:rPr sz="2000" spc="204" dirty="0">
                <a:latin typeface="Times New Roman"/>
                <a:cs typeface="Times New Roman"/>
              </a:rPr>
              <a:t> </a:t>
            </a:r>
            <a:r>
              <a:rPr sz="2000" spc="-10" dirty="0">
                <a:latin typeface="Times New Roman"/>
                <a:cs typeface="Times New Roman"/>
              </a:rPr>
              <a:t>center</a:t>
            </a:r>
            <a:r>
              <a:rPr sz="2000" spc="204" dirty="0">
                <a:latin typeface="Times New Roman"/>
                <a:cs typeface="Times New Roman"/>
              </a:rPr>
              <a:t> </a:t>
            </a:r>
            <a:r>
              <a:rPr sz="2000" dirty="0">
                <a:latin typeface="Times New Roman"/>
                <a:cs typeface="Times New Roman"/>
              </a:rPr>
              <a:t>of</a:t>
            </a:r>
            <a:r>
              <a:rPr sz="2000" spc="200" dirty="0">
                <a:latin typeface="Times New Roman"/>
                <a:cs typeface="Times New Roman"/>
              </a:rPr>
              <a:t> </a:t>
            </a:r>
            <a:r>
              <a:rPr sz="2000" spc="-5" dirty="0">
                <a:latin typeface="Times New Roman"/>
                <a:cs typeface="Times New Roman"/>
              </a:rPr>
              <a:t>the</a:t>
            </a:r>
            <a:r>
              <a:rPr sz="2000" spc="190" dirty="0">
                <a:latin typeface="Times New Roman"/>
                <a:cs typeface="Times New Roman"/>
              </a:rPr>
              <a:t> </a:t>
            </a:r>
            <a:r>
              <a:rPr sz="2000" spc="-10" dirty="0">
                <a:latin typeface="Times New Roman"/>
                <a:cs typeface="Times New Roman"/>
              </a:rPr>
              <a:t>viewing</a:t>
            </a:r>
            <a:r>
              <a:rPr sz="2000" spc="220" dirty="0">
                <a:latin typeface="Times New Roman"/>
                <a:cs typeface="Times New Roman"/>
              </a:rPr>
              <a:t> </a:t>
            </a:r>
            <a:r>
              <a:rPr sz="2000" spc="-45" dirty="0">
                <a:latin typeface="Times New Roman"/>
                <a:cs typeface="Times New Roman"/>
              </a:rPr>
              <a:t>window,</a:t>
            </a:r>
            <a:endParaRPr sz="2000">
              <a:latin typeface="Times New Roman"/>
              <a:cs typeface="Times New Roman"/>
            </a:endParaRPr>
          </a:p>
          <a:p>
            <a:pPr marL="266700" algn="just">
              <a:lnSpc>
                <a:spcPct val="100000"/>
              </a:lnSpc>
            </a:pPr>
            <a:r>
              <a:rPr sz="2000" dirty="0">
                <a:latin typeface="Times New Roman"/>
                <a:cs typeface="Times New Roman"/>
              </a:rPr>
              <a:t>for</a:t>
            </a:r>
            <a:r>
              <a:rPr sz="2000" spc="-25" dirty="0">
                <a:latin typeface="Times New Roman"/>
                <a:cs typeface="Times New Roman"/>
              </a:rPr>
              <a:t> </a:t>
            </a:r>
            <a:r>
              <a:rPr sz="2000" spc="-15" dirty="0">
                <a:latin typeface="Times New Roman"/>
                <a:cs typeface="Times New Roman"/>
              </a:rPr>
              <a:t>instance,</a:t>
            </a:r>
            <a:r>
              <a:rPr sz="2000" spc="-10" dirty="0">
                <a:latin typeface="Times New Roman"/>
                <a:cs typeface="Times New Roman"/>
              </a:rPr>
              <a:t> </a:t>
            </a:r>
            <a:r>
              <a:rPr sz="2000" spc="-5" dirty="0">
                <a:latin typeface="Times New Roman"/>
                <a:cs typeface="Times New Roman"/>
              </a:rPr>
              <a:t>it</a:t>
            </a:r>
            <a:r>
              <a:rPr sz="2000" spc="-25" dirty="0">
                <a:latin typeface="Times New Roman"/>
                <a:cs typeface="Times New Roman"/>
              </a:rPr>
              <a:t> </a:t>
            </a:r>
            <a:r>
              <a:rPr sz="2000" spc="-15" dirty="0">
                <a:latin typeface="Times New Roman"/>
                <a:cs typeface="Times New Roman"/>
              </a:rPr>
              <a:t>will</a:t>
            </a:r>
            <a:r>
              <a:rPr sz="2000" spc="-5" dirty="0">
                <a:latin typeface="Times New Roman"/>
                <a:cs typeface="Times New Roman"/>
              </a:rPr>
              <a:t> </a:t>
            </a:r>
            <a:r>
              <a:rPr sz="2000" dirty="0">
                <a:latin typeface="Times New Roman"/>
                <a:cs typeface="Times New Roman"/>
              </a:rPr>
              <a:t>be displayed</a:t>
            </a:r>
            <a:r>
              <a:rPr sz="2000" spc="-20" dirty="0">
                <a:latin typeface="Times New Roman"/>
                <a:cs typeface="Times New Roman"/>
              </a:rPr>
              <a:t> </a:t>
            </a:r>
            <a:r>
              <a:rPr sz="2000" spc="-10" dirty="0">
                <a:latin typeface="Times New Roman"/>
                <a:cs typeface="Times New Roman"/>
              </a:rPr>
              <a:t>at</a:t>
            </a:r>
            <a:r>
              <a:rPr sz="2000" spc="-2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center</a:t>
            </a:r>
            <a:r>
              <a:rPr sz="2000" spc="-40"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viewport.</a:t>
            </a:r>
            <a:endParaRPr sz="2000">
              <a:latin typeface="Times New Roman"/>
              <a:cs typeface="Times New Roman"/>
            </a:endParaRPr>
          </a:p>
        </p:txBody>
      </p:sp>
      <p:sp>
        <p:nvSpPr>
          <p:cNvPr id="12" name="Title 11">
            <a:extLst>
              <a:ext uri="{FF2B5EF4-FFF2-40B4-BE49-F238E27FC236}">
                <a16:creationId xmlns:a16="http://schemas.microsoft.com/office/drawing/2014/main" id="{93A76A82-9CA7-2499-CFA5-BF67AC58F4E3}"/>
              </a:ext>
            </a:extLst>
          </p:cNvPr>
          <p:cNvSpPr>
            <a:spLocks noGrp="1"/>
          </p:cNvSpPr>
          <p:nvPr>
            <p:ph type="title"/>
          </p:nvPr>
        </p:nvSpPr>
        <p:spPr>
          <a:xfrm>
            <a:off x="838200" y="410909"/>
            <a:ext cx="7014971" cy="984885"/>
          </a:xfrm>
        </p:spPr>
        <p:txBody>
          <a:bodyPr/>
          <a:lstStyle/>
          <a:p>
            <a:pPr algn="ctr"/>
            <a:r>
              <a:rPr lang="en-IN" sz="3200" spc="-35" dirty="0">
                <a:latin typeface="Calibri"/>
                <a:cs typeface="Calibri"/>
              </a:rPr>
              <a:t>WINDOW-TO-VIEWPORT</a:t>
            </a:r>
            <a:r>
              <a:rPr lang="en-IN" sz="3200" dirty="0">
                <a:latin typeface="Calibri"/>
                <a:cs typeface="Calibri"/>
              </a:rPr>
              <a:t> </a:t>
            </a:r>
            <a:r>
              <a:rPr lang="en-IN" sz="3200" spc="-60" dirty="0">
                <a:latin typeface="Calibri"/>
                <a:cs typeface="Calibri"/>
              </a:rPr>
              <a:t>COORDINATE </a:t>
            </a:r>
            <a:r>
              <a:rPr lang="en-IN" sz="3200" spc="-50" dirty="0">
                <a:latin typeface="Calibri"/>
                <a:cs typeface="Calibri"/>
              </a:rPr>
              <a:t>TRANSFORMATION</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DEC803EE-1D08-26BD-C778-565AC8914988}"/>
              </a:ext>
            </a:extLst>
          </p:cNvPr>
          <p:cNvSpPr>
            <a:spLocks noGrp="1"/>
          </p:cNvSpPr>
          <p:nvPr>
            <p:ph type="body" idx="1"/>
          </p:nvPr>
        </p:nvSpPr>
        <p:spPr>
          <a:xfrm>
            <a:off x="381000" y="228600"/>
            <a:ext cx="7924800" cy="4616648"/>
          </a:xfrm>
        </p:spPr>
        <p:txBody>
          <a:bodyPr/>
          <a:lstStyle/>
          <a:p>
            <a:r>
              <a:rPr lang="en-IN" dirty="0"/>
              <a:t>Oblique is divided into  based on  alpha</a:t>
            </a:r>
          </a:p>
          <a:p>
            <a:r>
              <a:rPr lang="en-IN" dirty="0"/>
              <a:t>1 </a:t>
            </a:r>
            <a:r>
              <a:rPr lang="en-IN" dirty="0" err="1"/>
              <a:t>Cavelier</a:t>
            </a:r>
            <a:r>
              <a:rPr lang="en-IN" dirty="0"/>
              <a:t> and </a:t>
            </a:r>
          </a:p>
          <a:p>
            <a:r>
              <a:rPr lang="en-IN" dirty="0"/>
              <a:t>2 Cabinet Projection</a:t>
            </a:r>
          </a:p>
          <a:p>
            <a:endParaRPr lang="en-IN" dirty="0"/>
          </a:p>
          <a:p>
            <a:r>
              <a:rPr lang="en-IN" b="1" dirty="0"/>
              <a:t>Cavalier Projection</a:t>
            </a:r>
            <a:br>
              <a:rPr lang="en-IN" dirty="0"/>
            </a:br>
            <a:r>
              <a:rPr lang="en-IN" dirty="0"/>
              <a:t>The value of alpha =45 </a:t>
            </a:r>
            <a:r>
              <a:rPr lang="en-IN" dirty="0" err="1"/>
              <a:t>ie</a:t>
            </a:r>
            <a:r>
              <a:rPr lang="en-IN" dirty="0"/>
              <a:t> tan alpha =1( alpha is the angle between projection from </a:t>
            </a:r>
            <a:r>
              <a:rPr lang="en-IN" dirty="0" err="1"/>
              <a:t>xyz</a:t>
            </a:r>
            <a:r>
              <a:rPr lang="en-IN" dirty="0"/>
              <a:t> to </a:t>
            </a:r>
            <a:r>
              <a:rPr lang="en-IN" dirty="0" err="1"/>
              <a:t>xpyp</a:t>
            </a:r>
            <a:r>
              <a:rPr lang="en-IN" dirty="0"/>
              <a:t>) and line joining  (</a:t>
            </a:r>
            <a:r>
              <a:rPr lang="en-IN" dirty="0" err="1"/>
              <a:t>xpyp</a:t>
            </a:r>
            <a:r>
              <a:rPr lang="en-IN" dirty="0"/>
              <a:t>) and (</a:t>
            </a:r>
            <a:r>
              <a:rPr lang="en-IN" dirty="0" err="1"/>
              <a:t>xy</a:t>
            </a:r>
            <a:r>
              <a:rPr lang="en-IN" dirty="0"/>
              <a:t>)</a:t>
            </a:r>
          </a:p>
          <a:p>
            <a:r>
              <a:rPr lang="en-US" dirty="0"/>
              <a:t>All lines perpendicular to the projection plane are projected with no cha</a:t>
            </a:r>
            <a:r>
              <a:rPr lang="en-IN" dirty="0" err="1"/>
              <a:t>nge</a:t>
            </a:r>
            <a:r>
              <a:rPr lang="en-IN" dirty="0"/>
              <a:t> in length</a:t>
            </a:r>
          </a:p>
          <a:p>
            <a:endParaRPr lang="en-IN" dirty="0"/>
          </a:p>
          <a:p>
            <a:r>
              <a:rPr lang="en-IN" b="1" dirty="0"/>
              <a:t>Cabinet Projection</a:t>
            </a:r>
          </a:p>
          <a:p>
            <a:endParaRPr lang="en-IN" dirty="0"/>
          </a:p>
          <a:p>
            <a:endParaRPr lang="en-IN" dirty="0"/>
          </a:p>
          <a:p>
            <a:endParaRPr lang="en-IN" dirty="0"/>
          </a:p>
          <a:p>
            <a:r>
              <a:rPr lang="en-IN" dirty="0"/>
              <a:t>perpendiculars</a:t>
            </a:r>
          </a:p>
        </p:txBody>
      </p:sp>
      <p:pic>
        <p:nvPicPr>
          <p:cNvPr id="20" name="Picture 19">
            <a:extLst>
              <a:ext uri="{FF2B5EF4-FFF2-40B4-BE49-F238E27FC236}">
                <a16:creationId xmlns:a16="http://schemas.microsoft.com/office/drawing/2014/main" id="{ED0630D1-806A-C6BF-7315-6A6854DAC6A0}"/>
              </a:ext>
            </a:extLst>
          </p:cNvPr>
          <p:cNvPicPr>
            <a:picLocks noChangeAspect="1"/>
          </p:cNvPicPr>
          <p:nvPr/>
        </p:nvPicPr>
        <p:blipFill>
          <a:blip r:embed="rId2"/>
          <a:stretch>
            <a:fillRect/>
          </a:stretch>
        </p:blipFill>
        <p:spPr>
          <a:xfrm>
            <a:off x="344904" y="3810000"/>
            <a:ext cx="7808495" cy="781050"/>
          </a:xfrm>
          <a:prstGeom prst="rect">
            <a:avLst/>
          </a:prstGeom>
        </p:spPr>
      </p:pic>
    </p:spTree>
    <p:extLst>
      <p:ext uri="{BB962C8B-B14F-4D97-AF65-F5344CB8AC3E}">
        <p14:creationId xmlns:p14="http://schemas.microsoft.com/office/powerpoint/2010/main" val="878558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0712-F43C-1913-F1DB-B46C679BD8AD}"/>
              </a:ext>
            </a:extLst>
          </p:cNvPr>
          <p:cNvSpPr>
            <a:spLocks noGrp="1"/>
          </p:cNvSpPr>
          <p:nvPr>
            <p:ph type="title"/>
          </p:nvPr>
        </p:nvSpPr>
        <p:spPr>
          <a:xfrm>
            <a:off x="838200" y="76200"/>
            <a:ext cx="7014971" cy="492443"/>
          </a:xfrm>
        </p:spPr>
        <p:txBody>
          <a:bodyPr/>
          <a:lstStyle/>
          <a:p>
            <a:r>
              <a:rPr lang="en-IN" dirty="0"/>
              <a:t>Perspective Projections</a:t>
            </a:r>
          </a:p>
        </p:txBody>
      </p:sp>
      <p:sp>
        <p:nvSpPr>
          <p:cNvPr id="3" name="Text Placeholder 2">
            <a:extLst>
              <a:ext uri="{FF2B5EF4-FFF2-40B4-BE49-F238E27FC236}">
                <a16:creationId xmlns:a16="http://schemas.microsoft.com/office/drawing/2014/main" id="{041CEE5F-6DE8-23E2-1CA4-DE8EF6A8FEE4}"/>
              </a:ext>
            </a:extLst>
          </p:cNvPr>
          <p:cNvSpPr>
            <a:spLocks noGrp="1"/>
          </p:cNvSpPr>
          <p:nvPr>
            <p:ph type="body" idx="1"/>
          </p:nvPr>
        </p:nvSpPr>
        <p:spPr>
          <a:xfrm>
            <a:off x="838200" y="884147"/>
            <a:ext cx="7391400" cy="615553"/>
          </a:xfrm>
        </p:spPr>
        <p:txBody>
          <a:bodyPr/>
          <a:lstStyle/>
          <a:p>
            <a:r>
              <a:rPr lang="en-US" dirty="0"/>
              <a:t>To obtained by transforming points along projection lines that meet at the projection reference point.</a:t>
            </a:r>
            <a:endParaRPr lang="en-IN" dirty="0"/>
          </a:p>
        </p:txBody>
      </p:sp>
      <p:pic>
        <p:nvPicPr>
          <p:cNvPr id="5" name="Picture 4">
            <a:extLst>
              <a:ext uri="{FF2B5EF4-FFF2-40B4-BE49-F238E27FC236}">
                <a16:creationId xmlns:a16="http://schemas.microsoft.com/office/drawing/2014/main" id="{C339AC4E-F4DA-A4E0-238E-81AE583283B1}"/>
              </a:ext>
            </a:extLst>
          </p:cNvPr>
          <p:cNvPicPr>
            <a:picLocks noChangeAspect="1"/>
          </p:cNvPicPr>
          <p:nvPr/>
        </p:nvPicPr>
        <p:blipFill>
          <a:blip r:embed="rId2"/>
          <a:stretch>
            <a:fillRect/>
          </a:stretch>
        </p:blipFill>
        <p:spPr>
          <a:xfrm>
            <a:off x="2209800" y="1624033"/>
            <a:ext cx="3686175" cy="2338367"/>
          </a:xfrm>
          <a:prstGeom prst="rect">
            <a:avLst/>
          </a:prstGeom>
        </p:spPr>
      </p:pic>
      <p:sp>
        <p:nvSpPr>
          <p:cNvPr id="7" name="TextBox 6">
            <a:extLst>
              <a:ext uri="{FF2B5EF4-FFF2-40B4-BE49-F238E27FC236}">
                <a16:creationId xmlns:a16="http://schemas.microsoft.com/office/drawing/2014/main" id="{8CB8990F-3EC2-DCE5-4C75-187C28BE7B23}"/>
              </a:ext>
            </a:extLst>
          </p:cNvPr>
          <p:cNvSpPr txBox="1"/>
          <p:nvPr/>
        </p:nvSpPr>
        <p:spPr>
          <a:xfrm>
            <a:off x="864268" y="3581400"/>
            <a:ext cx="7415463" cy="1477328"/>
          </a:xfrm>
          <a:prstGeom prst="rect">
            <a:avLst/>
          </a:prstGeom>
          <a:noFill/>
        </p:spPr>
        <p:txBody>
          <a:bodyPr wrap="square">
            <a:spAutoFit/>
          </a:bodyPr>
          <a:lstStyle/>
          <a:p>
            <a:r>
              <a:rPr lang="en-US" dirty="0"/>
              <a:t>Suppose we set the projection reference point at position z, along the z, axis, and we place the view plane at </a:t>
            </a:r>
            <a:r>
              <a:rPr lang="en-US" dirty="0" err="1"/>
              <a:t>zvp</a:t>
            </a:r>
            <a:r>
              <a:rPr lang="en-US" dirty="0"/>
              <a:t> as shown in Fig.</a:t>
            </a:r>
          </a:p>
          <a:p>
            <a:endParaRPr lang="en-US" dirty="0"/>
          </a:p>
          <a:p>
            <a:r>
              <a:rPr lang="en-US" dirty="0"/>
              <a:t> We can write equations describing coordinate positions along this perspective projection line in parametric form as</a:t>
            </a:r>
            <a:endParaRPr lang="en-IN" dirty="0"/>
          </a:p>
        </p:txBody>
      </p:sp>
      <p:pic>
        <p:nvPicPr>
          <p:cNvPr id="9" name="Picture 8">
            <a:extLst>
              <a:ext uri="{FF2B5EF4-FFF2-40B4-BE49-F238E27FC236}">
                <a16:creationId xmlns:a16="http://schemas.microsoft.com/office/drawing/2014/main" id="{EFBB2ACE-AE33-FE05-FBBC-E12664EEE868}"/>
              </a:ext>
            </a:extLst>
          </p:cNvPr>
          <p:cNvPicPr>
            <a:picLocks noChangeAspect="1"/>
          </p:cNvPicPr>
          <p:nvPr/>
        </p:nvPicPr>
        <p:blipFill>
          <a:blip r:embed="rId3"/>
          <a:stretch>
            <a:fillRect/>
          </a:stretch>
        </p:blipFill>
        <p:spPr>
          <a:xfrm>
            <a:off x="3276600" y="5058728"/>
            <a:ext cx="1962150" cy="1238250"/>
          </a:xfrm>
          <a:prstGeom prst="rect">
            <a:avLst/>
          </a:prstGeom>
        </p:spPr>
      </p:pic>
    </p:spTree>
    <p:extLst>
      <p:ext uri="{BB962C8B-B14F-4D97-AF65-F5344CB8AC3E}">
        <p14:creationId xmlns:p14="http://schemas.microsoft.com/office/powerpoint/2010/main" val="2620909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53C8DB-690A-1A91-1121-8D3958FA8201}"/>
              </a:ext>
            </a:extLst>
          </p:cNvPr>
          <p:cNvPicPr>
            <a:picLocks noChangeAspect="1"/>
          </p:cNvPicPr>
          <p:nvPr/>
        </p:nvPicPr>
        <p:blipFill>
          <a:blip r:embed="rId2"/>
          <a:stretch>
            <a:fillRect/>
          </a:stretch>
        </p:blipFill>
        <p:spPr>
          <a:xfrm>
            <a:off x="914400" y="838199"/>
            <a:ext cx="8001000" cy="3295805"/>
          </a:xfrm>
          <a:prstGeom prst="rect">
            <a:avLst/>
          </a:prstGeom>
        </p:spPr>
      </p:pic>
      <p:pic>
        <p:nvPicPr>
          <p:cNvPr id="7" name="Picture 6">
            <a:extLst>
              <a:ext uri="{FF2B5EF4-FFF2-40B4-BE49-F238E27FC236}">
                <a16:creationId xmlns:a16="http://schemas.microsoft.com/office/drawing/2014/main" id="{7CC0A8BE-80F0-BD13-97F7-4CB45FF2905A}"/>
              </a:ext>
            </a:extLst>
          </p:cNvPr>
          <p:cNvPicPr>
            <a:picLocks noChangeAspect="1"/>
          </p:cNvPicPr>
          <p:nvPr/>
        </p:nvPicPr>
        <p:blipFill>
          <a:blip r:embed="rId3"/>
          <a:stretch>
            <a:fillRect/>
          </a:stretch>
        </p:blipFill>
        <p:spPr>
          <a:xfrm>
            <a:off x="2819400" y="3962400"/>
            <a:ext cx="3371850" cy="1800225"/>
          </a:xfrm>
          <a:prstGeom prst="rect">
            <a:avLst/>
          </a:prstGeom>
        </p:spPr>
      </p:pic>
      <p:sp>
        <p:nvSpPr>
          <p:cNvPr id="9" name="TextBox 8">
            <a:extLst>
              <a:ext uri="{FF2B5EF4-FFF2-40B4-BE49-F238E27FC236}">
                <a16:creationId xmlns:a16="http://schemas.microsoft.com/office/drawing/2014/main" id="{4613AE62-3333-7780-598C-2ACBC35397EC}"/>
              </a:ext>
            </a:extLst>
          </p:cNvPr>
          <p:cNvSpPr txBox="1"/>
          <p:nvPr/>
        </p:nvSpPr>
        <p:spPr>
          <a:xfrm>
            <a:off x="609600" y="5770646"/>
            <a:ext cx="8001000" cy="646331"/>
          </a:xfrm>
          <a:prstGeom prst="rect">
            <a:avLst/>
          </a:prstGeom>
          <a:noFill/>
        </p:spPr>
        <p:txBody>
          <a:bodyPr wrap="square">
            <a:spAutoFit/>
          </a:bodyPr>
          <a:lstStyle/>
          <a:p>
            <a:r>
              <a:rPr lang="en-US" dirty="0"/>
              <a:t>Where d, = </a:t>
            </a:r>
            <a:r>
              <a:rPr lang="en-US" dirty="0" err="1"/>
              <a:t>zprp</a:t>
            </a:r>
            <a:r>
              <a:rPr lang="en-US" dirty="0"/>
              <a:t> - </a:t>
            </a:r>
            <a:r>
              <a:rPr lang="en-US" dirty="0" err="1"/>
              <a:t>zvp</a:t>
            </a:r>
            <a:r>
              <a:rPr lang="en-US" dirty="0"/>
              <a:t> is the distance of the view plane from the projection reference point. </a:t>
            </a:r>
            <a:endParaRPr lang="en-IN" dirty="0"/>
          </a:p>
        </p:txBody>
      </p:sp>
    </p:spTree>
    <p:extLst>
      <p:ext uri="{BB962C8B-B14F-4D97-AF65-F5344CB8AC3E}">
        <p14:creationId xmlns:p14="http://schemas.microsoft.com/office/powerpoint/2010/main" val="1793100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CFF9C6-6EBF-1E02-3B9B-28B0F4391C8F}"/>
              </a:ext>
            </a:extLst>
          </p:cNvPr>
          <p:cNvPicPr>
            <a:picLocks noChangeAspect="1"/>
          </p:cNvPicPr>
          <p:nvPr/>
        </p:nvPicPr>
        <p:blipFill>
          <a:blip r:embed="rId2"/>
          <a:stretch>
            <a:fillRect/>
          </a:stretch>
        </p:blipFill>
        <p:spPr>
          <a:xfrm>
            <a:off x="685800" y="403169"/>
            <a:ext cx="6600825" cy="1885950"/>
          </a:xfrm>
          <a:prstGeom prst="rect">
            <a:avLst/>
          </a:prstGeom>
        </p:spPr>
      </p:pic>
      <p:pic>
        <p:nvPicPr>
          <p:cNvPr id="7" name="Picture 6">
            <a:extLst>
              <a:ext uri="{FF2B5EF4-FFF2-40B4-BE49-F238E27FC236}">
                <a16:creationId xmlns:a16="http://schemas.microsoft.com/office/drawing/2014/main" id="{3FE2C79C-46B8-DEA5-4571-BB5ED967A44F}"/>
              </a:ext>
            </a:extLst>
          </p:cNvPr>
          <p:cNvPicPr>
            <a:picLocks noChangeAspect="1"/>
          </p:cNvPicPr>
          <p:nvPr/>
        </p:nvPicPr>
        <p:blipFill>
          <a:blip r:embed="rId3"/>
          <a:stretch>
            <a:fillRect/>
          </a:stretch>
        </p:blipFill>
        <p:spPr>
          <a:xfrm>
            <a:off x="1100137" y="2119312"/>
            <a:ext cx="6943725" cy="2619375"/>
          </a:xfrm>
          <a:prstGeom prst="rect">
            <a:avLst/>
          </a:prstGeom>
        </p:spPr>
      </p:pic>
      <p:sp>
        <p:nvSpPr>
          <p:cNvPr id="9" name="TextBox 8">
            <a:extLst>
              <a:ext uri="{FF2B5EF4-FFF2-40B4-BE49-F238E27FC236}">
                <a16:creationId xmlns:a16="http://schemas.microsoft.com/office/drawing/2014/main" id="{E1089D36-A7AE-B3DA-3100-86BF1FE049A5}"/>
              </a:ext>
            </a:extLst>
          </p:cNvPr>
          <p:cNvSpPr txBox="1"/>
          <p:nvPr/>
        </p:nvSpPr>
        <p:spPr>
          <a:xfrm>
            <a:off x="1084095" y="4953000"/>
            <a:ext cx="7205663" cy="923330"/>
          </a:xfrm>
          <a:prstGeom prst="rect">
            <a:avLst/>
          </a:prstGeom>
          <a:noFill/>
        </p:spPr>
        <p:txBody>
          <a:bodyPr wrap="square">
            <a:spAutoFit/>
          </a:bodyPr>
          <a:lstStyle/>
          <a:p>
            <a:r>
              <a:rPr lang="en-US" dirty="0"/>
              <a:t>In general, the projection reference point does not have to be along the </a:t>
            </a:r>
            <a:r>
              <a:rPr lang="en-US" dirty="0" err="1"/>
              <a:t>i</a:t>
            </a:r>
            <a:r>
              <a:rPr lang="en-US" dirty="0"/>
              <a:t>,, axis. We can select any coordinate position (</a:t>
            </a:r>
            <a:r>
              <a:rPr lang="en-US" dirty="0" err="1"/>
              <a:t>xrp</a:t>
            </a:r>
            <a:r>
              <a:rPr lang="en-US" dirty="0"/>
              <a:t>, </a:t>
            </a:r>
            <a:r>
              <a:rPr lang="en-US" dirty="0" err="1"/>
              <a:t>yprp</a:t>
            </a:r>
            <a:r>
              <a:rPr lang="en-US" dirty="0"/>
              <a:t> ,</a:t>
            </a:r>
            <a:r>
              <a:rPr lang="en-US" dirty="0" err="1"/>
              <a:t>zprp</a:t>
            </a:r>
            <a:r>
              <a:rPr lang="en-US" dirty="0"/>
              <a:t>,) on either side of the view plane for the projection reference point, </a:t>
            </a:r>
            <a:endParaRPr lang="en-IN" dirty="0"/>
          </a:p>
        </p:txBody>
      </p:sp>
    </p:spTree>
    <p:extLst>
      <p:ext uri="{BB962C8B-B14F-4D97-AF65-F5344CB8AC3E}">
        <p14:creationId xmlns:p14="http://schemas.microsoft.com/office/powerpoint/2010/main" val="23276843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2CCA-C0BA-21D4-178A-4007D3869DA1}"/>
              </a:ext>
            </a:extLst>
          </p:cNvPr>
          <p:cNvSpPr>
            <a:spLocks noGrp="1"/>
          </p:cNvSpPr>
          <p:nvPr>
            <p:ph type="title"/>
          </p:nvPr>
        </p:nvSpPr>
        <p:spPr>
          <a:xfrm>
            <a:off x="1064514" y="876045"/>
            <a:ext cx="7014971" cy="492443"/>
          </a:xfrm>
        </p:spPr>
        <p:txBody>
          <a:bodyPr/>
          <a:lstStyle/>
          <a:p>
            <a:r>
              <a:rPr lang="en-IN" dirty="0"/>
              <a:t>Special cases</a:t>
            </a:r>
          </a:p>
        </p:txBody>
      </p:sp>
      <p:sp>
        <p:nvSpPr>
          <p:cNvPr id="3" name="Text Placeholder 2">
            <a:extLst>
              <a:ext uri="{FF2B5EF4-FFF2-40B4-BE49-F238E27FC236}">
                <a16:creationId xmlns:a16="http://schemas.microsoft.com/office/drawing/2014/main" id="{074CF6B1-9789-A94E-EA7E-FDEDF26EB3C9}"/>
              </a:ext>
            </a:extLst>
          </p:cNvPr>
          <p:cNvSpPr>
            <a:spLocks noGrp="1"/>
          </p:cNvSpPr>
          <p:nvPr>
            <p:ph type="body" idx="1"/>
          </p:nvPr>
        </p:nvSpPr>
        <p:spPr>
          <a:xfrm>
            <a:off x="876299" y="1524000"/>
            <a:ext cx="7391400" cy="923330"/>
          </a:xfrm>
        </p:spPr>
        <p:txBody>
          <a:bodyPr/>
          <a:lstStyle/>
          <a:p>
            <a:r>
              <a:rPr lang="en-US" dirty="0"/>
              <a:t>If the view plane is taken to be the </a:t>
            </a:r>
            <a:r>
              <a:rPr lang="en-US" dirty="0" err="1"/>
              <a:t>xy</a:t>
            </a:r>
            <a:r>
              <a:rPr lang="en-US" dirty="0"/>
              <a:t> plane, then </a:t>
            </a:r>
            <a:r>
              <a:rPr lang="en-US" dirty="0" err="1"/>
              <a:t>zvp</a:t>
            </a:r>
            <a:r>
              <a:rPr lang="en-US" dirty="0"/>
              <a:t>, = 0 and the projection coordinates are</a:t>
            </a:r>
          </a:p>
          <a:p>
            <a:endParaRPr lang="en-IN" dirty="0"/>
          </a:p>
        </p:txBody>
      </p:sp>
      <p:pic>
        <p:nvPicPr>
          <p:cNvPr id="5" name="Picture 4">
            <a:extLst>
              <a:ext uri="{FF2B5EF4-FFF2-40B4-BE49-F238E27FC236}">
                <a16:creationId xmlns:a16="http://schemas.microsoft.com/office/drawing/2014/main" id="{1D0A5EED-AC74-B365-C490-F95D6A630E92}"/>
              </a:ext>
            </a:extLst>
          </p:cNvPr>
          <p:cNvPicPr>
            <a:picLocks noChangeAspect="1"/>
          </p:cNvPicPr>
          <p:nvPr/>
        </p:nvPicPr>
        <p:blipFill>
          <a:blip r:embed="rId2"/>
          <a:stretch>
            <a:fillRect/>
          </a:stretch>
        </p:blipFill>
        <p:spPr>
          <a:xfrm>
            <a:off x="2743200" y="2483425"/>
            <a:ext cx="3009900" cy="1200150"/>
          </a:xfrm>
          <a:prstGeom prst="rect">
            <a:avLst/>
          </a:prstGeom>
        </p:spPr>
      </p:pic>
      <p:sp>
        <p:nvSpPr>
          <p:cNvPr id="7" name="TextBox 6">
            <a:extLst>
              <a:ext uri="{FF2B5EF4-FFF2-40B4-BE49-F238E27FC236}">
                <a16:creationId xmlns:a16="http://schemas.microsoft.com/office/drawing/2014/main" id="{FFA1AA0B-29B2-B39F-96FB-74782E923ED2}"/>
              </a:ext>
            </a:extLst>
          </p:cNvPr>
          <p:cNvSpPr txBox="1"/>
          <p:nvPr/>
        </p:nvSpPr>
        <p:spPr>
          <a:xfrm>
            <a:off x="990600" y="3810506"/>
            <a:ext cx="7620000" cy="923330"/>
          </a:xfrm>
          <a:prstGeom prst="rect">
            <a:avLst/>
          </a:prstGeom>
          <a:noFill/>
        </p:spPr>
        <p:txBody>
          <a:bodyPr wrap="square">
            <a:spAutoFit/>
          </a:bodyPr>
          <a:lstStyle/>
          <a:p>
            <a:r>
              <a:rPr lang="en-US" dirty="0"/>
              <a:t>If the projection reference point is always taken to be at the viewing-coordinate origin. In this case, </a:t>
            </a:r>
            <a:r>
              <a:rPr lang="en-US" dirty="0" err="1"/>
              <a:t>zprp</a:t>
            </a:r>
            <a:r>
              <a:rPr lang="en-US" dirty="0"/>
              <a:t> = 0 and the projection coordinates on the viewing plane are</a:t>
            </a:r>
            <a:endParaRPr lang="en-IN" dirty="0"/>
          </a:p>
        </p:txBody>
      </p:sp>
      <p:pic>
        <p:nvPicPr>
          <p:cNvPr id="9" name="Picture 8">
            <a:extLst>
              <a:ext uri="{FF2B5EF4-FFF2-40B4-BE49-F238E27FC236}">
                <a16:creationId xmlns:a16="http://schemas.microsoft.com/office/drawing/2014/main" id="{6FD49EBE-90F8-14FB-2BC8-526482DAA9BA}"/>
              </a:ext>
            </a:extLst>
          </p:cNvPr>
          <p:cNvPicPr>
            <a:picLocks noChangeAspect="1"/>
          </p:cNvPicPr>
          <p:nvPr/>
        </p:nvPicPr>
        <p:blipFill>
          <a:blip r:embed="rId3"/>
          <a:stretch>
            <a:fillRect/>
          </a:stretch>
        </p:blipFill>
        <p:spPr>
          <a:xfrm>
            <a:off x="3200400" y="4544437"/>
            <a:ext cx="2371725" cy="1552575"/>
          </a:xfrm>
          <a:prstGeom prst="rect">
            <a:avLst/>
          </a:prstGeom>
        </p:spPr>
      </p:pic>
    </p:spTree>
    <p:extLst>
      <p:ext uri="{BB962C8B-B14F-4D97-AF65-F5344CB8AC3E}">
        <p14:creationId xmlns:p14="http://schemas.microsoft.com/office/powerpoint/2010/main" val="1935556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92D9-AE3F-8ED8-3BAD-7EC60421EB1F}"/>
              </a:ext>
            </a:extLst>
          </p:cNvPr>
          <p:cNvSpPr>
            <a:spLocks noGrp="1"/>
          </p:cNvSpPr>
          <p:nvPr>
            <p:ph type="title"/>
          </p:nvPr>
        </p:nvSpPr>
        <p:spPr>
          <a:xfrm>
            <a:off x="990600" y="-10160"/>
            <a:ext cx="7014971" cy="492443"/>
          </a:xfrm>
        </p:spPr>
        <p:txBody>
          <a:bodyPr/>
          <a:lstStyle/>
          <a:p>
            <a:pPr algn="ctr"/>
            <a:r>
              <a:rPr lang="en-IN" dirty="0"/>
              <a:t>Visible surface detection</a:t>
            </a:r>
          </a:p>
        </p:txBody>
      </p:sp>
      <p:sp>
        <p:nvSpPr>
          <p:cNvPr id="3" name="Text Placeholder 2">
            <a:extLst>
              <a:ext uri="{FF2B5EF4-FFF2-40B4-BE49-F238E27FC236}">
                <a16:creationId xmlns:a16="http://schemas.microsoft.com/office/drawing/2014/main" id="{61FA8230-56F7-258F-62CA-5FCC030BB67C}"/>
              </a:ext>
            </a:extLst>
          </p:cNvPr>
          <p:cNvSpPr>
            <a:spLocks noGrp="1"/>
          </p:cNvSpPr>
          <p:nvPr>
            <p:ph type="body" idx="1"/>
          </p:nvPr>
        </p:nvSpPr>
        <p:spPr>
          <a:xfrm>
            <a:off x="383285" y="609600"/>
            <a:ext cx="8229600" cy="5847755"/>
          </a:xfrm>
        </p:spPr>
        <p:txBody>
          <a:bodyPr/>
          <a:lstStyle/>
          <a:p>
            <a:pPr marL="342900" indent="-342900">
              <a:buFont typeface="Arial" panose="020B0604020202020204" pitchFamily="34" charset="0"/>
              <a:buChar char="•"/>
            </a:pPr>
            <a:r>
              <a:rPr lang="en-US" dirty="0"/>
              <a:t>A major consideration in the generation of realistic graphics displays is identifying those parts of a scene that are visible from a chosen viewing position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There are many approaches we can take to solve this problem, and numerous algorithms have been devised for efficient identification of visible objects for different types of application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Some methods require more memory, some involve more processing time, and some apply only to special types of objects.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Deciding upon a method for a particular application can depend on such factors as the complexity of the scene, type of objects to be displayed, available equipment, and whether static or animated displays are to be generated.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Visible-surface detection algorithms are broadly classified according to whether they deal with object definitions directly or with their projected images. </a:t>
            </a:r>
            <a:endParaRPr lang="en-IN" dirty="0"/>
          </a:p>
        </p:txBody>
      </p:sp>
    </p:spTree>
    <p:extLst>
      <p:ext uri="{BB962C8B-B14F-4D97-AF65-F5344CB8AC3E}">
        <p14:creationId xmlns:p14="http://schemas.microsoft.com/office/powerpoint/2010/main" val="2384966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3BFC4D-655D-87D0-D7AB-859345E3ABEC}"/>
              </a:ext>
            </a:extLst>
          </p:cNvPr>
          <p:cNvSpPr>
            <a:spLocks noGrp="1"/>
          </p:cNvSpPr>
          <p:nvPr>
            <p:ph type="body" idx="1"/>
          </p:nvPr>
        </p:nvSpPr>
        <p:spPr>
          <a:xfrm>
            <a:off x="609600" y="381000"/>
            <a:ext cx="7391400" cy="4001095"/>
          </a:xfrm>
        </p:spPr>
        <p:txBody>
          <a:bodyPr/>
          <a:lstStyle/>
          <a:p>
            <a:r>
              <a:rPr lang="en-US" dirty="0"/>
              <a:t>These two approaches are called </a:t>
            </a:r>
            <a:r>
              <a:rPr lang="en-US" b="1" dirty="0"/>
              <a:t>object-space methods </a:t>
            </a:r>
            <a:r>
              <a:rPr lang="en-US" dirty="0"/>
              <a:t>and </a:t>
            </a:r>
            <a:r>
              <a:rPr lang="en-US" b="1" dirty="0"/>
              <a:t>image-space methods,</a:t>
            </a:r>
          </a:p>
          <a:p>
            <a:endParaRPr lang="en-US" b="1" dirty="0"/>
          </a:p>
          <a:p>
            <a:r>
              <a:rPr lang="en-US" b="1" dirty="0"/>
              <a:t>object-space methods</a:t>
            </a:r>
          </a:p>
          <a:p>
            <a:r>
              <a:rPr lang="en-US" dirty="0"/>
              <a:t>An object-space method compares objects and parts of objects to each other within the scene definition to determine which surfaces, as a whole, we should label as visible.</a:t>
            </a:r>
          </a:p>
          <a:p>
            <a:r>
              <a:rPr lang="en-US" dirty="0" err="1"/>
              <a:t>eg</a:t>
            </a:r>
            <a:r>
              <a:rPr lang="en-US" dirty="0"/>
              <a:t> back face detection and removal</a:t>
            </a:r>
          </a:p>
          <a:p>
            <a:endParaRPr lang="en-US" dirty="0"/>
          </a:p>
          <a:p>
            <a:r>
              <a:rPr lang="en-US" b="1" dirty="0"/>
              <a:t>image-space methods</a:t>
            </a:r>
          </a:p>
          <a:p>
            <a:r>
              <a:rPr lang="en-US" dirty="0"/>
              <a:t>In an image-space algorithm, visibility is decided point by point at each pixel position on the projection plane.</a:t>
            </a:r>
          </a:p>
          <a:p>
            <a:r>
              <a:rPr lang="en-US" dirty="0" err="1"/>
              <a:t>Eg</a:t>
            </a:r>
            <a:r>
              <a:rPr lang="en-US" dirty="0"/>
              <a:t> depth buffer Scan line</a:t>
            </a:r>
            <a:endParaRPr lang="en-IN" dirty="0"/>
          </a:p>
        </p:txBody>
      </p:sp>
    </p:spTree>
    <p:extLst>
      <p:ext uri="{BB962C8B-B14F-4D97-AF65-F5344CB8AC3E}">
        <p14:creationId xmlns:p14="http://schemas.microsoft.com/office/powerpoint/2010/main" val="3852367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6C6-97AE-16CB-24AB-F9B61EBE1919}"/>
              </a:ext>
            </a:extLst>
          </p:cNvPr>
          <p:cNvSpPr>
            <a:spLocks noGrp="1"/>
          </p:cNvSpPr>
          <p:nvPr>
            <p:ph type="title"/>
          </p:nvPr>
        </p:nvSpPr>
        <p:spPr>
          <a:xfrm>
            <a:off x="721031" y="403169"/>
            <a:ext cx="8003286" cy="492443"/>
          </a:xfrm>
        </p:spPr>
        <p:txBody>
          <a:bodyPr/>
          <a:lstStyle/>
          <a:p>
            <a:pPr algn="ctr"/>
            <a:r>
              <a:rPr lang="en-IN" dirty="0"/>
              <a:t>DEPTH-BUFFER (Z- buffer  Method)</a:t>
            </a:r>
          </a:p>
        </p:txBody>
      </p:sp>
      <p:sp>
        <p:nvSpPr>
          <p:cNvPr id="3" name="Text Placeholder 2">
            <a:extLst>
              <a:ext uri="{FF2B5EF4-FFF2-40B4-BE49-F238E27FC236}">
                <a16:creationId xmlns:a16="http://schemas.microsoft.com/office/drawing/2014/main" id="{92AE6CCE-E344-3AC7-20D5-6C0E9E699C92}"/>
              </a:ext>
            </a:extLst>
          </p:cNvPr>
          <p:cNvSpPr>
            <a:spLocks noGrp="1"/>
          </p:cNvSpPr>
          <p:nvPr>
            <p:ph type="body" idx="1"/>
          </p:nvPr>
        </p:nvSpPr>
        <p:spPr>
          <a:xfrm>
            <a:off x="209841" y="1447800"/>
            <a:ext cx="8724317" cy="4001095"/>
          </a:xfrm>
        </p:spPr>
        <p:txBody>
          <a:bodyPr/>
          <a:lstStyle/>
          <a:p>
            <a:pPr marL="342900" indent="-342900">
              <a:buFont typeface="Arial" panose="020B0604020202020204" pitchFamily="34" charset="0"/>
              <a:buChar char="•"/>
            </a:pPr>
            <a:r>
              <a:rPr lang="en-US" dirty="0"/>
              <a:t>A commonly used image-space approach to detecting visible surfaces is the depth-buffer method, which compares surface depths at each pixel position on the projection plane.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procedure is also referred to as the Z-buffer method, since object depth is usually measured from the view plane along the z axis of a viewing system.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surface of a scene is processed separately, one point at a time across the surface.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method is usually applied to scenes containing only polygon surfaces, because depth values can be computed very quickly and the method is easy to implement</a:t>
            </a:r>
            <a:endParaRPr lang="en-IN" dirty="0"/>
          </a:p>
        </p:txBody>
      </p:sp>
    </p:spTree>
    <p:extLst>
      <p:ext uri="{BB962C8B-B14F-4D97-AF65-F5344CB8AC3E}">
        <p14:creationId xmlns:p14="http://schemas.microsoft.com/office/powerpoint/2010/main" val="39723425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F5576F-CF87-1C21-371C-31C781DCA476}"/>
              </a:ext>
            </a:extLst>
          </p:cNvPr>
          <p:cNvPicPr>
            <a:picLocks noChangeAspect="1"/>
          </p:cNvPicPr>
          <p:nvPr/>
        </p:nvPicPr>
        <p:blipFill>
          <a:blip r:embed="rId2"/>
          <a:stretch>
            <a:fillRect/>
          </a:stretch>
        </p:blipFill>
        <p:spPr>
          <a:xfrm>
            <a:off x="762000" y="228600"/>
            <a:ext cx="7014970" cy="3731367"/>
          </a:xfrm>
          <a:prstGeom prst="rect">
            <a:avLst/>
          </a:prstGeom>
        </p:spPr>
      </p:pic>
    </p:spTree>
    <p:extLst>
      <p:ext uri="{BB962C8B-B14F-4D97-AF65-F5344CB8AC3E}">
        <p14:creationId xmlns:p14="http://schemas.microsoft.com/office/powerpoint/2010/main" val="10523551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DD30DD-935F-32C2-C863-AF7F2D71859F}"/>
              </a:ext>
            </a:extLst>
          </p:cNvPr>
          <p:cNvSpPr>
            <a:spLocks noGrp="1"/>
          </p:cNvSpPr>
          <p:nvPr>
            <p:ph type="body" idx="1"/>
          </p:nvPr>
        </p:nvSpPr>
        <p:spPr>
          <a:xfrm>
            <a:off x="647700" y="381000"/>
            <a:ext cx="7848600" cy="4001095"/>
          </a:xfrm>
        </p:spPr>
        <p:txBody>
          <a:bodyPr/>
          <a:lstStyle/>
          <a:p>
            <a:pPr marL="342900" indent="-342900">
              <a:buFont typeface="Arial" panose="020B0604020202020204" pitchFamily="34" charset="0"/>
              <a:buChar char="•"/>
            </a:pPr>
            <a:r>
              <a:rPr lang="en-US" dirty="0"/>
              <a:t>With object descriptions converted to projection coordinates, each (x, y, z) position on a polygon surface corresponds to the orthographic projection point (x, y) on the view plane.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Therefore, for each pixel position (x, y) on the view plane, object depths can be compared by comparing z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Figure 13-4 shows three surfaces at varying distances along the orthographic projection line from position (x, y) in a view plane taken as the </a:t>
            </a:r>
            <a:r>
              <a:rPr lang="en-US" dirty="0" err="1"/>
              <a:t>xy</a:t>
            </a:r>
            <a:r>
              <a:rPr lang="en-US" dirty="0"/>
              <a:t>,, plane.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Surface s1, is closest at this position, so its surface intensity value at (x, y) is saved</a:t>
            </a:r>
            <a:endParaRPr lang="en-IN" dirty="0"/>
          </a:p>
        </p:txBody>
      </p:sp>
      <p:sp>
        <p:nvSpPr>
          <p:cNvPr id="5" name="TextBox 4">
            <a:extLst>
              <a:ext uri="{FF2B5EF4-FFF2-40B4-BE49-F238E27FC236}">
                <a16:creationId xmlns:a16="http://schemas.microsoft.com/office/drawing/2014/main" id="{F2A3ADD8-19E1-B153-888A-4E40AA32CC30}"/>
              </a:ext>
            </a:extLst>
          </p:cNvPr>
          <p:cNvSpPr txBox="1"/>
          <p:nvPr/>
        </p:nvSpPr>
        <p:spPr>
          <a:xfrm>
            <a:off x="914400" y="4419600"/>
            <a:ext cx="7848600" cy="1200329"/>
          </a:xfrm>
          <a:prstGeom prst="rect">
            <a:avLst/>
          </a:prstGeom>
          <a:noFill/>
        </p:spPr>
        <p:txBody>
          <a:bodyPr wrap="square">
            <a:spAutoFit/>
          </a:bodyPr>
          <a:lstStyle/>
          <a:p>
            <a:r>
              <a:rPr lang="en-US" dirty="0"/>
              <a:t>We can implement the depth-buffer algorithm in normalized coordinates, so that z values range from 0 at the back clipping plane to </a:t>
            </a:r>
            <a:r>
              <a:rPr lang="en-US" dirty="0" err="1"/>
              <a:t>zmax</a:t>
            </a:r>
            <a:r>
              <a:rPr lang="en-US" dirty="0"/>
              <a:t>  at the front clipping plane</a:t>
            </a:r>
          </a:p>
          <a:p>
            <a:r>
              <a:rPr lang="en-US" dirty="0"/>
              <a:t>The value of z, can be set either to 1 (for a unit cube) or to the largest value that can be stored on the system</a:t>
            </a:r>
            <a:endParaRPr lang="en-IN" dirty="0"/>
          </a:p>
        </p:txBody>
      </p:sp>
    </p:spTree>
    <p:extLst>
      <p:ext uri="{BB962C8B-B14F-4D97-AF65-F5344CB8AC3E}">
        <p14:creationId xmlns:p14="http://schemas.microsoft.com/office/powerpoint/2010/main" val="299496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9F14-6E70-85EE-0A95-02A7236CBCE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687CE68-F009-4E08-6FE4-60659491055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580EA0B-F4B2-1944-0E4E-D02B728B5352}"/>
              </a:ext>
            </a:extLst>
          </p:cNvPr>
          <p:cNvPicPr>
            <a:picLocks noChangeAspect="1"/>
          </p:cNvPicPr>
          <p:nvPr/>
        </p:nvPicPr>
        <p:blipFill>
          <a:blip r:embed="rId2"/>
          <a:stretch>
            <a:fillRect/>
          </a:stretch>
        </p:blipFill>
        <p:spPr>
          <a:xfrm>
            <a:off x="1336928" y="2476556"/>
            <a:ext cx="7200900" cy="3467100"/>
          </a:xfrm>
          <a:prstGeom prst="rect">
            <a:avLst/>
          </a:prstGeom>
        </p:spPr>
      </p:pic>
    </p:spTree>
    <p:extLst>
      <p:ext uri="{BB962C8B-B14F-4D97-AF65-F5344CB8AC3E}">
        <p14:creationId xmlns:p14="http://schemas.microsoft.com/office/powerpoint/2010/main" val="1282849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12177A-EAE6-9920-9438-0BB0E2127988}"/>
              </a:ext>
            </a:extLst>
          </p:cNvPr>
          <p:cNvSpPr>
            <a:spLocks noGrp="1"/>
          </p:cNvSpPr>
          <p:nvPr>
            <p:ph type="body" idx="1"/>
          </p:nvPr>
        </p:nvSpPr>
        <p:spPr>
          <a:xfrm>
            <a:off x="228600" y="381000"/>
            <a:ext cx="8458200" cy="5847755"/>
          </a:xfrm>
        </p:spPr>
        <p:txBody>
          <a:bodyPr/>
          <a:lstStyle/>
          <a:p>
            <a:pPr marL="342900" indent="-342900">
              <a:buFont typeface="Arial" panose="020B0604020202020204" pitchFamily="34" charset="0"/>
              <a:buChar char="•"/>
            </a:pPr>
            <a:r>
              <a:rPr lang="en-US" dirty="0"/>
              <a:t>Two buffer areas are required.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a:t>
            </a:r>
            <a:r>
              <a:rPr lang="en-US" b="1" dirty="0"/>
              <a:t>depth buffer </a:t>
            </a:r>
            <a:r>
              <a:rPr lang="en-US" dirty="0"/>
              <a:t>is used to store depth values for each (x, y) position as surfaces are processed,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and the </a:t>
            </a:r>
            <a:r>
              <a:rPr lang="en-US" b="1" dirty="0"/>
              <a:t>refresh buffer </a:t>
            </a:r>
            <a:r>
              <a:rPr lang="en-US" dirty="0"/>
              <a:t>stores the intensity values for each position.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Initially, all positions in the depth buffer are set to 0 (minimum depth), and the refresh buffer is initialized to the background intensity.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surface listed in the polygon tables is then processed, one scan line at a time, calculating the depth (z value) at each (x, y) pixel position.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calculated depth is compared to the value previously stored in the depth buffer at that position.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If the calculated depth is greater than the value stored in the depth buffer, the new depth value is stored, and the surface intensity at that position is determined and in the same </a:t>
            </a:r>
            <a:r>
              <a:rPr lang="en-US" dirty="0" err="1"/>
              <a:t>xy</a:t>
            </a:r>
            <a:r>
              <a:rPr lang="en-US" dirty="0"/>
              <a:t> location in the refresh buffer</a:t>
            </a:r>
            <a:endParaRPr lang="en-IN" dirty="0"/>
          </a:p>
        </p:txBody>
      </p:sp>
    </p:spTree>
    <p:extLst>
      <p:ext uri="{BB962C8B-B14F-4D97-AF65-F5344CB8AC3E}">
        <p14:creationId xmlns:p14="http://schemas.microsoft.com/office/powerpoint/2010/main" val="4219728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0423DA-AABA-9B76-F16A-8FD5A6ABBEE9}"/>
              </a:ext>
            </a:extLst>
          </p:cNvPr>
          <p:cNvPicPr>
            <a:picLocks noChangeAspect="1"/>
          </p:cNvPicPr>
          <p:nvPr/>
        </p:nvPicPr>
        <p:blipFill>
          <a:blip r:embed="rId2"/>
          <a:stretch>
            <a:fillRect/>
          </a:stretch>
        </p:blipFill>
        <p:spPr>
          <a:xfrm>
            <a:off x="609600" y="609600"/>
            <a:ext cx="8619460" cy="5791200"/>
          </a:xfrm>
          <a:prstGeom prst="rect">
            <a:avLst/>
          </a:prstGeom>
        </p:spPr>
      </p:pic>
    </p:spTree>
    <p:extLst>
      <p:ext uri="{BB962C8B-B14F-4D97-AF65-F5344CB8AC3E}">
        <p14:creationId xmlns:p14="http://schemas.microsoft.com/office/powerpoint/2010/main" val="2686824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298890-3FBC-A99C-F371-F4EF157776E3}"/>
              </a:ext>
            </a:extLst>
          </p:cNvPr>
          <p:cNvPicPr>
            <a:picLocks noChangeAspect="1"/>
          </p:cNvPicPr>
          <p:nvPr/>
        </p:nvPicPr>
        <p:blipFill>
          <a:blip r:embed="rId2"/>
          <a:stretch>
            <a:fillRect/>
          </a:stretch>
        </p:blipFill>
        <p:spPr>
          <a:xfrm>
            <a:off x="609600" y="152400"/>
            <a:ext cx="8229600" cy="1800225"/>
          </a:xfrm>
          <a:prstGeom prst="rect">
            <a:avLst/>
          </a:prstGeom>
        </p:spPr>
      </p:pic>
      <p:sp>
        <p:nvSpPr>
          <p:cNvPr id="7" name="TextBox 6">
            <a:extLst>
              <a:ext uri="{FF2B5EF4-FFF2-40B4-BE49-F238E27FC236}">
                <a16:creationId xmlns:a16="http://schemas.microsoft.com/office/drawing/2014/main" id="{024059CD-2042-F250-DD11-A2144AF07639}"/>
              </a:ext>
            </a:extLst>
          </p:cNvPr>
          <p:cNvSpPr txBox="1"/>
          <p:nvPr/>
        </p:nvSpPr>
        <p:spPr>
          <a:xfrm>
            <a:off x="762000" y="1524000"/>
            <a:ext cx="8305800" cy="646331"/>
          </a:xfrm>
          <a:prstGeom prst="rect">
            <a:avLst/>
          </a:prstGeom>
          <a:noFill/>
        </p:spPr>
        <p:txBody>
          <a:bodyPr wrap="square">
            <a:spAutoFit/>
          </a:bodyPr>
          <a:lstStyle/>
          <a:p>
            <a:r>
              <a:rPr lang="en-US" dirty="0"/>
              <a:t>. If the depth of position (x, y) has been determined to be z, then the depth z' of the next position (x + 1, y) along the scan line is obtained from above equation as</a:t>
            </a:r>
            <a:endParaRPr lang="en-IN" dirty="0"/>
          </a:p>
        </p:txBody>
      </p:sp>
      <p:pic>
        <p:nvPicPr>
          <p:cNvPr id="9" name="Picture 8">
            <a:extLst>
              <a:ext uri="{FF2B5EF4-FFF2-40B4-BE49-F238E27FC236}">
                <a16:creationId xmlns:a16="http://schemas.microsoft.com/office/drawing/2014/main" id="{84A05C3F-D85C-324C-66F6-EA1CF3A52E57}"/>
              </a:ext>
            </a:extLst>
          </p:cNvPr>
          <p:cNvPicPr>
            <a:picLocks noChangeAspect="1"/>
          </p:cNvPicPr>
          <p:nvPr/>
        </p:nvPicPr>
        <p:blipFill>
          <a:blip r:embed="rId3"/>
          <a:stretch>
            <a:fillRect/>
          </a:stretch>
        </p:blipFill>
        <p:spPr>
          <a:xfrm>
            <a:off x="2819400" y="2438400"/>
            <a:ext cx="2809875" cy="1304925"/>
          </a:xfrm>
          <a:prstGeom prst="rect">
            <a:avLst/>
          </a:prstGeom>
        </p:spPr>
      </p:pic>
      <p:sp>
        <p:nvSpPr>
          <p:cNvPr id="11" name="TextBox 10">
            <a:extLst>
              <a:ext uri="{FF2B5EF4-FFF2-40B4-BE49-F238E27FC236}">
                <a16:creationId xmlns:a16="http://schemas.microsoft.com/office/drawing/2014/main" id="{7BA55DE0-4990-7584-ADFF-22E87457252C}"/>
              </a:ext>
            </a:extLst>
          </p:cNvPr>
          <p:cNvSpPr txBox="1"/>
          <p:nvPr/>
        </p:nvSpPr>
        <p:spPr>
          <a:xfrm>
            <a:off x="914400" y="4011394"/>
            <a:ext cx="8001000" cy="1754326"/>
          </a:xfrm>
          <a:prstGeom prst="rect">
            <a:avLst/>
          </a:prstGeom>
          <a:noFill/>
        </p:spPr>
        <p:txBody>
          <a:bodyPr wrap="square">
            <a:spAutoFit/>
          </a:bodyPr>
          <a:lstStyle/>
          <a:p>
            <a:pPr marL="285750" indent="-285750">
              <a:buFont typeface="Arial" panose="020B0604020202020204" pitchFamily="34" charset="0"/>
              <a:buChar char="•"/>
            </a:pPr>
            <a:r>
              <a:rPr lang="en-US" dirty="0"/>
              <a:t>The ratio -A/C is constant for each surface, so succeeding depth values across a scan line are obtained from preceding values with a single addition. </a:t>
            </a:r>
          </a:p>
          <a:p>
            <a:endParaRPr lang="en-US" dirty="0"/>
          </a:p>
          <a:p>
            <a:pPr marL="285750" indent="-285750">
              <a:buFont typeface="Arial" panose="020B0604020202020204" pitchFamily="34" charset="0"/>
              <a:buChar char="•"/>
            </a:pPr>
            <a:r>
              <a:rPr lang="en-US" dirty="0"/>
              <a:t>On each scan line, we start by calculating the depth on a left edge of the polygon that intersects that scan line (Fig. 13-6). Depth values at each successive position across the scan line are then calculated by Eq. 13-6</a:t>
            </a:r>
          </a:p>
        </p:txBody>
      </p:sp>
    </p:spTree>
    <p:extLst>
      <p:ext uri="{BB962C8B-B14F-4D97-AF65-F5344CB8AC3E}">
        <p14:creationId xmlns:p14="http://schemas.microsoft.com/office/powerpoint/2010/main" val="33883563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DF86-34C8-8977-7BC9-EB39A297ABC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53A0D59-0E06-1FCD-1C43-691EB35F01DB}"/>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009EEE6C-7C1B-EEAF-5963-9C1C0558637F}"/>
              </a:ext>
            </a:extLst>
          </p:cNvPr>
          <p:cNvPicPr>
            <a:picLocks noChangeAspect="1"/>
          </p:cNvPicPr>
          <p:nvPr/>
        </p:nvPicPr>
        <p:blipFill>
          <a:blip r:embed="rId2"/>
          <a:stretch>
            <a:fillRect/>
          </a:stretch>
        </p:blipFill>
        <p:spPr>
          <a:xfrm>
            <a:off x="1301368" y="2286000"/>
            <a:ext cx="4943475" cy="2438400"/>
          </a:xfrm>
          <a:prstGeom prst="rect">
            <a:avLst/>
          </a:prstGeom>
        </p:spPr>
      </p:pic>
    </p:spTree>
    <p:extLst>
      <p:ext uri="{BB962C8B-B14F-4D97-AF65-F5344CB8AC3E}">
        <p14:creationId xmlns:p14="http://schemas.microsoft.com/office/powerpoint/2010/main" val="3058417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7AE6-C1B1-E121-61CF-94907A47CC5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757F442-D9FA-2AC6-343D-BC13A25D1B88}"/>
              </a:ext>
            </a:extLst>
          </p:cNvPr>
          <p:cNvSpPr>
            <a:spLocks noGrp="1"/>
          </p:cNvSpPr>
          <p:nvPr>
            <p:ph type="body" idx="1"/>
          </p:nvPr>
        </p:nvSpPr>
        <p:spPr>
          <a:xfrm>
            <a:off x="895350" y="1381125"/>
            <a:ext cx="7391400" cy="2769989"/>
          </a:xfrm>
        </p:spPr>
        <p:txBody>
          <a:bodyPr/>
          <a:lstStyle/>
          <a:p>
            <a:pPr marL="342900" indent="-342900">
              <a:buFont typeface="Arial" panose="020B0604020202020204" pitchFamily="34" charset="0"/>
              <a:buChar char="•"/>
            </a:pPr>
            <a:r>
              <a:rPr lang="en-US" dirty="0"/>
              <a:t>We first determine the y-coordinate extents of each polygon, and process the surface from the topmost scan line to the bottom scan line, as shown in Fig. 13-6.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Starting at a top vertex, we can recursively calculate x positions down a left edge of the polygon as x' = x - l/m, where m is the slope of the edge (Fig. 13-7).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Depth values down the edge are then obtained recursively as </a:t>
            </a:r>
            <a:endParaRPr lang="en-IN" dirty="0"/>
          </a:p>
        </p:txBody>
      </p:sp>
      <p:pic>
        <p:nvPicPr>
          <p:cNvPr id="7" name="Picture 6">
            <a:extLst>
              <a:ext uri="{FF2B5EF4-FFF2-40B4-BE49-F238E27FC236}">
                <a16:creationId xmlns:a16="http://schemas.microsoft.com/office/drawing/2014/main" id="{496A9985-8E71-BF8A-6471-2E6E238E4F5C}"/>
              </a:ext>
            </a:extLst>
          </p:cNvPr>
          <p:cNvPicPr>
            <a:picLocks noChangeAspect="1"/>
          </p:cNvPicPr>
          <p:nvPr/>
        </p:nvPicPr>
        <p:blipFill>
          <a:blip r:embed="rId2"/>
          <a:stretch>
            <a:fillRect/>
          </a:stretch>
        </p:blipFill>
        <p:spPr>
          <a:xfrm>
            <a:off x="3124200" y="4284719"/>
            <a:ext cx="2705100" cy="742950"/>
          </a:xfrm>
          <a:prstGeom prst="rect">
            <a:avLst/>
          </a:prstGeom>
        </p:spPr>
      </p:pic>
    </p:spTree>
    <p:extLst>
      <p:ext uri="{BB962C8B-B14F-4D97-AF65-F5344CB8AC3E}">
        <p14:creationId xmlns:p14="http://schemas.microsoft.com/office/powerpoint/2010/main" val="565998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BC0CFC-ADE9-3D6C-1822-24AC0AA25CF8}"/>
              </a:ext>
            </a:extLst>
          </p:cNvPr>
          <p:cNvPicPr>
            <a:picLocks noChangeAspect="1"/>
          </p:cNvPicPr>
          <p:nvPr/>
        </p:nvPicPr>
        <p:blipFill>
          <a:blip r:embed="rId2"/>
          <a:stretch>
            <a:fillRect/>
          </a:stretch>
        </p:blipFill>
        <p:spPr>
          <a:xfrm>
            <a:off x="1295400" y="457200"/>
            <a:ext cx="6244156" cy="4267200"/>
          </a:xfrm>
          <a:prstGeom prst="rect">
            <a:avLst/>
          </a:prstGeom>
        </p:spPr>
      </p:pic>
    </p:spTree>
    <p:extLst>
      <p:ext uri="{BB962C8B-B14F-4D97-AF65-F5344CB8AC3E}">
        <p14:creationId xmlns:p14="http://schemas.microsoft.com/office/powerpoint/2010/main" val="8471347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992065"/>
            <a:ext cx="8312784" cy="5462905"/>
            <a:chOff x="415632" y="992065"/>
            <a:chExt cx="8312784" cy="5462905"/>
          </a:xfrm>
        </p:grpSpPr>
        <p:pic>
          <p:nvPicPr>
            <p:cNvPr id="3" name="object 3"/>
            <p:cNvPicPr/>
            <p:nvPr/>
          </p:nvPicPr>
          <p:blipFill>
            <a:blip r:embed="rId2" cstate="print"/>
            <a:stretch>
              <a:fillRect/>
            </a:stretch>
          </p:blipFill>
          <p:spPr>
            <a:xfrm>
              <a:off x="1629065" y="992065"/>
              <a:ext cx="6535523" cy="2436934"/>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454784" y="3429038"/>
              <a:ext cx="6949440" cy="2542794"/>
            </a:xfrm>
            <a:prstGeom prst="rect">
              <a:avLst/>
            </a:prstGeom>
          </p:spPr>
        </p:pic>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6001" y="798703"/>
            <a:ext cx="4163695" cy="619760"/>
          </a:xfrm>
          <a:prstGeom prst="rect">
            <a:avLst/>
          </a:prstGeom>
        </p:spPr>
        <p:txBody>
          <a:bodyPr vert="horz" wrap="square" lIns="0" tIns="12700" rIns="0" bIns="0" rtlCol="0">
            <a:spAutoFit/>
          </a:bodyPr>
          <a:lstStyle/>
          <a:p>
            <a:pPr marL="12700">
              <a:lnSpc>
                <a:spcPct val="100000"/>
              </a:lnSpc>
              <a:spcBef>
                <a:spcPts val="100"/>
              </a:spcBef>
            </a:pPr>
            <a:r>
              <a:rPr sz="3900" spc="-25" dirty="0">
                <a:latin typeface="Calibri"/>
                <a:cs typeface="Calibri"/>
              </a:rPr>
              <a:t>University</a:t>
            </a:r>
            <a:r>
              <a:rPr sz="3900" spc="-20" dirty="0">
                <a:latin typeface="Calibri"/>
                <a:cs typeface="Calibri"/>
              </a:rPr>
              <a:t> </a:t>
            </a:r>
            <a:r>
              <a:rPr sz="3900" spc="-15" dirty="0">
                <a:latin typeface="Calibri"/>
                <a:cs typeface="Calibri"/>
              </a:rPr>
              <a:t>Questions</a:t>
            </a:r>
            <a:endParaRPr sz="3900">
              <a:latin typeface="Calibri"/>
              <a:cs typeface="Calibri"/>
            </a:endParaRPr>
          </a:p>
        </p:txBody>
      </p:sp>
      <p:sp>
        <p:nvSpPr>
          <p:cNvPr id="6" name="object 6"/>
          <p:cNvSpPr txBox="1"/>
          <p:nvPr/>
        </p:nvSpPr>
        <p:spPr>
          <a:xfrm>
            <a:off x="1865502" y="1691386"/>
            <a:ext cx="6616065" cy="2896235"/>
          </a:xfrm>
          <a:prstGeom prst="rect">
            <a:avLst/>
          </a:prstGeom>
        </p:spPr>
        <p:txBody>
          <a:bodyPr vert="horz" wrap="square" lIns="0" tIns="13335" rIns="0" bIns="0" rtlCol="0">
            <a:spAutoFit/>
          </a:bodyPr>
          <a:lstStyle/>
          <a:p>
            <a:pPr marL="268605" marR="5080" indent="-254635" algn="just">
              <a:lnSpc>
                <a:spcPct val="100000"/>
              </a:lnSpc>
              <a:spcBef>
                <a:spcPts val="105"/>
              </a:spcBef>
              <a:tabLst>
                <a:tab pos="5685790"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Given </a:t>
            </a:r>
            <a:r>
              <a:rPr sz="2000" dirty="0">
                <a:latin typeface="Times New Roman"/>
                <a:cs typeface="Times New Roman"/>
              </a:rPr>
              <a:t>a </a:t>
            </a:r>
            <a:r>
              <a:rPr sz="2000" spc="-10" dirty="0">
                <a:latin typeface="Times New Roman"/>
                <a:cs typeface="Times New Roman"/>
              </a:rPr>
              <a:t>clipping </a:t>
            </a:r>
            <a:r>
              <a:rPr sz="2000" spc="-5" dirty="0">
                <a:latin typeface="Times New Roman"/>
                <a:cs typeface="Times New Roman"/>
              </a:rPr>
              <a:t>window A(-20,-20), B(40,-20), C(40,30) </a:t>
            </a:r>
            <a:r>
              <a:rPr sz="2000" spc="-15" dirty="0">
                <a:latin typeface="Times New Roman"/>
                <a:cs typeface="Times New Roman"/>
              </a:rPr>
              <a:t>and </a:t>
            </a:r>
            <a:r>
              <a:rPr sz="2000" spc="-484" dirty="0">
                <a:latin typeface="Times New Roman"/>
                <a:cs typeface="Times New Roman"/>
              </a:rPr>
              <a:t> </a:t>
            </a:r>
            <a:r>
              <a:rPr sz="2000" spc="-10" dirty="0">
                <a:latin typeface="Times New Roman"/>
                <a:cs typeface="Times New Roman"/>
              </a:rPr>
              <a:t>D(-20,30). </a:t>
            </a:r>
            <a:r>
              <a:rPr sz="2000" spc="-5" dirty="0">
                <a:latin typeface="Times New Roman"/>
                <a:cs typeface="Times New Roman"/>
              </a:rPr>
              <a:t>Using Cohen </a:t>
            </a:r>
            <a:r>
              <a:rPr sz="2000" spc="-10" dirty="0">
                <a:latin typeface="Times New Roman"/>
                <a:cs typeface="Times New Roman"/>
              </a:rPr>
              <a:t>Sutherland </a:t>
            </a:r>
            <a:r>
              <a:rPr sz="2000" spc="-5" dirty="0">
                <a:latin typeface="Times New Roman"/>
                <a:cs typeface="Times New Roman"/>
              </a:rPr>
              <a:t>line </a:t>
            </a:r>
            <a:r>
              <a:rPr sz="2000" spc="-10" dirty="0">
                <a:latin typeface="Times New Roman"/>
                <a:cs typeface="Times New Roman"/>
              </a:rPr>
              <a:t>clipping </a:t>
            </a:r>
            <a:r>
              <a:rPr sz="2000" spc="-15" dirty="0">
                <a:latin typeface="Times New Roman"/>
                <a:cs typeface="Times New Roman"/>
              </a:rPr>
              <a:t>algorithm, </a:t>
            </a:r>
            <a:r>
              <a:rPr sz="2000" spc="-10" dirty="0">
                <a:latin typeface="Times New Roman"/>
                <a:cs typeface="Times New Roman"/>
              </a:rPr>
              <a:t> find </a:t>
            </a:r>
            <a:r>
              <a:rPr sz="2000" spc="-5" dirty="0">
                <a:latin typeface="Times New Roman"/>
                <a:cs typeface="Times New Roman"/>
              </a:rPr>
              <a:t>the </a:t>
            </a:r>
            <a:r>
              <a:rPr sz="2000" spc="-15" dirty="0">
                <a:latin typeface="Times New Roman"/>
                <a:cs typeface="Times New Roman"/>
              </a:rPr>
              <a:t>visible </a:t>
            </a:r>
            <a:r>
              <a:rPr sz="2000" spc="-5" dirty="0">
                <a:latin typeface="Times New Roman"/>
                <a:cs typeface="Times New Roman"/>
              </a:rPr>
              <a:t>portion of the </a:t>
            </a:r>
            <a:r>
              <a:rPr sz="2000" spc="-10" dirty="0">
                <a:latin typeface="Times New Roman"/>
                <a:cs typeface="Times New Roman"/>
              </a:rPr>
              <a:t>line segment joining </a:t>
            </a:r>
            <a:r>
              <a:rPr sz="2000" spc="-5" dirty="0">
                <a:latin typeface="Times New Roman"/>
                <a:cs typeface="Times New Roman"/>
              </a:rPr>
              <a:t>the points </a:t>
            </a:r>
            <a:r>
              <a:rPr sz="2000" dirty="0">
                <a:latin typeface="Times New Roman"/>
                <a:cs typeface="Times New Roman"/>
              </a:rPr>
              <a:t> P(-30,20)</a:t>
            </a:r>
            <a:r>
              <a:rPr sz="2000" spc="-25"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spc="-5" dirty="0">
                <a:latin typeface="Times New Roman"/>
                <a:cs typeface="Times New Roman"/>
              </a:rPr>
              <a:t>Q(60,-10).	</a:t>
            </a:r>
            <a:r>
              <a:rPr sz="2000" dirty="0">
                <a:latin typeface="Times New Roman"/>
                <a:cs typeface="Times New Roman"/>
              </a:rPr>
              <a:t>(6)</a:t>
            </a:r>
          </a:p>
          <a:p>
            <a:pPr marL="268605" marR="11430" indent="-254635" algn="just">
              <a:lnSpc>
                <a:spcPct val="100000"/>
              </a:lnSpc>
              <a:spcBef>
                <a:spcPts val="505"/>
              </a:spcBef>
              <a:tabLst>
                <a:tab pos="5685790" algn="l"/>
              </a:tabLst>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10" dirty="0">
                <a:latin typeface="Times New Roman"/>
                <a:cs typeface="Times New Roman"/>
              </a:rPr>
              <a:t>Explain</a:t>
            </a:r>
            <a:r>
              <a:rPr sz="2000" spc="-5" dirty="0">
                <a:latin typeface="Times New Roman"/>
                <a:cs typeface="Times New Roman"/>
              </a:rPr>
              <a:t> </a:t>
            </a:r>
            <a:r>
              <a:rPr sz="2000" dirty="0">
                <a:latin typeface="Times New Roman"/>
                <a:cs typeface="Times New Roman"/>
              </a:rPr>
              <a:t>the </a:t>
            </a:r>
            <a:r>
              <a:rPr sz="2000" spc="-5" dirty="0">
                <a:latin typeface="Times New Roman"/>
                <a:cs typeface="Times New Roman"/>
              </a:rPr>
              <a:t>Cohen </a:t>
            </a:r>
            <a:r>
              <a:rPr sz="2000" spc="-10" dirty="0">
                <a:latin typeface="Times New Roman"/>
                <a:cs typeface="Times New Roman"/>
              </a:rPr>
              <a:t>Sutherland</a:t>
            </a:r>
            <a:r>
              <a:rPr sz="2000" spc="-5" dirty="0">
                <a:latin typeface="Times New Roman"/>
                <a:cs typeface="Times New Roman"/>
              </a:rPr>
              <a:t> </a:t>
            </a:r>
            <a:r>
              <a:rPr sz="2000" spc="-10" dirty="0">
                <a:latin typeface="Times New Roman"/>
                <a:cs typeface="Times New Roman"/>
              </a:rPr>
              <a:t>line</a:t>
            </a:r>
            <a:r>
              <a:rPr sz="2000" spc="-5" dirty="0">
                <a:latin typeface="Times New Roman"/>
                <a:cs typeface="Times New Roman"/>
              </a:rPr>
              <a:t> </a:t>
            </a:r>
            <a:r>
              <a:rPr sz="2000" spc="-10" dirty="0">
                <a:latin typeface="Times New Roman"/>
                <a:cs typeface="Times New Roman"/>
              </a:rPr>
              <a:t>clipping</a:t>
            </a:r>
            <a:r>
              <a:rPr sz="2000" spc="-5" dirty="0">
                <a:latin typeface="Times New Roman"/>
                <a:cs typeface="Times New Roman"/>
              </a:rPr>
              <a:t> </a:t>
            </a:r>
            <a:r>
              <a:rPr sz="2000" spc="-10" dirty="0">
                <a:latin typeface="Times New Roman"/>
                <a:cs typeface="Times New Roman"/>
              </a:rPr>
              <a:t>algorithm with </a:t>
            </a:r>
            <a:r>
              <a:rPr sz="2000" spc="-5" dirty="0">
                <a:latin typeface="Times New Roman"/>
                <a:cs typeface="Times New Roman"/>
              </a:rPr>
              <a:t> suitable</a:t>
            </a:r>
            <a:r>
              <a:rPr sz="2000" spc="-10" dirty="0">
                <a:latin typeface="Times New Roman"/>
                <a:cs typeface="Times New Roman"/>
              </a:rPr>
              <a:t> </a:t>
            </a:r>
            <a:r>
              <a:rPr sz="2000" spc="-15" dirty="0">
                <a:latin typeface="Times New Roman"/>
                <a:cs typeface="Times New Roman"/>
              </a:rPr>
              <a:t>examples.	</a:t>
            </a:r>
            <a:r>
              <a:rPr sz="2000" dirty="0">
                <a:latin typeface="Times New Roman"/>
                <a:cs typeface="Times New Roman"/>
              </a:rPr>
              <a:t>(6)</a:t>
            </a:r>
          </a:p>
          <a:p>
            <a:pPr marL="266700" marR="10160" indent="-254635" algn="just">
              <a:lnSpc>
                <a:spcPct val="100000"/>
              </a:lnSpc>
              <a:spcBef>
                <a:spcPts val="490"/>
              </a:spcBef>
            </a:pPr>
            <a:r>
              <a:rPr sz="1600" spc="-5" dirty="0">
                <a:solidFill>
                  <a:srgbClr val="3890A7"/>
                </a:solidFill>
                <a:latin typeface="Webdings"/>
                <a:cs typeface="Webdings"/>
              </a:rPr>
              <a:t></a:t>
            </a:r>
            <a:r>
              <a:rPr sz="1600" spc="-5" dirty="0">
                <a:solidFill>
                  <a:srgbClr val="3890A7"/>
                </a:solidFill>
                <a:latin typeface="Times New Roman"/>
                <a:cs typeface="Times New Roman"/>
              </a:rPr>
              <a:t> </a:t>
            </a:r>
            <a:r>
              <a:rPr sz="2000" spc="-5" dirty="0">
                <a:latin typeface="Times New Roman"/>
                <a:cs typeface="Times New Roman"/>
              </a:rPr>
              <a:t>How </a:t>
            </a:r>
            <a:r>
              <a:rPr sz="2000" dirty="0">
                <a:latin typeface="Times New Roman"/>
                <a:cs typeface="Times New Roman"/>
              </a:rPr>
              <a:t>does Cohen </a:t>
            </a:r>
            <a:r>
              <a:rPr sz="2000" spc="-10" dirty="0">
                <a:latin typeface="Times New Roman"/>
                <a:cs typeface="Times New Roman"/>
              </a:rPr>
              <a:t>Sutherland algorithm determine </a:t>
            </a:r>
            <a:r>
              <a:rPr sz="2000" spc="-5" dirty="0">
                <a:latin typeface="Times New Roman"/>
                <a:cs typeface="Times New Roman"/>
              </a:rPr>
              <a:t>whether </a:t>
            </a:r>
            <a:r>
              <a:rPr sz="2000" dirty="0">
                <a:latin typeface="Times New Roman"/>
                <a:cs typeface="Times New Roman"/>
              </a:rPr>
              <a:t>a </a:t>
            </a:r>
            <a:r>
              <a:rPr sz="2000" spc="5" dirty="0">
                <a:latin typeface="Times New Roman"/>
                <a:cs typeface="Times New Roman"/>
              </a:rPr>
              <a:t> </a:t>
            </a:r>
            <a:r>
              <a:rPr sz="2000" spc="-5" dirty="0">
                <a:latin typeface="Times New Roman"/>
                <a:cs typeface="Times New Roman"/>
              </a:rPr>
              <a:t>line is</a:t>
            </a:r>
            <a:r>
              <a:rPr sz="2000" dirty="0">
                <a:latin typeface="Times New Roman"/>
                <a:cs typeface="Times New Roman"/>
              </a:rPr>
              <a:t> </a:t>
            </a:r>
            <a:r>
              <a:rPr sz="2000" spc="-15" dirty="0">
                <a:latin typeface="Times New Roman"/>
                <a:cs typeface="Times New Roman"/>
              </a:rPr>
              <a:t>visible,</a:t>
            </a:r>
            <a:r>
              <a:rPr sz="2000" spc="-10" dirty="0">
                <a:latin typeface="Times New Roman"/>
                <a:cs typeface="Times New Roman"/>
              </a:rPr>
              <a:t> invisible </a:t>
            </a:r>
            <a:r>
              <a:rPr sz="2000" spc="-5" dirty="0">
                <a:latin typeface="Times New Roman"/>
                <a:cs typeface="Times New Roman"/>
              </a:rPr>
              <a:t>or</a:t>
            </a:r>
            <a:r>
              <a:rPr sz="2000" dirty="0">
                <a:latin typeface="Times New Roman"/>
                <a:cs typeface="Times New Roman"/>
              </a:rPr>
              <a:t> a </a:t>
            </a:r>
            <a:r>
              <a:rPr sz="2000" spc="-10" dirty="0">
                <a:latin typeface="Times New Roman"/>
                <a:cs typeface="Times New Roman"/>
              </a:rPr>
              <a:t>candidate</a:t>
            </a:r>
            <a:r>
              <a:rPr sz="2000" spc="480" dirty="0">
                <a:latin typeface="Times New Roman"/>
                <a:cs typeface="Times New Roman"/>
              </a:rPr>
              <a:t> </a:t>
            </a:r>
            <a:r>
              <a:rPr sz="2000" spc="-5" dirty="0">
                <a:latin typeface="Times New Roman"/>
                <a:cs typeface="Times New Roman"/>
              </a:rPr>
              <a:t>for </a:t>
            </a:r>
            <a:r>
              <a:rPr sz="2000" spc="-10" dirty="0">
                <a:latin typeface="Times New Roman"/>
                <a:cs typeface="Times New Roman"/>
              </a:rPr>
              <a:t>clipping </a:t>
            </a:r>
            <a:r>
              <a:rPr sz="2000" spc="-5" dirty="0">
                <a:latin typeface="Times New Roman"/>
                <a:cs typeface="Times New Roman"/>
              </a:rPr>
              <a:t>based </a:t>
            </a:r>
            <a:r>
              <a:rPr sz="2000" spc="-10" dirty="0">
                <a:latin typeface="Times New Roman"/>
                <a:cs typeface="Times New Roman"/>
              </a:rPr>
              <a:t>on </a:t>
            </a:r>
            <a:r>
              <a:rPr sz="2000" spc="-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region</a:t>
            </a:r>
            <a:r>
              <a:rPr sz="2000" spc="-35" dirty="0">
                <a:latin typeface="Times New Roman"/>
                <a:cs typeface="Times New Roman"/>
              </a:rPr>
              <a:t> </a:t>
            </a:r>
            <a:r>
              <a:rPr sz="2000" dirty="0">
                <a:latin typeface="Times New Roman"/>
                <a:cs typeface="Times New Roman"/>
              </a:rPr>
              <a:t>codes</a:t>
            </a:r>
            <a:r>
              <a:rPr sz="2000" spc="-45" dirty="0">
                <a:latin typeface="Times New Roman"/>
                <a:cs typeface="Times New Roman"/>
              </a:rPr>
              <a:t> </a:t>
            </a:r>
            <a:r>
              <a:rPr sz="2000" spc="-5" dirty="0">
                <a:latin typeface="Times New Roman"/>
                <a:cs typeface="Times New Roman"/>
              </a:rPr>
              <a:t>assigned</a:t>
            </a:r>
            <a:r>
              <a:rPr sz="2000" spc="-50"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end</a:t>
            </a:r>
            <a:r>
              <a:rPr sz="2000" spc="-35" dirty="0">
                <a:latin typeface="Times New Roman"/>
                <a:cs typeface="Times New Roman"/>
              </a:rPr>
              <a:t> </a:t>
            </a:r>
            <a:r>
              <a:rPr sz="2000" dirty="0">
                <a:latin typeface="Times New Roman"/>
                <a:cs typeface="Times New Roman"/>
              </a:rPr>
              <a:t>points</a:t>
            </a:r>
            <a:r>
              <a:rPr sz="2000" spc="-6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line?</a:t>
            </a:r>
            <a:r>
              <a:rPr sz="2000" spc="50" dirty="0">
                <a:latin typeface="Times New Roman"/>
                <a:cs typeface="Times New Roman"/>
              </a:rPr>
              <a:t> </a:t>
            </a:r>
            <a:r>
              <a:rPr sz="2000" dirty="0">
                <a:latin typeface="Times New Roman"/>
                <a:cs typeface="Times New Roman"/>
              </a:rPr>
              <a:t>(4)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F851BF-7BA4-0132-E309-F33CC352B172}"/>
              </a:ext>
            </a:extLst>
          </p:cNvPr>
          <p:cNvPicPr>
            <a:picLocks noChangeAspect="1"/>
          </p:cNvPicPr>
          <p:nvPr/>
        </p:nvPicPr>
        <p:blipFill>
          <a:blip r:embed="rId2"/>
          <a:stretch>
            <a:fillRect/>
          </a:stretch>
        </p:blipFill>
        <p:spPr>
          <a:xfrm>
            <a:off x="1314450" y="152400"/>
            <a:ext cx="6515100" cy="3381375"/>
          </a:xfrm>
          <a:prstGeom prst="rect">
            <a:avLst/>
          </a:prstGeom>
        </p:spPr>
      </p:pic>
      <p:pic>
        <p:nvPicPr>
          <p:cNvPr id="10" name="Picture 9">
            <a:extLst>
              <a:ext uri="{FF2B5EF4-FFF2-40B4-BE49-F238E27FC236}">
                <a16:creationId xmlns:a16="http://schemas.microsoft.com/office/drawing/2014/main" id="{536D5288-493A-3AB0-5047-A59D4CD2A0D4}"/>
              </a:ext>
            </a:extLst>
          </p:cNvPr>
          <p:cNvPicPr>
            <a:picLocks noChangeAspect="1"/>
          </p:cNvPicPr>
          <p:nvPr/>
        </p:nvPicPr>
        <p:blipFill>
          <a:blip r:embed="rId3"/>
          <a:stretch>
            <a:fillRect/>
          </a:stretch>
        </p:blipFill>
        <p:spPr>
          <a:xfrm>
            <a:off x="1143000" y="3518535"/>
            <a:ext cx="7115175" cy="2676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5632" y="1350136"/>
            <a:ext cx="8312784" cy="5104765"/>
            <a:chOff x="415632" y="1350136"/>
            <a:chExt cx="8312784" cy="5104765"/>
          </a:xfrm>
        </p:grpSpPr>
        <p:pic>
          <p:nvPicPr>
            <p:cNvPr id="3" name="object 3"/>
            <p:cNvPicPr/>
            <p:nvPr/>
          </p:nvPicPr>
          <p:blipFill>
            <a:blip r:embed="rId2" cstate="print"/>
            <a:stretch>
              <a:fillRect/>
            </a:stretch>
          </p:blipFill>
          <p:spPr>
            <a:xfrm>
              <a:off x="1519809" y="1350136"/>
              <a:ext cx="6817868" cy="2078863"/>
            </a:xfrm>
            <a:prstGeom prst="rect">
              <a:avLst/>
            </a:prstGeom>
          </p:spPr>
        </p:pic>
        <p:pic>
          <p:nvPicPr>
            <p:cNvPr id="4" name="object 4"/>
            <p:cNvPicPr/>
            <p:nvPr/>
          </p:nvPicPr>
          <p:blipFill>
            <a:blip r:embed="rId3" cstate="print"/>
            <a:stretch>
              <a:fillRect/>
            </a:stretch>
          </p:blipFill>
          <p:spPr>
            <a:xfrm>
              <a:off x="415632" y="3428936"/>
              <a:ext cx="8312784" cy="3025648"/>
            </a:xfrm>
            <a:prstGeom prst="rect">
              <a:avLst/>
            </a:prstGeom>
          </p:spPr>
        </p:pic>
        <p:sp>
          <p:nvSpPr>
            <p:cNvPr id="5" name="object 5"/>
            <p:cNvSpPr/>
            <p:nvPr/>
          </p:nvSpPr>
          <p:spPr>
            <a:xfrm>
              <a:off x="1336929" y="3428936"/>
              <a:ext cx="7391400" cy="3025775"/>
            </a:xfrm>
            <a:custGeom>
              <a:avLst/>
              <a:gdLst/>
              <a:ahLst/>
              <a:cxnLst/>
              <a:rect l="l" t="t" r="r" b="b"/>
              <a:pathLst>
                <a:path w="7391400" h="3025775">
                  <a:moveTo>
                    <a:pt x="7391400" y="0"/>
                  </a:moveTo>
                  <a:lnTo>
                    <a:pt x="0" y="0"/>
                  </a:lnTo>
                  <a:lnTo>
                    <a:pt x="0" y="3025648"/>
                  </a:lnTo>
                  <a:lnTo>
                    <a:pt x="7391400" y="3025648"/>
                  </a:lnTo>
                  <a:lnTo>
                    <a:pt x="73914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519809" y="3429000"/>
              <a:ext cx="6817868" cy="1643252"/>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4398</TotalTime>
  <Words>4082</Words>
  <Application>Microsoft Office PowerPoint</Application>
  <PresentationFormat>On-screen Show (4:3)</PresentationFormat>
  <Paragraphs>319</Paragraphs>
  <Slides>77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Arial MT</vt:lpstr>
      <vt:lpstr>Calibri</vt:lpstr>
      <vt:lpstr>Times New Roman</vt:lpstr>
      <vt:lpstr>Verdana</vt:lpstr>
      <vt:lpstr>Webdings</vt:lpstr>
      <vt:lpstr>Office Theme</vt:lpstr>
      <vt:lpstr>PowerPoint Presentation</vt:lpstr>
      <vt:lpstr>PowerPoint Presentation</vt:lpstr>
      <vt:lpstr>PowerPoint Presentation</vt:lpstr>
      <vt:lpstr>PowerPoint Presentation</vt:lpstr>
      <vt:lpstr>PowerPoint Presentation</vt:lpstr>
      <vt:lpstr>WINDOW-TO-VIEWPORT COORDINATE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 clipping algorithms</vt:lpstr>
      <vt:lpstr>Cohen Sutherland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Dimensional  Viewing Pipeline</vt:lpstr>
      <vt:lpstr>PowerPoint Presentation</vt:lpstr>
      <vt:lpstr>PROJECTIONS </vt:lpstr>
      <vt:lpstr>PowerPoint Presentation</vt:lpstr>
      <vt:lpstr>PowerPoint Presentation</vt:lpstr>
      <vt:lpstr>PowerPoint Presentation</vt:lpstr>
      <vt:lpstr>PowerPoint Presentation</vt:lpstr>
      <vt:lpstr>PowerPoint Presentation</vt:lpstr>
      <vt:lpstr>PowerPoint Presentation</vt:lpstr>
      <vt:lpstr>An oblique projection</vt:lpstr>
      <vt:lpstr>PowerPoint Presentation</vt:lpstr>
      <vt:lpstr>PowerPoint Presentation</vt:lpstr>
      <vt:lpstr>PowerPoint Presentation</vt:lpstr>
      <vt:lpstr>Perspective Projections</vt:lpstr>
      <vt:lpstr>PowerPoint Presentation</vt:lpstr>
      <vt:lpstr>PowerPoint Presentation</vt:lpstr>
      <vt:lpstr>Special cases</vt:lpstr>
      <vt:lpstr>Visible surface detection</vt:lpstr>
      <vt:lpstr>PowerPoint Presentation</vt:lpstr>
      <vt:lpstr>DEPTH-BUFFER (Z- buffer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University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- 2(Filled Area Primitives and transformations) Filled Area Primitives- Scan line polygon filling, Boundary filling and flood filling. Two dimensional transformations-Translation, Rotation, Scaling, Reflection and Shearing, Composite transformations, Matrix representations and homogeneous coordinates. Basic 3D transformations.</dc:title>
  <dc:creator>Applied</dc:creator>
  <cp:lastModifiedBy>Vishnu Satheesan</cp:lastModifiedBy>
  <cp:revision>76</cp:revision>
  <dcterms:created xsi:type="dcterms:W3CDTF">2022-05-23T05:17:47Z</dcterms:created>
  <dcterms:modified xsi:type="dcterms:W3CDTF">2022-06-27T07:17:57Z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2022-05-16T00:00:00Z</vt:filetime>
  </property>
  <property fmtid="{D5CDD505-2E9C-101B-9397-08002B2CF9AE}" pid="3" name="Creator">
    <vt:lpwstr>Microsoft® PowerPoint® 2010</vt:lpwstr>
  </property>
  <property fmtid="{D5CDD505-2E9C-101B-9397-08002B2CF9AE}" pid="4" name="LastSaved">
    <vt:filetime>2022-05-23T00:00:00Z</vt:filetime>
  </property>
</Properties>
</file>