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99"/>
  </p:notesMasterIdLst>
  <p:sldIdLst>
    <p:sldId id="316" r:id="rId2"/>
    <p:sldId id="332" r:id="rId3"/>
    <p:sldId id="334" r:id="rId4"/>
    <p:sldId id="257" r:id="rId5"/>
    <p:sldId id="333" r:id="rId6"/>
    <p:sldId id="335" r:id="rId7"/>
    <p:sldId id="336" r:id="rId8"/>
    <p:sldId id="259" r:id="rId9"/>
    <p:sldId id="260" r:id="rId10"/>
    <p:sldId id="320" r:id="rId11"/>
    <p:sldId id="337" r:id="rId12"/>
    <p:sldId id="413" r:id="rId13"/>
    <p:sldId id="414" r:id="rId14"/>
    <p:sldId id="345" r:id="rId15"/>
    <p:sldId id="265" r:id="rId16"/>
    <p:sldId id="267" r:id="rId17"/>
    <p:sldId id="271" r:id="rId18"/>
    <p:sldId id="273" r:id="rId19"/>
    <p:sldId id="274" r:id="rId20"/>
    <p:sldId id="302" r:id="rId21"/>
    <p:sldId id="303" r:id="rId22"/>
    <p:sldId id="276" r:id="rId23"/>
    <p:sldId id="278" r:id="rId24"/>
    <p:sldId id="338" r:id="rId25"/>
    <p:sldId id="417" r:id="rId26"/>
    <p:sldId id="281" r:id="rId27"/>
    <p:sldId id="339" r:id="rId28"/>
    <p:sldId id="415" r:id="rId29"/>
    <p:sldId id="416" r:id="rId30"/>
    <p:sldId id="341" r:id="rId31"/>
    <p:sldId id="342" r:id="rId32"/>
    <p:sldId id="360" r:id="rId33"/>
    <p:sldId id="367" r:id="rId34"/>
    <p:sldId id="282" r:id="rId35"/>
    <p:sldId id="283" r:id="rId36"/>
    <p:sldId id="284" r:id="rId37"/>
    <p:sldId id="362" r:id="rId38"/>
    <p:sldId id="368" r:id="rId39"/>
    <p:sldId id="369" r:id="rId40"/>
    <p:sldId id="370" r:id="rId41"/>
    <p:sldId id="372" r:id="rId42"/>
    <p:sldId id="285" r:id="rId43"/>
    <p:sldId id="361" r:id="rId44"/>
    <p:sldId id="363" r:id="rId45"/>
    <p:sldId id="304" r:id="rId46"/>
    <p:sldId id="287" r:id="rId47"/>
    <p:sldId id="327" r:id="rId48"/>
    <p:sldId id="365" r:id="rId49"/>
    <p:sldId id="288" r:id="rId50"/>
    <p:sldId id="374" r:id="rId51"/>
    <p:sldId id="382" r:id="rId52"/>
    <p:sldId id="383" r:id="rId53"/>
    <p:sldId id="384" r:id="rId54"/>
    <p:sldId id="375" r:id="rId55"/>
    <p:sldId id="366" r:id="rId56"/>
    <p:sldId id="306" r:id="rId57"/>
    <p:sldId id="391" r:id="rId58"/>
    <p:sldId id="392" r:id="rId59"/>
    <p:sldId id="376" r:id="rId60"/>
    <p:sldId id="289" r:id="rId61"/>
    <p:sldId id="308" r:id="rId62"/>
    <p:sldId id="309" r:id="rId63"/>
    <p:sldId id="310" r:id="rId64"/>
    <p:sldId id="386" r:id="rId65"/>
    <p:sldId id="290" r:id="rId66"/>
    <p:sldId id="311" r:id="rId67"/>
    <p:sldId id="291" r:id="rId68"/>
    <p:sldId id="352" r:id="rId69"/>
    <p:sldId id="313" r:id="rId70"/>
    <p:sldId id="353" r:id="rId71"/>
    <p:sldId id="354" r:id="rId72"/>
    <p:sldId id="355" r:id="rId73"/>
    <p:sldId id="356" r:id="rId74"/>
    <p:sldId id="381" r:id="rId75"/>
    <p:sldId id="359" r:id="rId76"/>
    <p:sldId id="379" r:id="rId77"/>
    <p:sldId id="358" r:id="rId78"/>
    <p:sldId id="380" r:id="rId79"/>
    <p:sldId id="294" r:id="rId80"/>
    <p:sldId id="295" r:id="rId81"/>
    <p:sldId id="296" r:id="rId82"/>
    <p:sldId id="418" r:id="rId83"/>
    <p:sldId id="297" r:id="rId84"/>
    <p:sldId id="298" r:id="rId85"/>
    <p:sldId id="393" r:id="rId86"/>
    <p:sldId id="394" r:id="rId87"/>
    <p:sldId id="395" r:id="rId88"/>
    <p:sldId id="396" r:id="rId89"/>
    <p:sldId id="397" r:id="rId90"/>
    <p:sldId id="398" r:id="rId91"/>
    <p:sldId id="399" r:id="rId92"/>
    <p:sldId id="400" r:id="rId93"/>
    <p:sldId id="403" r:id="rId94"/>
    <p:sldId id="405" r:id="rId95"/>
    <p:sldId id="406" r:id="rId96"/>
    <p:sldId id="407" r:id="rId97"/>
    <p:sldId id="408" r:id="rId9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32"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2"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2"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2"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2" charset="0"/>
        <a:ea typeface="+mn-ea"/>
        <a:cs typeface="+mn-cs"/>
      </a:defRPr>
    </a:lvl5pPr>
    <a:lvl6pPr marL="2286000" algn="l" defTabSz="457200" rtl="0" eaLnBrk="1" latinLnBrk="0" hangingPunct="1">
      <a:defRPr sz="2400" kern="1200">
        <a:solidFill>
          <a:schemeClr val="tx1"/>
        </a:solidFill>
        <a:latin typeface="Times New Roman" pitchFamily="32" charset="0"/>
        <a:ea typeface="+mn-ea"/>
        <a:cs typeface="+mn-cs"/>
      </a:defRPr>
    </a:lvl6pPr>
    <a:lvl7pPr marL="2743200" algn="l" defTabSz="457200" rtl="0" eaLnBrk="1" latinLnBrk="0" hangingPunct="1">
      <a:defRPr sz="2400" kern="1200">
        <a:solidFill>
          <a:schemeClr val="tx1"/>
        </a:solidFill>
        <a:latin typeface="Times New Roman" pitchFamily="32" charset="0"/>
        <a:ea typeface="+mn-ea"/>
        <a:cs typeface="+mn-cs"/>
      </a:defRPr>
    </a:lvl7pPr>
    <a:lvl8pPr marL="3200400" algn="l" defTabSz="457200" rtl="0" eaLnBrk="1" latinLnBrk="0" hangingPunct="1">
      <a:defRPr sz="2400" kern="1200">
        <a:solidFill>
          <a:schemeClr val="tx1"/>
        </a:solidFill>
        <a:latin typeface="Times New Roman" pitchFamily="32" charset="0"/>
        <a:ea typeface="+mn-ea"/>
        <a:cs typeface="+mn-cs"/>
      </a:defRPr>
    </a:lvl8pPr>
    <a:lvl9pPr marL="3657600" algn="l" defTabSz="457200" rtl="0" eaLnBrk="1" latinLnBrk="0" hangingPunct="1">
      <a:defRPr sz="2400" kern="1200">
        <a:solidFill>
          <a:schemeClr val="tx1"/>
        </a:solidFill>
        <a:latin typeface="Times New Roman" pitchFamily="3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4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86519" autoAdjust="0"/>
  </p:normalViewPr>
  <p:slideViewPr>
    <p:cSldViewPr>
      <p:cViewPr>
        <p:scale>
          <a:sx n="100" d="100"/>
          <a:sy n="100" d="100"/>
        </p:scale>
        <p:origin x="-45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522C46-7A57-C343-BCBE-897DD3F88C95}" type="doc">
      <dgm:prSet loTypeId="urn:microsoft.com/office/officeart/2005/8/layout/arrow4" loCatId="relationship" qsTypeId="urn:microsoft.com/office/officeart/2005/8/quickstyle/simple4" qsCatId="simple" csTypeId="urn:microsoft.com/office/officeart/2005/8/colors/accent1_2" csCatId="accent1" phldr="1"/>
      <dgm:spPr/>
      <dgm:t>
        <a:bodyPr/>
        <a:lstStyle/>
        <a:p>
          <a:endParaRPr lang="en-US"/>
        </a:p>
      </dgm:t>
    </dgm:pt>
    <dgm:pt modelId="{297C3D40-3A1C-9F40-980E-1DB46B0B4DA6}">
      <dgm:prSet/>
      <dgm:spPr/>
      <dgm:t>
        <a:bodyPr/>
        <a:lstStyle/>
        <a:p>
          <a:pPr rtl="0"/>
          <a:r>
            <a:rPr kumimoji="1" lang="en-US" dirty="0" smtClean="0"/>
            <a:t>Cons</a:t>
          </a:r>
          <a:endParaRPr lang="en-US" dirty="0"/>
        </a:p>
      </dgm:t>
    </dgm:pt>
    <dgm:pt modelId="{95E81716-E182-5F41-8B6D-2F4DD4054CE0}" type="parTrans" cxnId="{B9169707-352C-7A49-B10E-C18DF8879837}">
      <dgm:prSet/>
      <dgm:spPr/>
      <dgm:t>
        <a:bodyPr/>
        <a:lstStyle/>
        <a:p>
          <a:endParaRPr lang="en-US"/>
        </a:p>
      </dgm:t>
    </dgm:pt>
    <dgm:pt modelId="{87865EAC-4B23-BF43-B980-2D933BE5ADDD}" type="sibTrans" cxnId="{B9169707-352C-7A49-B10E-C18DF8879837}">
      <dgm:prSet/>
      <dgm:spPr/>
      <dgm:t>
        <a:bodyPr/>
        <a:lstStyle/>
        <a:p>
          <a:endParaRPr lang="en-US"/>
        </a:p>
      </dgm:t>
    </dgm:pt>
    <dgm:pt modelId="{3560FC3F-CB35-4B42-9EBB-13DC69E1B07D}">
      <dgm:prSet/>
      <dgm:spPr/>
      <dgm:t>
        <a:bodyPr/>
        <a:lstStyle/>
        <a:p>
          <a:pPr rtl="0"/>
          <a:r>
            <a:rPr kumimoji="1" lang="en-US" dirty="0" smtClean="0"/>
            <a:t>at least one transition per bit time and may have two</a:t>
          </a:r>
          <a:endParaRPr lang="en-US" dirty="0"/>
        </a:p>
      </dgm:t>
    </dgm:pt>
    <dgm:pt modelId="{A954904B-937B-0442-A0E0-4636FF71468D}" type="parTrans" cxnId="{39AAE1E4-B570-A443-9BC6-CA4FE203FDD1}">
      <dgm:prSet/>
      <dgm:spPr/>
      <dgm:t>
        <a:bodyPr/>
        <a:lstStyle/>
        <a:p>
          <a:endParaRPr lang="en-US"/>
        </a:p>
      </dgm:t>
    </dgm:pt>
    <dgm:pt modelId="{0F38E4BF-4D92-1744-8090-F4694B6A0AF1}" type="sibTrans" cxnId="{39AAE1E4-B570-A443-9BC6-CA4FE203FDD1}">
      <dgm:prSet/>
      <dgm:spPr/>
      <dgm:t>
        <a:bodyPr/>
        <a:lstStyle/>
        <a:p>
          <a:endParaRPr lang="en-US"/>
        </a:p>
      </dgm:t>
    </dgm:pt>
    <dgm:pt modelId="{FEE057EC-0A2E-8044-ADAF-16B0004178DF}">
      <dgm:prSet/>
      <dgm:spPr/>
      <dgm:t>
        <a:bodyPr/>
        <a:lstStyle/>
        <a:p>
          <a:pPr rtl="0"/>
          <a:r>
            <a:rPr kumimoji="1" lang="en-US" dirty="0" smtClean="0"/>
            <a:t>maximum modulation rate is twice NRZ</a:t>
          </a:r>
          <a:endParaRPr lang="en-US" dirty="0"/>
        </a:p>
      </dgm:t>
    </dgm:pt>
    <dgm:pt modelId="{1AD3AF4B-BB02-344E-97D5-0ED838CF809C}" type="parTrans" cxnId="{73FC065B-D27D-8B4E-A8FD-EBC4305CEB99}">
      <dgm:prSet/>
      <dgm:spPr/>
      <dgm:t>
        <a:bodyPr/>
        <a:lstStyle/>
        <a:p>
          <a:endParaRPr lang="en-US"/>
        </a:p>
      </dgm:t>
    </dgm:pt>
    <dgm:pt modelId="{44ABDBE8-6EA3-DC4D-9EC4-C63256B58FB9}" type="sibTrans" cxnId="{73FC065B-D27D-8B4E-A8FD-EBC4305CEB99}">
      <dgm:prSet/>
      <dgm:spPr/>
      <dgm:t>
        <a:bodyPr/>
        <a:lstStyle/>
        <a:p>
          <a:endParaRPr lang="en-US"/>
        </a:p>
      </dgm:t>
    </dgm:pt>
    <dgm:pt modelId="{15F4A1EF-56AA-4749-AE95-72C4836FF2C0}">
      <dgm:prSet/>
      <dgm:spPr/>
      <dgm:t>
        <a:bodyPr/>
        <a:lstStyle/>
        <a:p>
          <a:pPr rtl="0"/>
          <a:r>
            <a:rPr kumimoji="1" lang="en-US" dirty="0" smtClean="0"/>
            <a:t>requires more bandwidth</a:t>
          </a:r>
          <a:endParaRPr lang="en-US" dirty="0"/>
        </a:p>
      </dgm:t>
    </dgm:pt>
    <dgm:pt modelId="{64B52968-8093-934A-A42F-B1789E29281C}" type="parTrans" cxnId="{84F47F02-0501-754E-A517-1C55A9F9A942}">
      <dgm:prSet/>
      <dgm:spPr/>
      <dgm:t>
        <a:bodyPr/>
        <a:lstStyle/>
        <a:p>
          <a:endParaRPr lang="en-US"/>
        </a:p>
      </dgm:t>
    </dgm:pt>
    <dgm:pt modelId="{4FC43EF7-553D-5741-BD6F-7E1751190368}" type="sibTrans" cxnId="{84F47F02-0501-754E-A517-1C55A9F9A942}">
      <dgm:prSet/>
      <dgm:spPr/>
      <dgm:t>
        <a:bodyPr/>
        <a:lstStyle/>
        <a:p>
          <a:endParaRPr lang="en-US"/>
        </a:p>
      </dgm:t>
    </dgm:pt>
    <dgm:pt modelId="{DD8F2BB5-F1E9-FE4E-A42C-DCB7E0117F4F}">
      <dgm:prSet/>
      <dgm:spPr/>
      <dgm:t>
        <a:bodyPr/>
        <a:lstStyle/>
        <a:p>
          <a:pPr rtl="0"/>
          <a:r>
            <a:rPr kumimoji="1" lang="en-US" dirty="0" smtClean="0"/>
            <a:t>Pros</a:t>
          </a:r>
          <a:endParaRPr lang="en-US" dirty="0"/>
        </a:p>
      </dgm:t>
    </dgm:pt>
    <dgm:pt modelId="{03BE06BB-DA30-9E4D-88E9-4D6EAF179961}" type="parTrans" cxnId="{9866CEDC-13C4-8E44-A324-0C8B12E31133}">
      <dgm:prSet/>
      <dgm:spPr/>
      <dgm:t>
        <a:bodyPr/>
        <a:lstStyle/>
        <a:p>
          <a:endParaRPr lang="en-US"/>
        </a:p>
      </dgm:t>
    </dgm:pt>
    <dgm:pt modelId="{6CC16E92-E0EF-914E-A67D-C27DFB338CA5}" type="sibTrans" cxnId="{9866CEDC-13C4-8E44-A324-0C8B12E31133}">
      <dgm:prSet/>
      <dgm:spPr/>
      <dgm:t>
        <a:bodyPr/>
        <a:lstStyle/>
        <a:p>
          <a:endParaRPr lang="en-US"/>
        </a:p>
      </dgm:t>
    </dgm:pt>
    <dgm:pt modelId="{13E9CA10-9B21-9141-B9FC-C7F7010E7EE9}">
      <dgm:prSet/>
      <dgm:spPr/>
      <dgm:t>
        <a:bodyPr/>
        <a:lstStyle/>
        <a:p>
          <a:pPr rtl="0"/>
          <a:r>
            <a:rPr kumimoji="1" lang="en-US" dirty="0" smtClean="0"/>
            <a:t>synchronization on midbit transition (self clocking)</a:t>
          </a:r>
          <a:endParaRPr lang="en-US" dirty="0"/>
        </a:p>
      </dgm:t>
    </dgm:pt>
    <dgm:pt modelId="{89F4CE61-8C9B-0540-B440-FF5C5683FA68}" type="parTrans" cxnId="{6183E134-C43B-CA4D-A67B-933CBA46065C}">
      <dgm:prSet/>
      <dgm:spPr/>
      <dgm:t>
        <a:bodyPr/>
        <a:lstStyle/>
        <a:p>
          <a:endParaRPr lang="en-US"/>
        </a:p>
      </dgm:t>
    </dgm:pt>
    <dgm:pt modelId="{D27DB6F5-C1D0-9F4A-9D68-25DC81E85AB2}" type="sibTrans" cxnId="{6183E134-C43B-CA4D-A67B-933CBA46065C}">
      <dgm:prSet/>
      <dgm:spPr/>
      <dgm:t>
        <a:bodyPr/>
        <a:lstStyle/>
        <a:p>
          <a:endParaRPr lang="en-US"/>
        </a:p>
      </dgm:t>
    </dgm:pt>
    <dgm:pt modelId="{C5D65621-0D60-D148-894B-12082F5D36C6}">
      <dgm:prSet/>
      <dgm:spPr/>
      <dgm:t>
        <a:bodyPr/>
        <a:lstStyle/>
        <a:p>
          <a:pPr rtl="0"/>
          <a:r>
            <a:rPr kumimoji="1" lang="en-US" dirty="0" smtClean="0"/>
            <a:t>has no dc component</a:t>
          </a:r>
          <a:endParaRPr lang="en-US" dirty="0"/>
        </a:p>
      </dgm:t>
    </dgm:pt>
    <dgm:pt modelId="{2490EB48-3195-484F-A60B-3234DD76346B}" type="parTrans" cxnId="{FEE0D8F6-B993-A541-A503-BDE5E662D11A}">
      <dgm:prSet/>
      <dgm:spPr/>
      <dgm:t>
        <a:bodyPr/>
        <a:lstStyle/>
        <a:p>
          <a:endParaRPr lang="en-US"/>
        </a:p>
      </dgm:t>
    </dgm:pt>
    <dgm:pt modelId="{142BB8E7-8C71-7241-8E1A-48117EDDF4E2}" type="sibTrans" cxnId="{FEE0D8F6-B993-A541-A503-BDE5E662D11A}">
      <dgm:prSet/>
      <dgm:spPr/>
      <dgm:t>
        <a:bodyPr/>
        <a:lstStyle/>
        <a:p>
          <a:endParaRPr lang="en-US"/>
        </a:p>
      </dgm:t>
    </dgm:pt>
    <dgm:pt modelId="{1194E1D3-B5AA-1742-8248-36650F1A8AE2}">
      <dgm:prSet/>
      <dgm:spPr/>
      <dgm:t>
        <a:bodyPr/>
        <a:lstStyle/>
        <a:p>
          <a:pPr rtl="0"/>
          <a:r>
            <a:rPr kumimoji="1" lang="en-US" dirty="0" smtClean="0"/>
            <a:t>has error detection</a:t>
          </a:r>
          <a:endParaRPr lang="en-US" dirty="0"/>
        </a:p>
      </dgm:t>
    </dgm:pt>
    <dgm:pt modelId="{C036F04F-7740-B34C-A329-AE7698783011}" type="parTrans" cxnId="{32B9265D-C2A4-9248-BF81-CE17BD5E6F66}">
      <dgm:prSet/>
      <dgm:spPr/>
      <dgm:t>
        <a:bodyPr/>
        <a:lstStyle/>
        <a:p>
          <a:endParaRPr lang="en-US"/>
        </a:p>
      </dgm:t>
    </dgm:pt>
    <dgm:pt modelId="{E0C070AF-657C-CD44-AEEE-5FBBA6AF6111}" type="sibTrans" cxnId="{32B9265D-C2A4-9248-BF81-CE17BD5E6F66}">
      <dgm:prSet/>
      <dgm:spPr/>
      <dgm:t>
        <a:bodyPr/>
        <a:lstStyle/>
        <a:p>
          <a:endParaRPr lang="en-US"/>
        </a:p>
      </dgm:t>
    </dgm:pt>
    <dgm:pt modelId="{3BDC1D47-F804-904E-9BFA-CF5357F4461C}">
      <dgm:prSet/>
      <dgm:spPr/>
      <dgm:t>
        <a:bodyPr/>
        <a:lstStyle/>
        <a:p>
          <a:pPr rtl="0"/>
          <a:endParaRPr kumimoji="1" lang="en-US" dirty="0"/>
        </a:p>
      </dgm:t>
    </dgm:pt>
    <dgm:pt modelId="{A1BFE86A-C55F-564A-827A-38E210B04B6B}" type="parTrans" cxnId="{C8EA8FB9-3C1B-D54C-BC08-1AC92FBB9C96}">
      <dgm:prSet/>
      <dgm:spPr/>
      <dgm:t>
        <a:bodyPr/>
        <a:lstStyle/>
        <a:p>
          <a:endParaRPr lang="en-US"/>
        </a:p>
      </dgm:t>
    </dgm:pt>
    <dgm:pt modelId="{664BE2F5-1E2E-414F-B7AC-05B5DFF61C08}" type="sibTrans" cxnId="{C8EA8FB9-3C1B-D54C-BC08-1AC92FBB9C96}">
      <dgm:prSet/>
      <dgm:spPr/>
      <dgm:t>
        <a:bodyPr/>
        <a:lstStyle/>
        <a:p>
          <a:endParaRPr lang="en-US"/>
        </a:p>
      </dgm:t>
    </dgm:pt>
    <dgm:pt modelId="{3187F753-1732-A247-95DE-FFF1998FEB5E}" type="pres">
      <dgm:prSet presAssocID="{D9522C46-7A57-C343-BCBE-897DD3F88C95}" presName="compositeShape" presStyleCnt="0">
        <dgm:presLayoutVars>
          <dgm:chMax val="2"/>
          <dgm:dir/>
          <dgm:resizeHandles val="exact"/>
        </dgm:presLayoutVars>
      </dgm:prSet>
      <dgm:spPr/>
      <dgm:t>
        <a:bodyPr/>
        <a:lstStyle/>
        <a:p>
          <a:endParaRPr lang="en-US"/>
        </a:p>
      </dgm:t>
    </dgm:pt>
    <dgm:pt modelId="{9998F7C6-D1A5-0A48-9EAB-42A5E96150E4}" type="pres">
      <dgm:prSet presAssocID="{297C3D40-3A1C-9F40-980E-1DB46B0B4DA6}" presName="upArrow" presStyleLbl="node1" presStyleIdx="0" presStyleCnt="2"/>
      <dgm:spPr/>
    </dgm:pt>
    <dgm:pt modelId="{5574DEC8-CCBB-014D-8619-A1AD87FF0116}" type="pres">
      <dgm:prSet presAssocID="{297C3D40-3A1C-9F40-980E-1DB46B0B4DA6}" presName="upArrowText" presStyleLbl="revTx" presStyleIdx="0" presStyleCnt="2" custLinFactY="10478" custLinFactNeighborX="21877" custLinFactNeighborY="100000">
        <dgm:presLayoutVars>
          <dgm:chMax val="0"/>
          <dgm:bulletEnabled val="1"/>
        </dgm:presLayoutVars>
      </dgm:prSet>
      <dgm:spPr/>
      <dgm:t>
        <a:bodyPr/>
        <a:lstStyle/>
        <a:p>
          <a:endParaRPr lang="en-US"/>
        </a:p>
      </dgm:t>
    </dgm:pt>
    <dgm:pt modelId="{FDFBF364-2618-BC47-B04F-03CFD7842026}" type="pres">
      <dgm:prSet presAssocID="{DD8F2BB5-F1E9-FE4E-A42C-DCB7E0117F4F}" presName="downArrow" presStyleLbl="node1" presStyleIdx="1" presStyleCnt="2"/>
      <dgm:spPr/>
    </dgm:pt>
    <dgm:pt modelId="{D3E9B7AE-03AB-3348-A46D-413CF3110C31}" type="pres">
      <dgm:prSet presAssocID="{DD8F2BB5-F1E9-FE4E-A42C-DCB7E0117F4F}" presName="downArrowText" presStyleLbl="revTx" presStyleIdx="1" presStyleCnt="2" custLinFactNeighborX="-7375" custLinFactNeighborY="-97642">
        <dgm:presLayoutVars>
          <dgm:chMax val="0"/>
          <dgm:bulletEnabled val="1"/>
        </dgm:presLayoutVars>
      </dgm:prSet>
      <dgm:spPr/>
      <dgm:t>
        <a:bodyPr/>
        <a:lstStyle/>
        <a:p>
          <a:endParaRPr lang="en-US"/>
        </a:p>
      </dgm:t>
    </dgm:pt>
  </dgm:ptLst>
  <dgm:cxnLst>
    <dgm:cxn modelId="{39AAE1E4-B570-A443-9BC6-CA4FE203FDD1}" srcId="{297C3D40-3A1C-9F40-980E-1DB46B0B4DA6}" destId="{3560FC3F-CB35-4B42-9EBB-13DC69E1B07D}" srcOrd="0" destOrd="0" parTransId="{A954904B-937B-0442-A0E0-4636FF71468D}" sibTransId="{0F38E4BF-4D92-1744-8090-F4694B6A0AF1}"/>
    <dgm:cxn modelId="{FBB263FC-3E17-A849-9895-597DD7128C12}" type="presOf" srcId="{DD8F2BB5-F1E9-FE4E-A42C-DCB7E0117F4F}" destId="{D3E9B7AE-03AB-3348-A46D-413CF3110C31}" srcOrd="0" destOrd="0" presId="urn:microsoft.com/office/officeart/2005/8/layout/arrow4"/>
    <dgm:cxn modelId="{AF7C2221-F599-D548-8A42-77EA112B3946}" type="presOf" srcId="{15F4A1EF-56AA-4749-AE95-72C4836FF2C0}" destId="{5574DEC8-CCBB-014D-8619-A1AD87FF0116}" srcOrd="0" destOrd="3" presId="urn:microsoft.com/office/officeart/2005/8/layout/arrow4"/>
    <dgm:cxn modelId="{8B5CF34C-0CFE-A146-B00D-40BD97ED89F6}" type="presOf" srcId="{13E9CA10-9B21-9141-B9FC-C7F7010E7EE9}" destId="{D3E9B7AE-03AB-3348-A46D-413CF3110C31}" srcOrd="0" destOrd="1" presId="urn:microsoft.com/office/officeart/2005/8/layout/arrow4"/>
    <dgm:cxn modelId="{48B11C68-9F0D-1142-AF03-9CDDABCE6ADE}" type="presOf" srcId="{C5D65621-0D60-D148-894B-12082F5D36C6}" destId="{D3E9B7AE-03AB-3348-A46D-413CF3110C31}" srcOrd="0" destOrd="2" presId="urn:microsoft.com/office/officeart/2005/8/layout/arrow4"/>
    <dgm:cxn modelId="{C8EA8FB9-3C1B-D54C-BC08-1AC92FBB9C96}" srcId="{DD8F2BB5-F1E9-FE4E-A42C-DCB7E0117F4F}" destId="{3BDC1D47-F804-904E-9BFA-CF5357F4461C}" srcOrd="3" destOrd="0" parTransId="{A1BFE86A-C55F-564A-827A-38E210B04B6B}" sibTransId="{664BE2F5-1E2E-414F-B7AC-05B5DFF61C08}"/>
    <dgm:cxn modelId="{FEE0D8F6-B993-A541-A503-BDE5E662D11A}" srcId="{DD8F2BB5-F1E9-FE4E-A42C-DCB7E0117F4F}" destId="{C5D65621-0D60-D148-894B-12082F5D36C6}" srcOrd="1" destOrd="0" parTransId="{2490EB48-3195-484F-A60B-3234DD76346B}" sibTransId="{142BB8E7-8C71-7241-8E1A-48117EDDF4E2}"/>
    <dgm:cxn modelId="{84F47F02-0501-754E-A517-1C55A9F9A942}" srcId="{297C3D40-3A1C-9F40-980E-1DB46B0B4DA6}" destId="{15F4A1EF-56AA-4749-AE95-72C4836FF2C0}" srcOrd="2" destOrd="0" parTransId="{64B52968-8093-934A-A42F-B1789E29281C}" sibTransId="{4FC43EF7-553D-5741-BD6F-7E1751190368}"/>
    <dgm:cxn modelId="{32B9265D-C2A4-9248-BF81-CE17BD5E6F66}" srcId="{DD8F2BB5-F1E9-FE4E-A42C-DCB7E0117F4F}" destId="{1194E1D3-B5AA-1742-8248-36650F1A8AE2}" srcOrd="2" destOrd="0" parTransId="{C036F04F-7740-B34C-A329-AE7698783011}" sibTransId="{E0C070AF-657C-CD44-AEEE-5FBBA6AF6111}"/>
    <dgm:cxn modelId="{EE3D9E0E-C300-2F4C-A7CB-C54401FBF08F}" type="presOf" srcId="{1194E1D3-B5AA-1742-8248-36650F1A8AE2}" destId="{D3E9B7AE-03AB-3348-A46D-413CF3110C31}" srcOrd="0" destOrd="3" presId="urn:microsoft.com/office/officeart/2005/8/layout/arrow4"/>
    <dgm:cxn modelId="{963CE20A-19B6-A546-926C-7B0B9BE630B6}" type="presOf" srcId="{3560FC3F-CB35-4B42-9EBB-13DC69E1B07D}" destId="{5574DEC8-CCBB-014D-8619-A1AD87FF0116}" srcOrd="0" destOrd="1" presId="urn:microsoft.com/office/officeart/2005/8/layout/arrow4"/>
    <dgm:cxn modelId="{A7A1DA77-F4AD-824C-9C4E-71D08E7E186F}" type="presOf" srcId="{3BDC1D47-F804-904E-9BFA-CF5357F4461C}" destId="{D3E9B7AE-03AB-3348-A46D-413CF3110C31}" srcOrd="0" destOrd="4" presId="urn:microsoft.com/office/officeart/2005/8/layout/arrow4"/>
    <dgm:cxn modelId="{F70A7EBF-8362-3E44-AEAC-091BE5015402}" type="presOf" srcId="{D9522C46-7A57-C343-BCBE-897DD3F88C95}" destId="{3187F753-1732-A247-95DE-FFF1998FEB5E}" srcOrd="0" destOrd="0" presId="urn:microsoft.com/office/officeart/2005/8/layout/arrow4"/>
    <dgm:cxn modelId="{9866CEDC-13C4-8E44-A324-0C8B12E31133}" srcId="{D9522C46-7A57-C343-BCBE-897DD3F88C95}" destId="{DD8F2BB5-F1E9-FE4E-A42C-DCB7E0117F4F}" srcOrd="1" destOrd="0" parTransId="{03BE06BB-DA30-9E4D-88E9-4D6EAF179961}" sibTransId="{6CC16E92-E0EF-914E-A67D-C27DFB338CA5}"/>
    <dgm:cxn modelId="{3FF83DB7-D403-CB4F-8DD5-33ECB93C099B}" type="presOf" srcId="{FEE057EC-0A2E-8044-ADAF-16B0004178DF}" destId="{5574DEC8-CCBB-014D-8619-A1AD87FF0116}" srcOrd="0" destOrd="2" presId="urn:microsoft.com/office/officeart/2005/8/layout/arrow4"/>
    <dgm:cxn modelId="{B9169707-352C-7A49-B10E-C18DF8879837}" srcId="{D9522C46-7A57-C343-BCBE-897DD3F88C95}" destId="{297C3D40-3A1C-9F40-980E-1DB46B0B4DA6}" srcOrd="0" destOrd="0" parTransId="{95E81716-E182-5F41-8B6D-2F4DD4054CE0}" sibTransId="{87865EAC-4B23-BF43-B980-2D933BE5ADDD}"/>
    <dgm:cxn modelId="{20C9952E-C995-3542-9E11-82BD24A29A61}" type="presOf" srcId="{297C3D40-3A1C-9F40-980E-1DB46B0B4DA6}" destId="{5574DEC8-CCBB-014D-8619-A1AD87FF0116}" srcOrd="0" destOrd="0" presId="urn:microsoft.com/office/officeart/2005/8/layout/arrow4"/>
    <dgm:cxn modelId="{6183E134-C43B-CA4D-A67B-933CBA46065C}" srcId="{DD8F2BB5-F1E9-FE4E-A42C-DCB7E0117F4F}" destId="{13E9CA10-9B21-9141-B9FC-C7F7010E7EE9}" srcOrd="0" destOrd="0" parTransId="{89F4CE61-8C9B-0540-B440-FF5C5683FA68}" sibTransId="{D27DB6F5-C1D0-9F4A-9D68-25DC81E85AB2}"/>
    <dgm:cxn modelId="{73FC065B-D27D-8B4E-A8FD-EBC4305CEB99}" srcId="{297C3D40-3A1C-9F40-980E-1DB46B0B4DA6}" destId="{FEE057EC-0A2E-8044-ADAF-16B0004178DF}" srcOrd="1" destOrd="0" parTransId="{1AD3AF4B-BB02-344E-97D5-0ED838CF809C}" sibTransId="{44ABDBE8-6EA3-DC4D-9EC4-C63256B58FB9}"/>
    <dgm:cxn modelId="{4F58CCEB-966F-A741-B6F7-AE4338414CB2}" type="presParOf" srcId="{3187F753-1732-A247-95DE-FFF1998FEB5E}" destId="{9998F7C6-D1A5-0A48-9EAB-42A5E96150E4}" srcOrd="0" destOrd="0" presId="urn:microsoft.com/office/officeart/2005/8/layout/arrow4"/>
    <dgm:cxn modelId="{B09947A8-B681-8043-AFAD-6A3915F42C01}" type="presParOf" srcId="{3187F753-1732-A247-95DE-FFF1998FEB5E}" destId="{5574DEC8-CCBB-014D-8619-A1AD87FF0116}" srcOrd="1" destOrd="0" presId="urn:microsoft.com/office/officeart/2005/8/layout/arrow4"/>
    <dgm:cxn modelId="{0CD93FC9-6336-C84F-9F2D-A03E3D9AE646}" type="presParOf" srcId="{3187F753-1732-A247-95DE-FFF1998FEB5E}" destId="{FDFBF364-2618-BC47-B04F-03CFD7842026}" srcOrd="2" destOrd="0" presId="urn:microsoft.com/office/officeart/2005/8/layout/arrow4"/>
    <dgm:cxn modelId="{B432CA6E-4FB4-5444-B6D4-41EB4CB488CA}" type="presParOf" srcId="{3187F753-1732-A247-95DE-FFF1998FEB5E}" destId="{D3E9B7AE-03AB-3348-A46D-413CF3110C31}"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DFF5CC-B8DD-C143-92BE-E1919AAA8191}" type="doc">
      <dgm:prSet loTypeId="urn:microsoft.com/office/officeart/2005/8/layout/hList3" loCatId="list" qsTypeId="urn:microsoft.com/office/officeart/2005/8/quickstyle/simple4" qsCatId="simple" csTypeId="urn:microsoft.com/office/officeart/2005/8/colors/accent1_2" csCatId="accent1" phldr="1"/>
      <dgm:spPr/>
      <dgm:t>
        <a:bodyPr/>
        <a:lstStyle/>
        <a:p>
          <a:endParaRPr lang="en-US"/>
        </a:p>
      </dgm:t>
    </dgm:pt>
    <dgm:pt modelId="{400877C5-5291-0C46-AE4B-3CE9C825E9FA}">
      <dgm:prSet/>
      <dgm:spPr/>
      <dgm:t>
        <a:bodyPr/>
        <a:lstStyle/>
        <a:p>
          <a:pPr rtl="0"/>
          <a:r>
            <a:rPr kumimoji="1" lang="en-US" b="1" i="0" dirty="0" smtClean="0"/>
            <a:t>Encoding Techniques</a:t>
          </a:r>
          <a:endParaRPr lang="en-US" b="1" i="0" dirty="0"/>
        </a:p>
      </dgm:t>
    </dgm:pt>
    <dgm:pt modelId="{9BE8460C-E3C6-A94B-B41A-EA3B5DDB5F6F}" type="parTrans" cxnId="{EFD3B146-E7C4-5846-A708-4C84000293BD}">
      <dgm:prSet/>
      <dgm:spPr/>
      <dgm:t>
        <a:bodyPr/>
        <a:lstStyle/>
        <a:p>
          <a:endParaRPr lang="en-US"/>
        </a:p>
      </dgm:t>
    </dgm:pt>
    <dgm:pt modelId="{9717E67C-44E4-244E-A08E-9689D465FE31}" type="sibTrans" cxnId="{EFD3B146-E7C4-5846-A708-4C84000293BD}">
      <dgm:prSet/>
      <dgm:spPr/>
      <dgm:t>
        <a:bodyPr/>
        <a:lstStyle/>
        <a:p>
          <a:endParaRPr lang="en-US"/>
        </a:p>
      </dgm:t>
    </dgm:pt>
    <dgm:pt modelId="{F64AD0C7-551F-3245-BAE1-B543495C8FEE}">
      <dgm:prSet/>
      <dgm:spPr/>
      <dgm:t>
        <a:bodyPr/>
        <a:lstStyle/>
        <a:p>
          <a:pPr rtl="0"/>
          <a:r>
            <a:rPr kumimoji="1" lang="en-US" sz="2300" b="1" i="0" dirty="0" smtClean="0"/>
            <a:t>Amplitude shift keying (ASK)</a:t>
          </a:r>
          <a:endParaRPr lang="en-US" sz="2300" b="1" i="0" dirty="0"/>
        </a:p>
      </dgm:t>
    </dgm:pt>
    <dgm:pt modelId="{D02DD6CF-EF77-4740-A94E-6B93C67D9683}" type="parTrans" cxnId="{0AC769C7-BBD7-8B47-BCA1-76C4B32F5534}">
      <dgm:prSet/>
      <dgm:spPr/>
      <dgm:t>
        <a:bodyPr/>
        <a:lstStyle/>
        <a:p>
          <a:endParaRPr lang="en-US"/>
        </a:p>
      </dgm:t>
    </dgm:pt>
    <dgm:pt modelId="{1130C7C8-9D71-CD4D-AA7B-2F8AE18900FA}" type="sibTrans" cxnId="{0AC769C7-BBD7-8B47-BCA1-76C4B32F5534}">
      <dgm:prSet/>
      <dgm:spPr/>
      <dgm:t>
        <a:bodyPr/>
        <a:lstStyle/>
        <a:p>
          <a:endParaRPr lang="en-US"/>
        </a:p>
      </dgm:t>
    </dgm:pt>
    <dgm:pt modelId="{ECFC7892-D49A-304A-9F81-88F34875B6D2}">
      <dgm:prSet custT="1"/>
      <dgm:spPr/>
      <dgm:t>
        <a:bodyPr/>
        <a:lstStyle/>
        <a:p>
          <a:pPr rtl="0"/>
          <a:r>
            <a:rPr kumimoji="1" lang="en-US" sz="2000" b="1" i="0" dirty="0" smtClean="0"/>
            <a:t>used to transmit digital data over optical fiber</a:t>
          </a:r>
          <a:endParaRPr lang="en-US" sz="2000" b="1" i="0" dirty="0"/>
        </a:p>
      </dgm:t>
    </dgm:pt>
    <dgm:pt modelId="{5C330ACA-A0A4-0845-A229-6D1E7F0328F2}" type="parTrans" cxnId="{D8904E8B-628A-454D-BCBD-23ECCD5F40D5}">
      <dgm:prSet/>
      <dgm:spPr/>
      <dgm:t>
        <a:bodyPr/>
        <a:lstStyle/>
        <a:p>
          <a:endParaRPr lang="en-US"/>
        </a:p>
      </dgm:t>
    </dgm:pt>
    <dgm:pt modelId="{D1969AA4-6092-1B49-82C6-A3808D7B6FB2}" type="sibTrans" cxnId="{D8904E8B-628A-454D-BCBD-23ECCD5F40D5}">
      <dgm:prSet/>
      <dgm:spPr/>
      <dgm:t>
        <a:bodyPr/>
        <a:lstStyle/>
        <a:p>
          <a:endParaRPr lang="en-US"/>
        </a:p>
      </dgm:t>
    </dgm:pt>
    <dgm:pt modelId="{088A889F-6DA7-234E-B9D1-4BEA24EA3698}">
      <dgm:prSet/>
      <dgm:spPr/>
      <dgm:t>
        <a:bodyPr/>
        <a:lstStyle/>
        <a:p>
          <a:pPr rtl="0"/>
          <a:r>
            <a:rPr kumimoji="1" lang="en-US" sz="2100" b="1" i="0" dirty="0" smtClean="0"/>
            <a:t>Frequency shift keying (FSK)</a:t>
          </a:r>
          <a:endParaRPr lang="en-US" sz="2100" b="1" i="0" dirty="0"/>
        </a:p>
      </dgm:t>
    </dgm:pt>
    <dgm:pt modelId="{2D7EB61B-1240-2849-AAB2-E558911F35B3}" type="parTrans" cxnId="{A47AAFD9-9AD2-9B42-9B98-08CCA23A2996}">
      <dgm:prSet/>
      <dgm:spPr/>
      <dgm:t>
        <a:bodyPr/>
        <a:lstStyle/>
        <a:p>
          <a:endParaRPr lang="en-US"/>
        </a:p>
      </dgm:t>
    </dgm:pt>
    <dgm:pt modelId="{0C7F8F24-D32C-254F-B714-A4B6E0D49666}" type="sibTrans" cxnId="{A47AAFD9-9AD2-9B42-9B98-08CCA23A2996}">
      <dgm:prSet/>
      <dgm:spPr/>
      <dgm:t>
        <a:bodyPr/>
        <a:lstStyle/>
        <a:p>
          <a:endParaRPr lang="en-US"/>
        </a:p>
      </dgm:t>
    </dgm:pt>
    <dgm:pt modelId="{7DB17C93-2B33-2040-A28C-AC4D3DAF89E4}">
      <dgm:prSet custT="1"/>
      <dgm:spPr/>
      <dgm:t>
        <a:bodyPr/>
        <a:lstStyle/>
        <a:p>
          <a:pPr rtl="0"/>
          <a:r>
            <a:rPr kumimoji="1" lang="en-US" sz="2000" b="1" i="0" dirty="0" smtClean="0"/>
            <a:t>most common form is binary FSK (BFSK)</a:t>
          </a:r>
          <a:endParaRPr lang="en-US" sz="2000" b="1" i="0" dirty="0"/>
        </a:p>
      </dgm:t>
    </dgm:pt>
    <dgm:pt modelId="{34163DC5-3533-E94C-B598-46052605F9D4}" type="parTrans" cxnId="{74AC8A0E-81E7-CA41-BBF0-D57D595754A5}">
      <dgm:prSet/>
      <dgm:spPr/>
      <dgm:t>
        <a:bodyPr/>
        <a:lstStyle/>
        <a:p>
          <a:endParaRPr lang="en-US"/>
        </a:p>
      </dgm:t>
    </dgm:pt>
    <dgm:pt modelId="{B458FE27-E07D-5C44-9612-6BB183992033}" type="sibTrans" cxnId="{74AC8A0E-81E7-CA41-BBF0-D57D595754A5}">
      <dgm:prSet/>
      <dgm:spPr/>
      <dgm:t>
        <a:bodyPr/>
        <a:lstStyle/>
        <a:p>
          <a:endParaRPr lang="en-US"/>
        </a:p>
      </dgm:t>
    </dgm:pt>
    <dgm:pt modelId="{9EE3FBDE-F9D7-EE46-96BB-21C41B257349}">
      <dgm:prSet custT="1"/>
      <dgm:spPr/>
      <dgm:t>
        <a:bodyPr/>
        <a:lstStyle/>
        <a:p>
          <a:pPr rtl="0"/>
          <a:r>
            <a:rPr kumimoji="1" lang="en-US" sz="2000" b="1" i="0" dirty="0" smtClean="0"/>
            <a:t>Phase shift keying (PK)</a:t>
          </a:r>
          <a:endParaRPr lang="en-US" sz="2000" b="1" i="0" dirty="0"/>
        </a:p>
      </dgm:t>
    </dgm:pt>
    <dgm:pt modelId="{63EA5419-7C7F-6048-A7CE-48DAF66FE93E}" type="parTrans" cxnId="{6AF65EC2-33CC-864C-817F-B9D3ED8BF8DF}">
      <dgm:prSet/>
      <dgm:spPr/>
      <dgm:t>
        <a:bodyPr/>
        <a:lstStyle/>
        <a:p>
          <a:endParaRPr lang="en-US"/>
        </a:p>
      </dgm:t>
    </dgm:pt>
    <dgm:pt modelId="{70DB30A8-E096-734B-B30F-1203ACC92467}" type="sibTrans" cxnId="{6AF65EC2-33CC-864C-817F-B9D3ED8BF8DF}">
      <dgm:prSet/>
      <dgm:spPr/>
      <dgm:t>
        <a:bodyPr/>
        <a:lstStyle/>
        <a:p>
          <a:endParaRPr lang="en-US"/>
        </a:p>
      </dgm:t>
    </dgm:pt>
    <dgm:pt modelId="{113987C5-BC46-CA49-9E65-BE5CBA3BDB9F}">
      <dgm:prSet custT="1"/>
      <dgm:spPr/>
      <dgm:t>
        <a:bodyPr/>
        <a:lstStyle/>
        <a:p>
          <a:pPr rtl="0"/>
          <a:r>
            <a:rPr kumimoji="1" lang="en-US" sz="2000" b="1" i="0" dirty="0" smtClean="0"/>
            <a:t>phase of carrier signal is shifted to represent data</a:t>
          </a:r>
          <a:endParaRPr lang="en-US" sz="2000" b="1" i="0" dirty="0"/>
        </a:p>
      </dgm:t>
    </dgm:pt>
    <dgm:pt modelId="{FC0A1145-B732-CF45-BC3F-D4EA599A783A}" type="parTrans" cxnId="{F794EDB2-32F7-E842-812B-711D63CDF4A3}">
      <dgm:prSet/>
      <dgm:spPr/>
      <dgm:t>
        <a:bodyPr/>
        <a:lstStyle/>
        <a:p>
          <a:endParaRPr lang="en-US"/>
        </a:p>
      </dgm:t>
    </dgm:pt>
    <dgm:pt modelId="{88FAC714-3C5E-834A-B87B-BC6FC41CA919}" type="sibTrans" cxnId="{F794EDB2-32F7-E842-812B-711D63CDF4A3}">
      <dgm:prSet/>
      <dgm:spPr/>
      <dgm:t>
        <a:bodyPr/>
        <a:lstStyle/>
        <a:p>
          <a:endParaRPr lang="en-US"/>
        </a:p>
      </dgm:t>
    </dgm:pt>
    <dgm:pt modelId="{F7FE6669-4204-FA4A-9D9B-227FE4435C5D}" type="pres">
      <dgm:prSet presAssocID="{EEDFF5CC-B8DD-C143-92BE-E1919AAA8191}" presName="composite" presStyleCnt="0">
        <dgm:presLayoutVars>
          <dgm:chMax val="1"/>
          <dgm:dir/>
          <dgm:resizeHandles val="exact"/>
        </dgm:presLayoutVars>
      </dgm:prSet>
      <dgm:spPr/>
      <dgm:t>
        <a:bodyPr/>
        <a:lstStyle/>
        <a:p>
          <a:endParaRPr lang="en-US"/>
        </a:p>
      </dgm:t>
    </dgm:pt>
    <dgm:pt modelId="{A76EB8F7-5987-A64B-90D8-9ACE0F3A1A79}" type="pres">
      <dgm:prSet presAssocID="{400877C5-5291-0C46-AE4B-3CE9C825E9FA}" presName="roof" presStyleLbl="dkBgShp" presStyleIdx="0" presStyleCnt="2" custScaleY="51295" custLinFactNeighborY="-16322"/>
      <dgm:spPr/>
      <dgm:t>
        <a:bodyPr/>
        <a:lstStyle/>
        <a:p>
          <a:endParaRPr lang="en-US"/>
        </a:p>
      </dgm:t>
    </dgm:pt>
    <dgm:pt modelId="{12D76561-D4A1-7A4F-9450-2483A05EC3ED}" type="pres">
      <dgm:prSet presAssocID="{400877C5-5291-0C46-AE4B-3CE9C825E9FA}" presName="pillars" presStyleCnt="0"/>
      <dgm:spPr/>
    </dgm:pt>
    <dgm:pt modelId="{5542A7FE-7D5A-6B41-B4A1-D9104D32658B}" type="pres">
      <dgm:prSet presAssocID="{400877C5-5291-0C46-AE4B-3CE9C825E9FA}" presName="pillar1" presStyleLbl="node1" presStyleIdx="0" presStyleCnt="3" custScaleY="126515">
        <dgm:presLayoutVars>
          <dgm:bulletEnabled val="1"/>
        </dgm:presLayoutVars>
      </dgm:prSet>
      <dgm:spPr/>
      <dgm:t>
        <a:bodyPr/>
        <a:lstStyle/>
        <a:p>
          <a:endParaRPr lang="en-US"/>
        </a:p>
      </dgm:t>
    </dgm:pt>
    <dgm:pt modelId="{9317C391-D081-E246-A881-692424414E14}" type="pres">
      <dgm:prSet presAssocID="{088A889F-6DA7-234E-B9D1-4BEA24EA3698}" presName="pillarX" presStyleLbl="node1" presStyleIdx="1" presStyleCnt="3" custScaleY="127865">
        <dgm:presLayoutVars>
          <dgm:bulletEnabled val="1"/>
        </dgm:presLayoutVars>
      </dgm:prSet>
      <dgm:spPr/>
      <dgm:t>
        <a:bodyPr/>
        <a:lstStyle/>
        <a:p>
          <a:endParaRPr lang="en-US"/>
        </a:p>
      </dgm:t>
    </dgm:pt>
    <dgm:pt modelId="{A0857627-6F5D-C144-96EC-0DCCE06A5562}" type="pres">
      <dgm:prSet presAssocID="{9EE3FBDE-F9D7-EE46-96BB-21C41B257349}" presName="pillarX" presStyleLbl="node1" presStyleIdx="2" presStyleCnt="3" custScaleY="126515">
        <dgm:presLayoutVars>
          <dgm:bulletEnabled val="1"/>
        </dgm:presLayoutVars>
      </dgm:prSet>
      <dgm:spPr/>
      <dgm:t>
        <a:bodyPr/>
        <a:lstStyle/>
        <a:p>
          <a:endParaRPr lang="en-US"/>
        </a:p>
      </dgm:t>
    </dgm:pt>
    <dgm:pt modelId="{1AF925C4-CA2A-AF43-A74B-F6C42D10AF9E}" type="pres">
      <dgm:prSet presAssocID="{400877C5-5291-0C46-AE4B-3CE9C825E9FA}" presName="base" presStyleLbl="dkBgShp" presStyleIdx="1" presStyleCnt="2"/>
      <dgm:spPr/>
    </dgm:pt>
  </dgm:ptLst>
  <dgm:cxnLst>
    <dgm:cxn modelId="{5829DD2A-C0BC-C54C-9F36-88FE149FE91A}" type="presOf" srcId="{EEDFF5CC-B8DD-C143-92BE-E1919AAA8191}" destId="{F7FE6669-4204-FA4A-9D9B-227FE4435C5D}" srcOrd="0" destOrd="0" presId="urn:microsoft.com/office/officeart/2005/8/layout/hList3"/>
    <dgm:cxn modelId="{0025608E-1F22-C348-AD5E-E5F929A987FD}" type="presOf" srcId="{7DB17C93-2B33-2040-A28C-AC4D3DAF89E4}" destId="{9317C391-D081-E246-A881-692424414E14}" srcOrd="0" destOrd="1" presId="urn:microsoft.com/office/officeart/2005/8/layout/hList3"/>
    <dgm:cxn modelId="{0677EE92-5564-9542-B3E4-3CF71819254A}" type="presOf" srcId="{113987C5-BC46-CA49-9E65-BE5CBA3BDB9F}" destId="{A0857627-6F5D-C144-96EC-0DCCE06A5562}" srcOrd="0" destOrd="1" presId="urn:microsoft.com/office/officeart/2005/8/layout/hList3"/>
    <dgm:cxn modelId="{6AF65EC2-33CC-864C-817F-B9D3ED8BF8DF}" srcId="{400877C5-5291-0C46-AE4B-3CE9C825E9FA}" destId="{9EE3FBDE-F9D7-EE46-96BB-21C41B257349}" srcOrd="2" destOrd="0" parTransId="{63EA5419-7C7F-6048-A7CE-48DAF66FE93E}" sibTransId="{70DB30A8-E096-734B-B30F-1203ACC92467}"/>
    <dgm:cxn modelId="{74AC8A0E-81E7-CA41-BBF0-D57D595754A5}" srcId="{088A889F-6DA7-234E-B9D1-4BEA24EA3698}" destId="{7DB17C93-2B33-2040-A28C-AC4D3DAF89E4}" srcOrd="0" destOrd="0" parTransId="{34163DC5-3533-E94C-B598-46052605F9D4}" sibTransId="{B458FE27-E07D-5C44-9612-6BB183992033}"/>
    <dgm:cxn modelId="{0AC769C7-BBD7-8B47-BCA1-76C4B32F5534}" srcId="{400877C5-5291-0C46-AE4B-3CE9C825E9FA}" destId="{F64AD0C7-551F-3245-BAE1-B543495C8FEE}" srcOrd="0" destOrd="0" parTransId="{D02DD6CF-EF77-4740-A94E-6B93C67D9683}" sibTransId="{1130C7C8-9D71-CD4D-AA7B-2F8AE18900FA}"/>
    <dgm:cxn modelId="{EFD3B146-E7C4-5846-A708-4C84000293BD}" srcId="{EEDFF5CC-B8DD-C143-92BE-E1919AAA8191}" destId="{400877C5-5291-0C46-AE4B-3CE9C825E9FA}" srcOrd="0" destOrd="0" parTransId="{9BE8460C-E3C6-A94B-B41A-EA3B5DDB5F6F}" sibTransId="{9717E67C-44E4-244E-A08E-9689D465FE31}"/>
    <dgm:cxn modelId="{7FD515BC-8692-0444-8335-048FB88BA6A5}" type="presOf" srcId="{088A889F-6DA7-234E-B9D1-4BEA24EA3698}" destId="{9317C391-D081-E246-A881-692424414E14}" srcOrd="0" destOrd="0" presId="urn:microsoft.com/office/officeart/2005/8/layout/hList3"/>
    <dgm:cxn modelId="{A47AAFD9-9AD2-9B42-9B98-08CCA23A2996}" srcId="{400877C5-5291-0C46-AE4B-3CE9C825E9FA}" destId="{088A889F-6DA7-234E-B9D1-4BEA24EA3698}" srcOrd="1" destOrd="0" parTransId="{2D7EB61B-1240-2849-AAB2-E558911F35B3}" sibTransId="{0C7F8F24-D32C-254F-B714-A4B6E0D49666}"/>
    <dgm:cxn modelId="{761ECB91-7833-1F4A-8A36-9A83A869470D}" type="presOf" srcId="{400877C5-5291-0C46-AE4B-3CE9C825E9FA}" destId="{A76EB8F7-5987-A64B-90D8-9ACE0F3A1A79}" srcOrd="0" destOrd="0" presId="urn:microsoft.com/office/officeart/2005/8/layout/hList3"/>
    <dgm:cxn modelId="{74823C58-096F-924E-9C9F-DF5366EE37E6}" type="presOf" srcId="{ECFC7892-D49A-304A-9F81-88F34875B6D2}" destId="{5542A7FE-7D5A-6B41-B4A1-D9104D32658B}" srcOrd="0" destOrd="1" presId="urn:microsoft.com/office/officeart/2005/8/layout/hList3"/>
    <dgm:cxn modelId="{6A27F207-4837-A840-90F2-96DCD5CBA5E4}" type="presOf" srcId="{F64AD0C7-551F-3245-BAE1-B543495C8FEE}" destId="{5542A7FE-7D5A-6B41-B4A1-D9104D32658B}" srcOrd="0" destOrd="0" presId="urn:microsoft.com/office/officeart/2005/8/layout/hList3"/>
    <dgm:cxn modelId="{D8904E8B-628A-454D-BCBD-23ECCD5F40D5}" srcId="{F64AD0C7-551F-3245-BAE1-B543495C8FEE}" destId="{ECFC7892-D49A-304A-9F81-88F34875B6D2}" srcOrd="0" destOrd="0" parTransId="{5C330ACA-A0A4-0845-A229-6D1E7F0328F2}" sibTransId="{D1969AA4-6092-1B49-82C6-A3808D7B6FB2}"/>
    <dgm:cxn modelId="{F794EDB2-32F7-E842-812B-711D63CDF4A3}" srcId="{9EE3FBDE-F9D7-EE46-96BB-21C41B257349}" destId="{113987C5-BC46-CA49-9E65-BE5CBA3BDB9F}" srcOrd="0" destOrd="0" parTransId="{FC0A1145-B732-CF45-BC3F-D4EA599A783A}" sibTransId="{88FAC714-3C5E-834A-B87B-BC6FC41CA919}"/>
    <dgm:cxn modelId="{B2CFA617-7EB8-4142-ABAA-3EB916940DAB}" type="presOf" srcId="{9EE3FBDE-F9D7-EE46-96BB-21C41B257349}" destId="{A0857627-6F5D-C144-96EC-0DCCE06A5562}" srcOrd="0" destOrd="0" presId="urn:microsoft.com/office/officeart/2005/8/layout/hList3"/>
    <dgm:cxn modelId="{E7C82689-582F-C244-BA19-CE0DFC6E0C7A}" type="presParOf" srcId="{F7FE6669-4204-FA4A-9D9B-227FE4435C5D}" destId="{A76EB8F7-5987-A64B-90D8-9ACE0F3A1A79}" srcOrd="0" destOrd="0" presId="urn:microsoft.com/office/officeart/2005/8/layout/hList3"/>
    <dgm:cxn modelId="{A0978495-A134-5F47-A5A6-032355299EC4}" type="presParOf" srcId="{F7FE6669-4204-FA4A-9D9B-227FE4435C5D}" destId="{12D76561-D4A1-7A4F-9450-2483A05EC3ED}" srcOrd="1" destOrd="0" presId="urn:microsoft.com/office/officeart/2005/8/layout/hList3"/>
    <dgm:cxn modelId="{0CF2B0D1-B8F4-AC49-8680-93BBDE0FFF4E}" type="presParOf" srcId="{12D76561-D4A1-7A4F-9450-2483A05EC3ED}" destId="{5542A7FE-7D5A-6B41-B4A1-D9104D32658B}" srcOrd="0" destOrd="0" presId="urn:microsoft.com/office/officeart/2005/8/layout/hList3"/>
    <dgm:cxn modelId="{046865B3-BAA0-064D-B3C1-A633E1F38CA3}" type="presParOf" srcId="{12D76561-D4A1-7A4F-9450-2483A05EC3ED}" destId="{9317C391-D081-E246-A881-692424414E14}" srcOrd="1" destOrd="0" presId="urn:microsoft.com/office/officeart/2005/8/layout/hList3"/>
    <dgm:cxn modelId="{EB7F2FF4-0EE7-2944-8AA1-3C59499C304D}" type="presParOf" srcId="{12D76561-D4A1-7A4F-9450-2483A05EC3ED}" destId="{A0857627-6F5D-C144-96EC-0DCCE06A5562}" srcOrd="2" destOrd="0" presId="urn:microsoft.com/office/officeart/2005/8/layout/hList3"/>
    <dgm:cxn modelId="{610A80D1-9D50-1F4B-9E34-31F90D1F9A12}" type="presParOf" srcId="{F7FE6669-4204-FA4A-9D9B-227FE4435C5D}" destId="{1AF925C4-CA2A-AF43-A74B-F6C42D10AF9E}"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30D19E-C29B-3C4F-81CC-0386D4296F1B}" type="doc">
      <dgm:prSet loTypeId="urn:microsoft.com/office/officeart/2005/8/layout/hList9" loCatId="list" qsTypeId="urn:microsoft.com/office/officeart/2005/8/quickstyle/simple4" qsCatId="simple" csTypeId="urn:microsoft.com/office/officeart/2005/8/colors/accent1_2" csCatId="accent1"/>
      <dgm:spPr/>
      <dgm:t>
        <a:bodyPr/>
        <a:lstStyle/>
        <a:p>
          <a:endParaRPr lang="en-US"/>
        </a:p>
      </dgm:t>
    </dgm:pt>
    <dgm:pt modelId="{4B263148-D9A1-1648-A6E0-7DE67EA255BF}">
      <dgm:prSet/>
      <dgm:spPr/>
      <dgm:t>
        <a:bodyPr/>
        <a:lstStyle/>
        <a:p>
          <a:pPr rtl="0"/>
          <a:r>
            <a:rPr kumimoji="1" lang="en-US" b="1" i="0" dirty="0" smtClean="0"/>
            <a:t>bandwidth</a:t>
          </a:r>
          <a:endParaRPr lang="en-US" b="1" i="0" dirty="0"/>
        </a:p>
      </dgm:t>
    </dgm:pt>
    <dgm:pt modelId="{3922EA5F-C4DC-E547-B354-E479FD9E7308}" type="parTrans" cxnId="{3680E65A-DEA9-CD45-9547-3C9EAD988A55}">
      <dgm:prSet/>
      <dgm:spPr/>
      <dgm:t>
        <a:bodyPr/>
        <a:lstStyle/>
        <a:p>
          <a:endParaRPr lang="en-US"/>
        </a:p>
      </dgm:t>
    </dgm:pt>
    <dgm:pt modelId="{3B2906E6-9FEF-A54A-8E60-0CB65F398BD6}" type="sibTrans" cxnId="{3680E65A-DEA9-CD45-9547-3C9EAD988A55}">
      <dgm:prSet/>
      <dgm:spPr/>
      <dgm:t>
        <a:bodyPr/>
        <a:lstStyle/>
        <a:p>
          <a:endParaRPr lang="en-US"/>
        </a:p>
      </dgm:t>
    </dgm:pt>
    <dgm:pt modelId="{108284BB-4E0B-4A46-A566-18CC2C8EF3AB}">
      <dgm:prSet/>
      <dgm:spPr/>
      <dgm:t>
        <a:bodyPr/>
        <a:lstStyle/>
        <a:p>
          <a:pPr rtl="0"/>
          <a:r>
            <a:rPr kumimoji="1" lang="en-US" b="1" i="0" dirty="0" smtClean="0"/>
            <a:t>ASK/PSK bandwidth directly relates to bit rate</a:t>
          </a:r>
          <a:endParaRPr lang="en-US" b="1" i="0" dirty="0"/>
        </a:p>
      </dgm:t>
    </dgm:pt>
    <dgm:pt modelId="{411E0AB2-66F6-164A-B827-2DE566450869}" type="parTrans" cxnId="{A392A997-9306-404F-A592-43A6BB66D474}">
      <dgm:prSet/>
      <dgm:spPr/>
      <dgm:t>
        <a:bodyPr/>
        <a:lstStyle/>
        <a:p>
          <a:endParaRPr lang="en-US"/>
        </a:p>
      </dgm:t>
    </dgm:pt>
    <dgm:pt modelId="{A52541BD-3400-9D47-B8E0-077E935B49A7}" type="sibTrans" cxnId="{A392A997-9306-404F-A592-43A6BB66D474}">
      <dgm:prSet/>
      <dgm:spPr/>
      <dgm:t>
        <a:bodyPr/>
        <a:lstStyle/>
        <a:p>
          <a:endParaRPr lang="en-US"/>
        </a:p>
      </dgm:t>
    </dgm:pt>
    <dgm:pt modelId="{D31092C3-1E51-4F43-BCD0-DDFD213956ED}">
      <dgm:prSet/>
      <dgm:spPr/>
      <dgm:t>
        <a:bodyPr/>
        <a:lstStyle/>
        <a:p>
          <a:pPr rtl="0"/>
          <a:r>
            <a:rPr kumimoji="1" lang="en-US" b="1" i="0" dirty="0" smtClean="0"/>
            <a:t>multilevel PSK gives significant improvements</a:t>
          </a:r>
          <a:endParaRPr lang="en-US" b="1" i="0" dirty="0"/>
        </a:p>
      </dgm:t>
    </dgm:pt>
    <dgm:pt modelId="{FBB6720A-6934-6B44-B5EB-C159C5618C51}" type="parTrans" cxnId="{B6BAFCDA-7C79-3443-AEE4-F054FB10EDCF}">
      <dgm:prSet/>
      <dgm:spPr/>
      <dgm:t>
        <a:bodyPr/>
        <a:lstStyle/>
        <a:p>
          <a:endParaRPr lang="en-US"/>
        </a:p>
      </dgm:t>
    </dgm:pt>
    <dgm:pt modelId="{371A42D3-3E1E-4B4A-B179-AFAF0CF17EC1}" type="sibTrans" cxnId="{B6BAFCDA-7C79-3443-AEE4-F054FB10EDCF}">
      <dgm:prSet/>
      <dgm:spPr/>
      <dgm:t>
        <a:bodyPr/>
        <a:lstStyle/>
        <a:p>
          <a:endParaRPr lang="en-US"/>
        </a:p>
      </dgm:t>
    </dgm:pt>
    <dgm:pt modelId="{10FC84BA-876B-2F48-AEA6-98D25C74B963}">
      <dgm:prSet/>
      <dgm:spPr/>
      <dgm:t>
        <a:bodyPr/>
        <a:lstStyle/>
        <a:p>
          <a:pPr rtl="0"/>
          <a:r>
            <a:rPr kumimoji="1" lang="en-US" b="1" i="0" dirty="0" smtClean="0"/>
            <a:t>in presence of noise:</a:t>
          </a:r>
          <a:endParaRPr lang="en-US" b="1" i="0" dirty="0"/>
        </a:p>
      </dgm:t>
    </dgm:pt>
    <dgm:pt modelId="{1861AEA9-EEDE-2C48-A9CB-9B79C58D9821}" type="parTrans" cxnId="{5AF1D787-9B69-5F4C-8DA1-AA059149F734}">
      <dgm:prSet/>
      <dgm:spPr/>
      <dgm:t>
        <a:bodyPr/>
        <a:lstStyle/>
        <a:p>
          <a:endParaRPr lang="en-US"/>
        </a:p>
      </dgm:t>
    </dgm:pt>
    <dgm:pt modelId="{4301A01E-D70C-8A44-BB35-1A9B032038AF}" type="sibTrans" cxnId="{5AF1D787-9B69-5F4C-8DA1-AA059149F734}">
      <dgm:prSet/>
      <dgm:spPr/>
      <dgm:t>
        <a:bodyPr/>
        <a:lstStyle/>
        <a:p>
          <a:endParaRPr lang="en-US"/>
        </a:p>
      </dgm:t>
    </dgm:pt>
    <dgm:pt modelId="{430624AA-54DC-5246-9456-1D904B45D744}">
      <dgm:prSet/>
      <dgm:spPr/>
      <dgm:t>
        <a:bodyPr/>
        <a:lstStyle/>
        <a:p>
          <a:pPr rtl="0"/>
          <a:r>
            <a:rPr kumimoji="1" lang="en-US" b="1" i="0" dirty="0" smtClean="0"/>
            <a:t>bit error rate of PSK and QPSK are about 3dB superior to ASK and FSK</a:t>
          </a:r>
          <a:endParaRPr lang="en-US" b="1" i="0" dirty="0"/>
        </a:p>
      </dgm:t>
    </dgm:pt>
    <dgm:pt modelId="{3CA53FB9-C7F4-7A4E-97A6-E3F70E193205}" type="parTrans" cxnId="{EDF1F059-40D7-7A41-973B-71320503AB77}">
      <dgm:prSet/>
      <dgm:spPr/>
      <dgm:t>
        <a:bodyPr/>
        <a:lstStyle/>
        <a:p>
          <a:endParaRPr lang="en-US"/>
        </a:p>
      </dgm:t>
    </dgm:pt>
    <dgm:pt modelId="{F93F934B-23AE-224D-8CB4-97CD9B2D665B}" type="sibTrans" cxnId="{EDF1F059-40D7-7A41-973B-71320503AB77}">
      <dgm:prSet/>
      <dgm:spPr/>
      <dgm:t>
        <a:bodyPr/>
        <a:lstStyle/>
        <a:p>
          <a:endParaRPr lang="en-US"/>
        </a:p>
      </dgm:t>
    </dgm:pt>
    <dgm:pt modelId="{9869F4D8-AFFC-2843-BA1D-7F95B2F8E465}">
      <dgm:prSet/>
      <dgm:spPr/>
      <dgm:t>
        <a:bodyPr/>
        <a:lstStyle/>
        <a:p>
          <a:pPr rtl="0"/>
          <a:r>
            <a:rPr kumimoji="1" lang="en-US" b="1" i="0" dirty="0" smtClean="0"/>
            <a:t>for MFSK and MPSK have tradeoff between </a:t>
          </a:r>
          <a:r>
            <a:rPr lang="en-US" b="1" i="0" dirty="0" smtClean="0"/>
            <a:t>bandwidth efficiency and error performance</a:t>
          </a:r>
          <a:r>
            <a:rPr kumimoji="1" lang="en-US" b="1" i="0" dirty="0" smtClean="0"/>
            <a:t> </a:t>
          </a:r>
          <a:endParaRPr lang="en-US" b="1" i="0" dirty="0"/>
        </a:p>
      </dgm:t>
    </dgm:pt>
    <dgm:pt modelId="{01092574-7FB0-3A42-BBFC-549E9837CF3A}" type="parTrans" cxnId="{0D62CE17-C87C-D14F-85F7-5A9F4E054475}">
      <dgm:prSet/>
      <dgm:spPr/>
      <dgm:t>
        <a:bodyPr/>
        <a:lstStyle/>
        <a:p>
          <a:endParaRPr lang="en-US"/>
        </a:p>
      </dgm:t>
    </dgm:pt>
    <dgm:pt modelId="{9DEEC48A-EC7A-424E-80E7-DBD420D97C51}" type="sibTrans" cxnId="{0D62CE17-C87C-D14F-85F7-5A9F4E054475}">
      <dgm:prSet/>
      <dgm:spPr/>
      <dgm:t>
        <a:bodyPr/>
        <a:lstStyle/>
        <a:p>
          <a:endParaRPr lang="en-US"/>
        </a:p>
      </dgm:t>
    </dgm:pt>
    <dgm:pt modelId="{4C0CA840-9DF5-8346-BFA3-400C1C346487}" type="pres">
      <dgm:prSet presAssocID="{CE30D19E-C29B-3C4F-81CC-0386D4296F1B}" presName="list" presStyleCnt="0">
        <dgm:presLayoutVars>
          <dgm:dir/>
          <dgm:animLvl val="lvl"/>
        </dgm:presLayoutVars>
      </dgm:prSet>
      <dgm:spPr/>
      <dgm:t>
        <a:bodyPr/>
        <a:lstStyle/>
        <a:p>
          <a:endParaRPr lang="en-US"/>
        </a:p>
      </dgm:t>
    </dgm:pt>
    <dgm:pt modelId="{D0DC9F2E-7CFD-4C43-8EF5-6D275AE9B3F9}" type="pres">
      <dgm:prSet presAssocID="{4B263148-D9A1-1648-A6E0-7DE67EA255BF}" presName="posSpace" presStyleCnt="0"/>
      <dgm:spPr/>
    </dgm:pt>
    <dgm:pt modelId="{CE2390C0-1B05-C142-A568-251A158DAF34}" type="pres">
      <dgm:prSet presAssocID="{4B263148-D9A1-1648-A6E0-7DE67EA255BF}" presName="vertFlow" presStyleCnt="0"/>
      <dgm:spPr/>
    </dgm:pt>
    <dgm:pt modelId="{373FCA0E-4D70-3848-B1E1-1F814A2B043E}" type="pres">
      <dgm:prSet presAssocID="{4B263148-D9A1-1648-A6E0-7DE67EA255BF}" presName="topSpace" presStyleCnt="0"/>
      <dgm:spPr/>
    </dgm:pt>
    <dgm:pt modelId="{5BA20A7F-F102-5F43-BFF5-7198606C6FB7}" type="pres">
      <dgm:prSet presAssocID="{4B263148-D9A1-1648-A6E0-7DE67EA255BF}" presName="firstComp" presStyleCnt="0"/>
      <dgm:spPr/>
    </dgm:pt>
    <dgm:pt modelId="{46DDE19E-133B-9546-997A-0B1F85A1B3F6}" type="pres">
      <dgm:prSet presAssocID="{4B263148-D9A1-1648-A6E0-7DE67EA255BF}" presName="firstChild" presStyleLbl="bgAccFollowNode1" presStyleIdx="0" presStyleCnt="4"/>
      <dgm:spPr/>
      <dgm:t>
        <a:bodyPr/>
        <a:lstStyle/>
        <a:p>
          <a:endParaRPr lang="en-US"/>
        </a:p>
      </dgm:t>
    </dgm:pt>
    <dgm:pt modelId="{68FCAF50-5948-DB46-93F3-7E56411CDCA8}" type="pres">
      <dgm:prSet presAssocID="{4B263148-D9A1-1648-A6E0-7DE67EA255BF}" presName="firstChildTx" presStyleLbl="bgAccFollowNode1" presStyleIdx="0" presStyleCnt="4">
        <dgm:presLayoutVars>
          <dgm:bulletEnabled val="1"/>
        </dgm:presLayoutVars>
      </dgm:prSet>
      <dgm:spPr/>
      <dgm:t>
        <a:bodyPr/>
        <a:lstStyle/>
        <a:p>
          <a:endParaRPr lang="en-US"/>
        </a:p>
      </dgm:t>
    </dgm:pt>
    <dgm:pt modelId="{6523352D-7C29-0D47-AB90-48846F6B4444}" type="pres">
      <dgm:prSet presAssocID="{D31092C3-1E51-4F43-BCD0-DDFD213956ED}" presName="comp" presStyleCnt="0"/>
      <dgm:spPr/>
    </dgm:pt>
    <dgm:pt modelId="{24AA8A7D-4793-C541-B18B-24ADF9CA312A}" type="pres">
      <dgm:prSet presAssocID="{D31092C3-1E51-4F43-BCD0-DDFD213956ED}" presName="child" presStyleLbl="bgAccFollowNode1" presStyleIdx="1" presStyleCnt="4"/>
      <dgm:spPr/>
      <dgm:t>
        <a:bodyPr/>
        <a:lstStyle/>
        <a:p>
          <a:endParaRPr lang="en-US"/>
        </a:p>
      </dgm:t>
    </dgm:pt>
    <dgm:pt modelId="{83CE3712-2329-6E43-98CE-ABEE22176762}" type="pres">
      <dgm:prSet presAssocID="{D31092C3-1E51-4F43-BCD0-DDFD213956ED}" presName="childTx" presStyleLbl="bgAccFollowNode1" presStyleIdx="1" presStyleCnt="4">
        <dgm:presLayoutVars>
          <dgm:bulletEnabled val="1"/>
        </dgm:presLayoutVars>
      </dgm:prSet>
      <dgm:spPr/>
      <dgm:t>
        <a:bodyPr/>
        <a:lstStyle/>
        <a:p>
          <a:endParaRPr lang="en-US"/>
        </a:p>
      </dgm:t>
    </dgm:pt>
    <dgm:pt modelId="{568A599F-3962-3945-A061-B2363ED8DCCA}" type="pres">
      <dgm:prSet presAssocID="{4B263148-D9A1-1648-A6E0-7DE67EA255BF}" presName="negSpace" presStyleCnt="0"/>
      <dgm:spPr/>
    </dgm:pt>
    <dgm:pt modelId="{4775E262-EFB5-4749-96EC-CE6E90E15A0E}" type="pres">
      <dgm:prSet presAssocID="{4B263148-D9A1-1648-A6E0-7DE67EA255BF}" presName="circle" presStyleLbl="node1" presStyleIdx="0" presStyleCnt="2"/>
      <dgm:spPr/>
      <dgm:t>
        <a:bodyPr/>
        <a:lstStyle/>
        <a:p>
          <a:endParaRPr lang="en-US"/>
        </a:p>
      </dgm:t>
    </dgm:pt>
    <dgm:pt modelId="{61ACA970-BC17-C446-9A4C-C88A3EFFA47E}" type="pres">
      <dgm:prSet presAssocID="{3B2906E6-9FEF-A54A-8E60-0CB65F398BD6}" presName="transSpace" presStyleCnt="0"/>
      <dgm:spPr/>
    </dgm:pt>
    <dgm:pt modelId="{DF7A7237-A177-CF4D-B1A2-95F570DCF198}" type="pres">
      <dgm:prSet presAssocID="{10FC84BA-876B-2F48-AEA6-98D25C74B963}" presName="posSpace" presStyleCnt="0"/>
      <dgm:spPr/>
    </dgm:pt>
    <dgm:pt modelId="{0BCB3684-8766-5F42-B08C-6D3364E3C0AB}" type="pres">
      <dgm:prSet presAssocID="{10FC84BA-876B-2F48-AEA6-98D25C74B963}" presName="vertFlow" presStyleCnt="0"/>
      <dgm:spPr/>
    </dgm:pt>
    <dgm:pt modelId="{AEAEE14F-9D86-0640-AE9F-7E4B692111B4}" type="pres">
      <dgm:prSet presAssocID="{10FC84BA-876B-2F48-AEA6-98D25C74B963}" presName="topSpace" presStyleCnt="0"/>
      <dgm:spPr/>
    </dgm:pt>
    <dgm:pt modelId="{3E874256-3726-5C42-A2B2-F6A727F35D30}" type="pres">
      <dgm:prSet presAssocID="{10FC84BA-876B-2F48-AEA6-98D25C74B963}" presName="firstComp" presStyleCnt="0"/>
      <dgm:spPr/>
    </dgm:pt>
    <dgm:pt modelId="{6B680A9D-13C8-A941-8574-AB6EA8A0C521}" type="pres">
      <dgm:prSet presAssocID="{10FC84BA-876B-2F48-AEA6-98D25C74B963}" presName="firstChild" presStyleLbl="bgAccFollowNode1" presStyleIdx="2" presStyleCnt="4"/>
      <dgm:spPr/>
      <dgm:t>
        <a:bodyPr/>
        <a:lstStyle/>
        <a:p>
          <a:endParaRPr lang="en-US"/>
        </a:p>
      </dgm:t>
    </dgm:pt>
    <dgm:pt modelId="{09747F8A-B6CF-DE4E-BBAA-0FDD79C3C435}" type="pres">
      <dgm:prSet presAssocID="{10FC84BA-876B-2F48-AEA6-98D25C74B963}" presName="firstChildTx" presStyleLbl="bgAccFollowNode1" presStyleIdx="2" presStyleCnt="4">
        <dgm:presLayoutVars>
          <dgm:bulletEnabled val="1"/>
        </dgm:presLayoutVars>
      </dgm:prSet>
      <dgm:spPr/>
      <dgm:t>
        <a:bodyPr/>
        <a:lstStyle/>
        <a:p>
          <a:endParaRPr lang="en-US"/>
        </a:p>
      </dgm:t>
    </dgm:pt>
    <dgm:pt modelId="{39C31490-3A4B-8D48-B062-93D6425A10F2}" type="pres">
      <dgm:prSet presAssocID="{9869F4D8-AFFC-2843-BA1D-7F95B2F8E465}" presName="comp" presStyleCnt="0"/>
      <dgm:spPr/>
    </dgm:pt>
    <dgm:pt modelId="{FC70855C-F2EC-7544-8C7A-FCB9C59A963B}" type="pres">
      <dgm:prSet presAssocID="{9869F4D8-AFFC-2843-BA1D-7F95B2F8E465}" presName="child" presStyleLbl="bgAccFollowNode1" presStyleIdx="3" presStyleCnt="4"/>
      <dgm:spPr/>
      <dgm:t>
        <a:bodyPr/>
        <a:lstStyle/>
        <a:p>
          <a:endParaRPr lang="en-US"/>
        </a:p>
      </dgm:t>
    </dgm:pt>
    <dgm:pt modelId="{864F2B3D-487A-E64D-A724-BBF729E5B63D}" type="pres">
      <dgm:prSet presAssocID="{9869F4D8-AFFC-2843-BA1D-7F95B2F8E465}" presName="childTx" presStyleLbl="bgAccFollowNode1" presStyleIdx="3" presStyleCnt="4">
        <dgm:presLayoutVars>
          <dgm:bulletEnabled val="1"/>
        </dgm:presLayoutVars>
      </dgm:prSet>
      <dgm:spPr/>
      <dgm:t>
        <a:bodyPr/>
        <a:lstStyle/>
        <a:p>
          <a:endParaRPr lang="en-US"/>
        </a:p>
      </dgm:t>
    </dgm:pt>
    <dgm:pt modelId="{A24B0D75-81AA-6143-A80E-DD15A9657C88}" type="pres">
      <dgm:prSet presAssocID="{10FC84BA-876B-2F48-AEA6-98D25C74B963}" presName="negSpace" presStyleCnt="0"/>
      <dgm:spPr/>
    </dgm:pt>
    <dgm:pt modelId="{7F653DEE-E70F-DA43-A316-436390F5873A}" type="pres">
      <dgm:prSet presAssocID="{10FC84BA-876B-2F48-AEA6-98D25C74B963}" presName="circle" presStyleLbl="node1" presStyleIdx="1" presStyleCnt="2"/>
      <dgm:spPr/>
      <dgm:t>
        <a:bodyPr/>
        <a:lstStyle/>
        <a:p>
          <a:endParaRPr lang="en-US"/>
        </a:p>
      </dgm:t>
    </dgm:pt>
  </dgm:ptLst>
  <dgm:cxnLst>
    <dgm:cxn modelId="{1B33CC59-0CC3-AF4D-AA6A-836D7ED2D799}" type="presOf" srcId="{430624AA-54DC-5246-9456-1D904B45D744}" destId="{6B680A9D-13C8-A941-8574-AB6EA8A0C521}" srcOrd="0" destOrd="0" presId="urn:microsoft.com/office/officeart/2005/8/layout/hList9"/>
    <dgm:cxn modelId="{1CDB1673-8402-1046-83FF-24AB5352AA69}" type="presOf" srcId="{4B263148-D9A1-1648-A6E0-7DE67EA255BF}" destId="{4775E262-EFB5-4749-96EC-CE6E90E15A0E}" srcOrd="0" destOrd="0" presId="urn:microsoft.com/office/officeart/2005/8/layout/hList9"/>
    <dgm:cxn modelId="{3680E65A-DEA9-CD45-9547-3C9EAD988A55}" srcId="{CE30D19E-C29B-3C4F-81CC-0386D4296F1B}" destId="{4B263148-D9A1-1648-A6E0-7DE67EA255BF}" srcOrd="0" destOrd="0" parTransId="{3922EA5F-C4DC-E547-B354-E479FD9E7308}" sibTransId="{3B2906E6-9FEF-A54A-8E60-0CB65F398BD6}"/>
    <dgm:cxn modelId="{2F073DF6-9317-1B4F-9124-CBAD2A51A576}" type="presOf" srcId="{D31092C3-1E51-4F43-BCD0-DDFD213956ED}" destId="{24AA8A7D-4793-C541-B18B-24ADF9CA312A}" srcOrd="0" destOrd="0" presId="urn:microsoft.com/office/officeart/2005/8/layout/hList9"/>
    <dgm:cxn modelId="{98388BAA-5EE7-A74D-85B7-95651299AEC2}" type="presOf" srcId="{9869F4D8-AFFC-2843-BA1D-7F95B2F8E465}" destId="{FC70855C-F2EC-7544-8C7A-FCB9C59A963B}" srcOrd="0" destOrd="0" presId="urn:microsoft.com/office/officeart/2005/8/layout/hList9"/>
    <dgm:cxn modelId="{B6BAFCDA-7C79-3443-AEE4-F054FB10EDCF}" srcId="{4B263148-D9A1-1648-A6E0-7DE67EA255BF}" destId="{D31092C3-1E51-4F43-BCD0-DDFD213956ED}" srcOrd="1" destOrd="0" parTransId="{FBB6720A-6934-6B44-B5EB-C159C5618C51}" sibTransId="{371A42D3-3E1E-4B4A-B179-AFAF0CF17EC1}"/>
    <dgm:cxn modelId="{EDF1F059-40D7-7A41-973B-71320503AB77}" srcId="{10FC84BA-876B-2F48-AEA6-98D25C74B963}" destId="{430624AA-54DC-5246-9456-1D904B45D744}" srcOrd="0" destOrd="0" parTransId="{3CA53FB9-C7F4-7A4E-97A6-E3F70E193205}" sibTransId="{F93F934B-23AE-224D-8CB4-97CD9B2D665B}"/>
    <dgm:cxn modelId="{C5569DC3-5857-0B4D-9884-10626B8C7602}" type="presOf" srcId="{108284BB-4E0B-4A46-A566-18CC2C8EF3AB}" destId="{68FCAF50-5948-DB46-93F3-7E56411CDCA8}" srcOrd="1" destOrd="0" presId="urn:microsoft.com/office/officeart/2005/8/layout/hList9"/>
    <dgm:cxn modelId="{429DB0E7-2F97-BF42-8CC1-3E0DD0249F43}" type="presOf" srcId="{CE30D19E-C29B-3C4F-81CC-0386D4296F1B}" destId="{4C0CA840-9DF5-8346-BFA3-400C1C346487}" srcOrd="0" destOrd="0" presId="urn:microsoft.com/office/officeart/2005/8/layout/hList9"/>
    <dgm:cxn modelId="{5A716BFD-6150-8841-BEFE-40130F1345AE}" type="presOf" srcId="{430624AA-54DC-5246-9456-1D904B45D744}" destId="{09747F8A-B6CF-DE4E-BBAA-0FDD79C3C435}" srcOrd="1" destOrd="0" presId="urn:microsoft.com/office/officeart/2005/8/layout/hList9"/>
    <dgm:cxn modelId="{A392A997-9306-404F-A592-43A6BB66D474}" srcId="{4B263148-D9A1-1648-A6E0-7DE67EA255BF}" destId="{108284BB-4E0B-4A46-A566-18CC2C8EF3AB}" srcOrd="0" destOrd="0" parTransId="{411E0AB2-66F6-164A-B827-2DE566450869}" sibTransId="{A52541BD-3400-9D47-B8E0-077E935B49A7}"/>
    <dgm:cxn modelId="{8A8283A0-0563-7E4A-B69F-5984297505A7}" type="presOf" srcId="{108284BB-4E0B-4A46-A566-18CC2C8EF3AB}" destId="{46DDE19E-133B-9546-997A-0B1F85A1B3F6}" srcOrd="0" destOrd="0" presId="urn:microsoft.com/office/officeart/2005/8/layout/hList9"/>
    <dgm:cxn modelId="{5AF1D787-9B69-5F4C-8DA1-AA059149F734}" srcId="{CE30D19E-C29B-3C4F-81CC-0386D4296F1B}" destId="{10FC84BA-876B-2F48-AEA6-98D25C74B963}" srcOrd="1" destOrd="0" parTransId="{1861AEA9-EEDE-2C48-A9CB-9B79C58D9821}" sibTransId="{4301A01E-D70C-8A44-BB35-1A9B032038AF}"/>
    <dgm:cxn modelId="{0D62CE17-C87C-D14F-85F7-5A9F4E054475}" srcId="{10FC84BA-876B-2F48-AEA6-98D25C74B963}" destId="{9869F4D8-AFFC-2843-BA1D-7F95B2F8E465}" srcOrd="1" destOrd="0" parTransId="{01092574-7FB0-3A42-BBFC-549E9837CF3A}" sibTransId="{9DEEC48A-EC7A-424E-80E7-DBD420D97C51}"/>
    <dgm:cxn modelId="{8B96E3F8-E75B-9246-BBBA-8B200755BC06}" type="presOf" srcId="{9869F4D8-AFFC-2843-BA1D-7F95B2F8E465}" destId="{864F2B3D-487A-E64D-A724-BBF729E5B63D}" srcOrd="1" destOrd="0" presId="urn:microsoft.com/office/officeart/2005/8/layout/hList9"/>
    <dgm:cxn modelId="{85E9126F-953E-4248-B2D6-F73E7559020B}" type="presOf" srcId="{D31092C3-1E51-4F43-BCD0-DDFD213956ED}" destId="{83CE3712-2329-6E43-98CE-ABEE22176762}" srcOrd="1" destOrd="0" presId="urn:microsoft.com/office/officeart/2005/8/layout/hList9"/>
    <dgm:cxn modelId="{8CCB02C9-4824-284D-9EAE-76D8E936E1CF}" type="presOf" srcId="{10FC84BA-876B-2F48-AEA6-98D25C74B963}" destId="{7F653DEE-E70F-DA43-A316-436390F5873A}" srcOrd="0" destOrd="0" presId="urn:microsoft.com/office/officeart/2005/8/layout/hList9"/>
    <dgm:cxn modelId="{0295F2B7-E2A4-D243-8EE6-9B8DA4774308}" type="presParOf" srcId="{4C0CA840-9DF5-8346-BFA3-400C1C346487}" destId="{D0DC9F2E-7CFD-4C43-8EF5-6D275AE9B3F9}" srcOrd="0" destOrd="0" presId="urn:microsoft.com/office/officeart/2005/8/layout/hList9"/>
    <dgm:cxn modelId="{21A89810-F773-2444-ACA6-C84170D1AD79}" type="presParOf" srcId="{4C0CA840-9DF5-8346-BFA3-400C1C346487}" destId="{CE2390C0-1B05-C142-A568-251A158DAF34}" srcOrd="1" destOrd="0" presId="urn:microsoft.com/office/officeart/2005/8/layout/hList9"/>
    <dgm:cxn modelId="{770A337A-396B-0B40-85D2-5F23BAC419A5}" type="presParOf" srcId="{CE2390C0-1B05-C142-A568-251A158DAF34}" destId="{373FCA0E-4D70-3848-B1E1-1F814A2B043E}" srcOrd="0" destOrd="0" presId="urn:microsoft.com/office/officeart/2005/8/layout/hList9"/>
    <dgm:cxn modelId="{FB1A14AC-E1BE-F743-A100-8498DE84015C}" type="presParOf" srcId="{CE2390C0-1B05-C142-A568-251A158DAF34}" destId="{5BA20A7F-F102-5F43-BFF5-7198606C6FB7}" srcOrd="1" destOrd="0" presId="urn:microsoft.com/office/officeart/2005/8/layout/hList9"/>
    <dgm:cxn modelId="{ADB59C18-5E8E-984C-AD6E-FF6748200223}" type="presParOf" srcId="{5BA20A7F-F102-5F43-BFF5-7198606C6FB7}" destId="{46DDE19E-133B-9546-997A-0B1F85A1B3F6}" srcOrd="0" destOrd="0" presId="urn:microsoft.com/office/officeart/2005/8/layout/hList9"/>
    <dgm:cxn modelId="{C2BCCC4C-51C0-4147-9CAC-0A4E5F41A959}" type="presParOf" srcId="{5BA20A7F-F102-5F43-BFF5-7198606C6FB7}" destId="{68FCAF50-5948-DB46-93F3-7E56411CDCA8}" srcOrd="1" destOrd="0" presId="urn:microsoft.com/office/officeart/2005/8/layout/hList9"/>
    <dgm:cxn modelId="{B42C94A5-D98E-EB4C-9531-78BA2DFDA4B8}" type="presParOf" srcId="{CE2390C0-1B05-C142-A568-251A158DAF34}" destId="{6523352D-7C29-0D47-AB90-48846F6B4444}" srcOrd="2" destOrd="0" presId="urn:microsoft.com/office/officeart/2005/8/layout/hList9"/>
    <dgm:cxn modelId="{02F4BE82-0055-3743-90FA-1578E8B0BCBA}" type="presParOf" srcId="{6523352D-7C29-0D47-AB90-48846F6B4444}" destId="{24AA8A7D-4793-C541-B18B-24ADF9CA312A}" srcOrd="0" destOrd="0" presId="urn:microsoft.com/office/officeart/2005/8/layout/hList9"/>
    <dgm:cxn modelId="{839200D8-8515-C447-8217-43BF90DB0FC0}" type="presParOf" srcId="{6523352D-7C29-0D47-AB90-48846F6B4444}" destId="{83CE3712-2329-6E43-98CE-ABEE22176762}" srcOrd="1" destOrd="0" presId="urn:microsoft.com/office/officeart/2005/8/layout/hList9"/>
    <dgm:cxn modelId="{E71CD519-1E0B-2C47-B106-A74B68DD43CD}" type="presParOf" srcId="{4C0CA840-9DF5-8346-BFA3-400C1C346487}" destId="{568A599F-3962-3945-A061-B2363ED8DCCA}" srcOrd="2" destOrd="0" presId="urn:microsoft.com/office/officeart/2005/8/layout/hList9"/>
    <dgm:cxn modelId="{938FD040-3D59-064A-B916-6C4C60470709}" type="presParOf" srcId="{4C0CA840-9DF5-8346-BFA3-400C1C346487}" destId="{4775E262-EFB5-4749-96EC-CE6E90E15A0E}" srcOrd="3" destOrd="0" presId="urn:microsoft.com/office/officeart/2005/8/layout/hList9"/>
    <dgm:cxn modelId="{6AD8F516-0ABF-6548-865D-E9AA45592E65}" type="presParOf" srcId="{4C0CA840-9DF5-8346-BFA3-400C1C346487}" destId="{61ACA970-BC17-C446-9A4C-C88A3EFFA47E}" srcOrd="4" destOrd="0" presId="urn:microsoft.com/office/officeart/2005/8/layout/hList9"/>
    <dgm:cxn modelId="{C89AB10C-2031-4C44-BDBF-31028726585A}" type="presParOf" srcId="{4C0CA840-9DF5-8346-BFA3-400C1C346487}" destId="{DF7A7237-A177-CF4D-B1A2-95F570DCF198}" srcOrd="5" destOrd="0" presId="urn:microsoft.com/office/officeart/2005/8/layout/hList9"/>
    <dgm:cxn modelId="{D7612B4C-CF13-134B-A4B9-57FE10C733C4}" type="presParOf" srcId="{4C0CA840-9DF5-8346-BFA3-400C1C346487}" destId="{0BCB3684-8766-5F42-B08C-6D3364E3C0AB}" srcOrd="6" destOrd="0" presId="urn:microsoft.com/office/officeart/2005/8/layout/hList9"/>
    <dgm:cxn modelId="{5311BD6D-BC0D-E945-A083-5ABBD6558BFC}" type="presParOf" srcId="{0BCB3684-8766-5F42-B08C-6D3364E3C0AB}" destId="{AEAEE14F-9D86-0640-AE9F-7E4B692111B4}" srcOrd="0" destOrd="0" presId="urn:microsoft.com/office/officeart/2005/8/layout/hList9"/>
    <dgm:cxn modelId="{ED6BBEF9-7684-A541-8C9C-765081CC04AB}" type="presParOf" srcId="{0BCB3684-8766-5F42-B08C-6D3364E3C0AB}" destId="{3E874256-3726-5C42-A2B2-F6A727F35D30}" srcOrd="1" destOrd="0" presId="urn:microsoft.com/office/officeart/2005/8/layout/hList9"/>
    <dgm:cxn modelId="{A3847CBB-DFCC-784C-A3D3-08A8C0F44525}" type="presParOf" srcId="{3E874256-3726-5C42-A2B2-F6A727F35D30}" destId="{6B680A9D-13C8-A941-8574-AB6EA8A0C521}" srcOrd="0" destOrd="0" presId="urn:microsoft.com/office/officeart/2005/8/layout/hList9"/>
    <dgm:cxn modelId="{52E97052-3AAE-0C4E-8918-A529FFF64070}" type="presParOf" srcId="{3E874256-3726-5C42-A2B2-F6A727F35D30}" destId="{09747F8A-B6CF-DE4E-BBAA-0FDD79C3C435}" srcOrd="1" destOrd="0" presId="urn:microsoft.com/office/officeart/2005/8/layout/hList9"/>
    <dgm:cxn modelId="{BC23FA00-D3AD-9B4E-B213-EE649505B0EB}" type="presParOf" srcId="{0BCB3684-8766-5F42-B08C-6D3364E3C0AB}" destId="{39C31490-3A4B-8D48-B062-93D6425A10F2}" srcOrd="2" destOrd="0" presId="urn:microsoft.com/office/officeart/2005/8/layout/hList9"/>
    <dgm:cxn modelId="{B9183C5E-1F82-1943-9179-E1C17D0A9EBC}" type="presParOf" srcId="{39C31490-3A4B-8D48-B062-93D6425A10F2}" destId="{FC70855C-F2EC-7544-8C7A-FCB9C59A963B}" srcOrd="0" destOrd="0" presId="urn:microsoft.com/office/officeart/2005/8/layout/hList9"/>
    <dgm:cxn modelId="{0EF3F8D2-87F9-4642-A982-C0D411A2858D}" type="presParOf" srcId="{39C31490-3A4B-8D48-B062-93D6425A10F2}" destId="{864F2B3D-487A-E64D-A724-BBF729E5B63D}" srcOrd="1" destOrd="0" presId="urn:microsoft.com/office/officeart/2005/8/layout/hList9"/>
    <dgm:cxn modelId="{1BCCBFB9-2FB8-CE47-95B8-D2B047F0C09B}" type="presParOf" srcId="{4C0CA840-9DF5-8346-BFA3-400C1C346487}" destId="{A24B0D75-81AA-6143-A80E-DD15A9657C88}" srcOrd="7" destOrd="0" presId="urn:microsoft.com/office/officeart/2005/8/layout/hList9"/>
    <dgm:cxn modelId="{628F6CD5-E346-444D-9359-7159822066E4}" type="presParOf" srcId="{4C0CA840-9DF5-8346-BFA3-400C1C346487}" destId="{7F653DEE-E70F-DA43-A316-436390F5873A}" srcOrd="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8F7C6-D1A5-0A48-9EAB-42A5E96150E4}">
      <dsp:nvSpPr>
        <dsp:cNvPr id="0" name=""/>
        <dsp:cNvSpPr/>
      </dsp:nvSpPr>
      <dsp:spPr>
        <a:xfrm>
          <a:off x="4526" y="0"/>
          <a:ext cx="2715768" cy="2138172"/>
        </a:xfrm>
        <a:prstGeom prst="upArrow">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574DEC8-CCBB-014D-8619-A1AD87FF0116}">
      <dsp:nvSpPr>
        <dsp:cNvPr id="0" name=""/>
        <dsp:cNvSpPr/>
      </dsp:nvSpPr>
      <dsp:spPr>
        <a:xfrm>
          <a:off x="3621023" y="2316353"/>
          <a:ext cx="4608576" cy="2138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0" rIns="184912" bIns="184912" numCol="1" spcCol="1270" anchor="ctr" anchorCtr="0">
          <a:noAutofit/>
        </a:bodyPr>
        <a:lstStyle/>
        <a:p>
          <a:pPr lvl="0" algn="l" defTabSz="1155700" rtl="0">
            <a:lnSpc>
              <a:spcPct val="90000"/>
            </a:lnSpc>
            <a:spcBef>
              <a:spcPct val="0"/>
            </a:spcBef>
            <a:spcAft>
              <a:spcPct val="35000"/>
            </a:spcAft>
          </a:pPr>
          <a:r>
            <a:rPr kumimoji="1" lang="en-US" sz="2600" kern="1200" dirty="0" smtClean="0"/>
            <a:t>Cons</a:t>
          </a:r>
          <a:endParaRPr lang="en-US" sz="2600" kern="1200" dirty="0"/>
        </a:p>
        <a:p>
          <a:pPr marL="228600" lvl="1" indent="-228600" algn="l" defTabSz="889000" rtl="0">
            <a:lnSpc>
              <a:spcPct val="90000"/>
            </a:lnSpc>
            <a:spcBef>
              <a:spcPct val="0"/>
            </a:spcBef>
            <a:spcAft>
              <a:spcPct val="15000"/>
            </a:spcAft>
            <a:buChar char="••"/>
          </a:pPr>
          <a:r>
            <a:rPr kumimoji="1" lang="en-US" sz="2000" kern="1200" dirty="0" smtClean="0"/>
            <a:t>at least one transition per bit time and may have two</a:t>
          </a:r>
          <a:endParaRPr lang="en-US" sz="2000" kern="1200" dirty="0"/>
        </a:p>
        <a:p>
          <a:pPr marL="228600" lvl="1" indent="-228600" algn="l" defTabSz="889000" rtl="0">
            <a:lnSpc>
              <a:spcPct val="90000"/>
            </a:lnSpc>
            <a:spcBef>
              <a:spcPct val="0"/>
            </a:spcBef>
            <a:spcAft>
              <a:spcPct val="15000"/>
            </a:spcAft>
            <a:buChar char="••"/>
          </a:pPr>
          <a:r>
            <a:rPr kumimoji="1" lang="en-US" sz="2000" kern="1200" dirty="0" smtClean="0"/>
            <a:t>maximum modulation rate is twice NRZ</a:t>
          </a:r>
          <a:endParaRPr lang="en-US" sz="2000" kern="1200" dirty="0"/>
        </a:p>
        <a:p>
          <a:pPr marL="228600" lvl="1" indent="-228600" algn="l" defTabSz="889000" rtl="0">
            <a:lnSpc>
              <a:spcPct val="90000"/>
            </a:lnSpc>
            <a:spcBef>
              <a:spcPct val="0"/>
            </a:spcBef>
            <a:spcAft>
              <a:spcPct val="15000"/>
            </a:spcAft>
            <a:buChar char="••"/>
          </a:pPr>
          <a:r>
            <a:rPr kumimoji="1" lang="en-US" sz="2000" kern="1200" dirty="0" smtClean="0"/>
            <a:t>requires more bandwidth</a:t>
          </a:r>
          <a:endParaRPr lang="en-US" sz="2000" kern="1200" dirty="0"/>
        </a:p>
      </dsp:txBody>
      <dsp:txXfrm>
        <a:off x="3621023" y="2316353"/>
        <a:ext cx="4608576" cy="2138172"/>
      </dsp:txXfrm>
    </dsp:sp>
    <dsp:sp modelId="{FDFBF364-2618-BC47-B04F-03CFD7842026}">
      <dsp:nvSpPr>
        <dsp:cNvPr id="0" name=""/>
        <dsp:cNvSpPr/>
      </dsp:nvSpPr>
      <dsp:spPr>
        <a:xfrm>
          <a:off x="819256" y="2316353"/>
          <a:ext cx="2715768" cy="2138172"/>
        </a:xfrm>
        <a:prstGeom prst="downArrow">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3E9B7AE-03AB-3348-A46D-413CF3110C31}">
      <dsp:nvSpPr>
        <dsp:cNvPr id="0" name=""/>
        <dsp:cNvSpPr/>
      </dsp:nvSpPr>
      <dsp:spPr>
        <a:xfrm>
          <a:off x="3276615" y="228599"/>
          <a:ext cx="4608576" cy="2138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0" rIns="184912" bIns="184912" numCol="1" spcCol="1270" anchor="ctr" anchorCtr="0">
          <a:noAutofit/>
        </a:bodyPr>
        <a:lstStyle/>
        <a:p>
          <a:pPr lvl="0" algn="l" defTabSz="1155700" rtl="0">
            <a:lnSpc>
              <a:spcPct val="90000"/>
            </a:lnSpc>
            <a:spcBef>
              <a:spcPct val="0"/>
            </a:spcBef>
            <a:spcAft>
              <a:spcPct val="35000"/>
            </a:spcAft>
          </a:pPr>
          <a:r>
            <a:rPr kumimoji="1" lang="en-US" sz="2600" kern="1200" dirty="0" smtClean="0"/>
            <a:t>Pros</a:t>
          </a:r>
          <a:endParaRPr lang="en-US" sz="2600" kern="1200" dirty="0"/>
        </a:p>
        <a:p>
          <a:pPr marL="228600" lvl="1" indent="-228600" algn="l" defTabSz="889000" rtl="0">
            <a:lnSpc>
              <a:spcPct val="90000"/>
            </a:lnSpc>
            <a:spcBef>
              <a:spcPct val="0"/>
            </a:spcBef>
            <a:spcAft>
              <a:spcPct val="15000"/>
            </a:spcAft>
            <a:buChar char="••"/>
          </a:pPr>
          <a:r>
            <a:rPr kumimoji="1" lang="en-US" sz="2000" kern="1200" dirty="0" smtClean="0"/>
            <a:t>synchronization on midbit transition (self clocking)</a:t>
          </a:r>
          <a:endParaRPr lang="en-US" sz="2000" kern="1200" dirty="0"/>
        </a:p>
        <a:p>
          <a:pPr marL="228600" lvl="1" indent="-228600" algn="l" defTabSz="889000" rtl="0">
            <a:lnSpc>
              <a:spcPct val="90000"/>
            </a:lnSpc>
            <a:spcBef>
              <a:spcPct val="0"/>
            </a:spcBef>
            <a:spcAft>
              <a:spcPct val="15000"/>
            </a:spcAft>
            <a:buChar char="••"/>
          </a:pPr>
          <a:r>
            <a:rPr kumimoji="1" lang="en-US" sz="2000" kern="1200" dirty="0" smtClean="0"/>
            <a:t>has no dc component</a:t>
          </a:r>
          <a:endParaRPr lang="en-US" sz="2000" kern="1200" dirty="0"/>
        </a:p>
        <a:p>
          <a:pPr marL="228600" lvl="1" indent="-228600" algn="l" defTabSz="889000" rtl="0">
            <a:lnSpc>
              <a:spcPct val="90000"/>
            </a:lnSpc>
            <a:spcBef>
              <a:spcPct val="0"/>
            </a:spcBef>
            <a:spcAft>
              <a:spcPct val="15000"/>
            </a:spcAft>
            <a:buChar char="••"/>
          </a:pPr>
          <a:r>
            <a:rPr kumimoji="1" lang="en-US" sz="2000" kern="1200" dirty="0" smtClean="0"/>
            <a:t>has error detection</a:t>
          </a:r>
          <a:endParaRPr lang="en-US" sz="2000" kern="1200" dirty="0"/>
        </a:p>
        <a:p>
          <a:pPr marL="228600" lvl="1" indent="-228600" algn="l" defTabSz="889000" rtl="0">
            <a:lnSpc>
              <a:spcPct val="90000"/>
            </a:lnSpc>
            <a:spcBef>
              <a:spcPct val="0"/>
            </a:spcBef>
            <a:spcAft>
              <a:spcPct val="15000"/>
            </a:spcAft>
            <a:buChar char="••"/>
          </a:pPr>
          <a:endParaRPr kumimoji="1" lang="en-US" sz="2000" kern="1200" dirty="0"/>
        </a:p>
      </dsp:txBody>
      <dsp:txXfrm>
        <a:off x="3276615" y="228599"/>
        <a:ext cx="4608576" cy="21381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EB8F7-5987-A64B-90D8-9ACE0F3A1A79}">
      <dsp:nvSpPr>
        <dsp:cNvPr id="0" name=""/>
        <dsp:cNvSpPr/>
      </dsp:nvSpPr>
      <dsp:spPr>
        <a:xfrm>
          <a:off x="0" y="0"/>
          <a:ext cx="4800600" cy="708936"/>
        </a:xfrm>
        <a:prstGeom prst="rect">
          <a:avLst/>
        </a:prstGeom>
        <a:solidFill>
          <a:schemeClr val="accent1">
            <a:shade val="8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kumimoji="1" lang="en-US" sz="3400" b="1" i="0" kern="1200" dirty="0" smtClean="0"/>
            <a:t>Encoding Techniques</a:t>
          </a:r>
          <a:endParaRPr lang="en-US" sz="3400" b="1" i="0" kern="1200" dirty="0"/>
        </a:p>
      </dsp:txBody>
      <dsp:txXfrm>
        <a:off x="0" y="0"/>
        <a:ext cx="4800600" cy="708936"/>
      </dsp:txXfrm>
    </dsp:sp>
    <dsp:sp modelId="{5542A7FE-7D5A-6B41-B4A1-D9104D32658B}">
      <dsp:nvSpPr>
        <dsp:cNvPr id="0" name=""/>
        <dsp:cNvSpPr/>
      </dsp:nvSpPr>
      <dsp:spPr>
        <a:xfrm>
          <a:off x="2344" y="788068"/>
          <a:ext cx="1598637" cy="3671924"/>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1022350" rtl="0">
            <a:lnSpc>
              <a:spcPct val="90000"/>
            </a:lnSpc>
            <a:spcBef>
              <a:spcPct val="0"/>
            </a:spcBef>
            <a:spcAft>
              <a:spcPct val="35000"/>
            </a:spcAft>
          </a:pPr>
          <a:r>
            <a:rPr kumimoji="1" lang="en-US" sz="2300" b="1" i="0" kern="1200" dirty="0" smtClean="0"/>
            <a:t>Amplitude shift keying (ASK)</a:t>
          </a:r>
          <a:endParaRPr lang="en-US" sz="2300" b="1" i="0" kern="1200" dirty="0"/>
        </a:p>
        <a:p>
          <a:pPr marL="228600" lvl="1" indent="-228600" algn="l" defTabSz="889000" rtl="0">
            <a:lnSpc>
              <a:spcPct val="90000"/>
            </a:lnSpc>
            <a:spcBef>
              <a:spcPct val="0"/>
            </a:spcBef>
            <a:spcAft>
              <a:spcPct val="15000"/>
            </a:spcAft>
            <a:buChar char="••"/>
          </a:pPr>
          <a:r>
            <a:rPr kumimoji="1" lang="en-US" sz="2000" b="1" i="0" kern="1200" dirty="0" smtClean="0"/>
            <a:t>used to transmit digital data over optical fiber</a:t>
          </a:r>
          <a:endParaRPr lang="en-US" sz="2000" b="1" i="0" kern="1200" dirty="0"/>
        </a:p>
      </dsp:txBody>
      <dsp:txXfrm>
        <a:off x="2344" y="788068"/>
        <a:ext cx="1598637" cy="3671924"/>
      </dsp:txXfrm>
    </dsp:sp>
    <dsp:sp modelId="{9317C391-D081-E246-A881-692424414E14}">
      <dsp:nvSpPr>
        <dsp:cNvPr id="0" name=""/>
        <dsp:cNvSpPr/>
      </dsp:nvSpPr>
      <dsp:spPr>
        <a:xfrm>
          <a:off x="1600981" y="768477"/>
          <a:ext cx="1598637" cy="3711106"/>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933450" rtl="0">
            <a:lnSpc>
              <a:spcPct val="90000"/>
            </a:lnSpc>
            <a:spcBef>
              <a:spcPct val="0"/>
            </a:spcBef>
            <a:spcAft>
              <a:spcPct val="35000"/>
            </a:spcAft>
          </a:pPr>
          <a:r>
            <a:rPr kumimoji="1" lang="en-US" sz="2100" b="1" i="0" kern="1200" dirty="0" smtClean="0"/>
            <a:t>Frequency shift keying (FSK)</a:t>
          </a:r>
          <a:endParaRPr lang="en-US" sz="2100" b="1" i="0" kern="1200" dirty="0"/>
        </a:p>
        <a:p>
          <a:pPr marL="228600" lvl="1" indent="-228600" algn="l" defTabSz="889000" rtl="0">
            <a:lnSpc>
              <a:spcPct val="90000"/>
            </a:lnSpc>
            <a:spcBef>
              <a:spcPct val="0"/>
            </a:spcBef>
            <a:spcAft>
              <a:spcPct val="15000"/>
            </a:spcAft>
            <a:buChar char="••"/>
          </a:pPr>
          <a:r>
            <a:rPr kumimoji="1" lang="en-US" sz="2000" b="1" i="0" kern="1200" dirty="0" smtClean="0"/>
            <a:t>most common form is binary FSK (BFSK)</a:t>
          </a:r>
          <a:endParaRPr lang="en-US" sz="2000" b="1" i="0" kern="1200" dirty="0"/>
        </a:p>
      </dsp:txBody>
      <dsp:txXfrm>
        <a:off x="1600981" y="768477"/>
        <a:ext cx="1598637" cy="3711106"/>
      </dsp:txXfrm>
    </dsp:sp>
    <dsp:sp modelId="{A0857627-6F5D-C144-96EC-0DCCE06A5562}">
      <dsp:nvSpPr>
        <dsp:cNvPr id="0" name=""/>
        <dsp:cNvSpPr/>
      </dsp:nvSpPr>
      <dsp:spPr>
        <a:xfrm>
          <a:off x="3199618" y="788068"/>
          <a:ext cx="1598637" cy="3671924"/>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kumimoji="1" lang="en-US" sz="2000" b="1" i="0" kern="1200" dirty="0" smtClean="0"/>
            <a:t>Phase shift keying (PK)</a:t>
          </a:r>
          <a:endParaRPr lang="en-US" sz="2000" b="1" i="0" kern="1200" dirty="0"/>
        </a:p>
        <a:p>
          <a:pPr marL="228600" lvl="1" indent="-228600" algn="l" defTabSz="889000" rtl="0">
            <a:lnSpc>
              <a:spcPct val="90000"/>
            </a:lnSpc>
            <a:spcBef>
              <a:spcPct val="0"/>
            </a:spcBef>
            <a:spcAft>
              <a:spcPct val="15000"/>
            </a:spcAft>
            <a:buChar char="••"/>
          </a:pPr>
          <a:r>
            <a:rPr kumimoji="1" lang="en-US" sz="2000" b="1" i="0" kern="1200" dirty="0" smtClean="0"/>
            <a:t>phase of carrier signal is shifted to represent data</a:t>
          </a:r>
          <a:endParaRPr lang="en-US" sz="2000" b="1" i="0" kern="1200" dirty="0"/>
        </a:p>
      </dsp:txBody>
      <dsp:txXfrm>
        <a:off x="3199618" y="788068"/>
        <a:ext cx="1598637" cy="3671924"/>
      </dsp:txXfrm>
    </dsp:sp>
    <dsp:sp modelId="{1AF925C4-CA2A-AF43-A74B-F6C42D10AF9E}">
      <dsp:nvSpPr>
        <dsp:cNvPr id="0" name=""/>
        <dsp:cNvSpPr/>
      </dsp:nvSpPr>
      <dsp:spPr>
        <a:xfrm>
          <a:off x="0" y="4075211"/>
          <a:ext cx="4800600" cy="322484"/>
        </a:xfrm>
        <a:prstGeom prst="rect">
          <a:avLst/>
        </a:prstGeom>
        <a:solidFill>
          <a:schemeClr val="accent1">
            <a:shade val="8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atin typeface="Times New Roman" pitchFamily="-110" charset="0"/>
              </a:defRPr>
            </a:lvl1pPr>
          </a:lstStyle>
          <a:p>
            <a:pPr>
              <a:defRPr/>
            </a:pPr>
            <a:endParaRPr lang="en-US" dirty="0"/>
          </a:p>
        </p:txBody>
      </p:sp>
      <p:sp>
        <p:nvSpPr>
          <p:cNvPr id="778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atin typeface="Times New Roman" pitchFamily="-110"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78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78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atin typeface="Times New Roman" pitchFamily="-110" charset="0"/>
              </a:defRPr>
            </a:lvl1pPr>
          </a:lstStyle>
          <a:p>
            <a:pPr>
              <a:defRPr/>
            </a:pPr>
            <a:endParaRPr lang="en-US" dirty="0"/>
          </a:p>
        </p:txBody>
      </p:sp>
      <p:sp>
        <p:nvSpPr>
          <p:cNvPr id="778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atin typeface="Times New Roman" pitchFamily="-110" charset="0"/>
              </a:defRPr>
            </a:lvl1pPr>
          </a:lstStyle>
          <a:p>
            <a:pPr>
              <a:defRPr/>
            </a:pPr>
            <a:fld id="{666C4CA7-913D-8F49-95C4-D5BE8C3295C0}" type="slidenum">
              <a:rPr lang="en-US"/>
              <a:pPr>
                <a:defRPr/>
              </a:pPr>
              <a:t>‹#›</a:t>
            </a:fld>
            <a:endParaRPr lang="en-US" dirty="0"/>
          </a:p>
        </p:txBody>
      </p:sp>
    </p:spTree>
    <p:extLst>
      <p:ext uri="{BB962C8B-B14F-4D97-AF65-F5344CB8AC3E}">
        <p14:creationId xmlns:p14="http://schemas.microsoft.com/office/powerpoint/2010/main" val="41145699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8C4A0B59-9CE4-D849-B765-A0D02FD3AB04}" type="slidenum">
              <a:rPr lang="en-US">
                <a:latin typeface="Times New Roman" pitchFamily="32" charset="0"/>
              </a:rPr>
              <a:pPr/>
              <a:t>1</a:t>
            </a:fld>
            <a:endParaRPr lang="en-US" dirty="0">
              <a:latin typeface="Times New Roman" pitchFamily="32" charset="0"/>
            </a:endParaRPr>
          </a:p>
        </p:txBody>
      </p:sp>
      <p:sp>
        <p:nvSpPr>
          <p:cNvPr id="15363" name="Rectangle 1026"/>
          <p:cNvSpPr>
            <a:spLocks noGrp="1" noRot="1" noChangeAspect="1" noChangeArrowheads="1"/>
          </p:cNvSpPr>
          <p:nvPr>
            <p:ph type="sldImg"/>
          </p:nvPr>
        </p:nvSpPr>
        <p:spPr>
          <a:solidFill>
            <a:srgbClr val="FFFFFF"/>
          </a:solidFill>
          <a:ln/>
        </p:spPr>
      </p:sp>
      <p:sp>
        <p:nvSpPr>
          <p:cNvPr id="15364" name="Rectangle 1027"/>
          <p:cNvSpPr>
            <a:spLocks noGrp="1" noChangeArrowheads="1"/>
          </p:cNvSpPr>
          <p:nvPr>
            <p:ph type="body" idx="1"/>
          </p:nvPr>
        </p:nvSpPr>
        <p:spPr>
          <a:xfrm>
            <a:off x="685800" y="4343400"/>
            <a:ext cx="5486400" cy="4114800"/>
          </a:xfrm>
          <a:solidFill>
            <a:srgbClr val="FFFFFF"/>
          </a:solidFill>
          <a:ln/>
        </p:spPr>
        <p:txBody>
          <a:bodyPr/>
          <a:lstStyle/>
          <a:p>
            <a:endParaRPr lang="en-US" dirty="0" smtClean="0">
              <a:latin typeface="Times New Roman" pitchFamily="32" charset="0"/>
              <a:ea typeface="ＭＳ Ｐゴシック" pitchFamily="32" charset="-128"/>
              <a:cs typeface="ＭＳ Ｐゴシック" pitchFamily="32"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7412279E-7788-554A-A2FD-D839BDCE08EB}" type="slidenum">
              <a:rPr lang="en-US">
                <a:latin typeface="Times New Roman" pitchFamily="32" charset="0"/>
              </a:rPr>
              <a:pPr/>
              <a:t>19</a:t>
            </a:fld>
            <a:endParaRPr lang="en-US" dirty="0">
              <a:latin typeface="Times New Roman" pitchFamily="32" charset="0"/>
            </a:endParaRPr>
          </a:p>
        </p:txBody>
      </p:sp>
      <p:sp>
        <p:nvSpPr>
          <p:cNvPr id="41987" name="Rectangle 1026"/>
          <p:cNvSpPr>
            <a:spLocks noGrp="1" noRot="1" noChangeAspect="1" noChangeArrowheads="1" noTextEdit="1"/>
          </p:cNvSpPr>
          <p:nvPr>
            <p:ph type="sldImg"/>
          </p:nvPr>
        </p:nvSpPr>
        <p:spPr>
          <a:ln/>
        </p:spPr>
      </p:sp>
      <p:sp>
        <p:nvSpPr>
          <p:cNvPr id="41988" name="Rectangle 1027"/>
          <p:cNvSpPr>
            <a:spLocks noGrp="1" noChangeArrowheads="1"/>
          </p:cNvSpPr>
          <p:nvPr>
            <p:ph type="body" idx="1"/>
          </p:nvPr>
        </p:nvSpPr>
        <p:spPr>
          <a:noFill/>
          <a:ln/>
        </p:spPr>
        <p:txBody>
          <a:bodyPr/>
          <a:lstStyle/>
          <a:p>
            <a:endParaRPr lang="en-US" dirty="0">
              <a:latin typeface="Times" pitchFamily="32" charset="0"/>
              <a:ea typeface="ＭＳ Ｐゴシック" pitchFamily="32" charset="-128"/>
              <a:cs typeface="ＭＳ Ｐゴシック" pitchFamily="32"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760A64D-E7A7-C24F-8DD5-8C7CB155A365}" type="slidenum">
              <a:rPr lang="en-US">
                <a:latin typeface="Times New Roman" pitchFamily="32" charset="0"/>
              </a:rPr>
              <a:pPr/>
              <a:t>20</a:t>
            </a:fld>
            <a:endParaRPr lang="en-US" dirty="0">
              <a:latin typeface="Times New Roman" pitchFamily="32"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dirty="0">
              <a:latin typeface="Times" pitchFamily="32" charset="0"/>
              <a:ea typeface="ＭＳ Ｐゴシック" pitchFamily="32" charset="-128"/>
              <a:cs typeface="ＭＳ Ｐゴシック" pitchFamily="32"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76A66429-5FEA-8B4A-9BE1-745B855FDBB2}" type="slidenum">
              <a:rPr lang="en-US">
                <a:latin typeface="Times New Roman" pitchFamily="32" charset="0"/>
              </a:rPr>
              <a:pPr/>
              <a:t>21</a:t>
            </a:fld>
            <a:endParaRPr lang="en-US" dirty="0">
              <a:latin typeface="Times New Roman" pitchFamily="32"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In </a:t>
            </a:r>
            <a:r>
              <a:rPr lang="en-US" sz="1200" b="1" kern="1200" dirty="0" smtClean="0">
                <a:solidFill>
                  <a:schemeClr val="tx1"/>
                </a:solidFill>
                <a:latin typeface="Times New Roman" pitchFamily="-110" charset="0"/>
                <a:ea typeface="ＭＳ Ｐゴシック" pitchFamily="-110" charset="-128"/>
                <a:cs typeface="ＭＳ Ｐゴシック" pitchFamily="-110" charset="-128"/>
              </a:rPr>
              <a:t>differential Manchester</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the midbit transition is used only to provide clocking. The encoding of a 0 is represented by the presence of a transition at the beginning of a bit period, and a 1 is represented by the absence of a transition at the beginning of a bit period. Differential Manchester has the added advantage of employing differential encoding.</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The definition of Manchester presented here is the opposite of that used in a number of respectable textbooks, in which a low-to-high transition represents a binary 0 and a high-to-low transition represents a binary 1. Here, we conform to industry practice and to the definition used in the various LAN standards, such as IEEE 802.3.</a:t>
            </a:r>
          </a:p>
          <a:p>
            <a:endParaRPr lang="en-US" dirty="0">
              <a:latin typeface="Times" pitchFamily="32" charset="0"/>
              <a:ea typeface="ＭＳ Ｐゴシック" pitchFamily="32" charset="-128"/>
              <a:cs typeface="ＭＳ Ｐゴシック" pitchFamily="32"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7936BE98-070B-2149-A94D-2F5C6BC30326}" type="slidenum">
              <a:rPr lang="en-US">
                <a:latin typeface="Times New Roman" pitchFamily="32" charset="0"/>
              </a:rPr>
              <a:pPr/>
              <a:t>22</a:t>
            </a:fld>
            <a:endParaRPr lang="en-US" dirty="0">
              <a:latin typeface="Times New Roman" pitchFamily="32"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endParaRPr lang="en-US" dirty="0">
              <a:latin typeface="Times" pitchFamily="32" charset="0"/>
              <a:ea typeface="ＭＳ Ｐゴシック" pitchFamily="32" charset="-128"/>
              <a:cs typeface="ＭＳ Ｐゴシック" pitchFamily="32"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8BC47B8-8956-ED46-87FE-0BBF7C476397}" type="slidenum">
              <a:rPr lang="en-US">
                <a:latin typeface="Times New Roman" pitchFamily="32" charset="0"/>
              </a:rPr>
              <a:pPr/>
              <a:t>23</a:t>
            </a:fld>
            <a:endParaRPr lang="en-US" dirty="0">
              <a:latin typeface="Times New Roman" pitchFamily="32"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dirty="0">
              <a:latin typeface="Times New Roman" pitchFamily="32" charset="0"/>
              <a:ea typeface="ＭＳ Ｐゴシック" pitchFamily="32" charset="-128"/>
              <a:cs typeface="ＭＳ Ｐゴシック" pitchFamily="32"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EB2C1BBD-BD2D-A34A-AC98-5859BACEA2F2}" type="slidenum">
              <a:rPr lang="en-US">
                <a:latin typeface="Times New Roman" pitchFamily="32" charset="0"/>
              </a:rPr>
              <a:pPr/>
              <a:t>26</a:t>
            </a:fld>
            <a:endParaRPr lang="en-US" dirty="0">
              <a:latin typeface="Times New Roman" pitchFamily="32"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10" charset="0"/>
                <a:ea typeface="ＭＳ Ｐゴシック" pitchFamily="-110" charset="-128"/>
                <a:cs typeface="ＭＳ Ｐゴシック" pitchFamily="-110" charset="-128"/>
              </a:rPr>
              <a:t>	</a:t>
            </a:r>
            <a:endParaRPr lang="en-US" dirty="0">
              <a:latin typeface="Times" pitchFamily="32" charset="0"/>
              <a:ea typeface="ＭＳ Ｐゴシック" pitchFamily="32" charset="-128"/>
              <a:cs typeface="ＭＳ Ｐゴシック" pitchFamily="32"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2D30AB85-2C26-A748-BBAE-05F3E03869CC}" type="slidenum">
              <a:rPr lang="en-US">
                <a:latin typeface="Times New Roman" pitchFamily="32" charset="0"/>
              </a:rPr>
              <a:pPr/>
              <a:t>34</a:t>
            </a:fld>
            <a:endParaRPr lang="en-US" dirty="0">
              <a:latin typeface="Times New Roman" pitchFamily="32"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We turn now to the case of transmitting digital data using analog signals. The most familiar use of this transformation is for transmitting digital data through the public telephone network. The telephone network was designed to receive, switch, and transmit analog signals in the voice-frequency range of about 300 to 3400 Hz. It is not at present suitable for handling digital signals from the subscriber locations (although this is beginning to change). Thus digital devices are attached to the network via a modem (modulator-demodulator), which converts digital data to analog signals, and vice versa.</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For the telephone network, modems are used that produce signals in the voice-frequency range. The same basic techniques are used for modems that produce signals at higher frequencies (e.g., microwave). This section introduces these techniques and provides a brief discussion of the performance characteristics of the alternative approaches.</a:t>
            </a:r>
          </a:p>
          <a:p>
            <a:endParaRPr lang="en-US" dirty="0">
              <a:latin typeface="Times" pitchFamily="32" charset="0"/>
              <a:ea typeface="ＭＳ Ｐゴシック" pitchFamily="32" charset="-128"/>
              <a:cs typeface="ＭＳ Ｐゴシック" pitchFamily="32"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76090D9-DD33-AA41-B54C-8552232FA33C}" type="slidenum">
              <a:rPr lang="en-US">
                <a:latin typeface="Times New Roman" pitchFamily="32" charset="0"/>
              </a:rPr>
              <a:pPr/>
              <a:t>35</a:t>
            </a:fld>
            <a:endParaRPr lang="en-US" dirty="0">
              <a:latin typeface="Times New Roman" pitchFamily="32"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dirty="0">
              <a:latin typeface="Times" pitchFamily="32" charset="0"/>
              <a:ea typeface="ＭＳ Ｐゴシック" pitchFamily="32" charset="-128"/>
              <a:cs typeface="ＭＳ Ｐゴシック" pitchFamily="32"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9E3646A2-981D-EA46-8728-2661871D78C5}" type="slidenum">
              <a:rPr lang="en-US">
                <a:latin typeface="Times New Roman" pitchFamily="32" charset="0"/>
              </a:rPr>
              <a:pPr/>
              <a:t>36</a:t>
            </a:fld>
            <a:endParaRPr lang="en-US" dirty="0">
              <a:latin typeface="Times New Roman" pitchFamily="32"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dirty="0">
              <a:latin typeface="Times" pitchFamily="32" charset="0"/>
              <a:ea typeface="ＭＳ Ｐゴシック" pitchFamily="32" charset="-128"/>
              <a:cs typeface="ＭＳ Ｐゴシック" pitchFamily="32"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86C93509-7A90-8342-AC76-0E73F8EE21A4}" type="slidenum">
              <a:rPr lang="en-US">
                <a:latin typeface="Times New Roman" pitchFamily="32" charset="0"/>
              </a:rPr>
              <a:pPr/>
              <a:t>42</a:t>
            </a:fld>
            <a:endParaRPr lang="en-US" dirty="0">
              <a:latin typeface="Times New Roman" pitchFamily="32"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dirty="0">
              <a:latin typeface="Times" pitchFamily="32" charset="0"/>
              <a:ea typeface="ＭＳ Ｐゴシック" pitchFamily="32" charset="-128"/>
              <a:cs typeface="ＭＳ Ｐゴシック" pitchFamily="32"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C72E98B3-D718-D047-8106-995910D2DD59}" type="slidenum">
              <a:rPr lang="en-US">
                <a:latin typeface="Times New Roman" pitchFamily="32" charset="0"/>
              </a:rPr>
              <a:pPr/>
              <a:t>4</a:t>
            </a:fld>
            <a:endParaRPr lang="en-US" dirty="0">
              <a:latin typeface="Times New Roman" pitchFamily="32" charset="0"/>
            </a:endParaRPr>
          </a:p>
        </p:txBody>
      </p:sp>
      <p:sp>
        <p:nvSpPr>
          <p:cNvPr id="19459" name="Rectangle 1026"/>
          <p:cNvSpPr>
            <a:spLocks noGrp="1" noRot="1" noChangeAspect="1" noChangeArrowheads="1" noTextEdit="1"/>
          </p:cNvSpPr>
          <p:nvPr>
            <p:ph type="sldImg"/>
          </p:nvPr>
        </p:nvSpPr>
        <p:spPr>
          <a:ln/>
        </p:spPr>
      </p:sp>
      <p:sp>
        <p:nvSpPr>
          <p:cNvPr id="19460" name="Rectangle 1027"/>
          <p:cNvSpPr>
            <a:spLocks noGrp="1" noChangeArrowheads="1"/>
          </p:cNvSpPr>
          <p:nvPr>
            <p:ph type="body" idx="1"/>
          </p:nvPr>
        </p:nvSpPr>
        <p:spPr>
          <a:noFill/>
          <a:ln/>
        </p:spPr>
        <p:txBody>
          <a:bodyPr/>
          <a:lstStyle/>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endParaRPr lang="en-US" dirty="0">
              <a:latin typeface="Times" pitchFamily="32" charset="0"/>
              <a:ea typeface="ＭＳ Ｐゴシック" pitchFamily="32" charset="-128"/>
              <a:cs typeface="ＭＳ Ｐゴシック" pitchFamily="32"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AB101E44-5C38-9E45-BFDB-8B03896F6F17}" type="slidenum">
              <a:rPr lang="en-US">
                <a:latin typeface="Times New Roman" pitchFamily="32" charset="0"/>
              </a:rPr>
              <a:pPr/>
              <a:t>45</a:t>
            </a:fld>
            <a:endParaRPr lang="en-US" dirty="0">
              <a:latin typeface="Times New Roman" pitchFamily="32"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dirty="0">
              <a:latin typeface="Times" pitchFamily="32" charset="0"/>
              <a:ea typeface="ＭＳ Ｐゴシック" pitchFamily="32" charset="-128"/>
              <a:cs typeface="ＭＳ Ｐゴシック" pitchFamily="32"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7BC0577C-C58A-F745-AAF8-0D1B14D951D9}" type="slidenum">
              <a:rPr lang="en-US">
                <a:latin typeface="Times New Roman" pitchFamily="32" charset="0"/>
              </a:rPr>
              <a:pPr/>
              <a:t>46</a:t>
            </a:fld>
            <a:endParaRPr lang="en-US" dirty="0">
              <a:latin typeface="Times New Roman" pitchFamily="32"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dirty="0">
              <a:latin typeface="Times" pitchFamily="32" charset="0"/>
              <a:ea typeface="ＭＳ Ｐゴシック" pitchFamily="32" charset="-128"/>
              <a:cs typeface="ＭＳ Ｐゴシック" pitchFamily="32"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66C4CA7-913D-8F49-95C4-D5BE8C3295C0}" type="slidenum">
              <a:rPr lang="en-US" smtClean="0"/>
              <a:pPr>
                <a:defRPr/>
              </a:pPr>
              <a:t>47</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1BCA54ED-D203-DD42-A751-FFEFE1B72724}" type="slidenum">
              <a:rPr lang="en-US">
                <a:latin typeface="Times New Roman" pitchFamily="32" charset="0"/>
              </a:rPr>
              <a:pPr/>
              <a:t>49</a:t>
            </a:fld>
            <a:endParaRPr lang="en-US" dirty="0">
              <a:latin typeface="Times New Roman" pitchFamily="32"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8B34E943-B05A-4649-B921-5472097414A1}" type="slidenum">
              <a:rPr lang="en-US">
                <a:latin typeface="Times New Roman" pitchFamily="32" charset="0"/>
              </a:rPr>
              <a:pPr/>
              <a:t>56</a:t>
            </a:fld>
            <a:endParaRPr lang="en-US" dirty="0">
              <a:latin typeface="Times New Roman" pitchFamily="32"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dirty="0">
              <a:latin typeface="Times" pitchFamily="32" charset="0"/>
              <a:ea typeface="ＭＳ Ｐゴシック" pitchFamily="32" charset="-128"/>
              <a:cs typeface="ＭＳ Ｐゴシック" pitchFamily="32"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59300A51-400C-E947-BA7B-1C5729C760E5}" type="slidenum">
              <a:rPr lang="en-US">
                <a:latin typeface="Times New Roman" pitchFamily="32" charset="0"/>
              </a:rPr>
              <a:pPr/>
              <a:t>60</a:t>
            </a:fld>
            <a:endParaRPr lang="en-US" dirty="0">
              <a:latin typeface="Times New Roman" pitchFamily="32"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dirty="0">
                <a:latin typeface="Times" pitchFamily="32" charset="0"/>
                <a:ea typeface="ＭＳ Ｐゴシック" pitchFamily="32" charset="-128"/>
                <a:cs typeface="ＭＳ Ｐゴシック" pitchFamily="32" charset="-128"/>
              </a:rPr>
              <a:t>In looking at the performance of various digital-to-analog modulation schemes, the first parameter of interest is the bandwidth of the modulated signal. This depends on a variety of factors, including the definition of bandwidth used and the filtering technique used to create the bandpass signal. For ASK &amp; PSK the bandwidth is directly related to the bit rate. With multilevel PSK (MPSK), significant improvements in bandwidth can be achieved. </a:t>
            </a:r>
          </a:p>
          <a:p>
            <a:r>
              <a:rPr lang="en-US" dirty="0">
                <a:latin typeface="Times" pitchFamily="32" charset="0"/>
                <a:ea typeface="ＭＳ Ｐゴシック" pitchFamily="32" charset="-128"/>
                <a:cs typeface="ＭＳ Ｐゴシック" pitchFamily="32" charset="-128"/>
              </a:rPr>
              <a:t>	Nothing has yet been said of performance in the presence of noise. </a:t>
            </a:r>
            <a:r>
              <a:rPr lang="en-US" dirty="0">
                <a:latin typeface="Times New Roman" pitchFamily="32" charset="0"/>
                <a:ea typeface="ＭＳ Ｐゴシック" pitchFamily="32" charset="-128"/>
                <a:cs typeface="ＭＳ Ｐゴシック" pitchFamily="32" charset="-128"/>
              </a:rPr>
              <a:t>Stallings </a:t>
            </a:r>
            <a:r>
              <a:rPr lang="en-US" dirty="0" smtClean="0">
                <a:latin typeface="Times New Roman" pitchFamily="32" charset="0"/>
                <a:ea typeface="ＭＳ Ｐゴシック" pitchFamily="32" charset="-128"/>
                <a:cs typeface="ＭＳ Ｐゴシック" pitchFamily="32" charset="-128"/>
              </a:rPr>
              <a:t>DCC9e </a:t>
            </a:r>
            <a:r>
              <a:rPr lang="en-US" dirty="0">
                <a:latin typeface="Times New Roman" pitchFamily="32" charset="0"/>
                <a:ea typeface="ＭＳ Ｐゴシック" pitchFamily="32" charset="-128"/>
                <a:cs typeface="ＭＳ Ｐゴシック" pitchFamily="32" charset="-128"/>
              </a:rPr>
              <a:t>Figure 5.4 shows the </a:t>
            </a:r>
            <a:r>
              <a:rPr lang="en-US" dirty="0">
                <a:latin typeface="Times" pitchFamily="32" charset="0"/>
                <a:ea typeface="ＭＳ Ｐゴシック" pitchFamily="32" charset="-128"/>
                <a:cs typeface="ＭＳ Ｐゴシック" pitchFamily="32" charset="-128"/>
              </a:rPr>
              <a:t>bit error rate plotted as a function of the ratio </a:t>
            </a:r>
            <a:r>
              <a:rPr lang="en-US" i="1" dirty="0">
                <a:latin typeface="Times" pitchFamily="32" charset="0"/>
                <a:ea typeface="ＭＳ Ｐゴシック" pitchFamily="32" charset="-128"/>
                <a:cs typeface="ＭＳ Ｐゴシック" pitchFamily="32" charset="-128"/>
              </a:rPr>
              <a:t>E</a:t>
            </a:r>
            <a:r>
              <a:rPr lang="en-US" i="1" baseline="-25000" dirty="0">
                <a:latin typeface="Times" pitchFamily="32" charset="0"/>
                <a:ea typeface="ＭＳ Ｐゴシック" pitchFamily="32" charset="-128"/>
                <a:cs typeface="ＭＳ Ｐゴシック" pitchFamily="32" charset="-128"/>
              </a:rPr>
              <a:t>b</a:t>
            </a:r>
            <a:r>
              <a:rPr lang="en-US" dirty="0">
                <a:latin typeface="Times" pitchFamily="32" charset="0"/>
                <a:ea typeface="ＭＳ Ｐゴシック" pitchFamily="32" charset="-128"/>
                <a:cs typeface="ＭＳ Ｐゴシック" pitchFamily="32" charset="-128"/>
              </a:rPr>
              <a:t>/</a:t>
            </a:r>
            <a:r>
              <a:rPr lang="en-US" i="1" dirty="0">
                <a:latin typeface="Times" pitchFamily="32" charset="0"/>
                <a:ea typeface="ＭＳ Ｐゴシック" pitchFamily="32" charset="-128"/>
                <a:cs typeface="ＭＳ Ｐゴシック" pitchFamily="32" charset="-128"/>
              </a:rPr>
              <a:t>N</a:t>
            </a:r>
            <a:r>
              <a:rPr lang="en-US" baseline="-25000" dirty="0">
                <a:latin typeface="Times" pitchFamily="32" charset="0"/>
                <a:ea typeface="ＭＳ Ｐゴシック" pitchFamily="32" charset="-128"/>
                <a:cs typeface="ＭＳ Ｐゴシック" pitchFamily="32" charset="-128"/>
              </a:rPr>
              <a:t>0</a:t>
            </a:r>
            <a:r>
              <a:rPr lang="en-US" dirty="0">
                <a:latin typeface="Times" pitchFamily="32" charset="0"/>
                <a:ea typeface="ＭＳ Ｐゴシック" pitchFamily="32" charset="-128"/>
                <a:cs typeface="ＭＳ Ｐゴシック" pitchFamily="32" charset="-128"/>
              </a:rPr>
              <a:t>. As that ratio increases, the bit error rate drops. Further, DPSK and BPSK are about 3 dB superior to ASK and BFSK.</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C1CB1230-D1EF-7A48-992F-3FE8C8A31575}" type="slidenum">
              <a:rPr lang="en-US">
                <a:latin typeface="Times New Roman" pitchFamily="32" charset="0"/>
              </a:rPr>
              <a:pPr/>
              <a:t>61</a:t>
            </a:fld>
            <a:endParaRPr lang="en-US" dirty="0">
              <a:latin typeface="Times New Roman" pitchFamily="32"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10" charset="0"/>
                <a:ea typeface="ＭＳ Ｐゴシック" pitchFamily="-110" charset="-128"/>
                <a:cs typeface="ＭＳ Ｐゴシック" pitchFamily="-110" charset="-128"/>
              </a:rPr>
              <a:t>Quadrature amplitude modulation (QAM) is a popular analog signaling technique that is used in the asymmetric digital subscriber line (ADSL) and in cable modems, described in Stallings DCC9e Chapter 8, and in some wireless standards. This modulation technique is a combination of ASK and PSK. QAM can also be considered a logical extension of QPSK. QAM takes advantage of the fact that it is possible to send two different signals simultaneously on the same carrier frequency, by using two copies of the carrier frequency, one shifted by 90˚ with respect to the other. For QAM, each carrier is ASK modulated. The two independent signals are simultaneously transmitted over the same medium. At the receiver, the two signals are demodulated and the results combined to produce the original binary input.</a:t>
            </a:r>
          </a:p>
          <a:p>
            <a:endParaRPr lang="en-US" dirty="0">
              <a:latin typeface="Times" pitchFamily="32" charset="0"/>
              <a:ea typeface="ＭＳ Ｐゴシック" pitchFamily="32" charset="-128"/>
              <a:cs typeface="ＭＳ Ｐゴシック" pitchFamily="32"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2108FDEE-B931-E444-9FAF-D5DA74D26B05}" type="slidenum">
              <a:rPr lang="en-US">
                <a:latin typeface="Times New Roman" pitchFamily="32" charset="0"/>
              </a:rPr>
              <a:pPr/>
              <a:t>62</a:t>
            </a:fld>
            <a:endParaRPr lang="en-US" dirty="0">
              <a:latin typeface="Times New Roman" pitchFamily="32"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US" dirty="0">
                <a:latin typeface="Times New Roman" pitchFamily="32" charset="0"/>
                <a:ea typeface="ＭＳ Ｐゴシック" pitchFamily="32" charset="-128"/>
                <a:cs typeface="ＭＳ Ｐゴシック" pitchFamily="32" charset="-128"/>
              </a:rPr>
              <a:t>Stallings DCC9e </a:t>
            </a:r>
            <a:r>
              <a:rPr lang="en-US" dirty="0">
                <a:latin typeface="Times" pitchFamily="32" charset="0"/>
                <a:ea typeface="ＭＳ Ｐゴシック" pitchFamily="32" charset="-128"/>
                <a:cs typeface="ＭＳ Ｐゴシック" pitchFamily="32" charset="-128"/>
              </a:rPr>
              <a:t>Figure 5.14 shows the QAM modulation scheme in general terms. The input is a stream of binary digits arriving at a rate of </a:t>
            </a:r>
            <a:r>
              <a:rPr lang="en-US" i="1" dirty="0">
                <a:latin typeface="Times" pitchFamily="32" charset="0"/>
                <a:ea typeface="ＭＳ Ｐゴシック" pitchFamily="32" charset="-128"/>
                <a:cs typeface="ＭＳ Ｐゴシック" pitchFamily="32" charset="-128"/>
              </a:rPr>
              <a:t>R</a:t>
            </a:r>
            <a:r>
              <a:rPr lang="en-US" dirty="0">
                <a:latin typeface="Times" pitchFamily="32" charset="0"/>
                <a:ea typeface="ＭＳ Ｐゴシック" pitchFamily="32" charset="-128"/>
                <a:cs typeface="ＭＳ Ｐゴシック" pitchFamily="32" charset="-128"/>
              </a:rPr>
              <a:t> bps. This stream is converted into two separate bit streams of </a:t>
            </a:r>
            <a:r>
              <a:rPr lang="en-US" i="1" dirty="0">
                <a:latin typeface="Times" pitchFamily="32" charset="0"/>
                <a:ea typeface="ＭＳ Ｐゴシック" pitchFamily="32" charset="-128"/>
                <a:cs typeface="ＭＳ Ｐゴシック" pitchFamily="32" charset="-128"/>
              </a:rPr>
              <a:t>R</a:t>
            </a:r>
            <a:r>
              <a:rPr lang="en-US" dirty="0">
                <a:latin typeface="Times" pitchFamily="32" charset="0"/>
                <a:ea typeface="ＭＳ Ｐゴシック" pitchFamily="32" charset="-128"/>
                <a:cs typeface="ＭＳ Ｐゴシック" pitchFamily="32" charset="-128"/>
              </a:rPr>
              <a:t>/2 bps each, by taking alternate bits for the two streams. In the diagram, the upper stream is ASK modulated on a carrier of frequency </a:t>
            </a:r>
            <a:r>
              <a:rPr lang="en-US" i="1" dirty="0">
                <a:latin typeface="Times" pitchFamily="32" charset="0"/>
                <a:ea typeface="ＭＳ Ｐゴシック" pitchFamily="32" charset="-128"/>
                <a:cs typeface="ＭＳ Ｐゴシック" pitchFamily="32" charset="-128"/>
              </a:rPr>
              <a:t>f</a:t>
            </a:r>
            <a:r>
              <a:rPr lang="en-US" i="1" baseline="-25000" dirty="0">
                <a:latin typeface="Times" pitchFamily="32" charset="0"/>
                <a:ea typeface="ＭＳ Ｐゴシック" pitchFamily="32" charset="-128"/>
                <a:cs typeface="ＭＳ Ｐゴシック" pitchFamily="32" charset="-128"/>
              </a:rPr>
              <a:t>c</a:t>
            </a:r>
            <a:r>
              <a:rPr lang="en-US" dirty="0">
                <a:latin typeface="Times" pitchFamily="32" charset="0"/>
                <a:ea typeface="ＭＳ Ｐゴシック" pitchFamily="32" charset="-128"/>
                <a:cs typeface="ＭＳ Ｐゴシック" pitchFamily="32" charset="-128"/>
              </a:rPr>
              <a:t> by multiplying the bit stream by the carrier. Thus, a binary zero is represented by the absence of the carrier wave and a binary one is represented by the presence of the carrier wave at a constant amplitude. This same carrier wave is shifted by 90˚ and used for ASK modulation of the lower binary stream. The two modulated signals are then added together and transmitted.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E08230E8-7CA3-E642-B764-1E25FDA0C317}" type="slidenum">
              <a:rPr lang="en-US">
                <a:latin typeface="Times New Roman" pitchFamily="32" charset="0"/>
              </a:rPr>
              <a:pPr/>
              <a:t>63</a:t>
            </a:fld>
            <a:endParaRPr lang="en-US" dirty="0">
              <a:latin typeface="Times New Roman" pitchFamily="32"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dirty="0">
              <a:latin typeface="Times" pitchFamily="32" charset="0"/>
              <a:ea typeface="ＭＳ Ｐゴシック" pitchFamily="32" charset="-128"/>
              <a:cs typeface="ＭＳ Ｐゴシック" pitchFamily="32"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1F4F4BAB-83F5-5845-8A0E-6BBC3B3BE2F4}" type="slidenum">
              <a:rPr lang="en-US">
                <a:latin typeface="Times New Roman" pitchFamily="32" charset="0"/>
              </a:rPr>
              <a:pPr/>
              <a:t>65</a:t>
            </a:fld>
            <a:endParaRPr lang="en-US" dirty="0">
              <a:latin typeface="Times New Roman" pitchFamily="32"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dirty="0">
              <a:latin typeface="Times" pitchFamily="32" charset="0"/>
              <a:ea typeface="ＭＳ Ｐゴシック" pitchFamily="32" charset="-128"/>
              <a:cs typeface="ＭＳ Ｐゴシック" pitchFamily="32"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59D0A129-5722-4942-9F1F-E9DC51E73850}" type="slidenum">
              <a:rPr lang="en-US">
                <a:latin typeface="Times New Roman" pitchFamily="32" charset="0"/>
              </a:rPr>
              <a:pPr/>
              <a:t>8</a:t>
            </a:fld>
            <a:endParaRPr lang="en-US" dirty="0">
              <a:latin typeface="Times New Roman" pitchFamily="32" charset="0"/>
            </a:endParaRPr>
          </a:p>
        </p:txBody>
      </p:sp>
      <p:sp>
        <p:nvSpPr>
          <p:cNvPr id="21507" name="Rectangle 1026"/>
          <p:cNvSpPr>
            <a:spLocks noGrp="1" noRot="1" noChangeAspect="1" noChangeArrowheads="1" noTextEdit="1"/>
          </p:cNvSpPr>
          <p:nvPr>
            <p:ph type="sldImg"/>
          </p:nvPr>
        </p:nvSpPr>
        <p:spPr>
          <a:ln/>
        </p:spPr>
      </p:sp>
      <p:sp>
        <p:nvSpPr>
          <p:cNvPr id="21508" name="Rectangle 1027"/>
          <p:cNvSpPr>
            <a:spLocks noGrp="1" noChangeArrowheads="1"/>
          </p:cNvSpPr>
          <p:nvPr>
            <p:ph type="body" idx="1"/>
          </p:nvPr>
        </p:nvSpPr>
        <p:spPr>
          <a:noFill/>
          <a:ln/>
        </p:spPr>
        <p:txBody>
          <a:bodyPr/>
          <a:lstStyle/>
          <a:p>
            <a:endParaRPr lang="en-US" dirty="0">
              <a:latin typeface="Times" pitchFamily="32" charset="0"/>
              <a:ea typeface="ＭＳ Ｐゴシック" pitchFamily="32" charset="-128"/>
              <a:cs typeface="ＭＳ Ｐゴシック" pitchFamily="32"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6F87EA52-0789-3640-827E-AD53B4EC5D8B}" type="slidenum">
              <a:rPr lang="en-US">
                <a:latin typeface="Times New Roman" pitchFamily="32" charset="0"/>
              </a:rPr>
              <a:pPr/>
              <a:t>66</a:t>
            </a:fld>
            <a:endParaRPr lang="en-US" dirty="0">
              <a:latin typeface="Times New Roman" pitchFamily="32"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dirty="0">
              <a:latin typeface="Times" pitchFamily="32" charset="0"/>
              <a:ea typeface="ＭＳ Ｐゴシック" pitchFamily="32" charset="-128"/>
              <a:cs typeface="ＭＳ Ｐゴシック" pitchFamily="32"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E409EFA6-30CB-6344-8A3E-10BDEE15C71D}" type="slidenum">
              <a:rPr lang="en-US">
                <a:latin typeface="Times New Roman" pitchFamily="32" charset="0"/>
              </a:rPr>
              <a:pPr/>
              <a:t>67</a:t>
            </a:fld>
            <a:endParaRPr lang="en-US" dirty="0">
              <a:latin typeface="Times New Roman" pitchFamily="32"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dirty="0">
              <a:latin typeface="Times" pitchFamily="32" charset="0"/>
              <a:ea typeface="ＭＳ Ｐゴシック" pitchFamily="32" charset="-128"/>
              <a:cs typeface="ＭＳ Ｐゴシック" pitchFamily="32"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DC964ADF-018C-404C-8F60-105AC806DCE8}" type="slidenum">
              <a:rPr lang="en-US">
                <a:latin typeface="Times New Roman" pitchFamily="32" charset="0"/>
              </a:rPr>
              <a:pPr/>
              <a:t>69</a:t>
            </a:fld>
            <a:endParaRPr lang="en-US" dirty="0">
              <a:latin typeface="Times New Roman" pitchFamily="32"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dirty="0">
              <a:latin typeface="Times" pitchFamily="32" charset="0"/>
              <a:ea typeface="ＭＳ Ｐゴシック" pitchFamily="32" charset="-128"/>
              <a:cs typeface="ＭＳ Ｐゴシック" pitchFamily="32"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FB97FDF5-0BA5-224D-B107-E7CCC3BEDFEB}" type="slidenum">
              <a:rPr lang="en-US">
                <a:latin typeface="Times New Roman" pitchFamily="32" charset="0"/>
              </a:rPr>
              <a:pPr/>
              <a:t>79</a:t>
            </a:fld>
            <a:endParaRPr lang="en-US" dirty="0">
              <a:latin typeface="Times New Roman" pitchFamily="32"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r>
              <a:rPr lang="en-US" dirty="0">
                <a:latin typeface="Times" pitchFamily="32" charset="0"/>
                <a:ea typeface="ＭＳ Ｐゴシック" pitchFamily="32" charset="-128"/>
                <a:cs typeface="ＭＳ Ｐゴシック" pitchFamily="32" charset="-128"/>
              </a:rPr>
              <a:t>A variety of techniques have been used to improve the performance of PCM or to reduce its complexity. One of the most popular alternatives to PCM is delta modulation (DM). With delta modulation, an analog input is approximated by a staircase function that moves up or down by one quantization level (</a:t>
            </a:r>
            <a:r>
              <a:rPr lang="en-US" dirty="0">
                <a:latin typeface="Symbol" pitchFamily="32" charset="2"/>
                <a:ea typeface="ＭＳ Ｐゴシック" pitchFamily="32" charset="-128"/>
                <a:cs typeface="ＭＳ Ｐゴシック" pitchFamily="32" charset="-128"/>
                <a:sym typeface="Symbol" pitchFamily="32" charset="2"/>
              </a:rPr>
              <a:t></a:t>
            </a:r>
            <a:r>
              <a:rPr lang="en-US" dirty="0">
                <a:latin typeface="Times" pitchFamily="32" charset="0"/>
                <a:ea typeface="ＭＳ Ｐゴシック" pitchFamily="32" charset="-128"/>
                <a:cs typeface="ＭＳ Ｐゴシック" pitchFamily="32" charset="-128"/>
              </a:rPr>
              <a:t>) at each sampling interval (</a:t>
            </a:r>
            <a:r>
              <a:rPr lang="en-US" i="1" dirty="0">
                <a:latin typeface="Times" pitchFamily="32" charset="0"/>
                <a:ea typeface="ＭＳ Ｐゴシック" pitchFamily="32" charset="-128"/>
                <a:cs typeface="ＭＳ Ｐゴシック" pitchFamily="32" charset="-128"/>
              </a:rPr>
              <a:t>T</a:t>
            </a:r>
            <a:r>
              <a:rPr lang="en-US" i="1" baseline="-25000" dirty="0">
                <a:latin typeface="Times" pitchFamily="32" charset="0"/>
                <a:ea typeface="ＭＳ Ｐゴシック" pitchFamily="32" charset="-128"/>
                <a:cs typeface="ＭＳ Ｐゴシック" pitchFamily="32" charset="-128"/>
              </a:rPr>
              <a:t>s</a:t>
            </a:r>
            <a:r>
              <a:rPr lang="en-US" dirty="0">
                <a:latin typeface="Times" pitchFamily="32" charset="0"/>
                <a:ea typeface="ＭＳ Ｐゴシック" pitchFamily="32" charset="-128"/>
                <a:cs typeface="ＭＳ Ｐゴシック" pitchFamily="32" charset="-128"/>
              </a:rPr>
              <a:t>). The important characteristic of this staircase function is that its behavior is binary: At each sampling time, the function moves up or down a constant amount </a:t>
            </a:r>
            <a:r>
              <a:rPr lang="en-US" dirty="0">
                <a:latin typeface="Symbol" pitchFamily="32" charset="2"/>
                <a:ea typeface="ＭＳ Ｐゴシック" pitchFamily="32" charset="-128"/>
                <a:cs typeface="ＭＳ Ｐゴシック" pitchFamily="32" charset="-128"/>
                <a:sym typeface="Symbol" pitchFamily="32" charset="2"/>
              </a:rPr>
              <a:t></a:t>
            </a:r>
            <a:r>
              <a:rPr lang="en-US" dirty="0">
                <a:latin typeface="Times" pitchFamily="32" charset="0"/>
                <a:ea typeface="ＭＳ Ｐゴシック" pitchFamily="32" charset="-128"/>
                <a:cs typeface="ＭＳ Ｐゴシック" pitchFamily="32" charset="-128"/>
              </a:rPr>
              <a:t>. Thus, the output of the delta modulation process can be represented as a single binary digit for each sample. In essence, a bit stream is produced by approximating the derivative of an analog signal rather than its amplitude: A 1 is generated if the staircase function is to go up during the next interval; a 0 is generated otherwise.</a:t>
            </a:r>
          </a:p>
          <a:p>
            <a:endParaRPr lang="en-US" dirty="0">
              <a:latin typeface="Times" pitchFamily="32" charset="0"/>
              <a:ea typeface="ＭＳ Ｐゴシック" pitchFamily="32" charset="-128"/>
              <a:cs typeface="ＭＳ Ｐゴシック" pitchFamily="32"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CF7A2084-D6DF-AD4F-9587-E9F3542A095C}" type="slidenum">
              <a:rPr lang="en-US">
                <a:latin typeface="Times New Roman" pitchFamily="32" charset="0"/>
              </a:rPr>
              <a:pPr/>
              <a:t>80</a:t>
            </a:fld>
            <a:endParaRPr lang="en-US" dirty="0">
              <a:latin typeface="Times New Roman" pitchFamily="32"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dirty="0">
              <a:latin typeface="Times" pitchFamily="32" charset="0"/>
              <a:ea typeface="ＭＳ Ｐゴシック" pitchFamily="32" charset="-128"/>
              <a:cs typeface="ＭＳ Ｐゴシック" pitchFamily="32"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56976774-544B-874D-A268-135FAF8F693A}" type="slidenum">
              <a:rPr lang="en-US">
                <a:latin typeface="Times New Roman" pitchFamily="32" charset="0"/>
              </a:rPr>
              <a:pPr/>
              <a:t>81</a:t>
            </a:fld>
            <a:endParaRPr lang="en-US" dirty="0">
              <a:latin typeface="Times New Roman" pitchFamily="32"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r>
              <a:rPr lang="en-US" dirty="0" smtClean="0">
                <a:latin typeface="Times" pitchFamily="32" charset="0"/>
                <a:ea typeface="ＭＳ Ｐゴシック" pitchFamily="32" charset="-128"/>
                <a:cs typeface="ＭＳ Ｐゴシック" pitchFamily="32" charset="-128"/>
              </a:rPr>
              <a:t>l</a:t>
            </a:r>
            <a:r>
              <a:rPr lang="en-US" dirty="0">
                <a:latin typeface="Times" pitchFamily="32" charset="0"/>
                <a:ea typeface="ＭＳ Ｐゴシック" pitchFamily="32" charset="-128"/>
                <a:cs typeface="ＭＳ Ｐゴシック" pitchFamily="32" charset="-128"/>
              </a:rPr>
              <a: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34DCD134-EC0B-9C4F-8808-BBE7CBC07F2A}" type="slidenum">
              <a:rPr lang="en-US">
                <a:latin typeface="Times New Roman" pitchFamily="32" charset="0"/>
              </a:rPr>
              <a:pPr/>
              <a:t>83</a:t>
            </a:fld>
            <a:endParaRPr lang="en-US" dirty="0">
              <a:latin typeface="Times New Roman" pitchFamily="32"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dirty="0">
              <a:latin typeface="Times New Roman" pitchFamily="32" charset="0"/>
              <a:ea typeface="ＭＳ Ｐゴシック" pitchFamily="32" charset="-128"/>
              <a:cs typeface="ＭＳ Ｐゴシック" pitchFamily="32"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B22E6375-77DA-C24D-815B-CFEA9815340D}" type="slidenum">
              <a:rPr lang="en-US">
                <a:latin typeface="Times New Roman" pitchFamily="32" charset="0"/>
              </a:rPr>
              <a:pPr/>
              <a:t>84</a:t>
            </a:fld>
            <a:endParaRPr lang="en-US" dirty="0">
              <a:latin typeface="Times New Roman" pitchFamily="32"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dirty="0">
              <a:latin typeface="Times New Roman" pitchFamily="32" charset="0"/>
              <a:ea typeface="ＭＳ Ｐゴシック" pitchFamily="32" charset="-128"/>
              <a:cs typeface="ＭＳ Ｐゴシック" pitchFamily="32"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pPr eaLnBrk="1" hangingPunct="1"/>
            <a:endParaRPr lang="en-US" smtClean="0">
              <a:latin typeface="Times New Roman"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pPr eaLnBrk="1" hangingPunct="1"/>
            <a:endParaRPr lang="en-US" smtClean="0">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1AA637F-027B-D34E-99CC-EC0D8B62236C}" type="slidenum">
              <a:rPr lang="en-US">
                <a:latin typeface="Times New Roman" pitchFamily="32" charset="0"/>
              </a:rPr>
              <a:pPr/>
              <a:t>9</a:t>
            </a:fld>
            <a:endParaRPr lang="en-US" dirty="0">
              <a:latin typeface="Times New Roman" pitchFamily="32"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endParaRPr kumimoji="1" lang="en-US" dirty="0">
              <a:latin typeface="Times New Roman" pitchFamily="32" charset="0"/>
              <a:ea typeface="ＭＳ Ｐゴシック" pitchFamily="32" charset="-128"/>
              <a:cs typeface="ＭＳ Ｐゴシック" pitchFamily="32"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pPr eaLnBrk="1" hangingPunct="1"/>
            <a:endParaRPr lang="en-US" smtClean="0">
              <a:latin typeface="Times New Roman"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pPr eaLnBrk="1" hangingPunct="1"/>
            <a:endParaRPr lang="en-US" smtClean="0">
              <a:latin typeface="Times New Roman"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pPr eaLnBrk="1" hangingPunct="1"/>
            <a:endParaRPr lang="en-US" smtClean="0">
              <a:latin typeface="Times New Roman"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pPr eaLnBrk="1" hangingPunct="1"/>
            <a:endParaRPr lang="en-US" smtClean="0">
              <a:latin typeface="Times New Roman"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pPr eaLnBrk="1" hangingPunct="1"/>
            <a:endParaRPr lang="en-US" smtClean="0">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66C4CA7-913D-8F49-95C4-D5BE8C3295C0}" type="slidenum">
              <a:rPr lang="en-US" smtClean="0"/>
              <a:pPr>
                <a:defRPr/>
              </a:pPr>
              <a:t>10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EDBF09FA-E1E2-5445-B52F-A7DE10551DC5}" type="slidenum">
              <a:rPr lang="en-US">
                <a:latin typeface="Times New Roman" pitchFamily="32" charset="0"/>
              </a:rPr>
              <a:pPr/>
              <a:t>15</a:t>
            </a:fld>
            <a:endParaRPr lang="en-US" dirty="0">
              <a:latin typeface="Times New Roman" pitchFamily="32" charset="0"/>
            </a:endParaRPr>
          </a:p>
        </p:txBody>
      </p:sp>
      <p:sp>
        <p:nvSpPr>
          <p:cNvPr id="31747" name="Rectangle 1026"/>
          <p:cNvSpPr>
            <a:spLocks noGrp="1" noRot="1" noChangeAspect="1" noChangeArrowheads="1" noTextEdit="1"/>
          </p:cNvSpPr>
          <p:nvPr>
            <p:ph type="sldImg"/>
          </p:nvPr>
        </p:nvSpPr>
        <p:spPr>
          <a:ln/>
        </p:spPr>
      </p:sp>
      <p:sp>
        <p:nvSpPr>
          <p:cNvPr id="31748" name="Rectangle 1027"/>
          <p:cNvSpPr>
            <a:spLocks noGrp="1" noChangeArrowheads="1"/>
          </p:cNvSpPr>
          <p:nvPr>
            <p:ph type="body" idx="1"/>
          </p:nvPr>
        </p:nvSpPr>
        <p:spPr>
          <a:noFill/>
          <a:ln/>
        </p:spPr>
        <p:txBody>
          <a:bodyPr/>
          <a:lstStyle/>
          <a:p>
            <a:endParaRPr lang="en-US" dirty="0">
              <a:latin typeface="Times New Roman" pitchFamily="32" charset="0"/>
              <a:ea typeface="ＭＳ Ｐゴシック" pitchFamily="32" charset="-128"/>
              <a:cs typeface="ＭＳ Ｐゴシック" pitchFamily="32"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39FDC82C-30E1-C841-A583-325019B46DB9}" type="slidenum">
              <a:rPr lang="en-US">
                <a:latin typeface="Times New Roman" pitchFamily="32" charset="0"/>
              </a:rPr>
              <a:pPr/>
              <a:t>16</a:t>
            </a:fld>
            <a:endParaRPr lang="en-US" dirty="0">
              <a:latin typeface="Times New Roman" pitchFamily="32" charset="0"/>
            </a:endParaRPr>
          </a:p>
        </p:txBody>
      </p:sp>
      <p:sp>
        <p:nvSpPr>
          <p:cNvPr id="33795" name="Rectangle 1026"/>
          <p:cNvSpPr>
            <a:spLocks noGrp="1" noRot="1" noChangeAspect="1" noChangeArrowheads="1" noTextEdit="1"/>
          </p:cNvSpPr>
          <p:nvPr>
            <p:ph type="sldImg"/>
          </p:nvPr>
        </p:nvSpPr>
        <p:spPr>
          <a:ln/>
        </p:spPr>
      </p:sp>
      <p:sp>
        <p:nvSpPr>
          <p:cNvPr id="33796" name="Rectangle 1027"/>
          <p:cNvSpPr>
            <a:spLocks noGrp="1" noChangeArrowheads="1"/>
          </p:cNvSpPr>
          <p:nvPr>
            <p:ph type="body" idx="1"/>
          </p:nvPr>
        </p:nvSpPr>
        <p:spPr>
          <a:noFill/>
          <a:ln/>
        </p:spPr>
        <p:txBody>
          <a:bodyPr/>
          <a:lstStyle/>
          <a:p>
            <a:r>
              <a:rPr lang="en-US" sz="1200" kern="1200" dirty="0" smtClean="0">
                <a:solidFill>
                  <a:schemeClr val="tx1"/>
                </a:solidFill>
                <a:latin typeface="Times New Roman" pitchFamily="-110" charset="0"/>
                <a:ea typeface="ＭＳ Ｐゴシック" pitchFamily="-110" charset="-128"/>
                <a:cs typeface="ＭＳ Ｐゴシック" pitchFamily="-110" charset="-128"/>
              </a:rPr>
              <a:t>A variation of NRZ is known as </a:t>
            </a:r>
            <a:r>
              <a:rPr lang="en-US" sz="1200" b="1" kern="1200" dirty="0" smtClean="0">
                <a:solidFill>
                  <a:schemeClr val="tx1"/>
                </a:solidFill>
                <a:latin typeface="Times New Roman" pitchFamily="-110" charset="0"/>
                <a:ea typeface="ＭＳ Ｐゴシック" pitchFamily="-110" charset="-128"/>
                <a:cs typeface="ＭＳ Ｐゴシック" pitchFamily="-110" charset="-128"/>
              </a:rPr>
              <a:t>NRZI</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(Nonreturn to Zero, invert on ones). As with NRZ-L, NRZI maintains a constant voltage pulse for the duration of a bit time. The data themselves are encoded as the presence or absence of a signal transition at the beginning of the bit time. A transition (low to high or high to low) at the beginning of a bit time denotes a binary 1 for that bit time; no transition indicates a binary 0.</a:t>
            </a:r>
          </a:p>
          <a:p>
            <a:r>
              <a:rPr lang="en-US" sz="1200" kern="1200" dirty="0" smtClean="0">
                <a:solidFill>
                  <a:schemeClr val="tx1"/>
                </a:solidFill>
                <a:latin typeface="Times New Roman" pitchFamily="-110" charset="0"/>
                <a:ea typeface="ＭＳ Ｐゴシック" pitchFamily="-110" charset="-128"/>
                <a:cs typeface="ＭＳ Ｐゴシック" pitchFamily="-110" charset="-128"/>
              </a:rPr>
              <a:t>	In this figure, a negative voltage is equated with binary 1 and a positive voltage with binary 0. This is the opposite of the definition used in virtually all other textbooks. The definition here conforms to the use of NRZ-L in data communications interfaces and the standards that govern those interfaces.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10" charset="0"/>
                <a:ea typeface="ＭＳ Ｐゴシック" pitchFamily="-110" charset="-128"/>
                <a:cs typeface="ＭＳ Ｐゴシック" pitchFamily="-110" charset="-128"/>
              </a:rPr>
              <a:t>NRZI is an example of </a:t>
            </a:r>
            <a:r>
              <a:rPr lang="en-US" sz="1200" b="1" kern="1200" dirty="0" smtClean="0">
                <a:solidFill>
                  <a:schemeClr val="tx1"/>
                </a:solidFill>
                <a:latin typeface="Times New Roman" pitchFamily="-110" charset="0"/>
                <a:ea typeface="ＭＳ Ｐゴシック" pitchFamily="-110" charset="-128"/>
                <a:cs typeface="ＭＳ Ｐゴシック" pitchFamily="-110" charset="-128"/>
              </a:rPr>
              <a:t>differential encoding</a:t>
            </a:r>
            <a:r>
              <a:rPr lang="en-US" sz="1200" kern="1200" dirty="0" smtClean="0">
                <a:solidFill>
                  <a:schemeClr val="tx1"/>
                </a:solidFill>
                <a:latin typeface="Times New Roman" pitchFamily="-110" charset="0"/>
                <a:ea typeface="ＭＳ Ｐゴシック" pitchFamily="-110" charset="-128"/>
                <a:cs typeface="ＭＳ Ｐゴシック" pitchFamily="-110" charset="-128"/>
              </a:rPr>
              <a:t>. In differential encoding, the information to be transmitted is represented in terms of the changes between successive signal elements rather than the signal elements themselves. The encoding of the current bit is determined as follows: if the current bit is a binary 0, then the current bit is encoded with the same signal as the preceding bit; if the current bit is a binary 1, then the current bit is encoded with a different signal than the preceding bit. One benefit of differential encoding is that it may be more reliable to detect a transition in the presence of noise than to compare a value to a threshold. Another benefit is that with a complex transmission layout, it is easy to lose the sense of the polarity of the signal. For example, on a multidrop twisted-pair line, if the leads from an attached device to the twisted pair are accidentally inverted, all 1s and 0s for NRZ-L will be inverted. This does not happen with differential encoding.</a:t>
            </a:r>
          </a:p>
          <a:p>
            <a:endParaRPr lang="en-US" sz="1200" kern="1200" dirty="0" smtClean="0">
              <a:solidFill>
                <a:schemeClr val="tx1"/>
              </a:solidFill>
              <a:latin typeface="Times New Roman" pitchFamily="-110" charset="0"/>
              <a:ea typeface="ＭＳ Ｐゴシック" pitchFamily="-110" charset="-128"/>
              <a:cs typeface="ＭＳ Ｐゴシック" pitchFamily="-110" charset="-128"/>
            </a:endParaRPr>
          </a:p>
          <a:p>
            <a:endParaRPr lang="en-US" dirty="0" smtClean="0">
              <a:latin typeface="Times" pitchFamily="32" charset="0"/>
              <a:ea typeface="ＭＳ Ｐゴシック" pitchFamily="32" charset="-128"/>
              <a:cs typeface="ＭＳ Ｐゴシック" pitchFamily="32" charset="-128"/>
            </a:endParaRPr>
          </a:p>
          <a:p>
            <a:endParaRPr lang="en-US" dirty="0">
              <a:latin typeface="Times" pitchFamily="32" charset="0"/>
              <a:ea typeface="ＭＳ Ｐゴシック" pitchFamily="32" charset="-128"/>
              <a:cs typeface="ＭＳ Ｐゴシック" pitchFamily="32"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9ED447F1-044C-4C42-8BF4-0272B0916E4E}" type="slidenum">
              <a:rPr lang="en-US">
                <a:latin typeface="Times New Roman" pitchFamily="32" charset="0"/>
              </a:rPr>
              <a:pPr/>
              <a:t>17</a:t>
            </a:fld>
            <a:endParaRPr lang="en-US" dirty="0">
              <a:latin typeface="Times New Roman" pitchFamily="32" charset="0"/>
            </a:endParaRPr>
          </a:p>
        </p:txBody>
      </p:sp>
      <p:sp>
        <p:nvSpPr>
          <p:cNvPr id="37891" name="Rectangle 1026"/>
          <p:cNvSpPr>
            <a:spLocks noGrp="1" noRot="1" noChangeAspect="1" noChangeArrowheads="1" noTextEdit="1"/>
          </p:cNvSpPr>
          <p:nvPr>
            <p:ph type="sldImg"/>
          </p:nvPr>
        </p:nvSpPr>
        <p:spPr>
          <a:ln/>
        </p:spPr>
      </p:sp>
      <p:sp>
        <p:nvSpPr>
          <p:cNvPr id="37892" name="Rectangle 1027"/>
          <p:cNvSpPr>
            <a:spLocks noGrp="1" noChangeArrowheads="1"/>
          </p:cNvSpPr>
          <p:nvPr>
            <p:ph type="body" idx="1"/>
          </p:nvPr>
        </p:nvSpPr>
        <p:spPr>
          <a:noFill/>
          <a:ln/>
        </p:spPr>
        <p:txBody>
          <a:bodyPr/>
          <a:lstStyle/>
          <a:p>
            <a:endParaRPr lang="en-US" dirty="0">
              <a:latin typeface="Times" pitchFamily="32" charset="0"/>
              <a:ea typeface="ＭＳ Ｐゴシック" pitchFamily="32" charset="-128"/>
              <a:cs typeface="ＭＳ Ｐゴシック" pitchFamily="32"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ED5E5D1-EC4D-7D4D-AA0F-65D33E7ACA3B}" type="slidenum">
              <a:rPr lang="en-US">
                <a:latin typeface="Times New Roman" pitchFamily="32" charset="0"/>
              </a:rPr>
              <a:pPr/>
              <a:t>18</a:t>
            </a:fld>
            <a:endParaRPr lang="en-US" dirty="0">
              <a:latin typeface="Times New Roman" pitchFamily="32" charset="0"/>
            </a:endParaRPr>
          </a:p>
        </p:txBody>
      </p:sp>
      <p:sp>
        <p:nvSpPr>
          <p:cNvPr id="39939" name="Rectangle 1026"/>
          <p:cNvSpPr>
            <a:spLocks noGrp="1" noRot="1" noChangeAspect="1" noChangeArrowheads="1" noTextEdit="1"/>
          </p:cNvSpPr>
          <p:nvPr>
            <p:ph type="sldImg"/>
          </p:nvPr>
        </p:nvSpPr>
        <p:spPr>
          <a:ln/>
        </p:spPr>
      </p:sp>
      <p:sp>
        <p:nvSpPr>
          <p:cNvPr id="39940" name="Rectangle 1027"/>
          <p:cNvSpPr>
            <a:spLocks noGrp="1" noChangeArrowheads="1"/>
          </p:cNvSpPr>
          <p:nvPr>
            <p:ph type="body" idx="1"/>
          </p:nvPr>
        </p:nvSpPr>
        <p:spPr>
          <a:noFill/>
          <a:ln/>
        </p:spPr>
        <p:txBody>
          <a:bodyPr/>
          <a:lstStyle/>
          <a:p>
            <a:endParaRPr lang="en-US" dirty="0">
              <a:latin typeface="Times" pitchFamily="32" charset="0"/>
              <a:ea typeface="ＭＳ Ｐゴシック" pitchFamily="32" charset="-128"/>
              <a:cs typeface="ＭＳ Ｐゴシック" pitchFamily="32"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grpSp>
        </p:grpSp>
      </p:grpSp>
      <p:sp>
        <p:nvSpPr>
          <p:cNvPr id="75842"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75843"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110"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dirty="0"/>
          </a:p>
        </p:txBody>
      </p:sp>
      <p:sp>
        <p:nvSpPr>
          <p:cNvPr id="69" name="Rectangle 69"/>
          <p:cNvSpPr>
            <a:spLocks noGrp="1" noChangeArrowheads="1"/>
          </p:cNvSpPr>
          <p:nvPr>
            <p:ph type="ftr" sz="quarter" idx="11"/>
          </p:nvPr>
        </p:nvSpPr>
        <p:spPr/>
        <p:txBody>
          <a:bodyPr/>
          <a:lstStyle>
            <a:lvl1pPr>
              <a:defRPr/>
            </a:lvl1pPr>
          </a:lstStyle>
          <a:p>
            <a:pPr>
              <a:defRPr/>
            </a:pPr>
            <a:endParaRPr lang="en-US" dirty="0"/>
          </a:p>
        </p:txBody>
      </p:sp>
      <p:sp>
        <p:nvSpPr>
          <p:cNvPr id="70" name="Rectangle 70"/>
          <p:cNvSpPr>
            <a:spLocks noGrp="1" noChangeArrowheads="1"/>
          </p:cNvSpPr>
          <p:nvPr>
            <p:ph type="sldNum" sz="quarter" idx="12"/>
          </p:nvPr>
        </p:nvSpPr>
        <p:spPr/>
        <p:txBody>
          <a:bodyPr/>
          <a:lstStyle>
            <a:lvl1pPr>
              <a:defRPr/>
            </a:lvl1pPr>
          </a:lstStyle>
          <a:p>
            <a:pPr>
              <a:defRPr/>
            </a:pPr>
            <a:fld id="{62EEAB97-CC53-4242-8D1C-FED9087BAC0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07DA9691-50D5-9144-AB03-850FF172EA39}"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1A51A966-2638-5F4A-89C9-DFD41A87E499}"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t>5.</a:t>
            </a:r>
            <a:fld id="{8344F476-20D7-4937-9C56-67AC6115145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46C61ECE-19E1-BE47-BA44-AAB7348897C7}"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04C0FC6D-36B7-EB4F-859D-919AC26E921A}"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023C97B3-D290-304C-A2EB-DCCD1AA04CE5}"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83981F70-3B3F-6F4D-A576-E7B2365523F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3C0F4553-2C8C-0843-82D8-332007AE2CF9}"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28E68B47-4ADF-A242-ACF7-0AC0CD26D18B}"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D4F8B0BA-FD79-D049-9A76-DE84315735A6}"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518A143C-67BD-484F-A033-33F2CA2ED3A0}"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7475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74758"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759"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760"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761"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762"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763"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764"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765"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grpSp>
          <p:sp>
            <p:nvSpPr>
              <p:cNvPr id="74766"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767"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768"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769"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770"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771"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72"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73"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74"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75"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76"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77"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78"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79"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80"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81"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82"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83"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84"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85"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86"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87"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88"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89"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90"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91"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92"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93"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94"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95"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96"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97"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98"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799"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800"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801"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802"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803"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804"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Times New Roman" pitchFamily="-110" charset="0"/>
                </a:endParaRPr>
              </a:p>
            </p:txBody>
          </p:sp>
          <p:sp>
            <p:nvSpPr>
              <p:cNvPr id="74805"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grpSp>
            <p:nvGrpSpPr>
              <p:cNvPr id="1075" name="Group 54"/>
              <p:cNvGrpSpPr>
                <a:grpSpLocks/>
              </p:cNvGrpSpPr>
              <p:nvPr userDrawn="1"/>
            </p:nvGrpSpPr>
            <p:grpSpPr bwMode="auto">
              <a:xfrm>
                <a:off x="4546" y="3608"/>
                <a:ext cx="518" cy="319"/>
                <a:chOff x="4546" y="3608"/>
                <a:chExt cx="518" cy="319"/>
              </a:xfrm>
            </p:grpSpPr>
            <p:sp>
              <p:nvSpPr>
                <p:cNvPr id="74807"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808"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809"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810"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811"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812"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grpSp>
          <p:grpSp>
            <p:nvGrpSpPr>
              <p:cNvPr id="1076" name="Group 61"/>
              <p:cNvGrpSpPr>
                <a:grpSpLocks/>
              </p:cNvGrpSpPr>
              <p:nvPr userDrawn="1"/>
            </p:nvGrpSpPr>
            <p:grpSpPr bwMode="auto">
              <a:xfrm>
                <a:off x="5381" y="3085"/>
                <a:ext cx="227" cy="132"/>
                <a:chOff x="5381" y="3085"/>
                <a:chExt cx="227" cy="132"/>
              </a:xfrm>
            </p:grpSpPr>
            <p:sp>
              <p:nvSpPr>
                <p:cNvPr id="74814"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815"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816"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sp>
              <p:nvSpPr>
                <p:cNvPr id="74817"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Times New Roman" pitchFamily="-110" charset="0"/>
                  </a:endParaRPr>
                </a:p>
              </p:txBody>
            </p:sp>
          </p:grpSp>
        </p:grpSp>
      </p:grpSp>
      <p:sp>
        <p:nvSpPr>
          <p:cNvPr id="74818"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4819"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defRPr>
            </a:lvl1pPr>
          </a:lstStyle>
          <a:p>
            <a:pPr>
              <a:defRPr/>
            </a:pPr>
            <a:endParaRPr lang="en-US" dirty="0"/>
          </a:p>
        </p:txBody>
      </p:sp>
      <p:sp>
        <p:nvSpPr>
          <p:cNvPr id="74820"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defRPr>
            </a:lvl1pPr>
          </a:lstStyle>
          <a:p>
            <a:pPr>
              <a:defRPr/>
            </a:pPr>
            <a:endParaRPr lang="en-US" dirty="0"/>
          </a:p>
        </p:txBody>
      </p:sp>
      <p:sp>
        <p:nvSpPr>
          <p:cNvPr id="74821"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latin typeface="+mn-lt"/>
              </a:defRPr>
            </a:lvl1pPr>
          </a:lstStyle>
          <a:p>
            <a:pPr>
              <a:defRPr/>
            </a:pPr>
            <a:fld id="{518A8361-F6B2-5845-B2F0-4A5389C0352A}" type="slidenum">
              <a:rPr lang="en-US"/>
              <a:pPr>
                <a:defRPr/>
              </a:pPr>
              <a:t>‹#›</a:t>
            </a:fld>
            <a:endParaRPr lang="en-US" dirty="0"/>
          </a:p>
        </p:txBody>
      </p:sp>
      <p:sp>
        <p:nvSpPr>
          <p:cNvPr id="74822"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04"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5" r:id="rId12"/>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10" charset="-128"/>
          <a:cs typeface="ＭＳ Ｐゴシック" pitchFamily="-110"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10" charset="0"/>
          <a:ea typeface="ＭＳ Ｐゴシック" pitchFamily="-110" charset="-128"/>
          <a:cs typeface="ＭＳ Ｐゴシック" pitchFamily="-110"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10"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32" charset="2"/>
        <a:buChar char="Ø"/>
        <a:defRPr sz="3200">
          <a:solidFill>
            <a:schemeClr val="tx1"/>
          </a:solidFill>
          <a:effectLst>
            <a:outerShdw blurRad="38100" dist="38100" dir="2700000" algn="tl">
              <a:srgbClr val="000000"/>
            </a:outerShdw>
          </a:effectLst>
          <a:latin typeface="+mn-lt"/>
          <a:ea typeface="ＭＳ Ｐゴシック" pitchFamily="-110" charset="-128"/>
          <a:cs typeface="ＭＳ Ｐゴシック" pitchFamily="-110" charset="-128"/>
        </a:defRPr>
      </a:lvl1pPr>
      <a:lvl2pPr marL="742950" indent="-285750" algn="l" rtl="0" eaLnBrk="0" fontAlgn="base" hangingPunct="0">
        <a:spcBef>
          <a:spcPct val="20000"/>
        </a:spcBef>
        <a:spcAft>
          <a:spcPct val="0"/>
        </a:spcAft>
        <a:buClr>
          <a:schemeClr val="tx2"/>
        </a:buClr>
        <a:buSzPct val="50000"/>
        <a:buFont typeface="Wingdings" pitchFamily="32" charset="2"/>
        <a:buChar char="l"/>
        <a:defRPr sz="2800">
          <a:solidFill>
            <a:schemeClr val="tx1"/>
          </a:solidFill>
          <a:effectLst>
            <a:outerShdw blurRad="38100" dist="38100" dir="2700000" algn="tl">
              <a:srgbClr val="000000"/>
            </a:outerShdw>
          </a:effectLst>
          <a:latin typeface="+mn-lt"/>
          <a:ea typeface="ＭＳ Ｐゴシック" pitchFamily="-110"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10" charset="-128"/>
        </a:defRPr>
      </a:lvl3pPr>
      <a:lvl4pPr marL="1600200" indent="-228600" algn="l" rtl="0" eaLnBrk="0" fontAlgn="base" hangingPunct="0">
        <a:spcBef>
          <a:spcPct val="20000"/>
        </a:spcBef>
        <a:spcAft>
          <a:spcPct val="0"/>
        </a:spcAft>
        <a:buClr>
          <a:schemeClr val="folHlink"/>
        </a:buClr>
        <a:buSzPct val="50000"/>
        <a:buFont typeface="Wingdings" pitchFamily="32" charset="2"/>
        <a:buChar char="l"/>
        <a:defRPr sz="2000">
          <a:solidFill>
            <a:schemeClr val="tx1"/>
          </a:solidFill>
          <a:effectLst>
            <a:outerShdw blurRad="38100" dist="38100" dir="2700000" algn="tl">
              <a:srgbClr val="000000"/>
            </a:outerShdw>
          </a:effectLst>
          <a:latin typeface="+mn-lt"/>
          <a:ea typeface="ＭＳ Ｐゴシック" pitchFamily="-110"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package" Target="../embeddings/Microsoft_Word_Document1.docx"/><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2.png"/><Relationship Id="rId5" Type="http://schemas.openxmlformats.org/officeDocument/2006/relationships/package" Target="../embeddings/Microsoft_Word_Document2.docx"/><Relationship Id="rId4" Type="http://schemas.openxmlformats.org/officeDocument/2006/relationships/oleObject" Target="../embeddings/oleObject2.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en.wikipedia.org/wiki/Round-off_error"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26"/>
          <p:cNvSpPr>
            <a:spLocks noGrp="1" noChangeArrowheads="1"/>
          </p:cNvSpPr>
          <p:nvPr>
            <p:ph type="ctrTitle"/>
          </p:nvPr>
        </p:nvSpPr>
        <p:spPr>
          <a:xfrm>
            <a:off x="838200" y="457200"/>
            <a:ext cx="7848600" cy="1752600"/>
          </a:xfrm>
        </p:spPr>
        <p:txBody>
          <a:bodyPr/>
          <a:lstStyle/>
          <a:p>
            <a:pPr eaLnBrk="1" hangingPunct="1">
              <a:defRPr/>
            </a:pPr>
            <a:r>
              <a:rPr kumimoji="1" lang="en-US" dirty="0">
                <a:ea typeface="+mj-ea"/>
                <a:cs typeface="+mj-cs"/>
              </a:rPr>
              <a:t>Data and Computer Communications</a:t>
            </a:r>
            <a:endParaRPr lang="en-AU" dirty="0">
              <a:ea typeface="+mj-ea"/>
              <a:cs typeface="+mj-cs"/>
            </a:endParaRPr>
          </a:p>
        </p:txBody>
      </p:sp>
      <p:sp>
        <p:nvSpPr>
          <p:cNvPr id="76803" name="Rectangle 1027"/>
          <p:cNvSpPr>
            <a:spLocks noGrp="1" noChangeArrowheads="1"/>
          </p:cNvSpPr>
          <p:nvPr>
            <p:ph type="subTitle" idx="1"/>
          </p:nvPr>
        </p:nvSpPr>
        <p:spPr>
          <a:xfrm>
            <a:off x="1447800" y="4343400"/>
            <a:ext cx="6400800" cy="2057400"/>
          </a:xfrm>
        </p:spPr>
        <p:txBody>
          <a:bodyPr/>
          <a:lstStyle/>
          <a:p>
            <a:pPr eaLnBrk="1" hangingPunct="1">
              <a:defRPr/>
            </a:pPr>
            <a:endParaRPr lang="en-US" sz="1800" dirty="0" smtClean="0"/>
          </a:p>
        </p:txBody>
      </p:sp>
      <p:sp>
        <p:nvSpPr>
          <p:cNvPr id="76804" name="Text Box 1028"/>
          <p:cNvSpPr txBox="1">
            <a:spLocks noChangeArrowheads="1"/>
          </p:cNvSpPr>
          <p:nvPr/>
        </p:nvSpPr>
        <p:spPr bwMode="auto">
          <a:xfrm>
            <a:off x="381000" y="2590800"/>
            <a:ext cx="8534400" cy="1190625"/>
          </a:xfrm>
          <a:prstGeom prst="rect">
            <a:avLst/>
          </a:prstGeom>
          <a:noFill/>
          <a:ln w="9525">
            <a:noFill/>
            <a:miter lim="800000"/>
            <a:headEnd/>
            <a:tailEnd/>
          </a:ln>
          <a:effectLst/>
        </p:spPr>
        <p:txBody>
          <a:bodyPr lIns="90000" tIns="46800" rIns="90000" bIns="46800">
            <a:prstTxWarp prst="textNoShape">
              <a:avLst/>
            </a:prstTxWarp>
            <a:spAutoFit/>
          </a:bodyPr>
          <a:lstStyle/>
          <a:p>
            <a:pPr algn="ctr">
              <a:defRPr/>
            </a:pPr>
            <a:r>
              <a:rPr lang="en-US" sz="3600" b="1" dirty="0">
                <a:solidFill>
                  <a:schemeClr val="tx2"/>
                </a:solidFill>
                <a:effectLst>
                  <a:outerShdw blurRad="38100" dist="38100" dir="2700000" algn="tl">
                    <a:srgbClr val="000000"/>
                  </a:outerShdw>
                </a:effectLst>
                <a:latin typeface="Arial" pitchFamily="-110" charset="0"/>
              </a:rPr>
              <a:t>Chapter 5 – Signal Encoding Techniques </a:t>
            </a:r>
          </a:p>
        </p:txBody>
      </p:sp>
      <p:sp>
        <p:nvSpPr>
          <p:cNvPr id="5" name="Footer Placeholder 4"/>
          <p:cNvSpPr>
            <a:spLocks noGrp="1"/>
          </p:cNvSpPr>
          <p:nvPr>
            <p:ph type="ftr" sz="quarter" idx="11"/>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6553200" y="533400"/>
            <a:ext cx="2590800" cy="1249362"/>
          </a:xfrm>
        </p:spPr>
        <p:txBody>
          <a:bodyPr/>
          <a:lstStyle/>
          <a:p>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600" dirty="0" smtClean="0"/>
              <a:t>Digital Signal Encoding Formats</a:t>
            </a:r>
            <a:endParaRPr lang="en-US" sz="3600" dirty="0"/>
          </a:p>
        </p:txBody>
      </p:sp>
      <p:graphicFrame>
        <p:nvGraphicFramePr>
          <p:cNvPr id="110594" name="Object 2"/>
          <p:cNvGraphicFramePr>
            <a:graphicFrameLocks noChangeAspect="1"/>
          </p:cNvGraphicFramePr>
          <p:nvPr/>
        </p:nvGraphicFramePr>
        <p:xfrm>
          <a:off x="0" y="0"/>
          <a:ext cx="6477001" cy="6858000"/>
        </p:xfrm>
        <a:graphic>
          <a:graphicData uri="http://schemas.openxmlformats.org/presentationml/2006/ole">
            <mc:AlternateContent xmlns:mc="http://schemas.openxmlformats.org/markup-compatibility/2006">
              <mc:Choice xmlns:v="urn:schemas-microsoft-com:vml" Requires="v">
                <p:oleObj spid="_x0000_s110598" name="Document" r:id="rId5" imgW="0" imgH="0" progId="Word.Document.12">
                  <p:embed/>
                </p:oleObj>
              </mc:Choice>
              <mc:Fallback>
                <p:oleObj name="Document" r:id="rId5" imgW="0" imgH="0" progId="Word.Document.12">
                  <p:embed/>
                  <p:pic>
                    <p:nvPicPr>
                      <p:cNvPr id="0" name="AutoShape 4"/>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6477001"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Signal encoding </a:t>
            </a:r>
            <a:endParaRPr lang="en-US" dirty="0"/>
          </a:p>
        </p:txBody>
      </p:sp>
      <p:sp>
        <p:nvSpPr>
          <p:cNvPr id="3" name="Content Placeholder 2"/>
          <p:cNvSpPr>
            <a:spLocks noGrp="1"/>
          </p:cNvSpPr>
          <p:nvPr>
            <p:ph idx="1"/>
          </p:nvPr>
        </p:nvSpPr>
        <p:spPr/>
        <p:txBody>
          <a:bodyPr/>
          <a:lstStyle/>
          <a:p>
            <a:r>
              <a:rPr kumimoji="1" lang="en-US" sz="2800" b="1" dirty="0" err="1" smtClean="0"/>
              <a:t>Nonreturn</a:t>
            </a:r>
            <a:r>
              <a:rPr kumimoji="1" lang="en-US" sz="2800" b="1" dirty="0" smtClean="0"/>
              <a:t> to Zero</a:t>
            </a:r>
          </a:p>
          <a:p>
            <a:pPr>
              <a:buNone/>
            </a:pPr>
            <a:r>
              <a:rPr kumimoji="1" lang="en-US" sz="2800" dirty="0" smtClean="0"/>
              <a:t>                 </a:t>
            </a:r>
            <a:r>
              <a:rPr kumimoji="1" lang="en-US" sz="2800" dirty="0" err="1" smtClean="0"/>
              <a:t>Nonreturn</a:t>
            </a:r>
            <a:r>
              <a:rPr kumimoji="1" lang="en-US" sz="2800" dirty="0" smtClean="0"/>
              <a:t> to Zero-Level   (NRZ-L)</a:t>
            </a:r>
          </a:p>
          <a:p>
            <a:pPr>
              <a:buNone/>
            </a:pPr>
            <a:r>
              <a:rPr kumimoji="1" lang="en-US" sz="2800" dirty="0" smtClean="0"/>
              <a:t>                 Non-return to Zero Inverted (NRZI)</a:t>
            </a:r>
          </a:p>
          <a:p>
            <a:r>
              <a:rPr lang="en-US" sz="2800" b="1" dirty="0" smtClean="0"/>
              <a:t>Multilevel  Binary</a:t>
            </a:r>
          </a:p>
          <a:p>
            <a:pPr>
              <a:buNone/>
            </a:pPr>
            <a:r>
              <a:rPr lang="en-US" sz="2800" dirty="0" smtClean="0"/>
              <a:t>                   </a:t>
            </a:r>
            <a:r>
              <a:rPr kumimoji="1" lang="en-US" sz="2800" dirty="0" smtClean="0"/>
              <a:t>Multilevel Binary Bipolar-AMI</a:t>
            </a:r>
          </a:p>
          <a:p>
            <a:pPr>
              <a:buNone/>
            </a:pPr>
            <a:r>
              <a:rPr kumimoji="1" lang="en-US" sz="2800" dirty="0" smtClean="0"/>
              <a:t>                   Multilevel Binary </a:t>
            </a:r>
            <a:r>
              <a:rPr kumimoji="1" lang="en-US" sz="2800" dirty="0" err="1" smtClean="0"/>
              <a:t>Pseudoternary</a:t>
            </a:r>
            <a:endParaRPr kumimoji="1" lang="en-US" sz="2800" dirty="0" smtClean="0"/>
          </a:p>
          <a:p>
            <a:r>
              <a:rPr kumimoji="1" lang="en-US" sz="2800" dirty="0" err="1" smtClean="0"/>
              <a:t>Biphase</a:t>
            </a:r>
            <a:endParaRPr kumimoji="1" lang="en-US" sz="2800" dirty="0" smtClean="0"/>
          </a:p>
          <a:p>
            <a:pPr>
              <a:buNone/>
            </a:pPr>
            <a:r>
              <a:rPr kumimoji="1" lang="en-GB" sz="2800" dirty="0" smtClean="0"/>
              <a:t>                     Manchester Encoding</a:t>
            </a:r>
          </a:p>
          <a:p>
            <a:pPr>
              <a:buNone/>
            </a:pPr>
            <a:r>
              <a:rPr kumimoji="1" lang="en-GB" sz="2800" dirty="0" smtClean="0"/>
              <a:t>                      Differential Manchester Encoding</a:t>
            </a:r>
          </a:p>
          <a:p>
            <a:pPr>
              <a:buNone/>
            </a:pPr>
            <a:r>
              <a:rPr kumimoji="1" lang="en-GB" sz="2800" b="1" dirty="0" smtClean="0"/>
              <a:t>       </a:t>
            </a:r>
            <a:r>
              <a:rPr kumimoji="1" lang="en-GB" sz="1400" b="1" dirty="0" smtClean="0"/>
              <a:t>                   </a:t>
            </a:r>
            <a:endParaRPr lang="en-US" sz="14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signal encoding formats</a:t>
            </a:r>
            <a:endParaRPr lang="en-US" dirty="0"/>
          </a:p>
        </p:txBody>
      </p:sp>
      <p:sp>
        <p:nvSpPr>
          <p:cNvPr id="3" name="Content Placeholder 2"/>
          <p:cNvSpPr>
            <a:spLocks noGrp="1"/>
          </p:cNvSpPr>
          <p:nvPr>
            <p:ph idx="1"/>
          </p:nvPr>
        </p:nvSpPr>
        <p:spPr>
          <a:xfrm>
            <a:off x="457200" y="1447800"/>
            <a:ext cx="8229600" cy="4454525"/>
          </a:xfrm>
        </p:spPr>
        <p:txBody>
          <a:bodyPr/>
          <a:lstStyle/>
          <a:p>
            <a:r>
              <a:rPr lang="en-US" sz="2000" dirty="0" smtClean="0"/>
              <a:t>NRZ-L</a:t>
            </a:r>
            <a:r>
              <a:rPr lang="en-US" dirty="0" smtClean="0"/>
              <a:t>  </a:t>
            </a:r>
          </a:p>
          <a:p>
            <a:pPr>
              <a:buNone/>
            </a:pPr>
            <a:r>
              <a:rPr lang="en-US" sz="2000" dirty="0" smtClean="0"/>
              <a:t>0-High level,1-Low level</a:t>
            </a:r>
          </a:p>
          <a:p>
            <a:pPr>
              <a:buNone/>
            </a:pPr>
            <a:r>
              <a:rPr lang="en-US" sz="2000" dirty="0" smtClean="0"/>
              <a:t>NRZ-I</a:t>
            </a:r>
          </a:p>
          <a:p>
            <a:pPr>
              <a:buNone/>
            </a:pPr>
            <a:r>
              <a:rPr lang="en-US" sz="2000" dirty="0" smtClean="0"/>
              <a:t>0-No transition at the beginning of the interval</a:t>
            </a:r>
          </a:p>
          <a:p>
            <a:pPr>
              <a:buNone/>
            </a:pPr>
            <a:r>
              <a:rPr lang="en-US" sz="2000" dirty="0" smtClean="0"/>
              <a:t>1-Transition at the beginning of the interval</a:t>
            </a:r>
          </a:p>
          <a:p>
            <a:pPr>
              <a:buNone/>
            </a:pPr>
            <a:r>
              <a:rPr lang="en-US" sz="1800" dirty="0" smtClean="0"/>
              <a:t>Bi-polar AMI</a:t>
            </a:r>
          </a:p>
          <a:p>
            <a:pPr>
              <a:buNone/>
            </a:pPr>
            <a:r>
              <a:rPr lang="en-US" sz="1800" dirty="0" smtClean="0"/>
              <a:t>0-No signal level</a:t>
            </a:r>
          </a:p>
          <a:p>
            <a:pPr>
              <a:buNone/>
            </a:pPr>
            <a:r>
              <a:rPr lang="en-US" sz="1800" dirty="0" smtClean="0"/>
              <a:t>1-Positive or negative levels alternating for successive ones</a:t>
            </a:r>
          </a:p>
          <a:p>
            <a:pPr>
              <a:buNone/>
            </a:pPr>
            <a:r>
              <a:rPr lang="en-US" sz="1800" dirty="0" err="1" smtClean="0"/>
              <a:t>Psuedoternary</a:t>
            </a:r>
            <a:endParaRPr lang="en-US" sz="1800" dirty="0" smtClean="0"/>
          </a:p>
          <a:p>
            <a:pPr>
              <a:buNone/>
            </a:pPr>
            <a:r>
              <a:rPr lang="en-US" sz="1800" dirty="0" smtClean="0"/>
              <a:t>0-Positive or negative levels alternating for successive zeroes</a:t>
            </a:r>
          </a:p>
          <a:p>
            <a:pPr>
              <a:buNone/>
            </a:pPr>
            <a:r>
              <a:rPr lang="en-US" sz="1800" dirty="0" smtClean="0"/>
              <a:t>1-No signal level</a:t>
            </a:r>
          </a:p>
          <a:p>
            <a:pPr>
              <a:buNone/>
            </a:pPr>
            <a:r>
              <a:rPr lang="en-US" sz="1800" dirty="0" smtClean="0"/>
              <a:t>Manchester</a:t>
            </a:r>
          </a:p>
          <a:p>
            <a:pPr>
              <a:buNone/>
            </a:pPr>
            <a:r>
              <a:rPr lang="en-US" sz="1800" dirty="0" smtClean="0"/>
              <a:t>Always a transition in the middle of the interval</a:t>
            </a:r>
          </a:p>
          <a:p>
            <a:pPr>
              <a:buNone/>
            </a:pPr>
            <a:r>
              <a:rPr lang="en-US" sz="1800" dirty="0" smtClean="0"/>
              <a:t>0-Transition from high to low in the middle of the interval</a:t>
            </a:r>
          </a:p>
          <a:p>
            <a:pPr>
              <a:buNone/>
            </a:pPr>
            <a:r>
              <a:rPr lang="en-US" sz="1800" dirty="0" smtClean="0"/>
              <a:t>1-Transition from low to high in the middle of the interval</a:t>
            </a:r>
          </a:p>
          <a:p>
            <a:pPr>
              <a:buNone/>
            </a:pPr>
            <a:endParaRPr lang="en-US" sz="1800" dirty="0" smtClean="0"/>
          </a:p>
          <a:p>
            <a:pPr>
              <a:buNone/>
            </a:pPr>
            <a:endParaRPr lang="en-US" sz="1800" dirty="0" smtClean="0"/>
          </a:p>
          <a:p>
            <a:pPr>
              <a:buNone/>
            </a:pPr>
            <a:r>
              <a:rPr lang="en-US" sz="1800" dirty="0" smtClean="0"/>
              <a:t> </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400" dirty="0" smtClean="0"/>
              <a:t>Differential </a:t>
            </a:r>
            <a:r>
              <a:rPr lang="en-US" sz="1400" dirty="0" err="1" smtClean="0"/>
              <a:t>Manchestor</a:t>
            </a:r>
            <a:r>
              <a:rPr lang="en-US" sz="1400" dirty="0" smtClean="0"/>
              <a:t> Encoding</a:t>
            </a:r>
          </a:p>
          <a:p>
            <a:pPr>
              <a:buNone/>
            </a:pPr>
            <a:r>
              <a:rPr lang="en-US" sz="1400" dirty="0" smtClean="0"/>
              <a:t>Always a transition at the middle of the interval.</a:t>
            </a:r>
          </a:p>
          <a:p>
            <a:pPr>
              <a:buNone/>
            </a:pPr>
            <a:r>
              <a:rPr lang="en-US" sz="1400" dirty="0" smtClean="0"/>
              <a:t>0-Transition at the beginning of the interval</a:t>
            </a:r>
          </a:p>
          <a:p>
            <a:pPr>
              <a:buNone/>
            </a:pPr>
            <a:r>
              <a:rPr lang="en-US" sz="1400" dirty="0" smtClean="0"/>
              <a:t>1-No transition at the beginning of the interval</a:t>
            </a:r>
          </a:p>
          <a:p>
            <a:pPr>
              <a:buNone/>
            </a:pPr>
            <a:r>
              <a:rPr lang="en-US" sz="1400" dirty="0" smtClean="0"/>
              <a:t>B8ZS</a:t>
            </a:r>
          </a:p>
          <a:p>
            <a:pPr>
              <a:buNone/>
            </a:pPr>
            <a:r>
              <a:rPr lang="en-US" sz="1400" dirty="0" smtClean="0"/>
              <a:t>Same as bipolar </a:t>
            </a:r>
            <a:r>
              <a:rPr lang="en-US" sz="1400" dirty="0" err="1" smtClean="0"/>
              <a:t>AMI,except</a:t>
            </a:r>
            <a:r>
              <a:rPr lang="en-US" sz="1400" dirty="0" smtClean="0"/>
              <a:t> that any string of eight zeroes is replaced with  two code violations</a:t>
            </a:r>
          </a:p>
          <a:p>
            <a:pPr>
              <a:buNone/>
            </a:pPr>
            <a:r>
              <a:rPr lang="en-US" sz="1400" dirty="0" smtClean="0"/>
              <a:t>HDB3</a:t>
            </a:r>
          </a:p>
          <a:p>
            <a:pPr>
              <a:buNone/>
            </a:pPr>
            <a:r>
              <a:rPr lang="en-US" sz="1400" dirty="0" smtClean="0"/>
              <a:t>Same as bipolar AMI ,Except that any string of four zeroes is replaced  with one code violation</a:t>
            </a:r>
          </a:p>
          <a:p>
            <a:pPr>
              <a:buNone/>
            </a:pPr>
            <a:r>
              <a:rPr lang="en-US" sz="1400" dirty="0" smtClean="0"/>
              <a:t>Case 1:-Previous polarity –</a:t>
            </a:r>
            <a:r>
              <a:rPr lang="en-US" sz="1400" dirty="0" err="1" smtClean="0"/>
              <a:t>ve</a:t>
            </a:r>
            <a:r>
              <a:rPr lang="en-US" sz="1400" dirty="0" smtClean="0"/>
              <a:t> and number of non zero voltages since the last substitution is odd</a:t>
            </a:r>
          </a:p>
          <a:p>
            <a:pPr>
              <a:buNone/>
            </a:pPr>
            <a:r>
              <a:rPr lang="en-US" sz="1400" dirty="0" smtClean="0"/>
              <a:t>              Replace with 000-</a:t>
            </a:r>
          </a:p>
          <a:p>
            <a:pPr>
              <a:buNone/>
            </a:pPr>
            <a:r>
              <a:rPr lang="en-US" sz="1400" dirty="0" smtClean="0"/>
              <a:t>Case 2:-Previous </a:t>
            </a:r>
            <a:r>
              <a:rPr lang="en-US" sz="1400" dirty="0" err="1" smtClean="0"/>
              <a:t>polariy</a:t>
            </a:r>
            <a:r>
              <a:rPr lang="en-US" sz="1400" dirty="0" smtClean="0"/>
              <a:t> -</a:t>
            </a:r>
            <a:r>
              <a:rPr lang="en-US" sz="1400" dirty="0" err="1" smtClean="0"/>
              <a:t>ve</a:t>
            </a:r>
            <a:r>
              <a:rPr lang="en-US" sz="1400" dirty="0" smtClean="0"/>
              <a:t> and number  of non zero voltages since the last substitution is even</a:t>
            </a:r>
          </a:p>
          <a:p>
            <a:pPr>
              <a:buNone/>
            </a:pPr>
            <a:r>
              <a:rPr lang="en-US" sz="1400" dirty="0" smtClean="0"/>
              <a:t>              Replace with +00+</a:t>
            </a:r>
          </a:p>
          <a:p>
            <a:pPr>
              <a:buNone/>
            </a:pPr>
            <a:r>
              <a:rPr lang="en-US" sz="1400" dirty="0" smtClean="0"/>
              <a:t>Case 3:-Previous polarity +</a:t>
            </a:r>
            <a:r>
              <a:rPr lang="en-US" sz="1400" dirty="0" err="1" smtClean="0"/>
              <a:t>ve</a:t>
            </a:r>
            <a:r>
              <a:rPr lang="en-US" sz="1400" dirty="0" smtClean="0"/>
              <a:t> and number of non zero voltages since the last substitution is odd</a:t>
            </a:r>
          </a:p>
          <a:p>
            <a:pPr>
              <a:buNone/>
            </a:pPr>
            <a:r>
              <a:rPr lang="en-US" sz="1400" dirty="0" smtClean="0"/>
              <a:t>             Replace with 000+</a:t>
            </a:r>
          </a:p>
          <a:p>
            <a:pPr>
              <a:buNone/>
            </a:pPr>
            <a:r>
              <a:rPr lang="en-US" sz="1400" dirty="0" smtClean="0"/>
              <a:t>Case4:-Previous polarity +</a:t>
            </a:r>
            <a:r>
              <a:rPr lang="en-US" sz="1400" dirty="0" err="1" smtClean="0"/>
              <a:t>ve</a:t>
            </a:r>
            <a:r>
              <a:rPr lang="en-US" sz="1400" dirty="0" smtClean="0"/>
              <a:t> and number of non zero voltages since the last substitution is even</a:t>
            </a:r>
          </a:p>
          <a:p>
            <a:pPr>
              <a:buNone/>
            </a:pPr>
            <a:r>
              <a:rPr lang="en-US" sz="1400" dirty="0" smtClean="0"/>
              <a:t>            Replace with -00-</a:t>
            </a:r>
          </a:p>
          <a:p>
            <a:pPr>
              <a:buNone/>
            </a:pPr>
            <a:endParaRPr lang="en-US" dirty="0" smtClean="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Nonreturn to Zero-Level (NRZ-L)</a:t>
            </a:r>
          </a:p>
        </p:txBody>
      </p:sp>
      <p:sp>
        <p:nvSpPr>
          <p:cNvPr id="14339" name="Rectangle 3"/>
          <p:cNvSpPr>
            <a:spLocks noGrp="1" noChangeArrowheads="1"/>
          </p:cNvSpPr>
          <p:nvPr>
            <p:ph type="body" idx="1"/>
          </p:nvPr>
        </p:nvSpPr>
        <p:spPr/>
        <p:txBody>
          <a:bodyPr/>
          <a:lstStyle/>
          <a:p>
            <a:r>
              <a:rPr lang="en-US" altLang="en-US"/>
              <a:t>Two different voltages for 0 and 1 bits</a:t>
            </a:r>
          </a:p>
          <a:p>
            <a:r>
              <a:rPr lang="en-US" altLang="en-US"/>
              <a:t>Voltage constant during bit interval</a:t>
            </a:r>
          </a:p>
          <a:p>
            <a:pPr lvl="1"/>
            <a:r>
              <a:rPr lang="en-US" altLang="en-US"/>
              <a:t>no transition I.e. no return to zero voltage</a:t>
            </a:r>
          </a:p>
          <a:p>
            <a:r>
              <a:rPr lang="en-US" altLang="en-US"/>
              <a:t>e.g. Absence of voltage for zero, constant positive voltage for one</a:t>
            </a:r>
          </a:p>
          <a:p>
            <a:r>
              <a:rPr lang="en-US" altLang="en-US"/>
              <a:t>More often, negative voltage for one value and positive for the other</a:t>
            </a:r>
          </a:p>
          <a:p>
            <a:r>
              <a:rPr lang="en-US" altLang="en-US"/>
              <a:t>This is NRZ-L</a:t>
            </a:r>
          </a:p>
          <a:p>
            <a:endParaRPr lang="en-US"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152400"/>
            <a:ext cx="8229600" cy="1139825"/>
          </a:xfrm>
        </p:spPr>
        <p:txBody>
          <a:bodyPr/>
          <a:lstStyle/>
          <a:p>
            <a:pPr eaLnBrk="1" hangingPunct="1">
              <a:defRPr/>
            </a:pPr>
            <a:r>
              <a:rPr kumimoji="1" lang="en-US" dirty="0">
                <a:ea typeface="+mj-ea"/>
                <a:cs typeface="+mj-cs"/>
              </a:rPr>
              <a:t>Encoding Schemes</a:t>
            </a:r>
          </a:p>
        </p:txBody>
      </p:sp>
      <p:pic>
        <p:nvPicPr>
          <p:cNvPr id="30723" name="Picture 4" descr="Signal Formats                                                 00282837  Mnementh                      BEAE7A2F:"/>
          <p:cNvPicPr>
            <a:picLocks noChangeAspect="1" noChangeArrowheads="1"/>
          </p:cNvPicPr>
          <p:nvPr/>
        </p:nvPicPr>
        <p:blipFill>
          <a:blip r:embed="rId3">
            <a:lum/>
            <a:alphaModFix/>
          </a:blip>
          <a:srcRect t="14319" b="10739"/>
          <a:stretch>
            <a:fillRect/>
          </a:stretch>
        </p:blipFill>
        <p:spPr bwMode="auto">
          <a:xfrm>
            <a:off x="1752600" y="1208088"/>
            <a:ext cx="5597525" cy="5427662"/>
          </a:xfrm>
          <a:prstGeom prst="rect">
            <a:avLst/>
          </a:prstGeom>
          <a:noFill/>
          <a:ln w="9525">
            <a:noFill/>
            <a:miter lim="800000"/>
            <a:headEnd/>
            <a:tailEnd/>
          </a:ln>
        </p:spPr>
      </p:pic>
    </p:spTree>
  </p:cSld>
  <p:clrMapOvr>
    <a:masterClrMapping/>
  </p:clrMapOvr>
  <p:transition spd="slow">
    <p:zoom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kumimoji="1" lang="en-US" dirty="0" smtClean="0"/>
              <a:t>Non-return to Zero Inverted (NRZI)</a:t>
            </a:r>
          </a:p>
        </p:txBody>
      </p:sp>
      <p:sp>
        <p:nvSpPr>
          <p:cNvPr id="15363" name="Rectangle 3"/>
          <p:cNvSpPr>
            <a:spLocks noGrp="1" noChangeArrowheads="1"/>
          </p:cNvSpPr>
          <p:nvPr>
            <p:ph type="body" idx="1"/>
          </p:nvPr>
        </p:nvSpPr>
        <p:spPr>
          <a:xfrm>
            <a:off x="457200" y="1676400"/>
            <a:ext cx="8229600" cy="5181600"/>
          </a:xfrm>
        </p:spPr>
        <p:txBody>
          <a:bodyPr/>
          <a:lstStyle/>
          <a:p>
            <a:pPr eaLnBrk="1" hangingPunct="1">
              <a:lnSpc>
                <a:spcPct val="90000"/>
              </a:lnSpc>
              <a:buFont typeface="Wingdings" pitchFamily="-110" charset="2"/>
              <a:buChar char="Ø"/>
              <a:defRPr/>
            </a:pPr>
            <a:r>
              <a:rPr kumimoji="1" lang="en-US" sz="2800" dirty="0" smtClean="0"/>
              <a:t>Non-return to zero, invert on ones</a:t>
            </a:r>
          </a:p>
          <a:p>
            <a:pPr eaLnBrk="1" hangingPunct="1">
              <a:lnSpc>
                <a:spcPct val="90000"/>
              </a:lnSpc>
              <a:buFont typeface="Wingdings" pitchFamily="-110" charset="2"/>
              <a:buChar char="Ø"/>
              <a:defRPr/>
            </a:pPr>
            <a:r>
              <a:rPr kumimoji="1" lang="en-US" sz="2800" dirty="0" smtClean="0"/>
              <a:t>constant voltage pulse for duration of bit</a:t>
            </a:r>
          </a:p>
          <a:p>
            <a:pPr eaLnBrk="1" hangingPunct="1">
              <a:lnSpc>
                <a:spcPct val="90000"/>
              </a:lnSpc>
              <a:buFont typeface="Wingdings" pitchFamily="-110" charset="2"/>
              <a:buChar char="Ø"/>
              <a:defRPr/>
            </a:pPr>
            <a:r>
              <a:rPr kumimoji="1" lang="en-US" sz="2800" dirty="0" smtClean="0"/>
              <a:t>data encoded as presence or absence of signal transition at beginning of bit time</a:t>
            </a:r>
          </a:p>
          <a:p>
            <a:pPr lvl="1" eaLnBrk="1" hangingPunct="1">
              <a:lnSpc>
                <a:spcPct val="90000"/>
              </a:lnSpc>
              <a:buFont typeface="Wingdings" pitchFamily="-110" charset="2"/>
              <a:buChar char="l"/>
              <a:defRPr/>
            </a:pPr>
            <a:r>
              <a:rPr kumimoji="1" lang="en-US" sz="2400" dirty="0" smtClean="0"/>
              <a:t>transition (low to high or high to low) denotes binary 1</a:t>
            </a:r>
          </a:p>
          <a:p>
            <a:pPr lvl="1" eaLnBrk="1" hangingPunct="1">
              <a:lnSpc>
                <a:spcPct val="90000"/>
              </a:lnSpc>
              <a:buFont typeface="Wingdings" pitchFamily="-110" charset="2"/>
              <a:buChar char="l"/>
              <a:defRPr/>
            </a:pPr>
            <a:r>
              <a:rPr kumimoji="1" lang="en-US" sz="2400" dirty="0" smtClean="0"/>
              <a:t>no transition denotes binary 0</a:t>
            </a:r>
          </a:p>
          <a:p>
            <a:pPr eaLnBrk="1" hangingPunct="1">
              <a:lnSpc>
                <a:spcPct val="90000"/>
              </a:lnSpc>
              <a:buFont typeface="Wingdings" pitchFamily="-110" charset="2"/>
              <a:buChar char="Ø"/>
              <a:defRPr/>
            </a:pPr>
            <a:r>
              <a:rPr kumimoji="1" lang="en-US" sz="2800" dirty="0" smtClean="0"/>
              <a:t>example of differential encoding</a:t>
            </a:r>
          </a:p>
          <a:p>
            <a:pPr lvl="1" eaLnBrk="1" hangingPunct="1">
              <a:lnSpc>
                <a:spcPct val="90000"/>
              </a:lnSpc>
              <a:buFont typeface="Wingdings" pitchFamily="-110" charset="2"/>
              <a:buChar char="l"/>
              <a:defRPr/>
            </a:pPr>
            <a:r>
              <a:rPr kumimoji="1" lang="en-US" sz="2400" dirty="0" smtClean="0"/>
              <a:t>data represented by changes </a:t>
            </a:r>
          </a:p>
          <a:p>
            <a:pPr lvl="1" eaLnBrk="1" hangingPunct="1">
              <a:lnSpc>
                <a:spcPct val="90000"/>
              </a:lnSpc>
              <a:buFont typeface="Wingdings" pitchFamily="-110" charset="2"/>
              <a:buChar char="l"/>
              <a:defRPr/>
            </a:pPr>
            <a:r>
              <a:rPr kumimoji="1" lang="en-US" sz="2400" dirty="0" smtClean="0"/>
              <a:t>more reliable to detect a transition in the presence of noise than to compare a value to a threshold</a:t>
            </a:r>
          </a:p>
          <a:p>
            <a:pPr lvl="1" eaLnBrk="1" hangingPunct="1">
              <a:lnSpc>
                <a:spcPct val="90000"/>
              </a:lnSpc>
              <a:buNone/>
              <a:defRPr/>
            </a:pPr>
            <a:endParaRPr kumimoji="1" lang="en-US" sz="2400" dirty="0" smtClean="0"/>
          </a:p>
          <a:p>
            <a:pPr lvl="1" eaLnBrk="1" hangingPunct="1">
              <a:lnSpc>
                <a:spcPct val="90000"/>
              </a:lnSpc>
              <a:buFont typeface="Wingdings" pitchFamily="-110" charset="2"/>
              <a:buChar char="l"/>
              <a:defRPr/>
            </a:pPr>
            <a:endParaRPr kumimoji="1" lang="en-US" sz="2400" dirty="0" smtClean="0"/>
          </a:p>
          <a:p>
            <a:pPr lvl="1" eaLnBrk="1" hangingPunct="1">
              <a:lnSpc>
                <a:spcPct val="90000"/>
              </a:lnSpc>
              <a:buFont typeface="Wingdings" pitchFamily="-110" charset="2"/>
              <a:buChar char="l"/>
              <a:defRPr/>
            </a:pPr>
            <a:endParaRPr kumimoji="1"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5363">
                                            <p:txEl>
                                              <p:pRg st="3" end="3"/>
                                            </p:txEl>
                                          </p:spTgt>
                                        </p:tgtEl>
                                        <p:attrNameLst>
                                          <p:attrName>style.visibility</p:attrName>
                                        </p:attrNameLst>
                                      </p:cBhvr>
                                      <p:to>
                                        <p:strVal val="visible"/>
                                      </p:to>
                                    </p:set>
                                    <p:anim calcmode="lin" valueType="num">
                                      <p:cBhvr additive="base">
                                        <p:cTn id="7" dur="500" fill="hold"/>
                                        <p:tgtEl>
                                          <p:spTgt spid="15363">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3">
                                            <p:txEl>
                                              <p:pRg st="3" end="3"/>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5363">
                                            <p:txEl>
                                              <p:pRg st="4" end="4"/>
                                            </p:txEl>
                                          </p:spTgt>
                                        </p:tgtEl>
                                        <p:attrNameLst>
                                          <p:attrName>style.visibility</p:attrName>
                                        </p:attrNameLst>
                                      </p:cBhvr>
                                      <p:to>
                                        <p:strVal val="visible"/>
                                      </p:to>
                                    </p:set>
                                    <p:anim calcmode="lin" valueType="num">
                                      <p:cBhvr additive="base">
                                        <p:cTn id="11" dur="500" fill="hold"/>
                                        <p:tgtEl>
                                          <p:spTgt spid="15363">
                                            <p:txEl>
                                              <p:pRg st="4" end="4"/>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5363">
                                            <p:txEl>
                                              <p:pRg st="4" end="4"/>
                                            </p:txEl>
                                          </p:spTgt>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1000"/>
                                  </p:stCondLst>
                                  <p:childTnLst>
                                    <p:set>
                                      <p:cBhvr>
                                        <p:cTn id="15" dur="1" fill="hold">
                                          <p:stCondLst>
                                            <p:cond delay="0"/>
                                          </p:stCondLst>
                                        </p:cTn>
                                        <p:tgtEl>
                                          <p:spTgt spid="15363">
                                            <p:txEl>
                                              <p:pRg st="6" end="6"/>
                                            </p:txEl>
                                          </p:spTgt>
                                        </p:tgtEl>
                                        <p:attrNameLst>
                                          <p:attrName>style.visibility</p:attrName>
                                        </p:attrNameLst>
                                      </p:cBhvr>
                                      <p:to>
                                        <p:strVal val="visible"/>
                                      </p:to>
                                    </p:set>
                                    <p:anim calcmode="lin" valueType="num">
                                      <p:cBhvr additive="base">
                                        <p:cTn id="16" dur="500" fill="hold"/>
                                        <p:tgtEl>
                                          <p:spTgt spid="15363">
                                            <p:txEl>
                                              <p:pRg st="6" end="6"/>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5363">
                                            <p:txEl>
                                              <p:pRg st="6" end="6"/>
                                            </p:txEl>
                                          </p:spTgt>
                                        </p:tgtEl>
                                        <p:attrNameLst>
                                          <p:attrName>ppt_y</p:attrName>
                                        </p:attrNameLst>
                                      </p:cBhvr>
                                      <p:tavLst>
                                        <p:tav tm="0">
                                          <p:val>
                                            <p:strVal val="#ppt_y"/>
                                          </p:val>
                                        </p:tav>
                                        <p:tav tm="100000">
                                          <p:val>
                                            <p:strVal val="#ppt_y"/>
                                          </p:val>
                                        </p:tav>
                                      </p:tavLst>
                                    </p:anim>
                                  </p:childTnLst>
                                </p:cTn>
                              </p:par>
                              <p:par>
                                <p:cTn id="18" presetID="1" presetClass="entr" presetSubtype="0" fill="hold" nodeType="withEffect">
                                  <p:stCondLst>
                                    <p:cond delay="1000"/>
                                  </p:stCondLst>
                                  <p:childTnLst>
                                    <p:set>
                                      <p:cBhvr>
                                        <p:cTn id="19"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kumimoji="1" lang="en-US" dirty="0">
                <a:ea typeface="+mj-ea"/>
                <a:cs typeface="+mj-cs"/>
              </a:rPr>
              <a:t>Multilevel Binary</a:t>
            </a:r>
            <a:br>
              <a:rPr kumimoji="1" lang="en-US" dirty="0">
                <a:ea typeface="+mj-ea"/>
                <a:cs typeface="+mj-cs"/>
              </a:rPr>
            </a:br>
            <a:r>
              <a:rPr kumimoji="1" lang="en-US" dirty="0">
                <a:ea typeface="+mj-ea"/>
                <a:cs typeface="+mj-cs"/>
              </a:rPr>
              <a:t>Bipolar-AMI</a:t>
            </a:r>
          </a:p>
        </p:txBody>
      </p:sp>
      <p:sp>
        <p:nvSpPr>
          <p:cNvPr id="20483" name="Rectangle 3"/>
          <p:cNvSpPr>
            <a:spLocks noGrp="1" noChangeArrowheads="1"/>
          </p:cNvSpPr>
          <p:nvPr>
            <p:ph type="body" idx="1"/>
          </p:nvPr>
        </p:nvSpPr>
        <p:spPr>
          <a:xfrm>
            <a:off x="914400" y="1828800"/>
            <a:ext cx="8229600" cy="5029200"/>
          </a:xfrm>
        </p:spPr>
        <p:txBody>
          <a:bodyPr/>
          <a:lstStyle/>
          <a:p>
            <a:pPr eaLnBrk="1" hangingPunct="1">
              <a:lnSpc>
                <a:spcPct val="90000"/>
              </a:lnSpc>
              <a:buFont typeface="Wingdings" pitchFamily="-110" charset="2"/>
              <a:buChar char="Ø"/>
              <a:defRPr/>
            </a:pPr>
            <a:r>
              <a:rPr kumimoji="1" lang="en-US" dirty="0"/>
              <a:t>u</a:t>
            </a:r>
            <a:r>
              <a:rPr kumimoji="1" lang="en-US" dirty="0" smtClean="0"/>
              <a:t>se </a:t>
            </a:r>
            <a:r>
              <a:rPr kumimoji="1" lang="en-US" dirty="0"/>
              <a:t>more than two signal levels</a:t>
            </a:r>
          </a:p>
          <a:p>
            <a:pPr eaLnBrk="1" hangingPunct="1">
              <a:lnSpc>
                <a:spcPct val="90000"/>
              </a:lnSpc>
              <a:buFont typeface="Wingdings" pitchFamily="-110" charset="2"/>
              <a:buChar char="Ø"/>
              <a:defRPr/>
            </a:pPr>
            <a:r>
              <a:rPr kumimoji="1" lang="en-US" dirty="0"/>
              <a:t>Bipolar-AMI</a:t>
            </a:r>
          </a:p>
          <a:p>
            <a:pPr lvl="1" eaLnBrk="1" hangingPunct="1">
              <a:lnSpc>
                <a:spcPct val="90000"/>
              </a:lnSpc>
              <a:buFont typeface="Wingdings" pitchFamily="-110" charset="2"/>
              <a:buChar char="l"/>
              <a:defRPr/>
            </a:pPr>
            <a:r>
              <a:rPr kumimoji="1" lang="en-US" dirty="0"/>
              <a:t>binary 0 represented by no line signal</a:t>
            </a:r>
          </a:p>
          <a:p>
            <a:pPr lvl="1" eaLnBrk="1" hangingPunct="1">
              <a:lnSpc>
                <a:spcPct val="90000"/>
              </a:lnSpc>
              <a:buFont typeface="Wingdings" pitchFamily="-110" charset="2"/>
              <a:buChar char="l"/>
              <a:defRPr/>
            </a:pPr>
            <a:r>
              <a:rPr kumimoji="1" lang="en-US" dirty="0"/>
              <a:t>binary 1 represented by positive or            negative pulse</a:t>
            </a:r>
          </a:p>
          <a:p>
            <a:pPr lvl="1" eaLnBrk="1" hangingPunct="1">
              <a:lnSpc>
                <a:spcPct val="90000"/>
              </a:lnSpc>
              <a:buFont typeface="Wingdings" pitchFamily="-110" charset="2"/>
              <a:buChar char="l"/>
              <a:defRPr/>
            </a:pPr>
            <a:r>
              <a:rPr kumimoji="1" lang="en-US" dirty="0"/>
              <a:t>binary 1 pulses alternate in polarity</a:t>
            </a:r>
          </a:p>
          <a:p>
            <a:pPr lvl="1" eaLnBrk="1" hangingPunct="1">
              <a:lnSpc>
                <a:spcPct val="90000"/>
              </a:lnSpc>
              <a:buFont typeface="Wingdings" pitchFamily="-110" charset="2"/>
              <a:buChar char="l"/>
              <a:defRPr/>
            </a:pPr>
            <a:r>
              <a:rPr kumimoji="1" lang="en-US" dirty="0"/>
              <a:t>no loss of sync if a long string of 1s occurs</a:t>
            </a:r>
          </a:p>
          <a:p>
            <a:pPr lvl="1" eaLnBrk="1" hangingPunct="1">
              <a:lnSpc>
                <a:spcPct val="90000"/>
              </a:lnSpc>
              <a:buFont typeface="Wingdings" pitchFamily="-110" charset="2"/>
              <a:buChar char="l"/>
              <a:defRPr/>
            </a:pPr>
            <a:r>
              <a:rPr kumimoji="1" lang="en-US" dirty="0"/>
              <a:t>no net dc component</a:t>
            </a:r>
          </a:p>
          <a:p>
            <a:pPr lvl="1" eaLnBrk="1" hangingPunct="1">
              <a:lnSpc>
                <a:spcPct val="90000"/>
              </a:lnSpc>
              <a:buFont typeface="Wingdings" pitchFamily="-110" charset="2"/>
              <a:buChar char="l"/>
              <a:defRPr/>
            </a:pPr>
            <a:r>
              <a:rPr kumimoji="1" lang="en-US" dirty="0"/>
              <a:t>lower bandwidth</a:t>
            </a:r>
          </a:p>
          <a:p>
            <a:pPr lvl="1" eaLnBrk="1" hangingPunct="1">
              <a:lnSpc>
                <a:spcPct val="90000"/>
              </a:lnSpc>
              <a:buFont typeface="Wingdings" pitchFamily="-110" charset="2"/>
              <a:buChar char="l"/>
              <a:defRPr/>
            </a:pPr>
            <a:r>
              <a:rPr kumimoji="1" lang="en-US" dirty="0"/>
              <a:t>easy error detection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500"/>
                                  </p:stCondLst>
                                  <p:childTnLst>
                                    <p:set>
                                      <p:cBhvr>
                                        <p:cTn id="6" dur="1" fill="hold">
                                          <p:stCondLst>
                                            <p:cond delay="0"/>
                                          </p:stCondLst>
                                        </p:cTn>
                                        <p:tgtEl>
                                          <p:spTgt spid="20483">
                                            <p:txEl>
                                              <p:pRg st="2" end="2"/>
                                            </p:txEl>
                                          </p:spTgt>
                                        </p:tgtEl>
                                        <p:attrNameLst>
                                          <p:attrName>style.visibility</p:attrName>
                                        </p:attrNameLst>
                                      </p:cBhvr>
                                      <p:to>
                                        <p:strVal val="visible"/>
                                      </p:to>
                                    </p:set>
                                  </p:childTnLst>
                                </p:cTn>
                              </p:par>
                            </p:childTnLst>
                          </p:cTn>
                        </p:par>
                        <p:par>
                          <p:cTn id="7" fill="hold">
                            <p:stCondLst>
                              <p:cond delay="1500"/>
                            </p:stCondLst>
                            <p:childTnLst>
                              <p:par>
                                <p:cTn id="8" presetID="1" presetClass="entr" presetSubtype="0" fill="hold" grpId="0" nodeType="afterEffect">
                                  <p:stCondLst>
                                    <p:cond delay="1500"/>
                                  </p:stCondLst>
                                  <p:childTnLst>
                                    <p:set>
                                      <p:cBhvr>
                                        <p:cTn id="9" dur="1" fill="hold">
                                          <p:stCondLst>
                                            <p:cond delay="0"/>
                                          </p:stCondLst>
                                        </p:cTn>
                                        <p:tgtEl>
                                          <p:spTgt spid="20483">
                                            <p:txEl>
                                              <p:pRg st="3" end="3"/>
                                            </p:txEl>
                                          </p:spTgt>
                                        </p:tgtEl>
                                        <p:attrNameLst>
                                          <p:attrName>style.visibility</p:attrName>
                                        </p:attrNameLst>
                                      </p:cBhvr>
                                      <p:to>
                                        <p:strVal val="visible"/>
                                      </p:to>
                                    </p:set>
                                  </p:childTnLst>
                                </p:cTn>
                              </p:par>
                            </p:childTnLst>
                          </p:cTn>
                        </p:par>
                        <p:par>
                          <p:cTn id="10" fill="hold">
                            <p:stCondLst>
                              <p:cond delay="3000"/>
                            </p:stCondLst>
                            <p:childTnLst>
                              <p:par>
                                <p:cTn id="11" presetID="1" presetClass="entr" presetSubtype="0" fill="hold" grpId="0" nodeType="afterEffect">
                                  <p:stCondLst>
                                    <p:cond delay="1500"/>
                                  </p:stCondLst>
                                  <p:childTnLst>
                                    <p:set>
                                      <p:cBhvr>
                                        <p:cTn id="12" dur="1" fill="hold">
                                          <p:stCondLst>
                                            <p:cond delay="0"/>
                                          </p:stCondLst>
                                        </p:cTn>
                                        <p:tgtEl>
                                          <p:spTgt spid="20483">
                                            <p:txEl>
                                              <p:pRg st="4" end="4"/>
                                            </p:txEl>
                                          </p:spTgt>
                                        </p:tgtEl>
                                        <p:attrNameLst>
                                          <p:attrName>style.visibility</p:attrName>
                                        </p:attrNameLst>
                                      </p:cBhvr>
                                      <p:to>
                                        <p:strVal val="visible"/>
                                      </p:to>
                                    </p:set>
                                  </p:childTnLst>
                                </p:cTn>
                              </p:par>
                            </p:childTnLst>
                          </p:cTn>
                        </p:par>
                        <p:par>
                          <p:cTn id="13" fill="hold">
                            <p:stCondLst>
                              <p:cond delay="4500"/>
                            </p:stCondLst>
                            <p:childTnLst>
                              <p:par>
                                <p:cTn id="14" presetID="1" presetClass="entr" presetSubtype="0" fill="hold" grpId="0" nodeType="afterEffect">
                                  <p:stCondLst>
                                    <p:cond delay="1500"/>
                                  </p:stCondLst>
                                  <p:childTnLst>
                                    <p:set>
                                      <p:cBhvr>
                                        <p:cTn id="15" dur="1" fill="hold">
                                          <p:stCondLst>
                                            <p:cond delay="0"/>
                                          </p:stCondLst>
                                        </p:cTn>
                                        <p:tgtEl>
                                          <p:spTgt spid="20483">
                                            <p:txEl>
                                              <p:pRg st="5" end="5"/>
                                            </p:txEl>
                                          </p:spTgt>
                                        </p:tgtEl>
                                        <p:attrNameLst>
                                          <p:attrName>style.visibility</p:attrName>
                                        </p:attrNameLst>
                                      </p:cBhvr>
                                      <p:to>
                                        <p:strVal val="visible"/>
                                      </p:to>
                                    </p:set>
                                  </p:childTnLst>
                                </p:cTn>
                              </p:par>
                            </p:childTnLst>
                          </p:cTn>
                        </p:par>
                        <p:par>
                          <p:cTn id="16" fill="hold">
                            <p:stCondLst>
                              <p:cond delay="6000"/>
                            </p:stCondLst>
                            <p:childTnLst>
                              <p:par>
                                <p:cTn id="17" presetID="1" presetClass="entr" presetSubtype="0" fill="hold" grpId="0" nodeType="afterEffect">
                                  <p:stCondLst>
                                    <p:cond delay="1500"/>
                                  </p:stCondLst>
                                  <p:childTnLst>
                                    <p:set>
                                      <p:cBhvr>
                                        <p:cTn id="18" dur="1" fill="hold">
                                          <p:stCondLst>
                                            <p:cond delay="0"/>
                                          </p:stCondLst>
                                        </p:cTn>
                                        <p:tgtEl>
                                          <p:spTgt spid="20483">
                                            <p:txEl>
                                              <p:pRg st="6" end="6"/>
                                            </p:txEl>
                                          </p:spTgt>
                                        </p:tgtEl>
                                        <p:attrNameLst>
                                          <p:attrName>style.visibility</p:attrName>
                                        </p:attrNameLst>
                                      </p:cBhvr>
                                      <p:to>
                                        <p:strVal val="visible"/>
                                      </p:to>
                                    </p:set>
                                  </p:childTnLst>
                                </p:cTn>
                              </p:par>
                            </p:childTnLst>
                          </p:cTn>
                        </p:par>
                        <p:par>
                          <p:cTn id="19" fill="hold">
                            <p:stCondLst>
                              <p:cond delay="7500"/>
                            </p:stCondLst>
                            <p:childTnLst>
                              <p:par>
                                <p:cTn id="20" presetID="1" presetClass="entr" presetSubtype="0" fill="hold" grpId="0" nodeType="afterEffect">
                                  <p:stCondLst>
                                    <p:cond delay="1500"/>
                                  </p:stCondLst>
                                  <p:childTnLst>
                                    <p:set>
                                      <p:cBhvr>
                                        <p:cTn id="21" dur="1" fill="hold">
                                          <p:stCondLst>
                                            <p:cond delay="0"/>
                                          </p:stCondLst>
                                        </p:cTn>
                                        <p:tgtEl>
                                          <p:spTgt spid="20483">
                                            <p:txEl>
                                              <p:pRg st="7" end="7"/>
                                            </p:txEl>
                                          </p:spTgt>
                                        </p:tgtEl>
                                        <p:attrNameLst>
                                          <p:attrName>style.visibility</p:attrName>
                                        </p:attrNameLst>
                                      </p:cBhvr>
                                      <p:to>
                                        <p:strVal val="visible"/>
                                      </p:to>
                                    </p:set>
                                  </p:childTnLst>
                                </p:cTn>
                              </p:par>
                            </p:childTnLst>
                          </p:cTn>
                        </p:par>
                        <p:par>
                          <p:cTn id="22" fill="hold">
                            <p:stCondLst>
                              <p:cond delay="9000"/>
                            </p:stCondLst>
                            <p:childTnLst>
                              <p:par>
                                <p:cTn id="23" presetID="1" presetClass="entr" presetSubtype="0" fill="hold" grpId="0" nodeType="afterEffect">
                                  <p:stCondLst>
                                    <p:cond delay="1500"/>
                                  </p:stCondLst>
                                  <p:childTnLst>
                                    <p:set>
                                      <p:cBhvr>
                                        <p:cTn id="24" dur="1" fill="hold">
                                          <p:stCondLst>
                                            <p:cond delay="0"/>
                                          </p:stCondLst>
                                        </p:cTn>
                                        <p:tgtEl>
                                          <p:spTgt spid="204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kumimoji="1" lang="en-US" dirty="0">
                <a:ea typeface="+mj-ea"/>
                <a:cs typeface="+mj-cs"/>
              </a:rPr>
              <a:t>Multilevel Binary</a:t>
            </a:r>
            <a:br>
              <a:rPr kumimoji="1" lang="en-US" dirty="0">
                <a:ea typeface="+mj-ea"/>
                <a:cs typeface="+mj-cs"/>
              </a:rPr>
            </a:br>
            <a:r>
              <a:rPr kumimoji="1" lang="en-US" dirty="0">
                <a:ea typeface="+mj-ea"/>
                <a:cs typeface="+mj-cs"/>
              </a:rPr>
              <a:t>Pseudoternary</a:t>
            </a:r>
          </a:p>
        </p:txBody>
      </p:sp>
      <p:sp>
        <p:nvSpPr>
          <p:cNvPr id="22531" name="Rectangle 3"/>
          <p:cNvSpPr>
            <a:spLocks noGrp="1" noChangeArrowheads="1"/>
          </p:cNvSpPr>
          <p:nvPr>
            <p:ph type="body" idx="1"/>
          </p:nvPr>
        </p:nvSpPr>
        <p:spPr>
          <a:xfrm>
            <a:off x="457200" y="1981200"/>
            <a:ext cx="8229600" cy="4454525"/>
          </a:xfrm>
        </p:spPr>
        <p:txBody>
          <a:bodyPr/>
          <a:lstStyle/>
          <a:p>
            <a:pPr eaLnBrk="1" hangingPunct="1">
              <a:buFont typeface="Wingdings" pitchFamily="-110" charset="2"/>
              <a:buChar char="Ø"/>
              <a:defRPr/>
            </a:pPr>
            <a:r>
              <a:rPr kumimoji="1" lang="en-US" dirty="0" smtClean="0"/>
              <a:t>binary 1 represented by absence of line signal</a:t>
            </a:r>
          </a:p>
          <a:p>
            <a:pPr eaLnBrk="1" hangingPunct="1">
              <a:buFont typeface="Wingdings" pitchFamily="-110" charset="2"/>
              <a:buChar char="Ø"/>
              <a:defRPr/>
            </a:pPr>
            <a:r>
              <a:rPr kumimoji="1" lang="en-US" dirty="0" smtClean="0"/>
              <a:t>binary 0 represented by alternating positive and negative pulses</a:t>
            </a:r>
          </a:p>
          <a:p>
            <a:pPr eaLnBrk="1" hangingPunct="1">
              <a:buFont typeface="Wingdings" pitchFamily="-110" charset="2"/>
              <a:buChar char="Ø"/>
              <a:defRPr/>
            </a:pPr>
            <a:r>
              <a:rPr kumimoji="1" lang="en-US" dirty="0" smtClean="0"/>
              <a:t>no advantage or disadvantage over bipolar-AMI and each is the basis of some applications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afterEffect">
                                  <p:stCondLst>
                                    <p:cond delay="1000"/>
                                  </p:stCondLst>
                                  <p:iterate type="wd">
                                    <p:tmPct val="0"/>
                                  </p:iterate>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accel="50000" decel="50000" fill="hold" grpId="0" nodeType="afterEffect">
                                  <p:stCondLst>
                                    <p:cond delay="1500"/>
                                  </p:stCondLst>
                                  <p:iterate type="lt">
                                    <p:tmPct val="0"/>
                                  </p:iterate>
                                  <p:childTnLst>
                                    <p:set>
                                      <p:cBhvr>
                                        <p:cTn id="11" dur="1" fill="hold">
                                          <p:stCondLst>
                                            <p:cond delay="0"/>
                                          </p:stCondLst>
                                        </p:cTn>
                                        <p:tgtEl>
                                          <p:spTgt spid="22531">
                                            <p:txEl>
                                              <p:pRg st="1" end="1"/>
                                            </p:txEl>
                                          </p:spTgt>
                                        </p:tgtEl>
                                        <p:attrNameLst>
                                          <p:attrName>style.visibility</p:attrName>
                                        </p:attrNameLst>
                                      </p:cBhvr>
                                      <p:to>
                                        <p:strVal val="visible"/>
                                      </p:to>
                                    </p:set>
                                    <p:anim calcmode="lin" valueType="num">
                                      <p:cBhvr additive="base">
                                        <p:cTn id="12" dur="500" fill="hold"/>
                                        <p:tgtEl>
                                          <p:spTgt spid="22531">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2531">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3500"/>
                            </p:stCondLst>
                            <p:childTnLst>
                              <p:par>
                                <p:cTn id="15" presetID="2" presetClass="entr" presetSubtype="8" accel="50000" decel="50000" fill="hold" grpId="0" nodeType="afterEffect">
                                  <p:stCondLst>
                                    <p:cond delay="1500"/>
                                  </p:stCondLst>
                                  <p:iterate type="lt">
                                    <p:tmPct val="0"/>
                                  </p:iterate>
                                  <p:childTnLst>
                                    <p:set>
                                      <p:cBhvr>
                                        <p:cTn id="16" dur="1" fill="hold">
                                          <p:stCondLst>
                                            <p:cond delay="0"/>
                                          </p:stCondLst>
                                        </p:cTn>
                                        <p:tgtEl>
                                          <p:spTgt spid="22531">
                                            <p:txEl>
                                              <p:pRg st="2" end="2"/>
                                            </p:txEl>
                                          </p:spTgt>
                                        </p:tgtEl>
                                        <p:attrNameLst>
                                          <p:attrName>style.visibility</p:attrName>
                                        </p:attrNameLst>
                                      </p:cBhvr>
                                      <p:to>
                                        <p:strVal val="visible"/>
                                      </p:to>
                                    </p:set>
                                    <p:anim calcmode="lin" valueType="num">
                                      <p:cBhvr additive="base">
                                        <p:cTn id="17" dur="500" fill="hold"/>
                                        <p:tgtEl>
                                          <p:spTgt spid="2253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25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kumimoji="1" lang="en-US" dirty="0">
                <a:ea typeface="+mj-ea"/>
                <a:cs typeface="+mj-cs"/>
              </a:rPr>
              <a:t>Multilevel Binary Issues</a:t>
            </a:r>
          </a:p>
        </p:txBody>
      </p:sp>
      <p:sp>
        <p:nvSpPr>
          <p:cNvPr id="24579" name="Rectangle 3"/>
          <p:cNvSpPr>
            <a:spLocks noGrp="1" noChangeArrowheads="1"/>
          </p:cNvSpPr>
          <p:nvPr>
            <p:ph type="body" idx="1"/>
          </p:nvPr>
        </p:nvSpPr>
        <p:spPr>
          <a:xfrm>
            <a:off x="457200" y="1524000"/>
            <a:ext cx="8229600" cy="4876800"/>
          </a:xfrm>
        </p:spPr>
        <p:txBody>
          <a:bodyPr/>
          <a:lstStyle/>
          <a:p>
            <a:pPr eaLnBrk="1" hangingPunct="1">
              <a:buFont typeface="Wingdings" pitchFamily="-110" charset="2"/>
              <a:buChar char="Ø"/>
              <a:defRPr/>
            </a:pPr>
            <a:r>
              <a:rPr kumimoji="1" lang="en-US" sz="2800" dirty="0"/>
              <a:t>synchronization with long runs of 0’s or 1’s</a:t>
            </a:r>
          </a:p>
          <a:p>
            <a:pPr lvl="1" eaLnBrk="1" hangingPunct="1">
              <a:buFont typeface="Wingdings" pitchFamily="-110" charset="2"/>
              <a:buChar char="l"/>
              <a:defRPr/>
            </a:pPr>
            <a:r>
              <a:rPr kumimoji="1" lang="en-US" sz="2400" dirty="0"/>
              <a:t>can insert additional bits that force transitions</a:t>
            </a:r>
          </a:p>
          <a:p>
            <a:pPr lvl="1" eaLnBrk="1" hangingPunct="1">
              <a:buFont typeface="Wingdings" pitchFamily="-110" charset="2"/>
              <a:buChar char="l"/>
              <a:defRPr/>
            </a:pPr>
            <a:r>
              <a:rPr kumimoji="1" lang="en-US" sz="2400" dirty="0"/>
              <a:t>scramble data</a:t>
            </a:r>
          </a:p>
          <a:p>
            <a:pPr eaLnBrk="1" hangingPunct="1">
              <a:buFont typeface="Wingdings" pitchFamily="-110" charset="2"/>
              <a:buChar char="Ø"/>
              <a:defRPr/>
            </a:pPr>
            <a:r>
              <a:rPr kumimoji="1" lang="en-US" sz="2800" dirty="0"/>
              <a:t>not as efficient as NRZ</a:t>
            </a:r>
          </a:p>
          <a:p>
            <a:pPr lvl="1" eaLnBrk="1" hangingPunct="1">
              <a:buFont typeface="Wingdings" pitchFamily="-110" charset="2"/>
              <a:buChar char="l"/>
              <a:defRPr/>
            </a:pPr>
            <a:r>
              <a:rPr kumimoji="1" lang="en-US" sz="2400" dirty="0"/>
              <a:t>each signal element only represents one bit</a:t>
            </a:r>
          </a:p>
          <a:p>
            <a:pPr lvl="2" eaLnBrk="1" hangingPunct="1">
              <a:defRPr/>
            </a:pPr>
            <a:r>
              <a:rPr kumimoji="1" lang="en-US" sz="2000" dirty="0"/>
              <a:t>receiver distinguishes between three levels: +A, -A, 0</a:t>
            </a:r>
          </a:p>
          <a:p>
            <a:pPr lvl="1" eaLnBrk="1" hangingPunct="1">
              <a:buFont typeface="Wingdings" pitchFamily="-110" charset="2"/>
              <a:buChar char="l"/>
              <a:defRPr/>
            </a:pPr>
            <a:r>
              <a:rPr kumimoji="1" lang="en-US" sz="2400" dirty="0"/>
              <a:t>a 3 level system could represent log</a:t>
            </a:r>
            <a:r>
              <a:rPr kumimoji="1" lang="en-US" sz="2400" baseline="-25000" dirty="0"/>
              <a:t>2</a:t>
            </a:r>
            <a:r>
              <a:rPr kumimoji="1" lang="en-US" sz="2400" dirty="0"/>
              <a:t>3 = 1.58 bits</a:t>
            </a:r>
          </a:p>
          <a:p>
            <a:pPr lvl="1" eaLnBrk="1" hangingPunct="1">
              <a:buFont typeface="Wingdings" pitchFamily="-110" charset="2"/>
              <a:buChar char="l"/>
              <a:defRPr/>
            </a:pPr>
            <a:r>
              <a:rPr kumimoji="1" lang="en-US" sz="2400" dirty="0"/>
              <a:t>requires approximately 3dB more signal power for same probability of bit error</a:t>
            </a:r>
          </a:p>
        </p:txBody>
      </p:sp>
      <p:pic>
        <p:nvPicPr>
          <p:cNvPr id="4" name="Picture 3"/>
          <p:cNvPicPr>
            <a:picLocks noChangeAspect="1"/>
          </p:cNvPicPr>
          <p:nvPr/>
        </p:nvPicPr>
        <p:blipFill>
          <a:blip r:embed="rId3"/>
          <a:stretch>
            <a:fillRect/>
          </a:stretch>
        </p:blipFill>
        <p:spPr>
          <a:xfrm>
            <a:off x="6629400" y="5367020"/>
            <a:ext cx="1893022" cy="14909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Scale>
                                      <p:cBhvr>
                                        <p:cTn id="7" dur="1000" decel="50000" fill="hold">
                                          <p:stCondLst>
                                            <p:cond delay="0"/>
                                          </p:stCondLst>
                                        </p:cTn>
                                        <p:tgtEl>
                                          <p:spTgt spid="24579">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4579">
                                            <p:txEl>
                                              <p:pRg st="1" end="1"/>
                                            </p:txEl>
                                          </p:spTgt>
                                        </p:tgtEl>
                                        <p:attrNameLst>
                                          <p:attrName>ppt_x</p:attrName>
                                          <p:attrName>ppt_y</p:attrName>
                                        </p:attrNameLst>
                                      </p:cBhvr>
                                    </p:animMotion>
                                    <p:animEffect transition="in" filter="fade">
                                      <p:cBhvr>
                                        <p:cTn id="9" dur="1000"/>
                                        <p:tgtEl>
                                          <p:spTgt spid="24579">
                                            <p:txEl>
                                              <p:pRg st="1" end="1"/>
                                            </p:txEl>
                                          </p:spTgt>
                                        </p:tgtEl>
                                      </p:cBhvr>
                                    </p:animEffect>
                                  </p:childTnLst>
                                </p:cTn>
                              </p:par>
                            </p:childTnLst>
                          </p:cTn>
                        </p:par>
                        <p:par>
                          <p:cTn id="10" fill="hold">
                            <p:stCondLst>
                              <p:cond delay="1000"/>
                            </p:stCondLst>
                            <p:childTnLst>
                              <p:par>
                                <p:cTn id="11" presetID="52" presetClass="entr" presetSubtype="0" fill="hold" nodeType="after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Scale>
                                      <p:cBhvr>
                                        <p:cTn id="13" dur="1000" decel="50000" fill="hold">
                                          <p:stCondLst>
                                            <p:cond delay="0"/>
                                          </p:stCondLst>
                                        </p:cTn>
                                        <p:tgtEl>
                                          <p:spTgt spid="24579">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24579">
                                            <p:txEl>
                                              <p:pRg st="2" end="2"/>
                                            </p:txEl>
                                          </p:spTgt>
                                        </p:tgtEl>
                                        <p:attrNameLst>
                                          <p:attrName>ppt_x</p:attrName>
                                          <p:attrName>ppt_y</p:attrName>
                                        </p:attrNameLst>
                                      </p:cBhvr>
                                    </p:animMotion>
                                    <p:animEffect transition="in" filter="fade">
                                      <p:cBhvr>
                                        <p:cTn id="15" dur="1000"/>
                                        <p:tgtEl>
                                          <p:spTgt spid="24579">
                                            <p:txEl>
                                              <p:pRg st="2" end="2"/>
                                            </p:txEl>
                                          </p:spTgt>
                                        </p:tgtEl>
                                      </p:cBhvr>
                                    </p:animEffect>
                                  </p:childTnLst>
                                </p:cTn>
                              </p:par>
                            </p:childTnLst>
                          </p:cTn>
                        </p:par>
                        <p:par>
                          <p:cTn id="16" fill="hold">
                            <p:stCondLst>
                              <p:cond delay="2000"/>
                            </p:stCondLst>
                            <p:childTnLst>
                              <p:par>
                                <p:cTn id="17" presetID="52" presetClass="entr" presetSubtype="0" fill="hold" nodeType="afterEffect">
                                  <p:stCondLst>
                                    <p:cond delay="0"/>
                                  </p:stCondLst>
                                  <p:childTnLst>
                                    <p:set>
                                      <p:cBhvr>
                                        <p:cTn id="18" dur="1" fill="hold">
                                          <p:stCondLst>
                                            <p:cond delay="0"/>
                                          </p:stCondLst>
                                        </p:cTn>
                                        <p:tgtEl>
                                          <p:spTgt spid="24579">
                                            <p:txEl>
                                              <p:pRg st="4" end="4"/>
                                            </p:txEl>
                                          </p:spTgt>
                                        </p:tgtEl>
                                        <p:attrNameLst>
                                          <p:attrName>style.visibility</p:attrName>
                                        </p:attrNameLst>
                                      </p:cBhvr>
                                      <p:to>
                                        <p:strVal val="visible"/>
                                      </p:to>
                                    </p:set>
                                    <p:animScale>
                                      <p:cBhvr>
                                        <p:cTn id="19" dur="1000" decel="50000" fill="hold">
                                          <p:stCondLst>
                                            <p:cond delay="0"/>
                                          </p:stCondLst>
                                        </p:cTn>
                                        <p:tgtEl>
                                          <p:spTgt spid="24579">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24579">
                                            <p:txEl>
                                              <p:pRg st="4" end="4"/>
                                            </p:txEl>
                                          </p:spTgt>
                                        </p:tgtEl>
                                        <p:attrNameLst>
                                          <p:attrName>ppt_x</p:attrName>
                                          <p:attrName>ppt_y</p:attrName>
                                        </p:attrNameLst>
                                      </p:cBhvr>
                                    </p:animMotion>
                                    <p:animEffect transition="in" filter="fade">
                                      <p:cBhvr>
                                        <p:cTn id="21" dur="1000"/>
                                        <p:tgtEl>
                                          <p:spTgt spid="24579">
                                            <p:txEl>
                                              <p:pRg st="4" end="4"/>
                                            </p:txEl>
                                          </p:spTgt>
                                        </p:tgtEl>
                                      </p:cBhvr>
                                    </p:animEffect>
                                  </p:childTnLst>
                                </p:cTn>
                              </p:par>
                            </p:childTnLst>
                          </p:cTn>
                        </p:par>
                        <p:par>
                          <p:cTn id="22" fill="hold">
                            <p:stCondLst>
                              <p:cond delay="3000"/>
                            </p:stCondLst>
                            <p:childTnLst>
                              <p:par>
                                <p:cTn id="23" presetID="1" presetClass="entr" presetSubtype="0" fill="hold" nodeType="afterEffect">
                                  <p:stCondLst>
                                    <p:cond delay="0"/>
                                  </p:stCondLst>
                                  <p:childTnLst>
                                    <p:set>
                                      <p:cBhvr>
                                        <p:cTn id="24" dur="1" fill="hold">
                                          <p:stCondLst>
                                            <p:cond delay="0"/>
                                          </p:stCondLst>
                                        </p:cTn>
                                        <p:tgtEl>
                                          <p:spTgt spid="24579">
                                            <p:txEl>
                                              <p:pRg st="5" end="5"/>
                                            </p:txEl>
                                          </p:spTgt>
                                        </p:tgtEl>
                                        <p:attrNameLst>
                                          <p:attrName>style.visibility</p:attrName>
                                        </p:attrNameLst>
                                      </p:cBhvr>
                                      <p:to>
                                        <p:strVal val="visible"/>
                                      </p:to>
                                    </p:set>
                                  </p:childTnLst>
                                </p:cTn>
                              </p:par>
                            </p:childTnLst>
                          </p:cTn>
                        </p:par>
                        <p:par>
                          <p:cTn id="25" fill="hold">
                            <p:stCondLst>
                              <p:cond delay="3000"/>
                            </p:stCondLst>
                            <p:childTnLst>
                              <p:par>
                                <p:cTn id="26" presetID="52" presetClass="entr" presetSubtype="0" fill="hold" nodeType="afterEffect">
                                  <p:stCondLst>
                                    <p:cond delay="0"/>
                                  </p:stCondLst>
                                  <p:childTnLst>
                                    <p:set>
                                      <p:cBhvr>
                                        <p:cTn id="27" dur="1" fill="hold">
                                          <p:stCondLst>
                                            <p:cond delay="0"/>
                                          </p:stCondLst>
                                        </p:cTn>
                                        <p:tgtEl>
                                          <p:spTgt spid="24579">
                                            <p:txEl>
                                              <p:pRg st="6" end="6"/>
                                            </p:txEl>
                                          </p:spTgt>
                                        </p:tgtEl>
                                        <p:attrNameLst>
                                          <p:attrName>style.visibility</p:attrName>
                                        </p:attrNameLst>
                                      </p:cBhvr>
                                      <p:to>
                                        <p:strVal val="visible"/>
                                      </p:to>
                                    </p:set>
                                    <p:animScale>
                                      <p:cBhvr>
                                        <p:cTn id="28" dur="1000" decel="50000" fill="hold">
                                          <p:stCondLst>
                                            <p:cond delay="0"/>
                                          </p:stCondLst>
                                        </p:cTn>
                                        <p:tgtEl>
                                          <p:spTgt spid="24579">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24579">
                                            <p:txEl>
                                              <p:pRg st="6" end="6"/>
                                            </p:txEl>
                                          </p:spTgt>
                                        </p:tgtEl>
                                        <p:attrNameLst>
                                          <p:attrName>ppt_x</p:attrName>
                                          <p:attrName>ppt_y</p:attrName>
                                        </p:attrNameLst>
                                      </p:cBhvr>
                                    </p:animMotion>
                                    <p:animEffect transition="in" filter="fade">
                                      <p:cBhvr>
                                        <p:cTn id="30" dur="1000"/>
                                        <p:tgtEl>
                                          <p:spTgt spid="24579">
                                            <p:txEl>
                                              <p:pRg st="6" end="6"/>
                                            </p:txEl>
                                          </p:spTgt>
                                        </p:tgtEl>
                                      </p:cBhvr>
                                    </p:animEffect>
                                  </p:childTnLst>
                                </p:cTn>
                              </p:par>
                            </p:childTnLst>
                          </p:cTn>
                        </p:par>
                        <p:par>
                          <p:cTn id="31" fill="hold">
                            <p:stCondLst>
                              <p:cond delay="4000"/>
                            </p:stCondLst>
                            <p:childTnLst>
                              <p:par>
                                <p:cTn id="32" presetID="52" presetClass="entr" presetSubtype="0" fill="hold" nodeType="afterEffect">
                                  <p:stCondLst>
                                    <p:cond delay="0"/>
                                  </p:stCondLst>
                                  <p:childTnLst>
                                    <p:set>
                                      <p:cBhvr>
                                        <p:cTn id="33" dur="1" fill="hold">
                                          <p:stCondLst>
                                            <p:cond delay="0"/>
                                          </p:stCondLst>
                                        </p:cTn>
                                        <p:tgtEl>
                                          <p:spTgt spid="24579">
                                            <p:txEl>
                                              <p:pRg st="7" end="7"/>
                                            </p:txEl>
                                          </p:spTgt>
                                        </p:tgtEl>
                                        <p:attrNameLst>
                                          <p:attrName>style.visibility</p:attrName>
                                        </p:attrNameLst>
                                      </p:cBhvr>
                                      <p:to>
                                        <p:strVal val="visible"/>
                                      </p:to>
                                    </p:set>
                                    <p:animScale>
                                      <p:cBhvr>
                                        <p:cTn id="34" dur="1000" decel="50000" fill="hold">
                                          <p:stCondLst>
                                            <p:cond delay="0"/>
                                          </p:stCondLst>
                                        </p:cTn>
                                        <p:tgtEl>
                                          <p:spTgt spid="24579">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5" dur="1000" decel="50000" fill="hold">
                                          <p:stCondLst>
                                            <p:cond delay="0"/>
                                          </p:stCondLst>
                                        </p:cTn>
                                        <p:tgtEl>
                                          <p:spTgt spid="24579">
                                            <p:txEl>
                                              <p:pRg st="7" end="7"/>
                                            </p:txEl>
                                          </p:spTgt>
                                        </p:tgtEl>
                                        <p:attrNameLst>
                                          <p:attrName>ppt_x</p:attrName>
                                          <p:attrName>ppt_y</p:attrName>
                                        </p:attrNameLst>
                                      </p:cBhvr>
                                    </p:animMotion>
                                    <p:animEffect transition="in" filter="fade">
                                      <p:cBhvr>
                                        <p:cTn id="36" dur="1000"/>
                                        <p:tgtEl>
                                          <p:spTgt spid="245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Encoding</a:t>
            </a:r>
            <a:endParaRPr lang="en-US" dirty="0"/>
          </a:p>
        </p:txBody>
      </p:sp>
      <p:sp>
        <p:nvSpPr>
          <p:cNvPr id="3" name="Content Placeholder 2"/>
          <p:cNvSpPr>
            <a:spLocks noGrp="1"/>
          </p:cNvSpPr>
          <p:nvPr>
            <p:ph idx="1"/>
          </p:nvPr>
        </p:nvSpPr>
        <p:spPr>
          <a:xfrm>
            <a:off x="0" y="1143000"/>
            <a:ext cx="8229600" cy="4389120"/>
          </a:xfrm>
        </p:spPr>
        <p:txBody>
          <a:bodyPr/>
          <a:lstStyle/>
          <a:p>
            <a:pPr algn="ctr">
              <a:buNone/>
            </a:pPr>
            <a:r>
              <a:rPr lang="en-US" dirty="0" smtClean="0">
                <a:solidFill>
                  <a:schemeClr val="accent1">
                    <a:lumMod val="75000"/>
                  </a:schemeClr>
                </a:solidFill>
              </a:rPr>
              <a:t>   </a:t>
            </a:r>
            <a:endParaRPr lang="en-US" sz="3600" dirty="0" smtClean="0">
              <a:solidFill>
                <a:schemeClr val="accent1">
                  <a:lumMod val="75000"/>
                </a:schemeClr>
              </a:solidFill>
            </a:endParaRPr>
          </a:p>
          <a:p>
            <a:pPr>
              <a:buNone/>
            </a:pPr>
            <a:r>
              <a:rPr lang="en-US" sz="2800" b="1" dirty="0" smtClean="0">
                <a:solidFill>
                  <a:schemeClr val="accent1">
                    <a:lumMod val="75000"/>
                  </a:schemeClr>
                </a:solidFill>
              </a:rPr>
              <a:t>   </a:t>
            </a:r>
            <a:r>
              <a:rPr lang="en-US" sz="2800" b="1" dirty="0" smtClean="0">
                <a:solidFill>
                  <a:schemeClr val="accent3">
                    <a:lumMod val="60000"/>
                    <a:lumOff val="40000"/>
                  </a:schemeClr>
                </a:solidFill>
              </a:rPr>
              <a:t>Encoding  </a:t>
            </a:r>
          </a:p>
          <a:p>
            <a:pPr>
              <a:buNone/>
            </a:pPr>
            <a:r>
              <a:rPr lang="en-US" sz="2800" b="1" dirty="0" smtClean="0">
                <a:solidFill>
                  <a:schemeClr val="accent3">
                    <a:lumMod val="60000"/>
                    <a:lumOff val="40000"/>
                  </a:schemeClr>
                </a:solidFill>
              </a:rPr>
              <a:t>   is the process of putting a sequence of characters (letters, numbers, punctuation, and certain symbols) into a specialized digital format for efficient transmission or transfer. </a:t>
            </a:r>
          </a:p>
          <a:p>
            <a:pPr>
              <a:buNone/>
            </a:pPr>
            <a:r>
              <a:rPr lang="en-US" sz="2800" b="1" dirty="0" smtClean="0">
                <a:solidFill>
                  <a:schemeClr val="accent3">
                    <a:lumMod val="60000"/>
                    <a:lumOff val="40000"/>
                  </a:schemeClr>
                </a:solidFill>
              </a:rPr>
              <a:t>Decoding </a:t>
            </a:r>
          </a:p>
          <a:p>
            <a:pPr>
              <a:buNone/>
            </a:pPr>
            <a:r>
              <a:rPr lang="en-US" sz="2800" b="1" dirty="0" smtClean="0">
                <a:solidFill>
                  <a:schemeClr val="accent3">
                    <a:lumMod val="60000"/>
                    <a:lumOff val="40000"/>
                  </a:schemeClr>
                </a:solidFill>
              </a:rPr>
              <a:t>is the opposite process -- the conversion of a digital signal into a sequence of characters.</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152400"/>
            <a:ext cx="8229600" cy="1139825"/>
          </a:xfrm>
        </p:spPr>
        <p:txBody>
          <a:bodyPr/>
          <a:lstStyle/>
          <a:p>
            <a:pPr eaLnBrk="1" hangingPunct="1">
              <a:defRPr/>
            </a:pPr>
            <a:r>
              <a:rPr kumimoji="1" lang="en-GB" dirty="0">
                <a:ea typeface="+mj-ea"/>
                <a:cs typeface="+mj-cs"/>
              </a:rPr>
              <a:t>Manchester Encoding</a:t>
            </a:r>
          </a:p>
        </p:txBody>
      </p:sp>
      <p:pic>
        <p:nvPicPr>
          <p:cNvPr id="43011" name="Picture 4" descr="D:\cd_chpt_03\LN2E0328.jpg"/>
          <p:cNvPicPr>
            <a:picLocks noChangeAspect="1" noChangeArrowheads="1"/>
          </p:cNvPicPr>
          <p:nvPr/>
        </p:nvPicPr>
        <p:blipFill>
          <a:blip r:embed="rId3">
            <a:lum/>
            <a:alphaModFix/>
          </a:blip>
          <a:srcRect b="58260"/>
          <a:stretch>
            <a:fillRect/>
          </a:stretch>
        </p:blipFill>
        <p:spPr bwMode="auto">
          <a:xfrm>
            <a:off x="838200" y="3962400"/>
            <a:ext cx="7259638" cy="2543175"/>
          </a:xfrm>
          <a:prstGeom prst="rect">
            <a:avLst/>
          </a:prstGeom>
          <a:noFill/>
          <a:ln w="9525">
            <a:noFill/>
            <a:miter lim="800000"/>
            <a:headEnd/>
            <a:tailEnd/>
          </a:ln>
        </p:spPr>
      </p:pic>
      <p:sp>
        <p:nvSpPr>
          <p:cNvPr id="60421" name="Rectangle 5"/>
          <p:cNvSpPr>
            <a:spLocks noGrp="1" noChangeArrowheads="1"/>
          </p:cNvSpPr>
          <p:nvPr>
            <p:ph type="body" idx="1"/>
          </p:nvPr>
        </p:nvSpPr>
        <p:spPr>
          <a:xfrm>
            <a:off x="457200" y="1295400"/>
            <a:ext cx="8229600" cy="2590800"/>
          </a:xfrm>
        </p:spPr>
        <p:txBody>
          <a:bodyPr/>
          <a:lstStyle/>
          <a:p>
            <a:pPr eaLnBrk="1" hangingPunct="1">
              <a:lnSpc>
                <a:spcPct val="90000"/>
              </a:lnSpc>
              <a:buFont typeface="Wingdings" pitchFamily="-110" charset="2"/>
              <a:buChar char="Ø"/>
              <a:defRPr/>
            </a:pPr>
            <a:r>
              <a:rPr kumimoji="1" lang="en-US" sz="2800" dirty="0" smtClean="0"/>
              <a:t>transition in middle of each bit period</a:t>
            </a:r>
          </a:p>
          <a:p>
            <a:pPr eaLnBrk="1" hangingPunct="1">
              <a:lnSpc>
                <a:spcPct val="90000"/>
              </a:lnSpc>
              <a:buFont typeface="Wingdings" pitchFamily="-110" charset="2"/>
              <a:buChar char="Ø"/>
              <a:defRPr/>
            </a:pPr>
            <a:r>
              <a:rPr kumimoji="1" lang="en-US" sz="2800" dirty="0" smtClean="0"/>
              <a:t>midbit transition serves as clock and data</a:t>
            </a:r>
          </a:p>
          <a:p>
            <a:pPr eaLnBrk="1" hangingPunct="1">
              <a:lnSpc>
                <a:spcPct val="90000"/>
              </a:lnSpc>
              <a:buFont typeface="Wingdings" pitchFamily="-110" charset="2"/>
              <a:buChar char="Ø"/>
              <a:defRPr/>
            </a:pPr>
            <a:r>
              <a:rPr kumimoji="1" lang="en-US" sz="2800" dirty="0" smtClean="0"/>
              <a:t>low to high transition represents a 1</a:t>
            </a:r>
          </a:p>
          <a:p>
            <a:pPr eaLnBrk="1" hangingPunct="1">
              <a:lnSpc>
                <a:spcPct val="90000"/>
              </a:lnSpc>
              <a:buFont typeface="Wingdings" pitchFamily="-110" charset="2"/>
              <a:buChar char="Ø"/>
              <a:defRPr/>
            </a:pPr>
            <a:r>
              <a:rPr kumimoji="1" lang="en-US" sz="2800" dirty="0" smtClean="0"/>
              <a:t>high to low transition represents a 0</a:t>
            </a:r>
          </a:p>
          <a:p>
            <a:pPr eaLnBrk="1" hangingPunct="1">
              <a:lnSpc>
                <a:spcPct val="90000"/>
              </a:lnSpc>
              <a:buFont typeface="Wingdings" pitchFamily="-110" charset="2"/>
              <a:buChar char="Ø"/>
              <a:defRPr/>
            </a:pPr>
            <a:r>
              <a:rPr kumimoji="1" lang="en-US" sz="2800" dirty="0" smtClean="0"/>
              <a:t>used by IEEE 802.3</a:t>
            </a:r>
          </a:p>
        </p:txBody>
      </p:sp>
    </p:spTree>
  </p:cSld>
  <p:clrMapOvr>
    <a:masterClrMapping/>
  </p:clrMapOvr>
  <p:transition spd="slow">
    <p:zoom dir="in"/>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152400"/>
            <a:ext cx="8229600" cy="1139825"/>
          </a:xfrm>
        </p:spPr>
        <p:txBody>
          <a:bodyPr/>
          <a:lstStyle/>
          <a:p>
            <a:pPr eaLnBrk="1" hangingPunct="1">
              <a:defRPr/>
            </a:pPr>
            <a:r>
              <a:rPr kumimoji="1" lang="en-GB" dirty="0">
                <a:ea typeface="+mj-ea"/>
                <a:cs typeface="+mj-cs"/>
              </a:rPr>
              <a:t>Differential </a:t>
            </a:r>
            <a:r>
              <a:rPr kumimoji="1" lang="en-GB" dirty="0" smtClean="0">
                <a:ea typeface="+mj-ea"/>
                <a:cs typeface="+mj-cs"/>
              </a:rPr>
              <a:t>Manchester Encoding</a:t>
            </a:r>
            <a:endParaRPr kumimoji="1" lang="en-GB" dirty="0">
              <a:ea typeface="+mj-ea"/>
              <a:cs typeface="+mj-cs"/>
            </a:endParaRPr>
          </a:p>
        </p:txBody>
      </p:sp>
      <p:pic>
        <p:nvPicPr>
          <p:cNvPr id="45059" name="Picture 4" descr="D:\cd_chpt_03\LN2E0328.jpg"/>
          <p:cNvPicPr>
            <a:picLocks noChangeAspect="1" noChangeArrowheads="1"/>
          </p:cNvPicPr>
          <p:nvPr/>
        </p:nvPicPr>
        <p:blipFill>
          <a:blip r:embed="rId3">
            <a:lum/>
            <a:alphaModFix/>
          </a:blip>
          <a:srcRect t="44995" b="13264"/>
          <a:stretch>
            <a:fillRect/>
          </a:stretch>
        </p:blipFill>
        <p:spPr bwMode="auto">
          <a:xfrm>
            <a:off x="914400" y="4114800"/>
            <a:ext cx="7265988" cy="2544763"/>
          </a:xfrm>
          <a:prstGeom prst="rect">
            <a:avLst/>
          </a:prstGeom>
          <a:noFill/>
          <a:ln w="9525">
            <a:noFill/>
            <a:miter lim="800000"/>
            <a:headEnd/>
            <a:tailEnd/>
          </a:ln>
        </p:spPr>
      </p:pic>
      <p:sp>
        <p:nvSpPr>
          <p:cNvPr id="61445" name="Rectangle 5"/>
          <p:cNvSpPr>
            <a:spLocks noGrp="1" noChangeArrowheads="1"/>
          </p:cNvSpPr>
          <p:nvPr>
            <p:ph type="body" idx="1"/>
          </p:nvPr>
        </p:nvSpPr>
        <p:spPr>
          <a:xfrm>
            <a:off x="457200" y="1524000"/>
            <a:ext cx="8229600" cy="2667000"/>
          </a:xfrm>
        </p:spPr>
        <p:txBody>
          <a:bodyPr/>
          <a:lstStyle/>
          <a:p>
            <a:pPr eaLnBrk="1" hangingPunct="1">
              <a:lnSpc>
                <a:spcPct val="90000"/>
              </a:lnSpc>
              <a:buFont typeface="Wingdings" pitchFamily="-110" charset="2"/>
              <a:buChar char="Ø"/>
              <a:defRPr/>
            </a:pPr>
            <a:r>
              <a:rPr kumimoji="1" lang="en-US" sz="2800" dirty="0"/>
              <a:t>midbit transition is only used for clocking</a:t>
            </a:r>
          </a:p>
          <a:p>
            <a:pPr eaLnBrk="1" hangingPunct="1">
              <a:lnSpc>
                <a:spcPct val="90000"/>
              </a:lnSpc>
              <a:buFont typeface="Wingdings" pitchFamily="-110" charset="2"/>
              <a:buChar char="Ø"/>
              <a:defRPr/>
            </a:pPr>
            <a:r>
              <a:rPr kumimoji="1" lang="en-US" sz="2800" dirty="0"/>
              <a:t>transition at start of bit period representing 0</a:t>
            </a:r>
          </a:p>
          <a:p>
            <a:pPr eaLnBrk="1" hangingPunct="1">
              <a:lnSpc>
                <a:spcPct val="90000"/>
              </a:lnSpc>
              <a:buFont typeface="Wingdings" pitchFamily="-110" charset="2"/>
              <a:buChar char="Ø"/>
              <a:defRPr/>
            </a:pPr>
            <a:r>
              <a:rPr kumimoji="1" lang="en-US" sz="2800" dirty="0"/>
              <a:t>no transition at start of bit period representing 1</a:t>
            </a:r>
          </a:p>
          <a:p>
            <a:pPr lvl="1" eaLnBrk="1" hangingPunct="1">
              <a:lnSpc>
                <a:spcPct val="90000"/>
              </a:lnSpc>
              <a:buFont typeface="Wingdings" pitchFamily="-110" charset="2"/>
              <a:buChar char="l"/>
              <a:defRPr/>
            </a:pPr>
            <a:r>
              <a:rPr kumimoji="1" lang="en-US" sz="2400" dirty="0"/>
              <a:t>this is a differential encoding scheme</a:t>
            </a:r>
          </a:p>
          <a:p>
            <a:pPr eaLnBrk="1" hangingPunct="1">
              <a:lnSpc>
                <a:spcPct val="90000"/>
              </a:lnSpc>
              <a:buFont typeface="Wingdings" pitchFamily="-110" charset="2"/>
              <a:buChar char="Ø"/>
              <a:defRPr/>
            </a:pPr>
            <a:r>
              <a:rPr kumimoji="1" lang="en-US" sz="2800" dirty="0"/>
              <a:t>used by IEEE 802.5 </a:t>
            </a:r>
          </a:p>
        </p:txBody>
      </p:sp>
    </p:spTree>
  </p:cSld>
  <p:clrMapOvr>
    <a:masterClrMapping/>
  </p:clrMapOvr>
  <p:transition spd="slow">
    <p:zoom dir="in"/>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defRPr/>
            </a:pPr>
            <a:r>
              <a:rPr kumimoji="1" lang="en-US" dirty="0" err="1">
                <a:ea typeface="+mj-ea"/>
                <a:cs typeface="+mj-cs"/>
              </a:rPr>
              <a:t>Biphase</a:t>
            </a:r>
            <a:r>
              <a:rPr kumimoji="1" lang="en-US" dirty="0">
                <a:ea typeface="+mj-ea"/>
                <a:cs typeface="+mj-cs"/>
              </a:rPr>
              <a:t> </a:t>
            </a:r>
            <a:r>
              <a:rPr kumimoji="1" lang="en-US" dirty="0" smtClean="0">
                <a:ea typeface="+mj-ea"/>
                <a:cs typeface="+mj-cs"/>
              </a:rPr>
              <a:t>(Manchester and differential </a:t>
            </a:r>
            <a:r>
              <a:rPr kumimoji="1" lang="en-US" dirty="0" err="1" smtClean="0">
                <a:ea typeface="+mj-ea"/>
                <a:cs typeface="+mj-cs"/>
              </a:rPr>
              <a:t>manchester</a:t>
            </a:r>
            <a:r>
              <a:rPr kumimoji="1" lang="en-US" dirty="0" smtClean="0">
                <a:ea typeface="+mj-ea"/>
                <a:cs typeface="+mj-cs"/>
              </a:rPr>
              <a:t>-Pros </a:t>
            </a:r>
            <a:r>
              <a:rPr kumimoji="1" lang="en-US" dirty="0">
                <a:ea typeface="+mj-ea"/>
                <a:cs typeface="+mj-cs"/>
              </a:rPr>
              <a:t>and Cons</a:t>
            </a:r>
          </a:p>
        </p:txBody>
      </p:sp>
      <p:graphicFrame>
        <p:nvGraphicFramePr>
          <p:cNvPr id="7" name="Diagram 6"/>
          <p:cNvGraphicFramePr/>
          <p:nvPr/>
        </p:nvGraphicFramePr>
        <p:xfrm>
          <a:off x="457200" y="1676400"/>
          <a:ext cx="8229600" cy="4454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kumimoji="1" lang="en-US" dirty="0">
                <a:ea typeface="+mj-ea"/>
                <a:cs typeface="+mj-cs"/>
              </a:rPr>
              <a:t>Scrambling</a:t>
            </a:r>
          </a:p>
        </p:txBody>
      </p:sp>
      <p:sp>
        <p:nvSpPr>
          <p:cNvPr id="30723" name="Rectangle 3"/>
          <p:cNvSpPr>
            <a:spLocks noGrp="1" noChangeArrowheads="1"/>
          </p:cNvSpPr>
          <p:nvPr>
            <p:ph type="body" idx="1"/>
          </p:nvPr>
        </p:nvSpPr>
        <p:spPr>
          <a:xfrm>
            <a:off x="457200" y="1371600"/>
            <a:ext cx="8229600" cy="5105400"/>
          </a:xfrm>
        </p:spPr>
        <p:txBody>
          <a:bodyPr/>
          <a:lstStyle/>
          <a:p>
            <a:pPr eaLnBrk="1" hangingPunct="1">
              <a:buFont typeface="Wingdings" pitchFamily="-110" charset="2"/>
              <a:buChar char="Ø"/>
              <a:defRPr/>
            </a:pPr>
            <a:r>
              <a:rPr kumimoji="1" lang="en-US" sz="2800" dirty="0"/>
              <a:t>use scrambling to replace sequences that would produce constant voltage</a:t>
            </a:r>
          </a:p>
          <a:p>
            <a:pPr eaLnBrk="1" hangingPunct="1">
              <a:buFont typeface="Wingdings" pitchFamily="-110" charset="2"/>
              <a:buChar char="Ø"/>
              <a:defRPr/>
            </a:pPr>
            <a:r>
              <a:rPr kumimoji="1" lang="en-US" sz="2800" dirty="0"/>
              <a:t>these filling sequences must:</a:t>
            </a:r>
          </a:p>
          <a:p>
            <a:pPr lvl="1" eaLnBrk="1" hangingPunct="1">
              <a:buFont typeface="Wingdings" pitchFamily="-110" charset="2"/>
              <a:buChar char="l"/>
              <a:defRPr/>
            </a:pPr>
            <a:r>
              <a:rPr kumimoji="1" lang="en-US" sz="2400" dirty="0"/>
              <a:t>produce enough transitions to sync</a:t>
            </a:r>
          </a:p>
          <a:p>
            <a:pPr lvl="1" eaLnBrk="1" hangingPunct="1">
              <a:buFont typeface="Wingdings" pitchFamily="-110" charset="2"/>
              <a:buChar char="l"/>
              <a:defRPr/>
            </a:pPr>
            <a:r>
              <a:rPr kumimoji="1" lang="en-US" sz="2400" dirty="0"/>
              <a:t>be recognized by receiver &amp; replaced with original</a:t>
            </a:r>
          </a:p>
          <a:p>
            <a:pPr lvl="1" eaLnBrk="1" hangingPunct="1">
              <a:buFont typeface="Wingdings" pitchFamily="-110" charset="2"/>
              <a:buChar char="l"/>
              <a:defRPr/>
            </a:pPr>
            <a:r>
              <a:rPr kumimoji="1" lang="en-US" sz="2400" dirty="0"/>
              <a:t>be same length as original</a:t>
            </a:r>
          </a:p>
          <a:p>
            <a:pPr eaLnBrk="1" hangingPunct="1">
              <a:buFont typeface="Wingdings" pitchFamily="-110" charset="2"/>
              <a:buChar char="Ø"/>
              <a:defRPr/>
            </a:pPr>
            <a:r>
              <a:rPr kumimoji="1" lang="en-US" sz="2800" dirty="0"/>
              <a:t>design goals</a:t>
            </a:r>
          </a:p>
          <a:p>
            <a:pPr lvl="1" eaLnBrk="1" hangingPunct="1">
              <a:buFont typeface="Wingdings" pitchFamily="-110" charset="2"/>
              <a:buChar char="l"/>
              <a:defRPr/>
            </a:pPr>
            <a:r>
              <a:rPr kumimoji="1" lang="en-US" sz="2400" dirty="0"/>
              <a:t>have no dc component</a:t>
            </a:r>
          </a:p>
          <a:p>
            <a:pPr lvl="1" eaLnBrk="1" hangingPunct="1">
              <a:buFont typeface="Wingdings" pitchFamily="-110" charset="2"/>
              <a:buChar char="l"/>
              <a:defRPr/>
            </a:pPr>
            <a:r>
              <a:rPr kumimoji="1" lang="en-US" sz="2400" dirty="0"/>
              <a:t>have no long sequences of zero level line signal</a:t>
            </a:r>
          </a:p>
          <a:p>
            <a:pPr lvl="1" eaLnBrk="1" hangingPunct="1">
              <a:buFont typeface="Wingdings" pitchFamily="-110" charset="2"/>
              <a:buChar char="l"/>
              <a:defRPr/>
            </a:pPr>
            <a:r>
              <a:rPr kumimoji="1" lang="en-US" sz="2400" dirty="0"/>
              <a:t>have no reduction in data rate</a:t>
            </a:r>
          </a:p>
          <a:p>
            <a:pPr lvl="1" eaLnBrk="1" hangingPunct="1">
              <a:buFont typeface="Wingdings" pitchFamily="-110" charset="2"/>
              <a:buChar char="l"/>
              <a:defRPr/>
            </a:pPr>
            <a:r>
              <a:rPr kumimoji="1" lang="en-US" sz="2400" dirty="0"/>
              <a:t>give error detection capability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100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1" nodeType="afterEffect">
                                  <p:stCondLst>
                                    <p:cond delay="1000"/>
                                  </p:stCondLst>
                                  <p:childTnLst>
                                    <p:set>
                                      <p:cBhvr>
                                        <p:cTn id="9" dur="1" fill="hold">
                                          <p:stCondLst>
                                            <p:cond delay="0"/>
                                          </p:stCondLst>
                                        </p:cTn>
                                        <p:tgtEl>
                                          <p:spTgt spid="30723">
                                            <p:txEl>
                                              <p:pRg st="1" end="1"/>
                                            </p:txEl>
                                          </p:spTgt>
                                        </p:tgtEl>
                                        <p:attrNameLst>
                                          <p:attrName>style.visibility</p:attrName>
                                        </p:attrNameLst>
                                      </p:cBhvr>
                                      <p:to>
                                        <p:strVal val="visible"/>
                                      </p:to>
                                    </p:set>
                                  </p:childTnLst>
                                </p:cTn>
                              </p:par>
                            </p:childTnLst>
                          </p:cTn>
                        </p:par>
                        <p:par>
                          <p:cTn id="10" fill="hold">
                            <p:stCondLst>
                              <p:cond delay="2000"/>
                            </p:stCondLst>
                            <p:childTnLst>
                              <p:par>
                                <p:cTn id="11" presetID="43" presetClass="entr" presetSubtype="0" fill="hold" grpId="0" nodeType="afterEffect">
                                  <p:stCondLst>
                                    <p:cond delay="100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100"/>
                                        <p:tgtEl>
                                          <p:spTgt spid="30723">
                                            <p:txEl>
                                              <p:pRg st="2" end="2"/>
                                            </p:txEl>
                                          </p:spTgt>
                                        </p:tgtEl>
                                      </p:cBhvr>
                                    </p:animEffect>
                                    <p:anim calcmode="lin" valueType="num">
                                      <p:cBhvr>
                                        <p:cTn id="14" dur="4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p:cTn id="15" dur="400" fill="hold"/>
                                        <p:tgtEl>
                                          <p:spTgt spid="30723">
                                            <p:txEl>
                                              <p:pRg st="2" end="2"/>
                                            </p:txEl>
                                          </p:spTgt>
                                        </p:tgtEl>
                                        <p:attrNameLst>
                                          <p:attrName>ppt_y</p:attrName>
                                        </p:attrNameLst>
                                      </p:cBhvr>
                                      <p:tavLst>
                                        <p:tav tm="0">
                                          <p:val>
                                            <p:strVal val="#ppt_y+0.31"/>
                                          </p:val>
                                        </p:tav>
                                        <p:tav tm="100000">
                                          <p:val>
                                            <p:strVal val="#ppt_y+0.31"/>
                                          </p:val>
                                        </p:tav>
                                      </p:tavLst>
                                    </p:anim>
                                    <p:anim calcmode="lin" valueType="num">
                                      <p:cBhvr>
                                        <p:cTn id="16" dur="600" decel="50000" fill="hold">
                                          <p:stCondLst>
                                            <p:cond delay="400"/>
                                          </p:stCondLst>
                                        </p:cTn>
                                        <p:tgtEl>
                                          <p:spTgt spid="30723">
                                            <p:txEl>
                                              <p:pRg st="2" end="2"/>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7" dur="600" decel="50000" fill="hold">
                                          <p:stCondLst>
                                            <p:cond delay="400"/>
                                          </p:stCondLst>
                                        </p:cTn>
                                        <p:tgtEl>
                                          <p:spTgt spid="30723">
                                            <p:txEl>
                                              <p:pRg st="2" end="2"/>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8" fill="hold">
                            <p:stCondLst>
                              <p:cond delay="4000"/>
                            </p:stCondLst>
                            <p:childTnLst>
                              <p:par>
                                <p:cTn id="19" presetID="43" presetClass="entr" presetSubtype="0" fill="hold" grpId="0" nodeType="afterEffect">
                                  <p:stCondLst>
                                    <p:cond delay="1000"/>
                                  </p:stCondLst>
                                  <p:childTnLst>
                                    <p:set>
                                      <p:cBhvr>
                                        <p:cTn id="20" dur="1" fill="hold">
                                          <p:stCondLst>
                                            <p:cond delay="0"/>
                                          </p:stCondLst>
                                        </p:cTn>
                                        <p:tgtEl>
                                          <p:spTgt spid="30723">
                                            <p:txEl>
                                              <p:pRg st="3" end="3"/>
                                            </p:txEl>
                                          </p:spTgt>
                                        </p:tgtEl>
                                        <p:attrNameLst>
                                          <p:attrName>style.visibility</p:attrName>
                                        </p:attrNameLst>
                                      </p:cBhvr>
                                      <p:to>
                                        <p:strVal val="visible"/>
                                      </p:to>
                                    </p:set>
                                    <p:animEffect transition="in" filter="fade">
                                      <p:cBhvr>
                                        <p:cTn id="21" dur="100"/>
                                        <p:tgtEl>
                                          <p:spTgt spid="30723">
                                            <p:txEl>
                                              <p:pRg st="3" end="3"/>
                                            </p:txEl>
                                          </p:spTgt>
                                        </p:tgtEl>
                                      </p:cBhvr>
                                    </p:animEffect>
                                    <p:anim calcmode="lin" valueType="num">
                                      <p:cBhvr>
                                        <p:cTn id="22" dur="4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p:cTn id="23" dur="400" fill="hold"/>
                                        <p:tgtEl>
                                          <p:spTgt spid="30723">
                                            <p:txEl>
                                              <p:pRg st="3" end="3"/>
                                            </p:txEl>
                                          </p:spTgt>
                                        </p:tgtEl>
                                        <p:attrNameLst>
                                          <p:attrName>ppt_y</p:attrName>
                                        </p:attrNameLst>
                                      </p:cBhvr>
                                      <p:tavLst>
                                        <p:tav tm="0">
                                          <p:val>
                                            <p:strVal val="#ppt_y+0.31"/>
                                          </p:val>
                                        </p:tav>
                                        <p:tav tm="100000">
                                          <p:val>
                                            <p:strVal val="#ppt_y+0.31"/>
                                          </p:val>
                                        </p:tav>
                                      </p:tavLst>
                                    </p:anim>
                                    <p:anim calcmode="lin" valueType="num">
                                      <p:cBhvr>
                                        <p:cTn id="24" dur="600" decel="50000" fill="hold">
                                          <p:stCondLst>
                                            <p:cond delay="400"/>
                                          </p:stCondLst>
                                        </p:cTn>
                                        <p:tgtEl>
                                          <p:spTgt spid="30723">
                                            <p:txEl>
                                              <p:pRg st="3" end="3"/>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5" dur="600" decel="50000" fill="hold">
                                          <p:stCondLst>
                                            <p:cond delay="400"/>
                                          </p:stCondLst>
                                        </p:cTn>
                                        <p:tgtEl>
                                          <p:spTgt spid="30723">
                                            <p:txEl>
                                              <p:pRg st="3" end="3"/>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26" fill="hold">
                            <p:stCondLst>
                              <p:cond delay="6000"/>
                            </p:stCondLst>
                            <p:childTnLst>
                              <p:par>
                                <p:cTn id="27" presetID="43" presetClass="entr" presetSubtype="0" fill="hold" grpId="0" nodeType="afterEffect">
                                  <p:stCondLst>
                                    <p:cond delay="1000"/>
                                  </p:stCondLst>
                                  <p:childTnLst>
                                    <p:set>
                                      <p:cBhvr>
                                        <p:cTn id="28" dur="1" fill="hold">
                                          <p:stCondLst>
                                            <p:cond delay="0"/>
                                          </p:stCondLst>
                                        </p:cTn>
                                        <p:tgtEl>
                                          <p:spTgt spid="30723">
                                            <p:txEl>
                                              <p:pRg st="4" end="4"/>
                                            </p:txEl>
                                          </p:spTgt>
                                        </p:tgtEl>
                                        <p:attrNameLst>
                                          <p:attrName>style.visibility</p:attrName>
                                        </p:attrNameLst>
                                      </p:cBhvr>
                                      <p:to>
                                        <p:strVal val="visible"/>
                                      </p:to>
                                    </p:set>
                                    <p:animEffect transition="in" filter="fade">
                                      <p:cBhvr>
                                        <p:cTn id="29" dur="100"/>
                                        <p:tgtEl>
                                          <p:spTgt spid="30723">
                                            <p:txEl>
                                              <p:pRg st="4" end="4"/>
                                            </p:txEl>
                                          </p:spTgt>
                                        </p:tgtEl>
                                      </p:cBhvr>
                                    </p:animEffect>
                                    <p:anim calcmode="lin" valueType="num">
                                      <p:cBhvr>
                                        <p:cTn id="30" dur="4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p:cTn id="31" dur="400" fill="hold"/>
                                        <p:tgtEl>
                                          <p:spTgt spid="30723">
                                            <p:txEl>
                                              <p:pRg st="4" end="4"/>
                                            </p:txEl>
                                          </p:spTgt>
                                        </p:tgtEl>
                                        <p:attrNameLst>
                                          <p:attrName>ppt_y</p:attrName>
                                        </p:attrNameLst>
                                      </p:cBhvr>
                                      <p:tavLst>
                                        <p:tav tm="0">
                                          <p:val>
                                            <p:strVal val="#ppt_y+0.31"/>
                                          </p:val>
                                        </p:tav>
                                        <p:tav tm="100000">
                                          <p:val>
                                            <p:strVal val="#ppt_y+0.31"/>
                                          </p:val>
                                        </p:tav>
                                      </p:tavLst>
                                    </p:anim>
                                    <p:anim calcmode="lin" valueType="num">
                                      <p:cBhvr>
                                        <p:cTn id="32" dur="600" decel="50000" fill="hold">
                                          <p:stCondLst>
                                            <p:cond delay="400"/>
                                          </p:stCondLst>
                                        </p:cTn>
                                        <p:tgtEl>
                                          <p:spTgt spid="30723">
                                            <p:txEl>
                                              <p:pRg st="4" end="4"/>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3" dur="600" decel="50000" fill="hold">
                                          <p:stCondLst>
                                            <p:cond delay="400"/>
                                          </p:stCondLst>
                                        </p:cTn>
                                        <p:tgtEl>
                                          <p:spTgt spid="30723">
                                            <p:txEl>
                                              <p:pRg st="4" end="4"/>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34" fill="hold">
                            <p:stCondLst>
                              <p:cond delay="8000"/>
                            </p:stCondLst>
                            <p:childTnLst>
                              <p:par>
                                <p:cTn id="35" presetID="1" presetClass="entr" presetSubtype="0" fill="hold" grpId="1" nodeType="afterEffect">
                                  <p:stCondLst>
                                    <p:cond delay="1000"/>
                                  </p:stCondLst>
                                  <p:childTnLst>
                                    <p:set>
                                      <p:cBhvr>
                                        <p:cTn id="36" dur="1" fill="hold">
                                          <p:stCondLst>
                                            <p:cond delay="0"/>
                                          </p:stCondLst>
                                        </p:cTn>
                                        <p:tgtEl>
                                          <p:spTgt spid="30723">
                                            <p:txEl>
                                              <p:pRg st="5" end="5"/>
                                            </p:txEl>
                                          </p:spTgt>
                                        </p:tgtEl>
                                        <p:attrNameLst>
                                          <p:attrName>style.visibility</p:attrName>
                                        </p:attrNameLst>
                                      </p:cBhvr>
                                      <p:to>
                                        <p:strVal val="visible"/>
                                      </p:to>
                                    </p:set>
                                  </p:childTnLst>
                                </p:cTn>
                              </p:par>
                            </p:childTnLst>
                          </p:cTn>
                        </p:par>
                        <p:par>
                          <p:cTn id="37" fill="hold">
                            <p:stCondLst>
                              <p:cond delay="9000"/>
                            </p:stCondLst>
                            <p:childTnLst>
                              <p:par>
                                <p:cTn id="38" presetID="43" presetClass="entr" presetSubtype="0" fill="hold" grpId="0" nodeType="afterEffect">
                                  <p:stCondLst>
                                    <p:cond delay="1000"/>
                                  </p:stCondLst>
                                  <p:childTnLst>
                                    <p:set>
                                      <p:cBhvr>
                                        <p:cTn id="39" dur="1" fill="hold">
                                          <p:stCondLst>
                                            <p:cond delay="0"/>
                                          </p:stCondLst>
                                        </p:cTn>
                                        <p:tgtEl>
                                          <p:spTgt spid="30723">
                                            <p:txEl>
                                              <p:pRg st="6" end="6"/>
                                            </p:txEl>
                                          </p:spTgt>
                                        </p:tgtEl>
                                        <p:attrNameLst>
                                          <p:attrName>style.visibility</p:attrName>
                                        </p:attrNameLst>
                                      </p:cBhvr>
                                      <p:to>
                                        <p:strVal val="visible"/>
                                      </p:to>
                                    </p:set>
                                    <p:animEffect transition="in" filter="fade">
                                      <p:cBhvr>
                                        <p:cTn id="40" dur="100"/>
                                        <p:tgtEl>
                                          <p:spTgt spid="30723">
                                            <p:txEl>
                                              <p:pRg st="6" end="6"/>
                                            </p:txEl>
                                          </p:spTgt>
                                        </p:tgtEl>
                                      </p:cBhvr>
                                    </p:animEffect>
                                    <p:anim calcmode="lin" valueType="num">
                                      <p:cBhvr>
                                        <p:cTn id="41" dur="4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p:cTn id="42" dur="400" fill="hold"/>
                                        <p:tgtEl>
                                          <p:spTgt spid="30723">
                                            <p:txEl>
                                              <p:pRg st="6" end="6"/>
                                            </p:txEl>
                                          </p:spTgt>
                                        </p:tgtEl>
                                        <p:attrNameLst>
                                          <p:attrName>ppt_y</p:attrName>
                                        </p:attrNameLst>
                                      </p:cBhvr>
                                      <p:tavLst>
                                        <p:tav tm="0">
                                          <p:val>
                                            <p:strVal val="#ppt_y+0.31"/>
                                          </p:val>
                                        </p:tav>
                                        <p:tav tm="100000">
                                          <p:val>
                                            <p:strVal val="#ppt_y+0.31"/>
                                          </p:val>
                                        </p:tav>
                                      </p:tavLst>
                                    </p:anim>
                                    <p:anim calcmode="lin" valueType="num">
                                      <p:cBhvr>
                                        <p:cTn id="43" dur="600" decel="50000" fill="hold">
                                          <p:stCondLst>
                                            <p:cond delay="400"/>
                                          </p:stCondLst>
                                        </p:cTn>
                                        <p:tgtEl>
                                          <p:spTgt spid="30723">
                                            <p:txEl>
                                              <p:pRg st="6" end="6"/>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4" dur="600" decel="50000" fill="hold">
                                          <p:stCondLst>
                                            <p:cond delay="400"/>
                                          </p:stCondLst>
                                        </p:cTn>
                                        <p:tgtEl>
                                          <p:spTgt spid="30723">
                                            <p:txEl>
                                              <p:pRg st="6" end="6"/>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45" fill="hold">
                            <p:stCondLst>
                              <p:cond delay="11000"/>
                            </p:stCondLst>
                            <p:childTnLst>
                              <p:par>
                                <p:cTn id="46" presetID="43" presetClass="entr" presetSubtype="0" fill="hold" grpId="0" nodeType="afterEffect">
                                  <p:stCondLst>
                                    <p:cond delay="1000"/>
                                  </p:stCondLst>
                                  <p:childTnLst>
                                    <p:set>
                                      <p:cBhvr>
                                        <p:cTn id="47" dur="1" fill="hold">
                                          <p:stCondLst>
                                            <p:cond delay="0"/>
                                          </p:stCondLst>
                                        </p:cTn>
                                        <p:tgtEl>
                                          <p:spTgt spid="30723">
                                            <p:txEl>
                                              <p:pRg st="7" end="7"/>
                                            </p:txEl>
                                          </p:spTgt>
                                        </p:tgtEl>
                                        <p:attrNameLst>
                                          <p:attrName>style.visibility</p:attrName>
                                        </p:attrNameLst>
                                      </p:cBhvr>
                                      <p:to>
                                        <p:strVal val="visible"/>
                                      </p:to>
                                    </p:set>
                                    <p:animEffect transition="in" filter="fade">
                                      <p:cBhvr>
                                        <p:cTn id="48" dur="100"/>
                                        <p:tgtEl>
                                          <p:spTgt spid="30723">
                                            <p:txEl>
                                              <p:pRg st="7" end="7"/>
                                            </p:txEl>
                                          </p:spTgt>
                                        </p:tgtEl>
                                      </p:cBhvr>
                                    </p:animEffect>
                                    <p:anim calcmode="lin" valueType="num">
                                      <p:cBhvr>
                                        <p:cTn id="49" dur="400" fill="hold"/>
                                        <p:tgtEl>
                                          <p:spTgt spid="30723">
                                            <p:txEl>
                                              <p:pRg st="7" end="7"/>
                                            </p:txEl>
                                          </p:spTgt>
                                        </p:tgtEl>
                                        <p:attrNameLst>
                                          <p:attrName>ppt_x</p:attrName>
                                        </p:attrNameLst>
                                      </p:cBhvr>
                                      <p:tavLst>
                                        <p:tav tm="0">
                                          <p:val>
                                            <p:strVal val="#ppt_x"/>
                                          </p:val>
                                        </p:tav>
                                        <p:tav tm="100000">
                                          <p:val>
                                            <p:strVal val="#ppt_x"/>
                                          </p:val>
                                        </p:tav>
                                      </p:tavLst>
                                    </p:anim>
                                    <p:anim calcmode="lin" valueType="num">
                                      <p:cBhvr>
                                        <p:cTn id="50" dur="400" fill="hold"/>
                                        <p:tgtEl>
                                          <p:spTgt spid="30723">
                                            <p:txEl>
                                              <p:pRg st="7" end="7"/>
                                            </p:txEl>
                                          </p:spTgt>
                                        </p:tgtEl>
                                        <p:attrNameLst>
                                          <p:attrName>ppt_y</p:attrName>
                                        </p:attrNameLst>
                                      </p:cBhvr>
                                      <p:tavLst>
                                        <p:tav tm="0">
                                          <p:val>
                                            <p:strVal val="#ppt_y+0.31"/>
                                          </p:val>
                                        </p:tav>
                                        <p:tav tm="100000">
                                          <p:val>
                                            <p:strVal val="#ppt_y+0.31"/>
                                          </p:val>
                                        </p:tav>
                                      </p:tavLst>
                                    </p:anim>
                                    <p:anim calcmode="lin" valueType="num">
                                      <p:cBhvr>
                                        <p:cTn id="51" dur="600" decel="50000" fill="hold">
                                          <p:stCondLst>
                                            <p:cond delay="400"/>
                                          </p:stCondLst>
                                        </p:cTn>
                                        <p:tgtEl>
                                          <p:spTgt spid="30723">
                                            <p:txEl>
                                              <p:pRg st="7" end="7"/>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2" dur="600" decel="50000" fill="hold">
                                          <p:stCondLst>
                                            <p:cond delay="400"/>
                                          </p:stCondLst>
                                        </p:cTn>
                                        <p:tgtEl>
                                          <p:spTgt spid="30723">
                                            <p:txEl>
                                              <p:pRg st="7" end="7"/>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53" fill="hold">
                            <p:stCondLst>
                              <p:cond delay="13000"/>
                            </p:stCondLst>
                            <p:childTnLst>
                              <p:par>
                                <p:cTn id="54" presetID="43" presetClass="entr" presetSubtype="0" fill="hold" grpId="0" nodeType="afterEffect">
                                  <p:stCondLst>
                                    <p:cond delay="1000"/>
                                  </p:stCondLst>
                                  <p:childTnLst>
                                    <p:set>
                                      <p:cBhvr>
                                        <p:cTn id="55" dur="1" fill="hold">
                                          <p:stCondLst>
                                            <p:cond delay="0"/>
                                          </p:stCondLst>
                                        </p:cTn>
                                        <p:tgtEl>
                                          <p:spTgt spid="30723">
                                            <p:txEl>
                                              <p:pRg st="8" end="8"/>
                                            </p:txEl>
                                          </p:spTgt>
                                        </p:tgtEl>
                                        <p:attrNameLst>
                                          <p:attrName>style.visibility</p:attrName>
                                        </p:attrNameLst>
                                      </p:cBhvr>
                                      <p:to>
                                        <p:strVal val="visible"/>
                                      </p:to>
                                    </p:set>
                                    <p:animEffect transition="in" filter="fade">
                                      <p:cBhvr>
                                        <p:cTn id="56" dur="100"/>
                                        <p:tgtEl>
                                          <p:spTgt spid="30723">
                                            <p:txEl>
                                              <p:pRg st="8" end="8"/>
                                            </p:txEl>
                                          </p:spTgt>
                                        </p:tgtEl>
                                      </p:cBhvr>
                                    </p:animEffect>
                                    <p:anim calcmode="lin" valueType="num">
                                      <p:cBhvr>
                                        <p:cTn id="57" dur="400" fill="hold"/>
                                        <p:tgtEl>
                                          <p:spTgt spid="30723">
                                            <p:txEl>
                                              <p:pRg st="8" end="8"/>
                                            </p:txEl>
                                          </p:spTgt>
                                        </p:tgtEl>
                                        <p:attrNameLst>
                                          <p:attrName>ppt_x</p:attrName>
                                        </p:attrNameLst>
                                      </p:cBhvr>
                                      <p:tavLst>
                                        <p:tav tm="0">
                                          <p:val>
                                            <p:strVal val="#ppt_x"/>
                                          </p:val>
                                        </p:tav>
                                        <p:tav tm="100000">
                                          <p:val>
                                            <p:strVal val="#ppt_x"/>
                                          </p:val>
                                        </p:tav>
                                      </p:tavLst>
                                    </p:anim>
                                    <p:anim calcmode="lin" valueType="num">
                                      <p:cBhvr>
                                        <p:cTn id="58" dur="400" fill="hold"/>
                                        <p:tgtEl>
                                          <p:spTgt spid="30723">
                                            <p:txEl>
                                              <p:pRg st="8" end="8"/>
                                            </p:txEl>
                                          </p:spTgt>
                                        </p:tgtEl>
                                        <p:attrNameLst>
                                          <p:attrName>ppt_y</p:attrName>
                                        </p:attrNameLst>
                                      </p:cBhvr>
                                      <p:tavLst>
                                        <p:tav tm="0">
                                          <p:val>
                                            <p:strVal val="#ppt_y+0.31"/>
                                          </p:val>
                                        </p:tav>
                                        <p:tav tm="100000">
                                          <p:val>
                                            <p:strVal val="#ppt_y+0.31"/>
                                          </p:val>
                                        </p:tav>
                                      </p:tavLst>
                                    </p:anim>
                                    <p:anim calcmode="lin" valueType="num">
                                      <p:cBhvr>
                                        <p:cTn id="59" dur="600" decel="50000" fill="hold">
                                          <p:stCondLst>
                                            <p:cond delay="400"/>
                                          </p:stCondLst>
                                        </p:cTn>
                                        <p:tgtEl>
                                          <p:spTgt spid="30723">
                                            <p:txEl>
                                              <p:pRg st="8" end="8"/>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0" dur="600" decel="50000" fill="hold">
                                          <p:stCondLst>
                                            <p:cond delay="400"/>
                                          </p:stCondLst>
                                        </p:cTn>
                                        <p:tgtEl>
                                          <p:spTgt spid="30723">
                                            <p:txEl>
                                              <p:pRg st="8" end="8"/>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61" fill="hold">
                            <p:stCondLst>
                              <p:cond delay="15000"/>
                            </p:stCondLst>
                            <p:childTnLst>
                              <p:par>
                                <p:cTn id="62" presetID="43" presetClass="entr" presetSubtype="0" fill="hold" grpId="0" nodeType="afterEffect">
                                  <p:stCondLst>
                                    <p:cond delay="1000"/>
                                  </p:stCondLst>
                                  <p:childTnLst>
                                    <p:set>
                                      <p:cBhvr>
                                        <p:cTn id="63" dur="1" fill="hold">
                                          <p:stCondLst>
                                            <p:cond delay="0"/>
                                          </p:stCondLst>
                                        </p:cTn>
                                        <p:tgtEl>
                                          <p:spTgt spid="30723">
                                            <p:txEl>
                                              <p:pRg st="9" end="9"/>
                                            </p:txEl>
                                          </p:spTgt>
                                        </p:tgtEl>
                                        <p:attrNameLst>
                                          <p:attrName>style.visibility</p:attrName>
                                        </p:attrNameLst>
                                      </p:cBhvr>
                                      <p:to>
                                        <p:strVal val="visible"/>
                                      </p:to>
                                    </p:set>
                                    <p:animEffect transition="in" filter="fade">
                                      <p:cBhvr>
                                        <p:cTn id="64" dur="100"/>
                                        <p:tgtEl>
                                          <p:spTgt spid="30723">
                                            <p:txEl>
                                              <p:pRg st="9" end="9"/>
                                            </p:txEl>
                                          </p:spTgt>
                                        </p:tgtEl>
                                      </p:cBhvr>
                                    </p:animEffect>
                                    <p:anim calcmode="lin" valueType="num">
                                      <p:cBhvr>
                                        <p:cTn id="65" dur="400" fill="hold"/>
                                        <p:tgtEl>
                                          <p:spTgt spid="30723">
                                            <p:txEl>
                                              <p:pRg st="9" end="9"/>
                                            </p:txEl>
                                          </p:spTgt>
                                        </p:tgtEl>
                                        <p:attrNameLst>
                                          <p:attrName>ppt_x</p:attrName>
                                        </p:attrNameLst>
                                      </p:cBhvr>
                                      <p:tavLst>
                                        <p:tav tm="0">
                                          <p:val>
                                            <p:strVal val="#ppt_x"/>
                                          </p:val>
                                        </p:tav>
                                        <p:tav tm="100000">
                                          <p:val>
                                            <p:strVal val="#ppt_x"/>
                                          </p:val>
                                        </p:tav>
                                      </p:tavLst>
                                    </p:anim>
                                    <p:anim calcmode="lin" valueType="num">
                                      <p:cBhvr>
                                        <p:cTn id="66" dur="400" fill="hold"/>
                                        <p:tgtEl>
                                          <p:spTgt spid="30723">
                                            <p:txEl>
                                              <p:pRg st="9" end="9"/>
                                            </p:txEl>
                                          </p:spTgt>
                                        </p:tgtEl>
                                        <p:attrNameLst>
                                          <p:attrName>ppt_y</p:attrName>
                                        </p:attrNameLst>
                                      </p:cBhvr>
                                      <p:tavLst>
                                        <p:tav tm="0">
                                          <p:val>
                                            <p:strVal val="#ppt_y+0.31"/>
                                          </p:val>
                                        </p:tav>
                                        <p:tav tm="100000">
                                          <p:val>
                                            <p:strVal val="#ppt_y+0.31"/>
                                          </p:val>
                                        </p:tav>
                                      </p:tavLst>
                                    </p:anim>
                                    <p:anim calcmode="lin" valueType="num">
                                      <p:cBhvr>
                                        <p:cTn id="67" dur="600" decel="50000" fill="hold">
                                          <p:stCondLst>
                                            <p:cond delay="400"/>
                                          </p:stCondLst>
                                        </p:cTn>
                                        <p:tgtEl>
                                          <p:spTgt spid="30723">
                                            <p:txEl>
                                              <p:pRg st="9" end="9"/>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8" dur="600" decel="50000" fill="hold">
                                          <p:stCondLst>
                                            <p:cond delay="400"/>
                                          </p:stCondLst>
                                        </p:cTn>
                                        <p:tgtEl>
                                          <p:spTgt spid="30723">
                                            <p:txEl>
                                              <p:pRg st="9" end="9"/>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P spid="30723" grpId="1"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Bipolar with 8 zeros substitution</a:t>
            </a:r>
            <a:endParaRPr lang="en-US" dirty="0"/>
          </a:p>
        </p:txBody>
      </p:sp>
      <p:sp>
        <p:nvSpPr>
          <p:cNvPr id="3" name="Content Placeholder 2"/>
          <p:cNvSpPr>
            <a:spLocks noGrp="1"/>
          </p:cNvSpPr>
          <p:nvPr>
            <p:ph idx="1"/>
          </p:nvPr>
        </p:nvSpPr>
        <p:spPr/>
        <p:txBody>
          <a:bodyPr/>
          <a:lstStyle/>
          <a:p>
            <a:r>
              <a:rPr lang="en-US" dirty="0" smtClean="0"/>
              <a:t>The coding scheme is based on a bipolar-</a:t>
            </a:r>
            <a:r>
              <a:rPr lang="en-US" dirty="0" err="1" smtClean="0"/>
              <a:t>AMI.The</a:t>
            </a:r>
            <a:r>
              <a:rPr lang="en-US" dirty="0" smtClean="0"/>
              <a:t> drawback of the AMI code is that a long string of zeros may result in loss of synchronization. To overcome this problem, the encoding </a:t>
            </a:r>
            <a:r>
              <a:rPr lang="en-US" dirty="0" err="1" smtClean="0"/>
              <a:t>is,amended</a:t>
            </a:r>
            <a:r>
              <a:rPr lang="en-US" dirty="0" smtClean="0"/>
              <a:t> with the following rules:</a:t>
            </a:r>
          </a:p>
          <a:p>
            <a:r>
              <a:rPr lang="en-US" dirty="0" smtClean="0"/>
              <a:t>• If an octet of all zeros occurs and the last voltage pulse preceding this octet was positive, then the eight zeros of the octet are encoded as 00+-0-+</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0706" name="Picture 2"/>
          <p:cNvPicPr>
            <a:picLocks noGrp="1" noChangeAspect="1" noChangeArrowheads="1"/>
          </p:cNvPicPr>
          <p:nvPr>
            <p:ph idx="1"/>
          </p:nvPr>
        </p:nvPicPr>
        <p:blipFill>
          <a:blip r:embed="rId2"/>
          <a:srcRect/>
          <a:stretch>
            <a:fillRect/>
          </a:stretch>
        </p:blipFill>
        <p:spPr bwMode="auto">
          <a:xfrm>
            <a:off x="1709737" y="1808162"/>
            <a:ext cx="5724525"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kumimoji="1" lang="en-US" dirty="0" smtClean="0">
                <a:ea typeface="+mj-ea"/>
                <a:cs typeface="+mj-cs"/>
              </a:rPr>
              <a:t>B8ZS</a:t>
            </a:r>
            <a:endParaRPr kumimoji="1" lang="en-US" dirty="0">
              <a:ea typeface="+mj-ea"/>
              <a:cs typeface="+mj-cs"/>
            </a:endParaRPr>
          </a:p>
        </p:txBody>
      </p:sp>
      <p:pic>
        <p:nvPicPr>
          <p:cNvPr id="168961" name="Picture 1"/>
          <p:cNvPicPr>
            <a:picLocks noChangeAspect="1" noChangeArrowheads="1"/>
          </p:cNvPicPr>
          <p:nvPr/>
        </p:nvPicPr>
        <p:blipFill>
          <a:blip r:embed="rId3"/>
          <a:srcRect/>
          <a:stretch>
            <a:fillRect/>
          </a:stretch>
        </p:blipFill>
        <p:spPr bwMode="auto">
          <a:xfrm>
            <a:off x="1571625" y="1357313"/>
            <a:ext cx="6000750" cy="4143375"/>
          </a:xfrm>
          <a:prstGeom prst="rect">
            <a:avLst/>
          </a:prstGeom>
          <a:noFill/>
          <a:ln w="9525">
            <a:noFill/>
            <a:miter lim="800000"/>
            <a:headEnd/>
            <a:tailEnd/>
          </a:ln>
          <a:effectLst/>
        </p:spPr>
      </p:pic>
    </p:spTree>
  </p:cSld>
  <p:clrMapOvr>
    <a:masterClrMapping/>
  </p:clrMapOvr>
  <p:transition spd="slow">
    <p:zoom dir="in"/>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HDB3</a:t>
            </a:r>
            <a:endParaRPr lang="en-US" dirty="0"/>
          </a:p>
        </p:txBody>
      </p:sp>
      <p:sp>
        <p:nvSpPr>
          <p:cNvPr id="3" name="Content Placeholder 2"/>
          <p:cNvSpPr>
            <a:spLocks noGrp="1"/>
          </p:cNvSpPr>
          <p:nvPr>
            <p:ph idx="1"/>
          </p:nvPr>
        </p:nvSpPr>
        <p:spPr>
          <a:xfrm>
            <a:off x="152400" y="1295400"/>
            <a:ext cx="8534400" cy="4454525"/>
          </a:xfrm>
        </p:spPr>
        <p:txBody>
          <a:bodyPr/>
          <a:lstStyle/>
          <a:p>
            <a:r>
              <a:rPr lang="en-US" sz="2400" dirty="0" smtClean="0"/>
              <a:t>is based on the use of AMI encoding. In this case, the scheme replaces strings of four zeros with sequences containing one or two pulses. In each case, the fourth zero is replaced with a code violation. </a:t>
            </a:r>
          </a:p>
          <a:p>
            <a:r>
              <a:rPr lang="en-US" sz="2400" dirty="0" smtClean="0"/>
              <a:t>In addition, a rule is needed to ensure that successive violations are of alternate polarity so that no dc component is introduced.</a:t>
            </a:r>
          </a:p>
          <a:p>
            <a:r>
              <a:rPr lang="en-US" sz="2400" dirty="0" smtClean="0"/>
              <a:t>Thus, if the last violation was positive, this violation must be negative and vice versa</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98658" name="Picture 2"/>
          <p:cNvPicPr>
            <a:picLocks noGrp="1" noChangeAspect="1" noChangeArrowheads="1"/>
          </p:cNvPicPr>
          <p:nvPr>
            <p:ph idx="1"/>
          </p:nvPr>
        </p:nvPicPr>
        <p:blipFill>
          <a:blip r:embed="rId2"/>
          <a:srcRect/>
          <a:stretch>
            <a:fillRect/>
          </a:stretch>
        </p:blipFill>
        <p:spPr bwMode="auto">
          <a:xfrm>
            <a:off x="1685925" y="1860550"/>
            <a:ext cx="5772150" cy="4086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99682" name="Picture 2"/>
          <p:cNvPicPr>
            <a:picLocks noGrp="1" noChangeAspect="1" noChangeArrowheads="1"/>
          </p:cNvPicPr>
          <p:nvPr>
            <p:ph idx="1"/>
          </p:nvPr>
        </p:nvPicPr>
        <p:blipFill>
          <a:blip r:embed="rId2"/>
          <a:srcRect/>
          <a:stretch>
            <a:fillRect/>
          </a:stretch>
        </p:blipFill>
        <p:spPr bwMode="auto">
          <a:xfrm>
            <a:off x="1619250" y="1779587"/>
            <a:ext cx="5905500" cy="4248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b="1" dirty="0" smtClean="0"/>
              <a:t>Digital data to Analog signals</a:t>
            </a:r>
            <a:r>
              <a:rPr lang="en-US" dirty="0" smtClean="0"/>
              <a:t> − </a:t>
            </a:r>
            <a:r>
              <a:rPr lang="en-US" sz="2400" dirty="0" smtClean="0"/>
              <a:t>The modulation techniques such as Amplitude Shift Keying (ASK), Frequency Shift Keying (FSK), Phase Shift Keying (PSK), etc., fall under this category.</a:t>
            </a:r>
          </a:p>
          <a:p>
            <a:r>
              <a:rPr lang="en-US" sz="2400" b="1" dirty="0" smtClean="0"/>
              <a:t>Digital data to Digital signals</a:t>
            </a:r>
            <a:r>
              <a:rPr lang="en-US" dirty="0" smtClean="0"/>
              <a:t> − </a:t>
            </a:r>
            <a:r>
              <a:rPr lang="en-US" sz="2400" dirty="0" smtClean="0"/>
              <a:t>There are several ways to map digital </a:t>
            </a:r>
            <a:r>
              <a:rPr lang="en-US" sz="2400" dirty="0" err="1" smtClean="0"/>
              <a:t>signals.The</a:t>
            </a:r>
            <a:r>
              <a:rPr lang="en-US" sz="2400" dirty="0" smtClean="0"/>
              <a:t> simplest form of digital encoding of digital data is to assign one voltage level to binary one and another to  binary zero.</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0707" name="Picture 3"/>
          <p:cNvPicPr>
            <a:picLocks noChangeAspect="1" noChangeArrowheads="1"/>
          </p:cNvPicPr>
          <p:nvPr/>
        </p:nvPicPr>
        <p:blipFill>
          <a:blip r:embed="rId2"/>
          <a:srcRect/>
          <a:stretch>
            <a:fillRect/>
          </a:stretch>
        </p:blipFill>
        <p:spPr bwMode="auto">
          <a:xfrm>
            <a:off x="2662238" y="1447800"/>
            <a:ext cx="3819525" cy="3962400"/>
          </a:xfrm>
          <a:prstGeom prst="rect">
            <a:avLst/>
          </a:prstGeom>
          <a:noFill/>
          <a:ln w="9525">
            <a:noFill/>
            <a:miter lim="800000"/>
            <a:headEnd/>
            <a:tailEnd/>
          </a:ln>
          <a:effectLst/>
        </p:spPr>
      </p:pic>
      <p:pic>
        <p:nvPicPr>
          <p:cNvPr id="200708" name="Picture 4"/>
          <p:cNvPicPr>
            <a:picLocks noGrp="1" noChangeAspect="1" noChangeArrowheads="1"/>
          </p:cNvPicPr>
          <p:nvPr>
            <p:ph idx="1"/>
          </p:nvPr>
        </p:nvPicPr>
        <p:blipFill>
          <a:blip r:embed="rId3"/>
          <a:srcRect/>
          <a:stretch>
            <a:fillRect/>
          </a:stretch>
        </p:blipFill>
        <p:spPr bwMode="auto">
          <a:xfrm>
            <a:off x="2667000" y="5410200"/>
            <a:ext cx="3819525" cy="53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30925"/>
          </a:xfrm>
        </p:spPr>
        <p:txBody>
          <a:bodyPr/>
          <a:lstStyle/>
          <a:p>
            <a:r>
              <a:rPr lang="en-US" dirty="0" smtClean="0"/>
              <a:t>Consider a stream of binary data consisting of a long sequence of 1s followed by a zero followed by a long string of 1s, with the same assumptions as previous question. Draw the waveform for this sequence using</a:t>
            </a:r>
          </a:p>
          <a:p>
            <a:r>
              <a:rPr lang="en-US" b="1" dirty="0" smtClean="0"/>
              <a:t>a. NRZ-L</a:t>
            </a:r>
          </a:p>
          <a:p>
            <a:r>
              <a:rPr lang="en-US" b="1" dirty="0" smtClean="0"/>
              <a:t>b. Bipolar-AMI</a:t>
            </a:r>
          </a:p>
          <a:p>
            <a:r>
              <a:rPr lang="en-US" b="1" dirty="0" smtClean="0"/>
              <a:t>c. </a:t>
            </a:r>
            <a:r>
              <a:rPr lang="en-US" b="1" dirty="0" err="1" smtClean="0"/>
              <a:t>Pseudoternary</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534400" cy="4454525"/>
          </a:xfrm>
        </p:spPr>
        <p:txBody>
          <a:bodyPr/>
          <a:lstStyle/>
          <a:p>
            <a:r>
              <a:rPr lang="en-US" dirty="0" smtClean="0"/>
              <a:t>Modulation involves operation on one or more of the three characteristics of a carrier signal: amplitude, frequency, and phase.</a:t>
            </a:r>
          </a:p>
          <a:p>
            <a:r>
              <a:rPr lang="en-US" dirty="0" smtClean="0"/>
              <a:t>There are three basic  modulation techniques for transforming digital data into analog signals</a:t>
            </a:r>
            <a:r>
              <a:rPr lang="en-US" b="1" dirty="0" smtClean="0">
                <a:solidFill>
                  <a:srgbClr val="FF0000"/>
                </a:solidFill>
              </a:rPr>
              <a:t>, amplitude shift keying</a:t>
            </a:r>
          </a:p>
          <a:p>
            <a:r>
              <a:rPr lang="en-US" b="1" dirty="0" smtClean="0">
                <a:solidFill>
                  <a:srgbClr val="FF0000"/>
                </a:solidFill>
              </a:rPr>
              <a:t>(ASK), frequency shift keying (FSK), and phase shift keying (PSK</a:t>
            </a:r>
            <a:r>
              <a:rPr lang="en-US" dirty="0" smtClean="0">
                <a:solidFill>
                  <a:srgbClr val="FF0000"/>
                </a:solidFill>
              </a:rPr>
              <a:t>).</a:t>
            </a:r>
            <a:endParaRPr lang="en-US" dirty="0">
              <a:solidFill>
                <a:srgbClr val="FF0000"/>
              </a:solidFill>
            </a:endParaRPr>
          </a:p>
        </p:txBody>
      </p:sp>
      <p:sp>
        <p:nvSpPr>
          <p:cNvPr id="4" name="Title 1"/>
          <p:cNvSpPr>
            <a:spLocks noGrp="1"/>
          </p:cNvSpPr>
          <p:nvPr>
            <p:ph type="title"/>
          </p:nvPr>
        </p:nvSpPr>
        <p:spPr/>
        <p:txBody>
          <a:bodyPr/>
          <a:lstStyle/>
          <a:p>
            <a:r>
              <a:rPr kumimoji="1" lang="en-US" dirty="0" smtClean="0"/>
              <a:t>Digital Data, Analog Signal</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dirty="0" smtClean="0"/>
              <a:t>Digital Data, Analog Signal</a:t>
            </a:r>
            <a:endParaRPr lang="en-US" dirty="0"/>
          </a:p>
        </p:txBody>
      </p:sp>
      <p:pic>
        <p:nvPicPr>
          <p:cNvPr id="214018" name="Picture 2"/>
          <p:cNvPicPr>
            <a:picLocks noGrp="1" noChangeAspect="1" noChangeArrowheads="1"/>
          </p:cNvPicPr>
          <p:nvPr>
            <p:ph idx="1"/>
          </p:nvPr>
        </p:nvPicPr>
        <p:blipFill>
          <a:blip r:embed="rId2"/>
          <a:srcRect/>
          <a:stretch>
            <a:fillRect/>
          </a:stretch>
        </p:blipFill>
        <p:spPr bwMode="auto">
          <a:xfrm>
            <a:off x="700087" y="1855787"/>
            <a:ext cx="7743825" cy="4095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kumimoji="1" lang="en-US" dirty="0">
                <a:ea typeface="+mj-ea"/>
                <a:cs typeface="+mj-cs"/>
              </a:rPr>
              <a:t>Digital Data, Analog Signal</a:t>
            </a:r>
          </a:p>
        </p:txBody>
      </p:sp>
      <p:graphicFrame>
        <p:nvGraphicFramePr>
          <p:cNvPr id="5" name="Content Placeholder 4"/>
          <p:cNvGraphicFramePr>
            <a:graphicFrameLocks noGrp="1"/>
          </p:cNvGraphicFramePr>
          <p:nvPr>
            <p:ph sz="half" idx="1"/>
          </p:nvPr>
        </p:nvGraphicFramePr>
        <p:xfrm>
          <a:off x="228600" y="1524000"/>
          <a:ext cx="4800600" cy="4606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p:cNvSpPr>
            <a:spLocks noGrp="1"/>
          </p:cNvSpPr>
          <p:nvPr>
            <p:ph sz="half" idx="2"/>
          </p:nvPr>
        </p:nvSpPr>
        <p:spPr>
          <a:xfrm>
            <a:off x="5257800" y="1981200"/>
            <a:ext cx="4038600" cy="4454525"/>
          </a:xfrm>
        </p:spPr>
        <p:txBody>
          <a:bodyPr/>
          <a:lstStyle/>
          <a:p>
            <a:pPr eaLnBrk="1" hangingPunct="1">
              <a:buFont typeface="Wingdings" pitchFamily="-110" charset="2"/>
              <a:buChar char="Ø"/>
              <a:defRPr/>
            </a:pPr>
            <a:r>
              <a:rPr kumimoji="1" lang="en-US" dirty="0" smtClean="0"/>
              <a:t>main use is public telephone system</a:t>
            </a:r>
          </a:p>
          <a:p>
            <a:pPr lvl="1" eaLnBrk="1" hangingPunct="1">
              <a:buFont typeface="Wingdings" pitchFamily="-110" charset="2"/>
              <a:buChar char="l"/>
              <a:defRPr/>
            </a:pPr>
            <a:r>
              <a:rPr kumimoji="1" lang="en-US" dirty="0" smtClean="0"/>
              <a:t>has frequency range </a:t>
            </a:r>
          </a:p>
          <a:p>
            <a:pPr lvl="1" eaLnBrk="1" hangingPunct="1">
              <a:buNone/>
              <a:defRPr/>
            </a:pPr>
            <a:r>
              <a:rPr kumimoji="1" lang="en-US" dirty="0" smtClean="0"/>
              <a:t>	of 300Hz to 3400Hz</a:t>
            </a:r>
          </a:p>
          <a:p>
            <a:pPr lvl="1" eaLnBrk="1" hangingPunct="1">
              <a:buFont typeface="Wingdings" pitchFamily="-110" charset="2"/>
              <a:buChar char="l"/>
              <a:defRPr/>
            </a:pPr>
            <a:r>
              <a:rPr kumimoji="1" lang="en-US" dirty="0" smtClean="0"/>
              <a:t>uses modem (modulator-demodulator)</a:t>
            </a:r>
          </a:p>
          <a:p>
            <a:pPr>
              <a:buFont typeface="Wingdings" pitchFamily="-110" charset="2"/>
              <a:buChar char="Ø"/>
              <a:defRPr/>
            </a:pPr>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0"/>
            <a:ext cx="8229600" cy="941388"/>
          </a:xfrm>
        </p:spPr>
        <p:txBody>
          <a:bodyPr/>
          <a:lstStyle/>
          <a:p>
            <a:pPr eaLnBrk="1" hangingPunct="1">
              <a:defRPr/>
            </a:pPr>
            <a:r>
              <a:rPr kumimoji="1" lang="en-US" dirty="0">
                <a:ea typeface="+mj-ea"/>
                <a:cs typeface="+mj-cs"/>
              </a:rPr>
              <a:t>Modulation Techniques</a:t>
            </a:r>
          </a:p>
        </p:txBody>
      </p:sp>
      <p:pic>
        <p:nvPicPr>
          <p:cNvPr id="57347" name="Picture 7"/>
          <p:cNvPicPr>
            <a:picLocks noChangeAspect="1" noChangeArrowheads="1"/>
          </p:cNvPicPr>
          <p:nvPr/>
        </p:nvPicPr>
        <p:blipFill>
          <a:blip r:embed="rId3">
            <a:lum/>
            <a:alphaModFix/>
          </a:blip>
          <a:srcRect r="4257" b="15930"/>
          <a:stretch>
            <a:fillRect/>
          </a:stretch>
        </p:blipFill>
        <p:spPr bwMode="auto">
          <a:xfrm>
            <a:off x="1676400" y="1143000"/>
            <a:ext cx="5835650" cy="5492750"/>
          </a:xfrm>
          <a:prstGeom prst="rect">
            <a:avLst/>
          </a:prstGeom>
          <a:noFill/>
          <a:ln w="9525">
            <a:noFill/>
            <a:miter lim="800000"/>
            <a:headEnd/>
            <a:tailEnd/>
          </a:ln>
        </p:spPr>
      </p:pic>
    </p:spTree>
  </p:cSld>
  <p:clrMapOvr>
    <a:masterClrMapping/>
  </p:clrMapOvr>
  <p:transition spd="slow">
    <p:zoom dir="in"/>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kumimoji="1" lang="en-US" dirty="0">
                <a:ea typeface="+mj-ea"/>
                <a:cs typeface="+mj-cs"/>
              </a:rPr>
              <a:t>Amplitude Shift Keying</a:t>
            </a:r>
          </a:p>
        </p:txBody>
      </p:sp>
      <p:sp>
        <p:nvSpPr>
          <p:cNvPr id="36867" name="Rectangle 3"/>
          <p:cNvSpPr>
            <a:spLocks noGrp="1" noChangeArrowheads="1"/>
          </p:cNvSpPr>
          <p:nvPr>
            <p:ph type="body" idx="1"/>
          </p:nvPr>
        </p:nvSpPr>
        <p:spPr>
          <a:xfrm>
            <a:off x="457200" y="1371600"/>
            <a:ext cx="8229600" cy="4267200"/>
          </a:xfrm>
        </p:spPr>
        <p:txBody>
          <a:bodyPr/>
          <a:lstStyle/>
          <a:p>
            <a:pPr eaLnBrk="1" hangingPunct="1">
              <a:lnSpc>
                <a:spcPct val="90000"/>
              </a:lnSpc>
              <a:buFont typeface="Wingdings" pitchFamily="-110" charset="2"/>
              <a:buChar char="Ø"/>
              <a:defRPr/>
            </a:pPr>
            <a:r>
              <a:rPr kumimoji="1" lang="en-US" dirty="0"/>
              <a:t>encode 0/1 by different carrier amplitudes</a:t>
            </a:r>
          </a:p>
          <a:p>
            <a:pPr lvl="1" eaLnBrk="1" hangingPunct="1">
              <a:lnSpc>
                <a:spcPct val="90000"/>
              </a:lnSpc>
              <a:buFont typeface="Wingdings" pitchFamily="-110" charset="2"/>
              <a:buChar char="l"/>
              <a:defRPr/>
            </a:pPr>
            <a:r>
              <a:rPr kumimoji="1" lang="en-US" dirty="0"/>
              <a:t>usually have one amplitude zero</a:t>
            </a:r>
          </a:p>
          <a:p>
            <a:pPr eaLnBrk="1" hangingPunct="1">
              <a:lnSpc>
                <a:spcPct val="90000"/>
              </a:lnSpc>
              <a:buFont typeface="Wingdings" pitchFamily="-110" charset="2"/>
              <a:buChar char="Ø"/>
              <a:defRPr/>
            </a:pPr>
            <a:r>
              <a:rPr kumimoji="1" lang="en-US" dirty="0"/>
              <a:t>susceptible to sudden gain changes</a:t>
            </a:r>
          </a:p>
          <a:p>
            <a:pPr eaLnBrk="1" hangingPunct="1">
              <a:lnSpc>
                <a:spcPct val="90000"/>
              </a:lnSpc>
              <a:buFont typeface="Wingdings" pitchFamily="-110" charset="2"/>
              <a:buChar char="Ø"/>
              <a:defRPr/>
            </a:pPr>
            <a:r>
              <a:rPr kumimoji="1" lang="en-US" dirty="0"/>
              <a:t>inefficient</a:t>
            </a:r>
          </a:p>
          <a:p>
            <a:pPr eaLnBrk="1" hangingPunct="1">
              <a:lnSpc>
                <a:spcPct val="90000"/>
              </a:lnSpc>
              <a:buFont typeface="Wingdings" pitchFamily="-110" charset="2"/>
              <a:buChar char="Ø"/>
              <a:defRPr/>
            </a:pPr>
            <a:r>
              <a:rPr kumimoji="1" lang="en-US" dirty="0"/>
              <a:t>used for:</a:t>
            </a:r>
          </a:p>
          <a:p>
            <a:pPr lvl="1" eaLnBrk="1" hangingPunct="1">
              <a:lnSpc>
                <a:spcPct val="90000"/>
              </a:lnSpc>
              <a:buFont typeface="Wingdings" pitchFamily="-110" charset="2"/>
              <a:buChar char="l"/>
              <a:defRPr/>
            </a:pPr>
            <a:r>
              <a:rPr kumimoji="1" lang="en-US" dirty="0"/>
              <a:t>up to 1200bps on voice grade lines</a:t>
            </a:r>
          </a:p>
          <a:p>
            <a:pPr lvl="1" eaLnBrk="1" hangingPunct="1">
              <a:lnSpc>
                <a:spcPct val="90000"/>
              </a:lnSpc>
              <a:buFont typeface="Wingdings" pitchFamily="-110" charset="2"/>
              <a:buChar char="l"/>
              <a:defRPr/>
            </a:pPr>
            <a:r>
              <a:rPr kumimoji="1" lang="en-US" dirty="0"/>
              <a:t>very high speeds over optical fiber</a:t>
            </a:r>
          </a:p>
          <a:p>
            <a:pPr eaLnBrk="1" hangingPunct="1">
              <a:lnSpc>
                <a:spcPct val="90000"/>
              </a:lnSpc>
              <a:buFont typeface="Wingdings" pitchFamily="-110" charset="2"/>
              <a:buChar char="Ø"/>
              <a:defRPr/>
            </a:pPr>
            <a:endParaRPr kumimoji="1" lang="en-US" dirty="0"/>
          </a:p>
        </p:txBody>
      </p:sp>
      <p:pic>
        <p:nvPicPr>
          <p:cNvPr id="59396" name="Picture 4"/>
          <p:cNvPicPr>
            <a:picLocks noChangeAspect="1" noChangeArrowheads="1"/>
          </p:cNvPicPr>
          <p:nvPr/>
        </p:nvPicPr>
        <p:blipFill>
          <a:blip r:embed="rId3">
            <a:alphaModFix/>
            <a:lum/>
          </a:blip>
          <a:srcRect r="4257" b="70073"/>
          <a:stretch>
            <a:fillRect/>
          </a:stretch>
        </p:blipFill>
        <p:spPr bwMode="auto">
          <a:xfrm>
            <a:off x="1905000" y="4953000"/>
            <a:ext cx="4908550" cy="164623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36867">
                                            <p:txEl>
                                              <p:pRg st="0" end="0"/>
                                            </p:txEl>
                                          </p:spTgt>
                                        </p:tgtEl>
                                        <p:attrNameLst>
                                          <p:attrName>style.visibility</p:attrName>
                                        </p:attrNameLst>
                                      </p:cBhvr>
                                      <p:to>
                                        <p:strVal val="visible"/>
                                      </p:to>
                                    </p:set>
                                    <p:anim by="(-#ppt_w*2)" calcmode="lin" valueType="num">
                                      <p:cBhvr rctx="PPT">
                                        <p:cTn id="7" dur="250" autoRev="1" fill="hold">
                                          <p:stCondLst>
                                            <p:cond delay="0"/>
                                          </p:stCondLst>
                                        </p:cTn>
                                        <p:tgtEl>
                                          <p:spTgt spid="36867">
                                            <p:txEl>
                                              <p:pRg st="0" end="0"/>
                                            </p:txEl>
                                          </p:spTgt>
                                        </p:tgtEl>
                                        <p:attrNameLst>
                                          <p:attrName>ppt_w</p:attrName>
                                        </p:attrNameLst>
                                      </p:cBhvr>
                                    </p:anim>
                                    <p:anim by="(#ppt_w*0.50)" calcmode="lin" valueType="num">
                                      <p:cBhvr>
                                        <p:cTn id="8" dur="250" decel="50000" autoRev="1" fill="hold">
                                          <p:stCondLst>
                                            <p:cond delay="0"/>
                                          </p:stCondLst>
                                        </p:cTn>
                                        <p:tgtEl>
                                          <p:spTgt spid="36867">
                                            <p:txEl>
                                              <p:pRg st="0" end="0"/>
                                            </p:txEl>
                                          </p:spTgt>
                                        </p:tgtEl>
                                        <p:attrNameLst>
                                          <p:attrName>ppt_x</p:attrName>
                                        </p:attrNameLst>
                                      </p:cBhvr>
                                    </p:anim>
                                    <p:anim from="(-#ppt_h/2)" to="(#ppt_y)" calcmode="lin" valueType="num">
                                      <p:cBhvr>
                                        <p:cTn id="9" dur="500" fill="hold">
                                          <p:stCondLst>
                                            <p:cond delay="0"/>
                                          </p:stCondLst>
                                        </p:cTn>
                                        <p:tgtEl>
                                          <p:spTgt spid="36867">
                                            <p:txEl>
                                              <p:pRg st="0" end="0"/>
                                            </p:txEl>
                                          </p:spTgt>
                                        </p:tgtEl>
                                        <p:attrNameLst>
                                          <p:attrName>ppt_y</p:attrName>
                                        </p:attrNameLst>
                                      </p:cBhvr>
                                    </p:anim>
                                    <p:animRot by="21600000">
                                      <p:cBhvr>
                                        <p:cTn id="10" dur="500" fill="hold">
                                          <p:stCondLst>
                                            <p:cond delay="0"/>
                                          </p:stCondLst>
                                        </p:cTn>
                                        <p:tgtEl>
                                          <p:spTgt spid="36867">
                                            <p:txEl>
                                              <p:pRg st="0" end="0"/>
                                            </p:txEl>
                                          </p:spTgt>
                                        </p:tgtEl>
                                        <p:attrNameLst>
                                          <p:attrName>r</p:attrName>
                                        </p:attrNameLst>
                                      </p:cBhvr>
                                    </p:animRot>
                                  </p:childTnLst>
                                </p:cTn>
                              </p:par>
                            </p:childTnLst>
                          </p:cTn>
                        </p:par>
                        <p:par>
                          <p:cTn id="11" fill="hold">
                            <p:stCondLst>
                              <p:cond delay="230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6867">
                                            <p:txEl>
                                              <p:pRg st="1" end="1"/>
                                            </p:txEl>
                                          </p:spTgt>
                                        </p:tgtEl>
                                        <p:attrNameLst>
                                          <p:attrName>style.visibility</p:attrName>
                                        </p:attrNameLst>
                                      </p:cBhvr>
                                      <p:to>
                                        <p:strVal val="visible"/>
                                      </p:to>
                                    </p:set>
                                    <p:anim by="(-#ppt_w*2)" calcmode="lin" valueType="num">
                                      <p:cBhvr rctx="PPT">
                                        <p:cTn id="14" dur="250" autoRev="1" fill="hold">
                                          <p:stCondLst>
                                            <p:cond delay="0"/>
                                          </p:stCondLst>
                                        </p:cTn>
                                        <p:tgtEl>
                                          <p:spTgt spid="36867">
                                            <p:txEl>
                                              <p:pRg st="1" end="1"/>
                                            </p:txEl>
                                          </p:spTgt>
                                        </p:tgtEl>
                                        <p:attrNameLst>
                                          <p:attrName>ppt_w</p:attrName>
                                        </p:attrNameLst>
                                      </p:cBhvr>
                                    </p:anim>
                                    <p:anim by="(#ppt_w*0.50)" calcmode="lin" valueType="num">
                                      <p:cBhvr>
                                        <p:cTn id="15" dur="250" decel="50000" autoRev="1" fill="hold">
                                          <p:stCondLst>
                                            <p:cond delay="0"/>
                                          </p:stCondLst>
                                        </p:cTn>
                                        <p:tgtEl>
                                          <p:spTgt spid="36867">
                                            <p:txEl>
                                              <p:pRg st="1" end="1"/>
                                            </p:txEl>
                                          </p:spTgt>
                                        </p:tgtEl>
                                        <p:attrNameLst>
                                          <p:attrName>ppt_x</p:attrName>
                                        </p:attrNameLst>
                                      </p:cBhvr>
                                    </p:anim>
                                    <p:anim from="(-#ppt_h/2)" to="(#ppt_y)" calcmode="lin" valueType="num">
                                      <p:cBhvr>
                                        <p:cTn id="16" dur="500" fill="hold">
                                          <p:stCondLst>
                                            <p:cond delay="0"/>
                                          </p:stCondLst>
                                        </p:cTn>
                                        <p:tgtEl>
                                          <p:spTgt spid="36867">
                                            <p:txEl>
                                              <p:pRg st="1" end="1"/>
                                            </p:txEl>
                                          </p:spTgt>
                                        </p:tgtEl>
                                        <p:attrNameLst>
                                          <p:attrName>ppt_y</p:attrName>
                                        </p:attrNameLst>
                                      </p:cBhvr>
                                    </p:anim>
                                    <p:animRot by="21600000">
                                      <p:cBhvr>
                                        <p:cTn id="17" dur="500" fill="hold">
                                          <p:stCondLst>
                                            <p:cond delay="0"/>
                                          </p:stCondLst>
                                        </p:cTn>
                                        <p:tgtEl>
                                          <p:spTgt spid="36867">
                                            <p:txEl>
                                              <p:pRg st="1" end="1"/>
                                            </p:txEl>
                                          </p:spTgt>
                                        </p:tgtEl>
                                        <p:attrNameLst>
                                          <p:attrName>r</p:attrName>
                                        </p:attrNameLst>
                                      </p:cBhvr>
                                    </p:animRot>
                                  </p:childTnLst>
                                </p:cTn>
                              </p:par>
                            </p:childTnLst>
                          </p:cTn>
                        </p:par>
                        <p:par>
                          <p:cTn id="18" fill="hold">
                            <p:stCondLst>
                              <p:cond delay="4100"/>
                            </p:stCondLst>
                            <p:childTnLst>
                              <p:par>
                                <p:cTn id="19" presetID="56" presetClass="entr" presetSubtype="0" fill="hold" grpId="0" nodeType="afterEffect">
                                  <p:stCondLst>
                                    <p:cond delay="0"/>
                                  </p:stCondLst>
                                  <p:iterate type="lt">
                                    <p:tmPct val="10000"/>
                                  </p:iterate>
                                  <p:childTnLst>
                                    <p:set>
                                      <p:cBhvr>
                                        <p:cTn id="20" dur="1" fill="hold">
                                          <p:stCondLst>
                                            <p:cond delay="0"/>
                                          </p:stCondLst>
                                        </p:cTn>
                                        <p:tgtEl>
                                          <p:spTgt spid="36867">
                                            <p:txEl>
                                              <p:pRg st="2" end="2"/>
                                            </p:txEl>
                                          </p:spTgt>
                                        </p:tgtEl>
                                        <p:attrNameLst>
                                          <p:attrName>style.visibility</p:attrName>
                                        </p:attrNameLst>
                                      </p:cBhvr>
                                      <p:to>
                                        <p:strVal val="visible"/>
                                      </p:to>
                                    </p:set>
                                    <p:anim by="(-#ppt_w*2)" calcmode="lin" valueType="num">
                                      <p:cBhvr rctx="PPT">
                                        <p:cTn id="21" dur="250" autoRev="1" fill="hold">
                                          <p:stCondLst>
                                            <p:cond delay="0"/>
                                          </p:stCondLst>
                                        </p:cTn>
                                        <p:tgtEl>
                                          <p:spTgt spid="36867">
                                            <p:txEl>
                                              <p:pRg st="2" end="2"/>
                                            </p:txEl>
                                          </p:spTgt>
                                        </p:tgtEl>
                                        <p:attrNameLst>
                                          <p:attrName>ppt_w</p:attrName>
                                        </p:attrNameLst>
                                      </p:cBhvr>
                                    </p:anim>
                                    <p:anim by="(#ppt_w*0.50)" calcmode="lin" valueType="num">
                                      <p:cBhvr>
                                        <p:cTn id="22" dur="250" decel="50000" autoRev="1" fill="hold">
                                          <p:stCondLst>
                                            <p:cond delay="0"/>
                                          </p:stCondLst>
                                        </p:cTn>
                                        <p:tgtEl>
                                          <p:spTgt spid="36867">
                                            <p:txEl>
                                              <p:pRg st="2" end="2"/>
                                            </p:txEl>
                                          </p:spTgt>
                                        </p:tgtEl>
                                        <p:attrNameLst>
                                          <p:attrName>ppt_x</p:attrName>
                                        </p:attrNameLst>
                                      </p:cBhvr>
                                    </p:anim>
                                    <p:anim from="(-#ppt_h/2)" to="(#ppt_y)" calcmode="lin" valueType="num">
                                      <p:cBhvr>
                                        <p:cTn id="23" dur="500" fill="hold">
                                          <p:stCondLst>
                                            <p:cond delay="0"/>
                                          </p:stCondLst>
                                        </p:cTn>
                                        <p:tgtEl>
                                          <p:spTgt spid="36867">
                                            <p:txEl>
                                              <p:pRg st="2" end="2"/>
                                            </p:txEl>
                                          </p:spTgt>
                                        </p:tgtEl>
                                        <p:attrNameLst>
                                          <p:attrName>ppt_y</p:attrName>
                                        </p:attrNameLst>
                                      </p:cBhvr>
                                    </p:anim>
                                    <p:animRot by="21600000">
                                      <p:cBhvr>
                                        <p:cTn id="24" dur="500" fill="hold">
                                          <p:stCondLst>
                                            <p:cond delay="0"/>
                                          </p:stCondLst>
                                        </p:cTn>
                                        <p:tgtEl>
                                          <p:spTgt spid="36867">
                                            <p:txEl>
                                              <p:pRg st="2" end="2"/>
                                            </p:txEl>
                                          </p:spTgt>
                                        </p:tgtEl>
                                        <p:attrNameLst>
                                          <p:attrName>r</p:attrName>
                                        </p:attrNameLst>
                                      </p:cBhvr>
                                    </p:animRot>
                                  </p:childTnLst>
                                </p:cTn>
                              </p:par>
                            </p:childTnLst>
                          </p:cTn>
                        </p:par>
                        <p:par>
                          <p:cTn id="25" fill="hold">
                            <p:stCondLst>
                              <p:cond delay="6050"/>
                            </p:stCondLst>
                            <p:childTnLst>
                              <p:par>
                                <p:cTn id="26" presetID="56" presetClass="entr" presetSubtype="0" fill="hold" grpId="0" nodeType="afterEffect">
                                  <p:stCondLst>
                                    <p:cond delay="0"/>
                                  </p:stCondLst>
                                  <p:iterate type="lt">
                                    <p:tmPct val="10000"/>
                                  </p:iterate>
                                  <p:childTnLst>
                                    <p:set>
                                      <p:cBhvr>
                                        <p:cTn id="27" dur="1" fill="hold">
                                          <p:stCondLst>
                                            <p:cond delay="0"/>
                                          </p:stCondLst>
                                        </p:cTn>
                                        <p:tgtEl>
                                          <p:spTgt spid="36867">
                                            <p:txEl>
                                              <p:pRg st="3" end="3"/>
                                            </p:txEl>
                                          </p:spTgt>
                                        </p:tgtEl>
                                        <p:attrNameLst>
                                          <p:attrName>style.visibility</p:attrName>
                                        </p:attrNameLst>
                                      </p:cBhvr>
                                      <p:to>
                                        <p:strVal val="visible"/>
                                      </p:to>
                                    </p:set>
                                    <p:anim by="(-#ppt_w*2)" calcmode="lin" valueType="num">
                                      <p:cBhvr rctx="PPT">
                                        <p:cTn id="28" dur="250" autoRev="1" fill="hold">
                                          <p:stCondLst>
                                            <p:cond delay="0"/>
                                          </p:stCondLst>
                                        </p:cTn>
                                        <p:tgtEl>
                                          <p:spTgt spid="36867">
                                            <p:txEl>
                                              <p:pRg st="3" end="3"/>
                                            </p:txEl>
                                          </p:spTgt>
                                        </p:tgtEl>
                                        <p:attrNameLst>
                                          <p:attrName>ppt_w</p:attrName>
                                        </p:attrNameLst>
                                      </p:cBhvr>
                                    </p:anim>
                                    <p:anim by="(#ppt_w*0.50)" calcmode="lin" valueType="num">
                                      <p:cBhvr>
                                        <p:cTn id="29" dur="250" decel="50000" autoRev="1" fill="hold">
                                          <p:stCondLst>
                                            <p:cond delay="0"/>
                                          </p:stCondLst>
                                        </p:cTn>
                                        <p:tgtEl>
                                          <p:spTgt spid="36867">
                                            <p:txEl>
                                              <p:pRg st="3" end="3"/>
                                            </p:txEl>
                                          </p:spTgt>
                                        </p:tgtEl>
                                        <p:attrNameLst>
                                          <p:attrName>ppt_x</p:attrName>
                                        </p:attrNameLst>
                                      </p:cBhvr>
                                    </p:anim>
                                    <p:anim from="(-#ppt_h/2)" to="(#ppt_y)" calcmode="lin" valueType="num">
                                      <p:cBhvr>
                                        <p:cTn id="30" dur="500" fill="hold">
                                          <p:stCondLst>
                                            <p:cond delay="0"/>
                                          </p:stCondLst>
                                        </p:cTn>
                                        <p:tgtEl>
                                          <p:spTgt spid="36867">
                                            <p:txEl>
                                              <p:pRg st="3" end="3"/>
                                            </p:txEl>
                                          </p:spTgt>
                                        </p:tgtEl>
                                        <p:attrNameLst>
                                          <p:attrName>ppt_y</p:attrName>
                                        </p:attrNameLst>
                                      </p:cBhvr>
                                    </p:anim>
                                    <p:animRot by="21600000">
                                      <p:cBhvr>
                                        <p:cTn id="31" dur="500" fill="hold">
                                          <p:stCondLst>
                                            <p:cond delay="0"/>
                                          </p:stCondLst>
                                        </p:cTn>
                                        <p:tgtEl>
                                          <p:spTgt spid="36867">
                                            <p:txEl>
                                              <p:pRg st="3" end="3"/>
                                            </p:txEl>
                                          </p:spTgt>
                                        </p:tgtEl>
                                        <p:attrNameLst>
                                          <p:attrName>r</p:attrName>
                                        </p:attrNameLst>
                                      </p:cBhvr>
                                    </p:animRot>
                                  </p:childTnLst>
                                </p:cTn>
                              </p:par>
                            </p:childTnLst>
                          </p:cTn>
                        </p:par>
                        <p:par>
                          <p:cTn id="32" fill="hold">
                            <p:stCondLst>
                              <p:cond delay="7050"/>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36867">
                                            <p:txEl>
                                              <p:pRg st="4" end="4"/>
                                            </p:txEl>
                                          </p:spTgt>
                                        </p:tgtEl>
                                        <p:attrNameLst>
                                          <p:attrName>style.visibility</p:attrName>
                                        </p:attrNameLst>
                                      </p:cBhvr>
                                      <p:to>
                                        <p:strVal val="visible"/>
                                      </p:to>
                                    </p:set>
                                    <p:anim by="(-#ppt_w*2)" calcmode="lin" valueType="num">
                                      <p:cBhvr rctx="PPT">
                                        <p:cTn id="35" dur="250" autoRev="1" fill="hold">
                                          <p:stCondLst>
                                            <p:cond delay="0"/>
                                          </p:stCondLst>
                                        </p:cTn>
                                        <p:tgtEl>
                                          <p:spTgt spid="36867">
                                            <p:txEl>
                                              <p:pRg st="4" end="4"/>
                                            </p:txEl>
                                          </p:spTgt>
                                        </p:tgtEl>
                                        <p:attrNameLst>
                                          <p:attrName>ppt_w</p:attrName>
                                        </p:attrNameLst>
                                      </p:cBhvr>
                                    </p:anim>
                                    <p:anim by="(#ppt_w*0.50)" calcmode="lin" valueType="num">
                                      <p:cBhvr>
                                        <p:cTn id="36" dur="250" decel="50000" autoRev="1" fill="hold">
                                          <p:stCondLst>
                                            <p:cond delay="0"/>
                                          </p:stCondLst>
                                        </p:cTn>
                                        <p:tgtEl>
                                          <p:spTgt spid="36867">
                                            <p:txEl>
                                              <p:pRg st="4" end="4"/>
                                            </p:txEl>
                                          </p:spTgt>
                                        </p:tgtEl>
                                        <p:attrNameLst>
                                          <p:attrName>ppt_x</p:attrName>
                                        </p:attrNameLst>
                                      </p:cBhvr>
                                    </p:anim>
                                    <p:anim from="(-#ppt_h/2)" to="(#ppt_y)" calcmode="lin" valueType="num">
                                      <p:cBhvr>
                                        <p:cTn id="37" dur="500" fill="hold">
                                          <p:stCondLst>
                                            <p:cond delay="0"/>
                                          </p:stCondLst>
                                        </p:cTn>
                                        <p:tgtEl>
                                          <p:spTgt spid="36867">
                                            <p:txEl>
                                              <p:pRg st="4" end="4"/>
                                            </p:txEl>
                                          </p:spTgt>
                                        </p:tgtEl>
                                        <p:attrNameLst>
                                          <p:attrName>ppt_y</p:attrName>
                                        </p:attrNameLst>
                                      </p:cBhvr>
                                    </p:anim>
                                    <p:animRot by="21600000">
                                      <p:cBhvr>
                                        <p:cTn id="38" dur="500" fill="hold">
                                          <p:stCondLst>
                                            <p:cond delay="0"/>
                                          </p:stCondLst>
                                        </p:cTn>
                                        <p:tgtEl>
                                          <p:spTgt spid="36867">
                                            <p:txEl>
                                              <p:pRg st="4" end="4"/>
                                            </p:txEl>
                                          </p:spTgt>
                                        </p:tgtEl>
                                        <p:attrNameLst>
                                          <p:attrName>r</p:attrName>
                                        </p:attrNameLst>
                                      </p:cBhvr>
                                    </p:animRot>
                                  </p:childTnLst>
                                </p:cTn>
                              </p:par>
                            </p:childTnLst>
                          </p:cTn>
                        </p:par>
                        <p:par>
                          <p:cTn id="39" fill="hold">
                            <p:stCondLst>
                              <p:cond delay="7900"/>
                            </p:stCondLst>
                            <p:childTnLst>
                              <p:par>
                                <p:cTn id="40" presetID="56" presetClass="entr" presetSubtype="0" fill="hold" grpId="0" nodeType="afterEffect">
                                  <p:stCondLst>
                                    <p:cond delay="0"/>
                                  </p:stCondLst>
                                  <p:iterate type="lt">
                                    <p:tmPct val="10000"/>
                                  </p:iterate>
                                  <p:childTnLst>
                                    <p:set>
                                      <p:cBhvr>
                                        <p:cTn id="41" dur="1" fill="hold">
                                          <p:stCondLst>
                                            <p:cond delay="0"/>
                                          </p:stCondLst>
                                        </p:cTn>
                                        <p:tgtEl>
                                          <p:spTgt spid="36867">
                                            <p:txEl>
                                              <p:pRg st="5" end="5"/>
                                            </p:txEl>
                                          </p:spTgt>
                                        </p:tgtEl>
                                        <p:attrNameLst>
                                          <p:attrName>style.visibility</p:attrName>
                                        </p:attrNameLst>
                                      </p:cBhvr>
                                      <p:to>
                                        <p:strVal val="visible"/>
                                      </p:to>
                                    </p:set>
                                    <p:anim by="(-#ppt_w*2)" calcmode="lin" valueType="num">
                                      <p:cBhvr rctx="PPT">
                                        <p:cTn id="42" dur="250" autoRev="1" fill="hold">
                                          <p:stCondLst>
                                            <p:cond delay="0"/>
                                          </p:stCondLst>
                                        </p:cTn>
                                        <p:tgtEl>
                                          <p:spTgt spid="36867">
                                            <p:txEl>
                                              <p:pRg st="5" end="5"/>
                                            </p:txEl>
                                          </p:spTgt>
                                        </p:tgtEl>
                                        <p:attrNameLst>
                                          <p:attrName>ppt_w</p:attrName>
                                        </p:attrNameLst>
                                      </p:cBhvr>
                                    </p:anim>
                                    <p:anim by="(#ppt_w*0.50)" calcmode="lin" valueType="num">
                                      <p:cBhvr>
                                        <p:cTn id="43" dur="250" decel="50000" autoRev="1" fill="hold">
                                          <p:stCondLst>
                                            <p:cond delay="0"/>
                                          </p:stCondLst>
                                        </p:cTn>
                                        <p:tgtEl>
                                          <p:spTgt spid="36867">
                                            <p:txEl>
                                              <p:pRg st="5" end="5"/>
                                            </p:txEl>
                                          </p:spTgt>
                                        </p:tgtEl>
                                        <p:attrNameLst>
                                          <p:attrName>ppt_x</p:attrName>
                                        </p:attrNameLst>
                                      </p:cBhvr>
                                    </p:anim>
                                    <p:anim from="(-#ppt_h/2)" to="(#ppt_y)" calcmode="lin" valueType="num">
                                      <p:cBhvr>
                                        <p:cTn id="44" dur="500" fill="hold">
                                          <p:stCondLst>
                                            <p:cond delay="0"/>
                                          </p:stCondLst>
                                        </p:cTn>
                                        <p:tgtEl>
                                          <p:spTgt spid="36867">
                                            <p:txEl>
                                              <p:pRg st="5" end="5"/>
                                            </p:txEl>
                                          </p:spTgt>
                                        </p:tgtEl>
                                        <p:attrNameLst>
                                          <p:attrName>ppt_y</p:attrName>
                                        </p:attrNameLst>
                                      </p:cBhvr>
                                    </p:anim>
                                    <p:animRot by="21600000">
                                      <p:cBhvr>
                                        <p:cTn id="45" dur="500" fill="hold">
                                          <p:stCondLst>
                                            <p:cond delay="0"/>
                                          </p:stCondLst>
                                        </p:cTn>
                                        <p:tgtEl>
                                          <p:spTgt spid="36867">
                                            <p:txEl>
                                              <p:pRg st="5" end="5"/>
                                            </p:txEl>
                                          </p:spTgt>
                                        </p:tgtEl>
                                        <p:attrNameLst>
                                          <p:attrName>r</p:attrName>
                                        </p:attrNameLst>
                                      </p:cBhvr>
                                    </p:animRot>
                                  </p:childTnLst>
                                </p:cTn>
                              </p:par>
                            </p:childTnLst>
                          </p:cTn>
                        </p:par>
                        <p:par>
                          <p:cTn id="46" fill="hold">
                            <p:stCondLst>
                              <p:cond delay="9750"/>
                            </p:stCondLst>
                            <p:childTnLst>
                              <p:par>
                                <p:cTn id="47" presetID="56" presetClass="entr" presetSubtype="0" fill="hold" grpId="0" nodeType="afterEffect">
                                  <p:stCondLst>
                                    <p:cond delay="0"/>
                                  </p:stCondLst>
                                  <p:iterate type="lt">
                                    <p:tmPct val="10000"/>
                                  </p:iterate>
                                  <p:childTnLst>
                                    <p:set>
                                      <p:cBhvr>
                                        <p:cTn id="48" dur="1" fill="hold">
                                          <p:stCondLst>
                                            <p:cond delay="0"/>
                                          </p:stCondLst>
                                        </p:cTn>
                                        <p:tgtEl>
                                          <p:spTgt spid="36867">
                                            <p:txEl>
                                              <p:pRg st="6" end="6"/>
                                            </p:txEl>
                                          </p:spTgt>
                                        </p:tgtEl>
                                        <p:attrNameLst>
                                          <p:attrName>style.visibility</p:attrName>
                                        </p:attrNameLst>
                                      </p:cBhvr>
                                      <p:to>
                                        <p:strVal val="visible"/>
                                      </p:to>
                                    </p:set>
                                    <p:anim by="(-#ppt_w*2)" calcmode="lin" valueType="num">
                                      <p:cBhvr rctx="PPT">
                                        <p:cTn id="49" dur="250" autoRev="1" fill="hold">
                                          <p:stCondLst>
                                            <p:cond delay="0"/>
                                          </p:stCondLst>
                                        </p:cTn>
                                        <p:tgtEl>
                                          <p:spTgt spid="36867">
                                            <p:txEl>
                                              <p:pRg st="6" end="6"/>
                                            </p:txEl>
                                          </p:spTgt>
                                        </p:tgtEl>
                                        <p:attrNameLst>
                                          <p:attrName>ppt_w</p:attrName>
                                        </p:attrNameLst>
                                      </p:cBhvr>
                                    </p:anim>
                                    <p:anim by="(#ppt_w*0.50)" calcmode="lin" valueType="num">
                                      <p:cBhvr>
                                        <p:cTn id="50" dur="250" decel="50000" autoRev="1" fill="hold">
                                          <p:stCondLst>
                                            <p:cond delay="0"/>
                                          </p:stCondLst>
                                        </p:cTn>
                                        <p:tgtEl>
                                          <p:spTgt spid="36867">
                                            <p:txEl>
                                              <p:pRg st="6" end="6"/>
                                            </p:txEl>
                                          </p:spTgt>
                                        </p:tgtEl>
                                        <p:attrNameLst>
                                          <p:attrName>ppt_x</p:attrName>
                                        </p:attrNameLst>
                                      </p:cBhvr>
                                    </p:anim>
                                    <p:anim from="(-#ppt_h/2)" to="(#ppt_y)" calcmode="lin" valueType="num">
                                      <p:cBhvr>
                                        <p:cTn id="51" dur="500" fill="hold">
                                          <p:stCondLst>
                                            <p:cond delay="0"/>
                                          </p:stCondLst>
                                        </p:cTn>
                                        <p:tgtEl>
                                          <p:spTgt spid="36867">
                                            <p:txEl>
                                              <p:pRg st="6" end="6"/>
                                            </p:txEl>
                                          </p:spTgt>
                                        </p:tgtEl>
                                        <p:attrNameLst>
                                          <p:attrName>ppt_y</p:attrName>
                                        </p:attrNameLst>
                                      </p:cBhvr>
                                    </p:anim>
                                    <p:animRot by="21600000">
                                      <p:cBhvr>
                                        <p:cTn id="52" dur="500" fill="hold">
                                          <p:stCondLst>
                                            <p:cond delay="0"/>
                                          </p:stCondLst>
                                        </p:cTn>
                                        <p:tgtEl>
                                          <p:spTgt spid="36867">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dirty="0" smtClean="0"/>
              <a:t>Amplitude Shift Keying</a:t>
            </a:r>
            <a:endParaRPr lang="en-US" dirty="0"/>
          </a:p>
        </p:txBody>
      </p:sp>
      <p:pic>
        <p:nvPicPr>
          <p:cNvPr id="210946" name="Picture 2"/>
          <p:cNvPicPr>
            <a:picLocks noGrp="1" noChangeAspect="1" noChangeArrowheads="1"/>
          </p:cNvPicPr>
          <p:nvPr>
            <p:ph idx="1"/>
          </p:nvPr>
        </p:nvPicPr>
        <p:blipFill>
          <a:blip r:embed="rId2"/>
          <a:srcRect/>
          <a:stretch>
            <a:fillRect/>
          </a:stretch>
        </p:blipFill>
        <p:spPr bwMode="auto">
          <a:xfrm>
            <a:off x="1143000" y="3276600"/>
            <a:ext cx="6400799" cy="1698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5042" name="Picture 2"/>
          <p:cNvPicPr>
            <a:picLocks noGrp="1" noChangeAspect="1" noChangeArrowheads="1"/>
          </p:cNvPicPr>
          <p:nvPr>
            <p:ph idx="1"/>
          </p:nvPr>
        </p:nvPicPr>
        <p:blipFill>
          <a:blip r:embed="rId2"/>
          <a:srcRect/>
          <a:stretch>
            <a:fillRect/>
          </a:stretch>
        </p:blipFill>
        <p:spPr bwMode="auto">
          <a:xfrm>
            <a:off x="381000" y="1524000"/>
            <a:ext cx="8458199" cy="410368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6066" name="Picture 2"/>
          <p:cNvPicPr>
            <a:picLocks noGrp="1" noChangeAspect="1" noChangeArrowheads="1"/>
          </p:cNvPicPr>
          <p:nvPr>
            <p:ph idx="1"/>
          </p:nvPr>
        </p:nvPicPr>
        <p:blipFill>
          <a:blip r:embed="rId2"/>
          <a:srcRect/>
          <a:stretch>
            <a:fillRect/>
          </a:stretch>
        </p:blipFill>
        <p:spPr bwMode="auto">
          <a:xfrm>
            <a:off x="457200" y="1981200"/>
            <a:ext cx="8305799" cy="25701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kumimoji="1" lang="en-US" dirty="0">
                <a:ea typeface="+mj-ea"/>
                <a:cs typeface="+mj-cs"/>
              </a:rPr>
              <a:t>Signal Encoding Techniques</a:t>
            </a:r>
          </a:p>
        </p:txBody>
      </p:sp>
      <p:pic>
        <p:nvPicPr>
          <p:cNvPr id="18435" name="Picture 5" descr="Encoding-Modulation                                            00282837  Mnementh                      BEAE7A2F:"/>
          <p:cNvPicPr>
            <a:picLocks noChangeAspect="1" noChangeArrowheads="1"/>
          </p:cNvPicPr>
          <p:nvPr/>
        </p:nvPicPr>
        <p:blipFill>
          <a:blip r:embed="rId3">
            <a:alphaModFix/>
            <a:lum/>
          </a:blip>
          <a:srcRect t="9265" b="9265"/>
          <a:stretch>
            <a:fillRect/>
          </a:stretch>
        </p:blipFill>
        <p:spPr bwMode="auto">
          <a:xfrm>
            <a:off x="609600" y="1524000"/>
            <a:ext cx="8043863" cy="5064125"/>
          </a:xfrm>
          <a:prstGeom prst="rect">
            <a:avLst/>
          </a:prstGeom>
          <a:noFill/>
          <a:ln w="9525">
            <a:noFill/>
            <a:miter lim="800000"/>
            <a:headEnd/>
            <a:tailEnd/>
          </a:ln>
        </p:spPr>
      </p:pic>
    </p:spTree>
  </p:cSld>
  <p:clrMapOvr>
    <a:masterClrMapping/>
  </p:clrMapOvr>
  <p:transition spd="slow">
    <p:zoom dir="in"/>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7090" name="Picture 2"/>
          <p:cNvPicPr>
            <a:picLocks noGrp="1" noChangeAspect="1" noChangeArrowheads="1"/>
          </p:cNvPicPr>
          <p:nvPr>
            <p:ph idx="1"/>
          </p:nvPr>
        </p:nvPicPr>
        <p:blipFill>
          <a:blip r:embed="rId2"/>
          <a:srcRect/>
          <a:stretch>
            <a:fillRect/>
          </a:stretch>
        </p:blipFill>
        <p:spPr bwMode="auto">
          <a:xfrm>
            <a:off x="909637" y="2209800"/>
            <a:ext cx="7324725" cy="26701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9138" name="Picture 2"/>
          <p:cNvPicPr>
            <a:picLocks noGrp="1" noChangeAspect="1" noChangeArrowheads="1"/>
          </p:cNvPicPr>
          <p:nvPr>
            <p:ph idx="1"/>
          </p:nvPr>
        </p:nvPicPr>
        <p:blipFill>
          <a:blip r:embed="rId2"/>
          <a:srcRect/>
          <a:stretch>
            <a:fillRect/>
          </a:stretch>
        </p:blipFill>
        <p:spPr bwMode="auto">
          <a:xfrm>
            <a:off x="381000" y="1295400"/>
            <a:ext cx="8586947" cy="47275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7813"/>
            <a:ext cx="8229600" cy="1169987"/>
          </a:xfrm>
        </p:spPr>
        <p:txBody>
          <a:bodyPr/>
          <a:lstStyle/>
          <a:p>
            <a:pPr eaLnBrk="1" hangingPunct="1">
              <a:defRPr/>
            </a:pPr>
            <a:r>
              <a:rPr kumimoji="1" lang="en-US" sz="2800" dirty="0">
                <a:ea typeface="+mj-ea"/>
                <a:cs typeface="+mj-cs"/>
              </a:rPr>
              <a:t>Binary Frequency Shift Keying</a:t>
            </a:r>
          </a:p>
        </p:txBody>
      </p:sp>
      <p:sp>
        <p:nvSpPr>
          <p:cNvPr id="37891" name="Rectangle 3"/>
          <p:cNvSpPr>
            <a:spLocks noGrp="1" noChangeArrowheads="1"/>
          </p:cNvSpPr>
          <p:nvPr>
            <p:ph type="body" idx="1"/>
          </p:nvPr>
        </p:nvSpPr>
        <p:spPr>
          <a:xfrm>
            <a:off x="609600" y="1524000"/>
            <a:ext cx="8077200" cy="2590800"/>
          </a:xfrm>
        </p:spPr>
        <p:txBody>
          <a:bodyPr/>
          <a:lstStyle/>
          <a:p>
            <a:pPr eaLnBrk="1" hangingPunct="1">
              <a:lnSpc>
                <a:spcPct val="90000"/>
              </a:lnSpc>
              <a:buFont typeface="Wingdings" pitchFamily="-110" charset="2"/>
              <a:buNone/>
              <a:defRPr/>
            </a:pPr>
            <a:endParaRPr kumimoji="1" lang="en-US" sz="2800" dirty="0" smtClean="0"/>
          </a:p>
          <a:p>
            <a:pPr eaLnBrk="1" hangingPunct="1">
              <a:lnSpc>
                <a:spcPct val="90000"/>
              </a:lnSpc>
              <a:buFont typeface="Wingdings" pitchFamily="-110" charset="2"/>
              <a:buChar char="Ø"/>
              <a:defRPr/>
            </a:pPr>
            <a:r>
              <a:rPr kumimoji="1" lang="en-US" sz="2800" dirty="0" smtClean="0"/>
              <a:t>two binary values represented by two different frequencies (near carrier)</a:t>
            </a:r>
          </a:p>
          <a:p>
            <a:pPr eaLnBrk="1" hangingPunct="1">
              <a:lnSpc>
                <a:spcPct val="90000"/>
              </a:lnSpc>
              <a:buFont typeface="Wingdings" pitchFamily="-110" charset="2"/>
              <a:buChar char="Ø"/>
              <a:defRPr/>
            </a:pPr>
            <a:r>
              <a:rPr kumimoji="1" lang="en-US" sz="2800" dirty="0" smtClean="0"/>
              <a:t>less susceptible to error than ASK</a:t>
            </a:r>
          </a:p>
          <a:p>
            <a:pPr eaLnBrk="1" hangingPunct="1">
              <a:lnSpc>
                <a:spcPct val="90000"/>
              </a:lnSpc>
              <a:buFont typeface="Wingdings" pitchFamily="-110" charset="2"/>
              <a:buChar char="Ø"/>
              <a:defRPr/>
            </a:pPr>
            <a:r>
              <a:rPr kumimoji="1" lang="en-US" sz="2800" dirty="0" smtClean="0"/>
              <a:t>used for:</a:t>
            </a:r>
          </a:p>
          <a:p>
            <a:pPr lvl="1" eaLnBrk="1" hangingPunct="1">
              <a:lnSpc>
                <a:spcPct val="90000"/>
              </a:lnSpc>
              <a:buFont typeface="Wingdings" pitchFamily="-110" charset="2"/>
              <a:buChar char="l"/>
              <a:defRPr/>
            </a:pPr>
            <a:r>
              <a:rPr kumimoji="1" lang="en-US" sz="2400" dirty="0" smtClean="0"/>
              <a:t>up to 1200bps on voice grade lines</a:t>
            </a:r>
          </a:p>
          <a:p>
            <a:pPr lvl="1" eaLnBrk="1" hangingPunct="1">
              <a:lnSpc>
                <a:spcPct val="90000"/>
              </a:lnSpc>
              <a:buFont typeface="Wingdings" pitchFamily="-110" charset="2"/>
              <a:buChar char="l"/>
              <a:defRPr/>
            </a:pPr>
            <a:r>
              <a:rPr kumimoji="1" lang="en-US" sz="2400" dirty="0" smtClean="0"/>
              <a:t>high frequency radio</a:t>
            </a:r>
          </a:p>
          <a:p>
            <a:pPr lvl="1" eaLnBrk="1" hangingPunct="1">
              <a:lnSpc>
                <a:spcPct val="90000"/>
              </a:lnSpc>
              <a:buFont typeface="Wingdings" pitchFamily="-110" charset="2"/>
              <a:buChar char="l"/>
              <a:defRPr/>
            </a:pPr>
            <a:r>
              <a:rPr kumimoji="1" lang="en-US" sz="2400" dirty="0" smtClean="0"/>
              <a:t>even higher frequency on LANs using coaxial cable</a:t>
            </a:r>
          </a:p>
        </p:txBody>
      </p:sp>
      <p:pic>
        <p:nvPicPr>
          <p:cNvPr id="61444" name="Picture 4"/>
          <p:cNvPicPr>
            <a:picLocks noChangeAspect="1" noChangeArrowheads="1"/>
          </p:cNvPicPr>
          <p:nvPr/>
        </p:nvPicPr>
        <p:blipFill>
          <a:blip r:embed="rId3">
            <a:alphaModFix/>
            <a:lum/>
          </a:blip>
          <a:srcRect t="32701" r="4257" b="42044"/>
          <a:stretch>
            <a:fillRect/>
          </a:stretch>
        </p:blipFill>
        <p:spPr bwMode="auto">
          <a:xfrm>
            <a:off x="1447800" y="5181600"/>
            <a:ext cx="4908550" cy="10096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animEffect transition="in" filter="strips(downLeft)">
                                      <p:cBhvr>
                                        <p:cTn id="7" dur="1000"/>
                                        <p:tgtEl>
                                          <p:spTgt spid="37891">
                                            <p:txEl>
                                              <p:pRg st="1" end="1"/>
                                            </p:txEl>
                                          </p:spTgt>
                                        </p:tgtEl>
                                      </p:cBhvr>
                                    </p:animEffect>
                                  </p:childTnLst>
                                </p:cTn>
                              </p:par>
                            </p:childTnLst>
                          </p:cTn>
                        </p:par>
                        <p:par>
                          <p:cTn id="8" fill="hold">
                            <p:stCondLst>
                              <p:cond delay="1000"/>
                            </p:stCondLst>
                            <p:childTnLst>
                              <p:par>
                                <p:cTn id="9" presetID="18" presetClass="entr" presetSubtype="12" fill="hold" grpId="0" nodeType="afterEffect">
                                  <p:stCondLst>
                                    <p:cond delay="2000"/>
                                  </p:stCondLst>
                                  <p:childTnLst>
                                    <p:set>
                                      <p:cBhvr>
                                        <p:cTn id="10" dur="1" fill="hold">
                                          <p:stCondLst>
                                            <p:cond delay="0"/>
                                          </p:stCondLst>
                                        </p:cTn>
                                        <p:tgtEl>
                                          <p:spTgt spid="37891">
                                            <p:txEl>
                                              <p:pRg st="2" end="2"/>
                                            </p:txEl>
                                          </p:spTgt>
                                        </p:tgtEl>
                                        <p:attrNameLst>
                                          <p:attrName>style.visibility</p:attrName>
                                        </p:attrNameLst>
                                      </p:cBhvr>
                                      <p:to>
                                        <p:strVal val="visible"/>
                                      </p:to>
                                    </p:set>
                                    <p:animEffect transition="in" filter="strips(downLeft)">
                                      <p:cBhvr>
                                        <p:cTn id="11" dur="1000"/>
                                        <p:tgtEl>
                                          <p:spTgt spid="37891">
                                            <p:txEl>
                                              <p:pRg st="2" end="2"/>
                                            </p:txEl>
                                          </p:spTgt>
                                        </p:tgtEl>
                                      </p:cBhvr>
                                    </p:animEffect>
                                  </p:childTnLst>
                                </p:cTn>
                              </p:par>
                            </p:childTnLst>
                          </p:cTn>
                        </p:par>
                        <p:par>
                          <p:cTn id="12" fill="hold">
                            <p:stCondLst>
                              <p:cond delay="4000"/>
                            </p:stCondLst>
                            <p:childTnLst>
                              <p:par>
                                <p:cTn id="13" presetID="18" presetClass="entr" presetSubtype="12" fill="hold" grpId="0" nodeType="afterEffect">
                                  <p:stCondLst>
                                    <p:cond delay="1000"/>
                                  </p:stCondLst>
                                  <p:childTnLst>
                                    <p:set>
                                      <p:cBhvr>
                                        <p:cTn id="14" dur="1" fill="hold">
                                          <p:stCondLst>
                                            <p:cond delay="0"/>
                                          </p:stCondLst>
                                        </p:cTn>
                                        <p:tgtEl>
                                          <p:spTgt spid="37891">
                                            <p:txEl>
                                              <p:pRg st="3" end="3"/>
                                            </p:txEl>
                                          </p:spTgt>
                                        </p:tgtEl>
                                        <p:attrNameLst>
                                          <p:attrName>style.visibility</p:attrName>
                                        </p:attrNameLst>
                                      </p:cBhvr>
                                      <p:to>
                                        <p:strVal val="visible"/>
                                      </p:to>
                                    </p:set>
                                    <p:animEffect transition="in" filter="strips(downLeft)">
                                      <p:cBhvr>
                                        <p:cTn id="15" dur="1000"/>
                                        <p:tgtEl>
                                          <p:spTgt spid="37891">
                                            <p:txEl>
                                              <p:pRg st="3" end="3"/>
                                            </p:txEl>
                                          </p:spTgt>
                                        </p:tgtEl>
                                      </p:cBhvr>
                                    </p:animEffect>
                                  </p:childTnLst>
                                </p:cTn>
                              </p:par>
                            </p:childTnLst>
                          </p:cTn>
                        </p:par>
                        <p:par>
                          <p:cTn id="16" fill="hold">
                            <p:stCondLst>
                              <p:cond delay="6000"/>
                            </p:stCondLst>
                            <p:childTnLst>
                              <p:par>
                                <p:cTn id="17" presetID="18" presetClass="entr" presetSubtype="12" fill="hold" grpId="0" nodeType="afterEffect">
                                  <p:stCondLst>
                                    <p:cond delay="1000"/>
                                  </p:stCondLst>
                                  <p:childTnLst>
                                    <p:set>
                                      <p:cBhvr>
                                        <p:cTn id="18" dur="1" fill="hold">
                                          <p:stCondLst>
                                            <p:cond delay="0"/>
                                          </p:stCondLst>
                                        </p:cTn>
                                        <p:tgtEl>
                                          <p:spTgt spid="37891">
                                            <p:txEl>
                                              <p:pRg st="4" end="4"/>
                                            </p:txEl>
                                          </p:spTgt>
                                        </p:tgtEl>
                                        <p:attrNameLst>
                                          <p:attrName>style.visibility</p:attrName>
                                        </p:attrNameLst>
                                      </p:cBhvr>
                                      <p:to>
                                        <p:strVal val="visible"/>
                                      </p:to>
                                    </p:set>
                                    <p:animEffect transition="in" filter="strips(downLeft)">
                                      <p:cBhvr>
                                        <p:cTn id="19" dur="1000"/>
                                        <p:tgtEl>
                                          <p:spTgt spid="37891">
                                            <p:txEl>
                                              <p:pRg st="4" end="4"/>
                                            </p:txEl>
                                          </p:spTgt>
                                        </p:tgtEl>
                                      </p:cBhvr>
                                    </p:animEffect>
                                  </p:childTnLst>
                                </p:cTn>
                              </p:par>
                            </p:childTnLst>
                          </p:cTn>
                        </p:par>
                        <p:par>
                          <p:cTn id="20" fill="hold">
                            <p:stCondLst>
                              <p:cond delay="8000"/>
                            </p:stCondLst>
                            <p:childTnLst>
                              <p:par>
                                <p:cTn id="21" presetID="18" presetClass="entr" presetSubtype="12" fill="hold" grpId="0" nodeType="afterEffect">
                                  <p:stCondLst>
                                    <p:cond delay="2000"/>
                                  </p:stCondLst>
                                  <p:childTnLst>
                                    <p:set>
                                      <p:cBhvr>
                                        <p:cTn id="22" dur="1" fill="hold">
                                          <p:stCondLst>
                                            <p:cond delay="0"/>
                                          </p:stCondLst>
                                        </p:cTn>
                                        <p:tgtEl>
                                          <p:spTgt spid="37891">
                                            <p:txEl>
                                              <p:pRg st="5" end="5"/>
                                            </p:txEl>
                                          </p:spTgt>
                                        </p:tgtEl>
                                        <p:attrNameLst>
                                          <p:attrName>style.visibility</p:attrName>
                                        </p:attrNameLst>
                                      </p:cBhvr>
                                      <p:to>
                                        <p:strVal val="visible"/>
                                      </p:to>
                                    </p:set>
                                    <p:animEffect transition="in" filter="strips(downLeft)">
                                      <p:cBhvr>
                                        <p:cTn id="23" dur="1000"/>
                                        <p:tgtEl>
                                          <p:spTgt spid="37891">
                                            <p:txEl>
                                              <p:pRg st="5" end="5"/>
                                            </p:txEl>
                                          </p:spTgt>
                                        </p:tgtEl>
                                      </p:cBhvr>
                                    </p:animEffect>
                                  </p:childTnLst>
                                </p:cTn>
                              </p:par>
                            </p:childTnLst>
                          </p:cTn>
                        </p:par>
                        <p:par>
                          <p:cTn id="24" fill="hold">
                            <p:stCondLst>
                              <p:cond delay="11000"/>
                            </p:stCondLst>
                            <p:childTnLst>
                              <p:par>
                                <p:cTn id="25" presetID="18" presetClass="entr" presetSubtype="12" fill="hold" grpId="0" nodeType="afterEffect">
                                  <p:stCondLst>
                                    <p:cond delay="2000"/>
                                  </p:stCondLst>
                                  <p:childTnLst>
                                    <p:set>
                                      <p:cBhvr>
                                        <p:cTn id="26" dur="1" fill="hold">
                                          <p:stCondLst>
                                            <p:cond delay="0"/>
                                          </p:stCondLst>
                                        </p:cTn>
                                        <p:tgtEl>
                                          <p:spTgt spid="37891">
                                            <p:txEl>
                                              <p:pRg st="6" end="6"/>
                                            </p:txEl>
                                          </p:spTgt>
                                        </p:tgtEl>
                                        <p:attrNameLst>
                                          <p:attrName>style.visibility</p:attrName>
                                        </p:attrNameLst>
                                      </p:cBhvr>
                                      <p:to>
                                        <p:strVal val="visible"/>
                                      </p:to>
                                    </p:set>
                                    <p:animEffect transition="in" filter="strips(downLeft)">
                                      <p:cBhvr>
                                        <p:cTn id="27" dur="1000"/>
                                        <p:tgtEl>
                                          <p:spTgt spid="378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1970" name="Picture 2"/>
          <p:cNvPicPr>
            <a:picLocks noGrp="1" noChangeAspect="1" noChangeArrowheads="1"/>
          </p:cNvPicPr>
          <p:nvPr>
            <p:ph idx="1"/>
          </p:nvPr>
        </p:nvPicPr>
        <p:blipFill>
          <a:blip r:embed="rId2"/>
          <a:srcRect/>
          <a:stretch>
            <a:fillRect/>
          </a:stretch>
        </p:blipFill>
        <p:spPr bwMode="auto">
          <a:xfrm>
            <a:off x="2590800" y="1828800"/>
            <a:ext cx="4191000" cy="1066800"/>
          </a:xfrm>
          <a:prstGeom prst="rect">
            <a:avLst/>
          </a:prstGeom>
          <a:noFill/>
          <a:ln w="9525">
            <a:noFill/>
            <a:miter lim="800000"/>
            <a:headEnd/>
            <a:tailEnd/>
          </a:ln>
          <a:effectLst/>
        </p:spPr>
      </p:pic>
      <p:sp>
        <p:nvSpPr>
          <p:cNvPr id="5" name="Rectangle 4"/>
          <p:cNvSpPr/>
          <p:nvPr/>
        </p:nvSpPr>
        <p:spPr>
          <a:xfrm>
            <a:off x="762000" y="3352800"/>
            <a:ext cx="7924800" cy="830997"/>
          </a:xfrm>
          <a:prstGeom prst="rect">
            <a:avLst/>
          </a:prstGeom>
        </p:spPr>
        <p:txBody>
          <a:bodyPr wrap="square">
            <a:spAutoFit/>
          </a:bodyPr>
          <a:lstStyle/>
          <a:p>
            <a:r>
              <a:rPr lang="en-US" dirty="0" smtClean="0"/>
              <a:t>where f1 and  f2 are typically offset from the carrier frequency by equal but opposite amounts.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2994" name="Picture 2"/>
          <p:cNvPicPr>
            <a:picLocks noGrp="1" noChangeAspect="1" noChangeArrowheads="1"/>
          </p:cNvPicPr>
          <p:nvPr>
            <p:ph idx="1"/>
          </p:nvPr>
        </p:nvPicPr>
        <p:blipFill>
          <a:blip r:embed="rId2"/>
          <a:srcRect/>
          <a:stretch>
            <a:fillRect/>
          </a:stretch>
        </p:blipFill>
        <p:spPr bwMode="auto">
          <a:xfrm>
            <a:off x="1938337" y="1981201"/>
            <a:ext cx="5757863" cy="3117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kumimoji="1" lang="en-GB" dirty="0">
                <a:ea typeface="+mj-ea"/>
                <a:cs typeface="+mj-cs"/>
              </a:rPr>
              <a:t>Multiple FSK</a:t>
            </a:r>
          </a:p>
        </p:txBody>
      </p:sp>
      <p:sp>
        <p:nvSpPr>
          <p:cNvPr id="62467" name="Rectangle 3"/>
          <p:cNvSpPr>
            <a:spLocks noGrp="1" noChangeArrowheads="1"/>
          </p:cNvSpPr>
          <p:nvPr>
            <p:ph type="body" idx="1"/>
          </p:nvPr>
        </p:nvSpPr>
        <p:spPr>
          <a:xfrm>
            <a:off x="457200" y="1676400"/>
            <a:ext cx="8229600" cy="3657600"/>
          </a:xfrm>
        </p:spPr>
        <p:txBody>
          <a:bodyPr/>
          <a:lstStyle/>
          <a:p>
            <a:pPr eaLnBrk="1" hangingPunct="1">
              <a:buFont typeface="Wingdings" pitchFamily="-110" charset="2"/>
              <a:buChar char="Ø"/>
              <a:defRPr/>
            </a:pPr>
            <a:r>
              <a:rPr kumimoji="1" lang="en-GB" dirty="0">
                <a:ea typeface="+mn-ea"/>
                <a:cs typeface="+mn-cs"/>
              </a:rPr>
              <a:t>each signalling element represents more than one bit</a:t>
            </a:r>
          </a:p>
          <a:p>
            <a:pPr eaLnBrk="1" hangingPunct="1">
              <a:buFont typeface="Wingdings" pitchFamily="-110" charset="2"/>
              <a:buChar char="Ø"/>
              <a:defRPr/>
            </a:pPr>
            <a:r>
              <a:rPr kumimoji="1" lang="en-GB" dirty="0">
                <a:ea typeface="+mn-ea"/>
                <a:cs typeface="+mn-cs"/>
              </a:rPr>
              <a:t>more than two frequencies used</a:t>
            </a:r>
          </a:p>
          <a:p>
            <a:pPr eaLnBrk="1" hangingPunct="1">
              <a:buFont typeface="Wingdings" pitchFamily="-110" charset="2"/>
              <a:buChar char="Ø"/>
              <a:defRPr/>
            </a:pPr>
            <a:r>
              <a:rPr kumimoji="1" lang="en-GB" dirty="0">
                <a:ea typeface="+mn-ea"/>
                <a:cs typeface="+mn-cs"/>
              </a:rPr>
              <a:t>more bandwidth efficient</a:t>
            </a:r>
          </a:p>
          <a:p>
            <a:pPr eaLnBrk="1" hangingPunct="1">
              <a:buFont typeface="Wingdings" pitchFamily="-110" charset="2"/>
              <a:buChar char="Ø"/>
              <a:defRPr/>
            </a:pPr>
            <a:r>
              <a:rPr kumimoji="1" lang="en-GB" dirty="0">
                <a:ea typeface="+mn-ea"/>
                <a:cs typeface="+mn-cs"/>
              </a:rPr>
              <a:t>more prone to error</a:t>
            </a:r>
          </a:p>
          <a:p>
            <a:pPr eaLnBrk="1" hangingPunct="1">
              <a:buFont typeface="Wingdings" pitchFamily="-110" charset="2"/>
              <a:buNone/>
              <a:defRPr/>
            </a:pPr>
            <a:endParaRPr kumimoji="1" lang="en-GB" dirty="0">
              <a:ea typeface="+mn-ea"/>
              <a:cs typeface="+mn-cs"/>
            </a:endParaRPr>
          </a:p>
        </p:txBody>
      </p:sp>
      <p:pic>
        <p:nvPicPr>
          <p:cNvPr id="4" name="Picture 3"/>
          <p:cNvPicPr>
            <a:picLocks noChangeAspect="1"/>
          </p:cNvPicPr>
          <p:nvPr/>
        </p:nvPicPr>
        <p:blipFill>
          <a:blip r:embed="rId3"/>
          <a:stretch>
            <a:fillRect/>
          </a:stretch>
        </p:blipFill>
        <p:spPr>
          <a:xfrm>
            <a:off x="5410200" y="4191000"/>
            <a:ext cx="2286000" cy="1991515"/>
          </a:xfrm>
          <a:prstGeom prst="rect">
            <a:avLst/>
          </a:prstGeom>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kumimoji="1" lang="en-US" dirty="0">
                <a:ea typeface="+mj-ea"/>
                <a:cs typeface="+mj-cs"/>
              </a:rPr>
              <a:t>Phase Shift Keying</a:t>
            </a:r>
          </a:p>
        </p:txBody>
      </p:sp>
      <p:sp>
        <p:nvSpPr>
          <p:cNvPr id="39939" name="Rectangle 3"/>
          <p:cNvSpPr>
            <a:spLocks noGrp="1" noChangeArrowheads="1"/>
          </p:cNvSpPr>
          <p:nvPr>
            <p:ph type="body" idx="1"/>
          </p:nvPr>
        </p:nvSpPr>
        <p:spPr>
          <a:xfrm>
            <a:off x="457200" y="1371600"/>
            <a:ext cx="8382000" cy="4114800"/>
          </a:xfrm>
        </p:spPr>
        <p:txBody>
          <a:bodyPr/>
          <a:lstStyle/>
          <a:p>
            <a:pPr eaLnBrk="1" hangingPunct="1">
              <a:buFont typeface="Wingdings" pitchFamily="-110" charset="2"/>
              <a:buChar char="Ø"/>
              <a:defRPr/>
            </a:pPr>
            <a:r>
              <a:rPr kumimoji="1" lang="en-US" dirty="0">
                <a:ea typeface="+mn-ea"/>
                <a:cs typeface="+mn-cs"/>
              </a:rPr>
              <a:t>phase of carrier signal is shifted to represent data</a:t>
            </a:r>
          </a:p>
          <a:p>
            <a:pPr eaLnBrk="1" hangingPunct="1">
              <a:buFont typeface="Wingdings" pitchFamily="-110" charset="2"/>
              <a:buChar char="Ø"/>
              <a:defRPr/>
            </a:pPr>
            <a:r>
              <a:rPr kumimoji="1" lang="en-US" dirty="0">
                <a:ea typeface="+mn-ea"/>
                <a:cs typeface="+mn-cs"/>
              </a:rPr>
              <a:t>binary PSK</a:t>
            </a:r>
          </a:p>
          <a:p>
            <a:pPr lvl="1" eaLnBrk="1" hangingPunct="1">
              <a:buFont typeface="Wingdings" pitchFamily="-110" charset="2"/>
              <a:buChar char="l"/>
              <a:defRPr/>
            </a:pPr>
            <a:r>
              <a:rPr kumimoji="1" lang="en-US" dirty="0"/>
              <a:t>two phases represent two binary digits</a:t>
            </a:r>
          </a:p>
          <a:p>
            <a:pPr eaLnBrk="1" hangingPunct="1">
              <a:buFont typeface="Wingdings" pitchFamily="-110" charset="2"/>
              <a:buChar char="Ø"/>
              <a:defRPr/>
            </a:pPr>
            <a:r>
              <a:rPr kumimoji="1" lang="en-US" dirty="0">
                <a:ea typeface="+mn-ea"/>
                <a:cs typeface="+mn-cs"/>
              </a:rPr>
              <a:t>differential PSK</a:t>
            </a:r>
          </a:p>
          <a:p>
            <a:pPr lvl="1" eaLnBrk="1" hangingPunct="1">
              <a:buFont typeface="Wingdings" pitchFamily="-110" charset="2"/>
              <a:buChar char="l"/>
              <a:defRPr/>
            </a:pPr>
            <a:r>
              <a:rPr kumimoji="1" lang="en-US" dirty="0"/>
              <a:t>phase shifted relative to previous transmission rather than some reference signal</a:t>
            </a:r>
          </a:p>
        </p:txBody>
      </p:sp>
      <p:pic>
        <p:nvPicPr>
          <p:cNvPr id="65540" name="Picture 4"/>
          <p:cNvPicPr>
            <a:picLocks noChangeAspect="1" noChangeArrowheads="1"/>
          </p:cNvPicPr>
          <p:nvPr/>
        </p:nvPicPr>
        <p:blipFill>
          <a:blip r:embed="rId3">
            <a:alphaModFix/>
            <a:lum/>
          </a:blip>
          <a:srcRect t="60730" r="4257" b="16350"/>
          <a:stretch>
            <a:fillRect/>
          </a:stretch>
        </p:blipFill>
        <p:spPr bwMode="auto">
          <a:xfrm>
            <a:off x="1905000" y="5410200"/>
            <a:ext cx="4908550" cy="12620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BPSK</a:t>
            </a:r>
            <a:endParaRPr lang="en-US" dirty="0"/>
          </a:p>
        </p:txBody>
      </p:sp>
      <p:graphicFrame>
        <p:nvGraphicFramePr>
          <p:cNvPr id="124930" name="Object 2"/>
          <p:cNvGraphicFramePr>
            <a:graphicFrameLocks noChangeAspect="1"/>
          </p:cNvGraphicFramePr>
          <p:nvPr/>
        </p:nvGraphicFramePr>
        <p:xfrm>
          <a:off x="990600" y="1676400"/>
          <a:ext cx="7231966" cy="4724400"/>
        </p:xfrm>
        <a:graphic>
          <a:graphicData uri="http://schemas.openxmlformats.org/presentationml/2006/ole">
            <mc:AlternateContent xmlns:mc="http://schemas.openxmlformats.org/markup-compatibility/2006">
              <mc:Choice xmlns:v="urn:schemas-microsoft-com:vml" Requires="v">
                <p:oleObj spid="_x0000_s124934" name="Document" r:id="rId5" imgW="0" imgH="0" progId="Word.Document.12">
                  <p:embed/>
                </p:oleObj>
              </mc:Choice>
              <mc:Fallback>
                <p:oleObj name="Document" r:id="rId5" imgW="0" imgH="0" progId="Word.Document.12">
                  <p:embed/>
                  <p:pic>
                    <p:nvPicPr>
                      <p:cNvPr id="0" name="AutoShape 4"/>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90600" y="1676400"/>
                        <a:ext cx="7231966"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124931" name="Picture 3"/>
          <p:cNvPicPr>
            <a:picLocks noChangeAspect="1" noChangeArrowheads="1"/>
          </p:cNvPicPr>
          <p:nvPr/>
        </p:nvPicPr>
        <p:blipFill>
          <a:blip r:embed="rId6"/>
          <a:srcRect/>
          <a:stretch>
            <a:fillRect/>
          </a:stretch>
        </p:blipFill>
        <p:spPr bwMode="auto">
          <a:xfrm>
            <a:off x="914400" y="1981200"/>
            <a:ext cx="6858000" cy="1752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
            <a:ext cx="8229600" cy="914400"/>
          </a:xfrm>
        </p:spPr>
        <p:txBody>
          <a:bodyPr/>
          <a:lstStyle/>
          <a:p>
            <a:r>
              <a:rPr lang="en-US" dirty="0" smtClean="0"/>
              <a:t>DPSK</a:t>
            </a:r>
            <a:endParaRPr lang="en-US" dirty="0"/>
          </a:p>
        </p:txBody>
      </p:sp>
      <p:sp>
        <p:nvSpPr>
          <p:cNvPr id="3" name="Content Placeholder 2"/>
          <p:cNvSpPr>
            <a:spLocks noGrp="1"/>
          </p:cNvSpPr>
          <p:nvPr>
            <p:ph idx="1"/>
          </p:nvPr>
        </p:nvSpPr>
        <p:spPr>
          <a:xfrm>
            <a:off x="228600" y="914400"/>
            <a:ext cx="8915400" cy="5216525"/>
          </a:xfrm>
        </p:spPr>
        <p:txBody>
          <a:bodyPr/>
          <a:lstStyle/>
          <a:p>
            <a:r>
              <a:rPr lang="en-US" dirty="0" smtClean="0"/>
              <a:t>An alternative form of two-level PSK</a:t>
            </a:r>
          </a:p>
          <a:p>
            <a:r>
              <a:rPr lang="en-US" dirty="0" smtClean="0"/>
              <a:t>A binary 0 is represented by sending a signal burst of the same phase as the previous signal burst </a:t>
            </a:r>
            <a:r>
              <a:rPr lang="en-US" dirty="0" err="1" smtClean="0"/>
              <a:t>sent.A</a:t>
            </a:r>
            <a:r>
              <a:rPr lang="en-US" dirty="0" smtClean="0"/>
              <a:t> binary 1 is represented by sending a signal burst of opposite phase to the preceding one.</a:t>
            </a:r>
          </a:p>
          <a:p>
            <a:r>
              <a:rPr lang="en-US" dirty="0" smtClean="0"/>
              <a:t>The term </a:t>
            </a:r>
            <a:r>
              <a:rPr lang="en-US" i="1" dirty="0" smtClean="0"/>
              <a:t>differential refers</a:t>
            </a:r>
          </a:p>
          <a:p>
            <a:pPr>
              <a:buNone/>
            </a:pPr>
            <a:r>
              <a:rPr lang="en-US" dirty="0" smtClean="0"/>
              <a:t>   to the fact that the phase shift is with </a:t>
            </a:r>
          </a:p>
          <a:p>
            <a:pPr>
              <a:buNone/>
            </a:pPr>
            <a:r>
              <a:rPr lang="en-US" dirty="0" smtClean="0"/>
              <a:t>  reference to the previous bit transmitted rather</a:t>
            </a:r>
          </a:p>
          <a:p>
            <a:pPr>
              <a:buNone/>
            </a:pPr>
            <a:r>
              <a:rPr lang="en-US" dirty="0" smtClean="0"/>
              <a:t>  than to some constant reference signal.</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7813"/>
            <a:ext cx="8229600" cy="941387"/>
          </a:xfrm>
        </p:spPr>
        <p:txBody>
          <a:bodyPr/>
          <a:lstStyle/>
          <a:p>
            <a:pPr eaLnBrk="1" hangingPunct="1">
              <a:defRPr/>
            </a:pPr>
            <a:r>
              <a:rPr kumimoji="1" lang="en-US" dirty="0">
                <a:ea typeface="+mj-ea"/>
                <a:cs typeface="+mj-cs"/>
              </a:rPr>
              <a:t>Quadrature PSK</a:t>
            </a:r>
          </a:p>
        </p:txBody>
      </p:sp>
      <p:sp>
        <p:nvSpPr>
          <p:cNvPr id="40963" name="Rectangle 3"/>
          <p:cNvSpPr>
            <a:spLocks noGrp="1" noChangeArrowheads="1"/>
          </p:cNvSpPr>
          <p:nvPr>
            <p:ph type="body" idx="1"/>
          </p:nvPr>
        </p:nvSpPr>
        <p:spPr>
          <a:xfrm>
            <a:off x="457200" y="1447800"/>
            <a:ext cx="8229600" cy="5181600"/>
          </a:xfrm>
        </p:spPr>
        <p:txBody>
          <a:bodyPr/>
          <a:lstStyle/>
          <a:p>
            <a:pPr eaLnBrk="1" hangingPunct="1">
              <a:lnSpc>
                <a:spcPct val="90000"/>
              </a:lnSpc>
              <a:buFont typeface="Wingdings" pitchFamily="-110" charset="2"/>
              <a:buChar char="Ø"/>
              <a:defRPr/>
            </a:pPr>
            <a:r>
              <a:rPr kumimoji="1" lang="en-US" dirty="0" smtClean="0"/>
              <a:t>more efficient use if each signal element represents more than one bit</a:t>
            </a:r>
          </a:p>
          <a:p>
            <a:pPr lvl="1" eaLnBrk="1" hangingPunct="1">
              <a:lnSpc>
                <a:spcPct val="90000"/>
              </a:lnSpc>
              <a:buFont typeface="Wingdings" pitchFamily="-110" charset="2"/>
              <a:buChar char="l"/>
              <a:defRPr/>
            </a:pPr>
            <a:r>
              <a:rPr kumimoji="1" lang="en-US" dirty="0" smtClean="0"/>
              <a:t>uses phase shifts separated by multiples of   </a:t>
            </a:r>
            <a:r>
              <a:rPr kumimoji="1" lang="en-US" dirty="0" smtClean="0">
                <a:sym typeface="Symbol" pitchFamily="-110" charset="2"/>
              </a:rPr>
              <a:t>/2 (90</a:t>
            </a:r>
            <a:r>
              <a:rPr kumimoji="1" lang="en-US" baseline="30000" dirty="0" smtClean="0">
                <a:sym typeface="Symbol" pitchFamily="-110" charset="2"/>
              </a:rPr>
              <a:t>o</a:t>
            </a:r>
            <a:r>
              <a:rPr kumimoji="1" lang="en-US" dirty="0" smtClean="0">
                <a:sym typeface="Symbol" pitchFamily="-110" charset="2"/>
              </a:rPr>
              <a:t>)</a:t>
            </a:r>
          </a:p>
          <a:p>
            <a:pPr lvl="1" eaLnBrk="1" hangingPunct="1">
              <a:lnSpc>
                <a:spcPct val="90000"/>
              </a:lnSpc>
              <a:buFont typeface="Wingdings" pitchFamily="-110" charset="2"/>
              <a:buChar char="l"/>
              <a:defRPr/>
            </a:pPr>
            <a:r>
              <a:rPr kumimoji="1" lang="en-US" dirty="0" smtClean="0">
                <a:sym typeface="Symbol" pitchFamily="-110" charset="2"/>
              </a:rPr>
              <a:t>each element represents two bits</a:t>
            </a:r>
          </a:p>
          <a:p>
            <a:pPr lvl="1" eaLnBrk="1" hangingPunct="1">
              <a:lnSpc>
                <a:spcPct val="90000"/>
              </a:lnSpc>
              <a:buFont typeface="Wingdings" pitchFamily="-110" charset="2"/>
              <a:buChar char="l"/>
              <a:defRPr/>
            </a:pPr>
            <a:r>
              <a:rPr kumimoji="1" lang="en-US" dirty="0" smtClean="0">
                <a:sym typeface="Symbol" pitchFamily="-110" charset="2"/>
              </a:rPr>
              <a:t>split input data stream in two and modulate onto carrier and phase shifted carrier</a:t>
            </a:r>
          </a:p>
          <a:p>
            <a:pPr eaLnBrk="1" hangingPunct="1">
              <a:lnSpc>
                <a:spcPct val="90000"/>
              </a:lnSpc>
              <a:buFont typeface="Wingdings" pitchFamily="-110" charset="2"/>
              <a:buChar char="Ø"/>
              <a:defRPr/>
            </a:pPr>
            <a:r>
              <a:rPr kumimoji="1" lang="en-US" dirty="0" smtClean="0">
                <a:sym typeface="Symbol" pitchFamily="-110" charset="2"/>
              </a:rPr>
              <a:t>can use 8 phase angles and more than one amplitude</a:t>
            </a:r>
          </a:p>
          <a:p>
            <a:pPr lvl="1" eaLnBrk="1" hangingPunct="1">
              <a:lnSpc>
                <a:spcPct val="90000"/>
              </a:lnSpc>
              <a:buFont typeface="Wingdings" pitchFamily="-110" charset="2"/>
              <a:buChar char="l"/>
              <a:defRPr/>
            </a:pPr>
            <a:r>
              <a:rPr kumimoji="1" lang="en-US" dirty="0" smtClean="0">
                <a:sym typeface="Symbol" pitchFamily="-110" charset="2"/>
              </a:rPr>
              <a:t>9600bps modem uses 12 angles, four of which have two amplitudes</a:t>
            </a:r>
          </a:p>
          <a:p>
            <a:pPr lvl="1" eaLnBrk="1" hangingPunct="1">
              <a:lnSpc>
                <a:spcPct val="90000"/>
              </a:lnSpc>
              <a:buFont typeface="Wingdings" pitchFamily="-110" charset="2"/>
              <a:buChar char="l"/>
              <a:defRPr/>
            </a:pPr>
            <a:endParaRPr kumimoji="1"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grpId="0" nodeType="afterEffect">
                                  <p:stCondLst>
                                    <p:cond delay="1000"/>
                                  </p:stCondLst>
                                  <p:iterate type="lt">
                                    <p:tmPct val="4000"/>
                                  </p:iterate>
                                  <p:childTnLst>
                                    <p:set>
                                      <p:cBhvr override="childStyle">
                                        <p:cTn id="6" dur="500" fill="hold"/>
                                        <p:tgtEl>
                                          <p:spTgt spid="40963">
                                            <p:txEl>
                                              <p:pRg st="0" end="0"/>
                                            </p:txEl>
                                          </p:spTgt>
                                        </p:tgtEl>
                                        <p:attrNameLst>
                                          <p:attrName>style.color</p:attrName>
                                        </p:attrNameLst>
                                      </p:cBhvr>
                                      <p:to>
                                        <p:clrVal>
                                          <a:srgbClr val="E4FF00"/>
                                        </p:clrVal>
                                      </p:to>
                                    </p:set>
                                    <p:set>
                                      <p:cBhvr>
                                        <p:cTn id="7" dur="500" fill="hold"/>
                                        <p:tgtEl>
                                          <p:spTgt spid="40963">
                                            <p:txEl>
                                              <p:pRg st="0" end="0"/>
                                            </p:txEl>
                                          </p:spTgt>
                                        </p:tgtEl>
                                        <p:attrNameLst>
                                          <p:attrName>fillcolor</p:attrName>
                                        </p:attrNameLst>
                                      </p:cBhvr>
                                      <p:to>
                                        <p:clrVal>
                                          <a:srgbClr val="E4FF00"/>
                                        </p:clrVal>
                                      </p:to>
                                    </p:set>
                                    <p:set>
                                      <p:cBhvr>
                                        <p:cTn id="8" dur="500" fill="hold"/>
                                        <p:tgtEl>
                                          <p:spTgt spid="40963">
                                            <p:txEl>
                                              <p:pRg st="0" end="0"/>
                                            </p:txEl>
                                          </p:spTgt>
                                        </p:tgtEl>
                                        <p:attrNameLst>
                                          <p:attrName>fill.type</p:attrName>
                                        </p:attrNameLst>
                                      </p:cBhvr>
                                      <p:to>
                                        <p:strVal val="solid"/>
                                      </p:to>
                                    </p:set>
                                  </p:childTnLst>
                                </p:cTn>
                              </p:par>
                            </p:childTnLst>
                          </p:cTn>
                        </p:par>
                        <p:par>
                          <p:cTn id="9" fill="hold">
                            <p:stCondLst>
                              <p:cond delay="2660"/>
                            </p:stCondLst>
                            <p:childTnLst>
                              <p:par>
                                <p:cTn id="10" presetID="16" presetClass="emph" presetSubtype="0" fill="hold" grpId="0" nodeType="afterEffect">
                                  <p:stCondLst>
                                    <p:cond delay="5000"/>
                                  </p:stCondLst>
                                  <p:iterate type="lt">
                                    <p:tmPct val="4000"/>
                                  </p:iterate>
                                  <p:childTnLst>
                                    <p:set>
                                      <p:cBhvr override="childStyle">
                                        <p:cTn id="11" dur="500" fill="hold"/>
                                        <p:tgtEl>
                                          <p:spTgt spid="40963">
                                            <p:txEl>
                                              <p:pRg st="4" end="4"/>
                                            </p:txEl>
                                          </p:spTgt>
                                        </p:tgtEl>
                                        <p:attrNameLst>
                                          <p:attrName>style.color</p:attrName>
                                        </p:attrNameLst>
                                      </p:cBhvr>
                                      <p:to>
                                        <p:clrVal>
                                          <a:srgbClr val="E4FF00"/>
                                        </p:clrVal>
                                      </p:to>
                                    </p:set>
                                    <p:set>
                                      <p:cBhvr>
                                        <p:cTn id="12" dur="500" fill="hold"/>
                                        <p:tgtEl>
                                          <p:spTgt spid="40963">
                                            <p:txEl>
                                              <p:pRg st="4" end="4"/>
                                            </p:txEl>
                                          </p:spTgt>
                                        </p:tgtEl>
                                        <p:attrNameLst>
                                          <p:attrName>fillcolor</p:attrName>
                                        </p:attrNameLst>
                                      </p:cBhvr>
                                      <p:to>
                                        <p:clrVal>
                                          <a:srgbClr val="E4FF00"/>
                                        </p:clrVal>
                                      </p:to>
                                    </p:set>
                                    <p:set>
                                      <p:cBhvr>
                                        <p:cTn id="13" dur="500" fill="hold"/>
                                        <p:tgtEl>
                                          <p:spTgt spid="4096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Encoding Techniques</a:t>
            </a:r>
            <a:br>
              <a:rPr lang="en-US" dirty="0" smtClean="0">
                <a:effectLst/>
              </a:rPr>
            </a:br>
            <a:endParaRPr lang="en-US" dirty="0"/>
          </a:p>
        </p:txBody>
      </p:sp>
      <p:sp>
        <p:nvSpPr>
          <p:cNvPr id="3" name="Content Placeholder 2"/>
          <p:cNvSpPr>
            <a:spLocks noGrp="1"/>
          </p:cNvSpPr>
          <p:nvPr>
            <p:ph idx="1"/>
          </p:nvPr>
        </p:nvSpPr>
        <p:spPr>
          <a:xfrm>
            <a:off x="457200" y="1676400"/>
            <a:ext cx="8686800" cy="4454525"/>
          </a:xfrm>
        </p:spPr>
        <p:txBody>
          <a:bodyPr/>
          <a:lstStyle/>
          <a:p>
            <a:pPr>
              <a:buNone/>
            </a:pPr>
            <a:r>
              <a:rPr lang="en-US" dirty="0" smtClean="0"/>
              <a:t>Types</a:t>
            </a:r>
          </a:p>
          <a:p>
            <a:r>
              <a:rPr lang="en-US" b="1" dirty="0" smtClean="0"/>
              <a:t>Analog data to Analog signals</a:t>
            </a:r>
            <a:r>
              <a:rPr lang="en-US" dirty="0" smtClean="0"/>
              <a:t> −</a:t>
            </a:r>
          </a:p>
          <a:p>
            <a:pPr>
              <a:buNone/>
            </a:pPr>
            <a:r>
              <a:rPr lang="en-US" dirty="0" smtClean="0"/>
              <a:t>   </a:t>
            </a:r>
            <a:r>
              <a:rPr lang="en-US" sz="2400" dirty="0" smtClean="0"/>
              <a:t>Amplitude Modulation, Frequency Modulation and Phase Modulation of analog signals, fall under this category.</a:t>
            </a:r>
          </a:p>
          <a:p>
            <a:r>
              <a:rPr lang="en-US" b="1" dirty="0" smtClean="0"/>
              <a:t>Analog data to Digital signals</a:t>
            </a:r>
            <a:r>
              <a:rPr lang="en-US" dirty="0" smtClean="0"/>
              <a:t> − </a:t>
            </a:r>
            <a:r>
              <a:rPr lang="en-US" sz="2400" dirty="0" smtClean="0"/>
              <a:t>This process can be termed as digitization, which is done by Pulse Code Modulation (PCM).Sampling and quantization are the important factors in this. </a:t>
            </a:r>
            <a:endParaRPr lang="en-US" dirty="0" smtClean="0"/>
          </a:p>
          <a:p>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21186" name="Picture 2"/>
          <p:cNvPicPr>
            <a:picLocks noGrp="1" noChangeAspect="1" noChangeArrowheads="1"/>
          </p:cNvPicPr>
          <p:nvPr>
            <p:ph idx="1"/>
          </p:nvPr>
        </p:nvPicPr>
        <p:blipFill>
          <a:blip r:embed="rId2"/>
          <a:srcRect/>
          <a:stretch>
            <a:fillRect/>
          </a:stretch>
        </p:blipFill>
        <p:spPr bwMode="auto">
          <a:xfrm>
            <a:off x="1071562" y="1979612"/>
            <a:ext cx="7000875" cy="3848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27331" name="Picture 3"/>
          <p:cNvPicPr>
            <a:picLocks noGrp="1" noChangeAspect="1" noChangeArrowheads="1"/>
          </p:cNvPicPr>
          <p:nvPr>
            <p:ph idx="1"/>
          </p:nvPr>
        </p:nvPicPr>
        <p:blipFill>
          <a:blip r:embed="rId2"/>
          <a:srcRect/>
          <a:stretch>
            <a:fillRect/>
          </a:stretch>
        </p:blipFill>
        <p:spPr bwMode="auto">
          <a:xfrm>
            <a:off x="457200" y="1295401"/>
            <a:ext cx="8229600"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28354" name="Picture 2"/>
          <p:cNvPicPr>
            <a:picLocks noGrp="1" noChangeAspect="1" noChangeArrowheads="1"/>
          </p:cNvPicPr>
          <p:nvPr>
            <p:ph idx="1"/>
          </p:nvPr>
        </p:nvPicPr>
        <p:blipFill>
          <a:blip r:embed="rId2"/>
          <a:srcRect/>
          <a:stretch>
            <a:fillRect/>
          </a:stretch>
        </p:blipFill>
        <p:spPr bwMode="auto">
          <a:xfrm>
            <a:off x="457200" y="1524000"/>
            <a:ext cx="8229600" cy="383881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29379" name="Picture 3"/>
          <p:cNvPicPr>
            <a:picLocks noGrp="1" noChangeAspect="1" noChangeArrowheads="1"/>
          </p:cNvPicPr>
          <p:nvPr>
            <p:ph idx="1"/>
          </p:nvPr>
        </p:nvPicPr>
        <p:blipFill>
          <a:blip r:embed="rId2"/>
          <a:srcRect/>
          <a:stretch>
            <a:fillRect/>
          </a:stretch>
        </p:blipFill>
        <p:spPr bwMode="auto">
          <a:xfrm>
            <a:off x="457200" y="1676401"/>
            <a:ext cx="8229600" cy="40348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22210" name="Picture 2"/>
          <p:cNvPicPr>
            <a:picLocks noGrp="1" noChangeAspect="1" noChangeArrowheads="1"/>
          </p:cNvPicPr>
          <p:nvPr>
            <p:ph idx="1"/>
          </p:nvPr>
        </p:nvPicPr>
        <p:blipFill>
          <a:blip r:embed="rId2"/>
          <a:srcRect/>
          <a:stretch>
            <a:fillRect/>
          </a:stretch>
        </p:blipFill>
        <p:spPr bwMode="auto">
          <a:xfrm>
            <a:off x="1411952" y="1676400"/>
            <a:ext cx="6320095" cy="4454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5042" name="Picture 2"/>
          <p:cNvPicPr>
            <a:picLocks noGrp="1" noChangeAspect="1" noChangeArrowheads="1"/>
          </p:cNvPicPr>
          <p:nvPr>
            <p:ph idx="1"/>
          </p:nvPr>
        </p:nvPicPr>
        <p:blipFill>
          <a:blip r:embed="rId2"/>
          <a:srcRect/>
          <a:stretch>
            <a:fillRect/>
          </a:stretch>
        </p:blipFill>
        <p:spPr bwMode="auto">
          <a:xfrm>
            <a:off x="457200" y="1828800"/>
            <a:ext cx="7543800" cy="30749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kumimoji="1" lang="en-GB" sz="1400" dirty="0">
                <a:ea typeface="+mj-ea"/>
                <a:cs typeface="+mj-cs"/>
              </a:rPr>
              <a:t>QPSK and OQPSK Modulators</a:t>
            </a:r>
          </a:p>
        </p:txBody>
      </p:sp>
      <p:pic>
        <p:nvPicPr>
          <p:cNvPr id="69635" name="Picture 5" descr="QPSK Modulator                                                 00282837  Mnementh                      BEAE7A2F:"/>
          <p:cNvPicPr>
            <a:picLocks noChangeAspect="1" noChangeArrowheads="1"/>
          </p:cNvPicPr>
          <p:nvPr/>
        </p:nvPicPr>
        <p:blipFill>
          <a:blip r:embed="rId3"/>
          <a:stretch>
            <a:fillRect/>
          </a:stretch>
        </p:blipFill>
        <p:spPr bwMode="auto">
          <a:xfrm>
            <a:off x="1600200" y="1219200"/>
            <a:ext cx="5257800" cy="3988676"/>
          </a:xfrm>
          <a:prstGeom prst="rect">
            <a:avLst/>
          </a:prstGeom>
          <a:noFill/>
          <a:ln>
            <a:noFill/>
          </a:ln>
        </p:spPr>
      </p:pic>
    </p:spTree>
  </p:cSld>
  <p:clrMapOvr>
    <a:masterClrMapping/>
  </p:clrMapOvr>
  <p:transition spd="slow">
    <p:zoom dir="in"/>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229600" cy="4454525"/>
          </a:xfrm>
        </p:spPr>
        <p:txBody>
          <a:bodyPr/>
          <a:lstStyle/>
          <a:p>
            <a:r>
              <a:rPr lang="en-US" dirty="0" smtClean="0"/>
              <a:t>The input is a stream of binary </a:t>
            </a:r>
            <a:r>
              <a:rPr lang="en-US" dirty="0" err="1" smtClean="0"/>
              <a:t>digits,it</a:t>
            </a:r>
            <a:r>
              <a:rPr lang="en-US" dirty="0" smtClean="0"/>
              <a:t> is  </a:t>
            </a:r>
            <a:r>
              <a:rPr lang="en-US" dirty="0" err="1" smtClean="0"/>
              <a:t>is</a:t>
            </a:r>
            <a:r>
              <a:rPr lang="en-US" dirty="0" smtClean="0"/>
              <a:t> converted into two separate bit streams by taking alternate bits for the two </a:t>
            </a:r>
            <a:r>
              <a:rPr lang="en-US" dirty="0" err="1" smtClean="0"/>
              <a:t>streams,referred</a:t>
            </a:r>
            <a:r>
              <a:rPr lang="en-US" dirty="0" smtClean="0"/>
              <a:t> to as the I (in-phase) and Q (</a:t>
            </a:r>
            <a:r>
              <a:rPr lang="en-US" dirty="0" err="1" smtClean="0"/>
              <a:t>quadrature</a:t>
            </a:r>
            <a:r>
              <a:rPr lang="en-US" dirty="0" smtClean="0"/>
              <a:t> phase) streams.</a:t>
            </a:r>
          </a:p>
          <a:p>
            <a:r>
              <a:rPr lang="en-US" dirty="0" smtClean="0"/>
              <a:t>the upper stream is modulated on a carrier of frequency by multiplying the bit stream by the carrier.</a:t>
            </a:r>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This same carrier wave is shifted by 90° and used for modulation of the lower binary stream. The two modulated signals are then added together and transmitted.</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23234" name="Picture 2"/>
          <p:cNvPicPr>
            <a:picLocks noGrp="1" noChangeAspect="1" noChangeArrowheads="1"/>
          </p:cNvPicPr>
          <p:nvPr>
            <p:ph idx="1"/>
          </p:nvPr>
        </p:nvPicPr>
        <p:blipFill>
          <a:blip r:embed="rId2"/>
          <a:srcRect/>
          <a:stretch>
            <a:fillRect/>
          </a:stretch>
        </p:blipFill>
        <p:spPr bwMode="auto">
          <a:xfrm>
            <a:off x="1651906" y="1676400"/>
            <a:ext cx="5840188" cy="4454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
            <a:ext cx="8153400" cy="1142999"/>
          </a:xfrm>
        </p:spPr>
        <p:txBody>
          <a:bodyPr/>
          <a:lstStyle/>
          <a:p>
            <a:r>
              <a:rPr lang="en-US" sz="3200" dirty="0" smtClean="0"/>
              <a:t>Digital signaling and analog signaling </a:t>
            </a:r>
            <a:endParaRPr lang="en-US" sz="3200" dirty="0"/>
          </a:p>
        </p:txBody>
      </p:sp>
      <p:sp>
        <p:nvSpPr>
          <p:cNvPr id="3" name="Content Placeholder 2"/>
          <p:cNvSpPr>
            <a:spLocks noGrp="1"/>
          </p:cNvSpPr>
          <p:nvPr>
            <p:ph idx="1"/>
          </p:nvPr>
        </p:nvSpPr>
        <p:spPr>
          <a:xfrm>
            <a:off x="457200" y="914400"/>
            <a:ext cx="8229600" cy="4454525"/>
          </a:xfrm>
        </p:spPr>
        <p:txBody>
          <a:bodyPr/>
          <a:lstStyle/>
          <a:p>
            <a:r>
              <a:rPr lang="en-US" b="1" dirty="0" smtClean="0"/>
              <a:t>Digital signaling, a data source </a:t>
            </a:r>
            <a:r>
              <a:rPr lang="en-US" b="1" i="1" dirty="0" smtClean="0"/>
              <a:t>g(t), which may be either digital or analog, is</a:t>
            </a:r>
          </a:p>
          <a:p>
            <a:pPr>
              <a:buNone/>
            </a:pPr>
            <a:r>
              <a:rPr lang="en-US" dirty="0" smtClean="0"/>
              <a:t>   encoded into a digital signal </a:t>
            </a:r>
            <a:r>
              <a:rPr lang="en-US" i="1" dirty="0" smtClean="0"/>
              <a:t>x(t).</a:t>
            </a:r>
          </a:p>
          <a:p>
            <a:r>
              <a:rPr lang="en-US" dirty="0" smtClean="0"/>
              <a:t>The basis for </a:t>
            </a:r>
            <a:r>
              <a:rPr lang="en-US" b="1" dirty="0" smtClean="0"/>
              <a:t>analog signaling is a continuous constant-frequency signal</a:t>
            </a:r>
          </a:p>
          <a:p>
            <a:pPr>
              <a:buNone/>
            </a:pPr>
            <a:r>
              <a:rPr lang="en-US" dirty="0" smtClean="0"/>
              <a:t>    known as the carrier signal. The frequency of the carrier signal is chosen to be compatible with the transmission medium being used. Data may be transmitted using a carrier signal by modulation. </a:t>
            </a:r>
            <a:endParaRPr 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kumimoji="1" lang="en-US" dirty="0">
                <a:ea typeface="+mj-ea"/>
                <a:cs typeface="+mj-cs"/>
              </a:rPr>
              <a:t>Performance of Digital to Analog Modulation Schemes</a:t>
            </a:r>
          </a:p>
        </p:txBody>
      </p:sp>
      <p:graphicFrame>
        <p:nvGraphicFramePr>
          <p:cNvPr id="4" name="Diagram 3"/>
          <p:cNvGraphicFramePr/>
          <p:nvPr/>
        </p:nvGraphicFramePr>
        <p:xfrm>
          <a:off x="533400" y="2057400"/>
          <a:ext cx="8229600" cy="4454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kumimoji="1" lang="en-GB" dirty="0">
                <a:ea typeface="+mj-ea"/>
                <a:cs typeface="+mj-cs"/>
              </a:rPr>
              <a:t>Quadrature Amplitude Modulation</a:t>
            </a:r>
          </a:p>
        </p:txBody>
      </p:sp>
      <p:sp>
        <p:nvSpPr>
          <p:cNvPr id="66563" name="Rectangle 3"/>
          <p:cNvSpPr>
            <a:spLocks noGrp="1" noChangeArrowheads="1"/>
          </p:cNvSpPr>
          <p:nvPr>
            <p:ph type="body" idx="1"/>
          </p:nvPr>
        </p:nvSpPr>
        <p:spPr/>
        <p:txBody>
          <a:bodyPr/>
          <a:lstStyle/>
          <a:p>
            <a:pPr eaLnBrk="1" hangingPunct="1">
              <a:lnSpc>
                <a:spcPct val="90000"/>
              </a:lnSpc>
              <a:buFont typeface="Wingdings" pitchFamily="-110" charset="2"/>
              <a:buChar char="Ø"/>
              <a:defRPr/>
            </a:pPr>
            <a:r>
              <a:rPr kumimoji="1" lang="en-GB" sz="2800" dirty="0">
                <a:ea typeface="+mn-ea"/>
                <a:cs typeface="+mn-cs"/>
              </a:rPr>
              <a:t>QAM used on asymmetric digital subscriber line (ADSL) and some wireless</a:t>
            </a:r>
          </a:p>
          <a:p>
            <a:pPr eaLnBrk="1" hangingPunct="1">
              <a:lnSpc>
                <a:spcPct val="90000"/>
              </a:lnSpc>
              <a:buFont typeface="Wingdings" pitchFamily="-110" charset="2"/>
              <a:buChar char="Ø"/>
              <a:defRPr/>
            </a:pPr>
            <a:r>
              <a:rPr kumimoji="1" lang="en-GB" sz="2800" dirty="0">
                <a:ea typeface="+mn-ea"/>
                <a:cs typeface="+mn-cs"/>
              </a:rPr>
              <a:t>combination of ASK and PSK</a:t>
            </a:r>
          </a:p>
          <a:p>
            <a:pPr eaLnBrk="1" hangingPunct="1">
              <a:lnSpc>
                <a:spcPct val="90000"/>
              </a:lnSpc>
              <a:buFont typeface="Wingdings" pitchFamily="-110" charset="2"/>
              <a:buChar char="Ø"/>
              <a:defRPr/>
            </a:pPr>
            <a:r>
              <a:rPr kumimoji="1" lang="en-GB" sz="2800" dirty="0">
                <a:ea typeface="+mn-ea"/>
                <a:cs typeface="+mn-cs"/>
              </a:rPr>
              <a:t>logical extension of QPSK</a:t>
            </a:r>
          </a:p>
          <a:p>
            <a:pPr eaLnBrk="1" hangingPunct="1">
              <a:lnSpc>
                <a:spcPct val="90000"/>
              </a:lnSpc>
              <a:buFont typeface="Wingdings" pitchFamily="-110" charset="2"/>
              <a:buChar char="Ø"/>
              <a:defRPr/>
            </a:pPr>
            <a:r>
              <a:rPr kumimoji="1" lang="en-GB" sz="2800" dirty="0">
                <a:ea typeface="+mn-ea"/>
                <a:cs typeface="+mn-cs"/>
              </a:rPr>
              <a:t>send two different signals simultaneously on same carrier frequency</a:t>
            </a:r>
          </a:p>
          <a:p>
            <a:pPr lvl="1" eaLnBrk="1" hangingPunct="1">
              <a:lnSpc>
                <a:spcPct val="90000"/>
              </a:lnSpc>
              <a:buFont typeface="Wingdings" pitchFamily="-110" charset="2"/>
              <a:buChar char="l"/>
              <a:defRPr/>
            </a:pPr>
            <a:r>
              <a:rPr kumimoji="1" lang="en-GB" sz="2400" dirty="0"/>
              <a:t>use two copies of carrier, one shifted 90</a:t>
            </a:r>
            <a:r>
              <a:rPr kumimoji="1" lang="en-GB" sz="2400" baseline="30000" dirty="0">
                <a:ea typeface="Tahoma" pitchFamily="-110" charset="0"/>
                <a:cs typeface="Tahoma" pitchFamily="-110" charset="0"/>
              </a:rPr>
              <a:t>°</a:t>
            </a:r>
          </a:p>
          <a:p>
            <a:pPr lvl="1" eaLnBrk="1" hangingPunct="1">
              <a:lnSpc>
                <a:spcPct val="90000"/>
              </a:lnSpc>
              <a:buFont typeface="Wingdings" pitchFamily="-110" charset="2"/>
              <a:buChar char="l"/>
              <a:defRPr/>
            </a:pPr>
            <a:r>
              <a:rPr kumimoji="1" lang="en-GB" sz="2400" dirty="0"/>
              <a:t>each carrier is ASK modulated</a:t>
            </a:r>
          </a:p>
          <a:p>
            <a:pPr lvl="1" eaLnBrk="1" hangingPunct="1">
              <a:lnSpc>
                <a:spcPct val="90000"/>
              </a:lnSpc>
              <a:buFont typeface="Wingdings" pitchFamily="-110" charset="2"/>
              <a:buChar char="l"/>
              <a:defRPr/>
            </a:pPr>
            <a:r>
              <a:rPr kumimoji="1" lang="en-GB" sz="2400" dirty="0"/>
              <a:t>two independent signals over same medium</a:t>
            </a:r>
          </a:p>
          <a:p>
            <a:pPr lvl="1" eaLnBrk="1" hangingPunct="1">
              <a:lnSpc>
                <a:spcPct val="90000"/>
              </a:lnSpc>
              <a:buFont typeface="Wingdings" pitchFamily="-110" charset="2"/>
              <a:buChar char="l"/>
              <a:defRPr/>
            </a:pPr>
            <a:r>
              <a:rPr kumimoji="1" lang="en-GB" sz="2400" dirty="0"/>
              <a:t>demodulate and combine for original binary output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3000"/>
                                  </p:stCondLst>
                                  <p:childTnLst>
                                    <p:set>
                                      <p:cBhvr>
                                        <p:cTn id="6" dur="1" fill="hold">
                                          <p:stCondLst>
                                            <p:cond delay="0"/>
                                          </p:stCondLst>
                                        </p:cTn>
                                        <p:tgtEl>
                                          <p:spTgt spid="66563">
                                            <p:txEl>
                                              <p:pRg st="3" end="3"/>
                                            </p:txEl>
                                          </p:spTgt>
                                        </p:tgtEl>
                                        <p:attrNameLst>
                                          <p:attrName>style.visibility</p:attrName>
                                        </p:attrNameLst>
                                      </p:cBhvr>
                                      <p:to>
                                        <p:strVal val="visible"/>
                                      </p:to>
                                    </p:set>
                                    <p:animEffect transition="in" filter="fade">
                                      <p:cBhvr>
                                        <p:cTn id="7" dur="2000"/>
                                        <p:tgtEl>
                                          <p:spTgt spid="66563">
                                            <p:txEl>
                                              <p:pRg st="3" end="3"/>
                                            </p:txEl>
                                          </p:spTgt>
                                        </p:tgtEl>
                                      </p:cBhvr>
                                    </p:animEffect>
                                  </p:childTnLst>
                                </p:cTn>
                              </p:par>
                            </p:childTnLst>
                          </p:cTn>
                        </p:par>
                        <p:par>
                          <p:cTn id="8" fill="hold">
                            <p:stCondLst>
                              <p:cond delay="5000"/>
                            </p:stCondLst>
                            <p:childTnLst>
                              <p:par>
                                <p:cTn id="9" presetID="10" presetClass="entr" presetSubtype="0" fill="hold" grpId="0" nodeType="afterEffect">
                                  <p:stCondLst>
                                    <p:cond delay="1000"/>
                                  </p:stCondLst>
                                  <p:childTnLst>
                                    <p:set>
                                      <p:cBhvr>
                                        <p:cTn id="10" dur="1" fill="hold">
                                          <p:stCondLst>
                                            <p:cond delay="0"/>
                                          </p:stCondLst>
                                        </p:cTn>
                                        <p:tgtEl>
                                          <p:spTgt spid="66563">
                                            <p:txEl>
                                              <p:pRg st="4" end="4"/>
                                            </p:txEl>
                                          </p:spTgt>
                                        </p:tgtEl>
                                        <p:attrNameLst>
                                          <p:attrName>style.visibility</p:attrName>
                                        </p:attrNameLst>
                                      </p:cBhvr>
                                      <p:to>
                                        <p:strVal val="visible"/>
                                      </p:to>
                                    </p:set>
                                    <p:animEffect transition="in" filter="fade">
                                      <p:cBhvr>
                                        <p:cTn id="11" dur="2000"/>
                                        <p:tgtEl>
                                          <p:spTgt spid="66563">
                                            <p:txEl>
                                              <p:pRg st="4" end="4"/>
                                            </p:txEl>
                                          </p:spTgt>
                                        </p:tgtEl>
                                      </p:cBhvr>
                                    </p:animEffect>
                                  </p:childTnLst>
                                </p:cTn>
                              </p:par>
                            </p:childTnLst>
                          </p:cTn>
                        </p:par>
                        <p:par>
                          <p:cTn id="12" fill="hold">
                            <p:stCondLst>
                              <p:cond delay="8000"/>
                            </p:stCondLst>
                            <p:childTnLst>
                              <p:par>
                                <p:cTn id="13" presetID="10" presetClass="entr" presetSubtype="0" fill="hold" grpId="0" nodeType="afterEffect">
                                  <p:stCondLst>
                                    <p:cond delay="1000"/>
                                  </p:stCondLst>
                                  <p:childTnLst>
                                    <p:set>
                                      <p:cBhvr>
                                        <p:cTn id="14" dur="1" fill="hold">
                                          <p:stCondLst>
                                            <p:cond delay="0"/>
                                          </p:stCondLst>
                                        </p:cTn>
                                        <p:tgtEl>
                                          <p:spTgt spid="66563">
                                            <p:txEl>
                                              <p:pRg st="5" end="5"/>
                                            </p:txEl>
                                          </p:spTgt>
                                        </p:tgtEl>
                                        <p:attrNameLst>
                                          <p:attrName>style.visibility</p:attrName>
                                        </p:attrNameLst>
                                      </p:cBhvr>
                                      <p:to>
                                        <p:strVal val="visible"/>
                                      </p:to>
                                    </p:set>
                                    <p:animEffect transition="in" filter="fade">
                                      <p:cBhvr>
                                        <p:cTn id="15" dur="2000"/>
                                        <p:tgtEl>
                                          <p:spTgt spid="66563">
                                            <p:txEl>
                                              <p:pRg st="5" end="5"/>
                                            </p:txEl>
                                          </p:spTgt>
                                        </p:tgtEl>
                                      </p:cBhvr>
                                    </p:animEffect>
                                  </p:childTnLst>
                                </p:cTn>
                              </p:par>
                            </p:childTnLst>
                          </p:cTn>
                        </p:par>
                        <p:par>
                          <p:cTn id="16" fill="hold">
                            <p:stCondLst>
                              <p:cond delay="11000"/>
                            </p:stCondLst>
                            <p:childTnLst>
                              <p:par>
                                <p:cTn id="17" presetID="10" presetClass="entr" presetSubtype="0" fill="hold" grpId="0" nodeType="afterEffect">
                                  <p:stCondLst>
                                    <p:cond delay="1000"/>
                                  </p:stCondLst>
                                  <p:childTnLst>
                                    <p:set>
                                      <p:cBhvr>
                                        <p:cTn id="18" dur="1" fill="hold">
                                          <p:stCondLst>
                                            <p:cond delay="0"/>
                                          </p:stCondLst>
                                        </p:cTn>
                                        <p:tgtEl>
                                          <p:spTgt spid="66563">
                                            <p:txEl>
                                              <p:pRg st="6" end="6"/>
                                            </p:txEl>
                                          </p:spTgt>
                                        </p:tgtEl>
                                        <p:attrNameLst>
                                          <p:attrName>style.visibility</p:attrName>
                                        </p:attrNameLst>
                                      </p:cBhvr>
                                      <p:to>
                                        <p:strVal val="visible"/>
                                      </p:to>
                                    </p:set>
                                    <p:animEffect transition="in" filter="fade">
                                      <p:cBhvr>
                                        <p:cTn id="19" dur="2000"/>
                                        <p:tgtEl>
                                          <p:spTgt spid="66563">
                                            <p:txEl>
                                              <p:pRg st="6" end="6"/>
                                            </p:txEl>
                                          </p:spTgt>
                                        </p:tgtEl>
                                      </p:cBhvr>
                                    </p:animEffect>
                                  </p:childTnLst>
                                </p:cTn>
                              </p:par>
                            </p:childTnLst>
                          </p:cTn>
                        </p:par>
                        <p:par>
                          <p:cTn id="20" fill="hold">
                            <p:stCondLst>
                              <p:cond delay="14000"/>
                            </p:stCondLst>
                            <p:childTnLst>
                              <p:par>
                                <p:cTn id="21" presetID="10" presetClass="entr" presetSubtype="0" fill="hold" grpId="0" nodeType="afterEffect">
                                  <p:stCondLst>
                                    <p:cond delay="1000"/>
                                  </p:stCondLst>
                                  <p:childTnLst>
                                    <p:set>
                                      <p:cBhvr>
                                        <p:cTn id="22" dur="1" fill="hold">
                                          <p:stCondLst>
                                            <p:cond delay="0"/>
                                          </p:stCondLst>
                                        </p:cTn>
                                        <p:tgtEl>
                                          <p:spTgt spid="66563">
                                            <p:txEl>
                                              <p:pRg st="7" end="7"/>
                                            </p:txEl>
                                          </p:spTgt>
                                        </p:tgtEl>
                                        <p:attrNameLst>
                                          <p:attrName>style.visibility</p:attrName>
                                        </p:attrNameLst>
                                      </p:cBhvr>
                                      <p:to>
                                        <p:strVal val="visible"/>
                                      </p:to>
                                    </p:set>
                                    <p:animEffect transition="in" filter="fade">
                                      <p:cBhvr>
                                        <p:cTn id="23" dur="2000"/>
                                        <p:tgtEl>
                                          <p:spTgt spid="665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kumimoji="1" lang="en-GB" dirty="0">
                <a:ea typeface="+mj-ea"/>
                <a:cs typeface="+mj-cs"/>
              </a:rPr>
              <a:t>QAM Modulator</a:t>
            </a:r>
          </a:p>
        </p:txBody>
      </p:sp>
      <p:pic>
        <p:nvPicPr>
          <p:cNvPr id="75779" name="Picture 5" descr="&#10;QAM Modulator                                                  00282837  Mnementh                      BEAE7A2F:"/>
          <p:cNvPicPr>
            <a:picLocks noChangeAspect="1" noChangeArrowheads="1"/>
          </p:cNvPicPr>
          <p:nvPr/>
        </p:nvPicPr>
        <p:blipFill>
          <a:blip r:embed="rId3">
            <a:alphaModFix/>
            <a:lum/>
          </a:blip>
          <a:srcRect l="7159" t="13898" r="10739" b="32426"/>
          <a:stretch>
            <a:fillRect/>
          </a:stretch>
        </p:blipFill>
        <p:spPr bwMode="auto">
          <a:xfrm>
            <a:off x="457200" y="2057400"/>
            <a:ext cx="8256588" cy="4171950"/>
          </a:xfrm>
          <a:prstGeom prst="rect">
            <a:avLst/>
          </a:prstGeom>
          <a:noFill/>
          <a:ln w="9525">
            <a:noFill/>
            <a:miter lim="800000"/>
            <a:headEnd/>
            <a:tailEnd/>
          </a:ln>
        </p:spPr>
      </p:pic>
    </p:spTree>
  </p:cSld>
  <p:clrMapOvr>
    <a:masterClrMapping/>
  </p:clrMapOvr>
  <p:transition spd="slow">
    <p:zoom dir="in"/>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kumimoji="1" lang="en-GB" dirty="0">
                <a:ea typeface="+mj-ea"/>
                <a:cs typeface="+mj-cs"/>
              </a:rPr>
              <a:t>QAM Variants</a:t>
            </a:r>
          </a:p>
        </p:txBody>
      </p:sp>
      <p:sp>
        <p:nvSpPr>
          <p:cNvPr id="68611" name="Rectangle 3"/>
          <p:cNvSpPr>
            <a:spLocks noGrp="1" noChangeArrowheads="1"/>
          </p:cNvSpPr>
          <p:nvPr>
            <p:ph type="body" idx="1"/>
          </p:nvPr>
        </p:nvSpPr>
        <p:spPr>
          <a:xfrm>
            <a:off x="457200" y="1676400"/>
            <a:ext cx="8229600" cy="4800600"/>
          </a:xfrm>
        </p:spPr>
        <p:txBody>
          <a:bodyPr/>
          <a:lstStyle/>
          <a:p>
            <a:pPr eaLnBrk="1" hangingPunct="1">
              <a:lnSpc>
                <a:spcPct val="90000"/>
              </a:lnSpc>
              <a:buFont typeface="Wingdings" pitchFamily="-110" charset="2"/>
              <a:buChar char="Ø"/>
              <a:defRPr/>
            </a:pPr>
            <a:r>
              <a:rPr kumimoji="1" lang="en-GB" dirty="0"/>
              <a:t>two level ASK</a:t>
            </a:r>
          </a:p>
          <a:p>
            <a:pPr lvl="1" eaLnBrk="1" hangingPunct="1">
              <a:lnSpc>
                <a:spcPct val="90000"/>
              </a:lnSpc>
              <a:buFont typeface="Wingdings" pitchFamily="-110" charset="2"/>
              <a:buChar char="l"/>
              <a:defRPr/>
            </a:pPr>
            <a:r>
              <a:rPr kumimoji="1" lang="en-GB" dirty="0"/>
              <a:t>each of two streams in one of two states</a:t>
            </a:r>
          </a:p>
          <a:p>
            <a:pPr lvl="1" eaLnBrk="1" hangingPunct="1">
              <a:lnSpc>
                <a:spcPct val="90000"/>
              </a:lnSpc>
              <a:buFont typeface="Wingdings" pitchFamily="-110" charset="2"/>
              <a:buChar char="l"/>
              <a:defRPr/>
            </a:pPr>
            <a:r>
              <a:rPr kumimoji="1" lang="en-GB" dirty="0"/>
              <a:t>four state system</a:t>
            </a:r>
          </a:p>
          <a:p>
            <a:pPr lvl="1" eaLnBrk="1" hangingPunct="1">
              <a:lnSpc>
                <a:spcPct val="90000"/>
              </a:lnSpc>
              <a:buFont typeface="Wingdings" pitchFamily="-110" charset="2"/>
              <a:buChar char="l"/>
              <a:defRPr/>
            </a:pPr>
            <a:r>
              <a:rPr kumimoji="1" lang="en-GB" dirty="0"/>
              <a:t>essentially QPSK</a:t>
            </a:r>
          </a:p>
          <a:p>
            <a:pPr eaLnBrk="1" hangingPunct="1">
              <a:lnSpc>
                <a:spcPct val="90000"/>
              </a:lnSpc>
              <a:buFont typeface="Wingdings" pitchFamily="-110" charset="2"/>
              <a:buChar char="Ø"/>
              <a:defRPr/>
            </a:pPr>
            <a:r>
              <a:rPr kumimoji="1" lang="en-GB" dirty="0"/>
              <a:t>four level ASK</a:t>
            </a:r>
          </a:p>
          <a:p>
            <a:pPr lvl="1" eaLnBrk="1" hangingPunct="1">
              <a:lnSpc>
                <a:spcPct val="90000"/>
              </a:lnSpc>
              <a:buFont typeface="Wingdings" pitchFamily="-110" charset="2"/>
              <a:buChar char="l"/>
              <a:defRPr/>
            </a:pPr>
            <a:r>
              <a:rPr kumimoji="1" lang="en-GB" dirty="0"/>
              <a:t>combined stream in one of 16 states</a:t>
            </a:r>
          </a:p>
          <a:p>
            <a:pPr eaLnBrk="1" hangingPunct="1">
              <a:lnSpc>
                <a:spcPct val="90000"/>
              </a:lnSpc>
              <a:buFont typeface="Wingdings" pitchFamily="-110" charset="2"/>
              <a:buChar char="Ø"/>
              <a:defRPr/>
            </a:pPr>
            <a:r>
              <a:rPr kumimoji="1" lang="en-GB" dirty="0"/>
              <a:t>have 64 and 256 state systems </a:t>
            </a:r>
          </a:p>
          <a:p>
            <a:pPr eaLnBrk="1" hangingPunct="1">
              <a:lnSpc>
                <a:spcPct val="90000"/>
              </a:lnSpc>
              <a:buFont typeface="Wingdings" pitchFamily="-110" charset="2"/>
              <a:buChar char="Ø"/>
              <a:defRPr/>
            </a:pPr>
            <a:r>
              <a:rPr kumimoji="1" lang="en-GB" dirty="0"/>
              <a:t>improved data rate for given bandwidth</a:t>
            </a:r>
          </a:p>
          <a:p>
            <a:pPr lvl="1" eaLnBrk="1" hangingPunct="1">
              <a:lnSpc>
                <a:spcPct val="90000"/>
              </a:lnSpc>
              <a:buFont typeface="Wingdings" pitchFamily="-110" charset="2"/>
              <a:buChar char="l"/>
              <a:defRPr/>
            </a:pPr>
            <a:r>
              <a:rPr kumimoji="1" lang="en-GB" dirty="0"/>
              <a:t>increased potential error rate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grpId="0" nodeType="afterEffect">
                                  <p:stCondLst>
                                    <p:cond delay="1000"/>
                                  </p:stCondLst>
                                  <p:childTnLst>
                                    <p:set>
                                      <p:cBhvr>
                                        <p:cTn id="6" dur="1" fill="hold">
                                          <p:stCondLst>
                                            <p:cond delay="0"/>
                                          </p:stCondLst>
                                        </p:cTn>
                                        <p:tgtEl>
                                          <p:spTgt spid="68611">
                                            <p:txEl>
                                              <p:pRg st="1" end="1"/>
                                            </p:txEl>
                                          </p:spTgt>
                                        </p:tgtEl>
                                        <p:attrNameLst>
                                          <p:attrName>style.visibility</p:attrName>
                                        </p:attrNameLst>
                                      </p:cBhvr>
                                      <p:to>
                                        <p:strVal val="visible"/>
                                      </p:to>
                                    </p:set>
                                    <p:anim calcmode="lin" valueType="num">
                                      <p:cBhvr>
                                        <p:cTn id="7" dur="500" fill="hold"/>
                                        <p:tgtEl>
                                          <p:spTgt spid="68611">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68611">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68611">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68611">
                                            <p:txEl>
                                              <p:pRg st="1" end="1"/>
                                            </p:txEl>
                                          </p:spTgt>
                                        </p:tgtEl>
                                        <p:attrNameLst>
                                          <p:attrName>ppt_y</p:attrName>
                                        </p:attrNameLst>
                                      </p:cBhvr>
                                      <p:tavLst>
                                        <p:tav tm="0">
                                          <p:val>
                                            <p:strVal val="#ppt_y"/>
                                          </p:val>
                                        </p:tav>
                                        <p:tav tm="100000">
                                          <p:val>
                                            <p:strVal val="#ppt_y"/>
                                          </p:val>
                                        </p:tav>
                                      </p:tavLst>
                                    </p:anim>
                                  </p:childTnLst>
                                </p:cTn>
                              </p:par>
                            </p:childTnLst>
                          </p:cTn>
                        </p:par>
                        <p:par>
                          <p:cTn id="11" fill="hold">
                            <p:stCondLst>
                              <p:cond delay="1500"/>
                            </p:stCondLst>
                            <p:childTnLst>
                              <p:par>
                                <p:cTn id="12" presetID="39" presetClass="entr" presetSubtype="0" accel="100000" fill="hold" grpId="0" nodeType="afterEffect">
                                  <p:stCondLst>
                                    <p:cond delay="1000"/>
                                  </p:stCondLst>
                                  <p:childTnLst>
                                    <p:set>
                                      <p:cBhvr>
                                        <p:cTn id="13" dur="1" fill="hold">
                                          <p:stCondLst>
                                            <p:cond delay="0"/>
                                          </p:stCondLst>
                                        </p:cTn>
                                        <p:tgtEl>
                                          <p:spTgt spid="68611">
                                            <p:txEl>
                                              <p:pRg st="2" end="2"/>
                                            </p:txEl>
                                          </p:spTgt>
                                        </p:tgtEl>
                                        <p:attrNameLst>
                                          <p:attrName>style.visibility</p:attrName>
                                        </p:attrNameLst>
                                      </p:cBhvr>
                                      <p:to>
                                        <p:strVal val="visible"/>
                                      </p:to>
                                    </p:set>
                                    <p:anim calcmode="lin" valueType="num">
                                      <p:cBhvr>
                                        <p:cTn id="14" dur="500" fill="hold"/>
                                        <p:tgtEl>
                                          <p:spTgt spid="68611">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5" dur="500" fill="hold"/>
                                        <p:tgtEl>
                                          <p:spTgt spid="68611">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6" dur="500" fill="hold"/>
                                        <p:tgtEl>
                                          <p:spTgt spid="68611">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17" dur="500" fill="hold"/>
                                        <p:tgtEl>
                                          <p:spTgt spid="68611">
                                            <p:txEl>
                                              <p:pRg st="2" end="2"/>
                                            </p:txEl>
                                          </p:spTgt>
                                        </p:tgtEl>
                                        <p:attrNameLst>
                                          <p:attrName>ppt_y</p:attrName>
                                        </p:attrNameLst>
                                      </p:cBhvr>
                                      <p:tavLst>
                                        <p:tav tm="0">
                                          <p:val>
                                            <p:strVal val="#ppt_y"/>
                                          </p:val>
                                        </p:tav>
                                        <p:tav tm="100000">
                                          <p:val>
                                            <p:strVal val="#ppt_y"/>
                                          </p:val>
                                        </p:tav>
                                      </p:tavLst>
                                    </p:anim>
                                  </p:childTnLst>
                                </p:cTn>
                              </p:par>
                            </p:childTnLst>
                          </p:cTn>
                        </p:par>
                        <p:par>
                          <p:cTn id="18" fill="hold">
                            <p:stCondLst>
                              <p:cond delay="3000"/>
                            </p:stCondLst>
                            <p:childTnLst>
                              <p:par>
                                <p:cTn id="19" presetID="39" presetClass="entr" presetSubtype="0" accel="100000" fill="hold" grpId="0" nodeType="afterEffect">
                                  <p:stCondLst>
                                    <p:cond delay="1000"/>
                                  </p:stCondLst>
                                  <p:childTnLst>
                                    <p:set>
                                      <p:cBhvr>
                                        <p:cTn id="20" dur="1" fill="hold">
                                          <p:stCondLst>
                                            <p:cond delay="0"/>
                                          </p:stCondLst>
                                        </p:cTn>
                                        <p:tgtEl>
                                          <p:spTgt spid="68611">
                                            <p:txEl>
                                              <p:pRg st="3" end="3"/>
                                            </p:txEl>
                                          </p:spTgt>
                                        </p:tgtEl>
                                        <p:attrNameLst>
                                          <p:attrName>style.visibility</p:attrName>
                                        </p:attrNameLst>
                                      </p:cBhvr>
                                      <p:to>
                                        <p:strVal val="visible"/>
                                      </p:to>
                                    </p:set>
                                    <p:anim calcmode="lin" valueType="num">
                                      <p:cBhvr>
                                        <p:cTn id="21" dur="500" fill="hold"/>
                                        <p:tgtEl>
                                          <p:spTgt spid="68611">
                                            <p:txEl>
                                              <p:pRg st="3" end="3"/>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2" dur="500" fill="hold"/>
                                        <p:tgtEl>
                                          <p:spTgt spid="68611">
                                            <p:txEl>
                                              <p:pRg st="3" end="3"/>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3" dur="500" fill="hold"/>
                                        <p:tgtEl>
                                          <p:spTgt spid="68611">
                                            <p:txEl>
                                              <p:pRg st="3" end="3"/>
                                            </p:txEl>
                                          </p:spTgt>
                                        </p:tgtEl>
                                        <p:attrNameLst>
                                          <p:attrName>ppt_x</p:attrName>
                                        </p:attrNameLst>
                                      </p:cBhvr>
                                      <p:tavLst>
                                        <p:tav tm="0">
                                          <p:val>
                                            <p:strVal val="#ppt_x-.3"/>
                                          </p:val>
                                        </p:tav>
                                        <p:tav tm="50000">
                                          <p:val>
                                            <p:strVal val="#ppt_x"/>
                                          </p:val>
                                        </p:tav>
                                        <p:tav tm="100000">
                                          <p:val>
                                            <p:strVal val="#ppt_x"/>
                                          </p:val>
                                        </p:tav>
                                      </p:tavLst>
                                    </p:anim>
                                    <p:anim calcmode="lin" valueType="num">
                                      <p:cBhvr>
                                        <p:cTn id="24" dur="500" fill="hold"/>
                                        <p:tgtEl>
                                          <p:spTgt spid="68611">
                                            <p:txEl>
                                              <p:pRg st="3" end="3"/>
                                            </p:txEl>
                                          </p:spTgt>
                                        </p:tgtEl>
                                        <p:attrNameLst>
                                          <p:attrName>ppt_y</p:attrName>
                                        </p:attrNameLst>
                                      </p:cBhvr>
                                      <p:tavLst>
                                        <p:tav tm="0">
                                          <p:val>
                                            <p:strVal val="#ppt_y"/>
                                          </p:val>
                                        </p:tav>
                                        <p:tav tm="100000">
                                          <p:val>
                                            <p:strVal val="#ppt_y"/>
                                          </p:val>
                                        </p:tav>
                                      </p:tavLst>
                                    </p:anim>
                                  </p:childTnLst>
                                </p:cTn>
                              </p:par>
                            </p:childTnLst>
                          </p:cTn>
                        </p:par>
                        <p:par>
                          <p:cTn id="25" fill="hold">
                            <p:stCondLst>
                              <p:cond delay="4500"/>
                            </p:stCondLst>
                            <p:childTnLst>
                              <p:par>
                                <p:cTn id="26" presetID="39" presetClass="entr" presetSubtype="0" accel="100000" fill="hold" grpId="0" nodeType="afterEffect">
                                  <p:stCondLst>
                                    <p:cond delay="2000"/>
                                  </p:stCondLst>
                                  <p:childTnLst>
                                    <p:set>
                                      <p:cBhvr>
                                        <p:cTn id="27" dur="1" fill="hold">
                                          <p:stCondLst>
                                            <p:cond delay="0"/>
                                          </p:stCondLst>
                                        </p:cTn>
                                        <p:tgtEl>
                                          <p:spTgt spid="68611">
                                            <p:txEl>
                                              <p:pRg st="5" end="5"/>
                                            </p:txEl>
                                          </p:spTgt>
                                        </p:tgtEl>
                                        <p:attrNameLst>
                                          <p:attrName>style.visibility</p:attrName>
                                        </p:attrNameLst>
                                      </p:cBhvr>
                                      <p:to>
                                        <p:strVal val="visible"/>
                                      </p:to>
                                    </p:set>
                                    <p:anim calcmode="lin" valueType="num">
                                      <p:cBhvr>
                                        <p:cTn id="28" dur="500" fill="hold"/>
                                        <p:tgtEl>
                                          <p:spTgt spid="68611">
                                            <p:txEl>
                                              <p:pRg st="5" end="5"/>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9" dur="500" fill="hold"/>
                                        <p:tgtEl>
                                          <p:spTgt spid="68611">
                                            <p:txEl>
                                              <p:pRg st="5" end="5"/>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0" dur="500" fill="hold"/>
                                        <p:tgtEl>
                                          <p:spTgt spid="68611">
                                            <p:txEl>
                                              <p:pRg st="5" end="5"/>
                                            </p:txEl>
                                          </p:spTgt>
                                        </p:tgtEl>
                                        <p:attrNameLst>
                                          <p:attrName>ppt_x</p:attrName>
                                        </p:attrNameLst>
                                      </p:cBhvr>
                                      <p:tavLst>
                                        <p:tav tm="0">
                                          <p:val>
                                            <p:strVal val="#ppt_x-.3"/>
                                          </p:val>
                                        </p:tav>
                                        <p:tav tm="50000">
                                          <p:val>
                                            <p:strVal val="#ppt_x"/>
                                          </p:val>
                                        </p:tav>
                                        <p:tav tm="100000">
                                          <p:val>
                                            <p:strVal val="#ppt_x"/>
                                          </p:val>
                                        </p:tav>
                                      </p:tavLst>
                                    </p:anim>
                                    <p:anim calcmode="lin" valueType="num">
                                      <p:cBhvr>
                                        <p:cTn id="31" dur="500" fill="hold"/>
                                        <p:tgtEl>
                                          <p:spTgt spid="68611">
                                            <p:txEl>
                                              <p:pRg st="5" end="5"/>
                                            </p:txEl>
                                          </p:spTgt>
                                        </p:tgtEl>
                                        <p:attrNameLst>
                                          <p:attrName>ppt_y</p:attrName>
                                        </p:attrNameLst>
                                      </p:cBhvr>
                                      <p:tavLst>
                                        <p:tav tm="0">
                                          <p:val>
                                            <p:strVal val="#ppt_y"/>
                                          </p:val>
                                        </p:tav>
                                        <p:tav tm="100000">
                                          <p:val>
                                            <p:strVal val="#ppt_y"/>
                                          </p:val>
                                        </p:tav>
                                      </p:tavLst>
                                    </p:anim>
                                  </p:childTnLst>
                                </p:cTn>
                              </p:par>
                            </p:childTnLst>
                          </p:cTn>
                        </p:par>
                        <p:par>
                          <p:cTn id="32" fill="hold">
                            <p:stCondLst>
                              <p:cond delay="7000"/>
                            </p:stCondLst>
                            <p:childTnLst>
                              <p:par>
                                <p:cTn id="33" presetID="1" presetClass="entr" presetSubtype="0" fill="hold" grpId="1" nodeType="afterEffect">
                                  <p:stCondLst>
                                    <p:cond delay="1000"/>
                                  </p:stCondLst>
                                  <p:childTnLst>
                                    <p:set>
                                      <p:cBhvr>
                                        <p:cTn id="34" dur="1" fill="hold">
                                          <p:stCondLst>
                                            <p:cond delay="0"/>
                                          </p:stCondLst>
                                        </p:cTn>
                                        <p:tgtEl>
                                          <p:spTgt spid="68611">
                                            <p:txEl>
                                              <p:pRg st="6" end="6"/>
                                            </p:txEl>
                                          </p:spTgt>
                                        </p:tgtEl>
                                        <p:attrNameLst>
                                          <p:attrName>style.visibility</p:attrName>
                                        </p:attrNameLst>
                                      </p:cBhvr>
                                      <p:to>
                                        <p:strVal val="visible"/>
                                      </p:to>
                                    </p:set>
                                  </p:childTnLst>
                                </p:cTn>
                              </p:par>
                            </p:childTnLst>
                          </p:cTn>
                        </p:par>
                        <p:par>
                          <p:cTn id="35" fill="hold">
                            <p:stCondLst>
                              <p:cond delay="8000"/>
                            </p:stCondLst>
                            <p:childTnLst>
                              <p:par>
                                <p:cTn id="36" presetID="39" presetClass="entr" presetSubtype="0" accel="100000" fill="hold" grpId="0" nodeType="afterEffect">
                                  <p:stCondLst>
                                    <p:cond delay="2000"/>
                                  </p:stCondLst>
                                  <p:childTnLst>
                                    <p:set>
                                      <p:cBhvr>
                                        <p:cTn id="37" dur="1" fill="hold">
                                          <p:stCondLst>
                                            <p:cond delay="0"/>
                                          </p:stCondLst>
                                        </p:cTn>
                                        <p:tgtEl>
                                          <p:spTgt spid="68611">
                                            <p:txEl>
                                              <p:pRg st="8" end="8"/>
                                            </p:txEl>
                                          </p:spTgt>
                                        </p:tgtEl>
                                        <p:attrNameLst>
                                          <p:attrName>style.visibility</p:attrName>
                                        </p:attrNameLst>
                                      </p:cBhvr>
                                      <p:to>
                                        <p:strVal val="visible"/>
                                      </p:to>
                                    </p:set>
                                    <p:anim calcmode="lin" valueType="num">
                                      <p:cBhvr>
                                        <p:cTn id="38" dur="500" fill="hold"/>
                                        <p:tgtEl>
                                          <p:spTgt spid="68611">
                                            <p:txEl>
                                              <p:pRg st="8" end="8"/>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9" dur="500" fill="hold"/>
                                        <p:tgtEl>
                                          <p:spTgt spid="68611">
                                            <p:txEl>
                                              <p:pRg st="8" end="8"/>
                                            </p:txEl>
                                          </p:spTgt>
                                        </p:tgtEl>
                                        <p:attrNameLst>
                                          <p:attrName>ppt_w</p:attrName>
                                        </p:attrNameLst>
                                      </p:cBhvr>
                                      <p:tavLst>
                                        <p:tav tm="0">
                                          <p:val>
                                            <p:strVal val="#ppt_w+.3"/>
                                          </p:val>
                                        </p:tav>
                                        <p:tav tm="50000">
                                          <p:val>
                                            <p:strVal val="#ppt_w+.3"/>
                                          </p:val>
                                        </p:tav>
                                        <p:tav tm="100000">
                                          <p:val>
                                            <p:strVal val="#ppt_w"/>
                                          </p:val>
                                        </p:tav>
                                      </p:tavLst>
                                    </p:anim>
                                    <p:anim calcmode="lin" valueType="num">
                                      <p:cBhvr>
                                        <p:cTn id="40" dur="500" fill="hold"/>
                                        <p:tgtEl>
                                          <p:spTgt spid="68611">
                                            <p:txEl>
                                              <p:pRg st="8" end="8"/>
                                            </p:txEl>
                                          </p:spTgt>
                                        </p:tgtEl>
                                        <p:attrNameLst>
                                          <p:attrName>ppt_x</p:attrName>
                                        </p:attrNameLst>
                                      </p:cBhvr>
                                      <p:tavLst>
                                        <p:tav tm="0">
                                          <p:val>
                                            <p:strVal val="#ppt_x-.3"/>
                                          </p:val>
                                        </p:tav>
                                        <p:tav tm="50000">
                                          <p:val>
                                            <p:strVal val="#ppt_x"/>
                                          </p:val>
                                        </p:tav>
                                        <p:tav tm="100000">
                                          <p:val>
                                            <p:strVal val="#ppt_x"/>
                                          </p:val>
                                        </p:tav>
                                      </p:tavLst>
                                    </p:anim>
                                    <p:anim calcmode="lin" valueType="num">
                                      <p:cBhvr>
                                        <p:cTn id="41" dur="500" fill="hold"/>
                                        <p:tgtEl>
                                          <p:spTgt spid="6861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P spid="68611" grpI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24258" name="Picture 2"/>
          <p:cNvPicPr>
            <a:picLocks noGrp="1" noChangeAspect="1" noChangeArrowheads="1"/>
          </p:cNvPicPr>
          <p:nvPr>
            <p:ph idx="1"/>
          </p:nvPr>
        </p:nvPicPr>
        <p:blipFill>
          <a:blip r:embed="rId2"/>
          <a:srcRect/>
          <a:stretch>
            <a:fillRect/>
          </a:stretch>
        </p:blipFill>
        <p:spPr bwMode="auto">
          <a:xfrm>
            <a:off x="1598146" y="1676400"/>
            <a:ext cx="5947708" cy="4454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defRPr/>
            </a:pPr>
            <a:r>
              <a:rPr kumimoji="1" lang="en-US" dirty="0">
                <a:ea typeface="+mj-ea"/>
                <a:cs typeface="+mj-cs"/>
              </a:rPr>
              <a:t>Analog Data, Digital Signal</a:t>
            </a:r>
          </a:p>
        </p:txBody>
      </p:sp>
      <p:sp>
        <p:nvSpPr>
          <p:cNvPr id="43011" name="Rectangle 3"/>
          <p:cNvSpPr>
            <a:spLocks noGrp="1" noChangeArrowheads="1"/>
          </p:cNvSpPr>
          <p:nvPr>
            <p:ph type="body" idx="1"/>
          </p:nvPr>
        </p:nvSpPr>
        <p:spPr>
          <a:xfrm>
            <a:off x="457200" y="1676400"/>
            <a:ext cx="8229600" cy="4876800"/>
          </a:xfrm>
        </p:spPr>
        <p:txBody>
          <a:bodyPr/>
          <a:lstStyle/>
          <a:p>
            <a:pPr eaLnBrk="1" hangingPunct="1">
              <a:buFont typeface="Wingdings" pitchFamily="-110" charset="2"/>
              <a:buChar char="Ø"/>
              <a:defRPr/>
            </a:pPr>
            <a:r>
              <a:rPr kumimoji="1" lang="en-US" dirty="0">
                <a:ea typeface="+mn-ea"/>
                <a:cs typeface="+mn-cs"/>
              </a:rPr>
              <a:t>digitization is conversion of analog data into digital data which can then:</a:t>
            </a:r>
          </a:p>
          <a:p>
            <a:pPr lvl="1" eaLnBrk="1" hangingPunct="1">
              <a:buFont typeface="Wingdings" pitchFamily="-110" charset="2"/>
              <a:buChar char="l"/>
              <a:defRPr/>
            </a:pPr>
            <a:r>
              <a:rPr kumimoji="1" lang="en-US" dirty="0"/>
              <a:t>be transmitted using NRZ-L</a:t>
            </a:r>
          </a:p>
          <a:p>
            <a:pPr lvl="1" eaLnBrk="1" hangingPunct="1">
              <a:buFont typeface="Wingdings" pitchFamily="-110" charset="2"/>
              <a:buChar char="l"/>
              <a:defRPr/>
            </a:pPr>
            <a:r>
              <a:rPr kumimoji="1" lang="en-US" dirty="0"/>
              <a:t>be transmitted using code other than NRZ-L</a:t>
            </a:r>
          </a:p>
          <a:p>
            <a:pPr lvl="1" eaLnBrk="1" hangingPunct="1">
              <a:buFont typeface="Wingdings" pitchFamily="-110" charset="2"/>
              <a:buChar char="l"/>
              <a:defRPr/>
            </a:pPr>
            <a:r>
              <a:rPr kumimoji="1" lang="en-US" dirty="0"/>
              <a:t>be converted to analog signal</a:t>
            </a:r>
          </a:p>
          <a:p>
            <a:pPr eaLnBrk="1" hangingPunct="1">
              <a:buFont typeface="Wingdings" pitchFamily="-110" charset="2"/>
              <a:buChar char="Ø"/>
              <a:defRPr/>
            </a:pPr>
            <a:r>
              <a:rPr kumimoji="1" lang="en-US" dirty="0">
                <a:ea typeface="+mn-ea"/>
                <a:cs typeface="+mn-cs"/>
              </a:rPr>
              <a:t>analog to digital conversion done using a codec</a:t>
            </a:r>
          </a:p>
          <a:p>
            <a:pPr lvl="1" eaLnBrk="1" hangingPunct="1">
              <a:buFont typeface="Wingdings" pitchFamily="-110" charset="2"/>
              <a:buChar char="l"/>
              <a:defRPr/>
            </a:pPr>
            <a:r>
              <a:rPr kumimoji="1" lang="en-US" dirty="0"/>
              <a:t>pulse code modulation</a:t>
            </a:r>
          </a:p>
          <a:p>
            <a:pPr lvl="1" eaLnBrk="1" hangingPunct="1">
              <a:buFont typeface="Wingdings" pitchFamily="-110" charset="2"/>
              <a:buChar char="l"/>
              <a:defRPr/>
            </a:pPr>
            <a:r>
              <a:rPr kumimoji="1" lang="en-US" dirty="0"/>
              <a:t>delta modulation</a:t>
            </a:r>
          </a:p>
        </p:txBody>
      </p:sp>
      <p:pic>
        <p:nvPicPr>
          <p:cNvPr id="4" name="Picture 3"/>
          <p:cNvPicPr>
            <a:picLocks noChangeAspect="1"/>
          </p:cNvPicPr>
          <p:nvPr/>
        </p:nvPicPr>
        <p:blipFill>
          <a:blip r:embed="rId3"/>
          <a:stretch>
            <a:fillRect/>
          </a:stretch>
        </p:blipFill>
        <p:spPr>
          <a:xfrm>
            <a:off x="6096000" y="4648200"/>
            <a:ext cx="2336800" cy="2209800"/>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kumimoji="1" lang="en-GB" dirty="0">
                <a:ea typeface="+mj-ea"/>
                <a:cs typeface="+mj-cs"/>
              </a:rPr>
              <a:t>Digitizing Analog Data</a:t>
            </a:r>
          </a:p>
        </p:txBody>
      </p:sp>
      <p:pic>
        <p:nvPicPr>
          <p:cNvPr id="81923" name="Picture 4"/>
          <p:cNvPicPr>
            <a:picLocks noChangeAspect="1" noChangeArrowheads="1"/>
          </p:cNvPicPr>
          <p:nvPr/>
        </p:nvPicPr>
        <p:blipFill>
          <a:blip r:embed="rId3">
            <a:alphaModFix/>
            <a:lum/>
          </a:blip>
          <a:srcRect r="25389" b="47284"/>
          <a:stretch>
            <a:fillRect/>
          </a:stretch>
        </p:blipFill>
        <p:spPr bwMode="auto">
          <a:xfrm>
            <a:off x="685800" y="1981200"/>
            <a:ext cx="7923213" cy="1589088"/>
          </a:xfrm>
          <a:prstGeom prst="rect">
            <a:avLst/>
          </a:prstGeom>
          <a:noFill/>
          <a:ln w="9525">
            <a:noFill/>
            <a:miter lim="800000"/>
            <a:headEnd/>
            <a:tailEnd/>
          </a:ln>
        </p:spPr>
      </p:pic>
      <p:pic>
        <p:nvPicPr>
          <p:cNvPr id="81924" name="Picture 5"/>
          <p:cNvPicPr>
            <a:picLocks noChangeAspect="1" noChangeArrowheads="1"/>
          </p:cNvPicPr>
          <p:nvPr/>
        </p:nvPicPr>
        <p:blipFill>
          <a:blip r:embed="rId3">
            <a:alphaModFix/>
            <a:lum/>
          </a:blip>
          <a:srcRect l="63153" b="47284"/>
          <a:stretch>
            <a:fillRect/>
          </a:stretch>
        </p:blipFill>
        <p:spPr bwMode="auto">
          <a:xfrm>
            <a:off x="2895600" y="4572000"/>
            <a:ext cx="3913187" cy="1589088"/>
          </a:xfrm>
          <a:prstGeom prst="rect">
            <a:avLst/>
          </a:prstGeom>
          <a:noFill/>
          <a:ln w="9525">
            <a:noFill/>
            <a:miter lim="800000"/>
            <a:headEnd/>
            <a:tailEnd/>
          </a:ln>
        </p:spPr>
      </p:pic>
    </p:spTree>
  </p:cSld>
  <p:clrMapOvr>
    <a:masterClrMapping/>
  </p:clrMapOvr>
  <p:transition spd="slow">
    <p:zoom dir="in"/>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defRPr/>
            </a:pPr>
            <a:r>
              <a:rPr kumimoji="1" lang="en-US" dirty="0">
                <a:ea typeface="+mj-ea"/>
                <a:cs typeface="+mj-cs"/>
              </a:rPr>
              <a:t>Pulse Code Modulation (PCM)</a:t>
            </a:r>
          </a:p>
        </p:txBody>
      </p:sp>
      <p:sp>
        <p:nvSpPr>
          <p:cNvPr id="44035" name="Rectangle 3"/>
          <p:cNvSpPr>
            <a:spLocks noGrp="1" noChangeArrowheads="1"/>
          </p:cNvSpPr>
          <p:nvPr>
            <p:ph type="body" idx="1"/>
          </p:nvPr>
        </p:nvSpPr>
        <p:spPr>
          <a:xfrm>
            <a:off x="457200" y="1676400"/>
            <a:ext cx="8229600" cy="4876800"/>
          </a:xfrm>
        </p:spPr>
        <p:txBody>
          <a:bodyPr/>
          <a:lstStyle/>
          <a:p>
            <a:pPr eaLnBrk="1" hangingPunct="1">
              <a:lnSpc>
                <a:spcPct val="90000"/>
              </a:lnSpc>
              <a:buFont typeface="Wingdings" pitchFamily="-110" charset="2"/>
              <a:buChar char="Ø"/>
              <a:defRPr/>
            </a:pPr>
            <a:r>
              <a:rPr kumimoji="1" lang="en-US" dirty="0"/>
              <a:t>sampling theorem:</a:t>
            </a:r>
          </a:p>
          <a:p>
            <a:pPr lvl="1" eaLnBrk="1" hangingPunct="1">
              <a:lnSpc>
                <a:spcPct val="90000"/>
              </a:lnSpc>
              <a:buFont typeface="Wingdings" pitchFamily="-110" charset="2"/>
              <a:buChar char="l"/>
              <a:defRPr/>
            </a:pPr>
            <a:r>
              <a:rPr kumimoji="1" lang="en-US" dirty="0"/>
              <a:t>“If a signal is sampled at regular intervals at a rate higher than twice the highest signal frequency, the samples contain all information in original signal”</a:t>
            </a:r>
          </a:p>
          <a:p>
            <a:pPr lvl="1" eaLnBrk="1" hangingPunct="1">
              <a:lnSpc>
                <a:spcPct val="90000"/>
              </a:lnSpc>
              <a:buFont typeface="Wingdings" pitchFamily="-110" charset="2"/>
              <a:buChar char="l"/>
              <a:defRPr/>
            </a:pPr>
            <a:r>
              <a:rPr kumimoji="1" lang="en-US" dirty="0"/>
              <a:t>eg. 4000Hz voice data, requires 8000 sample per second</a:t>
            </a:r>
          </a:p>
          <a:p>
            <a:pPr eaLnBrk="1" hangingPunct="1">
              <a:lnSpc>
                <a:spcPct val="90000"/>
              </a:lnSpc>
              <a:buFont typeface="Wingdings" pitchFamily="-110" charset="2"/>
              <a:buChar char="Ø"/>
              <a:defRPr/>
            </a:pPr>
            <a:r>
              <a:rPr kumimoji="1" lang="en-US" dirty="0"/>
              <a:t>strictly have analog samples </a:t>
            </a:r>
          </a:p>
          <a:p>
            <a:pPr lvl="1" eaLnBrk="1" hangingPunct="1">
              <a:lnSpc>
                <a:spcPct val="90000"/>
              </a:lnSpc>
              <a:buFont typeface="Wingdings" pitchFamily="-110" charset="2"/>
              <a:buChar char="l"/>
              <a:defRPr/>
            </a:pPr>
            <a:r>
              <a:rPr kumimoji="1" lang="en-US" dirty="0"/>
              <a:t>Pulse Amplitude Modulation (PAM)</a:t>
            </a:r>
          </a:p>
          <a:p>
            <a:pPr eaLnBrk="1" hangingPunct="1">
              <a:lnSpc>
                <a:spcPct val="90000"/>
              </a:lnSpc>
              <a:buFont typeface="Wingdings" pitchFamily="-110" charset="2"/>
              <a:buChar char="Ø"/>
              <a:defRPr/>
            </a:pPr>
            <a:r>
              <a:rPr kumimoji="1" lang="en-US" dirty="0"/>
              <a:t>assign each a digital value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3500"/>
                                  </p:stCondLst>
                                  <p:childTnLst>
                                    <p:set>
                                      <p:cBhvr>
                                        <p:cTn id="6" dur="1" fill="hold">
                                          <p:stCondLst>
                                            <p:cond delay="0"/>
                                          </p:stCondLst>
                                        </p:cTn>
                                        <p:tgtEl>
                                          <p:spTgt spid="44035">
                                            <p:txEl>
                                              <p:pRg st="2" end="2"/>
                                            </p:txEl>
                                          </p:spTgt>
                                        </p:tgtEl>
                                        <p:attrNameLst>
                                          <p:attrName>style.visibility</p:attrName>
                                        </p:attrNameLst>
                                      </p:cBhvr>
                                      <p:to>
                                        <p:strVal val="visible"/>
                                      </p:to>
                                    </p:set>
                                  </p:childTnLst>
                                </p:cTn>
                              </p:par>
                            </p:childTnLst>
                          </p:cTn>
                        </p:par>
                        <p:par>
                          <p:cTn id="7" fill="hold">
                            <p:stCondLst>
                              <p:cond delay="3500"/>
                            </p:stCondLst>
                            <p:childTnLst>
                              <p:par>
                                <p:cTn id="8" presetID="1" presetClass="entr" presetSubtype="0" fill="hold" grpId="0" nodeType="afterEffect">
                                  <p:stCondLst>
                                    <p:cond delay="1500"/>
                                  </p:stCondLst>
                                  <p:childTnLst>
                                    <p:set>
                                      <p:cBhvr>
                                        <p:cTn id="9" dur="1" fill="hold">
                                          <p:stCondLst>
                                            <p:cond delay="0"/>
                                          </p:stCondLst>
                                        </p:cTn>
                                        <p:tgtEl>
                                          <p:spTgt spid="44035">
                                            <p:txEl>
                                              <p:pRg st="3" end="3"/>
                                            </p:txEl>
                                          </p:spTgt>
                                        </p:tgtEl>
                                        <p:attrNameLst>
                                          <p:attrName>style.visibility</p:attrName>
                                        </p:attrNameLst>
                                      </p:cBhvr>
                                      <p:to>
                                        <p:strVal val="visible"/>
                                      </p:to>
                                    </p:set>
                                  </p:childTnLst>
                                </p:cTn>
                              </p:par>
                            </p:childTnLst>
                          </p:cTn>
                        </p:par>
                        <p:par>
                          <p:cTn id="10" fill="hold">
                            <p:stCondLst>
                              <p:cond delay="5000"/>
                            </p:stCondLst>
                            <p:childTnLst>
                              <p:par>
                                <p:cTn id="11" presetID="1" presetClass="entr" presetSubtype="0" fill="hold" grpId="0" nodeType="afterEffect">
                                  <p:stCondLst>
                                    <p:cond delay="1000"/>
                                  </p:stCondLst>
                                  <p:childTnLst>
                                    <p:set>
                                      <p:cBhvr>
                                        <p:cTn id="12" dur="1" fill="hold">
                                          <p:stCondLst>
                                            <p:cond delay="0"/>
                                          </p:stCondLst>
                                        </p:cTn>
                                        <p:tgtEl>
                                          <p:spTgt spid="44035">
                                            <p:txEl>
                                              <p:pRg st="4" end="4"/>
                                            </p:txEl>
                                          </p:spTgt>
                                        </p:tgtEl>
                                        <p:attrNameLst>
                                          <p:attrName>style.visibility</p:attrName>
                                        </p:attrNameLst>
                                      </p:cBhvr>
                                      <p:to>
                                        <p:strVal val="visible"/>
                                      </p:to>
                                    </p:set>
                                  </p:childTnLst>
                                </p:cTn>
                              </p:par>
                            </p:childTnLst>
                          </p:cTn>
                        </p:par>
                        <p:par>
                          <p:cTn id="13" fill="hold">
                            <p:stCondLst>
                              <p:cond delay="6000"/>
                            </p:stCondLst>
                            <p:childTnLst>
                              <p:par>
                                <p:cTn id="14" presetID="1" presetClass="entr" presetSubtype="0" fill="hold" grpId="0" nodeType="afterEffect">
                                  <p:stCondLst>
                                    <p:cond delay="1500"/>
                                  </p:stCondLst>
                                  <p:childTnLst>
                                    <p:set>
                                      <p:cBhvr>
                                        <p:cTn id="15"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76400"/>
            <a:ext cx="8458200" cy="4454525"/>
          </a:xfrm>
        </p:spPr>
        <p:txBody>
          <a:bodyPr/>
          <a:lstStyle/>
          <a:p>
            <a:r>
              <a:rPr lang="en-US" dirty="0" smtClean="0"/>
              <a:t>PAM samples</a:t>
            </a:r>
          </a:p>
          <a:p>
            <a:pPr>
              <a:buNone/>
            </a:pPr>
            <a:r>
              <a:rPr lang="en-US" dirty="0" smtClean="0"/>
              <a:t>Analog samples are  called </a:t>
            </a:r>
            <a:r>
              <a:rPr lang="en-US" b="1" dirty="0" smtClean="0"/>
              <a:t>pulse amplitude</a:t>
            </a:r>
          </a:p>
          <a:p>
            <a:pPr>
              <a:buNone/>
            </a:pPr>
            <a:r>
              <a:rPr lang="en-US" b="1" dirty="0" smtClean="0"/>
              <a:t>modulation (PAM) samples. </a:t>
            </a:r>
          </a:p>
          <a:p>
            <a:pPr>
              <a:buNone/>
            </a:pPr>
            <a:r>
              <a:rPr lang="en-US" b="1" dirty="0" smtClean="0"/>
              <a:t>To convert to digital, each of these analog samples it </a:t>
            </a:r>
            <a:r>
              <a:rPr lang="en-US" dirty="0" smtClean="0"/>
              <a:t>must be assigned a binary code, called as PCM code</a:t>
            </a:r>
          </a:p>
          <a:p>
            <a:pPr>
              <a:buNone/>
            </a:pP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kumimoji="1" lang="en-GB" dirty="0">
                <a:ea typeface="+mj-ea"/>
                <a:cs typeface="+mj-cs"/>
              </a:rPr>
              <a:t>PCM Block Diagram</a:t>
            </a:r>
          </a:p>
        </p:txBody>
      </p:sp>
      <p:pic>
        <p:nvPicPr>
          <p:cNvPr id="88067" name="Picture 5" descr="PCM Block Diagram                                              00282837  Mnementh                      BEAE7A2F:"/>
          <p:cNvPicPr>
            <a:picLocks noChangeAspect="1" noChangeArrowheads="1"/>
          </p:cNvPicPr>
          <p:nvPr/>
        </p:nvPicPr>
        <p:blipFill>
          <a:blip r:embed="rId3"/>
          <a:stretch>
            <a:fillRect/>
          </a:stretch>
        </p:blipFill>
        <p:spPr bwMode="auto">
          <a:xfrm>
            <a:off x="-457200" y="0"/>
            <a:ext cx="10057144" cy="7771429"/>
          </a:xfrm>
          <a:prstGeom prst="rect">
            <a:avLst/>
          </a:prstGeom>
          <a:noFill/>
          <a:ln>
            <a:noFill/>
          </a:ln>
        </p:spPr>
      </p:pic>
    </p:spTree>
  </p:cSld>
  <p:clrMapOvr>
    <a:masterClrMapping/>
  </p:clrMapOvr>
  <p:transition spd="slow">
    <p:zoom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Modulation </a:t>
            </a:r>
            <a:endParaRPr lang="en-US" sz="3200" dirty="0"/>
          </a:p>
        </p:txBody>
      </p:sp>
      <p:sp>
        <p:nvSpPr>
          <p:cNvPr id="3" name="Content Placeholder 2"/>
          <p:cNvSpPr>
            <a:spLocks noGrp="1"/>
          </p:cNvSpPr>
          <p:nvPr>
            <p:ph idx="1"/>
          </p:nvPr>
        </p:nvSpPr>
        <p:spPr>
          <a:xfrm>
            <a:off x="457200" y="1143000"/>
            <a:ext cx="8229600" cy="4987925"/>
          </a:xfrm>
        </p:spPr>
        <p:txBody>
          <a:bodyPr/>
          <a:lstStyle/>
          <a:p>
            <a:r>
              <a:rPr lang="en-US" sz="2800" dirty="0" smtClean="0"/>
              <a:t>is the process of encoding source data onto a carrier signal with frequency </a:t>
            </a:r>
            <a:r>
              <a:rPr lang="en-US" sz="2800" dirty="0" err="1" smtClean="0"/>
              <a:t>fc.All</a:t>
            </a:r>
            <a:r>
              <a:rPr lang="en-US" sz="2800" dirty="0" smtClean="0"/>
              <a:t> modulation techniques involve operation on one or more of the three fundamental frequency domain parameters: amplitude, frequency, and phase</a:t>
            </a:r>
            <a:r>
              <a:rPr lang="en-US" dirty="0" smtClean="0"/>
              <a:t>.</a:t>
            </a:r>
          </a:p>
          <a:p>
            <a:endParaRPr lang="en-US" dirty="0"/>
          </a:p>
        </p:txBody>
      </p:sp>
      <p:sp>
        <p:nvSpPr>
          <p:cNvPr id="4" name="Rectangle 3"/>
          <p:cNvSpPr/>
          <p:nvPr/>
        </p:nvSpPr>
        <p:spPr>
          <a:xfrm>
            <a:off x="685800" y="3429000"/>
            <a:ext cx="7772400" cy="1569660"/>
          </a:xfrm>
          <a:prstGeom prst="rect">
            <a:avLst/>
          </a:prstGeom>
        </p:spPr>
        <p:txBody>
          <a:bodyPr wrap="square">
            <a:spAutoFit/>
          </a:bodyPr>
          <a:lstStyle/>
          <a:p>
            <a:r>
              <a:rPr lang="en-US" dirty="0" smtClean="0"/>
              <a:t>The input signal </a:t>
            </a:r>
            <a:r>
              <a:rPr lang="en-US" i="1" dirty="0" smtClean="0"/>
              <a:t>m(t) may be analog or digital and is called the modulating </a:t>
            </a:r>
            <a:r>
              <a:rPr lang="en-US" dirty="0" smtClean="0"/>
              <a:t>signal or </a:t>
            </a:r>
            <a:r>
              <a:rPr lang="en-US" b="1" dirty="0" smtClean="0"/>
              <a:t>baseband </a:t>
            </a:r>
            <a:r>
              <a:rPr lang="en-US" b="1" dirty="0" err="1" smtClean="0"/>
              <a:t>signal.The</a:t>
            </a:r>
            <a:r>
              <a:rPr lang="en-US" b="1" dirty="0" smtClean="0"/>
              <a:t> result of modulating the carrier signal is called the</a:t>
            </a:r>
          </a:p>
          <a:p>
            <a:r>
              <a:rPr lang="en-US" dirty="0" smtClean="0"/>
              <a:t>modulated signal </a:t>
            </a:r>
            <a:r>
              <a:rPr lang="en-US" i="1" dirty="0" smtClean="0"/>
              <a:t>s(t).</a:t>
            </a:r>
            <a:endParaRPr lang="en-US"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0946" name="Picture 2"/>
          <p:cNvPicPr>
            <a:picLocks noGrp="1" noChangeAspect="1" noChangeArrowheads="1"/>
          </p:cNvPicPr>
          <p:nvPr>
            <p:ph idx="1"/>
          </p:nvPr>
        </p:nvPicPr>
        <p:blipFill>
          <a:blip r:embed="rId2"/>
          <a:srcRect/>
          <a:stretch>
            <a:fillRect/>
          </a:stretch>
        </p:blipFill>
        <p:spPr bwMode="auto">
          <a:xfrm>
            <a:off x="492781" y="1676400"/>
            <a:ext cx="8158438" cy="4454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1970" name="Picture 2"/>
          <p:cNvPicPr>
            <a:picLocks noGrp="1" noChangeAspect="1" noChangeArrowheads="1"/>
          </p:cNvPicPr>
          <p:nvPr>
            <p:ph idx="1"/>
          </p:nvPr>
        </p:nvPicPr>
        <p:blipFill>
          <a:blip r:embed="rId2"/>
          <a:srcRect/>
          <a:stretch>
            <a:fillRect/>
          </a:stretch>
        </p:blipFill>
        <p:spPr bwMode="auto">
          <a:xfrm>
            <a:off x="457200" y="2133600"/>
            <a:ext cx="8229600" cy="275212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4302125"/>
          </a:xfrm>
        </p:spPr>
        <p:txBody>
          <a:bodyPr/>
          <a:lstStyle/>
          <a:p>
            <a:r>
              <a:rPr lang="en-US" b="1" dirty="0" smtClean="0"/>
              <a:t>Quantization</a:t>
            </a:r>
            <a:r>
              <a:rPr lang="en-US" dirty="0" smtClean="0"/>
              <a:t> is the process of mapping input values from a large set (often a continuous set) to output values in a (countable) smaller set. </a:t>
            </a:r>
          </a:p>
          <a:p>
            <a:r>
              <a:rPr lang="en-US" dirty="0" smtClean="0"/>
              <a:t>The difference between an input value and its quantized value (such as </a:t>
            </a:r>
            <a:r>
              <a:rPr lang="en-US" dirty="0" smtClean="0">
                <a:hlinkClick r:id="rId2" tooltip="Round-off error"/>
              </a:rPr>
              <a:t>round-off error</a:t>
            </a:r>
            <a:r>
              <a:rPr lang="en-US" dirty="0" smtClean="0"/>
              <a:t>) is referred to as </a:t>
            </a:r>
            <a:r>
              <a:rPr lang="en-US" b="1" dirty="0" smtClean="0"/>
              <a:t>quantization error</a:t>
            </a:r>
            <a:r>
              <a:rPr lang="en-US" dirty="0" smtClean="0"/>
              <a:t>. </a:t>
            </a:r>
          </a:p>
          <a:p>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9925"/>
          </a:xfrm>
        </p:spPr>
        <p:txBody>
          <a:bodyPr/>
          <a:lstStyle/>
          <a:p>
            <a:r>
              <a:rPr lang="en-US" dirty="0" smtClean="0"/>
              <a:t>One of the basic choices in quantization is the number of discrete quantization levels to use.</a:t>
            </a:r>
          </a:p>
          <a:p>
            <a:r>
              <a:rPr lang="en-US" dirty="0" smtClean="0"/>
              <a:t>with N bits we can represent.</a:t>
            </a:r>
            <a:endParaRPr lang="en-US" dirty="0"/>
          </a:p>
        </p:txBody>
      </p:sp>
      <p:pic>
        <p:nvPicPr>
          <p:cNvPr id="210947" name="Picture 3"/>
          <p:cNvPicPr>
            <a:picLocks noChangeAspect="1" noChangeArrowheads="1"/>
          </p:cNvPicPr>
          <p:nvPr/>
        </p:nvPicPr>
        <p:blipFill>
          <a:blip r:embed="rId2"/>
          <a:srcRect/>
          <a:stretch>
            <a:fillRect/>
          </a:stretch>
        </p:blipFill>
        <p:spPr bwMode="auto">
          <a:xfrm>
            <a:off x="4114800" y="2895600"/>
            <a:ext cx="2133600" cy="45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26306" name="Picture 2"/>
          <p:cNvPicPr>
            <a:picLocks noGrp="1" noChangeAspect="1" noChangeArrowheads="1"/>
          </p:cNvPicPr>
          <p:nvPr>
            <p:ph idx="1"/>
          </p:nvPr>
        </p:nvPicPr>
        <p:blipFill>
          <a:blip r:embed="rId2"/>
          <a:srcRect/>
          <a:stretch>
            <a:fillRect/>
          </a:stretch>
        </p:blipFill>
        <p:spPr bwMode="auto">
          <a:xfrm>
            <a:off x="457200" y="1676400"/>
            <a:ext cx="8229600" cy="35383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10946" name="Picture 2"/>
          <p:cNvPicPr>
            <a:picLocks noGrp="1" noChangeAspect="1" noChangeArrowheads="1"/>
          </p:cNvPicPr>
          <p:nvPr>
            <p:ph idx="1"/>
          </p:nvPr>
        </p:nvPicPr>
        <p:blipFill>
          <a:blip r:embed="rId2"/>
          <a:srcRect/>
          <a:stretch>
            <a:fillRect/>
          </a:stretch>
        </p:blipFill>
        <p:spPr bwMode="auto">
          <a:xfrm>
            <a:off x="1219200" y="1371600"/>
            <a:ext cx="6781799" cy="1955800"/>
          </a:xfrm>
          <a:prstGeom prst="rect">
            <a:avLst/>
          </a:prstGeom>
          <a:noFill/>
          <a:ln w="9525">
            <a:noFill/>
            <a:miter lim="800000"/>
            <a:headEnd/>
            <a:tailEnd/>
          </a:ln>
          <a:effectLst/>
        </p:spPr>
      </p:pic>
      <p:sp>
        <p:nvSpPr>
          <p:cNvPr id="5" name="Rectangle 4"/>
          <p:cNvSpPr/>
          <p:nvPr/>
        </p:nvSpPr>
        <p:spPr bwMode="auto">
          <a:xfrm>
            <a:off x="1143000" y="4267200"/>
            <a:ext cx="6172200" cy="990600"/>
          </a:xfrm>
          <a:prstGeom prst="rect">
            <a:avLst/>
          </a:prstGeom>
          <a:no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10" charset="0"/>
            </a:endParaRPr>
          </a:p>
        </p:txBody>
      </p:sp>
      <p:sp>
        <p:nvSpPr>
          <p:cNvPr id="6" name="TextBox 5"/>
          <p:cNvSpPr txBox="1"/>
          <p:nvPr/>
        </p:nvSpPr>
        <p:spPr>
          <a:xfrm>
            <a:off x="1371600" y="4495800"/>
            <a:ext cx="5334000" cy="461665"/>
          </a:xfrm>
          <a:prstGeom prst="rect">
            <a:avLst/>
          </a:prstGeom>
          <a:noFill/>
        </p:spPr>
        <p:txBody>
          <a:bodyPr wrap="square" rtlCol="0">
            <a:spAutoFit/>
          </a:bodyPr>
          <a:lstStyle/>
          <a:p>
            <a:r>
              <a:rPr lang="en-US" dirty="0" smtClean="0"/>
              <a:t>n is number of bits used for quantization</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PCM</a:t>
            </a:r>
            <a:endParaRPr lang="en-US" dirty="0"/>
          </a:p>
        </p:txBody>
      </p:sp>
      <p:pic>
        <p:nvPicPr>
          <p:cNvPr id="224258" name="Picture 2"/>
          <p:cNvPicPr>
            <a:picLocks noGrp="1" noChangeAspect="1" noChangeArrowheads="1"/>
          </p:cNvPicPr>
          <p:nvPr>
            <p:ph idx="1"/>
          </p:nvPr>
        </p:nvPicPr>
        <p:blipFill>
          <a:blip r:embed="rId2"/>
          <a:srcRect/>
          <a:stretch>
            <a:fillRect/>
          </a:stretch>
        </p:blipFill>
        <p:spPr bwMode="auto">
          <a:xfrm>
            <a:off x="457200" y="2743200"/>
            <a:ext cx="8229600" cy="17135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30925"/>
          </a:xfrm>
        </p:spPr>
        <p:txBody>
          <a:bodyPr/>
          <a:lstStyle/>
          <a:p>
            <a:r>
              <a:rPr lang="en-US" dirty="0" smtClean="0"/>
              <a:t>The same effect can be achieved by using uniform quantizing but </a:t>
            </a:r>
            <a:r>
              <a:rPr lang="en-US" dirty="0" err="1" smtClean="0"/>
              <a:t>companding</a:t>
            </a:r>
            <a:endParaRPr lang="en-US" dirty="0" smtClean="0"/>
          </a:p>
          <a:p>
            <a:pPr>
              <a:buNone/>
            </a:pPr>
            <a:r>
              <a:rPr lang="en-US" dirty="0" smtClean="0"/>
              <a:t>   (compressing-expanding) the input analog signal. </a:t>
            </a:r>
          </a:p>
          <a:p>
            <a:r>
              <a:rPr lang="en-US" dirty="0" err="1" smtClean="0"/>
              <a:t>Companding</a:t>
            </a:r>
            <a:r>
              <a:rPr lang="en-US" dirty="0" smtClean="0"/>
              <a:t> is a process that compresses the intensity range of a signal by imparting more gain to weak signals than to strong signals on input. At output, the reverse operation is performed.</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PCM decoder</a:t>
            </a:r>
            <a:endParaRPr lang="en-US" dirty="0"/>
          </a:p>
        </p:txBody>
      </p:sp>
      <p:pic>
        <p:nvPicPr>
          <p:cNvPr id="225282" name="Picture 2"/>
          <p:cNvPicPr>
            <a:picLocks noGrp="1" noChangeAspect="1" noChangeArrowheads="1"/>
          </p:cNvPicPr>
          <p:nvPr>
            <p:ph idx="1"/>
          </p:nvPr>
        </p:nvPicPr>
        <p:blipFill>
          <a:blip r:embed="rId2"/>
          <a:srcRect/>
          <a:stretch>
            <a:fillRect/>
          </a:stretch>
        </p:blipFill>
        <p:spPr bwMode="auto">
          <a:xfrm>
            <a:off x="457200" y="1908672"/>
            <a:ext cx="8229600" cy="39899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kumimoji="1" lang="en-US" dirty="0"/>
              <a:t>Delta Modulation (DM)</a:t>
            </a:r>
          </a:p>
        </p:txBody>
      </p:sp>
      <p:sp>
        <p:nvSpPr>
          <p:cNvPr id="48131" name="Rectangle 3"/>
          <p:cNvSpPr>
            <a:spLocks noGrp="1" noChangeArrowheads="1"/>
          </p:cNvSpPr>
          <p:nvPr>
            <p:ph type="body" idx="1"/>
          </p:nvPr>
        </p:nvSpPr>
        <p:spPr>
          <a:xfrm>
            <a:off x="457200" y="1676400"/>
            <a:ext cx="8229600" cy="4800600"/>
          </a:xfrm>
        </p:spPr>
        <p:txBody>
          <a:bodyPr/>
          <a:lstStyle/>
          <a:p>
            <a:pPr eaLnBrk="1" hangingPunct="1">
              <a:buFont typeface="Wingdings" pitchFamily="-110" charset="2"/>
              <a:buChar char="Ø"/>
              <a:defRPr/>
            </a:pPr>
            <a:r>
              <a:rPr kumimoji="1" lang="en-US" dirty="0"/>
              <a:t>analog input is approximated by a staircase function</a:t>
            </a:r>
          </a:p>
          <a:p>
            <a:pPr lvl="1" eaLnBrk="1" hangingPunct="1">
              <a:buFont typeface="Wingdings" pitchFamily="-110" charset="2"/>
              <a:buChar char="l"/>
              <a:defRPr/>
            </a:pPr>
            <a:r>
              <a:rPr kumimoji="1" lang="en-US" dirty="0"/>
              <a:t>can move up or down one level (</a:t>
            </a:r>
            <a:r>
              <a:rPr kumimoji="1" lang="en-US" dirty="0">
                <a:sym typeface="Symbol" pitchFamily="-110" charset="2"/>
              </a:rPr>
              <a:t></a:t>
            </a:r>
            <a:r>
              <a:rPr kumimoji="1" lang="en-US" dirty="0"/>
              <a:t>) at each sample interval</a:t>
            </a:r>
          </a:p>
          <a:p>
            <a:pPr eaLnBrk="1" hangingPunct="1">
              <a:buFont typeface="Wingdings" pitchFamily="-110" charset="2"/>
              <a:buChar char="Ø"/>
              <a:defRPr/>
            </a:pPr>
            <a:r>
              <a:rPr kumimoji="1" lang="en-US" dirty="0"/>
              <a:t>has binary behavior</a:t>
            </a:r>
          </a:p>
          <a:p>
            <a:pPr lvl="1" eaLnBrk="1" hangingPunct="1">
              <a:buFont typeface="Wingdings" pitchFamily="-110" charset="2"/>
              <a:buChar char="l"/>
              <a:defRPr/>
            </a:pPr>
            <a:r>
              <a:rPr kumimoji="1" lang="en-US" dirty="0"/>
              <a:t>function only moves up or down at each sample interval</a:t>
            </a:r>
          </a:p>
          <a:p>
            <a:pPr lvl="1" eaLnBrk="1" hangingPunct="1">
              <a:buFont typeface="Wingdings" pitchFamily="-110" charset="2"/>
              <a:buChar char="l"/>
              <a:defRPr/>
            </a:pPr>
            <a:r>
              <a:rPr kumimoji="1" lang="en-US" dirty="0"/>
              <a:t>hence can encode each sample as single bit</a:t>
            </a:r>
          </a:p>
          <a:p>
            <a:pPr lvl="1" eaLnBrk="1" hangingPunct="1">
              <a:buFont typeface="Wingdings" pitchFamily="-110" charset="2"/>
              <a:buChar char="l"/>
              <a:defRPr/>
            </a:pPr>
            <a:r>
              <a:rPr kumimoji="1" lang="en-US" dirty="0"/>
              <a:t>1 for up or 0 for down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100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p:cTn id="7" dur="500" decel="50000" fill="hold">
                                          <p:stCondLst>
                                            <p:cond delay="0"/>
                                          </p:stCondLst>
                                        </p:cTn>
                                        <p:tgtEl>
                                          <p:spTgt spid="48131">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8131">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8131">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48131">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8131">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8131">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8131">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8131">
                                            <p:txEl>
                                              <p:pRg st="0" end="0"/>
                                            </p:txEl>
                                          </p:spTgt>
                                        </p:tgtEl>
                                      </p:cBhvr>
                                    </p:animEffect>
                                  </p:childTnLst>
                                </p:cTn>
                              </p:par>
                            </p:childTnLst>
                          </p:cTn>
                        </p:par>
                        <p:par>
                          <p:cTn id="15" fill="hold">
                            <p:stCondLst>
                              <p:cond delay="2000"/>
                            </p:stCondLst>
                            <p:childTnLst>
                              <p:par>
                                <p:cTn id="16" presetID="25" presetClass="entr" presetSubtype="0" fill="hold" grpId="0" nodeType="afterEffect">
                                  <p:stCondLst>
                                    <p:cond delay="1500"/>
                                  </p:stCondLst>
                                  <p:childTnLst>
                                    <p:set>
                                      <p:cBhvr>
                                        <p:cTn id="17" dur="1" fill="hold">
                                          <p:stCondLst>
                                            <p:cond delay="0"/>
                                          </p:stCondLst>
                                        </p:cTn>
                                        <p:tgtEl>
                                          <p:spTgt spid="48131">
                                            <p:txEl>
                                              <p:pRg st="1" end="1"/>
                                            </p:txEl>
                                          </p:spTgt>
                                        </p:tgtEl>
                                        <p:attrNameLst>
                                          <p:attrName>style.visibility</p:attrName>
                                        </p:attrNameLst>
                                      </p:cBhvr>
                                      <p:to>
                                        <p:strVal val="visible"/>
                                      </p:to>
                                    </p:set>
                                    <p:anim calcmode="lin" valueType="num">
                                      <p:cBhvr>
                                        <p:cTn id="18" dur="500" decel="50000" fill="hold">
                                          <p:stCondLst>
                                            <p:cond delay="0"/>
                                          </p:stCondLst>
                                        </p:cTn>
                                        <p:tgtEl>
                                          <p:spTgt spid="48131">
                                            <p:txEl>
                                              <p:pRg st="1" end="1"/>
                                            </p:txEl>
                                          </p:spTgt>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48131">
                                            <p:txEl>
                                              <p:pRg st="1" end="1"/>
                                            </p:txEl>
                                          </p:spTgt>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48131">
                                            <p:txEl>
                                              <p:pRg st="1" end="1"/>
                                            </p:txEl>
                                          </p:spTgt>
                                        </p:tgtEl>
                                        <p:attrNameLst>
                                          <p:attrName>ppt_w</p:attrName>
                                        </p:attrNameLst>
                                      </p:cBhvr>
                                      <p:tavLst>
                                        <p:tav tm="0">
                                          <p:val>
                                            <p:strVal val="#ppt_w*.05"/>
                                          </p:val>
                                        </p:tav>
                                        <p:tav tm="100000">
                                          <p:val>
                                            <p:strVal val="#ppt_w"/>
                                          </p:val>
                                        </p:tav>
                                      </p:tavLst>
                                    </p:anim>
                                    <p:anim calcmode="lin" valueType="num">
                                      <p:cBhvr>
                                        <p:cTn id="21" dur="1000" fill="hold"/>
                                        <p:tgtEl>
                                          <p:spTgt spid="48131">
                                            <p:txEl>
                                              <p:pRg st="1" end="1"/>
                                            </p:txEl>
                                          </p:spTgt>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48131">
                                            <p:txEl>
                                              <p:pRg st="1" end="1"/>
                                            </p:txEl>
                                          </p:spTgt>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48131">
                                            <p:txEl>
                                              <p:pRg st="1" end="1"/>
                                            </p:txEl>
                                          </p:spTgt>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48131">
                                            <p:txEl>
                                              <p:pRg st="1" end="1"/>
                                            </p:txEl>
                                          </p:spTgt>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48131">
                                            <p:txEl>
                                              <p:pRg st="1" end="1"/>
                                            </p:txEl>
                                          </p:spTgt>
                                        </p:tgtEl>
                                      </p:cBhvr>
                                    </p:animEffect>
                                  </p:childTnLst>
                                </p:cTn>
                              </p:par>
                            </p:childTnLst>
                          </p:cTn>
                        </p:par>
                        <p:par>
                          <p:cTn id="26" fill="hold">
                            <p:stCondLst>
                              <p:cond delay="4500"/>
                            </p:stCondLst>
                            <p:childTnLst>
                              <p:par>
                                <p:cTn id="27" presetID="25" presetClass="entr" presetSubtype="0" fill="hold" grpId="0" nodeType="afterEffect">
                                  <p:stCondLst>
                                    <p:cond delay="1000"/>
                                  </p:stCondLst>
                                  <p:childTnLst>
                                    <p:set>
                                      <p:cBhvr>
                                        <p:cTn id="28" dur="1" fill="hold">
                                          <p:stCondLst>
                                            <p:cond delay="0"/>
                                          </p:stCondLst>
                                        </p:cTn>
                                        <p:tgtEl>
                                          <p:spTgt spid="48131">
                                            <p:txEl>
                                              <p:pRg st="2" end="2"/>
                                            </p:txEl>
                                          </p:spTgt>
                                        </p:tgtEl>
                                        <p:attrNameLst>
                                          <p:attrName>style.visibility</p:attrName>
                                        </p:attrNameLst>
                                      </p:cBhvr>
                                      <p:to>
                                        <p:strVal val="visible"/>
                                      </p:to>
                                    </p:set>
                                    <p:anim calcmode="lin" valueType="num">
                                      <p:cBhvr>
                                        <p:cTn id="29" dur="500" decel="50000" fill="hold">
                                          <p:stCondLst>
                                            <p:cond delay="0"/>
                                          </p:stCondLst>
                                        </p:cTn>
                                        <p:tgtEl>
                                          <p:spTgt spid="48131">
                                            <p:txEl>
                                              <p:pRg st="2" end="2"/>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48131">
                                            <p:txEl>
                                              <p:pRg st="2" end="2"/>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48131">
                                            <p:txEl>
                                              <p:pRg st="2" end="2"/>
                                            </p:txEl>
                                          </p:spTgt>
                                        </p:tgtEl>
                                        <p:attrNameLst>
                                          <p:attrName>ppt_w</p:attrName>
                                        </p:attrNameLst>
                                      </p:cBhvr>
                                      <p:tavLst>
                                        <p:tav tm="0">
                                          <p:val>
                                            <p:strVal val="#ppt_w*.05"/>
                                          </p:val>
                                        </p:tav>
                                        <p:tav tm="100000">
                                          <p:val>
                                            <p:strVal val="#ppt_w"/>
                                          </p:val>
                                        </p:tav>
                                      </p:tavLst>
                                    </p:anim>
                                    <p:anim calcmode="lin" valueType="num">
                                      <p:cBhvr>
                                        <p:cTn id="32" dur="1000" fill="hold"/>
                                        <p:tgtEl>
                                          <p:spTgt spid="48131">
                                            <p:txEl>
                                              <p:pRg st="2" end="2"/>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48131">
                                            <p:txEl>
                                              <p:pRg st="2" end="2"/>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48131">
                                            <p:txEl>
                                              <p:pRg st="2" end="2"/>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48131">
                                            <p:txEl>
                                              <p:pRg st="2" end="2"/>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48131">
                                            <p:txEl>
                                              <p:pRg st="2" end="2"/>
                                            </p:txEl>
                                          </p:spTgt>
                                        </p:tgtEl>
                                      </p:cBhvr>
                                    </p:animEffect>
                                  </p:childTnLst>
                                </p:cTn>
                              </p:par>
                            </p:childTnLst>
                          </p:cTn>
                        </p:par>
                        <p:par>
                          <p:cTn id="37" fill="hold">
                            <p:stCondLst>
                              <p:cond delay="6500"/>
                            </p:stCondLst>
                            <p:childTnLst>
                              <p:par>
                                <p:cTn id="38" presetID="25" presetClass="entr" presetSubtype="0" fill="hold" grpId="0" nodeType="afterEffect">
                                  <p:stCondLst>
                                    <p:cond delay="1000"/>
                                  </p:stCondLst>
                                  <p:childTnLst>
                                    <p:set>
                                      <p:cBhvr>
                                        <p:cTn id="39" dur="1" fill="hold">
                                          <p:stCondLst>
                                            <p:cond delay="0"/>
                                          </p:stCondLst>
                                        </p:cTn>
                                        <p:tgtEl>
                                          <p:spTgt spid="48131">
                                            <p:txEl>
                                              <p:pRg st="3" end="3"/>
                                            </p:txEl>
                                          </p:spTgt>
                                        </p:tgtEl>
                                        <p:attrNameLst>
                                          <p:attrName>style.visibility</p:attrName>
                                        </p:attrNameLst>
                                      </p:cBhvr>
                                      <p:to>
                                        <p:strVal val="visible"/>
                                      </p:to>
                                    </p:set>
                                    <p:anim calcmode="lin" valueType="num">
                                      <p:cBhvr>
                                        <p:cTn id="40" dur="500" decel="50000" fill="hold">
                                          <p:stCondLst>
                                            <p:cond delay="0"/>
                                          </p:stCondLst>
                                        </p:cTn>
                                        <p:tgtEl>
                                          <p:spTgt spid="48131">
                                            <p:txEl>
                                              <p:pRg st="3" end="3"/>
                                            </p:txEl>
                                          </p:spTgt>
                                        </p:tgtEl>
                                        <p:attrNameLst>
                                          <p:attrName>style.rotation</p:attrName>
                                        </p:attrNameLst>
                                      </p:cBhvr>
                                      <p:tavLst>
                                        <p:tav tm="0">
                                          <p:val>
                                            <p:fltVal val="-90"/>
                                          </p:val>
                                        </p:tav>
                                        <p:tav tm="100000">
                                          <p:val>
                                            <p:fltVal val="0"/>
                                          </p:val>
                                        </p:tav>
                                      </p:tavLst>
                                    </p:anim>
                                    <p:anim calcmode="lin" valueType="num">
                                      <p:cBhvr>
                                        <p:cTn id="41" dur="500" decel="50000" fill="hold">
                                          <p:stCondLst>
                                            <p:cond delay="0"/>
                                          </p:stCondLst>
                                        </p:cTn>
                                        <p:tgtEl>
                                          <p:spTgt spid="48131">
                                            <p:txEl>
                                              <p:pRg st="3" end="3"/>
                                            </p:txEl>
                                          </p:spTgt>
                                        </p:tgtEl>
                                        <p:attrNameLst>
                                          <p:attrName>ppt_w</p:attrName>
                                        </p:attrNameLst>
                                      </p:cBhvr>
                                      <p:tavLst>
                                        <p:tav tm="0">
                                          <p:val>
                                            <p:strVal val="#ppt_w"/>
                                          </p:val>
                                        </p:tav>
                                        <p:tav tm="100000">
                                          <p:val>
                                            <p:strVal val="#ppt_w*.05"/>
                                          </p:val>
                                        </p:tav>
                                      </p:tavLst>
                                    </p:anim>
                                    <p:anim calcmode="lin" valueType="num">
                                      <p:cBhvr>
                                        <p:cTn id="42" dur="500" accel="50000" fill="hold">
                                          <p:stCondLst>
                                            <p:cond delay="500"/>
                                          </p:stCondLst>
                                        </p:cTn>
                                        <p:tgtEl>
                                          <p:spTgt spid="48131">
                                            <p:txEl>
                                              <p:pRg st="3" end="3"/>
                                            </p:txEl>
                                          </p:spTgt>
                                        </p:tgtEl>
                                        <p:attrNameLst>
                                          <p:attrName>ppt_w</p:attrName>
                                        </p:attrNameLst>
                                      </p:cBhvr>
                                      <p:tavLst>
                                        <p:tav tm="0">
                                          <p:val>
                                            <p:strVal val="#ppt_w*.05"/>
                                          </p:val>
                                        </p:tav>
                                        <p:tav tm="100000">
                                          <p:val>
                                            <p:strVal val="#ppt_w"/>
                                          </p:val>
                                        </p:tav>
                                      </p:tavLst>
                                    </p:anim>
                                    <p:anim calcmode="lin" valueType="num">
                                      <p:cBhvr>
                                        <p:cTn id="43" dur="1000" fill="hold"/>
                                        <p:tgtEl>
                                          <p:spTgt spid="48131">
                                            <p:txEl>
                                              <p:pRg st="3" end="3"/>
                                            </p:txEl>
                                          </p:spTgt>
                                        </p:tgtEl>
                                        <p:attrNameLst>
                                          <p:attrName>ppt_h</p:attrName>
                                        </p:attrNameLst>
                                      </p:cBhvr>
                                      <p:tavLst>
                                        <p:tav tm="0">
                                          <p:val>
                                            <p:strVal val="#ppt_h"/>
                                          </p:val>
                                        </p:tav>
                                        <p:tav tm="100000">
                                          <p:val>
                                            <p:strVal val="#ppt_h"/>
                                          </p:val>
                                        </p:tav>
                                      </p:tavLst>
                                    </p:anim>
                                    <p:anim calcmode="lin" valueType="num">
                                      <p:cBhvr>
                                        <p:cTn id="44" dur="500" decel="50000" fill="hold">
                                          <p:stCondLst>
                                            <p:cond delay="0"/>
                                          </p:stCondLst>
                                        </p:cTn>
                                        <p:tgtEl>
                                          <p:spTgt spid="48131">
                                            <p:txEl>
                                              <p:pRg st="3" end="3"/>
                                            </p:txEl>
                                          </p:spTgt>
                                        </p:tgtEl>
                                        <p:attrNameLst>
                                          <p:attrName>ppt_x</p:attrName>
                                        </p:attrNameLst>
                                      </p:cBhvr>
                                      <p:tavLst>
                                        <p:tav tm="0">
                                          <p:val>
                                            <p:strVal val="#ppt_x+.4"/>
                                          </p:val>
                                        </p:tav>
                                        <p:tav tm="100000">
                                          <p:val>
                                            <p:strVal val="#ppt_x"/>
                                          </p:val>
                                        </p:tav>
                                      </p:tavLst>
                                    </p:anim>
                                    <p:anim calcmode="lin" valueType="num">
                                      <p:cBhvr>
                                        <p:cTn id="45" dur="500" decel="50000" fill="hold">
                                          <p:stCondLst>
                                            <p:cond delay="0"/>
                                          </p:stCondLst>
                                        </p:cTn>
                                        <p:tgtEl>
                                          <p:spTgt spid="48131">
                                            <p:txEl>
                                              <p:pRg st="3" end="3"/>
                                            </p:txEl>
                                          </p:spTgt>
                                        </p:tgtEl>
                                        <p:attrNameLst>
                                          <p:attrName>ppt_y</p:attrName>
                                        </p:attrNameLst>
                                      </p:cBhvr>
                                      <p:tavLst>
                                        <p:tav tm="0">
                                          <p:val>
                                            <p:strVal val="#ppt_y-.2"/>
                                          </p:val>
                                        </p:tav>
                                        <p:tav tm="100000">
                                          <p:val>
                                            <p:strVal val="#ppt_y+.1"/>
                                          </p:val>
                                        </p:tav>
                                      </p:tavLst>
                                    </p:anim>
                                    <p:anim calcmode="lin" valueType="num">
                                      <p:cBhvr>
                                        <p:cTn id="46" dur="500" accel="50000" fill="hold">
                                          <p:stCondLst>
                                            <p:cond delay="500"/>
                                          </p:stCondLst>
                                        </p:cTn>
                                        <p:tgtEl>
                                          <p:spTgt spid="48131">
                                            <p:txEl>
                                              <p:pRg st="3" end="3"/>
                                            </p:txEl>
                                          </p:spTgt>
                                        </p:tgtEl>
                                        <p:attrNameLst>
                                          <p:attrName>ppt_y</p:attrName>
                                        </p:attrNameLst>
                                      </p:cBhvr>
                                      <p:tavLst>
                                        <p:tav tm="0">
                                          <p:val>
                                            <p:strVal val="#ppt_y+.1"/>
                                          </p:val>
                                        </p:tav>
                                        <p:tav tm="100000">
                                          <p:val>
                                            <p:strVal val="#ppt_y"/>
                                          </p:val>
                                        </p:tav>
                                      </p:tavLst>
                                    </p:anim>
                                    <p:animEffect transition="in" filter="fade">
                                      <p:cBhvr>
                                        <p:cTn id="47" dur="1000" decel="50000">
                                          <p:stCondLst>
                                            <p:cond delay="0"/>
                                          </p:stCondLst>
                                        </p:cTn>
                                        <p:tgtEl>
                                          <p:spTgt spid="48131">
                                            <p:txEl>
                                              <p:pRg st="3" end="3"/>
                                            </p:txEl>
                                          </p:spTgt>
                                        </p:tgtEl>
                                      </p:cBhvr>
                                    </p:animEffect>
                                  </p:childTnLst>
                                </p:cTn>
                              </p:par>
                            </p:childTnLst>
                          </p:cTn>
                        </p:par>
                        <p:par>
                          <p:cTn id="48" fill="hold">
                            <p:stCondLst>
                              <p:cond delay="8500"/>
                            </p:stCondLst>
                            <p:childTnLst>
                              <p:par>
                                <p:cTn id="49" presetID="25" presetClass="entr" presetSubtype="0" fill="hold" grpId="0" nodeType="afterEffect">
                                  <p:stCondLst>
                                    <p:cond delay="2000"/>
                                  </p:stCondLst>
                                  <p:childTnLst>
                                    <p:set>
                                      <p:cBhvr>
                                        <p:cTn id="50" dur="1" fill="hold">
                                          <p:stCondLst>
                                            <p:cond delay="0"/>
                                          </p:stCondLst>
                                        </p:cTn>
                                        <p:tgtEl>
                                          <p:spTgt spid="48131">
                                            <p:txEl>
                                              <p:pRg st="4" end="4"/>
                                            </p:txEl>
                                          </p:spTgt>
                                        </p:tgtEl>
                                        <p:attrNameLst>
                                          <p:attrName>style.visibility</p:attrName>
                                        </p:attrNameLst>
                                      </p:cBhvr>
                                      <p:to>
                                        <p:strVal val="visible"/>
                                      </p:to>
                                    </p:set>
                                    <p:anim calcmode="lin" valueType="num">
                                      <p:cBhvr>
                                        <p:cTn id="51" dur="500" decel="50000" fill="hold">
                                          <p:stCondLst>
                                            <p:cond delay="0"/>
                                          </p:stCondLst>
                                        </p:cTn>
                                        <p:tgtEl>
                                          <p:spTgt spid="48131">
                                            <p:txEl>
                                              <p:pRg st="4" end="4"/>
                                            </p:txEl>
                                          </p:spTgt>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48131">
                                            <p:txEl>
                                              <p:pRg st="4" end="4"/>
                                            </p:txEl>
                                          </p:spTgt>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48131">
                                            <p:txEl>
                                              <p:pRg st="4" end="4"/>
                                            </p:txEl>
                                          </p:spTgt>
                                        </p:tgtEl>
                                        <p:attrNameLst>
                                          <p:attrName>ppt_w</p:attrName>
                                        </p:attrNameLst>
                                      </p:cBhvr>
                                      <p:tavLst>
                                        <p:tav tm="0">
                                          <p:val>
                                            <p:strVal val="#ppt_w*.05"/>
                                          </p:val>
                                        </p:tav>
                                        <p:tav tm="100000">
                                          <p:val>
                                            <p:strVal val="#ppt_w"/>
                                          </p:val>
                                        </p:tav>
                                      </p:tavLst>
                                    </p:anim>
                                    <p:anim calcmode="lin" valueType="num">
                                      <p:cBhvr>
                                        <p:cTn id="54" dur="1000" fill="hold"/>
                                        <p:tgtEl>
                                          <p:spTgt spid="48131">
                                            <p:txEl>
                                              <p:pRg st="4" end="4"/>
                                            </p:txEl>
                                          </p:spTgt>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48131">
                                            <p:txEl>
                                              <p:pRg st="4" end="4"/>
                                            </p:txEl>
                                          </p:spTgt>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48131">
                                            <p:txEl>
                                              <p:pRg st="4" end="4"/>
                                            </p:txEl>
                                          </p:spTgt>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48131">
                                            <p:txEl>
                                              <p:pRg st="4" end="4"/>
                                            </p:txEl>
                                          </p:spTgt>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48131">
                                            <p:txEl>
                                              <p:pRg st="4" end="4"/>
                                            </p:txEl>
                                          </p:spTgt>
                                        </p:tgtEl>
                                      </p:cBhvr>
                                    </p:animEffect>
                                  </p:childTnLst>
                                </p:cTn>
                              </p:par>
                            </p:childTnLst>
                          </p:cTn>
                        </p:par>
                        <p:par>
                          <p:cTn id="59" fill="hold">
                            <p:stCondLst>
                              <p:cond delay="11500"/>
                            </p:stCondLst>
                            <p:childTnLst>
                              <p:par>
                                <p:cTn id="60" presetID="25" presetClass="entr" presetSubtype="0" fill="hold" grpId="0" nodeType="afterEffect">
                                  <p:stCondLst>
                                    <p:cond delay="1000"/>
                                  </p:stCondLst>
                                  <p:childTnLst>
                                    <p:set>
                                      <p:cBhvr>
                                        <p:cTn id="61" dur="1" fill="hold">
                                          <p:stCondLst>
                                            <p:cond delay="0"/>
                                          </p:stCondLst>
                                        </p:cTn>
                                        <p:tgtEl>
                                          <p:spTgt spid="48131">
                                            <p:txEl>
                                              <p:pRg st="5" end="5"/>
                                            </p:txEl>
                                          </p:spTgt>
                                        </p:tgtEl>
                                        <p:attrNameLst>
                                          <p:attrName>style.visibility</p:attrName>
                                        </p:attrNameLst>
                                      </p:cBhvr>
                                      <p:to>
                                        <p:strVal val="visible"/>
                                      </p:to>
                                    </p:set>
                                    <p:anim calcmode="lin" valueType="num">
                                      <p:cBhvr>
                                        <p:cTn id="62" dur="500" decel="50000" fill="hold">
                                          <p:stCondLst>
                                            <p:cond delay="0"/>
                                          </p:stCondLst>
                                        </p:cTn>
                                        <p:tgtEl>
                                          <p:spTgt spid="48131">
                                            <p:txEl>
                                              <p:pRg st="5" end="5"/>
                                            </p:txEl>
                                          </p:spTgt>
                                        </p:tgtEl>
                                        <p:attrNameLst>
                                          <p:attrName>style.rotation</p:attrName>
                                        </p:attrNameLst>
                                      </p:cBhvr>
                                      <p:tavLst>
                                        <p:tav tm="0">
                                          <p:val>
                                            <p:fltVal val="-90"/>
                                          </p:val>
                                        </p:tav>
                                        <p:tav tm="100000">
                                          <p:val>
                                            <p:fltVal val="0"/>
                                          </p:val>
                                        </p:tav>
                                      </p:tavLst>
                                    </p:anim>
                                    <p:anim calcmode="lin" valueType="num">
                                      <p:cBhvr>
                                        <p:cTn id="63" dur="500" decel="50000" fill="hold">
                                          <p:stCondLst>
                                            <p:cond delay="0"/>
                                          </p:stCondLst>
                                        </p:cTn>
                                        <p:tgtEl>
                                          <p:spTgt spid="48131">
                                            <p:txEl>
                                              <p:pRg st="5" end="5"/>
                                            </p:txEl>
                                          </p:spTgt>
                                        </p:tgtEl>
                                        <p:attrNameLst>
                                          <p:attrName>ppt_w</p:attrName>
                                        </p:attrNameLst>
                                      </p:cBhvr>
                                      <p:tavLst>
                                        <p:tav tm="0">
                                          <p:val>
                                            <p:strVal val="#ppt_w"/>
                                          </p:val>
                                        </p:tav>
                                        <p:tav tm="100000">
                                          <p:val>
                                            <p:strVal val="#ppt_w*.05"/>
                                          </p:val>
                                        </p:tav>
                                      </p:tavLst>
                                    </p:anim>
                                    <p:anim calcmode="lin" valueType="num">
                                      <p:cBhvr>
                                        <p:cTn id="64" dur="500" accel="50000" fill="hold">
                                          <p:stCondLst>
                                            <p:cond delay="500"/>
                                          </p:stCondLst>
                                        </p:cTn>
                                        <p:tgtEl>
                                          <p:spTgt spid="48131">
                                            <p:txEl>
                                              <p:pRg st="5" end="5"/>
                                            </p:txEl>
                                          </p:spTgt>
                                        </p:tgtEl>
                                        <p:attrNameLst>
                                          <p:attrName>ppt_w</p:attrName>
                                        </p:attrNameLst>
                                      </p:cBhvr>
                                      <p:tavLst>
                                        <p:tav tm="0">
                                          <p:val>
                                            <p:strVal val="#ppt_w*.05"/>
                                          </p:val>
                                        </p:tav>
                                        <p:tav tm="100000">
                                          <p:val>
                                            <p:strVal val="#ppt_w"/>
                                          </p:val>
                                        </p:tav>
                                      </p:tavLst>
                                    </p:anim>
                                    <p:anim calcmode="lin" valueType="num">
                                      <p:cBhvr>
                                        <p:cTn id="65" dur="1000" fill="hold"/>
                                        <p:tgtEl>
                                          <p:spTgt spid="48131">
                                            <p:txEl>
                                              <p:pRg st="5" end="5"/>
                                            </p:txEl>
                                          </p:spTgt>
                                        </p:tgtEl>
                                        <p:attrNameLst>
                                          <p:attrName>ppt_h</p:attrName>
                                        </p:attrNameLst>
                                      </p:cBhvr>
                                      <p:tavLst>
                                        <p:tav tm="0">
                                          <p:val>
                                            <p:strVal val="#ppt_h"/>
                                          </p:val>
                                        </p:tav>
                                        <p:tav tm="100000">
                                          <p:val>
                                            <p:strVal val="#ppt_h"/>
                                          </p:val>
                                        </p:tav>
                                      </p:tavLst>
                                    </p:anim>
                                    <p:anim calcmode="lin" valueType="num">
                                      <p:cBhvr>
                                        <p:cTn id="66" dur="500" decel="50000" fill="hold">
                                          <p:stCondLst>
                                            <p:cond delay="0"/>
                                          </p:stCondLst>
                                        </p:cTn>
                                        <p:tgtEl>
                                          <p:spTgt spid="48131">
                                            <p:txEl>
                                              <p:pRg st="5" end="5"/>
                                            </p:txEl>
                                          </p:spTgt>
                                        </p:tgtEl>
                                        <p:attrNameLst>
                                          <p:attrName>ppt_x</p:attrName>
                                        </p:attrNameLst>
                                      </p:cBhvr>
                                      <p:tavLst>
                                        <p:tav tm="0">
                                          <p:val>
                                            <p:strVal val="#ppt_x+.4"/>
                                          </p:val>
                                        </p:tav>
                                        <p:tav tm="100000">
                                          <p:val>
                                            <p:strVal val="#ppt_x"/>
                                          </p:val>
                                        </p:tav>
                                      </p:tavLst>
                                    </p:anim>
                                    <p:anim calcmode="lin" valueType="num">
                                      <p:cBhvr>
                                        <p:cTn id="67" dur="500" decel="50000" fill="hold">
                                          <p:stCondLst>
                                            <p:cond delay="0"/>
                                          </p:stCondLst>
                                        </p:cTn>
                                        <p:tgtEl>
                                          <p:spTgt spid="48131">
                                            <p:txEl>
                                              <p:pRg st="5" end="5"/>
                                            </p:txEl>
                                          </p:spTgt>
                                        </p:tgtEl>
                                        <p:attrNameLst>
                                          <p:attrName>ppt_y</p:attrName>
                                        </p:attrNameLst>
                                      </p:cBhvr>
                                      <p:tavLst>
                                        <p:tav tm="0">
                                          <p:val>
                                            <p:strVal val="#ppt_y-.2"/>
                                          </p:val>
                                        </p:tav>
                                        <p:tav tm="100000">
                                          <p:val>
                                            <p:strVal val="#ppt_y+.1"/>
                                          </p:val>
                                        </p:tav>
                                      </p:tavLst>
                                    </p:anim>
                                    <p:anim calcmode="lin" valueType="num">
                                      <p:cBhvr>
                                        <p:cTn id="68" dur="500" accel="50000" fill="hold">
                                          <p:stCondLst>
                                            <p:cond delay="500"/>
                                          </p:stCondLst>
                                        </p:cTn>
                                        <p:tgtEl>
                                          <p:spTgt spid="48131">
                                            <p:txEl>
                                              <p:pRg st="5" end="5"/>
                                            </p:txEl>
                                          </p:spTgt>
                                        </p:tgtEl>
                                        <p:attrNameLst>
                                          <p:attrName>ppt_y</p:attrName>
                                        </p:attrNameLst>
                                      </p:cBhvr>
                                      <p:tavLst>
                                        <p:tav tm="0">
                                          <p:val>
                                            <p:strVal val="#ppt_y+.1"/>
                                          </p:val>
                                        </p:tav>
                                        <p:tav tm="100000">
                                          <p:val>
                                            <p:strVal val="#ppt_y"/>
                                          </p:val>
                                        </p:tav>
                                      </p:tavLst>
                                    </p:anim>
                                    <p:animEffect transition="in" filter="fade">
                                      <p:cBhvr>
                                        <p:cTn id="69" dur="1000" decel="50000">
                                          <p:stCondLst>
                                            <p:cond delay="0"/>
                                          </p:stCondLst>
                                        </p:cTn>
                                        <p:tgtEl>
                                          <p:spTgt spid="481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kumimoji="1" lang="en-US" dirty="0">
                <a:ea typeface="+mj-ea"/>
                <a:cs typeface="+mj-cs"/>
              </a:rPr>
              <a:t>Digital Data, Digital Signal</a:t>
            </a:r>
          </a:p>
        </p:txBody>
      </p:sp>
      <p:sp>
        <p:nvSpPr>
          <p:cNvPr id="7171" name="Rectangle 3"/>
          <p:cNvSpPr>
            <a:spLocks noGrp="1" noChangeArrowheads="1"/>
          </p:cNvSpPr>
          <p:nvPr>
            <p:ph type="body" idx="1"/>
          </p:nvPr>
        </p:nvSpPr>
        <p:spPr/>
        <p:txBody>
          <a:bodyPr/>
          <a:lstStyle/>
          <a:p>
            <a:pPr eaLnBrk="1" hangingPunct="1">
              <a:buFont typeface="Wingdings" pitchFamily="-110" charset="2"/>
              <a:buChar char="Ø"/>
              <a:defRPr/>
            </a:pPr>
            <a:r>
              <a:rPr kumimoji="1" lang="en-US" dirty="0">
                <a:ea typeface="+mn-ea"/>
                <a:cs typeface="+mn-cs"/>
              </a:rPr>
              <a:t>d</a:t>
            </a:r>
            <a:r>
              <a:rPr kumimoji="1" lang="en-US" dirty="0" smtClean="0">
                <a:ea typeface="+mn-ea"/>
                <a:cs typeface="+mn-cs"/>
              </a:rPr>
              <a:t>igital </a:t>
            </a:r>
            <a:r>
              <a:rPr kumimoji="1" lang="en-US" dirty="0">
                <a:ea typeface="+mn-ea"/>
                <a:cs typeface="+mn-cs"/>
              </a:rPr>
              <a:t>signal</a:t>
            </a:r>
          </a:p>
          <a:p>
            <a:pPr lvl="1" eaLnBrk="1" hangingPunct="1">
              <a:buFont typeface="Wingdings" pitchFamily="-110" charset="2"/>
              <a:buChar char="l"/>
              <a:defRPr/>
            </a:pPr>
            <a:r>
              <a:rPr kumimoji="1" lang="en-US" dirty="0"/>
              <a:t>discrete, discontinuous voltage pulses</a:t>
            </a:r>
          </a:p>
          <a:p>
            <a:pPr lvl="1" eaLnBrk="1" hangingPunct="1">
              <a:buFont typeface="Wingdings" pitchFamily="-110" charset="2"/>
              <a:buChar char="l"/>
              <a:defRPr/>
            </a:pPr>
            <a:r>
              <a:rPr kumimoji="1" lang="en-US" dirty="0"/>
              <a:t>each pulse is a signal element</a:t>
            </a:r>
          </a:p>
          <a:p>
            <a:pPr lvl="1" eaLnBrk="1" hangingPunct="1">
              <a:buFont typeface="Wingdings" pitchFamily="-110" charset="2"/>
              <a:buChar char="l"/>
              <a:defRPr/>
            </a:pPr>
            <a:r>
              <a:rPr kumimoji="1" lang="en-US" dirty="0"/>
              <a:t>binary data encoded into signal elements</a:t>
            </a:r>
          </a:p>
          <a:p>
            <a:pPr eaLnBrk="1" hangingPunct="1">
              <a:buFont typeface="Wingdings" pitchFamily="-110" charset="2"/>
              <a:buChar char="Ø"/>
              <a:defRPr/>
            </a:pPr>
            <a:endParaRPr kumimoji="1" lang="en-US" dirty="0">
              <a:ea typeface="+mn-ea"/>
              <a:cs typeface="+mn-cs"/>
            </a:endParaRPr>
          </a:p>
        </p:txBody>
      </p:sp>
      <p:pic>
        <p:nvPicPr>
          <p:cNvPr id="20484" name="Picture 4"/>
          <p:cNvPicPr preferRelativeResize="0">
            <a:picLocks noChangeAspect="1" noChangeArrowheads="1"/>
          </p:cNvPicPr>
          <p:nvPr/>
        </p:nvPicPr>
        <p:blipFill>
          <a:blip r:embed="rId3">
            <a:alphaModFix/>
            <a:lum/>
          </a:blip>
          <a:srcRect b="48979"/>
          <a:stretch>
            <a:fillRect/>
          </a:stretch>
        </p:blipFill>
        <p:spPr bwMode="auto">
          <a:xfrm>
            <a:off x="533400" y="4267200"/>
            <a:ext cx="8231188" cy="21859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slide(fromBottom)">
                                      <p:cBhvr>
                                        <p:cTn id="7" dur="500"/>
                                        <p:tgtEl>
                                          <p:spTgt spid="7171">
                                            <p:txEl>
                                              <p:pRg st="0" end="0"/>
                                            </p:txEl>
                                          </p:spTgt>
                                        </p:tgtEl>
                                      </p:cBhvr>
                                    </p:animEffect>
                                  </p:childTnLst>
                                </p:cTn>
                              </p:par>
                            </p:childTnLst>
                          </p:cTn>
                        </p:par>
                        <p:par>
                          <p:cTn id="8" fill="hold">
                            <p:stCondLst>
                              <p:cond delay="500"/>
                            </p:stCondLst>
                            <p:childTnLst>
                              <p:par>
                                <p:cTn id="9" presetID="12" presetClass="entr" presetSubtype="4" fill="hold" grpId="0" nodeType="afterEffect">
                                  <p:stCondLst>
                                    <p:cond delay="1000"/>
                                  </p:stCondLst>
                                  <p:childTnLst>
                                    <p:set>
                                      <p:cBhvr>
                                        <p:cTn id="10" dur="1" fill="hold">
                                          <p:stCondLst>
                                            <p:cond delay="0"/>
                                          </p:stCondLst>
                                        </p:cTn>
                                        <p:tgtEl>
                                          <p:spTgt spid="7171">
                                            <p:txEl>
                                              <p:pRg st="1" end="1"/>
                                            </p:txEl>
                                          </p:spTgt>
                                        </p:tgtEl>
                                        <p:attrNameLst>
                                          <p:attrName>style.visibility</p:attrName>
                                        </p:attrNameLst>
                                      </p:cBhvr>
                                      <p:to>
                                        <p:strVal val="visible"/>
                                      </p:to>
                                    </p:set>
                                    <p:animEffect transition="in" filter="slide(fromBottom)">
                                      <p:cBhvr>
                                        <p:cTn id="11" dur="1000"/>
                                        <p:tgtEl>
                                          <p:spTgt spid="7171">
                                            <p:txEl>
                                              <p:pRg st="1" end="1"/>
                                            </p:txEl>
                                          </p:spTgt>
                                        </p:tgtEl>
                                      </p:cBhvr>
                                    </p:animEffect>
                                  </p:childTnLst>
                                </p:cTn>
                              </p:par>
                            </p:childTnLst>
                          </p:cTn>
                        </p:par>
                        <p:par>
                          <p:cTn id="12" fill="hold">
                            <p:stCondLst>
                              <p:cond delay="2500"/>
                            </p:stCondLst>
                            <p:childTnLst>
                              <p:par>
                                <p:cTn id="13" presetID="12" presetClass="entr" presetSubtype="4" fill="hold" grpId="0" nodeType="afterEffect">
                                  <p:stCondLst>
                                    <p:cond delay="1000"/>
                                  </p:stCondLst>
                                  <p:childTnLst>
                                    <p:set>
                                      <p:cBhvr>
                                        <p:cTn id="14" dur="1" fill="hold">
                                          <p:stCondLst>
                                            <p:cond delay="0"/>
                                          </p:stCondLst>
                                        </p:cTn>
                                        <p:tgtEl>
                                          <p:spTgt spid="7171">
                                            <p:txEl>
                                              <p:pRg st="2" end="2"/>
                                            </p:txEl>
                                          </p:spTgt>
                                        </p:tgtEl>
                                        <p:attrNameLst>
                                          <p:attrName>style.visibility</p:attrName>
                                        </p:attrNameLst>
                                      </p:cBhvr>
                                      <p:to>
                                        <p:strVal val="visible"/>
                                      </p:to>
                                    </p:set>
                                    <p:animEffect transition="in" filter="slide(fromBottom)">
                                      <p:cBhvr>
                                        <p:cTn id="15" dur="1000"/>
                                        <p:tgtEl>
                                          <p:spTgt spid="7171">
                                            <p:txEl>
                                              <p:pRg st="2" end="2"/>
                                            </p:txEl>
                                          </p:spTgt>
                                        </p:tgtEl>
                                      </p:cBhvr>
                                    </p:animEffect>
                                  </p:childTnLst>
                                </p:cTn>
                              </p:par>
                            </p:childTnLst>
                          </p:cTn>
                        </p:par>
                        <p:par>
                          <p:cTn id="16" fill="hold">
                            <p:stCondLst>
                              <p:cond delay="4500"/>
                            </p:stCondLst>
                            <p:childTnLst>
                              <p:par>
                                <p:cTn id="17" presetID="12" presetClass="entr" presetSubtype="4" fill="hold" grpId="0" nodeType="afterEffect">
                                  <p:stCondLst>
                                    <p:cond delay="1000"/>
                                  </p:stCondLst>
                                  <p:childTnLst>
                                    <p:set>
                                      <p:cBhvr>
                                        <p:cTn id="18" dur="1" fill="hold">
                                          <p:stCondLst>
                                            <p:cond delay="0"/>
                                          </p:stCondLst>
                                        </p:cTn>
                                        <p:tgtEl>
                                          <p:spTgt spid="7171">
                                            <p:txEl>
                                              <p:pRg st="3" end="3"/>
                                            </p:txEl>
                                          </p:spTgt>
                                        </p:tgtEl>
                                        <p:attrNameLst>
                                          <p:attrName>style.visibility</p:attrName>
                                        </p:attrNameLst>
                                      </p:cBhvr>
                                      <p:to>
                                        <p:strVal val="visible"/>
                                      </p:to>
                                    </p:set>
                                    <p:animEffect transition="in" filter="slide(fromBottom)">
                                      <p:cBhvr>
                                        <p:cTn id="19" dur="10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kumimoji="1" lang="en-US" dirty="0">
                <a:ea typeface="+mj-ea"/>
                <a:cs typeface="+mj-cs"/>
              </a:rPr>
              <a:t>Delta Modulation Example</a:t>
            </a:r>
          </a:p>
        </p:txBody>
      </p:sp>
      <p:pic>
        <p:nvPicPr>
          <p:cNvPr id="96259" name="Picture 5" descr="Delta Modulation1                                              00282837  Mnementh                      BEAE7A2F:"/>
          <p:cNvPicPr>
            <a:picLocks noChangeAspect="1" noChangeArrowheads="1"/>
          </p:cNvPicPr>
          <p:nvPr/>
        </p:nvPicPr>
        <p:blipFill>
          <a:blip r:embed="rId3">
            <a:alphaModFix/>
            <a:lum/>
          </a:blip>
          <a:srcRect l="3580" t="4633" r="3580" b="13898"/>
          <a:stretch>
            <a:fillRect/>
          </a:stretch>
        </p:blipFill>
        <p:spPr bwMode="auto">
          <a:xfrm>
            <a:off x="838200" y="1447800"/>
            <a:ext cx="7469188" cy="5065713"/>
          </a:xfrm>
          <a:prstGeom prst="rect">
            <a:avLst/>
          </a:prstGeom>
          <a:noFill/>
          <a:ln w="9525">
            <a:noFill/>
            <a:miter lim="800000"/>
            <a:headEnd/>
            <a:tailEnd/>
          </a:ln>
        </p:spPr>
      </p:pic>
    </p:spTree>
  </p:cSld>
  <p:clrMapOvr>
    <a:masterClrMapping/>
  </p:clrMapOvr>
  <p:transition spd="slow">
    <p:zoom dir="in"/>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0"/>
            <a:ext cx="8229600" cy="1139825"/>
          </a:xfrm>
        </p:spPr>
        <p:txBody>
          <a:bodyPr/>
          <a:lstStyle/>
          <a:p>
            <a:pPr eaLnBrk="1" hangingPunct="1">
              <a:defRPr/>
            </a:pPr>
            <a:r>
              <a:rPr kumimoji="1" lang="en-US" dirty="0">
                <a:ea typeface="+mj-ea"/>
                <a:cs typeface="+mj-cs"/>
              </a:rPr>
              <a:t>Delta Modulation Operation</a:t>
            </a:r>
          </a:p>
        </p:txBody>
      </p:sp>
      <p:pic>
        <p:nvPicPr>
          <p:cNvPr id="98307" name="Picture 5" descr="Delta Modulation                                               00282837  Mnementh                      BEAE7A2F:"/>
          <p:cNvPicPr>
            <a:picLocks noChangeAspect="1" noChangeArrowheads="1"/>
          </p:cNvPicPr>
          <p:nvPr/>
        </p:nvPicPr>
        <p:blipFill>
          <a:blip r:embed="rId3">
            <a:lum/>
            <a:alphaModFix/>
          </a:blip>
          <a:srcRect l="9265" t="7159" r="9265" b="23267"/>
          <a:stretch>
            <a:fillRect/>
          </a:stretch>
        </p:blipFill>
        <p:spPr bwMode="auto">
          <a:xfrm>
            <a:off x="1981200" y="990600"/>
            <a:ext cx="5062538" cy="5595938"/>
          </a:xfrm>
          <a:prstGeom prst="rect">
            <a:avLst/>
          </a:prstGeom>
          <a:noFill/>
          <a:ln w="9525">
            <a:noFill/>
            <a:miter lim="800000"/>
            <a:headEnd/>
            <a:tailEnd/>
          </a:ln>
        </p:spPr>
      </p:pic>
    </p:spTree>
  </p:cSld>
  <p:clrMapOvr>
    <a:masterClrMapping/>
  </p:clrMapOvr>
  <p:transition spd="slow">
    <p:zoom dir="in"/>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400" dirty="0" smtClean="0"/>
              <a:t>THE CURRENT INPUT SIGNAL SAMPLE IS GREATER THAN THE PREVIOUS SAMPLE THEN THE DM GENERATE +DELTA</a:t>
            </a:r>
          </a:p>
          <a:p>
            <a:r>
              <a:rPr lang="en-US" sz="1400" dirty="0" smtClean="0"/>
              <a:t>THE CURRENT INPUT SIGNAL SAMPLE IS GREATER THAN THE PREVIOUS SAMPLE THEN THE DM GENERATE -DELTA</a:t>
            </a:r>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kumimoji="1" lang="en-US" dirty="0">
                <a:ea typeface="+mj-ea"/>
                <a:cs typeface="+mj-cs"/>
              </a:rPr>
              <a:t>PCM verses Delta Modulation</a:t>
            </a:r>
          </a:p>
        </p:txBody>
      </p:sp>
      <p:sp>
        <p:nvSpPr>
          <p:cNvPr id="51203" name="Rectangle 3"/>
          <p:cNvSpPr>
            <a:spLocks noGrp="1" noChangeArrowheads="1"/>
          </p:cNvSpPr>
          <p:nvPr>
            <p:ph type="body" idx="1"/>
          </p:nvPr>
        </p:nvSpPr>
        <p:spPr>
          <a:xfrm>
            <a:off x="457200" y="1447800"/>
            <a:ext cx="8229600" cy="4953000"/>
          </a:xfrm>
        </p:spPr>
        <p:txBody>
          <a:bodyPr/>
          <a:lstStyle/>
          <a:p>
            <a:pPr eaLnBrk="1" hangingPunct="1">
              <a:lnSpc>
                <a:spcPct val="90000"/>
              </a:lnSpc>
              <a:buFont typeface="Wingdings" pitchFamily="-110" charset="2"/>
              <a:buChar char="Ø"/>
              <a:defRPr/>
            </a:pPr>
            <a:r>
              <a:rPr kumimoji="1" lang="en-US" dirty="0"/>
              <a:t>DM has simplicity compared to PCM but has worse SNR</a:t>
            </a:r>
          </a:p>
          <a:p>
            <a:pPr eaLnBrk="1" hangingPunct="1">
              <a:lnSpc>
                <a:spcPct val="90000"/>
              </a:lnSpc>
              <a:buFont typeface="Wingdings" pitchFamily="-110" charset="2"/>
              <a:buChar char="Ø"/>
              <a:defRPr/>
            </a:pPr>
            <a:r>
              <a:rPr kumimoji="1" lang="en-US" dirty="0"/>
              <a:t>issue of bandwidth used</a:t>
            </a:r>
          </a:p>
          <a:p>
            <a:pPr lvl="1" eaLnBrk="1" hangingPunct="1">
              <a:lnSpc>
                <a:spcPct val="90000"/>
              </a:lnSpc>
              <a:buFont typeface="Wingdings" pitchFamily="-110" charset="2"/>
              <a:buChar char="l"/>
              <a:defRPr/>
            </a:pPr>
            <a:r>
              <a:rPr kumimoji="1" lang="en-US" dirty="0"/>
              <a:t>for good voice reproduction with PCM:</a:t>
            </a:r>
          </a:p>
          <a:p>
            <a:pPr lvl="2" eaLnBrk="1" hangingPunct="1">
              <a:lnSpc>
                <a:spcPct val="90000"/>
              </a:lnSpc>
              <a:defRPr/>
            </a:pPr>
            <a:r>
              <a:rPr kumimoji="1" lang="en-US" dirty="0"/>
              <a:t>want 128 levels (7 bit) &amp; voice bandwidth 4khz</a:t>
            </a:r>
          </a:p>
          <a:p>
            <a:pPr lvl="2" eaLnBrk="1" hangingPunct="1">
              <a:lnSpc>
                <a:spcPct val="90000"/>
              </a:lnSpc>
              <a:defRPr/>
            </a:pPr>
            <a:r>
              <a:rPr kumimoji="1" lang="en-US" dirty="0"/>
              <a:t>need 8000 x 7 = 56kbps</a:t>
            </a:r>
          </a:p>
          <a:p>
            <a:pPr eaLnBrk="1" hangingPunct="1">
              <a:lnSpc>
                <a:spcPct val="90000"/>
              </a:lnSpc>
              <a:buFont typeface="Wingdings" pitchFamily="-110" charset="2"/>
              <a:buChar char="Ø"/>
              <a:defRPr/>
            </a:pPr>
            <a:r>
              <a:rPr kumimoji="1" lang="en-US" dirty="0"/>
              <a:t>data compression can improve on this</a:t>
            </a:r>
          </a:p>
          <a:p>
            <a:pPr eaLnBrk="1" hangingPunct="1">
              <a:lnSpc>
                <a:spcPct val="90000"/>
              </a:lnSpc>
              <a:buFont typeface="Wingdings" pitchFamily="-110" charset="2"/>
              <a:buChar char="Ø"/>
              <a:defRPr/>
            </a:pPr>
            <a:r>
              <a:rPr kumimoji="1" lang="en-US" dirty="0"/>
              <a:t>still growing demand for digital signals</a:t>
            </a:r>
          </a:p>
          <a:p>
            <a:pPr lvl="1" eaLnBrk="1" hangingPunct="1">
              <a:lnSpc>
                <a:spcPct val="90000"/>
              </a:lnSpc>
              <a:buFont typeface="Wingdings" pitchFamily="-110" charset="2"/>
              <a:buChar char="l"/>
              <a:defRPr/>
            </a:pPr>
            <a:r>
              <a:rPr kumimoji="1" lang="en-US" dirty="0"/>
              <a:t>use of repeaters, TDM, efficient switching</a:t>
            </a:r>
          </a:p>
          <a:p>
            <a:pPr eaLnBrk="1" hangingPunct="1">
              <a:lnSpc>
                <a:spcPct val="90000"/>
              </a:lnSpc>
              <a:buFont typeface="Wingdings" pitchFamily="-110" charset="2"/>
              <a:buChar char="Ø"/>
              <a:defRPr/>
            </a:pPr>
            <a:r>
              <a:rPr kumimoji="1" lang="en-US" dirty="0"/>
              <a:t>PCM preferred to DM for analog signals</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kumimoji="1" lang="en-US" dirty="0">
                <a:ea typeface="+mj-ea"/>
                <a:cs typeface="+mj-cs"/>
              </a:rPr>
              <a:t>Analog Data, Analog Signals</a:t>
            </a:r>
          </a:p>
        </p:txBody>
      </p:sp>
      <p:sp>
        <p:nvSpPr>
          <p:cNvPr id="52227" name="Rectangle 3"/>
          <p:cNvSpPr>
            <a:spLocks noGrp="1" noChangeArrowheads="1"/>
          </p:cNvSpPr>
          <p:nvPr>
            <p:ph type="body" idx="1"/>
          </p:nvPr>
        </p:nvSpPr>
        <p:spPr/>
        <p:txBody>
          <a:bodyPr/>
          <a:lstStyle/>
          <a:p>
            <a:pPr eaLnBrk="1" hangingPunct="1">
              <a:buFont typeface="Wingdings" pitchFamily="-110" charset="2"/>
              <a:buChar char="Ø"/>
              <a:defRPr/>
            </a:pPr>
            <a:r>
              <a:rPr kumimoji="1" lang="en-US" sz="2800" dirty="0"/>
              <a:t>modulate carrier frequency with analog data</a:t>
            </a:r>
          </a:p>
          <a:p>
            <a:pPr eaLnBrk="1" hangingPunct="1">
              <a:buFont typeface="Wingdings" pitchFamily="-110" charset="2"/>
              <a:buChar char="Ø"/>
              <a:defRPr/>
            </a:pPr>
            <a:r>
              <a:rPr kumimoji="1" lang="en-US" sz="2800" dirty="0"/>
              <a:t>why modulate analog signals?</a:t>
            </a:r>
          </a:p>
          <a:p>
            <a:pPr lvl="1" eaLnBrk="1" hangingPunct="1">
              <a:buFont typeface="Wingdings" pitchFamily="-110" charset="2"/>
              <a:buChar char="l"/>
              <a:defRPr/>
            </a:pPr>
            <a:r>
              <a:rPr kumimoji="1" lang="en-US" sz="2400" dirty="0"/>
              <a:t>higher frequency can give more efficient transmission</a:t>
            </a:r>
          </a:p>
          <a:p>
            <a:pPr lvl="1" eaLnBrk="1" hangingPunct="1">
              <a:buFont typeface="Wingdings" pitchFamily="-110" charset="2"/>
              <a:buChar char="l"/>
              <a:defRPr/>
            </a:pPr>
            <a:r>
              <a:rPr kumimoji="1" lang="en-US" sz="2400" dirty="0"/>
              <a:t>permits frequency division multiplexing</a:t>
            </a:r>
          </a:p>
          <a:p>
            <a:pPr eaLnBrk="1" hangingPunct="1">
              <a:buFont typeface="Wingdings" pitchFamily="-110" charset="2"/>
              <a:buChar char="Ø"/>
              <a:defRPr/>
            </a:pPr>
            <a:r>
              <a:rPr kumimoji="1" lang="en-US" sz="2800" dirty="0"/>
              <a:t>types of modulation:</a:t>
            </a:r>
          </a:p>
          <a:p>
            <a:pPr lvl="1" eaLnBrk="1" hangingPunct="1">
              <a:buFont typeface="Wingdings" pitchFamily="-110" charset="2"/>
              <a:buChar char="l"/>
              <a:defRPr/>
            </a:pPr>
            <a:r>
              <a:rPr kumimoji="1" lang="en-US" sz="2400" dirty="0"/>
              <a:t>Amplitude</a:t>
            </a:r>
            <a:endParaRPr kumimoji="1" lang="en-US" sz="2000" dirty="0"/>
          </a:p>
          <a:p>
            <a:pPr lvl="1" eaLnBrk="1" hangingPunct="1">
              <a:buFont typeface="Wingdings" pitchFamily="-110" charset="2"/>
              <a:buChar char="l"/>
              <a:defRPr/>
            </a:pPr>
            <a:r>
              <a:rPr kumimoji="1" lang="en-US" sz="2400" dirty="0"/>
              <a:t>Frequency</a:t>
            </a:r>
          </a:p>
          <a:p>
            <a:pPr lvl="1" eaLnBrk="1" hangingPunct="1">
              <a:buFont typeface="Wingdings" pitchFamily="-110" charset="2"/>
              <a:buChar char="l"/>
              <a:defRPr/>
            </a:pPr>
            <a:r>
              <a:rPr kumimoji="1" lang="en-US" sz="2400" dirty="0"/>
              <a:t>Phase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1500"/>
                                  </p:stCondLst>
                                  <p:childTnLst>
                                    <p:set>
                                      <p:cBhvr>
                                        <p:cTn id="6" dur="1" fill="hold">
                                          <p:stCondLst>
                                            <p:cond delay="0"/>
                                          </p:stCondLst>
                                        </p:cTn>
                                        <p:tgtEl>
                                          <p:spTgt spid="52227">
                                            <p:txEl>
                                              <p:pRg st="1" end="1"/>
                                            </p:txEl>
                                          </p:spTgt>
                                        </p:tgtEl>
                                        <p:attrNameLst>
                                          <p:attrName>style.visibility</p:attrName>
                                        </p:attrNameLst>
                                      </p:cBhvr>
                                      <p:to>
                                        <p:strVal val="visible"/>
                                      </p:to>
                                    </p:set>
                                    <p:anim calcmode="lin" valueType="num">
                                      <p:cBhvr>
                                        <p:cTn id="7" dur="500" fill="hold"/>
                                        <p:tgtEl>
                                          <p:spTgt spid="5222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2227">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52227">
                                            <p:txEl>
                                              <p:pRg st="1" end="1"/>
                                            </p:txEl>
                                          </p:spTgt>
                                        </p:tgtEl>
                                      </p:cBhvr>
                                    </p:animEffect>
                                  </p:childTnLst>
                                </p:cTn>
                              </p:par>
                            </p:childTnLst>
                          </p:cTn>
                        </p:par>
                        <p:par>
                          <p:cTn id="10" fill="hold">
                            <p:stCondLst>
                              <p:cond delay="2000"/>
                            </p:stCondLst>
                            <p:childTnLst>
                              <p:par>
                                <p:cTn id="11" presetID="53" presetClass="entr" presetSubtype="0" fill="hold" grpId="0" nodeType="afterEffect">
                                  <p:stCondLst>
                                    <p:cond delay="2000"/>
                                  </p:stCondLst>
                                  <p:childTnLst>
                                    <p:set>
                                      <p:cBhvr>
                                        <p:cTn id="12" dur="1" fill="hold">
                                          <p:stCondLst>
                                            <p:cond delay="0"/>
                                          </p:stCondLst>
                                        </p:cTn>
                                        <p:tgtEl>
                                          <p:spTgt spid="52227">
                                            <p:txEl>
                                              <p:pRg st="2" end="2"/>
                                            </p:txEl>
                                          </p:spTgt>
                                        </p:tgtEl>
                                        <p:attrNameLst>
                                          <p:attrName>style.visibility</p:attrName>
                                        </p:attrNameLst>
                                      </p:cBhvr>
                                      <p:to>
                                        <p:strVal val="visible"/>
                                      </p:to>
                                    </p:set>
                                    <p:anim calcmode="lin" valueType="num">
                                      <p:cBhvr>
                                        <p:cTn id="13" dur="500" fill="hold"/>
                                        <p:tgtEl>
                                          <p:spTgt spid="52227">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52227">
                                            <p:txEl>
                                              <p:pRg st="2" end="2"/>
                                            </p:txEl>
                                          </p:spTgt>
                                        </p:tgtEl>
                                        <p:attrNameLst>
                                          <p:attrName>ppt_h</p:attrName>
                                        </p:attrNameLst>
                                      </p:cBhvr>
                                      <p:tavLst>
                                        <p:tav tm="0">
                                          <p:val>
                                            <p:fltVal val="0"/>
                                          </p:val>
                                        </p:tav>
                                        <p:tav tm="100000">
                                          <p:val>
                                            <p:strVal val="#ppt_h"/>
                                          </p:val>
                                        </p:tav>
                                      </p:tavLst>
                                    </p:anim>
                                    <p:animEffect transition="in" filter="fade">
                                      <p:cBhvr>
                                        <p:cTn id="15" dur="500"/>
                                        <p:tgtEl>
                                          <p:spTgt spid="52227">
                                            <p:txEl>
                                              <p:pRg st="2" end="2"/>
                                            </p:txEl>
                                          </p:spTgt>
                                        </p:tgtEl>
                                      </p:cBhvr>
                                    </p:animEffect>
                                  </p:childTnLst>
                                </p:cTn>
                              </p:par>
                            </p:childTnLst>
                          </p:cTn>
                        </p:par>
                        <p:par>
                          <p:cTn id="16" fill="hold">
                            <p:stCondLst>
                              <p:cond delay="4500"/>
                            </p:stCondLst>
                            <p:childTnLst>
                              <p:par>
                                <p:cTn id="17" presetID="53" presetClass="entr" presetSubtype="0" fill="hold" grpId="0" nodeType="afterEffect">
                                  <p:stCondLst>
                                    <p:cond delay="2000"/>
                                  </p:stCondLst>
                                  <p:childTnLst>
                                    <p:set>
                                      <p:cBhvr>
                                        <p:cTn id="18" dur="1" fill="hold">
                                          <p:stCondLst>
                                            <p:cond delay="0"/>
                                          </p:stCondLst>
                                        </p:cTn>
                                        <p:tgtEl>
                                          <p:spTgt spid="52227">
                                            <p:txEl>
                                              <p:pRg st="3" end="3"/>
                                            </p:txEl>
                                          </p:spTgt>
                                        </p:tgtEl>
                                        <p:attrNameLst>
                                          <p:attrName>style.visibility</p:attrName>
                                        </p:attrNameLst>
                                      </p:cBhvr>
                                      <p:to>
                                        <p:strVal val="visible"/>
                                      </p:to>
                                    </p:set>
                                    <p:anim calcmode="lin" valueType="num">
                                      <p:cBhvr>
                                        <p:cTn id="19" dur="500" fill="hold"/>
                                        <p:tgtEl>
                                          <p:spTgt spid="52227">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52227">
                                            <p:txEl>
                                              <p:pRg st="3" end="3"/>
                                            </p:txEl>
                                          </p:spTgt>
                                        </p:tgtEl>
                                        <p:attrNameLst>
                                          <p:attrName>ppt_h</p:attrName>
                                        </p:attrNameLst>
                                      </p:cBhvr>
                                      <p:tavLst>
                                        <p:tav tm="0">
                                          <p:val>
                                            <p:fltVal val="0"/>
                                          </p:val>
                                        </p:tav>
                                        <p:tav tm="100000">
                                          <p:val>
                                            <p:strVal val="#ppt_h"/>
                                          </p:val>
                                        </p:tav>
                                      </p:tavLst>
                                    </p:anim>
                                    <p:animEffect transition="in" filter="fade">
                                      <p:cBhvr>
                                        <p:cTn id="21" dur="500"/>
                                        <p:tgtEl>
                                          <p:spTgt spid="52227">
                                            <p:txEl>
                                              <p:pRg st="3" end="3"/>
                                            </p:txEl>
                                          </p:spTgt>
                                        </p:tgtEl>
                                      </p:cBhvr>
                                    </p:animEffect>
                                  </p:childTnLst>
                                </p:cTn>
                              </p:par>
                            </p:childTnLst>
                          </p:cTn>
                        </p:par>
                        <p:par>
                          <p:cTn id="22" fill="hold">
                            <p:stCondLst>
                              <p:cond delay="7000"/>
                            </p:stCondLst>
                            <p:childTnLst>
                              <p:par>
                                <p:cTn id="23" presetID="53" presetClass="entr" presetSubtype="0" fill="hold" grpId="0" nodeType="afterEffect">
                                  <p:stCondLst>
                                    <p:cond delay="1500"/>
                                  </p:stCondLst>
                                  <p:childTnLst>
                                    <p:set>
                                      <p:cBhvr>
                                        <p:cTn id="24" dur="1" fill="hold">
                                          <p:stCondLst>
                                            <p:cond delay="0"/>
                                          </p:stCondLst>
                                        </p:cTn>
                                        <p:tgtEl>
                                          <p:spTgt spid="52227">
                                            <p:txEl>
                                              <p:pRg st="4" end="4"/>
                                            </p:txEl>
                                          </p:spTgt>
                                        </p:tgtEl>
                                        <p:attrNameLst>
                                          <p:attrName>style.visibility</p:attrName>
                                        </p:attrNameLst>
                                      </p:cBhvr>
                                      <p:to>
                                        <p:strVal val="visible"/>
                                      </p:to>
                                    </p:set>
                                    <p:anim calcmode="lin" valueType="num">
                                      <p:cBhvr>
                                        <p:cTn id="25" dur="500" fill="hold"/>
                                        <p:tgtEl>
                                          <p:spTgt spid="52227">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52227">
                                            <p:txEl>
                                              <p:pRg st="4" end="4"/>
                                            </p:txEl>
                                          </p:spTgt>
                                        </p:tgtEl>
                                        <p:attrNameLst>
                                          <p:attrName>ppt_h</p:attrName>
                                        </p:attrNameLst>
                                      </p:cBhvr>
                                      <p:tavLst>
                                        <p:tav tm="0">
                                          <p:val>
                                            <p:fltVal val="0"/>
                                          </p:val>
                                        </p:tav>
                                        <p:tav tm="100000">
                                          <p:val>
                                            <p:strVal val="#ppt_h"/>
                                          </p:val>
                                        </p:tav>
                                      </p:tavLst>
                                    </p:anim>
                                    <p:animEffect transition="in" filter="fade">
                                      <p:cBhvr>
                                        <p:cTn id="27" dur="500"/>
                                        <p:tgtEl>
                                          <p:spTgt spid="52227">
                                            <p:txEl>
                                              <p:pRg st="4" end="4"/>
                                            </p:txEl>
                                          </p:spTgt>
                                        </p:tgtEl>
                                      </p:cBhvr>
                                    </p:animEffect>
                                  </p:childTnLst>
                                </p:cTn>
                              </p:par>
                            </p:childTnLst>
                          </p:cTn>
                        </p:par>
                        <p:par>
                          <p:cTn id="28" fill="hold">
                            <p:stCondLst>
                              <p:cond delay="9000"/>
                            </p:stCondLst>
                            <p:childTnLst>
                              <p:par>
                                <p:cTn id="29" presetID="53" presetClass="entr" presetSubtype="0" fill="hold" grpId="0" nodeType="afterEffect">
                                  <p:stCondLst>
                                    <p:cond delay="0"/>
                                  </p:stCondLst>
                                  <p:childTnLst>
                                    <p:set>
                                      <p:cBhvr>
                                        <p:cTn id="30" dur="1" fill="hold">
                                          <p:stCondLst>
                                            <p:cond delay="0"/>
                                          </p:stCondLst>
                                        </p:cTn>
                                        <p:tgtEl>
                                          <p:spTgt spid="52227">
                                            <p:txEl>
                                              <p:pRg st="5" end="5"/>
                                            </p:txEl>
                                          </p:spTgt>
                                        </p:tgtEl>
                                        <p:attrNameLst>
                                          <p:attrName>style.visibility</p:attrName>
                                        </p:attrNameLst>
                                      </p:cBhvr>
                                      <p:to>
                                        <p:strVal val="visible"/>
                                      </p:to>
                                    </p:set>
                                    <p:anim calcmode="lin" valueType="num">
                                      <p:cBhvr>
                                        <p:cTn id="31" dur="500" fill="hold"/>
                                        <p:tgtEl>
                                          <p:spTgt spid="52227">
                                            <p:txEl>
                                              <p:pRg st="5" end="5"/>
                                            </p:txEl>
                                          </p:spTgt>
                                        </p:tgtEl>
                                        <p:attrNameLst>
                                          <p:attrName>ppt_w</p:attrName>
                                        </p:attrNameLst>
                                      </p:cBhvr>
                                      <p:tavLst>
                                        <p:tav tm="0">
                                          <p:val>
                                            <p:fltVal val="0"/>
                                          </p:val>
                                        </p:tav>
                                        <p:tav tm="100000">
                                          <p:val>
                                            <p:strVal val="#ppt_w"/>
                                          </p:val>
                                        </p:tav>
                                      </p:tavLst>
                                    </p:anim>
                                    <p:anim calcmode="lin" valueType="num">
                                      <p:cBhvr>
                                        <p:cTn id="32" dur="500" fill="hold"/>
                                        <p:tgtEl>
                                          <p:spTgt spid="52227">
                                            <p:txEl>
                                              <p:pRg st="5" end="5"/>
                                            </p:txEl>
                                          </p:spTgt>
                                        </p:tgtEl>
                                        <p:attrNameLst>
                                          <p:attrName>ppt_h</p:attrName>
                                        </p:attrNameLst>
                                      </p:cBhvr>
                                      <p:tavLst>
                                        <p:tav tm="0">
                                          <p:val>
                                            <p:fltVal val="0"/>
                                          </p:val>
                                        </p:tav>
                                        <p:tav tm="100000">
                                          <p:val>
                                            <p:strVal val="#ppt_h"/>
                                          </p:val>
                                        </p:tav>
                                      </p:tavLst>
                                    </p:anim>
                                    <p:animEffect transition="in" filter="fade">
                                      <p:cBhvr>
                                        <p:cTn id="33" dur="500"/>
                                        <p:tgtEl>
                                          <p:spTgt spid="52227">
                                            <p:txEl>
                                              <p:pRg st="5" end="5"/>
                                            </p:txEl>
                                          </p:spTgt>
                                        </p:tgtEl>
                                      </p:cBhvr>
                                    </p:animEffect>
                                  </p:childTnLst>
                                </p:cTn>
                              </p:par>
                            </p:childTnLst>
                          </p:cTn>
                        </p:par>
                        <p:par>
                          <p:cTn id="34" fill="hold">
                            <p:stCondLst>
                              <p:cond delay="9500"/>
                            </p:stCondLst>
                            <p:childTnLst>
                              <p:par>
                                <p:cTn id="35" presetID="53" presetClass="entr" presetSubtype="0" fill="hold" grpId="0" nodeType="afterEffect">
                                  <p:stCondLst>
                                    <p:cond delay="0"/>
                                  </p:stCondLst>
                                  <p:childTnLst>
                                    <p:set>
                                      <p:cBhvr>
                                        <p:cTn id="36" dur="1" fill="hold">
                                          <p:stCondLst>
                                            <p:cond delay="0"/>
                                          </p:stCondLst>
                                        </p:cTn>
                                        <p:tgtEl>
                                          <p:spTgt spid="52227">
                                            <p:txEl>
                                              <p:pRg st="6" end="6"/>
                                            </p:txEl>
                                          </p:spTgt>
                                        </p:tgtEl>
                                        <p:attrNameLst>
                                          <p:attrName>style.visibility</p:attrName>
                                        </p:attrNameLst>
                                      </p:cBhvr>
                                      <p:to>
                                        <p:strVal val="visible"/>
                                      </p:to>
                                    </p:set>
                                    <p:anim calcmode="lin" valueType="num">
                                      <p:cBhvr>
                                        <p:cTn id="37" dur="500" fill="hold"/>
                                        <p:tgtEl>
                                          <p:spTgt spid="52227">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52227">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52227">
                                            <p:txEl>
                                              <p:pRg st="6" end="6"/>
                                            </p:txEl>
                                          </p:spTgt>
                                        </p:tgtEl>
                                      </p:cBhvr>
                                    </p:animEffect>
                                  </p:childTnLst>
                                </p:cTn>
                              </p:par>
                            </p:childTnLst>
                          </p:cTn>
                        </p:par>
                        <p:par>
                          <p:cTn id="40" fill="hold">
                            <p:stCondLst>
                              <p:cond delay="10000"/>
                            </p:stCondLst>
                            <p:childTnLst>
                              <p:par>
                                <p:cTn id="41" presetID="53" presetClass="entr" presetSubtype="0" fill="hold" grpId="0" nodeType="afterEffect">
                                  <p:stCondLst>
                                    <p:cond delay="0"/>
                                  </p:stCondLst>
                                  <p:childTnLst>
                                    <p:set>
                                      <p:cBhvr>
                                        <p:cTn id="42" dur="1" fill="hold">
                                          <p:stCondLst>
                                            <p:cond delay="0"/>
                                          </p:stCondLst>
                                        </p:cTn>
                                        <p:tgtEl>
                                          <p:spTgt spid="52227">
                                            <p:txEl>
                                              <p:pRg st="7" end="7"/>
                                            </p:txEl>
                                          </p:spTgt>
                                        </p:tgtEl>
                                        <p:attrNameLst>
                                          <p:attrName>style.visibility</p:attrName>
                                        </p:attrNameLst>
                                      </p:cBhvr>
                                      <p:to>
                                        <p:strVal val="visible"/>
                                      </p:to>
                                    </p:set>
                                    <p:anim calcmode="lin" valueType="num">
                                      <p:cBhvr>
                                        <p:cTn id="43" dur="500" fill="hold"/>
                                        <p:tgtEl>
                                          <p:spTgt spid="52227">
                                            <p:txEl>
                                              <p:pRg st="7" end="7"/>
                                            </p:txEl>
                                          </p:spTgt>
                                        </p:tgtEl>
                                        <p:attrNameLst>
                                          <p:attrName>ppt_w</p:attrName>
                                        </p:attrNameLst>
                                      </p:cBhvr>
                                      <p:tavLst>
                                        <p:tav tm="0">
                                          <p:val>
                                            <p:fltVal val="0"/>
                                          </p:val>
                                        </p:tav>
                                        <p:tav tm="100000">
                                          <p:val>
                                            <p:strVal val="#ppt_w"/>
                                          </p:val>
                                        </p:tav>
                                      </p:tavLst>
                                    </p:anim>
                                    <p:anim calcmode="lin" valueType="num">
                                      <p:cBhvr>
                                        <p:cTn id="44" dur="500" fill="hold"/>
                                        <p:tgtEl>
                                          <p:spTgt spid="52227">
                                            <p:txEl>
                                              <p:pRg st="7" end="7"/>
                                            </p:txEl>
                                          </p:spTgt>
                                        </p:tgtEl>
                                        <p:attrNameLst>
                                          <p:attrName>ppt_h</p:attrName>
                                        </p:attrNameLst>
                                      </p:cBhvr>
                                      <p:tavLst>
                                        <p:tav tm="0">
                                          <p:val>
                                            <p:fltVal val="0"/>
                                          </p:val>
                                        </p:tav>
                                        <p:tav tm="100000">
                                          <p:val>
                                            <p:strVal val="#ppt_h"/>
                                          </p:val>
                                        </p:tav>
                                      </p:tavLst>
                                    </p:anim>
                                    <p:animEffect transition="in" filter="fade">
                                      <p:cBhvr>
                                        <p:cTn id="45" dur="500"/>
                                        <p:tgtEl>
                                          <p:spTgt spid="522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2"/>
          <p:cNvSpPr>
            <a:spLocks noGrp="1"/>
          </p:cNvSpPr>
          <p:nvPr>
            <p:ph type="sldNum" sz="quarter" idx="10"/>
          </p:nvPr>
        </p:nvSpPr>
        <p:spPr>
          <a:noFill/>
        </p:spPr>
        <p:txBody>
          <a:bodyPr/>
          <a:lstStyle/>
          <a:p>
            <a:r>
              <a:rPr lang="en-US" smtClean="0"/>
              <a:t>5.</a:t>
            </a:r>
            <a:fld id="{778BDF43-8D06-4AE2-A0C1-0BA2CD564631}" type="slidenum">
              <a:rPr lang="en-US" smtClean="0"/>
              <a:pPr/>
              <a:t>85</a:t>
            </a:fld>
            <a:endParaRPr lang="en-US" smtClean="0"/>
          </a:p>
        </p:txBody>
      </p:sp>
      <p:pic>
        <p:nvPicPr>
          <p:cNvPr id="3075" name="Picture 2" descr="Forouzan4e07_banner"/>
          <p:cNvPicPr>
            <a:picLocks noGrp="1" noChangeAspect="1" noChangeArrowheads="1"/>
          </p:cNvPicPr>
          <p:nvPr>
            <p:ph/>
          </p:nvPr>
        </p:nvPicPr>
        <p:blipFill>
          <a:blip r:embed="rId3"/>
          <a:srcRect/>
          <a:stretch>
            <a:fillRect/>
          </a:stretch>
        </p:blipFill>
        <p:spPr bwMode="auto">
          <a:xfrm>
            <a:off x="0" y="0"/>
            <a:ext cx="9144000" cy="1096963"/>
          </a:xfrm>
          <a:noFill/>
          <a:ln>
            <a:miter lim="800000"/>
            <a:headEnd/>
            <a:tailEnd/>
          </a:ln>
        </p:spPr>
      </p:pic>
      <p:sp>
        <p:nvSpPr>
          <p:cNvPr id="3076" name="Rectangle 3"/>
          <p:cNvSpPr>
            <a:spLocks noChangeArrowheads="1"/>
          </p:cNvSpPr>
          <p:nvPr/>
        </p:nvSpPr>
        <p:spPr bwMode="auto">
          <a:xfrm>
            <a:off x="1143000" y="2514600"/>
            <a:ext cx="6858000" cy="1736725"/>
          </a:xfrm>
          <a:prstGeom prst="rect">
            <a:avLst/>
          </a:prstGeom>
          <a:noFill/>
          <a:ln w="9525">
            <a:noFill/>
            <a:miter lim="800000"/>
            <a:headEnd/>
            <a:tailEnd/>
          </a:ln>
        </p:spPr>
        <p:txBody>
          <a:bodyPr>
            <a:spAutoFit/>
          </a:bodyPr>
          <a:lstStyle/>
          <a:p>
            <a:pPr algn="ctr"/>
            <a:r>
              <a:rPr lang="en-US" sz="4400">
                <a:solidFill>
                  <a:schemeClr val="tx2"/>
                </a:solidFill>
              </a:rPr>
              <a:t>Chapter 5</a:t>
            </a:r>
          </a:p>
          <a:p>
            <a:pPr algn="ctr"/>
            <a:endParaRPr lang="en-US" sz="2000">
              <a:solidFill>
                <a:schemeClr val="tx2"/>
              </a:solidFill>
            </a:endParaRPr>
          </a:p>
          <a:p>
            <a:pPr algn="ctr"/>
            <a:r>
              <a:rPr lang="en-US" sz="4400"/>
              <a:t>Analog Transmission</a:t>
            </a:r>
          </a:p>
        </p:txBody>
      </p:sp>
      <p:sp>
        <p:nvSpPr>
          <p:cNvPr id="3077" name="Text Box 4"/>
          <p:cNvSpPr txBox="1">
            <a:spLocks noChangeArrowheads="1"/>
          </p:cNvSpPr>
          <p:nvPr/>
        </p:nvSpPr>
        <p:spPr bwMode="auto">
          <a:xfrm>
            <a:off x="0" y="6507163"/>
            <a:ext cx="9144000" cy="274637"/>
          </a:xfrm>
          <a:prstGeom prst="rect">
            <a:avLst/>
          </a:prstGeom>
          <a:noFill/>
          <a:ln w="9525">
            <a:noFill/>
            <a:miter lim="800000"/>
            <a:headEnd/>
            <a:tailEnd/>
          </a:ln>
        </p:spPr>
        <p:txBody>
          <a:bodyPr>
            <a:spAutoFit/>
          </a:bodyPr>
          <a:lstStyle/>
          <a:p>
            <a:pPr algn="ctr" eaLnBrk="1" hangingPunct="1"/>
            <a:r>
              <a:rPr lang="en-US" sz="1200" b="0">
                <a:latin typeface="Times New Roman" charset="0"/>
              </a:rPr>
              <a:t>Copyright © The McGraw-Hill Companies, Inc. Permission required for reproduction or display.</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1"/>
          <p:cNvSpPr>
            <a:spLocks noGrp="1"/>
          </p:cNvSpPr>
          <p:nvPr>
            <p:ph type="sldNum" sz="quarter" idx="10"/>
          </p:nvPr>
        </p:nvSpPr>
        <p:spPr>
          <a:noFill/>
        </p:spPr>
        <p:txBody>
          <a:bodyPr/>
          <a:lstStyle/>
          <a:p>
            <a:r>
              <a:rPr lang="en-US" smtClean="0"/>
              <a:t>5.</a:t>
            </a:r>
            <a:fld id="{63399700-8E12-492A-A747-802086DEF6A9}" type="slidenum">
              <a:rPr lang="en-US" smtClean="0"/>
              <a:pPr/>
              <a:t>86</a:t>
            </a:fld>
            <a:endParaRPr lang="en-US" smtClean="0"/>
          </a:p>
        </p:txBody>
      </p:sp>
      <p:sp>
        <p:nvSpPr>
          <p:cNvPr id="79769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 charset="0"/>
            </a:endParaRPr>
          </a:p>
        </p:txBody>
      </p:sp>
      <p:sp>
        <p:nvSpPr>
          <p:cNvPr id="797699" name="Text Box 3"/>
          <p:cNvSpPr txBox="1">
            <a:spLocks noChangeArrowheads="1"/>
          </p:cNvSpPr>
          <p:nvPr/>
        </p:nvSpPr>
        <p:spPr bwMode="auto">
          <a:xfrm>
            <a:off x="228600" y="406400"/>
            <a:ext cx="5659438" cy="579438"/>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latin typeface="Times" pitchFamily="1" charset="0"/>
              </a:rPr>
              <a:t>5-2   ANALOG AND DIGITAL</a:t>
            </a:r>
          </a:p>
        </p:txBody>
      </p:sp>
      <p:sp>
        <p:nvSpPr>
          <p:cNvPr id="4101"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charset="0"/>
            </a:endParaRPr>
          </a:p>
        </p:txBody>
      </p:sp>
      <p:sp>
        <p:nvSpPr>
          <p:cNvPr id="797701" name="Rectangle 5"/>
          <p:cNvSpPr>
            <a:spLocks noChangeArrowheads="1"/>
          </p:cNvSpPr>
          <p:nvPr/>
        </p:nvSpPr>
        <p:spPr bwMode="auto">
          <a:xfrm>
            <a:off x="228600" y="1384300"/>
            <a:ext cx="8229600" cy="2654300"/>
          </a:xfrm>
          <a:prstGeom prst="rect">
            <a:avLst/>
          </a:prstGeom>
          <a:noFill/>
          <a:ln w="9525">
            <a:noFill/>
            <a:miter lim="800000"/>
            <a:headEnd/>
            <a:tailEnd/>
          </a:ln>
          <a:effectLst/>
        </p:spPr>
        <p:txBody>
          <a:bodyPr anchor="ctr">
            <a:spAutoFit/>
          </a:bodyPr>
          <a:lstStyle/>
          <a:p>
            <a:pPr algn="just" eaLnBrk="1" hangingPunct="1">
              <a:defRPr/>
            </a:pPr>
            <a:r>
              <a:rPr lang="en-US" sz="2800" i="1">
                <a:effectLst>
                  <a:outerShdw blurRad="38100" dist="38100" dir="2700000" algn="tl">
                    <a:srgbClr val="C0C0C0"/>
                  </a:outerShdw>
                </a:effectLst>
                <a:latin typeface="Times New Roman" pitchFamily="1" charset="0"/>
              </a:rPr>
              <a:t>Analog-to-analog conversion is the representation of analog information by an analog signal. One may ask why we need to modulate an analog signal; it is already analog. Modulation is needed if the medium is bandpass in nature or if only a bandpass channel is available to us. </a:t>
            </a:r>
          </a:p>
        </p:txBody>
      </p:sp>
      <p:sp>
        <p:nvSpPr>
          <p:cNvPr id="4103" name="Rectangle 6"/>
          <p:cNvSpPr>
            <a:spLocks noChangeArrowheads="1"/>
          </p:cNvSpPr>
          <p:nvPr/>
        </p:nvSpPr>
        <p:spPr bwMode="auto">
          <a:xfrm>
            <a:off x="152400" y="4679950"/>
            <a:ext cx="6705600" cy="1187450"/>
          </a:xfrm>
          <a:prstGeom prst="rect">
            <a:avLst/>
          </a:prstGeom>
          <a:noFill/>
          <a:ln w="9525">
            <a:noFill/>
            <a:miter lim="800000"/>
            <a:headEnd/>
            <a:tailEnd/>
          </a:ln>
        </p:spPr>
        <p:txBody>
          <a:bodyPr>
            <a:spAutoFit/>
          </a:bodyPr>
          <a:lstStyle/>
          <a:p>
            <a:pPr marL="457200" indent="-457200">
              <a:buClr>
                <a:schemeClr val="tx1"/>
              </a:buClr>
              <a:buSzPct val="117000"/>
              <a:buFont typeface="Wingdings" pitchFamily="1" charset="2"/>
              <a:buChar char="§"/>
            </a:pPr>
            <a:r>
              <a:rPr lang="en-US" sz="2400">
                <a:solidFill>
                  <a:srgbClr val="0033CC"/>
                </a:solidFill>
                <a:latin typeface="Times New Roman" charset="0"/>
              </a:rPr>
              <a:t>Amplitude Modulation</a:t>
            </a:r>
            <a:endParaRPr lang="fr-FR" sz="2400">
              <a:solidFill>
                <a:srgbClr val="0033CC"/>
              </a:solidFill>
              <a:latin typeface="Times New Roman" charset="0"/>
            </a:endParaRPr>
          </a:p>
          <a:p>
            <a:pPr marL="457200" indent="-457200">
              <a:buClr>
                <a:schemeClr val="tx1"/>
              </a:buClr>
              <a:buSzPct val="117000"/>
              <a:buFont typeface="Wingdings" pitchFamily="1" charset="2"/>
              <a:buChar char="§"/>
            </a:pPr>
            <a:r>
              <a:rPr lang="fr-FR" sz="2400">
                <a:solidFill>
                  <a:srgbClr val="0033CC"/>
                </a:solidFill>
                <a:latin typeface="Times New Roman" charset="0"/>
              </a:rPr>
              <a:t>Frequency Modulation</a:t>
            </a:r>
          </a:p>
          <a:p>
            <a:pPr marL="457200" indent="-457200">
              <a:buClr>
                <a:schemeClr val="tx1"/>
              </a:buClr>
              <a:buSzPct val="117000"/>
              <a:buFont typeface="Wingdings" pitchFamily="1" charset="2"/>
              <a:buChar char="§"/>
            </a:pPr>
            <a:r>
              <a:rPr lang="fr-FR" sz="2400">
                <a:solidFill>
                  <a:srgbClr val="0033CC"/>
                </a:solidFill>
                <a:latin typeface="Times New Roman" charset="0"/>
              </a:rPr>
              <a:t>Phase Modulation</a:t>
            </a:r>
            <a:endParaRPr lang="en-US" sz="2400">
              <a:solidFill>
                <a:srgbClr val="0033CC"/>
              </a:solidFill>
              <a:latin typeface="Times New Roman" charset="0"/>
            </a:endParaRPr>
          </a:p>
        </p:txBody>
      </p:sp>
      <p:sp>
        <p:nvSpPr>
          <p:cNvPr id="797703" name="Text Box 7"/>
          <p:cNvSpPr txBox="1">
            <a:spLocks noChangeArrowheads="1"/>
          </p:cNvSpPr>
          <p:nvPr/>
        </p:nvSpPr>
        <p:spPr bwMode="auto">
          <a:xfrm>
            <a:off x="163513" y="4203700"/>
            <a:ext cx="4867275" cy="519113"/>
          </a:xfrm>
          <a:prstGeom prst="rect">
            <a:avLst/>
          </a:prstGeom>
          <a:noFill/>
          <a:ln w="76200" algn="ctr">
            <a:noFill/>
            <a:miter lim="800000"/>
            <a:headEnd/>
            <a:tailEnd/>
          </a:ln>
          <a:effectLst/>
        </p:spPr>
        <p:txBody>
          <a:bodyPr wrap="none">
            <a:spAutoFit/>
          </a:bodyPr>
          <a:lstStyle/>
          <a:p>
            <a:pPr algn="ctr">
              <a:defRPr/>
            </a:pPr>
            <a:r>
              <a:rPr lang="en-US" sz="2800" i="1" u="sng">
                <a:solidFill>
                  <a:schemeClr val="hlink"/>
                </a:solidFill>
                <a:effectLst>
                  <a:outerShdw blurRad="38100" dist="38100" dir="2700000" algn="tl">
                    <a:srgbClr val="C0C0C0"/>
                  </a:outerShdw>
                </a:effectLst>
                <a:latin typeface="Times New Roman" pitchFamily="1" charset="0"/>
              </a:rPr>
              <a:t>Topics discussed in this section:</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p:spPr>
        <p:txBody>
          <a:bodyPr/>
          <a:lstStyle/>
          <a:p>
            <a:r>
              <a:rPr lang="en-US" smtClean="0"/>
              <a:t>5.</a:t>
            </a:r>
            <a:fld id="{4917D883-E7B4-42D6-9B8D-8EDE9A2CC21E}" type="slidenum">
              <a:rPr lang="en-US" smtClean="0"/>
              <a:pPr/>
              <a:t>87</a:t>
            </a:fld>
            <a:endParaRPr lang="en-US" smtClean="0"/>
          </a:p>
        </p:txBody>
      </p:sp>
      <p:sp>
        <p:nvSpPr>
          <p:cNvPr id="5123"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5124"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5125" name="Text Box 4"/>
          <p:cNvSpPr txBox="1">
            <a:spLocks noChangeArrowheads="1"/>
          </p:cNvSpPr>
          <p:nvPr/>
        </p:nvSpPr>
        <p:spPr bwMode="auto">
          <a:xfrm>
            <a:off x="304800" y="762000"/>
            <a:ext cx="5824538"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charset="0"/>
              </a:rPr>
              <a:t>Figure 5.15  </a:t>
            </a:r>
            <a:r>
              <a:rPr lang="en-US" sz="2000" i="1">
                <a:latin typeface="Times New Roman" charset="0"/>
              </a:rPr>
              <a:t>Types of analog-to-analog modulation</a:t>
            </a:r>
          </a:p>
        </p:txBody>
      </p:sp>
      <p:sp>
        <p:nvSpPr>
          <p:cNvPr id="5126"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5127" name="Picture 6"/>
          <p:cNvPicPr>
            <a:picLocks noChangeAspect="1" noChangeArrowheads="1"/>
          </p:cNvPicPr>
          <p:nvPr/>
        </p:nvPicPr>
        <p:blipFill>
          <a:blip r:embed="rId3"/>
          <a:srcRect/>
          <a:stretch>
            <a:fillRect/>
          </a:stretch>
        </p:blipFill>
        <p:spPr bwMode="auto">
          <a:xfrm>
            <a:off x="295275" y="2486025"/>
            <a:ext cx="8391525" cy="2162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r>
              <a:rPr lang="en-US" smtClean="0"/>
              <a:t>5.</a:t>
            </a:r>
            <a:fld id="{209EDF44-C006-492F-A3B6-6D26C4D7E673}" type="slidenum">
              <a:rPr lang="en-US" smtClean="0"/>
              <a:pPr/>
              <a:t>88</a:t>
            </a:fld>
            <a:endParaRPr lang="en-US" smtClean="0"/>
          </a:p>
        </p:txBody>
      </p:sp>
      <p:sp>
        <p:nvSpPr>
          <p:cNvPr id="6147"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Amplitude Modulation</a:t>
            </a:r>
          </a:p>
        </p:txBody>
      </p:sp>
      <p:sp>
        <p:nvSpPr>
          <p:cNvPr id="6148" name="Rectangle 3"/>
          <p:cNvSpPr>
            <a:spLocks noGrp="1" noChangeArrowheads="1"/>
          </p:cNvSpPr>
          <p:nvPr>
            <p:ph type="body" idx="1"/>
          </p:nvPr>
        </p:nvSpPr>
        <p:spPr bwMode="auto">
          <a:xfrm>
            <a:off x="685800" y="1981200"/>
            <a:ext cx="77724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r>
              <a:rPr lang="en-US" sz="2800" smtClean="0"/>
              <a:t>A carrier signal is modulated only in amplitude value</a:t>
            </a:r>
          </a:p>
          <a:p>
            <a:pPr eaLnBrk="1" hangingPunct="1">
              <a:lnSpc>
                <a:spcPct val="90000"/>
              </a:lnSpc>
            </a:pPr>
            <a:r>
              <a:rPr lang="en-US" sz="2800" smtClean="0"/>
              <a:t>The modulating signal is the envelope of the carrier</a:t>
            </a:r>
          </a:p>
          <a:p>
            <a:pPr eaLnBrk="1" hangingPunct="1">
              <a:lnSpc>
                <a:spcPct val="90000"/>
              </a:lnSpc>
            </a:pPr>
            <a:r>
              <a:rPr lang="en-US" sz="2800" smtClean="0"/>
              <a:t>The required bandwidth is 2B, where B is the bandwidth of the modulating signal</a:t>
            </a:r>
          </a:p>
          <a:p>
            <a:pPr eaLnBrk="1" hangingPunct="1">
              <a:lnSpc>
                <a:spcPct val="90000"/>
              </a:lnSpc>
            </a:pPr>
            <a:r>
              <a:rPr lang="en-US" sz="2800" smtClean="0"/>
              <a:t>Since on both sides of the carrier freq. f</a:t>
            </a:r>
            <a:r>
              <a:rPr lang="en-US" sz="2800" baseline="-25000" smtClean="0"/>
              <a:t>c</a:t>
            </a:r>
            <a:r>
              <a:rPr lang="en-US" sz="2800" smtClean="0"/>
              <a:t>, the spectrum is identical, we can discard one half, thus requiring a smaller bandwidth for transmission.</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Amplitude Modulation</a:t>
            </a:r>
            <a:br>
              <a:rPr lang="en-US" smtClean="0"/>
            </a:br>
            <a:endParaRPr lang="en-US" smtClean="0"/>
          </a:p>
        </p:txBody>
      </p:sp>
      <p:sp>
        <p:nvSpPr>
          <p:cNvPr id="7171" name="Content Placeholder 2"/>
          <p:cNvSpPr>
            <a:spLocks noGrp="1"/>
          </p:cNvSpPr>
          <p:nvPr>
            <p:ph idx="1"/>
          </p:nvPr>
        </p:nvSpPr>
        <p:spPr bwMode="auto">
          <a:xfrm>
            <a:off x="533400" y="1066800"/>
            <a:ext cx="8229600" cy="44545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Amplitude modulation (AM) is the simplest form of modulation .</a:t>
            </a:r>
          </a:p>
          <a:p>
            <a:pPr eaLnBrk="1" hangingPunct="1"/>
            <a:r>
              <a:rPr lang="en-US" smtClean="0"/>
              <a:t>Mathematically, the process can be expressed as </a:t>
            </a:r>
          </a:p>
          <a:p>
            <a:pPr eaLnBrk="1" hangingPunct="1"/>
            <a:endParaRPr lang="en-US" b="1" smtClean="0"/>
          </a:p>
          <a:p>
            <a:pPr eaLnBrk="1" hangingPunct="1">
              <a:buFont typeface="Wingdings" pitchFamily="1" charset="2"/>
              <a:buNone/>
            </a:pPr>
            <a:r>
              <a:rPr lang="en-US" smtClean="0"/>
              <a:t>Where     is the carrier and </a:t>
            </a:r>
            <a:r>
              <a:rPr lang="en-US" i="1" smtClean="0"/>
              <a:t>x(t) is the input signal (carrying data), both normalized</a:t>
            </a:r>
          </a:p>
          <a:p>
            <a:pPr eaLnBrk="1" hangingPunct="1">
              <a:buFont typeface="Wingdings" pitchFamily="1" charset="2"/>
              <a:buNone/>
            </a:pPr>
            <a:r>
              <a:rPr lang="en-US" smtClean="0"/>
              <a:t>to unity amplitude. </a:t>
            </a:r>
          </a:p>
          <a:p>
            <a:pPr eaLnBrk="1" hangingPunct="1">
              <a:buFont typeface="Wingdings" pitchFamily="1" charset="2"/>
              <a:buNone/>
            </a:pPr>
            <a:r>
              <a:rPr lang="en-US" smtClean="0"/>
              <a:t>The parameter known as the </a:t>
            </a:r>
            <a:r>
              <a:rPr lang="en-US" b="1" smtClean="0"/>
              <a:t>modulation index, is </a:t>
            </a:r>
            <a:r>
              <a:rPr lang="en-US" smtClean="0"/>
              <a:t>the ratio of the amplitude of the input signal to the carrier.</a:t>
            </a:r>
          </a:p>
        </p:txBody>
      </p:sp>
      <p:pic>
        <p:nvPicPr>
          <p:cNvPr id="7172" name="Picture 5"/>
          <p:cNvPicPr>
            <a:picLocks noChangeAspect="1" noChangeArrowheads="1"/>
          </p:cNvPicPr>
          <p:nvPr/>
        </p:nvPicPr>
        <p:blipFill>
          <a:blip r:embed="rId2"/>
          <a:srcRect/>
          <a:stretch>
            <a:fillRect/>
          </a:stretch>
        </p:blipFill>
        <p:spPr bwMode="auto">
          <a:xfrm>
            <a:off x="2286000" y="3200400"/>
            <a:ext cx="4495800" cy="590550"/>
          </a:xfrm>
          <a:prstGeom prst="rect">
            <a:avLst/>
          </a:prstGeom>
          <a:noFill/>
          <a:ln w="9525">
            <a:noFill/>
            <a:miter lim="800000"/>
            <a:headEnd/>
            <a:tailEnd/>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52400"/>
            <a:ext cx="8229600" cy="1139825"/>
          </a:xfrm>
        </p:spPr>
        <p:txBody>
          <a:bodyPr/>
          <a:lstStyle/>
          <a:p>
            <a:pPr eaLnBrk="1" hangingPunct="1">
              <a:defRPr/>
            </a:pPr>
            <a:r>
              <a:rPr kumimoji="1" lang="en-US" dirty="0" smtClean="0">
                <a:ea typeface="+mj-ea"/>
                <a:cs typeface="+mj-cs"/>
              </a:rPr>
              <a:t>Terminology</a:t>
            </a:r>
            <a:endParaRPr kumimoji="1" lang="en-US" dirty="0">
              <a:ea typeface="+mj-ea"/>
              <a:cs typeface="+mj-cs"/>
            </a:endParaRPr>
          </a:p>
        </p:txBody>
      </p:sp>
      <p:sp>
        <p:nvSpPr>
          <p:cNvPr id="8195" name="Rectangle 3"/>
          <p:cNvSpPr>
            <a:spLocks noGrp="1" noChangeArrowheads="1"/>
          </p:cNvSpPr>
          <p:nvPr>
            <p:ph type="body" idx="1"/>
          </p:nvPr>
        </p:nvSpPr>
        <p:spPr>
          <a:xfrm>
            <a:off x="304800" y="1371600"/>
            <a:ext cx="8534400" cy="5638800"/>
          </a:xfrm>
        </p:spPr>
        <p:txBody>
          <a:bodyPr/>
          <a:lstStyle/>
          <a:p>
            <a:pPr eaLnBrk="1" hangingPunct="1">
              <a:buFont typeface="Wingdings" pitchFamily="-110" charset="2"/>
              <a:buChar char="Ø"/>
              <a:defRPr/>
            </a:pPr>
            <a:r>
              <a:rPr kumimoji="1" lang="en-US" sz="2800" b="1" dirty="0" smtClean="0"/>
              <a:t>unipolar</a:t>
            </a:r>
            <a:r>
              <a:rPr kumimoji="1" lang="en-US" sz="2800" dirty="0" smtClean="0"/>
              <a:t> – all signal elements have the same sign</a:t>
            </a:r>
          </a:p>
          <a:p>
            <a:pPr eaLnBrk="1" hangingPunct="1">
              <a:buFont typeface="Wingdings" pitchFamily="-110" charset="2"/>
              <a:buChar char="Ø"/>
              <a:defRPr/>
            </a:pPr>
            <a:r>
              <a:rPr kumimoji="1" lang="en-US" sz="2800" b="1" dirty="0" smtClean="0"/>
              <a:t>polar</a:t>
            </a:r>
            <a:r>
              <a:rPr kumimoji="1" lang="en-US" sz="2800" dirty="0" smtClean="0"/>
              <a:t> – one logic state represented by positive voltage and the other by negative voltage</a:t>
            </a:r>
          </a:p>
          <a:p>
            <a:pPr eaLnBrk="1" hangingPunct="1">
              <a:buFont typeface="Wingdings" pitchFamily="-110" charset="2"/>
              <a:buChar char="Ø"/>
              <a:defRPr/>
            </a:pPr>
            <a:r>
              <a:rPr kumimoji="1" lang="en-US" sz="2800" b="1" dirty="0" smtClean="0"/>
              <a:t>data rate </a:t>
            </a:r>
            <a:r>
              <a:rPr kumimoji="1" lang="en-US" sz="2800" dirty="0" smtClean="0"/>
              <a:t>– rate of data ( R ) transmission in bits per second</a:t>
            </a:r>
          </a:p>
          <a:p>
            <a:pPr eaLnBrk="1" hangingPunct="1">
              <a:buFont typeface="Wingdings" pitchFamily="-110" charset="2"/>
              <a:buChar char="Ø"/>
              <a:defRPr/>
            </a:pPr>
            <a:r>
              <a:rPr kumimoji="1" lang="en-US" sz="2800" b="1" dirty="0" smtClean="0"/>
              <a:t>duration or length of a bit </a:t>
            </a:r>
            <a:r>
              <a:rPr kumimoji="1" lang="en-US" sz="2800" dirty="0" smtClean="0"/>
              <a:t>– time taken for transmitter to emit the bit (1/R)</a:t>
            </a:r>
          </a:p>
          <a:p>
            <a:pPr eaLnBrk="1" hangingPunct="1">
              <a:buFont typeface="Wingdings" pitchFamily="-110" charset="2"/>
              <a:buChar char="Ø"/>
              <a:defRPr/>
            </a:pPr>
            <a:r>
              <a:rPr kumimoji="1" lang="en-US" sz="2800" b="1" dirty="0" smtClean="0"/>
              <a:t>modulation rate</a:t>
            </a:r>
            <a:r>
              <a:rPr kumimoji="1" lang="en-US" sz="2800" dirty="0" smtClean="0"/>
              <a:t> – rate at which the signal level changes, measured in baud = signal elements per second. </a:t>
            </a:r>
          </a:p>
          <a:p>
            <a:pPr eaLnBrk="1" hangingPunct="1">
              <a:buFont typeface="Wingdings" pitchFamily="-110" charset="2"/>
              <a:buChar char="Ø"/>
              <a:defRPr/>
            </a:pPr>
            <a:r>
              <a:rPr kumimoji="1" lang="en-US" sz="2800" b="1" dirty="0" smtClean="0"/>
              <a:t>mark and space </a:t>
            </a:r>
            <a:r>
              <a:rPr kumimoji="1" lang="en-US" sz="2800" dirty="0" smtClean="0"/>
              <a:t>– binary 1 and binary 0</a:t>
            </a:r>
            <a:endParaRPr kumimoji="1" lang="en-US" sz="2800" b="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1000"/>
                                  </p:stCondLst>
                                  <p:childTnLst>
                                    <p:animEffect transition="out" filter="fade">
                                      <p:cBhvr>
                                        <p:cTn id="6" dur="500" tmFilter="0, 0; .2, .5; .8, .5; 1, 0"/>
                                        <p:tgtEl>
                                          <p:spTgt spid="8195">
                                            <p:txEl>
                                              <p:pRg st="0" end="0"/>
                                            </p:txEl>
                                          </p:spTgt>
                                        </p:tgtEl>
                                      </p:cBhvr>
                                    </p:animEffect>
                                    <p:animScale>
                                      <p:cBhvr>
                                        <p:cTn id="7" dur="250" autoRev="1" fill="hold"/>
                                        <p:tgtEl>
                                          <p:spTgt spid="8195">
                                            <p:txEl>
                                              <p:pRg st="0" end="0"/>
                                            </p:txEl>
                                          </p:spTgt>
                                        </p:tgtEl>
                                      </p:cBhvr>
                                      <p:by x="105000" y="105000"/>
                                    </p:animScale>
                                  </p:childTnLst>
                                </p:cTn>
                              </p:par>
                            </p:childTnLst>
                          </p:cTn>
                        </p:par>
                        <p:par>
                          <p:cTn id="8" fill="hold">
                            <p:stCondLst>
                              <p:cond delay="1500"/>
                            </p:stCondLst>
                            <p:childTnLst>
                              <p:par>
                                <p:cTn id="9" presetID="26" presetClass="emph" presetSubtype="0" fill="hold" grpId="0" nodeType="afterEffect">
                                  <p:stCondLst>
                                    <p:cond delay="2000"/>
                                  </p:stCondLst>
                                  <p:childTnLst>
                                    <p:animEffect transition="out" filter="fade">
                                      <p:cBhvr>
                                        <p:cTn id="10" dur="500" tmFilter="0, 0; .2, .5; .8, .5; 1, 0"/>
                                        <p:tgtEl>
                                          <p:spTgt spid="8195">
                                            <p:txEl>
                                              <p:pRg st="1" end="1"/>
                                            </p:txEl>
                                          </p:spTgt>
                                        </p:tgtEl>
                                      </p:cBhvr>
                                    </p:animEffect>
                                    <p:animScale>
                                      <p:cBhvr>
                                        <p:cTn id="11" dur="250" autoRev="1" fill="hold"/>
                                        <p:tgtEl>
                                          <p:spTgt spid="8195">
                                            <p:txEl>
                                              <p:pRg st="1" end="1"/>
                                            </p:txEl>
                                          </p:spTgt>
                                        </p:tgtEl>
                                      </p:cBhvr>
                                      <p:by x="105000" y="105000"/>
                                    </p:animScale>
                                  </p:childTnLst>
                                </p:cTn>
                              </p:par>
                            </p:childTnLst>
                          </p:cTn>
                        </p:par>
                        <p:par>
                          <p:cTn id="12" fill="hold">
                            <p:stCondLst>
                              <p:cond delay="4000"/>
                            </p:stCondLst>
                            <p:childTnLst>
                              <p:par>
                                <p:cTn id="13" presetID="26" presetClass="emph" presetSubtype="0" fill="hold" grpId="0" nodeType="afterEffect">
                                  <p:stCondLst>
                                    <p:cond delay="2000"/>
                                  </p:stCondLst>
                                  <p:childTnLst>
                                    <p:animEffect transition="out" filter="fade">
                                      <p:cBhvr>
                                        <p:cTn id="14" dur="500" tmFilter="0, 0; .2, .5; .8, .5; 1, 0"/>
                                        <p:tgtEl>
                                          <p:spTgt spid="8195">
                                            <p:txEl>
                                              <p:pRg st="2" end="2"/>
                                            </p:txEl>
                                          </p:spTgt>
                                        </p:tgtEl>
                                      </p:cBhvr>
                                    </p:animEffect>
                                    <p:animScale>
                                      <p:cBhvr>
                                        <p:cTn id="15" dur="250" autoRev="1" fill="hold"/>
                                        <p:tgtEl>
                                          <p:spTgt spid="8195">
                                            <p:txEl>
                                              <p:pRg st="2" end="2"/>
                                            </p:txEl>
                                          </p:spTgt>
                                        </p:tgtEl>
                                      </p:cBhvr>
                                      <p:by x="105000" y="105000"/>
                                    </p:animScale>
                                  </p:childTnLst>
                                </p:cTn>
                              </p:par>
                            </p:childTnLst>
                          </p:cTn>
                        </p:par>
                        <p:par>
                          <p:cTn id="16" fill="hold">
                            <p:stCondLst>
                              <p:cond delay="6500"/>
                            </p:stCondLst>
                            <p:childTnLst>
                              <p:par>
                                <p:cTn id="17" presetID="26" presetClass="emph" presetSubtype="0" fill="hold" grpId="0" nodeType="afterEffect">
                                  <p:stCondLst>
                                    <p:cond delay="2000"/>
                                  </p:stCondLst>
                                  <p:childTnLst>
                                    <p:animEffect transition="out" filter="fade">
                                      <p:cBhvr>
                                        <p:cTn id="18" dur="500" tmFilter="0, 0; .2, .5; .8, .5; 1, 0"/>
                                        <p:tgtEl>
                                          <p:spTgt spid="8195">
                                            <p:txEl>
                                              <p:pRg st="3" end="3"/>
                                            </p:txEl>
                                          </p:spTgt>
                                        </p:tgtEl>
                                      </p:cBhvr>
                                    </p:animEffect>
                                    <p:animScale>
                                      <p:cBhvr>
                                        <p:cTn id="19" dur="250" autoRev="1" fill="hold"/>
                                        <p:tgtEl>
                                          <p:spTgt spid="8195">
                                            <p:txEl>
                                              <p:pRg st="3" end="3"/>
                                            </p:txEl>
                                          </p:spTgt>
                                        </p:tgtEl>
                                      </p:cBhvr>
                                      <p:by x="105000" y="105000"/>
                                    </p:animScale>
                                  </p:childTnLst>
                                </p:cTn>
                              </p:par>
                            </p:childTnLst>
                          </p:cTn>
                        </p:par>
                        <p:par>
                          <p:cTn id="20" fill="hold">
                            <p:stCondLst>
                              <p:cond delay="9000"/>
                            </p:stCondLst>
                            <p:childTnLst>
                              <p:par>
                                <p:cTn id="21" presetID="26" presetClass="emph" presetSubtype="0" fill="hold" grpId="0" nodeType="afterEffect">
                                  <p:stCondLst>
                                    <p:cond delay="2000"/>
                                  </p:stCondLst>
                                  <p:childTnLst>
                                    <p:animEffect transition="out" filter="fade">
                                      <p:cBhvr>
                                        <p:cTn id="22" dur="500" tmFilter="0, 0; .2, .5; .8, .5; 1, 0"/>
                                        <p:tgtEl>
                                          <p:spTgt spid="8195">
                                            <p:txEl>
                                              <p:pRg st="4" end="4"/>
                                            </p:txEl>
                                          </p:spTgt>
                                        </p:tgtEl>
                                      </p:cBhvr>
                                    </p:animEffect>
                                    <p:animScale>
                                      <p:cBhvr>
                                        <p:cTn id="23" dur="250" autoRev="1" fill="hold"/>
                                        <p:tgtEl>
                                          <p:spTgt spid="8195">
                                            <p:txEl>
                                              <p:pRg st="4" end="4"/>
                                            </p:txEl>
                                          </p:spTgt>
                                        </p:tgtEl>
                                      </p:cBhvr>
                                      <p:by x="105000" y="105000"/>
                                    </p:animScale>
                                  </p:childTnLst>
                                </p:cTn>
                              </p:par>
                            </p:childTnLst>
                          </p:cTn>
                        </p:par>
                        <p:par>
                          <p:cTn id="24" fill="hold">
                            <p:stCondLst>
                              <p:cond delay="11500"/>
                            </p:stCondLst>
                            <p:childTnLst>
                              <p:par>
                                <p:cTn id="25" presetID="26" presetClass="emph" presetSubtype="0" fill="hold" grpId="0" nodeType="afterEffect">
                                  <p:stCondLst>
                                    <p:cond delay="2000"/>
                                  </p:stCondLst>
                                  <p:childTnLst>
                                    <p:animEffect transition="out" filter="fade">
                                      <p:cBhvr>
                                        <p:cTn id="26" dur="500" tmFilter="0, 0; .2, .5; .8, .5; 1, 0"/>
                                        <p:tgtEl>
                                          <p:spTgt spid="8195">
                                            <p:txEl>
                                              <p:pRg st="5" end="5"/>
                                            </p:txEl>
                                          </p:spTgt>
                                        </p:tgtEl>
                                      </p:cBhvr>
                                    </p:animEffect>
                                    <p:animScale>
                                      <p:cBhvr>
                                        <p:cTn id="27" dur="250" autoRev="1" fill="hold"/>
                                        <p:tgtEl>
                                          <p:spTgt spid="8195">
                                            <p:txEl>
                                              <p:pRg st="5" end="5"/>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bwMode="auto">
          <a:xfrm>
            <a:off x="457200" y="304800"/>
            <a:ext cx="8229600" cy="58261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The “1” in the Equation is a dc component that prevents loss of information </a:t>
            </a:r>
          </a:p>
          <a:p>
            <a:pPr eaLnBrk="1" hangingPunct="1"/>
            <a:r>
              <a:rPr lang="en-US" smtClean="0"/>
              <a:t>This scheme is also known as double sideband transmitted carrier (DSBTC)</a:t>
            </a:r>
          </a:p>
          <a:p>
            <a:pPr eaLnBrk="1" hangingPunct="1">
              <a:buFont typeface="Wingdings" pitchFamily="1" charset="2"/>
              <a:buNone/>
            </a:pPr>
            <a:endParaRPr lang="en-US" smtClean="0"/>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bwMode="auto">
          <a:xfrm>
            <a:off x="381000" y="0"/>
            <a:ext cx="8229600" cy="44545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 </a:t>
            </a:r>
            <a:r>
              <a:rPr lang="en-US" i="1" smtClean="0"/>
              <a:t>s(t) contains unnecessary components, because each of </a:t>
            </a:r>
            <a:r>
              <a:rPr lang="en-US" smtClean="0"/>
              <a:t>the sidebands contains the complete spectrum of </a:t>
            </a:r>
            <a:r>
              <a:rPr lang="en-US" i="1" smtClean="0"/>
              <a:t>m(t). </a:t>
            </a:r>
          </a:p>
          <a:p>
            <a:pPr eaLnBrk="1" hangingPunct="1"/>
            <a:r>
              <a:rPr lang="en-US" i="1" smtClean="0"/>
              <a:t>A popular variant of AM,</a:t>
            </a:r>
            <a:r>
              <a:rPr lang="en-US" smtClean="0"/>
              <a:t>known as single sideband (SSB), takes advantage of this fact by sending only one of the sidebands, eliminating the other sideband and the carrier. </a:t>
            </a:r>
          </a:p>
          <a:p>
            <a:pPr eaLnBrk="1" hangingPunct="1"/>
            <a:r>
              <a:rPr lang="en-US" smtClean="0"/>
              <a:t>Advantages</a:t>
            </a:r>
          </a:p>
          <a:p>
            <a:pPr eaLnBrk="1" hangingPunct="1">
              <a:buFont typeface="Wingdings" pitchFamily="1" charset="2"/>
              <a:buNone/>
            </a:pPr>
            <a:r>
              <a:rPr lang="en-US" smtClean="0"/>
              <a:t>Only half the bandwidth is required</a:t>
            </a:r>
          </a:p>
          <a:p>
            <a:pPr eaLnBrk="1" hangingPunct="1">
              <a:buFont typeface="Wingdings" pitchFamily="1" charset="2"/>
              <a:buNone/>
            </a:pPr>
            <a:r>
              <a:rPr lang="en-US" smtClean="0"/>
              <a:t>Less power is required</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0"/>
          </p:nvPr>
        </p:nvSpPr>
        <p:spPr>
          <a:noFill/>
        </p:spPr>
        <p:txBody>
          <a:bodyPr/>
          <a:lstStyle/>
          <a:p>
            <a:r>
              <a:rPr lang="en-US" smtClean="0"/>
              <a:t>5.</a:t>
            </a:r>
            <a:fld id="{79C26448-4162-4A6D-914B-1C1E4DA19262}" type="slidenum">
              <a:rPr lang="en-US" smtClean="0"/>
              <a:pPr/>
              <a:t>92</a:t>
            </a:fld>
            <a:endParaRPr lang="en-US" smtClean="0"/>
          </a:p>
        </p:txBody>
      </p:sp>
      <p:sp>
        <p:nvSpPr>
          <p:cNvPr id="10243"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10244"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10245" name="Text Box 4"/>
          <p:cNvSpPr txBox="1">
            <a:spLocks noChangeArrowheads="1"/>
          </p:cNvSpPr>
          <p:nvPr/>
        </p:nvSpPr>
        <p:spPr bwMode="auto">
          <a:xfrm>
            <a:off x="304800" y="762000"/>
            <a:ext cx="4159250"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charset="0"/>
              </a:rPr>
              <a:t>Figure 5.16  </a:t>
            </a:r>
            <a:r>
              <a:rPr lang="en-US" sz="2000" i="1">
                <a:latin typeface="Times New Roman" charset="0"/>
              </a:rPr>
              <a:t>Amplitude modulation</a:t>
            </a:r>
          </a:p>
        </p:txBody>
      </p:sp>
      <p:sp>
        <p:nvSpPr>
          <p:cNvPr id="10246"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10247" name="Picture 6"/>
          <p:cNvPicPr>
            <a:picLocks noChangeAspect="1" noChangeArrowheads="1"/>
          </p:cNvPicPr>
          <p:nvPr/>
        </p:nvPicPr>
        <p:blipFill>
          <a:blip r:embed="rId3"/>
          <a:srcRect/>
          <a:stretch>
            <a:fillRect/>
          </a:stretch>
        </p:blipFill>
        <p:spPr bwMode="auto">
          <a:xfrm>
            <a:off x="169863" y="1763713"/>
            <a:ext cx="8821737" cy="3951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r>
              <a:rPr lang="en-US" smtClean="0"/>
              <a:t>5.</a:t>
            </a:r>
            <a:fld id="{AD6EEA33-F01A-4AAA-AE84-6064C3200082}" type="slidenum">
              <a:rPr lang="en-US" smtClean="0"/>
              <a:pPr/>
              <a:t>93</a:t>
            </a:fld>
            <a:endParaRPr lang="en-US" smtClean="0"/>
          </a:p>
        </p:txBody>
      </p:sp>
      <p:sp>
        <p:nvSpPr>
          <p:cNvPr id="13315"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Frequency Modulation</a:t>
            </a:r>
          </a:p>
        </p:txBody>
      </p:sp>
      <p:sp>
        <p:nvSpPr>
          <p:cNvPr id="13316" name="Rectangle 3"/>
          <p:cNvSpPr>
            <a:spLocks noGrp="1" noChangeArrowheads="1"/>
          </p:cNvSpPr>
          <p:nvPr>
            <p:ph type="body" idx="1"/>
          </p:nvPr>
        </p:nvSpPr>
        <p:spPr bwMode="auto">
          <a:xfrm>
            <a:off x="685800" y="1981200"/>
            <a:ext cx="77724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The modulating signal changes the freq. f</a:t>
            </a:r>
            <a:r>
              <a:rPr lang="en-US" baseline="-25000" smtClean="0"/>
              <a:t>c</a:t>
            </a:r>
            <a:r>
              <a:rPr lang="en-US" smtClean="0"/>
              <a:t> of the carrier signal</a:t>
            </a:r>
          </a:p>
          <a:p>
            <a:pPr eaLnBrk="1" hangingPunct="1"/>
            <a:r>
              <a:rPr lang="en-US" smtClean="0"/>
              <a:t>The bandwidth for FM is high</a:t>
            </a:r>
          </a:p>
          <a:p>
            <a:pPr eaLnBrk="1" hangingPunct="1"/>
            <a:r>
              <a:rPr lang="en-US" smtClean="0"/>
              <a:t>It is approx. 10x the signal frequency</a:t>
            </a:r>
          </a:p>
          <a:p>
            <a:pPr eaLnBrk="1" hangingPunct="1"/>
            <a:endParaRPr lang="en-US" smtClean="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0"/>
          </p:nvPr>
        </p:nvSpPr>
        <p:spPr>
          <a:noFill/>
        </p:spPr>
        <p:txBody>
          <a:bodyPr/>
          <a:lstStyle/>
          <a:p>
            <a:r>
              <a:rPr lang="en-US" smtClean="0"/>
              <a:t>5.</a:t>
            </a:r>
            <a:fld id="{FAC37201-0B3F-48CA-93D3-95CB61635018}" type="slidenum">
              <a:rPr lang="en-US" smtClean="0"/>
              <a:pPr/>
              <a:t>94</a:t>
            </a:fld>
            <a:endParaRPr lang="en-US" smtClean="0"/>
          </a:p>
        </p:txBody>
      </p:sp>
      <p:sp>
        <p:nvSpPr>
          <p:cNvPr id="15363"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15364"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15365" name="Text Box 4"/>
          <p:cNvSpPr txBox="1">
            <a:spLocks noChangeArrowheads="1"/>
          </p:cNvSpPr>
          <p:nvPr/>
        </p:nvSpPr>
        <p:spPr bwMode="auto">
          <a:xfrm>
            <a:off x="304800" y="762000"/>
            <a:ext cx="4202113"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charset="0"/>
              </a:rPr>
              <a:t>Figure 5.18  </a:t>
            </a:r>
            <a:r>
              <a:rPr lang="en-US" sz="2000" i="1">
                <a:latin typeface="Times New Roman" charset="0"/>
              </a:rPr>
              <a:t>Frequency modulation</a:t>
            </a:r>
          </a:p>
        </p:txBody>
      </p:sp>
      <p:sp>
        <p:nvSpPr>
          <p:cNvPr id="15366"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15367" name="Picture 6"/>
          <p:cNvPicPr>
            <a:picLocks noChangeAspect="1" noChangeArrowheads="1"/>
          </p:cNvPicPr>
          <p:nvPr/>
        </p:nvPicPr>
        <p:blipFill>
          <a:blip r:embed="rId3"/>
          <a:srcRect/>
          <a:stretch>
            <a:fillRect/>
          </a:stretch>
        </p:blipFill>
        <p:spPr bwMode="auto">
          <a:xfrm>
            <a:off x="76200" y="1676400"/>
            <a:ext cx="8839200" cy="4332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a:spLocks noGrp="1"/>
          </p:cNvSpPr>
          <p:nvPr>
            <p:ph type="sldNum" sz="quarter" idx="10"/>
          </p:nvPr>
        </p:nvSpPr>
        <p:spPr>
          <a:noFill/>
        </p:spPr>
        <p:txBody>
          <a:bodyPr/>
          <a:lstStyle/>
          <a:p>
            <a:r>
              <a:rPr lang="en-US" smtClean="0"/>
              <a:t>5.</a:t>
            </a:r>
            <a:fld id="{35CDCAAD-879B-4144-826D-5701746CFEBE}" type="slidenum">
              <a:rPr lang="en-US" smtClean="0"/>
              <a:pPr/>
              <a:t>95</a:t>
            </a:fld>
            <a:endParaRPr lang="en-US" smtClean="0"/>
          </a:p>
        </p:txBody>
      </p:sp>
      <p:sp>
        <p:nvSpPr>
          <p:cNvPr id="1638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1638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16389" name="Text Box 4"/>
          <p:cNvSpPr txBox="1">
            <a:spLocks noChangeArrowheads="1"/>
          </p:cNvSpPr>
          <p:nvPr/>
        </p:nvSpPr>
        <p:spPr bwMode="auto">
          <a:xfrm>
            <a:off x="304800" y="762000"/>
            <a:ext cx="3898900"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charset="0"/>
              </a:rPr>
              <a:t>Figure 5.19  </a:t>
            </a:r>
            <a:r>
              <a:rPr lang="en-US" sz="2000" i="1">
                <a:latin typeface="Times New Roman" charset="0"/>
              </a:rPr>
              <a:t>FM band allocation</a:t>
            </a:r>
          </a:p>
        </p:txBody>
      </p:sp>
      <p:sp>
        <p:nvSpPr>
          <p:cNvPr id="16390"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16391" name="Picture 6"/>
          <p:cNvPicPr>
            <a:picLocks noChangeAspect="1" noChangeArrowheads="1"/>
          </p:cNvPicPr>
          <p:nvPr/>
        </p:nvPicPr>
        <p:blipFill>
          <a:blip r:embed="rId3"/>
          <a:srcRect/>
          <a:stretch>
            <a:fillRect/>
          </a:stretch>
        </p:blipFill>
        <p:spPr bwMode="auto">
          <a:xfrm>
            <a:off x="447675" y="3089275"/>
            <a:ext cx="7934325" cy="1101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r>
              <a:rPr lang="en-US" smtClean="0"/>
              <a:t>5.</a:t>
            </a:r>
            <a:fld id="{42761AF0-58E8-4B5F-815D-E2E2FEBF9FDB}" type="slidenum">
              <a:rPr lang="en-US" smtClean="0"/>
              <a:pPr/>
              <a:t>96</a:t>
            </a:fld>
            <a:endParaRPr lang="en-US" smtClean="0"/>
          </a:p>
        </p:txBody>
      </p:sp>
      <p:sp>
        <p:nvSpPr>
          <p:cNvPr id="17411"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Phase Modulation (PM)</a:t>
            </a:r>
          </a:p>
        </p:txBody>
      </p:sp>
      <p:sp>
        <p:nvSpPr>
          <p:cNvPr id="17412" name="Rectangle 3"/>
          <p:cNvSpPr>
            <a:spLocks noGrp="1" noChangeArrowheads="1"/>
          </p:cNvSpPr>
          <p:nvPr>
            <p:ph type="body" idx="1"/>
          </p:nvPr>
        </p:nvSpPr>
        <p:spPr bwMode="auto">
          <a:xfrm>
            <a:off x="685800" y="1981200"/>
            <a:ext cx="7772400" cy="4114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mtClean="0"/>
              <a:t>The modulating signal only changes the phase of the carrier signal.</a:t>
            </a:r>
          </a:p>
          <a:p>
            <a:pPr eaLnBrk="1" hangingPunct="1"/>
            <a:r>
              <a:rPr lang="en-US" smtClean="0"/>
              <a:t>The phase change manifests itself as a frequency change but the instantaneous frequency change is proportional to the derivative of the amplitude.</a:t>
            </a:r>
          </a:p>
          <a:p>
            <a:pPr eaLnBrk="1" hangingPunct="1"/>
            <a:r>
              <a:rPr lang="en-US" smtClean="0"/>
              <a:t>The bandwidth is higher than for AM.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10"/>
          </p:nvPr>
        </p:nvSpPr>
        <p:spPr>
          <a:noFill/>
        </p:spPr>
        <p:txBody>
          <a:bodyPr/>
          <a:lstStyle/>
          <a:p>
            <a:r>
              <a:rPr lang="en-US" smtClean="0"/>
              <a:t>5.</a:t>
            </a:r>
            <a:fld id="{C399BFB1-F232-47C0-B1F9-B340B5815A31}" type="slidenum">
              <a:rPr lang="en-US" smtClean="0"/>
              <a:pPr/>
              <a:t>97</a:t>
            </a:fld>
            <a:endParaRPr lang="en-US" smtClean="0"/>
          </a:p>
        </p:txBody>
      </p:sp>
      <p:sp>
        <p:nvSpPr>
          <p:cNvPr id="18435"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18436"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18437" name="Text Box 4"/>
          <p:cNvSpPr txBox="1">
            <a:spLocks noChangeArrowheads="1"/>
          </p:cNvSpPr>
          <p:nvPr/>
        </p:nvSpPr>
        <p:spPr bwMode="auto">
          <a:xfrm>
            <a:off x="304800" y="762000"/>
            <a:ext cx="3708400"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charset="0"/>
              </a:rPr>
              <a:t>Figure 5.20  </a:t>
            </a:r>
            <a:r>
              <a:rPr lang="en-US" sz="2000" i="1">
                <a:latin typeface="Times New Roman" charset="0"/>
              </a:rPr>
              <a:t>Phase modulation</a:t>
            </a:r>
          </a:p>
        </p:txBody>
      </p:sp>
      <p:sp>
        <p:nvSpPr>
          <p:cNvPr id="18438"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18439" name="Picture 6"/>
          <p:cNvPicPr>
            <a:picLocks noChangeAspect="1" noChangeArrowheads="1"/>
          </p:cNvPicPr>
          <p:nvPr/>
        </p:nvPicPr>
        <p:blipFill>
          <a:blip r:embed="rId3"/>
          <a:srcRect/>
          <a:stretch>
            <a:fillRect/>
          </a:stretch>
        </p:blipFill>
        <p:spPr bwMode="auto">
          <a:xfrm>
            <a:off x="63500" y="1600200"/>
            <a:ext cx="8775700" cy="4171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01-Overview">
  <a:themeElements>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01-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110" charset="0"/>
          </a:defRPr>
        </a:defPPr>
      </a:lstStyle>
    </a:lnDef>
  </a:objectDefaults>
  <a:extraClrSchemeLst>
    <a:extraClrScheme>
      <a:clrScheme name="01-Overview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01-Overview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01-Overview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01-Overview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01-Overview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01-Overview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01-Overview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01-Overview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Mnementh:Users:lpb:work:consult:Stallings-DCC8:Slides:01-Overview.ppt</Template>
  <TotalTime>4290</TotalTime>
  <Words>3683</Words>
  <Application>Microsoft Office PowerPoint</Application>
  <PresentationFormat>On-screen Show (4:3)</PresentationFormat>
  <Paragraphs>428</Paragraphs>
  <Slides>97</Slides>
  <Notes>44</Notes>
  <HiddenSlides>10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97</vt:i4>
      </vt:variant>
    </vt:vector>
  </HeadingPairs>
  <TitlesOfParts>
    <vt:vector size="99" baseType="lpstr">
      <vt:lpstr>01-Overview</vt:lpstr>
      <vt:lpstr>Document</vt:lpstr>
      <vt:lpstr>Data and Computer Communications</vt:lpstr>
      <vt:lpstr>Encoding</vt:lpstr>
      <vt:lpstr>PowerPoint Presentation</vt:lpstr>
      <vt:lpstr>Signal Encoding Techniques</vt:lpstr>
      <vt:lpstr>Encoding Techniques </vt:lpstr>
      <vt:lpstr>Digital signaling and analog signaling </vt:lpstr>
      <vt:lpstr>Modulation </vt:lpstr>
      <vt:lpstr>Digital Data, Digital Signal</vt:lpstr>
      <vt:lpstr>Terminology</vt:lpstr>
      <vt:lpstr>        Digital Signal Encoding Formats</vt:lpstr>
      <vt:lpstr>Digital Signal encoding </vt:lpstr>
      <vt:lpstr>Definition of signal encoding formats</vt:lpstr>
      <vt:lpstr>PowerPoint Presentation</vt:lpstr>
      <vt:lpstr>Nonreturn to Zero-Level (NRZ-L)</vt:lpstr>
      <vt:lpstr>Encoding Schemes</vt:lpstr>
      <vt:lpstr>Non-return to Zero Inverted (NRZI)</vt:lpstr>
      <vt:lpstr>Multilevel Binary Bipolar-AMI</vt:lpstr>
      <vt:lpstr>Multilevel Binary Pseudoternary</vt:lpstr>
      <vt:lpstr>Multilevel Binary Issues</vt:lpstr>
      <vt:lpstr>Manchester Encoding</vt:lpstr>
      <vt:lpstr>Differential Manchester Encoding</vt:lpstr>
      <vt:lpstr>Biphase (Manchester and differential manchester-Pros and Cons</vt:lpstr>
      <vt:lpstr>Scrambling</vt:lpstr>
      <vt:lpstr>Bipolar with 8 zeros substitution</vt:lpstr>
      <vt:lpstr>PowerPoint Presentation</vt:lpstr>
      <vt:lpstr>B8ZS</vt:lpstr>
      <vt:lpstr>HDB3</vt:lpstr>
      <vt:lpstr>PowerPoint Presentation</vt:lpstr>
      <vt:lpstr>PowerPoint Presentation</vt:lpstr>
      <vt:lpstr>PowerPoint Presentation</vt:lpstr>
      <vt:lpstr>PowerPoint Presentation</vt:lpstr>
      <vt:lpstr>Digital Data, Analog Signal</vt:lpstr>
      <vt:lpstr>Digital Data, Analog Signal</vt:lpstr>
      <vt:lpstr>Digital Data, Analog Signal</vt:lpstr>
      <vt:lpstr>Modulation Techniques</vt:lpstr>
      <vt:lpstr>Amplitude Shift Keying</vt:lpstr>
      <vt:lpstr>Amplitude Shift Keying</vt:lpstr>
      <vt:lpstr>PowerPoint Presentation</vt:lpstr>
      <vt:lpstr>PowerPoint Presentation</vt:lpstr>
      <vt:lpstr>PowerPoint Presentation</vt:lpstr>
      <vt:lpstr>PowerPoint Presentation</vt:lpstr>
      <vt:lpstr>Binary Frequency Shift Keying</vt:lpstr>
      <vt:lpstr>PowerPoint Presentation</vt:lpstr>
      <vt:lpstr>PowerPoint Presentation</vt:lpstr>
      <vt:lpstr>Multiple FSK</vt:lpstr>
      <vt:lpstr>Phase Shift Keying</vt:lpstr>
      <vt:lpstr>BPSK</vt:lpstr>
      <vt:lpstr>DPSK</vt:lpstr>
      <vt:lpstr>Quadrature PSK</vt:lpstr>
      <vt:lpstr>PowerPoint Presentation</vt:lpstr>
      <vt:lpstr>PowerPoint Presentation</vt:lpstr>
      <vt:lpstr>PowerPoint Presentation</vt:lpstr>
      <vt:lpstr>PowerPoint Presentation</vt:lpstr>
      <vt:lpstr>PowerPoint Presentation</vt:lpstr>
      <vt:lpstr>PowerPoint Presentation</vt:lpstr>
      <vt:lpstr>QPSK and OQPSK Modulators</vt:lpstr>
      <vt:lpstr>PowerPoint Presentation</vt:lpstr>
      <vt:lpstr>PowerPoint Presentation</vt:lpstr>
      <vt:lpstr>PowerPoint Presentation</vt:lpstr>
      <vt:lpstr>Performance of Digital to Analog Modulation Schemes</vt:lpstr>
      <vt:lpstr>Quadrature Amplitude Modulation</vt:lpstr>
      <vt:lpstr>QAM Modulator</vt:lpstr>
      <vt:lpstr>QAM Variants</vt:lpstr>
      <vt:lpstr>PowerPoint Presentation</vt:lpstr>
      <vt:lpstr>Analog Data, Digital Signal</vt:lpstr>
      <vt:lpstr>Digitizing Analog Data</vt:lpstr>
      <vt:lpstr>Pulse Code Modulation (PCM)</vt:lpstr>
      <vt:lpstr>PowerPoint Presentation</vt:lpstr>
      <vt:lpstr>PCM Block Diagram</vt:lpstr>
      <vt:lpstr>PowerPoint Presentation</vt:lpstr>
      <vt:lpstr>PowerPoint Presentation</vt:lpstr>
      <vt:lpstr>PowerPoint Presentation</vt:lpstr>
      <vt:lpstr>PowerPoint Presentation</vt:lpstr>
      <vt:lpstr>PowerPoint Presentation</vt:lpstr>
      <vt:lpstr>PowerPoint Presentation</vt:lpstr>
      <vt:lpstr>PCM</vt:lpstr>
      <vt:lpstr>PowerPoint Presentation</vt:lpstr>
      <vt:lpstr>PCM decoder</vt:lpstr>
      <vt:lpstr>Delta Modulation (DM)</vt:lpstr>
      <vt:lpstr>Delta Modulation Example</vt:lpstr>
      <vt:lpstr>Delta Modulation Operation</vt:lpstr>
      <vt:lpstr>PowerPoint Presentation</vt:lpstr>
      <vt:lpstr>PCM verses Delta Modulation</vt:lpstr>
      <vt:lpstr>Analog Data, Analog Signals</vt:lpstr>
      <vt:lpstr>PowerPoint Presentation</vt:lpstr>
      <vt:lpstr>PowerPoint Presentation</vt:lpstr>
      <vt:lpstr>PowerPoint Presentation</vt:lpstr>
      <vt:lpstr>Amplitude Modulation</vt:lpstr>
      <vt:lpstr>Amplitude Modulation </vt:lpstr>
      <vt:lpstr>PowerPoint Presentation</vt:lpstr>
      <vt:lpstr>PowerPoint Presentation</vt:lpstr>
      <vt:lpstr>PowerPoint Presentation</vt:lpstr>
      <vt:lpstr>Frequency Modulation</vt:lpstr>
      <vt:lpstr>PowerPoint Presentation</vt:lpstr>
      <vt:lpstr>PowerPoint Presentation</vt:lpstr>
      <vt:lpstr>Phase Modulation (PM)</vt:lpstr>
      <vt:lpstr>PowerPoint Presentation</vt:lpstr>
    </vt:vector>
  </TitlesOfParts>
  <Company>School of IT&amp;EE, UNSW@ADFA, Australia</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 William Stallings, Data and Computer Communications, 8/e</dc:title>
  <dc:subject>Lecture Slides</dc:subject>
  <dc:creator>Dr Lawrie Brown</dc:creator>
  <cp:lastModifiedBy>SDPK22</cp:lastModifiedBy>
  <cp:revision>189</cp:revision>
  <dcterms:created xsi:type="dcterms:W3CDTF">2010-08-01T22:18:55Z</dcterms:created>
  <dcterms:modified xsi:type="dcterms:W3CDTF">2021-12-09T04:13:41Z</dcterms:modified>
</cp:coreProperties>
</file>