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12" r:id="rId3"/>
    <p:sldId id="305" r:id="rId4"/>
    <p:sldId id="313" r:id="rId5"/>
    <p:sldId id="315" r:id="rId6"/>
    <p:sldId id="257" r:id="rId7"/>
    <p:sldId id="258" r:id="rId8"/>
    <p:sldId id="259" r:id="rId9"/>
    <p:sldId id="314" r:id="rId10"/>
    <p:sldId id="260" r:id="rId11"/>
    <p:sldId id="262" r:id="rId12"/>
    <p:sldId id="263" r:id="rId13"/>
    <p:sldId id="316" r:id="rId14"/>
    <p:sldId id="318" r:id="rId15"/>
    <p:sldId id="317" r:id="rId16"/>
    <p:sldId id="306" r:id="rId17"/>
    <p:sldId id="327" r:id="rId18"/>
    <p:sldId id="320" r:id="rId19"/>
    <p:sldId id="321" r:id="rId20"/>
    <p:sldId id="322" r:id="rId21"/>
    <p:sldId id="323" r:id="rId22"/>
    <p:sldId id="398" r:id="rId23"/>
    <p:sldId id="397" r:id="rId24"/>
    <p:sldId id="324" r:id="rId25"/>
    <p:sldId id="325" r:id="rId26"/>
    <p:sldId id="326" r:id="rId27"/>
    <p:sldId id="266" r:id="rId28"/>
    <p:sldId id="267" r:id="rId29"/>
    <p:sldId id="329" r:id="rId30"/>
    <p:sldId id="328" r:id="rId31"/>
    <p:sldId id="330" r:id="rId32"/>
    <p:sldId id="331" r:id="rId33"/>
    <p:sldId id="268" r:id="rId34"/>
    <p:sldId id="332" r:id="rId35"/>
    <p:sldId id="339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60" r:id="rId44"/>
    <p:sldId id="361" r:id="rId45"/>
    <p:sldId id="307" r:id="rId46"/>
    <p:sldId id="273" r:id="rId47"/>
    <p:sldId id="340" r:id="rId48"/>
    <p:sldId id="341" r:id="rId49"/>
    <p:sldId id="342" r:id="rId50"/>
    <p:sldId id="274" r:id="rId51"/>
    <p:sldId id="275" r:id="rId52"/>
    <p:sldId id="311" r:id="rId53"/>
    <p:sldId id="347" r:id="rId54"/>
    <p:sldId id="343" r:id="rId55"/>
    <p:sldId id="344" r:id="rId56"/>
    <p:sldId id="345" r:id="rId57"/>
    <p:sldId id="276" r:id="rId58"/>
    <p:sldId id="349" r:id="rId59"/>
    <p:sldId id="399" r:id="rId60"/>
    <p:sldId id="350" r:id="rId61"/>
    <p:sldId id="351" r:id="rId62"/>
    <p:sldId id="362" r:id="rId63"/>
    <p:sldId id="363" r:id="rId64"/>
    <p:sldId id="348" r:id="rId65"/>
    <p:sldId id="364" r:id="rId66"/>
    <p:sldId id="367" r:id="rId67"/>
    <p:sldId id="277" r:id="rId68"/>
    <p:sldId id="365" r:id="rId69"/>
    <p:sldId id="371" r:id="rId70"/>
    <p:sldId id="366" r:id="rId71"/>
    <p:sldId id="368" r:id="rId72"/>
    <p:sldId id="369" r:id="rId73"/>
    <p:sldId id="370" r:id="rId74"/>
    <p:sldId id="308" r:id="rId75"/>
    <p:sldId id="373" r:id="rId76"/>
    <p:sldId id="374" r:id="rId77"/>
    <p:sldId id="280" r:id="rId78"/>
    <p:sldId id="375" r:id="rId79"/>
    <p:sldId id="376" r:id="rId80"/>
    <p:sldId id="377" r:id="rId81"/>
    <p:sldId id="378" r:id="rId82"/>
    <p:sldId id="379" r:id="rId83"/>
    <p:sldId id="380" r:id="rId84"/>
    <p:sldId id="381" r:id="rId85"/>
    <p:sldId id="382" r:id="rId86"/>
    <p:sldId id="383" r:id="rId87"/>
    <p:sldId id="384" r:id="rId88"/>
    <p:sldId id="385" r:id="rId89"/>
    <p:sldId id="281" r:id="rId90"/>
    <p:sldId id="386" r:id="rId91"/>
    <p:sldId id="387" r:id="rId92"/>
    <p:sldId id="388" r:id="rId93"/>
    <p:sldId id="389" r:id="rId94"/>
    <p:sldId id="390" r:id="rId95"/>
    <p:sldId id="391" r:id="rId96"/>
    <p:sldId id="392" r:id="rId97"/>
    <p:sldId id="393" r:id="rId98"/>
    <p:sldId id="394" r:id="rId99"/>
    <p:sldId id="395" r:id="rId100"/>
    <p:sldId id="396" r:id="rId101"/>
    <p:sldId id="282" r:id="rId102"/>
    <p:sldId id="283" r:id="rId10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44" autoAdjust="0"/>
  </p:normalViewPr>
  <p:slideViewPr>
    <p:cSldViewPr snapToGrid="0">
      <p:cViewPr varScale="1">
        <p:scale>
          <a:sx n="65" d="100"/>
          <a:sy n="65" d="100"/>
        </p:scale>
        <p:origin x="-145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22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5E03-82F5-4852-9146-E00F08FA8C74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7537D-9B0F-48CE-A455-7CE03FF071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1A7284A-9EC1-459E-B578-BDAD95A5C18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7284A-9EC1-459E-B578-BDAD95A5C1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7284A-9EC1-459E-B578-BDAD95A5C1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7284A-9EC1-459E-B578-BDAD95A5C1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7284A-9EC1-459E-B578-BDAD95A5C18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587557-AF43-4341-ABD2-C1F5618E2B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D62EC3-EC75-49AC-BE13-F3AFCDBE39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025" y="0"/>
            <a:ext cx="2309813" cy="6672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78625" cy="6672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6D6F20-6887-4CEA-B25D-57F4BB0A74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6C05F-EDF5-4737-80F3-12A7E290C3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5E952A-4F49-4C7C-A83B-3DA03EE14E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838" y="5834063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5834063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A45672-0B51-4A1E-BBDA-710AFAAFE7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B3E6B9-E334-4C22-A630-4D73182ECC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537A7F-76F9-4AB6-AE01-87E5AC0FB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EEB9AF-A39E-4443-9B7B-16CEE751EC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4F139B-A58F-4B77-8E2F-3642CEA966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E9B543-EC97-4E61-B9EE-5225FAA6A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838" y="58340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AFE1349-5DB6-430B-83B8-B30036A75F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ctr" rtl="0" fontAlgn="base">
        <a:spcBef>
          <a:spcPct val="20000"/>
        </a:spcBef>
        <a:spcAft>
          <a:spcPct val="0"/>
        </a:spcAft>
        <a:buClr>
          <a:schemeClr val="accent2"/>
        </a:buClr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0650" y="1390650"/>
            <a:ext cx="6400800" cy="795338"/>
          </a:xfrm>
        </p:spPr>
        <p:txBody>
          <a:bodyPr/>
          <a:lstStyle/>
          <a:p>
            <a:r>
              <a:rPr lang="en-US" sz="6000" dirty="0" smtClean="0">
                <a:solidFill>
                  <a:srgbClr val="FF3300"/>
                </a:solidFill>
              </a:rPr>
              <a:t>Computer Networks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50692" y="3854294"/>
            <a:ext cx="7772400" cy="1470025"/>
          </a:xfrm>
        </p:spPr>
        <p:txBody>
          <a:bodyPr/>
          <a:lstStyle/>
          <a:p>
            <a:pPr algn="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Andrew S </a:t>
            </a:r>
            <a:r>
              <a:rPr lang="en-US" dirty="0" err="1" smtClean="0"/>
              <a:t>Tanenbaum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587557-AF43-4341-ABD2-C1F5618E2B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Network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 peer-to-peer system there are no fixed clients and servers.</a:t>
            </a:r>
          </a:p>
        </p:txBody>
      </p:sp>
      <p:pic>
        <p:nvPicPr>
          <p:cNvPr id="12292" name="Picture 4" descr="1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925" y="1666875"/>
            <a:ext cx="7858125" cy="35480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" y="742950"/>
            <a:ext cx="89773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Application Layer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DNS (Domain Name System)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for mapping host names onto their network addresses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</a:pPr>
            <a:endParaRPr lang="en-US" sz="2400" dirty="0" smtClean="0"/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NNTP (Network News Transfer Protocol 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protocol for moving USENET news articles around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USENET (worldwide distributed Internet discussion system)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</a:pPr>
            <a:r>
              <a:rPr lang="en-US" sz="2400" dirty="0" smtClean="0"/>
              <a:t>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HTTP (Hyper Text Transfer Protocol 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protocol for fetching pages on the World Wide Web 	(WWW)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6303"/>
            <a:ext cx="9144000" cy="838200"/>
          </a:xfrm>
        </p:spPr>
        <p:txBody>
          <a:bodyPr/>
          <a:lstStyle/>
          <a:p>
            <a:r>
              <a:rPr lang="en-US" dirty="0"/>
              <a:t>Protocols and networks in the TCP/IP model initially.</a:t>
            </a:r>
          </a:p>
        </p:txBody>
      </p:sp>
      <p:pic>
        <p:nvPicPr>
          <p:cNvPr id="35844" name="Picture 4" descr="1-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" y="1738313"/>
            <a:ext cx="7940675" cy="32797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80110" y="5509260"/>
            <a:ext cx="710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ARPANET - Advanced Research Projects Agency Network</a:t>
            </a:r>
          </a:p>
          <a:p>
            <a:pPr algn="just"/>
            <a:r>
              <a:rPr lang="en-US" dirty="0" smtClean="0"/>
              <a:t>SATNET – Sustainable Agriculture Trainers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1806575"/>
            <a:ext cx="7540625" cy="4733925"/>
          </a:xfrm>
        </p:spPr>
        <p:txBody>
          <a:bodyPr/>
          <a:lstStyle/>
          <a:p>
            <a:pPr algn="l"/>
            <a:r>
              <a:rPr lang="en-US" sz="4000" dirty="0" smtClean="0"/>
              <a:t>Assignment I </a:t>
            </a:r>
          </a:p>
          <a:p>
            <a:pPr algn="l"/>
            <a:r>
              <a:rPr lang="en-US" sz="4000" dirty="0" smtClean="0"/>
              <a:t>Comparison &amp; critiques of OSI and TCP/IP Models</a:t>
            </a:r>
          </a:p>
          <a:p>
            <a:pPr algn="l"/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Network Users</a:t>
            </a:r>
          </a:p>
        </p:txBody>
      </p:sp>
      <p:pic>
        <p:nvPicPr>
          <p:cNvPr id="14340" name="Picture 4" descr="1-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674" y="1025056"/>
            <a:ext cx="8523287" cy="2397125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3897442"/>
            <a:ext cx="9144000" cy="76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Social Issues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9920" y="4631961"/>
            <a:ext cx="8837300" cy="194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Exchange messages using newsgroup may lead to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conflicts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dirty="0" smtClean="0">
                <a:latin typeface="+mn-lt"/>
              </a:rPr>
              <a:t>Employee </a:t>
            </a:r>
            <a:r>
              <a:rPr lang="en-US" sz="2400" kern="0" dirty="0" smtClean="0">
                <a:solidFill>
                  <a:srgbClr val="FF0000"/>
                </a:solidFill>
                <a:latin typeface="+mn-lt"/>
              </a:rPr>
              <a:t>rights</a:t>
            </a:r>
            <a:r>
              <a:rPr lang="en-US" sz="2400" kern="0" dirty="0" smtClean="0">
                <a:latin typeface="+mn-lt"/>
              </a:rPr>
              <a:t> </a:t>
            </a:r>
            <a:r>
              <a:rPr lang="en-US" sz="2400" kern="0" dirty="0" err="1" smtClean="0">
                <a:latin typeface="+mn-lt"/>
              </a:rPr>
              <a:t>vs</a:t>
            </a:r>
            <a:r>
              <a:rPr lang="en-US" sz="2400" kern="0" dirty="0" smtClean="0">
                <a:latin typeface="+mn-lt"/>
              </a:rPr>
              <a:t> employer rights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kern="0" dirty="0" smtClean="0">
                <a:latin typeface="+mn-lt"/>
              </a:rPr>
              <a:t>o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ffers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potential to send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anonymous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messages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Electronic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junk mails (Spam) may contain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viruses</a:t>
            </a: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kern="0" baseline="0" dirty="0" smtClean="0">
                <a:latin typeface="+mn-lt"/>
              </a:rPr>
              <a:t>Copyright </a:t>
            </a:r>
            <a:r>
              <a:rPr lang="en-US" sz="2400" kern="0" baseline="0" dirty="0" smtClean="0">
                <a:solidFill>
                  <a:srgbClr val="FF0000"/>
                </a:solidFill>
                <a:latin typeface="+mn-lt"/>
              </a:rPr>
              <a:t>violation</a:t>
            </a:r>
            <a:r>
              <a:rPr lang="en-US" sz="2400" kern="0" baseline="0" dirty="0" smtClean="0">
                <a:latin typeface="+mn-lt"/>
              </a:rPr>
              <a:t> due to transmission </a:t>
            </a:r>
            <a:r>
              <a:rPr lang="en-US" sz="2400" kern="0" dirty="0" smtClean="0">
                <a:latin typeface="+mn-lt"/>
              </a:rPr>
              <a:t>of music &amp; videos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6700" y="3546376"/>
            <a:ext cx="8837300" cy="151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Mobile commerce (m-commerce)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6" grpId="0"/>
      <p:bldP spid="7" grpId="0" build="p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882" y="689549"/>
            <a:ext cx="8769246" cy="5876144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sz="2800" dirty="0" smtClean="0"/>
              <a:t>Based on types </a:t>
            </a:r>
            <a:r>
              <a:rPr lang="en-US" sz="2800" dirty="0"/>
              <a:t>of transmission technology</a:t>
            </a:r>
          </a:p>
          <a:p>
            <a:pPr lvl="1">
              <a:buFontTx/>
              <a:buChar char="•"/>
            </a:pPr>
            <a:r>
              <a:rPr lang="en-US" dirty="0"/>
              <a:t>Broadcast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Point-to-point </a:t>
            </a:r>
            <a:r>
              <a:rPr lang="en-US" dirty="0" smtClean="0"/>
              <a:t>Networks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dirty="0" smtClean="0"/>
              <a:t>Based on Scale</a:t>
            </a:r>
          </a:p>
          <a:p>
            <a:pPr lvl="1">
              <a:buFont typeface="Arial" pitchFamily="34" charset="0"/>
              <a:buChar char="•"/>
            </a:pPr>
            <a:endParaRPr lang="en-US" sz="32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500" y="-1249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Network Hardware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4" descr="1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4122" y="2701317"/>
            <a:ext cx="6159500" cy="405606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42" y="751447"/>
            <a:ext cx="8964118" cy="5209108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3600" dirty="0" smtClean="0"/>
              <a:t>Broadcast Networks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single communication channel</a:t>
            </a:r>
            <a:r>
              <a:rPr lang="en-US" dirty="0" smtClean="0"/>
              <a:t> is shared by all the machines on the network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Short messages called </a:t>
            </a:r>
            <a:r>
              <a:rPr lang="en-US" b="1" i="1" dirty="0" smtClean="0">
                <a:solidFill>
                  <a:srgbClr val="FF0000"/>
                </a:solidFill>
              </a:rPr>
              <a:t>packets</a:t>
            </a:r>
            <a:r>
              <a:rPr lang="en-US" dirty="0" smtClean="0"/>
              <a:t> sent by any machine are received by all the others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Address field in a packet specifies the recipient</a:t>
            </a:r>
            <a:endParaRPr lang="en-US" sz="3600" dirty="0" smtClean="0"/>
          </a:p>
          <a:p>
            <a:pPr lvl="1" algn="just">
              <a:buFontTx/>
              <a:buChar char="•"/>
            </a:pPr>
            <a:r>
              <a:rPr lang="en-US" dirty="0" smtClean="0"/>
              <a:t>After receiving the packet, the address field is checked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If it is intended for itself, it processes the packet, otherwise it is ignored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7480" y="47470"/>
            <a:ext cx="9144000" cy="74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Network Hardware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 descr="http://www.e-reading.club/illustrations/143/143358-Any2FbImgLoader47"/>
          <p:cNvPicPr>
            <a:picLocks noChangeAspect="1" noChangeArrowheads="1"/>
          </p:cNvPicPr>
          <p:nvPr/>
        </p:nvPicPr>
        <p:blipFill>
          <a:blip r:embed="rId2" cstate="print"/>
          <a:srcRect l="35347" t="-4560" r="33556" b="11657"/>
          <a:stretch>
            <a:fillRect/>
          </a:stretch>
        </p:blipFill>
        <p:spPr bwMode="auto">
          <a:xfrm>
            <a:off x="4719484" y="4852220"/>
            <a:ext cx="3864077" cy="19615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42" y="869431"/>
            <a:ext cx="8964118" cy="5854098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3600" dirty="0" smtClean="0"/>
              <a:t>Broadcasting</a:t>
            </a:r>
            <a:endParaRPr lang="en-US" sz="4000" dirty="0" smtClean="0"/>
          </a:p>
          <a:p>
            <a:pPr lvl="1" algn="just">
              <a:buFontTx/>
              <a:buChar char="•"/>
            </a:pPr>
            <a:r>
              <a:rPr lang="en-US" dirty="0" smtClean="0"/>
              <a:t>Broadcast systems allow the possibility of addressing a packet to all destinations by using </a:t>
            </a:r>
            <a:r>
              <a:rPr lang="en-US" dirty="0" smtClean="0">
                <a:solidFill>
                  <a:srgbClr val="FF0000"/>
                </a:solidFill>
              </a:rPr>
              <a:t>special code</a:t>
            </a:r>
            <a:r>
              <a:rPr lang="en-US" dirty="0" smtClean="0"/>
              <a:t> in the address field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Smaller localized network use broadcasting </a:t>
            </a:r>
          </a:p>
          <a:p>
            <a:pPr algn="just">
              <a:buFontTx/>
              <a:buChar char="•"/>
            </a:pPr>
            <a:r>
              <a:rPr lang="en-US" sz="3600" dirty="0" smtClean="0"/>
              <a:t>Multicasting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Broadcast systems also support transmission to a </a:t>
            </a:r>
            <a:r>
              <a:rPr lang="en-US" dirty="0" smtClean="0">
                <a:solidFill>
                  <a:srgbClr val="FF0000"/>
                </a:solidFill>
              </a:rPr>
              <a:t>subset</a:t>
            </a:r>
            <a:r>
              <a:rPr lang="en-US" dirty="0" smtClean="0"/>
              <a:t> of the machines 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By reserving a bit to indicate multicasting &amp; the remaining n-1 address bits can hold the group number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Each machine can subscribe to any or one of the groups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7480" y="47470"/>
            <a:ext cx="9144000" cy="74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Network Hardware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5234" name="Picture 2" descr="http://www.e-reading.club/illustrations/143/143358-Any2FbImgLoader47"/>
          <p:cNvPicPr>
            <a:picLocks noChangeAspect="1" noChangeArrowheads="1"/>
          </p:cNvPicPr>
          <p:nvPr/>
        </p:nvPicPr>
        <p:blipFill>
          <a:blip r:embed="rId2" cstate="print"/>
          <a:srcRect t="34473" r="68756" b="11334"/>
          <a:stretch>
            <a:fillRect/>
          </a:stretch>
        </p:blipFill>
        <p:spPr bwMode="auto">
          <a:xfrm>
            <a:off x="6774272" y="-1"/>
            <a:ext cx="2369728" cy="13758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42" y="869430"/>
            <a:ext cx="8964118" cy="5767343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3600" dirty="0" smtClean="0"/>
              <a:t>Point-to-point Networks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Many connections between individual pair of machines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Transfer from source to destination may includes one or more intermediate machines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Multiple routes of different lengths leads to the role of  routing algorithm for </a:t>
            </a:r>
            <a:r>
              <a:rPr lang="en-US" dirty="0" smtClean="0">
                <a:solidFill>
                  <a:srgbClr val="FF0000"/>
                </a:solidFill>
              </a:rPr>
              <a:t>route selection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Larger networks use point-to-point</a:t>
            </a:r>
          </a:p>
          <a:p>
            <a:pPr lvl="1" algn="just">
              <a:buFontTx/>
              <a:buChar char="•"/>
            </a:pPr>
            <a:r>
              <a:rPr lang="en-US" dirty="0" smtClean="0"/>
              <a:t>Point-to-point transmission with one sender and one receiver is sometimes called </a:t>
            </a:r>
            <a:r>
              <a:rPr lang="en-US" dirty="0" err="1" smtClean="0">
                <a:solidFill>
                  <a:srgbClr val="FF0000"/>
                </a:solidFill>
              </a:rPr>
              <a:t>unicasting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27480" y="47470"/>
            <a:ext cx="9144000" cy="74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Network Hardware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http://www.e-reading.club/illustrations/143/143358-Any2FbImgLoader47"/>
          <p:cNvPicPr>
            <a:picLocks noChangeAspect="1" noChangeArrowheads="1"/>
          </p:cNvPicPr>
          <p:nvPr/>
        </p:nvPicPr>
        <p:blipFill>
          <a:blip r:embed="rId2" cstate="print"/>
          <a:srcRect l="70547" t="33827" b="12947"/>
          <a:stretch>
            <a:fillRect/>
          </a:stretch>
        </p:blipFill>
        <p:spPr bwMode="auto">
          <a:xfrm>
            <a:off x="6852151" y="5471652"/>
            <a:ext cx="2291849" cy="1386348"/>
          </a:xfrm>
          <a:prstGeom prst="rect">
            <a:avLst/>
          </a:prstGeom>
          <a:noFill/>
        </p:spPr>
      </p:pic>
      <p:pic>
        <p:nvPicPr>
          <p:cNvPr id="94210" name="Picture 2" descr="http://www.thelifenetwork.org/images/fault_tol_rout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5448" y="0"/>
            <a:ext cx="2488552" cy="162728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/>
              <a:t>Network Hardware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900" y="1328129"/>
            <a:ext cx="6449122" cy="3672849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200" dirty="0" smtClean="0"/>
              <a:t>Based on Scale</a:t>
            </a:r>
          </a:p>
          <a:p>
            <a:pPr lvl="1">
              <a:buFontTx/>
              <a:buChar char="•"/>
            </a:pPr>
            <a:r>
              <a:rPr lang="en-US" dirty="0" smtClean="0"/>
              <a:t>Personal Area Networks</a:t>
            </a:r>
          </a:p>
          <a:p>
            <a:pPr lvl="1">
              <a:buFontTx/>
              <a:buChar char="•"/>
            </a:pPr>
            <a:r>
              <a:rPr lang="en-US" dirty="0" smtClean="0"/>
              <a:t>Local </a:t>
            </a:r>
            <a:r>
              <a:rPr lang="en-US" dirty="0"/>
              <a:t>Area </a:t>
            </a:r>
            <a:r>
              <a:rPr lang="en-US" dirty="0" smtClean="0"/>
              <a:t>Networks</a:t>
            </a:r>
          </a:p>
          <a:p>
            <a:pPr lvl="1">
              <a:buFontTx/>
              <a:buChar char="•"/>
            </a:pPr>
            <a:r>
              <a:rPr lang="en-US" dirty="0" smtClean="0"/>
              <a:t>Metropolitan Area Networks</a:t>
            </a:r>
          </a:p>
          <a:p>
            <a:pPr lvl="1">
              <a:buFontTx/>
              <a:buChar char="•"/>
            </a:pPr>
            <a:r>
              <a:rPr lang="en-US" dirty="0" smtClean="0"/>
              <a:t>Wide Area Networks</a:t>
            </a:r>
          </a:p>
          <a:p>
            <a:pPr lvl="1">
              <a:buFontTx/>
              <a:buChar char="•"/>
            </a:pPr>
            <a:r>
              <a:rPr lang="en-US" dirty="0" smtClean="0"/>
              <a:t>Internetworks or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/>
              <a:t>Network Hardware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705749"/>
            <a:ext cx="8754256" cy="5861153"/>
          </a:xfrm>
        </p:spPr>
        <p:txBody>
          <a:bodyPr/>
          <a:lstStyle/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Personal Area Networks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/>
              <a:t>Networks that are meant for one person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/>
              <a:t>Eg: a wireless network connecting a computer with its mouse, keyboard, and printer </a:t>
            </a: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Local </a:t>
            </a:r>
            <a:r>
              <a:rPr lang="en-US" sz="2800" dirty="0">
                <a:solidFill>
                  <a:srgbClr val="FF0000"/>
                </a:solidFill>
              </a:rPr>
              <a:t>Area </a:t>
            </a:r>
            <a:r>
              <a:rPr lang="en-US" sz="2800" dirty="0" smtClean="0">
                <a:solidFill>
                  <a:srgbClr val="FF0000"/>
                </a:solidFill>
              </a:rPr>
              <a:t>Networks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/>
              <a:t>Generally called as LANs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/>
              <a:t>Privately owned networks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/>
              <a:t>Inter-processor distance:10m to 1km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/>
              <a:t>Networks placed in a single room or building or campus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600" dirty="0" smtClean="0"/>
              <a:t>LANs are distinguished by 3 characteristics –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500" dirty="0" smtClean="0"/>
              <a:t>Size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500" dirty="0" smtClean="0"/>
              <a:t>Transmission Technology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500" dirty="0" smtClean="0"/>
              <a:t>Topology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779489"/>
            <a:ext cx="8754256" cy="5861153"/>
          </a:xfrm>
        </p:spPr>
        <p:txBody>
          <a:bodyPr/>
          <a:lstStyle/>
          <a:p>
            <a:pPr marL="609600" lvl="1" indent="-609600" algn="just">
              <a:buFont typeface="Wingdings" pitchFamily="2" charset="2"/>
              <a:buChar char="ü"/>
            </a:pPr>
            <a:r>
              <a:rPr lang="en-US" b="1" dirty="0" smtClean="0"/>
              <a:t>Size</a:t>
            </a:r>
            <a:r>
              <a:rPr lang="en-US" dirty="0" smtClean="0"/>
              <a:t> :- </a:t>
            </a:r>
            <a:endParaRPr lang="en-US" sz="2400" dirty="0" smtClean="0"/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Worst-case transmission time is bounded and known in advance.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Knowing this bound makes it possible to use certain kinds of designs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Simplifies Network management.</a:t>
            </a: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/>
              <a:t>Transmission Technology </a:t>
            </a:r>
            <a:r>
              <a:rPr lang="en-US" dirty="0" smtClean="0"/>
              <a:t>:-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consist of a single cable to which all the machines are attached 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Traditional LAN runs at speed of 10 to 100 Mbps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Newer LANs operate at 10 </a:t>
            </a:r>
            <a:r>
              <a:rPr lang="en-US" sz="2400" dirty="0" err="1" smtClean="0"/>
              <a:t>Gbps</a:t>
            </a:r>
            <a:r>
              <a:rPr lang="en-US" sz="2400" dirty="0" smtClean="0"/>
              <a:t>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Low delay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Makes very few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779489"/>
            <a:ext cx="8754256" cy="5861153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b="1" dirty="0" smtClean="0"/>
              <a:t>Topology</a:t>
            </a:r>
            <a:r>
              <a:rPr lang="en-US" sz="2800" dirty="0" smtClean="0"/>
              <a:t> :-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2 broadcast network types: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Bus &amp; Ring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Bus (Linear cable) network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600" dirty="0" smtClean="0"/>
              <a:t>at any instant, at most one machine is the master and is allowed to transmit.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600" dirty="0" smtClean="0"/>
              <a:t>All other machines are required to refrain from sending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600" b="1" dirty="0" smtClean="0"/>
              <a:t>Arbitration mechanism </a:t>
            </a:r>
            <a:r>
              <a:rPr lang="en-US" sz="2600" dirty="0" smtClean="0"/>
              <a:t>:- to resolve conflicts when two or more machines want to transmit simultaneously.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sz="2600" dirty="0" smtClean="0"/>
              <a:t>It may be Centralized  or distributed (decentralized)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9090" name="Picture 2" descr="Image result for top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5513" y="88488"/>
            <a:ext cx="2978118" cy="19320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4302"/>
            <a:ext cx="9144000" cy="5793697"/>
          </a:xfrm>
        </p:spPr>
        <p:txBody>
          <a:bodyPr/>
          <a:lstStyle/>
          <a:p>
            <a:pPr algn="just"/>
            <a:r>
              <a:rPr lang="en-US" sz="3600" b="1" dirty="0" smtClean="0"/>
              <a:t>Module I</a:t>
            </a:r>
            <a:endParaRPr lang="en-US" sz="3600" dirty="0" smtClean="0"/>
          </a:p>
          <a:p>
            <a:pPr algn="just"/>
            <a:r>
              <a:rPr lang="en-US" sz="3600" dirty="0" smtClean="0"/>
              <a:t>Introduction – Uses – Network Hardware – LAN – MAN – WAN, Internetworks – Network Software – Protocol hierarchies – Design issues for the layers – Interface &amp; Service – Service Primitives. Reference models – OSI – TCP/IP.</a:t>
            </a:r>
          </a:p>
          <a:p>
            <a:pPr algn="just"/>
            <a:r>
              <a:rPr lang="en-US" sz="3600" dirty="0" smtClean="0"/>
              <a:t>Data Link layer Design Issues – Flow Control and ARQ techniques. Data link Protocols – HDLC. DLL in Internet.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779489"/>
            <a:ext cx="8754256" cy="5861153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Eg:-</a:t>
            </a:r>
            <a:r>
              <a:rPr lang="en-US" sz="2800" dirty="0" smtClean="0">
                <a:solidFill>
                  <a:srgbClr val="FF0000"/>
                </a:solidFill>
              </a:rPr>
              <a:t>IEEE 802.3 </a:t>
            </a:r>
            <a:r>
              <a:rPr lang="en-US" sz="2800" dirty="0" smtClean="0"/>
              <a:t>popularly called </a:t>
            </a:r>
            <a:r>
              <a:rPr lang="en-US" sz="2800" dirty="0" smtClean="0">
                <a:solidFill>
                  <a:srgbClr val="FF0000"/>
                </a:solidFill>
              </a:rPr>
              <a:t>Ethernet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bus</a:t>
            </a:r>
            <a:r>
              <a:rPr lang="en-US" sz="2800" dirty="0" smtClean="0"/>
              <a:t> based </a:t>
            </a:r>
            <a:r>
              <a:rPr lang="en-US" sz="2800" dirty="0" smtClean="0">
                <a:solidFill>
                  <a:srgbClr val="FF0000"/>
                </a:solidFill>
              </a:rPr>
              <a:t>broadcast</a:t>
            </a:r>
            <a:r>
              <a:rPr lang="en-US" sz="2800" dirty="0" smtClean="0"/>
              <a:t> network with </a:t>
            </a:r>
            <a:r>
              <a:rPr lang="en-US" sz="2800" dirty="0" smtClean="0">
                <a:solidFill>
                  <a:srgbClr val="FF0000"/>
                </a:solidFill>
              </a:rPr>
              <a:t>decentralized</a:t>
            </a:r>
            <a:r>
              <a:rPr lang="en-US" sz="2800" dirty="0" smtClean="0"/>
              <a:t> control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operates at 10 Mbps to 10 Gbps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Computers on an Ethernet can transmit whenever they want to;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if two or more packets collide, each computer just waits a random time and tries again later</a:t>
            </a:r>
            <a:endParaRPr lang="en-US" sz="3600" dirty="0"/>
          </a:p>
        </p:txBody>
      </p:sp>
      <p:pic>
        <p:nvPicPr>
          <p:cNvPr id="4" name="Picture 4" descr="1-07"/>
          <p:cNvPicPr>
            <a:picLocks noChangeAspect="1" noChangeArrowheads="1"/>
          </p:cNvPicPr>
          <p:nvPr/>
        </p:nvPicPr>
        <p:blipFill>
          <a:blip r:embed="rId2" cstate="print"/>
          <a:srcRect t="23867" r="51040" b="20939"/>
          <a:stretch>
            <a:fillRect/>
          </a:stretch>
        </p:blipFill>
        <p:spPr bwMode="auto">
          <a:xfrm>
            <a:off x="2391347" y="4272196"/>
            <a:ext cx="5013794" cy="215315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1991027"/>
            <a:ext cx="8754256" cy="4424689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Ring Network: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Devices acts as repeaters to boost the signal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The transmission of data takes place by token passing.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A token is a special series of bits that contains control information.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Possession of the token allows a network device to transmit data to the network.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Each network has only one token.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7044" name="Picture 4" descr="http://4.bp.blogspot.com/_afo8BP96xxY/Srm_V2bZomI/AAAAAAAAAM8/fG7PWTywZeQ/s400/r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4380" y="0"/>
            <a:ext cx="3459620" cy="255147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855407"/>
            <a:ext cx="8754256" cy="5810864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endParaRPr lang="en-US" sz="2800" dirty="0" smtClean="0"/>
          </a:p>
          <a:p>
            <a:pPr algn="just">
              <a:buFont typeface="Wingdings" pitchFamily="2" charset="2"/>
              <a:buChar char="ü"/>
            </a:pPr>
            <a:endParaRPr lang="en-US" sz="2800" dirty="0" smtClean="0"/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Working of Ring Network: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The sending computer removes the token from the ring and sends the requested data around the ring.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Each computer passes the data until the packet finds the computer that matches the address on the data.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The receiving computer then returns a message to the sending computer indicating that the data has been received.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After verification, the sending computer creates a new token and releases it to the network.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23909" name="Picture 5" descr="H:\Ramani UKF\UKF Odd 2015-16\CN Final Notes\ring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0446" y="0"/>
            <a:ext cx="2168785" cy="231549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825911"/>
            <a:ext cx="8754256" cy="5589806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Ring Network: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Advantages</a:t>
            </a:r>
            <a:r>
              <a:rPr lang="en-US" dirty="0" smtClean="0"/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Very orderly network </a:t>
            </a:r>
            <a:r>
              <a:rPr lang="en-US" dirty="0" smtClean="0"/>
              <a:t>where every device has access to the token and the opportunity to transmit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Performs better than a bus </a:t>
            </a:r>
            <a:r>
              <a:rPr lang="en-US" dirty="0" smtClean="0"/>
              <a:t>topology under </a:t>
            </a:r>
            <a:r>
              <a:rPr lang="en-US" dirty="0" smtClean="0">
                <a:solidFill>
                  <a:srgbClr val="FF0000"/>
                </a:solidFill>
              </a:rPr>
              <a:t>heavy</a:t>
            </a:r>
            <a:r>
              <a:rPr lang="en-US" dirty="0" smtClean="0"/>
              <a:t> network load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Does not require network server </a:t>
            </a:r>
            <a:r>
              <a:rPr lang="en-US" dirty="0" smtClean="0"/>
              <a:t>to manage the connectivity between the computers</a:t>
            </a:r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Disadvantages</a:t>
            </a:r>
            <a:r>
              <a:rPr lang="en-US" dirty="0" smtClean="0"/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One malfunctioning workstation or bad port </a:t>
            </a:r>
            <a:r>
              <a:rPr lang="en-US" dirty="0" smtClean="0"/>
              <a:t>can create problems for the entire network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Devices moved, added and changed can </a:t>
            </a:r>
            <a:r>
              <a:rPr lang="en-US" dirty="0" smtClean="0">
                <a:solidFill>
                  <a:srgbClr val="FF0000"/>
                </a:solidFill>
              </a:rPr>
              <a:t>affect</a:t>
            </a:r>
            <a:r>
              <a:rPr lang="en-US" dirty="0" smtClean="0"/>
              <a:t> the network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Network adapter cards are much more </a:t>
            </a:r>
            <a:r>
              <a:rPr lang="en-US" dirty="0" smtClean="0">
                <a:solidFill>
                  <a:srgbClr val="FF0000"/>
                </a:solidFill>
              </a:rPr>
              <a:t>expensive</a:t>
            </a:r>
            <a:r>
              <a:rPr lang="en-US" dirty="0" smtClean="0"/>
              <a:t> than Ethernet cards and hubs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Much </a:t>
            </a:r>
            <a:r>
              <a:rPr lang="en-US" dirty="0" smtClean="0">
                <a:solidFill>
                  <a:srgbClr val="FF0000"/>
                </a:solidFill>
              </a:rPr>
              <a:t>slower</a:t>
            </a:r>
            <a:r>
              <a:rPr lang="en-US" dirty="0" smtClean="0"/>
              <a:t> than an Ethernet network under </a:t>
            </a:r>
            <a:r>
              <a:rPr lang="en-US" dirty="0" smtClean="0">
                <a:solidFill>
                  <a:srgbClr val="FF0000"/>
                </a:solidFill>
              </a:rPr>
              <a:t>normal</a:t>
            </a:r>
            <a:r>
              <a:rPr lang="en-US" dirty="0" smtClean="0"/>
              <a:t>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779489"/>
            <a:ext cx="8754256" cy="5861153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Ring Network: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Egs: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IEEE 802.5 (the IBM token ring), is a ring-based LAN </a:t>
            </a:r>
          </a:p>
          <a:p>
            <a:pPr lvl="3" algn="just">
              <a:buFont typeface="Wingdings" pitchFamily="2" charset="2"/>
              <a:buChar char="ü"/>
            </a:pPr>
            <a:r>
              <a:rPr lang="en-US" sz="2400" dirty="0" smtClean="0"/>
              <a:t>operates at 4 and 16 Mbps. </a:t>
            </a:r>
          </a:p>
          <a:p>
            <a:pPr lvl="2" algn="just">
              <a:buFont typeface="Wingdings" pitchFamily="2" charset="2"/>
              <a:buChar char="ü"/>
            </a:pPr>
            <a:r>
              <a:rPr lang="en-US" dirty="0" smtClean="0"/>
              <a:t>FDDI (</a:t>
            </a:r>
            <a:r>
              <a:rPr lang="en-US" i="1" dirty="0" smtClean="0"/>
              <a:t>Fiber Distributed Data Interface</a:t>
            </a:r>
            <a:r>
              <a:rPr lang="en-US" dirty="0" smtClean="0"/>
              <a:t>) is another example of a ring network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2" descr="https://cherlyndeluna.files.wordpress.com/2011/04/ringtop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7924" y="3657600"/>
            <a:ext cx="3133315" cy="31655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779489"/>
            <a:ext cx="8754256" cy="5861153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Broadcast networks can be further divided into 2, depending on how the channel is allocated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Static and Dynamic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A typical </a:t>
            </a:r>
            <a:r>
              <a:rPr lang="en-US" sz="2800" dirty="0" smtClean="0">
                <a:solidFill>
                  <a:srgbClr val="FF0000"/>
                </a:solidFill>
              </a:rPr>
              <a:t>static</a:t>
            </a:r>
            <a:r>
              <a:rPr lang="en-US" sz="2800" dirty="0" smtClean="0"/>
              <a:t> allocation is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to divide time into discrete intervals and use a round-robin algorithm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allowing each machine to broadcast only when its time slot comes up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Drawback</a:t>
            </a:r>
            <a:r>
              <a:rPr lang="en-US" dirty="0" smtClean="0"/>
              <a:t>: wastes channel capacity when a machine has nothing to say during its allocated slot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So, most systems attempt to allocate the channel dynamically (i.e., on demand).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 smtClean="0"/>
              <a:t>LAN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862" y="779489"/>
            <a:ext cx="8754256" cy="5861153"/>
          </a:xfrm>
        </p:spPr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Dynamic allocation methods are either centralized or decentralized.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FF0000"/>
                </a:solidFill>
              </a:rPr>
              <a:t>centralized channel allocation </a:t>
            </a:r>
            <a:r>
              <a:rPr lang="en-US" sz="2800" dirty="0" smtClean="0"/>
              <a:t>method,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there is a single entity,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for example, a bus arbitration unit,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which determines who goes next.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It might do this by accepting requests and making a decision according to some internal algorithm.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FF0000"/>
                </a:solidFill>
              </a:rPr>
              <a:t>decentralized channel allocation </a:t>
            </a:r>
            <a:r>
              <a:rPr lang="en-US" sz="2800" dirty="0" smtClean="0"/>
              <a:t>method,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there is no central entity;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each machine must decide for itself whether to transmit.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</a:t>
            </a:r>
            <a:r>
              <a:rPr lang="en-US" dirty="0" smtClean="0"/>
              <a:t>Networks (MAN)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27665"/>
            <a:ext cx="9144000" cy="544159"/>
          </a:xfrm>
        </p:spPr>
        <p:txBody>
          <a:bodyPr/>
          <a:lstStyle/>
          <a:p>
            <a:r>
              <a:rPr lang="en-US" dirty="0"/>
              <a:t>A metropolitan area network based on cable </a:t>
            </a:r>
            <a:r>
              <a:rPr lang="en-US" dirty="0" smtClean="0"/>
              <a:t>TV in a city.</a:t>
            </a:r>
          </a:p>
          <a:p>
            <a:endParaRPr lang="en-US" sz="1100" dirty="0" smtClean="0"/>
          </a:p>
          <a:p>
            <a:pPr algn="just"/>
            <a:r>
              <a:rPr lang="en-US" dirty="0" smtClean="0"/>
              <a:t>Another </a:t>
            </a:r>
            <a:r>
              <a:rPr lang="en-US" dirty="0" err="1" smtClean="0"/>
              <a:t>eg</a:t>
            </a:r>
            <a:r>
              <a:rPr lang="en-US" dirty="0" smtClean="0"/>
              <a:t>: IEEE 802.16 (Broadband wireless MANs) for high-speed wireless Internet access </a:t>
            </a:r>
            <a:endParaRPr lang="en-US" dirty="0"/>
          </a:p>
        </p:txBody>
      </p:sp>
      <p:pic>
        <p:nvPicPr>
          <p:cNvPr id="18436" name="Picture 4" descr="1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963" y="1001004"/>
            <a:ext cx="7674681" cy="423219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Networks (WAN)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79841"/>
            <a:ext cx="9144000" cy="5409669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WAN spans a large geographical area, often a country or continent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It contains a collection of machines called hosts intended for running user (i.e., application) programs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hosts are owned by the customers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hosts are connected by a communication subnet, or just subnet 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communication subnet is typically owned and operated by a telephone company or Internet service provider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dirty="0" smtClean="0"/>
              <a:t>The job of the subnet is to carry messages from host to host, just as the telephone system carries words from speaker to listener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Networks (WAN)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2107"/>
            <a:ext cx="9144000" cy="5878159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Subnet consists of two distinct components: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transmission lines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switching elements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Transmission lines</a:t>
            </a:r>
            <a:r>
              <a:rPr lang="en-US" sz="2800" dirty="0" smtClean="0"/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move bits between machines.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made of copper wire, optical fiber, or even radio links.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Switching elements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Specialized computers that connect three or more transmission lines.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When data arrive on an incoming line, it must choose an outgoing line on which to forward them.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Switching elements are also called as </a:t>
            </a:r>
            <a:r>
              <a:rPr lang="en-US" dirty="0" smtClean="0">
                <a:solidFill>
                  <a:srgbClr val="FF0000"/>
                </a:solidFill>
              </a:rPr>
              <a:t>routers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903" y="944383"/>
            <a:ext cx="8844197" cy="5383967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3200" dirty="0" smtClean="0"/>
              <a:t>Computer Network:</a:t>
            </a:r>
          </a:p>
          <a:p>
            <a:pPr lvl="1" algn="just"/>
            <a:r>
              <a:rPr lang="en-US" dirty="0" smtClean="0"/>
              <a:t>Interconnected collection of autonomous computers</a:t>
            </a:r>
          </a:p>
          <a:p>
            <a:pPr lvl="1" algn="just"/>
            <a:r>
              <a:rPr lang="en-US" dirty="0" smtClean="0"/>
              <a:t>2 computers are </a:t>
            </a:r>
            <a:r>
              <a:rPr lang="en-US" dirty="0" smtClean="0">
                <a:solidFill>
                  <a:srgbClr val="FF0000"/>
                </a:solidFill>
              </a:rPr>
              <a:t>interconnected</a:t>
            </a:r>
            <a:r>
              <a:rPr lang="en-US" dirty="0" smtClean="0"/>
              <a:t> if they are able to exchange information</a:t>
            </a:r>
          </a:p>
          <a:p>
            <a:pPr lvl="1" algn="just"/>
            <a:r>
              <a:rPr lang="en-US" i="1" dirty="0" smtClean="0">
                <a:latin typeface="Times New Roman" pitchFamily="18" charset="0"/>
              </a:rPr>
              <a:t>Communication </a:t>
            </a:r>
            <a:r>
              <a:rPr lang="en-US" dirty="0" smtClean="0">
                <a:latin typeface="Times New Roman" pitchFamily="18" charset="0"/>
              </a:rPr>
              <a:t>is the process of </a:t>
            </a:r>
            <a:r>
              <a:rPr lang="en-US" i="1" dirty="0" smtClean="0">
                <a:latin typeface="Times New Roman" pitchFamily="18" charset="0"/>
              </a:rPr>
              <a:t>exchanging information</a:t>
            </a:r>
            <a:r>
              <a:rPr lang="en-US" dirty="0" smtClean="0">
                <a:latin typeface="Times New Roman" pitchFamily="18" charset="0"/>
              </a:rPr>
              <a:t> between two persons or devices</a:t>
            </a:r>
            <a:endParaRPr lang="en-US" dirty="0" smtClean="0"/>
          </a:p>
          <a:p>
            <a:pPr lvl="1" algn="just"/>
            <a:r>
              <a:rPr lang="en-US" dirty="0" smtClean="0">
                <a:latin typeface="Times New Roman" pitchFamily="18" charset="0"/>
              </a:rPr>
              <a:t>Connection can be made via </a:t>
            </a:r>
            <a:r>
              <a:rPr lang="en-US" i="1" dirty="0" smtClean="0">
                <a:latin typeface="Times New Roman" pitchFamily="18" charset="0"/>
              </a:rPr>
              <a:t>copper wire, fiber optics, microwaves or communication satellites</a:t>
            </a:r>
            <a:r>
              <a:rPr lang="en-US" dirty="0" smtClean="0">
                <a:latin typeface="Times New Roman" pitchFamily="18" charset="0"/>
              </a:rPr>
              <a:t> etc </a:t>
            </a:r>
          </a:p>
          <a:p>
            <a:pPr lvl="1" algn="just"/>
            <a:r>
              <a:rPr lang="en-US" dirty="0" smtClean="0"/>
              <a:t>If one computer cannot forcibly start, stop or control another computer then it is termed as </a:t>
            </a:r>
            <a:r>
              <a:rPr lang="en-US" dirty="0" smtClean="0">
                <a:solidFill>
                  <a:srgbClr val="FF0000"/>
                </a:solidFill>
              </a:rPr>
              <a:t>autonomous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Networks (WAN)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 between hosts on LANs and the subnet.</a:t>
            </a:r>
          </a:p>
        </p:txBody>
      </p:sp>
      <p:pic>
        <p:nvPicPr>
          <p:cNvPr id="19460" name="Picture 4" descr="1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844675"/>
            <a:ext cx="7808913" cy="32067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Networks (WAN)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4644"/>
            <a:ext cx="9144000" cy="4393671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Store-and-forward or packet-switched subnet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When a packet is sent from one router to another via one or more intermediate routers,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the packet is received at each intermediate router in its entirety,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stored there until the required output line is free, and then forwarded.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When the packets are small and all of the same size, they are often called cells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Networks (WAN)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6129"/>
            <a:ext cx="9144000" cy="5238227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Principle of a packet-switched WAN: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When a process on some host has a message to be sent to a process on some other host,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the sending host first cuts the message into packets,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each one bearing its number in the sequence.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These packets are then injected into the network one at a time in quick succession.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The packets are transported individually over the network and deposited at the receiving host,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where they are reassembled into the original message and delivered to the receiving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46222"/>
            <a:ext cx="9144000" cy="2511778"/>
          </a:xfrm>
        </p:spPr>
        <p:txBody>
          <a:bodyPr/>
          <a:lstStyle/>
          <a:p>
            <a:r>
              <a:rPr lang="en-US" dirty="0"/>
              <a:t>A stream of packets from sender to receiver</a:t>
            </a:r>
            <a:r>
              <a:rPr lang="en-US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Routing decisions are made locally.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When a packet arrives at router A, it is up to A to decide if this packet should be sent on the line to B or the line to C.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How A makes that decision is called the routing algorithm.</a:t>
            </a:r>
            <a:endParaRPr lang="en-US" dirty="0"/>
          </a:p>
        </p:txBody>
      </p:sp>
      <p:pic>
        <p:nvPicPr>
          <p:cNvPr id="20484" name="Picture 4" descr="1-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899" y="1059385"/>
            <a:ext cx="8731528" cy="314008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</a:t>
            </a:r>
            <a:r>
              <a:rPr lang="en-US" dirty="0" smtClean="0"/>
              <a:t>Networks (WAN)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7841"/>
            <a:ext cx="9144000" cy="4856515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Not all WANs are packet switched.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 second possibility for a WAN is a </a:t>
            </a:r>
            <a:r>
              <a:rPr lang="en-US" dirty="0" smtClean="0">
                <a:solidFill>
                  <a:srgbClr val="FF0000"/>
                </a:solidFill>
              </a:rPr>
              <a:t>satellite system</a:t>
            </a:r>
            <a:r>
              <a:rPr lang="en-US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Each router has an </a:t>
            </a:r>
            <a:r>
              <a:rPr lang="en-US" dirty="0" smtClean="0">
                <a:solidFill>
                  <a:srgbClr val="FF0000"/>
                </a:solidFill>
              </a:rPr>
              <a:t>antenna</a:t>
            </a:r>
            <a:r>
              <a:rPr lang="en-US" dirty="0" smtClean="0"/>
              <a:t> through which it can send and receive.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All routers can hear the output from the satellite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 some cases, they can also hear the upward transmissions of their fellow routers to the satellite as well.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Sometimes the routers are connected to a substantial point-to-point subnet, with only some of them having a satellite antenna.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Satellite networks are inherently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  <a:r>
              <a:rPr lang="en-US" dirty="0" smtClean="0"/>
              <a:t> and are most useful when the broadcast property is important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Internetworks 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9225"/>
            <a:ext cx="9144000" cy="5133975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2800" dirty="0" smtClean="0"/>
              <a:t>A collection of interconnected networks is called an </a:t>
            </a:r>
            <a:r>
              <a:rPr lang="en-US" sz="2800" dirty="0" smtClean="0">
                <a:solidFill>
                  <a:srgbClr val="FF0000"/>
                </a:solidFill>
              </a:rPr>
              <a:t>internetwork or internet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A common form of internet is a collection of LANs connected by a WAN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If the intermediate system contains only routers, it is a subnet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if it contains both routers and hosts, it is a WAN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An internetwork is formed when distinct networks are interconnected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56" y="959557"/>
            <a:ext cx="8839200" cy="575733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Digital wireless communication is not a new idea.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As early as 1901, the Italian physicist Marconi demonstrated a ship-to-shore wireless telegraph, using Morse Code (dots and dashes as binary). 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Modern digital wireless systems have better performance, but the basic idea is the same.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Categories </a:t>
            </a:r>
            <a:r>
              <a:rPr lang="en-US" sz="3600" dirty="0">
                <a:solidFill>
                  <a:srgbClr val="FF0000"/>
                </a:solidFill>
              </a:rPr>
              <a:t>of wireless networks:</a:t>
            </a:r>
          </a:p>
          <a:p>
            <a:pPr lvl="1">
              <a:buFontTx/>
              <a:buChar char="•"/>
            </a:pPr>
            <a:r>
              <a:rPr lang="en-US" dirty="0"/>
              <a:t>System interconnection</a:t>
            </a:r>
          </a:p>
          <a:p>
            <a:pPr lvl="1">
              <a:buFontTx/>
              <a:buChar char="•"/>
            </a:pPr>
            <a:r>
              <a:rPr lang="en-US" dirty="0"/>
              <a:t>Wireless LANs</a:t>
            </a:r>
          </a:p>
          <a:p>
            <a:pPr lvl="1">
              <a:buFontTx/>
              <a:buChar char="•"/>
            </a:pPr>
            <a:r>
              <a:rPr lang="en-US" dirty="0"/>
              <a:t>Wireless WANs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5027"/>
            <a:ext cx="8839200" cy="5261528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System interconnection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interconnecting the components of a computer using </a:t>
            </a:r>
            <a:r>
              <a:rPr lang="en-US" sz="2800" dirty="0" smtClean="0">
                <a:solidFill>
                  <a:srgbClr val="FF0000"/>
                </a:solidFill>
              </a:rPr>
              <a:t>short-range radio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every computer has a monitor, keyboard, mouse, and printer connected to the main unit by cables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some companies got together to design a short-range wireless network called </a:t>
            </a:r>
            <a:r>
              <a:rPr lang="en-US" sz="2800" dirty="0" smtClean="0">
                <a:solidFill>
                  <a:srgbClr val="FF0000"/>
                </a:solidFill>
              </a:rPr>
              <a:t>Bluetooth</a:t>
            </a:r>
            <a:r>
              <a:rPr lang="en-US" sz="2800" dirty="0" smtClean="0"/>
              <a:t> to connect these components without wires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Bluetooth also allows digital cameras, headsets, scanners, and other devices to connect to a computer by merely being brought within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56" y="959557"/>
            <a:ext cx="8839200" cy="5757332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System interconnection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System interconnection networks use the </a:t>
            </a:r>
            <a:r>
              <a:rPr lang="en-US" sz="2800" dirty="0" smtClean="0">
                <a:solidFill>
                  <a:srgbClr val="FF0000"/>
                </a:solidFill>
              </a:rPr>
              <a:t>master-slave</a:t>
            </a:r>
            <a:r>
              <a:rPr lang="en-US" sz="2800" dirty="0" smtClean="0"/>
              <a:t> paradigm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System unit is normally the master, talking to the mouse, keyboard, etc., as slaves.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The master tells the slaves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800" dirty="0" smtClean="0"/>
              <a:t>what addresses to use,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800" dirty="0" smtClean="0"/>
              <a:t>when they can broadcast,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800" dirty="0" smtClean="0"/>
              <a:t>how long they can transmit,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800" dirty="0" smtClean="0"/>
              <a:t>what frequencies they can use, and so 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0" y="5834063"/>
            <a:ext cx="6700838" cy="8382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(a)</a:t>
            </a:r>
            <a:r>
              <a:rPr lang="en-US"/>
              <a:t> Bluetooth configuration</a:t>
            </a:r>
          </a:p>
          <a:p>
            <a:pPr algn="l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(b)</a:t>
            </a:r>
            <a:r>
              <a:rPr lang="en-US"/>
              <a:t> Wireless LAN</a:t>
            </a:r>
          </a:p>
        </p:txBody>
      </p:sp>
      <p:pic>
        <p:nvPicPr>
          <p:cNvPr id="23556" name="Picture 4" descr="1-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75" y="1797050"/>
            <a:ext cx="7899400" cy="35115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Computer Networks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1643"/>
            <a:ext cx="7426036" cy="3959253"/>
          </a:xfrm>
        </p:spPr>
        <p:txBody>
          <a:bodyPr/>
          <a:lstStyle/>
          <a:p>
            <a:pPr lvl="1" algn="just">
              <a:buFontTx/>
              <a:buChar char="•"/>
            </a:pPr>
            <a:r>
              <a:rPr lang="en-US" sz="3600" dirty="0" smtClean="0"/>
              <a:t>Business Applications 		    or </a:t>
            </a:r>
          </a:p>
          <a:p>
            <a:pPr lvl="1" algn="just">
              <a:buNone/>
            </a:pPr>
            <a:r>
              <a:rPr lang="en-US" sz="3600" dirty="0" smtClean="0"/>
              <a:t>		Networks for companies</a:t>
            </a:r>
          </a:p>
          <a:p>
            <a:pPr lvl="1" algn="just">
              <a:buFontTx/>
              <a:buChar char="•"/>
            </a:pPr>
            <a:r>
              <a:rPr lang="en-US" sz="3600" dirty="0" smtClean="0"/>
              <a:t>Home applications                     or </a:t>
            </a:r>
          </a:p>
          <a:p>
            <a:pPr lvl="1" algn="just">
              <a:buNone/>
            </a:pPr>
            <a:r>
              <a:rPr lang="en-US" sz="3600" dirty="0" smtClean="0"/>
              <a:t>	       Networks for People</a:t>
            </a:r>
          </a:p>
          <a:p>
            <a:pPr lvl="1" algn="just">
              <a:buFontTx/>
              <a:buChar char="•"/>
            </a:pPr>
            <a:r>
              <a:rPr lang="en-US" sz="3600" dirty="0" smtClean="0"/>
              <a:t>Mobile Network Users</a:t>
            </a:r>
          </a:p>
          <a:p>
            <a:pPr lvl="1" algn="just">
              <a:buFontTx/>
              <a:buChar char="•"/>
            </a:pPr>
            <a:r>
              <a:rPr lang="en-US" sz="3600" dirty="0" smtClean="0"/>
              <a:t>Social Issues</a:t>
            </a:r>
          </a:p>
          <a:p>
            <a:pPr lvl="1" algn="just">
              <a:buNone/>
            </a:pP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56" y="959557"/>
            <a:ext cx="8839200" cy="5757332"/>
          </a:xfrm>
        </p:spPr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Wireless LANs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systems in which </a:t>
            </a:r>
            <a:r>
              <a:rPr lang="en-US" sz="2800" dirty="0" smtClean="0">
                <a:solidFill>
                  <a:srgbClr val="FF0000"/>
                </a:solidFill>
              </a:rPr>
              <a:t>every computer has a radio modem and antenna </a:t>
            </a:r>
            <a:r>
              <a:rPr lang="en-US" sz="2800" dirty="0" smtClean="0"/>
              <a:t>with which it can communicate with other systems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if the systems are close enough, they can communicate directly with one another in a peer-to-peer configuration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Wireless LANs are becoming increasingly common in small offices and homes, where installing Ethernet is considered too much trouble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800" dirty="0" smtClean="0"/>
              <a:t>Standard for wireless LANs is called </a:t>
            </a:r>
            <a:r>
              <a:rPr lang="en-US" sz="2800" dirty="0" smtClean="0">
                <a:solidFill>
                  <a:srgbClr val="FF0000"/>
                </a:solidFill>
              </a:rPr>
              <a:t>IEEE 802.11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56" y="1749787"/>
            <a:ext cx="8839200" cy="378177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Wireless WANs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radio network used for </a:t>
            </a:r>
            <a:r>
              <a:rPr lang="en-US" sz="2400" dirty="0" smtClean="0">
                <a:solidFill>
                  <a:srgbClr val="FF0000"/>
                </a:solidFill>
              </a:rPr>
              <a:t>cellular telephones </a:t>
            </a:r>
            <a:r>
              <a:rPr lang="en-US" sz="2400" dirty="0" smtClean="0"/>
              <a:t>is an example of a low-bandwidth wireless system.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 smtClean="0"/>
              <a:t>This system has already gone through three generations. </a:t>
            </a:r>
          </a:p>
          <a:p>
            <a:pPr marL="1196975" lvl="2" indent="-282575" algn="just">
              <a:buFont typeface="+mj-lt"/>
              <a:buAutoNum type="arabicPeriod"/>
            </a:pPr>
            <a:r>
              <a:rPr lang="en-US" dirty="0" smtClean="0"/>
              <a:t>The first generation was </a:t>
            </a:r>
            <a:r>
              <a:rPr lang="en-US" dirty="0" smtClean="0">
                <a:solidFill>
                  <a:srgbClr val="FF0000"/>
                </a:solidFill>
              </a:rPr>
              <a:t>analog</a:t>
            </a:r>
            <a:r>
              <a:rPr lang="en-US" dirty="0" smtClean="0"/>
              <a:t> and for </a:t>
            </a:r>
            <a:r>
              <a:rPr lang="en-US" dirty="0" smtClean="0">
                <a:solidFill>
                  <a:srgbClr val="FF0000"/>
                </a:solidFill>
              </a:rPr>
              <a:t>voice</a:t>
            </a:r>
            <a:r>
              <a:rPr lang="en-US" dirty="0" smtClean="0"/>
              <a:t> only. </a:t>
            </a:r>
          </a:p>
          <a:p>
            <a:pPr marL="1196975" lvl="2" indent="-282575" algn="just">
              <a:buFont typeface="+mj-lt"/>
              <a:buAutoNum type="arabicPeriod"/>
            </a:pPr>
            <a:r>
              <a:rPr lang="en-US" dirty="0" smtClean="0"/>
              <a:t>The second generation was </a:t>
            </a:r>
            <a:r>
              <a:rPr lang="en-US" dirty="0" smtClean="0">
                <a:solidFill>
                  <a:srgbClr val="FF0000"/>
                </a:solidFill>
              </a:rPr>
              <a:t>digital</a:t>
            </a:r>
            <a:r>
              <a:rPr lang="en-US" dirty="0" smtClean="0"/>
              <a:t> and for </a:t>
            </a:r>
            <a:r>
              <a:rPr lang="en-US" dirty="0" smtClean="0">
                <a:solidFill>
                  <a:srgbClr val="FF0000"/>
                </a:solidFill>
              </a:rPr>
              <a:t>voice</a:t>
            </a:r>
            <a:r>
              <a:rPr lang="en-US" dirty="0" smtClean="0"/>
              <a:t> only. </a:t>
            </a:r>
          </a:p>
          <a:p>
            <a:pPr marL="1196975" lvl="2" indent="-282575" algn="just">
              <a:buFont typeface="+mj-lt"/>
              <a:buAutoNum type="arabicPeriod"/>
            </a:pPr>
            <a:r>
              <a:rPr lang="en-US" dirty="0" smtClean="0"/>
              <a:t>The third generation is </a:t>
            </a:r>
            <a:r>
              <a:rPr lang="en-US" dirty="0" smtClean="0">
                <a:solidFill>
                  <a:srgbClr val="FF0000"/>
                </a:solidFill>
              </a:rPr>
              <a:t>digital</a:t>
            </a:r>
            <a:r>
              <a:rPr lang="en-US" dirty="0" smtClean="0"/>
              <a:t> and is for </a:t>
            </a:r>
            <a:r>
              <a:rPr lang="en-US" dirty="0" smtClean="0">
                <a:solidFill>
                  <a:srgbClr val="FF0000"/>
                </a:solidFill>
              </a:rPr>
              <a:t>both voice and data</a:t>
            </a:r>
            <a:r>
              <a:rPr lang="en-US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56" y="1095022"/>
            <a:ext cx="8839200" cy="5407377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Wireless WANs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dirty="0" smtClean="0"/>
              <a:t>In a certain sense, cellular wireless networks are like wireless LANs, except that the </a:t>
            </a:r>
            <a:r>
              <a:rPr lang="en-US" dirty="0" smtClean="0">
                <a:solidFill>
                  <a:srgbClr val="FF0000"/>
                </a:solidFill>
              </a:rPr>
              <a:t>distances</a:t>
            </a:r>
            <a:r>
              <a:rPr lang="en-US" dirty="0" smtClean="0"/>
              <a:t> involved are much </a:t>
            </a:r>
            <a:r>
              <a:rPr lang="en-US" dirty="0" smtClean="0">
                <a:solidFill>
                  <a:srgbClr val="FF0000"/>
                </a:solidFill>
              </a:rPr>
              <a:t>greater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the bit rates </a:t>
            </a:r>
            <a:r>
              <a:rPr lang="en-US" dirty="0" smtClean="0"/>
              <a:t>much </a:t>
            </a:r>
            <a:r>
              <a:rPr lang="en-US" dirty="0" smtClean="0">
                <a:solidFill>
                  <a:srgbClr val="FF0000"/>
                </a:solidFill>
              </a:rPr>
              <a:t>lower</a:t>
            </a:r>
            <a:r>
              <a:rPr lang="en-US" dirty="0" smtClean="0"/>
              <a:t>.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Wireless LANs </a:t>
            </a:r>
            <a:r>
              <a:rPr lang="en-US" sz="2400" dirty="0" smtClean="0"/>
              <a:t>can operate at rates up to about </a:t>
            </a:r>
            <a:r>
              <a:rPr lang="en-US" sz="2400" dirty="0" smtClean="0">
                <a:solidFill>
                  <a:srgbClr val="FF0000"/>
                </a:solidFill>
              </a:rPr>
              <a:t>50 Mbps</a:t>
            </a:r>
            <a:r>
              <a:rPr lang="en-US" sz="2400" dirty="0" smtClean="0"/>
              <a:t> over distances of </a:t>
            </a:r>
            <a:r>
              <a:rPr lang="en-US" sz="2400" dirty="0" smtClean="0">
                <a:solidFill>
                  <a:srgbClr val="FF0000"/>
                </a:solidFill>
              </a:rPr>
              <a:t>tens of meters</a:t>
            </a:r>
            <a:r>
              <a:rPr lang="en-US" sz="2400" dirty="0" smtClean="0"/>
              <a:t>. 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Cellular systems</a:t>
            </a:r>
            <a:r>
              <a:rPr lang="en-US" sz="2400" dirty="0" smtClean="0"/>
              <a:t> operate </a:t>
            </a:r>
            <a:r>
              <a:rPr lang="en-US" sz="2400" dirty="0" smtClean="0">
                <a:solidFill>
                  <a:srgbClr val="FF0000"/>
                </a:solidFill>
              </a:rPr>
              <a:t>below 1 Mbps</a:t>
            </a:r>
            <a:r>
              <a:rPr lang="en-US" sz="2400" dirty="0" smtClean="0"/>
              <a:t>, but the distance between the base station and the computer or telephone is measured in </a:t>
            </a:r>
            <a:r>
              <a:rPr lang="en-US" sz="2400" dirty="0" smtClean="0">
                <a:solidFill>
                  <a:srgbClr val="FF0000"/>
                </a:solidFill>
              </a:rPr>
              <a:t>kilometers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777" y="3014133"/>
            <a:ext cx="8782756" cy="3691467"/>
          </a:xfrm>
        </p:spPr>
        <p:txBody>
          <a:bodyPr/>
          <a:lstStyle/>
          <a:p>
            <a:pPr algn="l">
              <a:lnSpc>
                <a:spcPct val="90000"/>
              </a:lnSpc>
              <a:buAutoNum type="alphaLcParenBoth"/>
            </a:pPr>
            <a:r>
              <a:rPr lang="en-US" dirty="0" smtClean="0"/>
              <a:t>Individual independent mobile computers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airplane with a number of people using modems and seat-back telephones to call the office independently. </a:t>
            </a:r>
          </a:p>
          <a:p>
            <a:pPr algn="l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b)</a:t>
            </a:r>
            <a:r>
              <a:rPr lang="en-US" dirty="0"/>
              <a:t> </a:t>
            </a:r>
            <a:r>
              <a:rPr lang="en-US" dirty="0" smtClean="0"/>
              <a:t>  A </a:t>
            </a:r>
            <a:r>
              <a:rPr lang="en-US" dirty="0"/>
              <a:t>flying </a:t>
            </a:r>
            <a:r>
              <a:rPr lang="en-US" dirty="0" smtClean="0"/>
              <a:t>LAN (more efficient)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each seat comes equipped with an Ethernet connector into which passengers can plug their computers. 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 single router on the aircraft maintains a radio link with some router on the ground, changing routers as it flies along. 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This is just a traditional LAN, except that its connection to the outside world is a radio link instead of a hardwired line</a:t>
            </a:r>
            <a:endParaRPr lang="en-US" dirty="0"/>
          </a:p>
        </p:txBody>
      </p:sp>
      <p:pic>
        <p:nvPicPr>
          <p:cNvPr id="24580" name="Picture 4" descr="1-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175" y="809800"/>
            <a:ext cx="7978069" cy="215346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Network Categories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19225"/>
            <a:ext cx="8667750" cy="5133975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2800" dirty="0"/>
              <a:t>Computers (desktop PC, PDA, shared </a:t>
            </a:r>
            <a:r>
              <a:rPr lang="en-US" sz="2800" dirty="0" smtClean="0"/>
              <a:t>peripherals)</a:t>
            </a:r>
            <a:endParaRPr lang="en-US" sz="2800" dirty="0"/>
          </a:p>
          <a:p>
            <a:pPr algn="just">
              <a:buFontTx/>
              <a:buChar char="•"/>
            </a:pPr>
            <a:r>
              <a:rPr lang="en-US" sz="2800" dirty="0"/>
              <a:t>Entertainment (TV, DVD, VCR, camera, stereo, MP3)</a:t>
            </a:r>
          </a:p>
          <a:p>
            <a:pPr algn="just">
              <a:buFontTx/>
              <a:buChar char="•"/>
            </a:pPr>
            <a:r>
              <a:rPr lang="en-US" sz="2800" dirty="0"/>
              <a:t>Telecomm (telephone, cell phone, intercom, fax)</a:t>
            </a:r>
          </a:p>
          <a:p>
            <a:pPr algn="just">
              <a:buFontTx/>
              <a:buChar char="•"/>
            </a:pPr>
            <a:r>
              <a:rPr lang="en-US" sz="2800" dirty="0"/>
              <a:t>Appliances (microwave, fridge</a:t>
            </a:r>
            <a:r>
              <a:rPr lang="en-US" sz="2800" dirty="0" smtClean="0"/>
              <a:t>, lights)</a:t>
            </a:r>
            <a:endParaRPr lang="en-US" sz="2800" dirty="0"/>
          </a:p>
          <a:p>
            <a:pPr algn="just">
              <a:buFontTx/>
              <a:buChar char="•"/>
            </a:pPr>
            <a:r>
              <a:rPr lang="en-US" sz="2800" dirty="0"/>
              <a:t>Telemetry (utility meter, burglar </a:t>
            </a:r>
            <a:r>
              <a:rPr lang="en-US" sz="2800" dirty="0" smtClean="0"/>
              <a:t>alarm, thermostat, </a:t>
            </a:r>
            <a:r>
              <a:rPr lang="en-US" sz="2800" dirty="0" err="1"/>
              <a:t>babycam</a:t>
            </a:r>
            <a:r>
              <a:rPr lang="en-US" sz="2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Software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4625"/>
            <a:ext cx="9144000" cy="3011488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2800" dirty="0"/>
              <a:t>Protocol Hierarchies</a:t>
            </a:r>
          </a:p>
          <a:p>
            <a:pPr algn="l">
              <a:buFontTx/>
              <a:buChar char="•"/>
            </a:pPr>
            <a:r>
              <a:rPr lang="en-US" sz="2800" dirty="0"/>
              <a:t>Design Issues for the Layers</a:t>
            </a:r>
          </a:p>
          <a:p>
            <a:pPr algn="l">
              <a:buFontTx/>
              <a:buChar char="•"/>
            </a:pPr>
            <a:r>
              <a:rPr lang="en-US" sz="2800" dirty="0"/>
              <a:t>Connection-Oriented and Connectionless Services</a:t>
            </a:r>
          </a:p>
          <a:p>
            <a:pPr algn="l">
              <a:buFontTx/>
              <a:buChar char="•"/>
            </a:pPr>
            <a:r>
              <a:rPr lang="en-US" sz="2800" dirty="0"/>
              <a:t>Service Primitives</a:t>
            </a:r>
          </a:p>
          <a:p>
            <a:pPr algn="l">
              <a:buFontTx/>
              <a:buChar char="•"/>
            </a:pPr>
            <a:r>
              <a:rPr lang="en-US" sz="2800" dirty="0"/>
              <a:t>The Relationship of Services to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Network Software</a:t>
            </a:r>
            <a:br>
              <a:rPr lang="en-US" sz="4000" dirty="0"/>
            </a:br>
            <a:r>
              <a:rPr lang="en-US" sz="3200" dirty="0"/>
              <a:t>Protocol Hierarchies</a:t>
            </a:r>
          </a:p>
        </p:txBody>
      </p:sp>
      <p:pic>
        <p:nvPicPr>
          <p:cNvPr id="26628" name="Picture 4" descr="1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12" y="1207563"/>
            <a:ext cx="8884355" cy="551189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4089"/>
          </a:xfrm>
        </p:spPr>
        <p:txBody>
          <a:bodyPr/>
          <a:lstStyle/>
          <a:p>
            <a:r>
              <a:rPr lang="en-US" dirty="0" smtClean="0"/>
              <a:t>Protocol Hierarchies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25688"/>
            <a:ext cx="9144000" cy="5757333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2800" dirty="0" smtClean="0"/>
              <a:t>To reduce their </a:t>
            </a:r>
            <a:r>
              <a:rPr lang="en-US" sz="2800" dirty="0" smtClean="0">
                <a:solidFill>
                  <a:srgbClr val="FF0000"/>
                </a:solidFill>
              </a:rPr>
              <a:t>design complexity</a:t>
            </a:r>
            <a:r>
              <a:rPr lang="en-US" sz="2800" dirty="0" smtClean="0"/>
              <a:t>, most networks are organized as a stack of layers or levels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Number of layers, name of each layer, contents of each layer, and function of each layer differ from network to network </a:t>
            </a:r>
          </a:p>
          <a:p>
            <a:pPr algn="just">
              <a:buFontTx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Purpose of each layer</a:t>
            </a:r>
            <a:r>
              <a:rPr lang="en-US" sz="2800" dirty="0" smtClean="0"/>
              <a:t> </a:t>
            </a:r>
          </a:p>
          <a:p>
            <a:pPr lvl="1" algn="just">
              <a:buFontTx/>
              <a:buChar char="•"/>
            </a:pPr>
            <a:r>
              <a:rPr lang="en-US" sz="2400" dirty="0" smtClean="0"/>
              <a:t>to offer certain services to the higher layers, </a:t>
            </a:r>
          </a:p>
          <a:p>
            <a:pPr lvl="1" algn="just">
              <a:buFontTx/>
              <a:buChar char="•"/>
            </a:pPr>
            <a:r>
              <a:rPr lang="en-US" sz="2400" dirty="0" smtClean="0"/>
              <a:t>shielding those layers from the details of how the offered services are actually implemented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The rules and conventions used in this conversation are collectively known as the </a:t>
            </a:r>
            <a:r>
              <a:rPr lang="en-US" sz="2800" dirty="0" smtClean="0">
                <a:solidFill>
                  <a:srgbClr val="FF0000"/>
                </a:solidFill>
              </a:rPr>
              <a:t>layer n protocol </a:t>
            </a:r>
          </a:p>
          <a:p>
            <a:pPr algn="just">
              <a:buFontTx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Protocol</a:t>
            </a:r>
            <a:r>
              <a:rPr lang="en-US" sz="2800" dirty="0" smtClean="0"/>
              <a:t> is an agreement between the communicating parties on how communication is to proceed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Hierarchies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5648"/>
            <a:ext cx="9144000" cy="4967112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2800" dirty="0" smtClean="0"/>
              <a:t>No data are directly transferred from layer n on one machine to layer n on another machine.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Instead, each layer passes data and control information to the layer immediately below it, until the lowest layer is reached.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Below layer 1 is the physical medium through which actual communication occurs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Between each pair of adjacent layers is an </a:t>
            </a:r>
            <a:r>
              <a:rPr lang="en-US" sz="2800" dirty="0" smtClean="0">
                <a:solidFill>
                  <a:srgbClr val="FF0000"/>
                </a:solidFill>
              </a:rPr>
              <a:t>interface </a:t>
            </a:r>
          </a:p>
          <a:p>
            <a:pPr algn="just">
              <a:buFontTx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Interface</a:t>
            </a:r>
            <a:r>
              <a:rPr lang="en-US" sz="2800" dirty="0" smtClean="0"/>
              <a:t> defines which primitive operations and services the lower layer makes available to the upper one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Hierarchies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01421"/>
            <a:ext cx="9144000" cy="4651023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sz="2800" dirty="0" smtClean="0"/>
              <a:t>clear-cut interfaces makes it simpler to replace the implementation of one layer with a completely different implementation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e.g., all the telephone lines are replaced by satellite channels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A set of layers and protocols is called a </a:t>
            </a:r>
            <a:r>
              <a:rPr lang="en-US" sz="2800" dirty="0" smtClean="0">
                <a:solidFill>
                  <a:srgbClr val="FF0000"/>
                </a:solidFill>
              </a:rPr>
              <a:t>network architecture </a:t>
            </a:r>
          </a:p>
          <a:p>
            <a:pPr algn="just">
              <a:buFontTx/>
              <a:buChar char="•"/>
            </a:pPr>
            <a:r>
              <a:rPr lang="en-US" sz="2800" dirty="0" smtClean="0"/>
              <a:t>A list of protocols used by a certain system, one protocol per layer, is called a </a:t>
            </a:r>
            <a:r>
              <a:rPr lang="en-US" sz="2800" dirty="0" smtClean="0">
                <a:solidFill>
                  <a:srgbClr val="FF0000"/>
                </a:solidFill>
              </a:rPr>
              <a:t>protocol stack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Computer Networks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53" y="953463"/>
            <a:ext cx="8949128" cy="5710572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200" dirty="0"/>
              <a:t>Business </a:t>
            </a:r>
            <a:r>
              <a:rPr lang="en-US" sz="3200" dirty="0" smtClean="0"/>
              <a:t>Applications</a:t>
            </a:r>
          </a:p>
          <a:p>
            <a:pPr lvl="2"/>
            <a:r>
              <a:rPr lang="en-US" sz="3200" dirty="0" smtClean="0"/>
              <a:t>Resource Sharing</a:t>
            </a:r>
          </a:p>
          <a:p>
            <a:pPr lvl="3"/>
            <a:r>
              <a:rPr lang="en-US" sz="2400" dirty="0" smtClean="0"/>
              <a:t>programs, equipment, data etc</a:t>
            </a:r>
          </a:p>
          <a:p>
            <a:pPr lvl="2"/>
            <a:r>
              <a:rPr lang="en-US" sz="3200" dirty="0" smtClean="0"/>
              <a:t>High reliability</a:t>
            </a:r>
          </a:p>
          <a:p>
            <a:pPr lvl="3"/>
            <a:r>
              <a:rPr lang="en-US" sz="2400" dirty="0" smtClean="0"/>
              <a:t>alternative sources of supply</a:t>
            </a:r>
          </a:p>
          <a:p>
            <a:pPr lvl="2"/>
            <a:r>
              <a:rPr lang="en-US" sz="3200" dirty="0" smtClean="0"/>
              <a:t>Saving money </a:t>
            </a:r>
          </a:p>
          <a:p>
            <a:pPr lvl="3"/>
            <a:r>
              <a:rPr lang="en-US" sz="2400" dirty="0" smtClean="0"/>
              <a:t>by having client server model</a:t>
            </a:r>
          </a:p>
          <a:p>
            <a:pPr lvl="2"/>
            <a:r>
              <a:rPr lang="en-US" sz="3200" dirty="0" smtClean="0"/>
              <a:t>Scalability</a:t>
            </a:r>
          </a:p>
          <a:p>
            <a:pPr lvl="3"/>
            <a:r>
              <a:rPr lang="en-US" sz="2400" dirty="0" smtClean="0"/>
              <a:t>Ability to increase system performance</a:t>
            </a:r>
          </a:p>
          <a:p>
            <a:pPr lvl="2"/>
            <a:r>
              <a:rPr lang="en-US" sz="3200" dirty="0" smtClean="0"/>
              <a:t>Powerful Communication medium </a:t>
            </a:r>
          </a:p>
          <a:p>
            <a:pPr lvl="3"/>
            <a:r>
              <a:rPr lang="en-US" sz="2400" dirty="0" smtClean="0"/>
              <a:t>online documents, human to human communication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96560" y="6248400"/>
            <a:ext cx="1905000" cy="457200"/>
          </a:xfrm>
        </p:spPr>
        <p:txBody>
          <a:bodyPr/>
          <a:lstStyle/>
          <a:p>
            <a:fld id="{72A6C05F-EDF5-4737-80F3-12A7E290C31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45067"/>
          </a:xfrm>
        </p:spPr>
        <p:txBody>
          <a:bodyPr/>
          <a:lstStyle/>
          <a:p>
            <a:r>
              <a:rPr lang="en-US" sz="4000" dirty="0"/>
              <a:t>Protocol </a:t>
            </a:r>
            <a:r>
              <a:rPr lang="en-US" sz="4000" dirty="0" smtClean="0"/>
              <a:t>Hierarchies</a:t>
            </a:r>
            <a:endParaRPr lang="en-US" sz="4000" dirty="0"/>
          </a:p>
        </p:txBody>
      </p:sp>
      <p:pic>
        <p:nvPicPr>
          <p:cNvPr id="27652" name="Picture 4" descr="1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2" y="471044"/>
            <a:ext cx="7461954" cy="637261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4000" dirty="0"/>
              <a:t>Protocol </a:t>
            </a:r>
            <a:r>
              <a:rPr lang="en-US" sz="4000" dirty="0" smtClean="0"/>
              <a:t>Hierarchies</a:t>
            </a:r>
            <a:endParaRPr lang="en-US" sz="40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763" y="5834063"/>
            <a:ext cx="9144000" cy="838200"/>
          </a:xfrm>
        </p:spPr>
        <p:txBody>
          <a:bodyPr/>
          <a:lstStyle/>
          <a:p>
            <a:pPr algn="just"/>
            <a:r>
              <a:rPr lang="en-US" dirty="0" smtClean="0"/>
              <a:t>header &amp; trailer includes control information, such as sequence numbers, sizes, times, and other control fields </a:t>
            </a:r>
            <a:endParaRPr lang="en-US" dirty="0"/>
          </a:p>
        </p:txBody>
      </p:sp>
      <p:pic>
        <p:nvPicPr>
          <p:cNvPr id="28676" name="Picture 4" descr="1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581730"/>
            <a:ext cx="9144001" cy="528517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3778"/>
          </a:xfrm>
        </p:spPr>
        <p:txBody>
          <a:bodyPr/>
          <a:lstStyle/>
          <a:p>
            <a:r>
              <a:rPr lang="en-US" dirty="0"/>
              <a:t>Design Issues for the Layers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688622" y="1444983"/>
            <a:ext cx="6615289" cy="395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Addressing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Rules for data transfer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Error Control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Flow Control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Long messages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Too short messages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Multiplexing &amp; demultiplexing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3778"/>
          </a:xfrm>
        </p:spPr>
        <p:txBody>
          <a:bodyPr/>
          <a:lstStyle/>
          <a:p>
            <a:r>
              <a:rPr lang="en-US" dirty="0"/>
              <a:t>Design Issues for the Layers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9023" y="1128891"/>
            <a:ext cx="8977313" cy="530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Addressing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Every layer needs a mechanism for identifying senders and receivers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So, addressing is required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Rules for data transfer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Unidirectional or bidirectional</a:t>
            </a:r>
            <a:r>
              <a:rPr lang="en-US" sz="2400" dirty="0" smtClean="0"/>
              <a:t> (Simplex / Half duplex / Full duplex)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smtClean="0"/>
              <a:t>Protocol must determine how many </a:t>
            </a:r>
            <a:r>
              <a:rPr lang="en-US" sz="2400" dirty="0" smtClean="0">
                <a:solidFill>
                  <a:srgbClr val="FF0000"/>
                </a:solidFill>
              </a:rPr>
              <a:t>logical channels </a:t>
            </a:r>
            <a:r>
              <a:rPr lang="en-US" sz="2400" dirty="0" smtClean="0"/>
              <a:t>the connection corresponds to and what their </a:t>
            </a:r>
            <a:r>
              <a:rPr lang="en-US" sz="2400" dirty="0" smtClean="0">
                <a:solidFill>
                  <a:srgbClr val="FF0000"/>
                </a:solidFill>
              </a:rPr>
              <a:t>priorities</a:t>
            </a:r>
            <a:r>
              <a:rPr lang="en-US" sz="2400" dirty="0" smtClean="0"/>
              <a:t> are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smtClean="0"/>
              <a:t>Many networks provide at least two logical channels per connection, one for </a:t>
            </a:r>
            <a:r>
              <a:rPr lang="en-US" sz="2400" dirty="0" smtClean="0">
                <a:solidFill>
                  <a:srgbClr val="FF0000"/>
                </a:solidFill>
              </a:rPr>
              <a:t>normal</a:t>
            </a:r>
            <a:r>
              <a:rPr lang="en-US" sz="2400" dirty="0" smtClean="0"/>
              <a:t> data and one for </a:t>
            </a:r>
            <a:r>
              <a:rPr lang="en-US" sz="2400" dirty="0" smtClean="0">
                <a:solidFill>
                  <a:srgbClr val="FF0000"/>
                </a:solidFill>
              </a:rPr>
              <a:t>urgent</a:t>
            </a:r>
            <a:r>
              <a:rPr lang="en-US" sz="2400" dirty="0" smtClean="0"/>
              <a:t> data. 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3778"/>
          </a:xfrm>
        </p:spPr>
        <p:txBody>
          <a:bodyPr/>
          <a:lstStyle/>
          <a:p>
            <a:r>
              <a:rPr lang="en-US" dirty="0"/>
              <a:t>Design Issues for the Layers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9023" y="948267"/>
            <a:ext cx="8977313" cy="576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Error Control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Problem</a:t>
            </a:r>
            <a:r>
              <a:rPr lang="en-US" sz="2400" dirty="0" smtClean="0"/>
              <a:t>: physical communication </a:t>
            </a:r>
            <a:r>
              <a:rPr lang="en-US" sz="2400" dirty="0" smtClean="0">
                <a:solidFill>
                  <a:srgbClr val="FF0000"/>
                </a:solidFill>
              </a:rPr>
              <a:t>circuits</a:t>
            </a:r>
            <a:r>
              <a:rPr lang="en-US" sz="2400" dirty="0" smtClean="0"/>
              <a:t> are </a:t>
            </a:r>
            <a:r>
              <a:rPr lang="en-US" sz="2400" dirty="0" smtClean="0">
                <a:solidFill>
                  <a:srgbClr val="FF0000"/>
                </a:solidFill>
              </a:rPr>
              <a:t>not perfect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error-detecting and error-correcting </a:t>
            </a:r>
            <a:r>
              <a:rPr lang="en-US" sz="2400" dirty="0" smtClean="0"/>
              <a:t>codes are available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both ends of the connection must agree on which one is being used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receiver must have some way of telling the sender which messages have been </a:t>
            </a:r>
            <a:r>
              <a:rPr lang="en-US" sz="2400" dirty="0" smtClean="0">
                <a:solidFill>
                  <a:srgbClr val="FF0000"/>
                </a:solidFill>
              </a:rPr>
              <a:t>correctly received </a:t>
            </a:r>
            <a:r>
              <a:rPr lang="en-US" sz="2400" dirty="0" smtClean="0"/>
              <a:t>and which have not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To deal with a possible loss of sequencing, the protocol must make explicit provision for the receiver to allow the pieces to be </a:t>
            </a:r>
            <a:r>
              <a:rPr lang="en-US" sz="2400" dirty="0" smtClean="0">
                <a:solidFill>
                  <a:srgbClr val="FF0000"/>
                </a:solidFill>
              </a:rPr>
              <a:t>reassembled</a:t>
            </a:r>
            <a:r>
              <a:rPr lang="en-US" sz="2400" dirty="0" smtClean="0"/>
              <a:t> properly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3778"/>
          </a:xfrm>
        </p:spPr>
        <p:txBody>
          <a:bodyPr/>
          <a:lstStyle/>
          <a:p>
            <a:r>
              <a:rPr lang="en-US" dirty="0"/>
              <a:t>Design Issues for the Layers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9023" y="948267"/>
            <a:ext cx="8977313" cy="576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Flow Control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Problem</a:t>
            </a:r>
            <a:r>
              <a:rPr lang="en-US" sz="2400" dirty="0" smtClean="0"/>
              <a:t>: how to keep a fast sender from swamping (overloading) a slow receiver with data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Solution 1</a:t>
            </a:r>
            <a:r>
              <a:rPr lang="en-US" sz="2400" dirty="0" smtClean="0"/>
              <a:t>: some kind of </a:t>
            </a:r>
            <a:r>
              <a:rPr lang="en-US" sz="2400" dirty="0" smtClean="0">
                <a:solidFill>
                  <a:srgbClr val="FF0000"/>
                </a:solidFill>
              </a:rPr>
              <a:t>feedback</a:t>
            </a:r>
            <a:r>
              <a:rPr lang="en-US" sz="2400" dirty="0" smtClean="0"/>
              <a:t> from the receiver to the sender, about the receiver's current situation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Solution 2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limit</a:t>
            </a:r>
            <a:r>
              <a:rPr lang="en-US" sz="2400" dirty="0" smtClean="0"/>
              <a:t> the sender to an agreed-on transmission rate (flow control)</a:t>
            </a:r>
            <a:endParaRPr lang="en-US" sz="2400" dirty="0">
              <a:latin typeface="Times New Roman" pitchFamily="18" charset="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latin typeface="+mj-lt"/>
              </a:rPr>
              <a:t>Long messages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Problem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inability</a:t>
            </a:r>
            <a:r>
              <a:rPr lang="en-US" sz="2400" dirty="0" smtClean="0"/>
              <a:t> of all processes to accept arbitrarily long messages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: disassembling, transmitting, and then reassembling messages 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33778"/>
          </a:xfrm>
        </p:spPr>
        <p:txBody>
          <a:bodyPr/>
          <a:lstStyle/>
          <a:p>
            <a:r>
              <a:rPr lang="en-US" dirty="0"/>
              <a:t>Design Issues for the Layers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79023" y="948267"/>
            <a:ext cx="8977313" cy="576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Too short messages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Problem</a:t>
            </a:r>
            <a:r>
              <a:rPr lang="en-US" sz="2400" dirty="0" smtClean="0"/>
              <a:t>: transmitting data in units that are so small that sending each one separately is inefficient.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Solution</a:t>
            </a:r>
            <a:r>
              <a:rPr lang="en-US" sz="2400" dirty="0" smtClean="0"/>
              <a:t>: to </a:t>
            </a:r>
            <a:r>
              <a:rPr lang="en-US" sz="2400" dirty="0" smtClean="0">
                <a:solidFill>
                  <a:srgbClr val="FF0000"/>
                </a:solidFill>
              </a:rPr>
              <a:t>gather</a:t>
            </a:r>
            <a:r>
              <a:rPr lang="en-US" sz="2400" dirty="0" smtClean="0"/>
              <a:t> several small messages heading toward a common destination into a single large message and </a:t>
            </a:r>
            <a:r>
              <a:rPr lang="en-US" sz="2400" dirty="0" smtClean="0">
                <a:solidFill>
                  <a:srgbClr val="FF0000"/>
                </a:solidFill>
              </a:rPr>
              <a:t>dismember</a:t>
            </a:r>
            <a:r>
              <a:rPr lang="en-US" sz="2400" dirty="0" smtClean="0"/>
              <a:t> the large message at the other side.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latin typeface="+mj-lt"/>
              </a:rPr>
              <a:t>Multiplexing &amp; demultiplexing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underlying layer may decide to use the same connection for </a:t>
            </a:r>
            <a:r>
              <a:rPr lang="en-US" sz="2400" dirty="0" smtClean="0">
                <a:solidFill>
                  <a:srgbClr val="FF0000"/>
                </a:solidFill>
              </a:rPr>
              <a:t>multiple, unrelated conversations </a:t>
            </a:r>
            <a:r>
              <a:rPr lang="en-US" sz="2400" dirty="0" smtClean="0"/>
              <a:t>(Physical layer)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Routing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there are </a:t>
            </a:r>
            <a:r>
              <a:rPr lang="en-US" sz="2400" dirty="0" smtClean="0">
                <a:solidFill>
                  <a:srgbClr val="FF0000"/>
                </a:solidFill>
              </a:rPr>
              <a:t>multiple paths </a:t>
            </a:r>
            <a:r>
              <a:rPr lang="en-US" sz="2400" dirty="0" smtClean="0"/>
              <a:t>between source and destination, a route must be chosen based on the current traffic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1143000"/>
          </a:xfrm>
        </p:spPr>
        <p:txBody>
          <a:bodyPr/>
          <a:lstStyle/>
          <a:p>
            <a:r>
              <a:rPr lang="en-US" sz="4000" dirty="0"/>
              <a:t>Connection-Oriented </a:t>
            </a:r>
            <a:r>
              <a:rPr lang="en-US" sz="4000" dirty="0" smtClean="0"/>
              <a:t>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1444978"/>
            <a:ext cx="8977313" cy="527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Similar to </a:t>
            </a:r>
            <a:r>
              <a:rPr lang="en-US" sz="2400" dirty="0" smtClean="0">
                <a:solidFill>
                  <a:srgbClr val="FF0000"/>
                </a:solidFill>
              </a:rPr>
              <a:t>telephone</a:t>
            </a:r>
            <a:r>
              <a:rPr lang="en-US" sz="2400" dirty="0" smtClean="0"/>
              <a:t> service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to use a connection-oriented network service, the service user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establishes</a:t>
            </a:r>
            <a:r>
              <a:rPr lang="en-US" sz="2400" dirty="0" smtClean="0"/>
              <a:t> a connection,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uses</a:t>
            </a:r>
            <a:r>
              <a:rPr lang="en-US" sz="2400" dirty="0" smtClean="0"/>
              <a:t> the connection, and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releases</a:t>
            </a:r>
            <a:r>
              <a:rPr lang="en-US" sz="2400" dirty="0" smtClean="0"/>
              <a:t> the connection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acts like a </a:t>
            </a:r>
            <a:r>
              <a:rPr lang="en-US" sz="2400" dirty="0" smtClean="0">
                <a:solidFill>
                  <a:srgbClr val="FF0000"/>
                </a:solidFill>
              </a:rPr>
              <a:t>tube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sender pushes objects (bits) in at one end, and the receiver takes them out at the other end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order is preserved so that the bits arrive in the order they were 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32543"/>
          </a:xfrm>
        </p:spPr>
        <p:txBody>
          <a:bodyPr/>
          <a:lstStyle/>
          <a:p>
            <a:r>
              <a:rPr lang="en-US" sz="4000" dirty="0"/>
              <a:t>Connection-Oriented </a:t>
            </a:r>
            <a:r>
              <a:rPr lang="en-US" sz="4000" dirty="0" smtClean="0"/>
              <a:t>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857956"/>
            <a:ext cx="8977313" cy="591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a connection is established, the sender, receiver, and subnet conduct a </a:t>
            </a:r>
            <a:r>
              <a:rPr lang="en-US" sz="2400" dirty="0" smtClean="0">
                <a:solidFill>
                  <a:srgbClr val="FF0000"/>
                </a:solidFill>
              </a:rPr>
              <a:t>negotiation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about parameters to be used, such as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maximum message size,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quality of service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error rates,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bandwidth,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throughput,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transmission delay,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jitter,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Availability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other issues.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Typically, one side makes a proposal and the other side can accept it, reject it, or make a counterproposal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2" descr="http://flylib.com/books/2/959/1/html/2/images/mir01f06.jpg"/>
          <p:cNvPicPr>
            <a:picLocks noChangeAspect="1" noChangeArrowheads="1"/>
          </p:cNvPicPr>
          <p:nvPr/>
        </p:nvPicPr>
        <p:blipFill>
          <a:blip r:embed="rId2" cstate="print"/>
          <a:srcRect l="49378" b="18526"/>
          <a:stretch>
            <a:fillRect/>
          </a:stretch>
        </p:blipFill>
        <p:spPr bwMode="auto">
          <a:xfrm>
            <a:off x="4999706" y="2277856"/>
            <a:ext cx="4031740" cy="275134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32543"/>
          </a:xfrm>
        </p:spPr>
        <p:txBody>
          <a:bodyPr/>
          <a:lstStyle/>
          <a:p>
            <a:pPr lvl="0">
              <a:defRPr/>
            </a:pPr>
            <a:r>
              <a:rPr lang="en-US" sz="4000" dirty="0" smtClean="0"/>
              <a:t>Connectionless 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857956"/>
            <a:ext cx="8977313" cy="591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Similar to </a:t>
            </a:r>
            <a:r>
              <a:rPr lang="en-US" sz="2400" dirty="0" smtClean="0">
                <a:solidFill>
                  <a:srgbClr val="FF0000"/>
                </a:solidFill>
              </a:rPr>
              <a:t>postal</a:t>
            </a:r>
            <a:r>
              <a:rPr lang="en-US" sz="2400" dirty="0" smtClean="0"/>
              <a:t> system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Each message (letter) carries the full destination address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Each one is routed through the system independent of all the others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5260662"/>
            <a:ext cx="9144000" cy="73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1026" name="Picture 2" descr="http://image.slidesharecdn.com/unit-3icmp-150220020603-conversion-gate01/95/cn-unit-3-6-638.jpg?cb=1424397996"/>
          <p:cNvPicPr>
            <a:picLocks noChangeAspect="1" noChangeArrowheads="1"/>
          </p:cNvPicPr>
          <p:nvPr/>
        </p:nvPicPr>
        <p:blipFill>
          <a:blip r:embed="rId2" cstate="print"/>
          <a:srcRect l="6647" t="15292" r="6904" b="38611"/>
          <a:stretch>
            <a:fillRect/>
          </a:stretch>
        </p:blipFill>
        <p:spPr bwMode="auto">
          <a:xfrm>
            <a:off x="648930" y="3082413"/>
            <a:ext cx="7913708" cy="317090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Applications of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network with two clients and one server.</a:t>
            </a:r>
          </a:p>
        </p:txBody>
      </p:sp>
      <p:pic>
        <p:nvPicPr>
          <p:cNvPr id="6148" name="Picture 4" descr="1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65275"/>
            <a:ext cx="6724650" cy="342423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55967"/>
          </a:xfrm>
        </p:spPr>
        <p:txBody>
          <a:bodyPr/>
          <a:lstStyle/>
          <a:p>
            <a:r>
              <a:rPr lang="en-US" sz="4000" dirty="0"/>
              <a:t>Connection-Oriented </a:t>
            </a:r>
            <a:r>
              <a:rPr lang="en-US" sz="4000" dirty="0" smtClean="0"/>
              <a:t>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925830"/>
            <a:ext cx="8977313" cy="579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Classifications: Reliable &amp; Unreliable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Each service can be characterized by a quality of service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Some services are </a:t>
            </a:r>
            <a:r>
              <a:rPr lang="en-US" sz="2400" dirty="0" smtClean="0">
                <a:solidFill>
                  <a:srgbClr val="FF0000"/>
                </a:solidFill>
              </a:rPr>
              <a:t>reliable</a:t>
            </a:r>
            <a:r>
              <a:rPr lang="en-US" sz="2400" dirty="0" smtClean="0"/>
              <a:t> that they never lose data.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reliable</a:t>
            </a:r>
            <a:r>
              <a:rPr lang="en-US" sz="2400" dirty="0" smtClean="0"/>
              <a:t> service is implemented by having the receiver </a:t>
            </a:r>
            <a:r>
              <a:rPr lang="en-US" sz="2400" dirty="0" smtClean="0">
                <a:solidFill>
                  <a:srgbClr val="FF0000"/>
                </a:solidFill>
              </a:rPr>
              <a:t>acknowledge</a:t>
            </a:r>
            <a:r>
              <a:rPr lang="en-US" sz="2400" dirty="0" smtClean="0"/>
              <a:t> the receipt of each message so the sender is sure that it arrived.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acknowledgement process introduces </a:t>
            </a:r>
            <a:r>
              <a:rPr lang="en-US" sz="2400" dirty="0" smtClean="0">
                <a:solidFill>
                  <a:srgbClr val="FF0000"/>
                </a:solidFill>
              </a:rPr>
              <a:t>overhead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delays</a:t>
            </a:r>
            <a:r>
              <a:rPr lang="en-US" sz="2400" dirty="0" smtClean="0"/>
              <a:t>, which are often worth it but are sometimes undesirable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Eg for reliable connection-oriented service is </a:t>
            </a:r>
            <a:r>
              <a:rPr lang="en-US" sz="2400" dirty="0" smtClean="0">
                <a:solidFill>
                  <a:srgbClr val="FF0000"/>
                </a:solidFill>
              </a:rPr>
              <a:t>file transfer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Reliable connection-oriented service has two minor variations: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message sequences and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byte 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1143000"/>
          </a:xfrm>
        </p:spPr>
        <p:txBody>
          <a:bodyPr/>
          <a:lstStyle/>
          <a:p>
            <a:r>
              <a:rPr lang="en-US" sz="4000" dirty="0"/>
              <a:t>Connection-Oriented </a:t>
            </a:r>
            <a:r>
              <a:rPr lang="en-US" sz="4000" dirty="0" smtClean="0"/>
              <a:t>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1200150"/>
            <a:ext cx="8977313" cy="55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Message sequences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message boundaries are preserved.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two 1024-byte messages are sent, they arrive as two distinct 1024-byte messages, never as one 2048-byte message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Eg: Sending the pages of book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Byte streams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connection is simply a stream of bytes, with no message boundaries.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2048 bytes arrive at the receiver, there is no way to tell if they were sent as one 2048-byte message, two 1024-byte messages, or 2048 1-byte messages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Eg: user logging details to a remote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1143000"/>
          </a:xfrm>
        </p:spPr>
        <p:txBody>
          <a:bodyPr/>
          <a:lstStyle/>
          <a:p>
            <a:r>
              <a:rPr lang="en-US" sz="4000" dirty="0" smtClean="0"/>
              <a:t>Connection-Oriented 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1444978"/>
            <a:ext cx="8977313" cy="527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For some applications, transit delays introduced by acknowledgements are unacceptable. (Unreliable is better)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Application 1: </a:t>
            </a:r>
            <a:r>
              <a:rPr lang="en-US" sz="2400" dirty="0" smtClean="0"/>
              <a:t>digitized voice traffic.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It is preferable for telephone users to hear a bit of noise on the line from time to time than to experience a delay waiting for acknowledgements.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Application 2: </a:t>
            </a:r>
            <a:r>
              <a:rPr lang="en-US" sz="2400" dirty="0" smtClean="0"/>
              <a:t>video conference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transmitting a video conference, having a few pixels wrong is no problem, but having the image jerk along as the flow stops to correct errors is irritating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2"/>
            <a:ext cx="9144000" cy="585787"/>
          </a:xfrm>
        </p:spPr>
        <p:txBody>
          <a:bodyPr/>
          <a:lstStyle/>
          <a:p>
            <a:r>
              <a:rPr lang="en-US" sz="4000" dirty="0" smtClean="0"/>
              <a:t>Connectionless 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752168"/>
            <a:ext cx="8977313" cy="604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Connectionless service is often called </a:t>
            </a:r>
            <a:r>
              <a:rPr lang="en-US" sz="2400" dirty="0" smtClean="0">
                <a:solidFill>
                  <a:srgbClr val="FF0000"/>
                </a:solidFill>
              </a:rPr>
              <a:t>datagram service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Unreliable (meaning not acknowledged) datagram service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does not return an acknowledgement to the sender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err="1" smtClean="0"/>
              <a:t>Eg</a:t>
            </a:r>
            <a:r>
              <a:rPr lang="en-US" sz="2400" dirty="0" smtClean="0"/>
              <a:t>: junk mails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acknowledged datagram service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convenience of not having to establish a connection to send one short message is desired,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but reliability is essential.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Eg: sending a registered letter and requesting a return receipt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request-reply service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sender transmits a single datagram containing a request; the reply contains the answer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Egs: a query to the local library, Client server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1143000"/>
          </a:xfrm>
        </p:spPr>
        <p:txBody>
          <a:bodyPr/>
          <a:lstStyle/>
          <a:p>
            <a:r>
              <a:rPr lang="en-US" sz="4000"/>
              <a:t>Connection-Oriented and Connectionless Services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Six different types of service.</a:t>
            </a:r>
          </a:p>
        </p:txBody>
      </p:sp>
      <p:pic>
        <p:nvPicPr>
          <p:cNvPr id="29700" name="Picture 4" descr="1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67" y="1678343"/>
            <a:ext cx="8729867" cy="376290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2"/>
            <a:ext cx="9144000" cy="585787"/>
          </a:xfrm>
        </p:spPr>
        <p:txBody>
          <a:bodyPr/>
          <a:lstStyle/>
          <a:p>
            <a:r>
              <a:rPr lang="en-US" sz="4000" dirty="0" smtClean="0"/>
              <a:t>Interfaces &amp; 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active elements in each layer are called </a:t>
            </a:r>
            <a:r>
              <a:rPr lang="en-US" sz="2400" dirty="0" smtClean="0">
                <a:solidFill>
                  <a:srgbClr val="FF0000"/>
                </a:solidFill>
              </a:rPr>
              <a:t>entities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An entity can be a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software entity (such as a process), or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hardware entity (such as an intelligent I/O chip)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Entities in the same layer on different machines are called </a:t>
            </a:r>
            <a:r>
              <a:rPr lang="en-US" sz="2400" dirty="0" smtClean="0">
                <a:solidFill>
                  <a:srgbClr val="FF0000"/>
                </a:solidFill>
              </a:rPr>
              <a:t>peer entities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entities in layer n implement a service used by layer n+ 1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Layer n is the service provider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Layer n + 1 is the service user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Classes of services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Fast &amp; expensive communication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Slow &amp; cheap communication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2"/>
            <a:ext cx="9144000" cy="585787"/>
          </a:xfrm>
        </p:spPr>
        <p:txBody>
          <a:bodyPr/>
          <a:lstStyle/>
          <a:p>
            <a:r>
              <a:rPr lang="en-US" sz="4000" dirty="0" smtClean="0"/>
              <a:t>Interfaces &amp; Services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smtClean="0"/>
              <a:t>Services are available at SAPs (Service Access Points)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 bwMode="auto">
          <a:xfrm rot="10800000">
            <a:off x="1950870" y="1280160"/>
            <a:ext cx="3421180" cy="20345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46787" y="3314700"/>
            <a:ext cx="3436743" cy="122301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72632" y="2183130"/>
            <a:ext cx="1392964" cy="397838"/>
            <a:chOff x="3623310" y="2583180"/>
            <a:chExt cx="1386840" cy="397838"/>
          </a:xfrm>
        </p:grpSpPr>
        <p:sp>
          <p:nvSpPr>
            <p:cNvPr id="7" name="Rectangle 6"/>
            <p:cNvSpPr/>
            <p:nvPr/>
          </p:nvSpPr>
          <p:spPr bwMode="auto">
            <a:xfrm>
              <a:off x="3623310" y="2583180"/>
              <a:ext cx="697230" cy="3978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ICI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312920" y="2586990"/>
              <a:ext cx="697230" cy="3886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SDU</a:t>
              </a: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2689447" y="3901440"/>
            <a:ext cx="700309" cy="388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ICI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986740" y="3901440"/>
            <a:ext cx="700309" cy="3886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SDU</a:t>
            </a:r>
          </a:p>
        </p:txBody>
      </p:sp>
      <p:sp>
        <p:nvSpPr>
          <p:cNvPr id="23" name="Right Brace 22"/>
          <p:cNvSpPr/>
          <p:nvPr/>
        </p:nvSpPr>
        <p:spPr bwMode="auto">
          <a:xfrm rot="16200000">
            <a:off x="3472839" y="1157092"/>
            <a:ext cx="365760" cy="1389137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82604" y="1360170"/>
            <a:ext cx="78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3516" y="2137410"/>
            <a:ext cx="146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n+1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901" y="3108960"/>
            <a:ext cx="157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5730" y="3909060"/>
            <a:ext cx="112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n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3592577" y="3268980"/>
            <a:ext cx="126285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606685" y="3272790"/>
            <a:ext cx="126285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87745" y="2846070"/>
            <a:ext cx="79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SAP</a:t>
            </a:r>
            <a:endParaRPr lang="en-US" sz="1600" dirty="0"/>
          </a:p>
        </p:txBody>
      </p:sp>
      <p:sp>
        <p:nvSpPr>
          <p:cNvPr id="34" name="Arc 33"/>
          <p:cNvSpPr/>
          <p:nvPr/>
        </p:nvSpPr>
        <p:spPr bwMode="auto">
          <a:xfrm>
            <a:off x="4086237" y="2994660"/>
            <a:ext cx="631426" cy="434340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Arc 35"/>
          <p:cNvSpPr/>
          <p:nvPr/>
        </p:nvSpPr>
        <p:spPr bwMode="auto">
          <a:xfrm rot="16783932">
            <a:off x="3682844" y="3034057"/>
            <a:ext cx="499207" cy="440596"/>
          </a:xfrm>
          <a:prstGeom prst="arc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7820" y="2045970"/>
            <a:ext cx="3634740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/>
              <a:t>IDU – Interface Data Unit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/>
              <a:t>ICI – Interface Control Information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/>
              <a:t>SDU – Service Data Unit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</a:pPr>
            <a:r>
              <a:rPr lang="en-US" dirty="0" smtClean="0"/>
              <a:t>SAP – Service Access Point</a:t>
            </a:r>
            <a:endParaRPr lang="en-US" dirty="0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3817" y="4778307"/>
            <a:ext cx="8977313" cy="180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Each SAP has an address that uniquely identifies it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smtClean="0"/>
              <a:t>Eg: SAPs are the sockets into which telephones are plugged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 smtClean="0"/>
              <a:t>SAP addresses are telephone numbers of sockets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</a:pPr>
            <a:endParaRPr lang="en-US" sz="2400" dirty="0" smtClean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66</a:t>
            </a:fld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687095" y="3347883"/>
            <a:ext cx="679296" cy="568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6" name="Straight Arrow Connector 45"/>
          <p:cNvCxnSpPr>
            <a:stCxn id="29" idx="3"/>
            <a:endCxn id="9" idx="0"/>
          </p:cNvCxnSpPr>
          <p:nvPr/>
        </p:nvCxnSpPr>
        <p:spPr bwMode="auto">
          <a:xfrm flipH="1">
            <a:off x="3039602" y="3347029"/>
            <a:ext cx="571469" cy="554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3655720" y="2551473"/>
            <a:ext cx="1880" cy="764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/>
              <a:t>Service Primitives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224850"/>
            <a:ext cx="8977313" cy="526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 service is specified by a set of primitives (operations) available to a user process to access the service.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These primitives tell the service to </a:t>
            </a:r>
            <a:r>
              <a:rPr lang="en-US" sz="2400" dirty="0" smtClean="0">
                <a:solidFill>
                  <a:srgbClr val="FF0000"/>
                </a:solidFill>
              </a:rPr>
              <a:t>perform</a:t>
            </a:r>
            <a:r>
              <a:rPr lang="en-US" sz="2400" dirty="0" smtClean="0"/>
              <a:t> some </a:t>
            </a:r>
            <a:r>
              <a:rPr lang="en-US" sz="2400" dirty="0" smtClean="0">
                <a:solidFill>
                  <a:srgbClr val="FF3300"/>
                </a:solidFill>
              </a:rPr>
              <a:t>action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FF3300"/>
                </a:solidFill>
              </a:rPr>
              <a:t>report</a:t>
            </a:r>
            <a:r>
              <a:rPr lang="en-US" sz="2400" dirty="0" smtClean="0"/>
              <a:t> on an </a:t>
            </a:r>
            <a:r>
              <a:rPr lang="en-US" sz="2400" dirty="0" smtClean="0">
                <a:solidFill>
                  <a:srgbClr val="FF0000"/>
                </a:solidFill>
              </a:rPr>
              <a:t>action</a:t>
            </a:r>
            <a:r>
              <a:rPr lang="en-US" sz="2400" dirty="0" smtClean="0"/>
              <a:t> taken by a peer entity.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If the protocol stack is located in the operating system, the primitives are normally </a:t>
            </a:r>
            <a:r>
              <a:rPr lang="en-US" sz="2400" dirty="0" smtClean="0">
                <a:solidFill>
                  <a:srgbClr val="FF3300"/>
                </a:solidFill>
              </a:rPr>
              <a:t>system calls</a:t>
            </a:r>
            <a:r>
              <a:rPr lang="en-US" sz="2400" dirty="0" smtClean="0"/>
              <a:t>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These calls cause a trap to kernel mode, which then turns control of the machine over to the operating system to send the necessary packets.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Primitives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608" y="1296353"/>
            <a:ext cx="7967662" cy="838200"/>
          </a:xfrm>
        </p:spPr>
        <p:txBody>
          <a:bodyPr/>
          <a:lstStyle/>
          <a:p>
            <a:r>
              <a:rPr lang="en-US" dirty="0">
                <a:latin typeface="Bookman Old Style" pitchFamily="18" charset="0"/>
              </a:rPr>
              <a:t>Five service primitives for implementing a simple connection-oriented service.</a:t>
            </a:r>
          </a:p>
        </p:txBody>
      </p:sp>
      <p:pic>
        <p:nvPicPr>
          <p:cNvPr id="30724" name="Picture 4" descr="1-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838" y="2327910"/>
            <a:ext cx="7845425" cy="26098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Primitives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4686301"/>
            <a:ext cx="8446770" cy="891540"/>
          </a:xfrm>
        </p:spPr>
        <p:txBody>
          <a:bodyPr/>
          <a:lstStyle/>
          <a:p>
            <a:r>
              <a:rPr lang="en-US" dirty="0"/>
              <a:t>Packets sent in a simple client-server interaction on a connection-oriented network.</a:t>
            </a:r>
          </a:p>
        </p:txBody>
      </p:sp>
      <p:pic>
        <p:nvPicPr>
          <p:cNvPr id="31748" name="Picture 4" descr="1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" y="1448752"/>
            <a:ext cx="8809050" cy="2483167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 of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client-server model involves requests and replies.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2643011"/>
            <a:ext cx="8658225" cy="207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/>
              <a:t>Service Primitives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795868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Eg Illustration: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executes </a:t>
            </a:r>
            <a:r>
              <a:rPr lang="en-US" sz="2400" dirty="0" smtClean="0">
                <a:solidFill>
                  <a:srgbClr val="FF0000"/>
                </a:solidFill>
              </a:rPr>
              <a:t>LISTEN</a:t>
            </a:r>
            <a:r>
              <a:rPr lang="en-US" sz="2400" dirty="0" smtClean="0"/>
              <a:t> to indicate that it is prepared to accept incoming connections.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 common way to implement LISTEN is to make it a </a:t>
            </a:r>
            <a:r>
              <a:rPr lang="en-US" sz="2400" dirty="0" smtClean="0">
                <a:solidFill>
                  <a:srgbClr val="FF0000"/>
                </a:solidFill>
              </a:rPr>
              <a:t>blocking system call</a:t>
            </a:r>
            <a:r>
              <a:rPr lang="en-US" sz="2400" dirty="0" smtClean="0"/>
              <a:t>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After executing the primitive, the server process is blocked until a request for connection appears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r>
              <a:rPr lang="en-US" sz="2400" dirty="0" smtClean="0"/>
              <a:t> process executes </a:t>
            </a:r>
            <a:r>
              <a:rPr lang="en-US" sz="2400" dirty="0" smtClean="0">
                <a:solidFill>
                  <a:srgbClr val="FF0000"/>
                </a:solidFill>
              </a:rPr>
              <a:t>CONNECT</a:t>
            </a:r>
            <a:r>
              <a:rPr lang="en-US" sz="2400" dirty="0" smtClean="0"/>
              <a:t> to establish a connection with the server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Operating system then typically sends a packet to the peer asking it to connect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Client process is suspended </a:t>
            </a:r>
            <a:r>
              <a:rPr lang="en-US" sz="2400" dirty="0" smtClean="0"/>
              <a:t>until there is a response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/>
              <a:t>Service Primitives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085850"/>
            <a:ext cx="8977313" cy="50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the packet arrives at the server, it is processed by its operating system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the system sees that the packet is requesting a connection, it checks to see if there is a listener.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If so, it does two things: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unblocks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listener</a:t>
            </a:r>
            <a:r>
              <a:rPr lang="en-US" sz="2400" dirty="0" smtClean="0"/>
              <a:t> and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sends</a:t>
            </a:r>
            <a:r>
              <a:rPr lang="en-US" sz="2400" dirty="0" smtClean="0"/>
              <a:t> back an </a:t>
            </a:r>
            <a:r>
              <a:rPr lang="en-US" sz="2400" dirty="0" smtClean="0">
                <a:solidFill>
                  <a:srgbClr val="FF0000"/>
                </a:solidFill>
              </a:rPr>
              <a:t>acknowledgement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arrival of this acknowledgement then releases the Client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At this point the Client and Server are both running and they have a connection established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If a connection request arrives and there is no listener, the result is undefined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/>
              <a:t>Service Primitives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795868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next step is for the </a:t>
            </a:r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to execute </a:t>
            </a:r>
            <a:r>
              <a:rPr lang="en-US" sz="2400" dirty="0" smtClean="0">
                <a:solidFill>
                  <a:srgbClr val="FF0000"/>
                </a:solidFill>
              </a:rPr>
              <a:t>RECEIVE</a:t>
            </a:r>
            <a:r>
              <a:rPr lang="en-US" sz="2400" dirty="0" smtClean="0"/>
              <a:t> to prepare to accept the first request.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Normally, the server does this immediately upon being released from the LISTEN, before the acknowledgement can get back to the client.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RECEIVE call </a:t>
            </a:r>
            <a:r>
              <a:rPr lang="en-US" sz="2400" dirty="0" smtClean="0">
                <a:solidFill>
                  <a:srgbClr val="FF0000"/>
                </a:solidFill>
              </a:rPr>
              <a:t>blocks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Server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Then the </a:t>
            </a:r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r>
              <a:rPr lang="en-US" sz="2400" dirty="0" smtClean="0"/>
              <a:t> executes </a:t>
            </a:r>
            <a:r>
              <a:rPr lang="en-US" sz="2400" dirty="0" smtClean="0">
                <a:solidFill>
                  <a:srgbClr val="FF0000"/>
                </a:solidFill>
              </a:rPr>
              <a:t>SEND</a:t>
            </a:r>
            <a:r>
              <a:rPr lang="en-US" sz="2400" dirty="0" smtClean="0"/>
              <a:t> to transmit its request  </a:t>
            </a:r>
            <a:r>
              <a:rPr lang="en-US" sz="2400" dirty="0" smtClean="0">
                <a:solidFill>
                  <a:srgbClr val="FF0000"/>
                </a:solidFill>
              </a:rPr>
              <a:t>followed</a:t>
            </a:r>
            <a:r>
              <a:rPr lang="en-US" sz="2400" dirty="0" smtClean="0"/>
              <a:t> by the execution of </a:t>
            </a:r>
            <a:r>
              <a:rPr lang="en-US" sz="2400" dirty="0" smtClean="0">
                <a:solidFill>
                  <a:srgbClr val="FF0000"/>
                </a:solidFill>
              </a:rPr>
              <a:t>RECEIVE</a:t>
            </a:r>
            <a:r>
              <a:rPr lang="en-US" sz="2400" dirty="0" smtClean="0"/>
              <a:t> to get the reply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arrival of the request packet at the server machine unblocks the Server process so it can process the request.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After it has done the work, it uses </a:t>
            </a:r>
            <a:r>
              <a:rPr lang="en-US" sz="2400" dirty="0" smtClean="0">
                <a:solidFill>
                  <a:srgbClr val="FF0000"/>
                </a:solidFill>
              </a:rPr>
              <a:t>SEND</a:t>
            </a:r>
            <a:r>
              <a:rPr lang="en-US" sz="2400" dirty="0" smtClean="0"/>
              <a:t> to return the answer to the Client.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arrival of this packet </a:t>
            </a:r>
            <a:r>
              <a:rPr lang="en-US" sz="2400" dirty="0" smtClean="0">
                <a:solidFill>
                  <a:srgbClr val="FF0000"/>
                </a:solidFill>
              </a:rPr>
              <a:t>unblocks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r>
              <a:rPr lang="en-US" sz="2400" dirty="0" smtClean="0"/>
              <a:t>, which can now inspect the answer.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/>
              <a:t>Service Primitives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413089"/>
            <a:ext cx="8977313" cy="473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If the Client has additional requests, it can make them now.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If it is done, it can use </a:t>
            </a:r>
            <a:r>
              <a:rPr lang="en-US" sz="2400" dirty="0" smtClean="0">
                <a:solidFill>
                  <a:srgbClr val="FF0000"/>
                </a:solidFill>
              </a:rPr>
              <a:t>DISCONNECT</a:t>
            </a:r>
            <a:r>
              <a:rPr lang="en-US" sz="2400" dirty="0" smtClean="0"/>
              <a:t> to terminate the connection.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Usually, an initial DISCONNECT is a </a:t>
            </a:r>
            <a:r>
              <a:rPr lang="en-US" sz="2400" dirty="0" smtClean="0">
                <a:solidFill>
                  <a:srgbClr val="FF0000"/>
                </a:solidFill>
              </a:rPr>
              <a:t>blocking call</a:t>
            </a:r>
            <a:r>
              <a:rPr lang="en-US" sz="2400" dirty="0" smtClean="0"/>
              <a:t>, suspending the client and sending a packet to the server saying that the connection is no longer needed.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the </a:t>
            </a:r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gets the packet, it also issues a </a:t>
            </a:r>
            <a:r>
              <a:rPr lang="en-US" sz="2400" dirty="0" smtClean="0">
                <a:solidFill>
                  <a:srgbClr val="FF0000"/>
                </a:solidFill>
              </a:rPr>
              <a:t>DISCONNECT</a:t>
            </a:r>
            <a:r>
              <a:rPr lang="en-US" sz="2400" dirty="0" smtClean="0"/>
              <a:t> of its own, acknowledging the client and releasing the connection.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the Server's packet gets back to the Client machine, the </a:t>
            </a:r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r>
              <a:rPr lang="en-US" sz="2400" dirty="0" smtClean="0"/>
              <a:t> process is </a:t>
            </a:r>
            <a:r>
              <a:rPr lang="en-US" sz="2400" dirty="0" smtClean="0">
                <a:solidFill>
                  <a:srgbClr val="FF0000"/>
                </a:solidFill>
              </a:rPr>
              <a:t>released</a:t>
            </a:r>
            <a:r>
              <a:rPr lang="en-US" sz="2400" dirty="0" smtClean="0"/>
              <a:t> and the </a:t>
            </a:r>
            <a:r>
              <a:rPr lang="en-US" sz="2400" dirty="0" smtClean="0">
                <a:solidFill>
                  <a:srgbClr val="FF0000"/>
                </a:solidFill>
              </a:rPr>
              <a:t>connection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broken</a:t>
            </a:r>
            <a:r>
              <a:rPr lang="en-US" sz="24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Models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619250"/>
            <a:ext cx="8023225" cy="155829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200" dirty="0"/>
              <a:t>The OSI Reference Model</a:t>
            </a:r>
          </a:p>
          <a:p>
            <a:pPr algn="l">
              <a:buFontTx/>
              <a:buChar char="•"/>
            </a:pPr>
            <a:r>
              <a:rPr lang="en-US" sz="3200" dirty="0"/>
              <a:t>The TCP/IP Reference Model</a:t>
            </a:r>
          </a:p>
          <a:p>
            <a:pPr algn="l">
              <a:buFontTx/>
              <a:buChar char="•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880110"/>
            <a:ext cx="8977313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model is called the </a:t>
            </a:r>
            <a:r>
              <a:rPr lang="en-US" sz="2400" dirty="0" smtClean="0">
                <a:solidFill>
                  <a:srgbClr val="FF0000"/>
                </a:solidFill>
              </a:rPr>
              <a:t>ISO OSI </a:t>
            </a:r>
            <a:r>
              <a:rPr lang="en-US" sz="2400" dirty="0" smtClean="0"/>
              <a:t>(International Organization for Standardization Open Systems Interconnection) Reference Model.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because it deals with connecting open systems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err="1" smtClean="0"/>
              <a:t>ie</a:t>
            </a:r>
            <a:r>
              <a:rPr lang="en-US" sz="2400" dirty="0" smtClean="0"/>
              <a:t>, systems that are open for communication with other systems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OSI model has </a:t>
            </a:r>
            <a:r>
              <a:rPr lang="en-US" sz="2400" dirty="0" smtClean="0">
                <a:solidFill>
                  <a:srgbClr val="FF0000"/>
                </a:solidFill>
              </a:rPr>
              <a:t>seven layers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Physical layer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Data link layer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Network Layer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Transport Layer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Session Layer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Presentation Layer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400" dirty="0" smtClean="0"/>
              <a:t>Application Layer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154430"/>
            <a:ext cx="8977313" cy="548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Principles behind the seven layer design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 layer should be created where a different </a:t>
            </a:r>
            <a:r>
              <a:rPr lang="en-US" sz="2400" dirty="0" smtClean="0">
                <a:solidFill>
                  <a:srgbClr val="FF0000"/>
                </a:solidFill>
              </a:rPr>
              <a:t>abstraction (concept)</a:t>
            </a:r>
            <a:r>
              <a:rPr lang="en-US" sz="2400" dirty="0" smtClean="0"/>
              <a:t> is needed.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Each layer should perform a well-defined </a:t>
            </a:r>
            <a:r>
              <a:rPr lang="en-US" sz="2400" dirty="0" smtClean="0">
                <a:solidFill>
                  <a:srgbClr val="FF0000"/>
                </a:solidFill>
              </a:rPr>
              <a:t>function</a:t>
            </a:r>
            <a:r>
              <a:rPr lang="en-US" sz="2400" dirty="0" smtClean="0"/>
              <a:t>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function of each layer should be based on  internationally </a:t>
            </a:r>
            <a:r>
              <a:rPr lang="en-US" sz="2400" dirty="0" smtClean="0">
                <a:solidFill>
                  <a:srgbClr val="FF0000"/>
                </a:solidFill>
              </a:rPr>
              <a:t>Standardized Protocols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layer boundaries should be chosen to minimize the information flow across the </a:t>
            </a:r>
            <a:r>
              <a:rPr lang="en-US" sz="2400" dirty="0" smtClean="0">
                <a:solidFill>
                  <a:srgbClr val="FF0000"/>
                </a:solidFill>
              </a:rPr>
              <a:t>interfaces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number of layers should be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large</a:t>
            </a:r>
            <a:r>
              <a:rPr lang="en-US" sz="2400" dirty="0" smtClean="0"/>
              <a:t> enough that distinct functions need not be thrown together in the same layer out of necessity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small</a:t>
            </a:r>
            <a:r>
              <a:rPr lang="en-US" sz="2400" dirty="0" smtClean="0"/>
              <a:t> enough that the architecture does not become unmanageable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Reference </a:t>
            </a:r>
            <a:r>
              <a:rPr lang="en-US" dirty="0"/>
              <a:t>Models</a:t>
            </a:r>
          </a:p>
        </p:txBody>
      </p:sp>
      <p:pic>
        <p:nvPicPr>
          <p:cNvPr id="33796" name="Picture 4" descr="1-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" y="1008063"/>
            <a:ext cx="8750935" cy="569753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765810"/>
            <a:ext cx="8977313" cy="595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Physical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concerned with transmitting </a:t>
            </a:r>
            <a:r>
              <a:rPr lang="en-US" sz="2200" dirty="0" smtClean="0">
                <a:solidFill>
                  <a:srgbClr val="FF0000"/>
                </a:solidFill>
              </a:rPr>
              <a:t>raw bits </a:t>
            </a:r>
            <a:r>
              <a:rPr lang="en-US" sz="2200" dirty="0" smtClean="0"/>
              <a:t>over a communication channel </a:t>
            </a:r>
            <a:r>
              <a:rPr lang="en-US" sz="2400" dirty="0" smtClean="0"/>
              <a:t>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Design issues </a:t>
            </a:r>
            <a:r>
              <a:rPr lang="en-US" sz="2200" dirty="0" smtClean="0"/>
              <a:t>are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when one side sends a </a:t>
            </a:r>
            <a:r>
              <a:rPr lang="en-US" sz="2200" dirty="0" smtClean="0">
                <a:solidFill>
                  <a:srgbClr val="FF0000"/>
                </a:solidFill>
              </a:rPr>
              <a:t>1 bit</a:t>
            </a:r>
            <a:r>
              <a:rPr lang="en-US" sz="2200" dirty="0" smtClean="0"/>
              <a:t>, it is received by the other side as a 1 bit, not as a 0 bit.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how many </a:t>
            </a:r>
            <a:r>
              <a:rPr lang="en-US" sz="2200" dirty="0" smtClean="0">
                <a:solidFill>
                  <a:srgbClr val="FF0000"/>
                </a:solidFill>
              </a:rPr>
              <a:t>volts</a:t>
            </a:r>
            <a:r>
              <a:rPr lang="en-US" sz="2200" dirty="0" smtClean="0"/>
              <a:t> should be used to represent a 1 and how many for a 0,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how many </a:t>
            </a:r>
            <a:r>
              <a:rPr lang="en-US" sz="2200" dirty="0" smtClean="0">
                <a:solidFill>
                  <a:srgbClr val="FF0000"/>
                </a:solidFill>
              </a:rPr>
              <a:t>nanoseconds</a:t>
            </a:r>
            <a:r>
              <a:rPr lang="en-US" sz="2200" dirty="0" smtClean="0"/>
              <a:t> a bit lasts,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whether transmission may proceed simultaneously in both </a:t>
            </a:r>
            <a:r>
              <a:rPr lang="en-US" sz="2200" dirty="0" smtClean="0">
                <a:solidFill>
                  <a:srgbClr val="FF0000"/>
                </a:solidFill>
              </a:rPr>
              <a:t>directions</a:t>
            </a:r>
            <a:r>
              <a:rPr lang="en-US" sz="2200" dirty="0" smtClean="0"/>
              <a:t>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how the initial connection is </a:t>
            </a:r>
            <a:r>
              <a:rPr lang="en-US" sz="2200" dirty="0" smtClean="0">
                <a:solidFill>
                  <a:srgbClr val="FF0000"/>
                </a:solidFill>
              </a:rPr>
              <a:t>established</a:t>
            </a:r>
            <a:r>
              <a:rPr lang="en-US" sz="2200" dirty="0" smtClean="0"/>
              <a:t> and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how it is </a:t>
            </a:r>
            <a:r>
              <a:rPr lang="en-US" sz="2200" dirty="0" smtClean="0">
                <a:solidFill>
                  <a:srgbClr val="FF0000"/>
                </a:solidFill>
              </a:rPr>
              <a:t>torn down </a:t>
            </a:r>
            <a:r>
              <a:rPr lang="en-US" sz="2200" dirty="0" smtClean="0"/>
              <a:t>when both sides are finished, 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how many </a:t>
            </a:r>
            <a:r>
              <a:rPr lang="en-US" sz="2200" dirty="0" smtClean="0">
                <a:solidFill>
                  <a:srgbClr val="FF0000"/>
                </a:solidFill>
              </a:rPr>
              <a:t>pins</a:t>
            </a:r>
            <a:r>
              <a:rPr lang="en-US" sz="2200" dirty="0" smtClean="0"/>
              <a:t> the network connector has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2200" dirty="0" smtClean="0"/>
              <a:t>what each pin is </a:t>
            </a:r>
            <a:r>
              <a:rPr lang="en-US" sz="2200" dirty="0" smtClean="0">
                <a:solidFill>
                  <a:srgbClr val="FF0000"/>
                </a:solidFill>
              </a:rPr>
              <a:t>used for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662940"/>
            <a:ext cx="8977313" cy="619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Physical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Design issues deal with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Mechanical, electrical, &amp; timing interfaces, and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physical transmission medium, which lies below the physical layer</a:t>
            </a:r>
            <a:r>
              <a:rPr lang="en-US" sz="2400" dirty="0" smtClean="0"/>
              <a:t>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Data link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Main task: </a:t>
            </a:r>
            <a:r>
              <a:rPr lang="en-US" sz="2200" dirty="0" smtClean="0">
                <a:solidFill>
                  <a:srgbClr val="FF0000"/>
                </a:solidFill>
              </a:rPr>
              <a:t>Error Control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to transform a raw transmission facility into a line that appears </a:t>
            </a:r>
            <a:r>
              <a:rPr lang="en-US" sz="2200" dirty="0" smtClean="0">
                <a:solidFill>
                  <a:srgbClr val="FF0000"/>
                </a:solidFill>
              </a:rPr>
              <a:t>free of </a:t>
            </a:r>
            <a:r>
              <a:rPr lang="en-US" sz="2200" dirty="0" smtClean="0"/>
              <a:t>undetected transmission </a:t>
            </a:r>
            <a:r>
              <a:rPr lang="en-US" sz="2200" dirty="0" smtClean="0">
                <a:solidFill>
                  <a:srgbClr val="FF0000"/>
                </a:solidFill>
              </a:rPr>
              <a:t>errors</a:t>
            </a:r>
            <a:r>
              <a:rPr lang="en-US" sz="2200" dirty="0" smtClean="0"/>
              <a:t> to the network layer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sender break up the input data into </a:t>
            </a:r>
            <a:r>
              <a:rPr lang="en-US" sz="2200" dirty="0" smtClean="0">
                <a:solidFill>
                  <a:srgbClr val="FF0000"/>
                </a:solidFill>
              </a:rPr>
              <a:t>data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frames</a:t>
            </a:r>
            <a:r>
              <a:rPr lang="en-US" sz="2200" dirty="0" smtClean="0"/>
              <a:t> (typically a few hundred or a few thousand bytes) and transmit the frames sequentially </a:t>
            </a:r>
            <a:r>
              <a:rPr lang="en-US" sz="2400" dirty="0" smtClean="0"/>
              <a:t>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200" dirty="0" smtClean="0"/>
              <a:t>If the service is </a:t>
            </a:r>
            <a:r>
              <a:rPr lang="en-US" sz="2200" dirty="0" smtClean="0">
                <a:solidFill>
                  <a:srgbClr val="FF0000"/>
                </a:solidFill>
              </a:rPr>
              <a:t>reliable</a:t>
            </a:r>
            <a:r>
              <a:rPr lang="en-US" sz="2200" dirty="0" smtClean="0"/>
              <a:t>, the receiver confirms correct receipt of each frame by sending back an acknowledgement frame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Network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872" y="1063938"/>
            <a:ext cx="8724276" cy="478472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200" dirty="0"/>
              <a:t>Access to remote </a:t>
            </a:r>
            <a:r>
              <a:rPr lang="en-US" sz="3200" dirty="0" smtClean="0"/>
              <a:t>information</a:t>
            </a:r>
          </a:p>
          <a:p>
            <a:pPr lvl="1">
              <a:buFontTx/>
              <a:buChar char="•"/>
            </a:pPr>
            <a:r>
              <a:rPr lang="en-US" dirty="0" smtClean="0"/>
              <a:t>Home shopping</a:t>
            </a:r>
          </a:p>
          <a:p>
            <a:pPr lvl="1">
              <a:buFontTx/>
              <a:buChar char="•"/>
            </a:pPr>
            <a:r>
              <a:rPr lang="en-US" dirty="0" smtClean="0"/>
              <a:t>Online newspaper</a:t>
            </a:r>
          </a:p>
          <a:p>
            <a:pPr lvl="1">
              <a:buFontTx/>
              <a:buChar char="•"/>
            </a:pPr>
            <a:r>
              <a:rPr lang="en-US" dirty="0" smtClean="0"/>
              <a:t>Access to WWW </a:t>
            </a:r>
            <a:endParaRPr lang="en-US" dirty="0"/>
          </a:p>
          <a:p>
            <a:pPr algn="l">
              <a:buFontTx/>
              <a:buChar char="•"/>
            </a:pPr>
            <a:r>
              <a:rPr lang="en-US" sz="3200" dirty="0"/>
              <a:t>Person-to-person </a:t>
            </a:r>
            <a:r>
              <a:rPr lang="en-US" sz="3200" dirty="0" smtClean="0"/>
              <a:t>communication</a:t>
            </a:r>
          </a:p>
          <a:p>
            <a:pPr lvl="1">
              <a:buFontTx/>
              <a:buChar char="•"/>
            </a:pPr>
            <a:r>
              <a:rPr lang="en-US" dirty="0" smtClean="0"/>
              <a:t>E-mails</a:t>
            </a:r>
          </a:p>
          <a:p>
            <a:pPr lvl="1">
              <a:buFontTx/>
              <a:buChar char="•"/>
            </a:pPr>
            <a:r>
              <a:rPr lang="en-US" dirty="0" smtClean="0"/>
              <a:t>Video conference</a:t>
            </a:r>
          </a:p>
          <a:p>
            <a:pPr lvl="1">
              <a:buFontTx/>
              <a:buChar char="•"/>
            </a:pPr>
            <a:r>
              <a:rPr lang="en-US" dirty="0" smtClean="0"/>
              <a:t>Worldwide newsgroup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765810"/>
            <a:ext cx="8977313" cy="6092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Data link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Another Issue: </a:t>
            </a:r>
            <a:r>
              <a:rPr lang="en-US" sz="2400" dirty="0" smtClean="0">
                <a:solidFill>
                  <a:srgbClr val="FF0000"/>
                </a:solidFill>
              </a:rPr>
              <a:t>Flow control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how to keep a fast transmitter from drowning a slow receiver in data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traffic regulation mechanism is often needed to let the transmitter know how much buffer space the receiver has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Additional issue in broadcast networks: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how to </a:t>
            </a:r>
            <a:r>
              <a:rPr lang="en-US" sz="2400" dirty="0" smtClean="0">
                <a:solidFill>
                  <a:srgbClr val="FF0000"/>
                </a:solidFill>
              </a:rPr>
              <a:t>control access </a:t>
            </a:r>
            <a:r>
              <a:rPr lang="en-US" sz="2400" dirty="0" smtClean="0"/>
              <a:t>to the </a:t>
            </a:r>
            <a:r>
              <a:rPr lang="en-US" sz="2400" dirty="0" smtClean="0">
                <a:solidFill>
                  <a:srgbClr val="FF0000"/>
                </a:solidFill>
              </a:rPr>
              <a:t>shared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channel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Data link layer is subdivided into 2 for this purpose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Logical Link Control (LLC) sub layer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Medium Access Control (MAC) sub layer	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MAC handles the broadcast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765810"/>
            <a:ext cx="8977313" cy="572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Network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controls the operation of the </a:t>
            </a:r>
            <a:r>
              <a:rPr lang="en-US" sz="2400" dirty="0" smtClean="0">
                <a:solidFill>
                  <a:srgbClr val="FF0000"/>
                </a:solidFill>
              </a:rPr>
              <a:t>subnet</a:t>
            </a:r>
            <a:r>
              <a:rPr lang="en-US" sz="2400" dirty="0" smtClean="0"/>
              <a:t>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design issues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determining how packets are </a:t>
            </a:r>
            <a:r>
              <a:rPr lang="en-US" sz="2400" dirty="0" smtClean="0">
                <a:solidFill>
                  <a:srgbClr val="FF0000"/>
                </a:solidFill>
              </a:rPr>
              <a:t>routed</a:t>
            </a:r>
            <a:r>
              <a:rPr lang="en-US" sz="2400" dirty="0" smtClean="0"/>
              <a:t> from source to destination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Routes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can be based on </a:t>
            </a:r>
            <a:r>
              <a:rPr lang="en-US" sz="2400" dirty="0" smtClean="0">
                <a:solidFill>
                  <a:srgbClr val="FF0000"/>
                </a:solidFill>
              </a:rPr>
              <a:t>static tables </a:t>
            </a:r>
            <a:r>
              <a:rPr lang="en-US" sz="2400" dirty="0" smtClean="0"/>
              <a:t>that are fixed into the network and are rarely changed 	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can be highly </a:t>
            </a:r>
            <a:r>
              <a:rPr lang="en-US" sz="2400" dirty="0" smtClean="0">
                <a:solidFill>
                  <a:srgbClr val="FF0000"/>
                </a:solidFill>
              </a:rPr>
              <a:t>dynamic</a:t>
            </a:r>
            <a:r>
              <a:rPr lang="en-US" sz="2400" dirty="0" smtClean="0"/>
              <a:t>, being determined anew for each packet, to reflect the current network load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can also be determined at the </a:t>
            </a:r>
            <a:r>
              <a:rPr lang="en-US" sz="2400" dirty="0" smtClean="0">
                <a:solidFill>
                  <a:srgbClr val="FF0000"/>
                </a:solidFill>
              </a:rPr>
              <a:t>start</a:t>
            </a:r>
            <a:r>
              <a:rPr lang="en-US" sz="2400" dirty="0" smtClean="0"/>
              <a:t> of each conversation (e.g., a login to a remote machine)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143000"/>
            <a:ext cx="8977313" cy="494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Network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Congestion control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If too many packets are present in the subnet at the same time, they will get in one another's way creating congestion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Providing </a:t>
            </a:r>
            <a:r>
              <a:rPr lang="en-US" sz="2400" dirty="0" smtClean="0">
                <a:solidFill>
                  <a:srgbClr val="FF0000"/>
                </a:solidFill>
              </a:rPr>
              <a:t>QOS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transit time, delay, jitter, error rate, bandwidth, availability, throughput, etc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to allow </a:t>
            </a:r>
            <a:r>
              <a:rPr lang="en-US" sz="2400" dirty="0" smtClean="0">
                <a:solidFill>
                  <a:srgbClr val="FF0000"/>
                </a:solidFill>
              </a:rPr>
              <a:t>heterogeneous</a:t>
            </a:r>
            <a:r>
              <a:rPr lang="en-US" sz="2400" dirty="0" smtClean="0"/>
              <a:t> networks (different addressing, protocols, message size, etc) to be interconnected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FF0000"/>
                </a:solidFill>
              </a:rPr>
              <a:t>broadcast</a:t>
            </a:r>
            <a:r>
              <a:rPr lang="en-US" sz="2400" dirty="0" smtClean="0"/>
              <a:t> networks, the routing problem is simple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so the network layer is often thin or even nonexistent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884903"/>
            <a:ext cx="8977313" cy="576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Transport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Basic function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accept</a:t>
            </a:r>
            <a:r>
              <a:rPr lang="en-US" sz="2400" dirty="0" smtClean="0"/>
              <a:t> data from above,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split</a:t>
            </a:r>
            <a:r>
              <a:rPr lang="en-US" sz="2400" dirty="0" smtClean="0"/>
              <a:t> it up into smaller units if needed,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pass</a:t>
            </a:r>
            <a:r>
              <a:rPr lang="en-US" sz="2400" dirty="0" smtClean="0"/>
              <a:t> these to the network layer, and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ensure that all the pieces </a:t>
            </a:r>
            <a:r>
              <a:rPr lang="en-US" sz="2400" dirty="0" smtClean="0">
                <a:solidFill>
                  <a:srgbClr val="FF0000"/>
                </a:solidFill>
              </a:rPr>
              <a:t>arrive correctly </a:t>
            </a:r>
            <a:r>
              <a:rPr lang="en-US" sz="2400" dirty="0" smtClean="0"/>
              <a:t>at the other end.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All this must be done </a:t>
            </a:r>
            <a:r>
              <a:rPr lang="en-US" sz="2400" dirty="0" smtClean="0">
                <a:solidFill>
                  <a:srgbClr val="FF0000"/>
                </a:solidFill>
              </a:rPr>
              <a:t>efficiently</a:t>
            </a:r>
            <a:r>
              <a:rPr lang="en-US" sz="2400" dirty="0" smtClean="0"/>
              <a:t> in a way that </a:t>
            </a:r>
            <a:r>
              <a:rPr lang="en-US" sz="2400" dirty="0" smtClean="0">
                <a:solidFill>
                  <a:srgbClr val="FF0000"/>
                </a:solidFill>
              </a:rPr>
              <a:t>isolates</a:t>
            </a:r>
            <a:r>
              <a:rPr lang="en-US" sz="2400" dirty="0" smtClean="0"/>
              <a:t> the upper layers from the inevitable changes in the </a:t>
            </a:r>
            <a:r>
              <a:rPr lang="en-US" sz="2400" dirty="0" smtClean="0">
                <a:solidFill>
                  <a:srgbClr val="FF0000"/>
                </a:solidFill>
              </a:rPr>
              <a:t>hardware technology</a:t>
            </a:r>
            <a:r>
              <a:rPr lang="en-US" sz="2400" dirty="0" smtClean="0"/>
              <a:t>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determines what </a:t>
            </a:r>
            <a:r>
              <a:rPr lang="en-US" sz="2400" dirty="0" smtClean="0">
                <a:solidFill>
                  <a:srgbClr val="FF0000"/>
                </a:solidFill>
              </a:rPr>
              <a:t>type of service </a:t>
            </a:r>
            <a:r>
              <a:rPr lang="en-US" sz="2400" dirty="0" smtClean="0"/>
              <a:t>to provide to the session layer, and, ultimately, to the users of the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143000"/>
            <a:ext cx="8977313" cy="494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Transport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most popular type of transport connection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error-free point-to-point channel </a:t>
            </a:r>
            <a:r>
              <a:rPr lang="en-US" sz="2400" dirty="0" smtClean="0"/>
              <a:t>that delivers messages or bytes in the order in which they were sent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other possible kinds of transport service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transporting of </a:t>
            </a:r>
            <a:r>
              <a:rPr lang="en-US" sz="2400" dirty="0" smtClean="0">
                <a:solidFill>
                  <a:srgbClr val="FF0000"/>
                </a:solidFill>
              </a:rPr>
              <a:t>isolated messages</a:t>
            </a:r>
            <a:r>
              <a:rPr lang="en-US" sz="2400" dirty="0" smtClean="0"/>
              <a:t>, with no guarantee about the order of delivery, and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broadcasting</a:t>
            </a:r>
            <a:r>
              <a:rPr lang="en-US" sz="2400" dirty="0" smtClean="0"/>
              <a:t> of messages to multiple destinations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Type of service is determined when the connection is established 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143000"/>
            <a:ext cx="8977313" cy="4949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Transport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transport layer is a </a:t>
            </a:r>
            <a:r>
              <a:rPr lang="en-US" sz="2400" dirty="0" smtClean="0">
                <a:solidFill>
                  <a:srgbClr val="FF0000"/>
                </a:solidFill>
              </a:rPr>
              <a:t>true end-to-end layer</a:t>
            </a:r>
            <a:r>
              <a:rPr lang="en-US" sz="2400" dirty="0" smtClean="0"/>
              <a:t>, all the way from the source to the destination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err="1" smtClean="0"/>
              <a:t>ie</a:t>
            </a:r>
            <a:r>
              <a:rPr lang="en-US" sz="2400" dirty="0" smtClean="0"/>
              <a:t>, a program on the source machine carries on a conversation with a similar program on the destination  machine, using the message headers and control messages.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In the lower layers, the protocols are between each machine and its immediate neighbors (routers), and not between the ultimate source and destination machines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143000"/>
            <a:ext cx="89773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Session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allows users on different machines to </a:t>
            </a:r>
            <a:r>
              <a:rPr lang="en-US" sz="2400" dirty="0" smtClean="0">
                <a:solidFill>
                  <a:srgbClr val="FF0000"/>
                </a:solidFill>
              </a:rPr>
              <a:t>establish sessions </a:t>
            </a:r>
            <a:r>
              <a:rPr lang="en-US" sz="2400" dirty="0" smtClean="0"/>
              <a:t>between them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Sessions offer various services, including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Dialog control</a:t>
            </a:r>
            <a:r>
              <a:rPr lang="en-US" sz="2400" dirty="0" smtClean="0"/>
              <a:t>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keeping track of whose </a:t>
            </a:r>
            <a:r>
              <a:rPr lang="en-US" sz="2400" dirty="0" smtClean="0">
                <a:solidFill>
                  <a:srgbClr val="FF0000"/>
                </a:solidFill>
              </a:rPr>
              <a:t>turn</a:t>
            </a:r>
            <a:r>
              <a:rPr lang="en-US" sz="2400" dirty="0" smtClean="0"/>
              <a:t> it is to transmit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Token management</a:t>
            </a:r>
            <a:r>
              <a:rPr lang="en-US" sz="2400" dirty="0" smtClean="0"/>
              <a:t>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preventing two parties from attempting the same critical operation at the same time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Synchronization</a:t>
            </a:r>
            <a:r>
              <a:rPr lang="en-US" sz="2400" dirty="0" smtClean="0"/>
              <a:t>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check pointing long transmissions to allow them to continue from where they were after a crash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1143000"/>
            <a:ext cx="89773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Presentation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concerned with the </a:t>
            </a:r>
            <a:r>
              <a:rPr lang="en-US" sz="2400" i="1" dirty="0" smtClean="0">
                <a:solidFill>
                  <a:srgbClr val="FF0000"/>
                </a:solidFill>
              </a:rPr>
              <a:t>syntax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FF0000"/>
                </a:solidFill>
              </a:rPr>
              <a:t>semantics</a:t>
            </a:r>
            <a:r>
              <a:rPr lang="en-US" sz="2400" dirty="0" smtClean="0"/>
              <a:t> of the information transmitted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In order to make it possible for computers with </a:t>
            </a:r>
            <a:r>
              <a:rPr lang="en-US" sz="2400" dirty="0" smtClean="0">
                <a:solidFill>
                  <a:srgbClr val="FF0000"/>
                </a:solidFill>
              </a:rPr>
              <a:t>different data representations</a:t>
            </a:r>
            <a:r>
              <a:rPr lang="en-US" sz="2400" dirty="0" smtClean="0"/>
              <a:t> to communicate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data structures </a:t>
            </a:r>
            <a:r>
              <a:rPr lang="en-US" sz="2400" dirty="0" smtClean="0"/>
              <a:t>to be exchanged can be defined in an abstract way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along with a standard </a:t>
            </a:r>
            <a:r>
              <a:rPr lang="en-US" sz="2400" dirty="0" smtClean="0">
                <a:solidFill>
                  <a:srgbClr val="FF0000"/>
                </a:solidFill>
              </a:rPr>
              <a:t>encoding</a:t>
            </a:r>
            <a:r>
              <a:rPr lang="en-US" sz="2400" dirty="0" smtClean="0"/>
              <a:t> to be used on the wire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manages these abstract data structures and allows higher-level data structures (e.g., banking records) to be defined and exchanged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OSI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086" y="707923"/>
            <a:ext cx="8977313" cy="615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i="1" dirty="0" smtClean="0"/>
              <a:t>Application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Contains a variety of </a:t>
            </a:r>
            <a:r>
              <a:rPr lang="en-US" sz="2400" dirty="0" smtClean="0">
                <a:solidFill>
                  <a:srgbClr val="FF0000"/>
                </a:solidFill>
              </a:rPr>
              <a:t>protocols</a:t>
            </a:r>
            <a:r>
              <a:rPr lang="en-US" sz="2400" dirty="0" smtClean="0"/>
              <a:t> that are commonly </a:t>
            </a:r>
            <a:r>
              <a:rPr lang="en-US" sz="2400" dirty="0" smtClean="0">
                <a:solidFill>
                  <a:srgbClr val="FF0000"/>
                </a:solidFill>
              </a:rPr>
              <a:t>needed by users </a:t>
            </a:r>
            <a:r>
              <a:rPr lang="en-US" sz="2400" dirty="0" smtClean="0"/>
              <a:t>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Widely-used application protocol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HTTP (Hyper Text Transfer Protocol)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basis for the World Wide Web 	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a browser wants a Web page, it sends the name of the page it wants to server using HTTP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server then sends the page back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Other application protocols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File transfer (FTP)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Electronic mail (SMTP)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Domain Name System (DNS)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Network News Transfer Protocol (NNTP)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Reference </a:t>
            </a:r>
            <a:r>
              <a:rPr lang="en-US" dirty="0"/>
              <a:t>Models </a:t>
            </a:r>
          </a:p>
        </p:txBody>
      </p:sp>
      <p:pic>
        <p:nvPicPr>
          <p:cNvPr id="34820" name="Picture 4" descr="1-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08" y="1042353"/>
            <a:ext cx="8549322" cy="508250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Network Applications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09" y="1063938"/>
            <a:ext cx="8739039" cy="5561714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sz="3200" dirty="0" smtClean="0"/>
              <a:t>Interactive entertainment</a:t>
            </a:r>
          </a:p>
          <a:p>
            <a:pPr lvl="1">
              <a:buFontTx/>
              <a:buChar char="•"/>
            </a:pPr>
            <a:r>
              <a:rPr lang="en-US" dirty="0" smtClean="0"/>
              <a:t>Video on demand</a:t>
            </a:r>
          </a:p>
          <a:p>
            <a:pPr lvl="1">
              <a:buFontTx/>
              <a:buChar char="•"/>
            </a:pPr>
            <a:r>
              <a:rPr lang="en-US" dirty="0" smtClean="0"/>
              <a:t>Live Television</a:t>
            </a:r>
          </a:p>
          <a:p>
            <a:pPr lvl="1">
              <a:buFontTx/>
              <a:buChar char="•"/>
            </a:pPr>
            <a:r>
              <a:rPr lang="en-US" dirty="0" smtClean="0"/>
              <a:t>Game playing</a:t>
            </a:r>
          </a:p>
          <a:p>
            <a:pPr algn="l">
              <a:buFontTx/>
              <a:buChar char="•"/>
            </a:pPr>
            <a:r>
              <a:rPr lang="en-US" sz="3200" dirty="0" smtClean="0"/>
              <a:t>Electronic commerce (e-commerce)</a:t>
            </a:r>
          </a:p>
          <a:p>
            <a:pPr lvl="1">
              <a:buFontTx/>
              <a:buChar char="•"/>
            </a:pPr>
            <a:r>
              <a:rPr lang="en-US" sz="2400" dirty="0" smtClean="0"/>
              <a:t>convenience of shopping from home with online catalogs </a:t>
            </a:r>
            <a:endParaRPr lang="en-US" sz="2400" dirty="0"/>
          </a:p>
        </p:txBody>
      </p:sp>
      <p:pic>
        <p:nvPicPr>
          <p:cNvPr id="5" name="Picture 4" descr="1-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7" y="4415547"/>
            <a:ext cx="8532813" cy="222408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" y="720090"/>
            <a:ext cx="8977313" cy="613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Reference model used in the ARPANET (grandparent of all WAN) and its successor, the worldwide Internet 	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ARPANET  (</a:t>
            </a:r>
            <a:r>
              <a:rPr lang="en-US" sz="2400" dirty="0" smtClean="0"/>
              <a:t>Advanced Research Projects Agency Network</a:t>
            </a:r>
            <a:r>
              <a:rPr lang="en-US" sz="2400" b="1" i="1" dirty="0" smtClean="0"/>
              <a:t>)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Research network sponsored by the </a:t>
            </a:r>
            <a:r>
              <a:rPr lang="en-US" sz="2400" dirty="0" err="1" smtClean="0"/>
              <a:t>DoD</a:t>
            </a:r>
            <a:r>
              <a:rPr lang="en-US" sz="2400" dirty="0" smtClean="0"/>
              <a:t> (U.S. Department of Defense)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Connected hundreds of Universities and Government installations, using </a:t>
            </a:r>
            <a:r>
              <a:rPr lang="en-US" sz="2400" dirty="0" smtClean="0">
                <a:solidFill>
                  <a:srgbClr val="FF0000"/>
                </a:solidFill>
              </a:rPr>
              <a:t>leased telephone lines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When </a:t>
            </a:r>
            <a:r>
              <a:rPr lang="en-US" sz="2400" dirty="0" smtClean="0">
                <a:solidFill>
                  <a:srgbClr val="FF0000"/>
                </a:solidFill>
              </a:rPr>
              <a:t>satellite and radio networks </a:t>
            </a:r>
            <a:r>
              <a:rPr lang="en-US" sz="2400" dirty="0" smtClean="0"/>
              <a:t>were added later, the existing protocols had trouble interworking with them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So, a new reference architecture was needed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Thus, the ability to connect multiple networks in a seamless way was one of the </a:t>
            </a:r>
            <a:r>
              <a:rPr lang="en-US" sz="2400" dirty="0" smtClean="0">
                <a:solidFill>
                  <a:srgbClr val="FF0000"/>
                </a:solidFill>
              </a:rPr>
              <a:t>major design goals </a:t>
            </a:r>
            <a:r>
              <a:rPr lang="en-US" sz="2400" dirty="0" smtClean="0"/>
              <a:t>from the very beginning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This architecture later became known as the TCP/IP Reference Model, after its two primary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051560"/>
            <a:ext cx="8977313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Another major goal 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network must be able to </a:t>
            </a:r>
            <a:r>
              <a:rPr lang="en-US" sz="2400" dirty="0" smtClean="0">
                <a:solidFill>
                  <a:srgbClr val="FF0000"/>
                </a:solidFill>
              </a:rPr>
              <a:t>survive</a:t>
            </a:r>
            <a:r>
              <a:rPr lang="en-US" sz="2400" dirty="0" smtClean="0"/>
              <a:t> loss of subnet hardware, with existing conversations not being broken off.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err="1" smtClean="0"/>
              <a:t>ie</a:t>
            </a:r>
            <a:r>
              <a:rPr lang="en-US" sz="2400" dirty="0" smtClean="0"/>
              <a:t>, </a:t>
            </a:r>
            <a:r>
              <a:rPr lang="en-US" sz="2400" dirty="0" err="1" smtClean="0"/>
              <a:t>DoD</a:t>
            </a:r>
            <a:r>
              <a:rPr lang="en-US" sz="2400" dirty="0" smtClean="0"/>
              <a:t> wanted connections to remain intact as long as the source and destination machines were functioning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even if some of the machines or transmission lines in between were suddenly put out of operation.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Also, a </a:t>
            </a:r>
            <a:r>
              <a:rPr lang="en-US" sz="2400" dirty="0" smtClean="0">
                <a:solidFill>
                  <a:srgbClr val="FF0000"/>
                </a:solidFill>
              </a:rPr>
              <a:t>flexible</a:t>
            </a:r>
            <a:r>
              <a:rPr lang="en-US" sz="2400" dirty="0" smtClean="0"/>
              <a:t> architecture was needed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since applications with divergent requirements were envisioned, ranging from transferring files to real-time speech transmission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051560"/>
            <a:ext cx="8977313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Host-to-Network Layer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host has to </a:t>
            </a:r>
            <a:r>
              <a:rPr lang="en-US" sz="2400" dirty="0" smtClean="0">
                <a:solidFill>
                  <a:srgbClr val="FF0000"/>
                </a:solidFill>
              </a:rPr>
              <a:t>connect</a:t>
            </a:r>
            <a:r>
              <a:rPr lang="en-US" sz="2400" dirty="0" smtClean="0"/>
              <a:t> to the network using some protocol so that it can send IP packets to it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protocol is not defined and varies from host to host and network to network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TCP/IP reference model does not really say much about what happens here </a:t>
            </a: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Internet Layer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All requirements of </a:t>
            </a:r>
            <a:r>
              <a:rPr lang="en-US" sz="2400" dirty="0" err="1" smtClean="0"/>
              <a:t>DoD</a:t>
            </a:r>
            <a:r>
              <a:rPr lang="en-US" sz="2400" dirty="0" smtClean="0"/>
              <a:t> led to the choice of a </a:t>
            </a:r>
            <a:r>
              <a:rPr lang="en-US" sz="2400" dirty="0" smtClean="0">
                <a:solidFill>
                  <a:srgbClr val="FF0000"/>
                </a:solidFill>
              </a:rPr>
              <a:t>packet-switching</a:t>
            </a:r>
            <a:r>
              <a:rPr lang="en-US" sz="2400" dirty="0" smtClean="0"/>
              <a:t> network based on a </a:t>
            </a:r>
            <a:r>
              <a:rPr lang="en-US" sz="2400" dirty="0" smtClean="0">
                <a:solidFill>
                  <a:srgbClr val="FF0000"/>
                </a:solidFill>
              </a:rPr>
              <a:t>connectionless</a:t>
            </a:r>
            <a:r>
              <a:rPr lang="en-US" sz="2400" dirty="0" smtClean="0"/>
              <a:t> internetwork layer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This layer is called the </a:t>
            </a:r>
            <a:r>
              <a:rPr lang="en-US" sz="2400" dirty="0" smtClean="0">
                <a:solidFill>
                  <a:srgbClr val="FF0000"/>
                </a:solidFill>
              </a:rPr>
              <a:t>internet</a:t>
            </a:r>
            <a:r>
              <a:rPr lang="en-US" sz="2400" dirty="0" smtClean="0"/>
              <a:t> layer, because it is the key player that holds the whole architecture together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0" y="1143000"/>
            <a:ext cx="8977313" cy="492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Internet Layer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Job is to permit hosts to </a:t>
            </a:r>
            <a:r>
              <a:rPr lang="en-US" sz="2400" dirty="0" smtClean="0">
                <a:solidFill>
                  <a:srgbClr val="FF0000"/>
                </a:solidFill>
              </a:rPr>
              <a:t>inject</a:t>
            </a:r>
            <a:r>
              <a:rPr lang="en-US" sz="2400" dirty="0" smtClean="0"/>
              <a:t> packets into any network and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have them travel </a:t>
            </a:r>
            <a:r>
              <a:rPr lang="en-US" sz="2400" dirty="0" smtClean="0">
                <a:solidFill>
                  <a:srgbClr val="FF0000"/>
                </a:solidFill>
              </a:rPr>
              <a:t>independently</a:t>
            </a:r>
            <a:r>
              <a:rPr lang="en-US" sz="2400" dirty="0" smtClean="0"/>
              <a:t> to the destination on a different network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They may even arrive in a </a:t>
            </a:r>
            <a:r>
              <a:rPr lang="en-US" sz="2400" dirty="0" smtClean="0">
                <a:solidFill>
                  <a:srgbClr val="FF0000"/>
                </a:solidFill>
              </a:rPr>
              <a:t>different order </a:t>
            </a:r>
            <a:r>
              <a:rPr lang="en-US" sz="2400" dirty="0" smtClean="0"/>
              <a:t>than they were sent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it is the job of higher layers to </a:t>
            </a:r>
            <a:r>
              <a:rPr lang="en-US" sz="2400" dirty="0" smtClean="0">
                <a:solidFill>
                  <a:srgbClr val="FF0000"/>
                </a:solidFill>
              </a:rPr>
              <a:t>rearrange</a:t>
            </a:r>
            <a:r>
              <a:rPr lang="en-US" sz="2400" dirty="0" smtClean="0"/>
              <a:t> them, if in-order delivery is desired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Note that ''internet'' is used here in a generic sense, even though this layer is present in the Internet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0" y="914400"/>
            <a:ext cx="8977313" cy="416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Internet Layer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Internet layer defines an official </a:t>
            </a:r>
            <a:r>
              <a:rPr lang="en-US" sz="2400" dirty="0" smtClean="0">
                <a:solidFill>
                  <a:srgbClr val="FF0000"/>
                </a:solidFill>
              </a:rPr>
              <a:t>packet format </a:t>
            </a:r>
            <a:r>
              <a:rPr lang="en-US" sz="2400" dirty="0" smtClean="0"/>
              <a:t>and protocol called </a:t>
            </a:r>
            <a:r>
              <a:rPr lang="en-US" sz="2400" dirty="0" smtClean="0">
                <a:solidFill>
                  <a:srgbClr val="FF0000"/>
                </a:solidFill>
              </a:rPr>
              <a:t>IP</a:t>
            </a:r>
            <a:r>
              <a:rPr lang="en-US" sz="2400" dirty="0" smtClean="0"/>
              <a:t> (Internet Protocol).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The job of the internet layer is to deliver IP packets where they are supposed to go.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Packet routing </a:t>
            </a:r>
            <a:r>
              <a:rPr lang="en-US" sz="2400" dirty="0" smtClean="0"/>
              <a:t>&amp; avoiding </a:t>
            </a:r>
            <a:r>
              <a:rPr lang="en-US" sz="2400" dirty="0" smtClean="0">
                <a:solidFill>
                  <a:srgbClr val="FF0000"/>
                </a:solidFill>
              </a:rPr>
              <a:t>congestion</a:t>
            </a:r>
            <a:r>
              <a:rPr lang="en-US" sz="2400" dirty="0" smtClean="0"/>
              <a:t> are the major issue here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For these reasons, it is reasonable to say that the TCP/IP internet layer is similar in functionality to the OSI network layer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0" y="914400"/>
            <a:ext cx="8977313" cy="578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Transport Layer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designed to allow peer entities on the source and destination hosts to carry on a conversation 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Two end-to-end transport protocols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TCP (Transmission Control Protocol)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UDP (User Datagram Protocol)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TCP</a:t>
            </a:r>
            <a:r>
              <a:rPr lang="en-US" sz="2400" dirty="0" smtClean="0"/>
              <a:t>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Reliable connection-oriented</a:t>
            </a:r>
            <a:r>
              <a:rPr lang="en-US" sz="2400" dirty="0" smtClean="0"/>
              <a:t> protocol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allows a byte stream originating on one machine to be delivered </a:t>
            </a:r>
            <a:r>
              <a:rPr lang="en-US" sz="2400" dirty="0" smtClean="0">
                <a:solidFill>
                  <a:srgbClr val="FF0000"/>
                </a:solidFill>
              </a:rPr>
              <a:t>without error </a:t>
            </a:r>
            <a:r>
              <a:rPr lang="en-US" sz="2400" dirty="0" smtClean="0"/>
              <a:t>on any other machine in the internet.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FF0000"/>
                </a:solidFill>
              </a:rPr>
              <a:t>fragments</a:t>
            </a:r>
            <a:r>
              <a:rPr lang="en-US" sz="2400" dirty="0" smtClean="0"/>
              <a:t> the incoming byte stream into discrete messages and passes each one on to the internet layer.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0" y="1074420"/>
            <a:ext cx="8977313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Transport Layer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TCP</a:t>
            </a:r>
            <a:r>
              <a:rPr lang="en-US" sz="2400" dirty="0" smtClean="0"/>
              <a:t>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At the destination, the receiving TCP process </a:t>
            </a:r>
            <a:r>
              <a:rPr lang="en-US" sz="2400" dirty="0" smtClean="0">
                <a:solidFill>
                  <a:srgbClr val="FF0000"/>
                </a:solidFill>
              </a:rPr>
              <a:t>reassembles</a:t>
            </a:r>
            <a:r>
              <a:rPr lang="en-US" sz="2400" dirty="0" smtClean="0"/>
              <a:t> the received messages into the output stream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TCP also handles </a:t>
            </a:r>
            <a:r>
              <a:rPr lang="en-US" sz="2400" dirty="0" smtClean="0">
                <a:solidFill>
                  <a:srgbClr val="FF0000"/>
                </a:solidFill>
              </a:rPr>
              <a:t>flow control </a:t>
            </a:r>
            <a:r>
              <a:rPr lang="en-US" sz="2400" dirty="0" smtClean="0"/>
              <a:t>to make sure a fast sender cannot swamp a slow receiver with more messages than it can handle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0" y="1097280"/>
            <a:ext cx="897731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Transport Layer 	</a:t>
            </a:r>
          </a:p>
          <a:p>
            <a:pPr marL="1066800" lvl="1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UDP</a:t>
            </a:r>
            <a:r>
              <a:rPr lang="en-US" sz="2400" dirty="0" smtClean="0"/>
              <a:t>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Unreliable connectionless </a:t>
            </a:r>
            <a:r>
              <a:rPr lang="en-US" sz="2400" dirty="0" smtClean="0"/>
              <a:t>protocol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for applications that do not want TCP's sequencing or flow control and wish to provide their own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also widely used for </a:t>
            </a:r>
            <a:r>
              <a:rPr lang="en-US" sz="2400" dirty="0" smtClean="0">
                <a:solidFill>
                  <a:srgbClr val="FF0000"/>
                </a:solidFill>
              </a:rPr>
              <a:t>one-shot</a:t>
            </a:r>
            <a:r>
              <a:rPr lang="en-US" sz="2400" dirty="0" smtClean="0"/>
              <a:t>, client-server-type request-reply queries and 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applications in which </a:t>
            </a:r>
            <a:r>
              <a:rPr lang="en-US" sz="2400" dirty="0" smtClean="0">
                <a:solidFill>
                  <a:srgbClr val="FF0000"/>
                </a:solidFill>
              </a:rPr>
              <a:t>prompt delivery</a:t>
            </a:r>
            <a:r>
              <a:rPr lang="en-US" sz="2400" dirty="0" smtClean="0"/>
              <a:t> is more important than accurate delivery, such as transmitting speech or video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" y="834390"/>
            <a:ext cx="8977313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Application Layer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TCP/IP model does not have session or presentation layers 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Because they are of little use to most applications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contains all the higher-level protocols like	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virtual terminal (TELNET)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file transfer (FTP)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electronic mail (SMTP)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Domain Name System (DNS)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Network News Transfer Protocol (NNTP)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Hyper Text Transfer Protocol (HTTP)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8933"/>
          </a:xfrm>
        </p:spPr>
        <p:txBody>
          <a:bodyPr/>
          <a:lstStyle/>
          <a:p>
            <a:r>
              <a:rPr lang="en-US" dirty="0" smtClean="0"/>
              <a:t>TCP/IP Reference Model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023" y="869246"/>
            <a:ext cx="8977313" cy="59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400" dirty="0" smtClean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" y="742950"/>
            <a:ext cx="8977313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b="1" i="1" dirty="0" smtClean="0"/>
              <a:t>Application Layer	</a:t>
            </a:r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TELNET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virtual terminal protocol allows a user on one machine to </a:t>
            </a:r>
            <a:r>
              <a:rPr lang="en-US" sz="2400" dirty="0" smtClean="0">
                <a:solidFill>
                  <a:srgbClr val="FF0000"/>
                </a:solidFill>
              </a:rPr>
              <a:t>log onto a distant machine </a:t>
            </a:r>
            <a:r>
              <a:rPr lang="en-US" sz="2400" dirty="0" smtClean="0"/>
              <a:t>and work there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</a:pPr>
            <a:endParaRPr lang="en-US" sz="2400" dirty="0" smtClean="0"/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FTP (File Transfer Protocol 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provides a way to </a:t>
            </a:r>
            <a:r>
              <a:rPr lang="en-US" sz="2400" dirty="0" smtClean="0">
                <a:solidFill>
                  <a:srgbClr val="FF0000"/>
                </a:solidFill>
              </a:rPr>
              <a:t>move data efficiently </a:t>
            </a:r>
            <a:r>
              <a:rPr lang="en-US" sz="2400" dirty="0" smtClean="0"/>
              <a:t>from one machine to another 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</a:pPr>
            <a:endParaRPr lang="en-US" sz="2400" dirty="0" smtClean="0"/>
          </a:p>
          <a:p>
            <a:pPr marL="1524000" lvl="2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SMTP (Simple Mail Transfer Protocol)</a:t>
            </a:r>
          </a:p>
          <a:p>
            <a:pPr marL="1981200" lvl="3" indent="-609600" algn="just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 smtClean="0"/>
              <a:t>Electronic mail was originally just a kind of file transfer, but later a specialized protocol (SMTP) was developed for it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A6C05F-EDF5-4737-80F3-12A7E290C31D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8349</TotalTime>
  <Words>4984</Words>
  <Application>Microsoft Office PowerPoint</Application>
  <PresentationFormat>On-screen Show (4:3)</PresentationFormat>
  <Paragraphs>845</Paragraphs>
  <Slides>102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Tannenbaum</vt:lpstr>
      <vt:lpstr> Andrew S Tanenbaum 4th Edition </vt:lpstr>
      <vt:lpstr>Syllabus</vt:lpstr>
      <vt:lpstr>Introduction</vt:lpstr>
      <vt:lpstr>Uses of Computer Networks</vt:lpstr>
      <vt:lpstr>Uses of Computer Networks</vt:lpstr>
      <vt:lpstr>Business Applications of Networks</vt:lpstr>
      <vt:lpstr>Business Applications of Networks</vt:lpstr>
      <vt:lpstr>Home Network Applications</vt:lpstr>
      <vt:lpstr>Home Network Applications</vt:lpstr>
      <vt:lpstr>Home Network Applications</vt:lpstr>
      <vt:lpstr>Mobile Network Users</vt:lpstr>
      <vt:lpstr>Slide 12</vt:lpstr>
      <vt:lpstr>Slide 13</vt:lpstr>
      <vt:lpstr>Slide 14</vt:lpstr>
      <vt:lpstr>Slide 15</vt:lpstr>
      <vt:lpstr>Network Hardware</vt:lpstr>
      <vt:lpstr>Network Hardware</vt:lpstr>
      <vt:lpstr>LAN</vt:lpstr>
      <vt:lpstr>LAN</vt:lpstr>
      <vt:lpstr>LAN</vt:lpstr>
      <vt:lpstr>LAN</vt:lpstr>
      <vt:lpstr>LAN</vt:lpstr>
      <vt:lpstr>LAN</vt:lpstr>
      <vt:lpstr>LAN</vt:lpstr>
      <vt:lpstr>LAN</vt:lpstr>
      <vt:lpstr>LAN</vt:lpstr>
      <vt:lpstr>Metropolitan Area Networks (MAN)</vt:lpstr>
      <vt:lpstr>Wide Area Networks (WAN)</vt:lpstr>
      <vt:lpstr>Wide Area Networks (WAN)</vt:lpstr>
      <vt:lpstr>Wide Area Networks (WAN)</vt:lpstr>
      <vt:lpstr>Wide Area Networks (WAN)</vt:lpstr>
      <vt:lpstr>Wide Area Networks (WAN)</vt:lpstr>
      <vt:lpstr>Wide Area Networks</vt:lpstr>
      <vt:lpstr>Wide Area Networks (WAN)</vt:lpstr>
      <vt:lpstr>Internetworks </vt:lpstr>
      <vt:lpstr>Wireless Networks</vt:lpstr>
      <vt:lpstr>Wireless Networks</vt:lpstr>
      <vt:lpstr>Wireless Networks</vt:lpstr>
      <vt:lpstr>Wireless Networks</vt:lpstr>
      <vt:lpstr>Wireless Networks</vt:lpstr>
      <vt:lpstr>Wireless Networks</vt:lpstr>
      <vt:lpstr>Wireless Networks</vt:lpstr>
      <vt:lpstr>Wireless Networks</vt:lpstr>
      <vt:lpstr>Home Network Categories</vt:lpstr>
      <vt:lpstr>Network Software</vt:lpstr>
      <vt:lpstr>Network Software Protocol Hierarchies</vt:lpstr>
      <vt:lpstr>Protocol Hierarchies</vt:lpstr>
      <vt:lpstr>Protocol Hierarchies</vt:lpstr>
      <vt:lpstr>Protocol Hierarchies</vt:lpstr>
      <vt:lpstr>Protocol Hierarchies</vt:lpstr>
      <vt:lpstr>Protocol Hierarchies</vt:lpstr>
      <vt:lpstr>Design Issues for the Layers</vt:lpstr>
      <vt:lpstr>Design Issues for the Layers</vt:lpstr>
      <vt:lpstr>Design Issues for the Layers</vt:lpstr>
      <vt:lpstr>Design Issues for the Layers</vt:lpstr>
      <vt:lpstr>Design Issues for the Layers</vt:lpstr>
      <vt:lpstr>Connection-Oriented Services</vt:lpstr>
      <vt:lpstr>Connection-Oriented Services</vt:lpstr>
      <vt:lpstr>Connectionless Services</vt:lpstr>
      <vt:lpstr>Connection-Oriented Services</vt:lpstr>
      <vt:lpstr>Connection-Oriented Services</vt:lpstr>
      <vt:lpstr>Connection-Oriented Services</vt:lpstr>
      <vt:lpstr>Connectionless Services</vt:lpstr>
      <vt:lpstr>Connection-Oriented and Connectionless Services</vt:lpstr>
      <vt:lpstr>Interfaces &amp; Services</vt:lpstr>
      <vt:lpstr>Interfaces &amp; Services</vt:lpstr>
      <vt:lpstr>Service Primitives</vt:lpstr>
      <vt:lpstr>Service Primitives</vt:lpstr>
      <vt:lpstr>Service Primitives </vt:lpstr>
      <vt:lpstr>Service Primitives</vt:lpstr>
      <vt:lpstr>Service Primitives</vt:lpstr>
      <vt:lpstr>Service Primitives</vt:lpstr>
      <vt:lpstr>Service Primitives</vt:lpstr>
      <vt:lpstr>Reference Models</vt:lpstr>
      <vt:lpstr>OSI Reference Model</vt:lpstr>
      <vt:lpstr>OSI Reference Model</vt:lpstr>
      <vt:lpstr>OSI Reference Models</vt:lpstr>
      <vt:lpstr>OSI Reference Model</vt:lpstr>
      <vt:lpstr>OSI Reference Model</vt:lpstr>
      <vt:lpstr>OSI Reference Model</vt:lpstr>
      <vt:lpstr>OSI Reference Model</vt:lpstr>
      <vt:lpstr>OSI Reference Model</vt:lpstr>
      <vt:lpstr>OSI Reference Model</vt:lpstr>
      <vt:lpstr>OSI Reference Model</vt:lpstr>
      <vt:lpstr>OSI Reference Model</vt:lpstr>
      <vt:lpstr>OSI Reference Model</vt:lpstr>
      <vt:lpstr>OSI Reference Model</vt:lpstr>
      <vt:lpstr>OSI Reference Model</vt:lpstr>
      <vt:lpstr>TCP/IP Reference Models </vt:lpstr>
      <vt:lpstr>TCP/IP Reference Model</vt:lpstr>
      <vt:lpstr>TCP/IP Reference Model</vt:lpstr>
      <vt:lpstr>TCP/IP Reference Model</vt:lpstr>
      <vt:lpstr>TCP/IP Reference Model</vt:lpstr>
      <vt:lpstr>TCP/IP Reference Model</vt:lpstr>
      <vt:lpstr>TCP/IP Reference Model</vt:lpstr>
      <vt:lpstr>TCP/IP Reference Model</vt:lpstr>
      <vt:lpstr>TCP/IP Reference Model</vt:lpstr>
      <vt:lpstr>TCP/IP Reference Model</vt:lpstr>
      <vt:lpstr>TCP/IP Reference Model</vt:lpstr>
      <vt:lpstr>TCP/IP Reference Model</vt:lpstr>
      <vt:lpstr>Reference Models</vt:lpstr>
      <vt:lpstr>Slide 102</vt:lpstr>
    </vt:vector>
  </TitlesOfParts>
  <Company>East Texas Data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HOD-CSE</cp:lastModifiedBy>
  <cp:revision>502</cp:revision>
  <dcterms:created xsi:type="dcterms:W3CDTF">2002-06-28T19:04:26Z</dcterms:created>
  <dcterms:modified xsi:type="dcterms:W3CDTF">2015-09-09T09:41:52Z</dcterms:modified>
</cp:coreProperties>
</file>