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sldIdLst>
    <p:sldId id="256" r:id="rId2"/>
    <p:sldId id="408" r:id="rId3"/>
    <p:sldId id="384" r:id="rId4"/>
    <p:sldId id="385" r:id="rId5"/>
    <p:sldId id="386" r:id="rId6"/>
    <p:sldId id="387" r:id="rId7"/>
    <p:sldId id="388" r:id="rId8"/>
    <p:sldId id="389" r:id="rId9"/>
    <p:sldId id="409" r:id="rId10"/>
    <p:sldId id="410" r:id="rId11"/>
    <p:sldId id="411" r:id="rId12"/>
    <p:sldId id="412" r:id="rId13"/>
    <p:sldId id="413" r:id="rId14"/>
    <p:sldId id="414" r:id="rId15"/>
    <p:sldId id="419" r:id="rId16"/>
    <p:sldId id="415" r:id="rId17"/>
    <p:sldId id="416" r:id="rId18"/>
    <p:sldId id="417" r:id="rId19"/>
    <p:sldId id="418" r:id="rId20"/>
    <p:sldId id="420" r:id="rId21"/>
    <p:sldId id="462" r:id="rId22"/>
    <p:sldId id="463" r:id="rId23"/>
    <p:sldId id="468" r:id="rId24"/>
    <p:sldId id="467" r:id="rId25"/>
    <p:sldId id="465" r:id="rId26"/>
    <p:sldId id="466" r:id="rId27"/>
    <p:sldId id="469" r:id="rId28"/>
    <p:sldId id="470" r:id="rId29"/>
    <p:sldId id="473" r:id="rId30"/>
    <p:sldId id="474" r:id="rId31"/>
    <p:sldId id="446" r:id="rId32"/>
    <p:sldId id="447" r:id="rId33"/>
    <p:sldId id="448" r:id="rId34"/>
    <p:sldId id="449" r:id="rId35"/>
    <p:sldId id="450" r:id="rId36"/>
    <p:sldId id="452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  <p:sldId id="489" r:id="rId46"/>
    <p:sldId id="490" r:id="rId47"/>
    <p:sldId id="475" r:id="rId48"/>
    <p:sldId id="488" r:id="rId49"/>
    <p:sldId id="495" r:id="rId50"/>
    <p:sldId id="476" r:id="rId51"/>
    <p:sldId id="485" r:id="rId52"/>
    <p:sldId id="497" r:id="rId53"/>
    <p:sldId id="496" r:id="rId54"/>
    <p:sldId id="498" r:id="rId55"/>
    <p:sldId id="480" r:id="rId56"/>
    <p:sldId id="491" r:id="rId57"/>
    <p:sldId id="492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0"/>
  </p:normalViewPr>
  <p:slideViewPr>
    <p:cSldViewPr snapToGrid="0">
      <p:cViewPr>
        <p:scale>
          <a:sx n="76" d="100"/>
          <a:sy n="76" d="100"/>
        </p:scale>
        <p:origin x="-117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538D-B0FC-4E89-B7DF-B757D522CC68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9210C-7BD1-452F-BCFA-6143FD2B6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36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6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5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8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80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77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74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60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85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4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91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39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99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53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25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00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48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94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0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9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8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19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F5DE3-3C49-419D-B096-51AD8E047A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7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010F8-D738-49C1-9A8F-0094E812E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40466-C1E8-4B94-A995-D57D69409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BD251-2DC6-4472-89C2-7BE34DEF1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DD258-A623-490B-8242-C077DDB14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AB78C-8FA7-4560-BB1F-5ECD8A6F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62AE9-12C0-43FE-9D5B-BC856B7EA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11263-621D-4B61-8579-5EEDC3EC1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DE4DC-01A7-419F-A6FE-A8A647F05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15111-2A30-45BA-BDED-136296A13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61AE3-D07B-4E8B-8FBF-712374572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B07D1-2B95-41DD-8988-5D5695E79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D8562CBF-A6FE-4AA9-A81A-0D31CA104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0222" y="1607127"/>
            <a:ext cx="7993560" cy="3338945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Module 2-Part2</a:t>
            </a:r>
            <a:br>
              <a:rPr lang="en-US" sz="3600" dirty="0" smtClean="0"/>
            </a:br>
            <a:r>
              <a:rPr lang="en-US" sz="3600" dirty="0" smtClean="0"/>
              <a:t>The Data Link Layer</a:t>
            </a:r>
            <a:br>
              <a:rPr lang="en-US" sz="3600" dirty="0" smtClean="0"/>
            </a:br>
            <a:r>
              <a:rPr lang="en-US" sz="3600" smtClean="0"/>
              <a:t>HDLC</a:t>
            </a:r>
            <a:r>
              <a:rPr lang="en-US" sz="3600" smtClean="0"/>
              <a:t>, MAC</a:t>
            </a:r>
            <a:r>
              <a:rPr lang="en-US" sz="3600" dirty="0" smtClean="0"/>
              <a:t>,</a:t>
            </a:r>
            <a:r>
              <a:rPr lang="en-US" sz="3600" dirty="0"/>
              <a:t> </a:t>
            </a:r>
            <a:r>
              <a:rPr lang="en-US" sz="3600" dirty="0" smtClean="0"/>
              <a:t>	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IEEE 802</a:t>
            </a:r>
            <a:r>
              <a:rPr lang="en-US" sz="3600" dirty="0"/>
              <a:t> </a:t>
            </a:r>
            <a:r>
              <a:rPr lang="en-US" sz="3600" dirty="0" smtClean="0"/>
              <a:t>Stds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010F8-D738-49C1-9A8F-0094E812E57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dirty="0"/>
              <a:t>Medium Access Control Sub Layer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10692"/>
            <a:ext cx="9144000" cy="588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lvl="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Two schemes</a:t>
            </a:r>
            <a:r>
              <a:rPr lang="en-US" sz="2400" dirty="0" smtClean="0"/>
              <a:t>: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static and dynamic schemes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smtClean="0"/>
              <a:t>Static Channel Allocation in LANs and MANs</a:t>
            </a:r>
            <a:r>
              <a:rPr lang="en-US" sz="2400" dirty="0" smtClean="0"/>
              <a:t>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Frequency Division Multiplexing (FDM)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Time </a:t>
            </a:r>
            <a:r>
              <a:rPr lang="en-US" sz="2400" dirty="0">
                <a:solidFill>
                  <a:srgbClr val="FF0000"/>
                </a:solidFill>
              </a:rPr>
              <a:t>Division Multiplexing </a:t>
            </a:r>
            <a:r>
              <a:rPr lang="en-US" sz="2400" dirty="0" smtClean="0">
                <a:solidFill>
                  <a:srgbClr val="FF0000"/>
                </a:solidFill>
              </a:rPr>
              <a:t>(FDM)</a:t>
            </a:r>
          </a:p>
          <a:p>
            <a:pPr lvl="1" algn="just">
              <a:spcBef>
                <a:spcPct val="20000"/>
              </a:spcBef>
              <a:buClr>
                <a:schemeClr val="accent2"/>
              </a:buClr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dirty="0" smtClean="0"/>
              <a:t>ALOHA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10692"/>
            <a:ext cx="9144000" cy="588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lvl="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smtClean="0"/>
              <a:t>Dynamic Channel Allocation in LANs and MANs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smtClean="0"/>
              <a:t>Multiple Access Protocols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Many algorithms for allocating a multiple access channel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smtClean="0"/>
              <a:t>ALOHA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basic idea is applicable to any system in which uncoordinated users are competing for the use of a single shared channel 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used ground-based radio broadcasting 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two versions of ALOHA : pure and slotted. </a:t>
            </a:r>
          </a:p>
          <a:p>
            <a:pPr marL="2438400" lvl="4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They differ with respect to whether time is divided into discrete slots into which all frames must fit. </a:t>
            </a:r>
          </a:p>
          <a:p>
            <a:pPr marL="2438400" lvl="4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Pure ALOHA does not require global time synchronization; </a:t>
            </a:r>
          </a:p>
          <a:p>
            <a:pPr marL="2438400" lvl="4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slotted ALOHA 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b="1" i="1" dirty="0" smtClean="0"/>
              <a:t>Pure ALOHA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10692"/>
            <a:ext cx="9144000" cy="588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i="1" dirty="0" smtClean="0"/>
              <a:t>Pure ALOHA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basic idea of an ALOHA system is simple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let </a:t>
            </a:r>
            <a:r>
              <a:rPr lang="en-US" sz="2400" dirty="0" smtClean="0">
                <a:solidFill>
                  <a:srgbClr val="FF0000"/>
                </a:solidFill>
              </a:rPr>
              <a:t>users transmit whenever they have data to be sent</a:t>
            </a:r>
            <a:r>
              <a:rPr lang="en-US" sz="2400" dirty="0" smtClean="0"/>
              <a:t>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There will be collisions and the colliding frames will be damaged.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/>
              <a:t>If the frame was destroyed, the sender just waits a random amount of time and sends it again.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/>
              <a:t>The waiting time must be random or the same frames will collide over and 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b="1" i="1" dirty="0" smtClean="0"/>
              <a:t>Pure ALOHA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10692"/>
            <a:ext cx="9144000" cy="588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</a:pPr>
            <a:endParaRPr kumimoji="0" lang="en-US" sz="240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4-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005" y="1201141"/>
            <a:ext cx="8405989" cy="4909079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pure ALOHA, frames are transmitted at completely arbitrary times.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4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b="1" i="1" dirty="0" smtClean="0"/>
              <a:t>Slotted ALOHA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10692"/>
            <a:ext cx="9144000" cy="614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i="1" dirty="0" smtClean="0"/>
              <a:t>Slotted ALOHA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method for doubling the capacity of an ALOHA system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to divide time into discrete intervals, each interval corresponding to one frame.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This approach requires the users to agree on slot boundaries. </a:t>
            </a:r>
            <a:r>
              <a:rPr lang="en-US" sz="2400" b="1" i="1" dirty="0" smtClean="0"/>
              <a:t>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it is required to wait for the beginning of the next slot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Slotted ALOHA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177925"/>
            <a:ext cx="6521450" cy="48910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dirty="0" smtClean="0"/>
              <a:t>CSMA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10692"/>
            <a:ext cx="9144000" cy="614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smtClean="0"/>
              <a:t>Carrier Sense Multiple Access (CSMA) Protocols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Protocols in which stations listen for a carrier (i.e., a transmission) and act accordingly are called </a:t>
            </a:r>
            <a:r>
              <a:rPr lang="en-US" sz="2400" b="1" dirty="0" smtClean="0"/>
              <a:t>carrier sense protocols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smtClean="0"/>
              <a:t>1-persistent CSMA </a:t>
            </a:r>
          </a:p>
          <a:p>
            <a:pPr marL="793750" lvl="2" indent="-223838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When a station has data to send, it first listens to the channel to see if anyone else is transmitting at that moment. </a:t>
            </a:r>
          </a:p>
          <a:p>
            <a:pPr marL="793750" lvl="2" indent="-223838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If the channel is busy, the station waits until it becomes idle. </a:t>
            </a:r>
          </a:p>
          <a:p>
            <a:pPr marL="793750" lvl="2" indent="-223838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When the station detects an idle channel, it transmits a frame. </a:t>
            </a:r>
          </a:p>
          <a:p>
            <a:pPr marL="793750" lvl="2" indent="-223838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/>
              <a:t>If a collision occurs, the station waits a random amount of time and starts all over again</a:t>
            </a:r>
            <a:r>
              <a:rPr lang="en-US" sz="2400" dirty="0" smtClean="0"/>
              <a:t>.</a:t>
            </a:r>
          </a:p>
          <a:p>
            <a:pPr marL="793750" lvl="2" indent="-223838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 protocol is called </a:t>
            </a:r>
            <a:r>
              <a:rPr lang="en-US" sz="2400" dirty="0" smtClean="0">
                <a:solidFill>
                  <a:srgbClr val="FF0000"/>
                </a:solidFill>
              </a:rPr>
              <a:t>1-persistent</a:t>
            </a:r>
            <a:r>
              <a:rPr lang="en-US" sz="2400" dirty="0" smtClean="0"/>
              <a:t> because the station transmits with a probability of 1 when it finds the channel idle. </a:t>
            </a:r>
            <a:r>
              <a:rPr lang="en-US" sz="2400" b="1" i="1" dirty="0" smtClean="0"/>
              <a:t> 	</a:t>
            </a:r>
            <a:endParaRPr kumimoji="0" lang="en-US" sz="240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dirty="0" smtClean="0"/>
              <a:t>CSMA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10692"/>
            <a:ext cx="9144000" cy="614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smtClean="0"/>
              <a:t>Nonpersistent CSMA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Before sending, a station senses the channel.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If no one else is sending, the station begins sending.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However, if the channel is already in use, the station does not continually sense it for the purpose of seizing it immediately upon detecting the end of the previous transmission.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/>
              <a:t>Instead, it waits a random period of time and then repeats the algorithm.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/>
              <a:t>Consequently, this algorithm leads to better channel utilization but longer delays than 1-persistent CSMA.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dirty="0" smtClean="0"/>
              <a:t>CSMA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10692"/>
            <a:ext cx="9144000" cy="614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smtClean="0"/>
              <a:t>p-persistent CSMA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When a station becomes ready to send, it senses the channel.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If it is idle, it transmits with a probability p.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With a probability q = 1 - p, it defers until the next slot.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If that slot is also idle, it either transmits or defers again, with probabilities p and q.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This process is repeated until either the frame has been transmitted or another station has begun transmitting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If the station initially senses the channel busy, it waits until the next slot and applies the above algorithm </a:t>
            </a:r>
            <a:endParaRPr kumimoji="0" lang="en-US" sz="240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dirty="0" smtClean="0"/>
              <a:t>CSMA/CD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10692"/>
            <a:ext cx="9144000" cy="614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i="1" dirty="0" smtClean="0"/>
              <a:t>CSMA with Collision Detection (CSMA/CD)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Persistent and nonpersistent CSMA protocols ensure that no station begins to transmit when it senses the channel busy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Another improvement is for stations to abort their transmissions as soon as they detect a collision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if two stations sense the channel to be idle and begin transmitting simultaneously, they will both detect the collision almost immediately.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Rather than finish transmitting their frames, they should stop transmitting as soon as the collision is detected  </a:t>
            </a:r>
            <a:r>
              <a:rPr lang="en-US" sz="2400" b="1" i="1" dirty="0" smtClean="0"/>
              <a:t>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err="1" smtClean="0"/>
              <a:t>Advs</a:t>
            </a:r>
            <a:r>
              <a:rPr lang="en-US" sz="2400" dirty="0" smtClean="0"/>
              <a:t>: saves time and bandwidth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widely used on LANs in the MAC </a:t>
            </a:r>
            <a:r>
              <a:rPr lang="en-US" sz="2400" dirty="0" err="1" smtClean="0"/>
              <a:t>sublayer</a:t>
            </a:r>
            <a:r>
              <a:rPr lang="en-US" sz="2400" dirty="0" smtClean="0"/>
              <a:t> </a:t>
            </a:r>
            <a:endParaRPr kumimoji="0" lang="en-US" sz="240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454"/>
            <a:ext cx="9144000" cy="1143000"/>
          </a:xfrm>
        </p:spPr>
        <p:txBody>
          <a:bodyPr/>
          <a:lstStyle/>
          <a:p>
            <a:r>
              <a:rPr lang="en-US" dirty="0"/>
              <a:t>Three types of </a:t>
            </a:r>
            <a:r>
              <a:rPr lang="en-US" dirty="0" smtClean="0"/>
              <a:t>stations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image2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22219" y="1149928"/>
            <a:ext cx="6636326" cy="49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350"/>
            <a:ext cx="8880764" cy="1342324"/>
          </a:xfrm>
        </p:spPr>
        <p:txBody>
          <a:bodyPr/>
          <a:lstStyle/>
          <a:p>
            <a:r>
              <a:rPr lang="en-US" dirty="0"/>
              <a:t>IEEE </a:t>
            </a:r>
            <a:r>
              <a:rPr lang="en-US" dirty="0" smtClean="0"/>
              <a:t>802 for LANS &amp; MANS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209455"/>
            <a:ext cx="9144000" cy="614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IEEE has standardized a number of local area networks and metropolitan area networks under the name of IEEE 802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802.3 (Ethernet)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802.4 (Token bus) 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802.5 (Token ring) 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802.11 (wireless LAN)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802.15 (Bluetooth)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802.16 (wireless MAN)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3964"/>
            <a:ext cx="9144000" cy="1143000"/>
          </a:xfrm>
        </p:spPr>
        <p:txBody>
          <a:bodyPr/>
          <a:lstStyle/>
          <a:p>
            <a:r>
              <a:rPr lang="en-US" b="1" dirty="0"/>
              <a:t>IEEE 802.3 (Ethernet)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6" y="1142999"/>
            <a:ext cx="8160327" cy="4939145"/>
          </a:xfrm>
        </p:spPr>
        <p:txBody>
          <a:bodyPr/>
          <a:lstStyle/>
          <a:p>
            <a:pPr marL="355600" marR="5080" indent="-342900" algn="just">
              <a:lnSpc>
                <a:spcPts val="3460"/>
              </a:lnSpc>
              <a:spcBef>
                <a:spcPts val="535"/>
              </a:spcBef>
              <a:buChar char="•"/>
              <a:tabLst>
                <a:tab pos="355600" algn="l"/>
              </a:tabLst>
            </a:pPr>
            <a:r>
              <a:rPr lang="en-US" sz="2800" spc="-100" dirty="0">
                <a:cs typeface="Arial" panose="020B0604020202020204" pitchFamily="34" charset="0"/>
              </a:rPr>
              <a:t>Ethernet </a:t>
            </a:r>
            <a:r>
              <a:rPr lang="en-US" sz="2800" spc="-165" dirty="0">
                <a:cs typeface="Arial" panose="020B0604020202020204" pitchFamily="34" charset="0"/>
              </a:rPr>
              <a:t>is </a:t>
            </a:r>
            <a:r>
              <a:rPr lang="en-US" sz="2800" spc="-245" dirty="0">
                <a:cs typeface="Arial" panose="020B0604020202020204" pitchFamily="34" charset="0"/>
              </a:rPr>
              <a:t>a </a:t>
            </a:r>
            <a:r>
              <a:rPr lang="en-US" sz="2800" b="1" spc="-170" dirty="0">
                <a:cs typeface="Arial" panose="020B0604020202020204" pitchFamily="34" charset="0"/>
              </a:rPr>
              <a:t>family </a:t>
            </a:r>
            <a:r>
              <a:rPr lang="en-US" sz="2800" b="1" spc="-130" dirty="0">
                <a:cs typeface="Arial" panose="020B0604020202020204" pitchFamily="34" charset="0"/>
              </a:rPr>
              <a:t>of </a:t>
            </a:r>
            <a:r>
              <a:rPr lang="en-US" sz="2800" b="1" spc="-195" dirty="0">
                <a:cs typeface="Arial" panose="020B0604020202020204" pitchFamily="34" charset="0"/>
              </a:rPr>
              <a:t>computer </a:t>
            </a:r>
            <a:r>
              <a:rPr lang="en-US" sz="2800" b="1" spc="-170" dirty="0">
                <a:cs typeface="Arial" panose="020B0604020202020204" pitchFamily="34" charset="0"/>
              </a:rPr>
              <a:t>networking  technologies </a:t>
            </a:r>
            <a:r>
              <a:rPr lang="en-US" sz="2800" b="1" spc="-185" dirty="0">
                <a:cs typeface="Arial" panose="020B0604020202020204" pitchFamily="34" charset="0"/>
              </a:rPr>
              <a:t>for </a:t>
            </a:r>
            <a:r>
              <a:rPr lang="en-US" sz="2800" b="1" spc="-170" dirty="0">
                <a:cs typeface="Arial" panose="020B0604020202020204" pitchFamily="34" charset="0"/>
              </a:rPr>
              <a:t>local </a:t>
            </a:r>
            <a:r>
              <a:rPr lang="en-US" sz="2800" b="1" spc="-185" dirty="0">
                <a:cs typeface="Arial" panose="020B0604020202020204" pitchFamily="34" charset="0"/>
              </a:rPr>
              <a:t>area </a:t>
            </a:r>
            <a:r>
              <a:rPr lang="en-US" sz="2800" b="1" spc="-175" dirty="0">
                <a:cs typeface="Arial" panose="020B0604020202020204" pitchFamily="34" charset="0"/>
              </a:rPr>
              <a:t>networks</a:t>
            </a:r>
            <a:r>
              <a:rPr lang="en-US" sz="2800" b="1" spc="-600" dirty="0">
                <a:cs typeface="Arial" panose="020B0604020202020204" pitchFamily="34" charset="0"/>
              </a:rPr>
              <a:t> </a:t>
            </a:r>
            <a:r>
              <a:rPr lang="en-US" sz="2800" spc="-229" dirty="0">
                <a:cs typeface="Arial" panose="020B0604020202020204" pitchFamily="34" charset="0"/>
              </a:rPr>
              <a:t>(LANs).</a:t>
            </a:r>
            <a:endParaRPr lang="en-US" sz="28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lang="en-US" sz="2800" dirty="0">
              <a:cs typeface="Arial" panose="020B0604020202020204" pitchFamily="34" charset="0"/>
            </a:endParaRPr>
          </a:p>
          <a:p>
            <a:pPr marL="355600" marR="6985" indent="-342900" algn="just">
              <a:lnSpc>
                <a:spcPct val="90000"/>
              </a:lnSpc>
              <a:buChar char="•"/>
              <a:tabLst>
                <a:tab pos="355600" algn="l"/>
              </a:tabLst>
            </a:pPr>
            <a:r>
              <a:rPr lang="en-US" sz="2800" spc="45" dirty="0">
                <a:cs typeface="Arial" panose="020B0604020202020204" pitchFamily="34" charset="0"/>
              </a:rPr>
              <a:t>It </a:t>
            </a:r>
            <a:r>
              <a:rPr lang="en-US" sz="2800" spc="-220" dirty="0">
                <a:cs typeface="Arial" panose="020B0604020202020204" pitchFamily="34" charset="0"/>
              </a:rPr>
              <a:t>was </a:t>
            </a:r>
            <a:r>
              <a:rPr lang="en-US" sz="2800" spc="-114" dirty="0">
                <a:cs typeface="Arial" panose="020B0604020202020204" pitchFamily="34" charset="0"/>
              </a:rPr>
              <a:t>commercially </a:t>
            </a:r>
            <a:r>
              <a:rPr lang="en-US" sz="2800" spc="-75" dirty="0">
                <a:cs typeface="Arial" panose="020B0604020202020204" pitchFamily="34" charset="0"/>
              </a:rPr>
              <a:t>introduced </a:t>
            </a:r>
            <a:r>
              <a:rPr lang="en-US" sz="2800" spc="-35" dirty="0">
                <a:cs typeface="Arial" panose="020B0604020202020204" pitchFamily="34" charset="0"/>
              </a:rPr>
              <a:t>in </a:t>
            </a:r>
            <a:r>
              <a:rPr lang="en-US" sz="2800" spc="-160" dirty="0">
                <a:cs typeface="Arial" panose="020B0604020202020204" pitchFamily="34" charset="0"/>
              </a:rPr>
              <a:t>1980 </a:t>
            </a:r>
            <a:r>
              <a:rPr lang="en-US" sz="2800" spc="-150" dirty="0">
                <a:cs typeface="Arial" panose="020B0604020202020204" pitchFamily="34" charset="0"/>
              </a:rPr>
              <a:t>and </a:t>
            </a:r>
            <a:r>
              <a:rPr lang="en-US" sz="2800" spc="-25" dirty="0">
                <a:cs typeface="Arial" panose="020B0604020202020204" pitchFamily="34" charset="0"/>
              </a:rPr>
              <a:t>first  </a:t>
            </a:r>
            <a:r>
              <a:rPr lang="en-US" sz="2800" spc="-145" dirty="0">
                <a:cs typeface="Arial" panose="020B0604020202020204" pitchFamily="34" charset="0"/>
              </a:rPr>
              <a:t>standardized </a:t>
            </a:r>
            <a:r>
              <a:rPr lang="en-US" sz="2800" spc="-35" dirty="0">
                <a:cs typeface="Arial" panose="020B0604020202020204" pitchFamily="34" charset="0"/>
              </a:rPr>
              <a:t>in </a:t>
            </a:r>
            <a:r>
              <a:rPr lang="en-US" sz="2800" spc="-155" dirty="0">
                <a:cs typeface="Arial" panose="020B0604020202020204" pitchFamily="34" charset="0"/>
              </a:rPr>
              <a:t>1983 </a:t>
            </a:r>
            <a:r>
              <a:rPr lang="en-US" sz="2800" spc="-295" dirty="0">
                <a:cs typeface="Arial" panose="020B0604020202020204" pitchFamily="34" charset="0"/>
              </a:rPr>
              <a:t>as </a:t>
            </a:r>
            <a:r>
              <a:rPr lang="en-US" sz="2800" b="1" spc="-200" dirty="0">
                <a:cs typeface="Arial" panose="020B0604020202020204" pitchFamily="34" charset="0"/>
              </a:rPr>
              <a:t>IEEE </a:t>
            </a:r>
            <a:r>
              <a:rPr lang="en-US" sz="2800" b="1" spc="-270" dirty="0">
                <a:cs typeface="Arial" panose="020B0604020202020204" pitchFamily="34" charset="0"/>
              </a:rPr>
              <a:t>802.3 </a:t>
            </a:r>
            <a:r>
              <a:rPr lang="en-US" sz="2800" spc="-145" dirty="0">
                <a:cs typeface="Arial" panose="020B0604020202020204" pitchFamily="34" charset="0"/>
              </a:rPr>
              <a:t>and </a:t>
            </a:r>
            <a:r>
              <a:rPr lang="en-US" sz="2800" spc="-235" dirty="0">
                <a:cs typeface="Arial" panose="020B0604020202020204" pitchFamily="34" charset="0"/>
              </a:rPr>
              <a:t>has </a:t>
            </a:r>
            <a:r>
              <a:rPr lang="en-US" sz="2800" spc="-175" dirty="0">
                <a:cs typeface="Arial" panose="020B0604020202020204" pitchFamily="34" charset="0"/>
              </a:rPr>
              <a:t>since  </a:t>
            </a:r>
            <a:r>
              <a:rPr lang="en-US" sz="2800" spc="-145" dirty="0">
                <a:cs typeface="Arial" panose="020B0604020202020204" pitchFamily="34" charset="0"/>
              </a:rPr>
              <a:t>been </a:t>
            </a:r>
            <a:r>
              <a:rPr lang="en-US" sz="2800" spc="-75" dirty="0">
                <a:cs typeface="Arial" panose="020B0604020202020204" pitchFamily="34" charset="0"/>
              </a:rPr>
              <a:t>refined </a:t>
            </a:r>
            <a:r>
              <a:rPr lang="en-US" sz="2800" spc="20" dirty="0">
                <a:cs typeface="Arial" panose="020B0604020202020204" pitchFamily="34" charset="0"/>
              </a:rPr>
              <a:t>to </a:t>
            </a:r>
            <a:r>
              <a:rPr lang="en-US" sz="2800" spc="-75" dirty="0">
                <a:cs typeface="Arial" panose="020B0604020202020204" pitchFamily="34" charset="0"/>
              </a:rPr>
              <a:t>support </a:t>
            </a:r>
            <a:r>
              <a:rPr lang="en-US" sz="2800" spc="-100" dirty="0">
                <a:cs typeface="Arial" panose="020B0604020202020204" pitchFamily="34" charset="0"/>
              </a:rPr>
              <a:t>higher </a:t>
            </a:r>
            <a:r>
              <a:rPr lang="en-US" sz="2800" spc="35" dirty="0">
                <a:cs typeface="Arial" panose="020B0604020202020204" pitchFamily="34" charset="0"/>
              </a:rPr>
              <a:t>bit </a:t>
            </a:r>
            <a:r>
              <a:rPr lang="en-US" sz="2800" spc="-135" dirty="0">
                <a:cs typeface="Arial" panose="020B0604020202020204" pitchFamily="34" charset="0"/>
              </a:rPr>
              <a:t>rates </a:t>
            </a:r>
            <a:r>
              <a:rPr lang="en-US" sz="2800" spc="-150" dirty="0">
                <a:cs typeface="Arial" panose="020B0604020202020204" pitchFamily="34" charset="0"/>
              </a:rPr>
              <a:t>and  </a:t>
            </a:r>
            <a:r>
              <a:rPr lang="en-US" sz="2800" spc="-100" dirty="0">
                <a:cs typeface="Arial" panose="020B0604020202020204" pitchFamily="34" charset="0"/>
              </a:rPr>
              <a:t>longer </a:t>
            </a:r>
            <a:r>
              <a:rPr lang="en-US" sz="2800" spc="-55" dirty="0">
                <a:cs typeface="Arial" panose="020B0604020202020204" pitchFamily="34" charset="0"/>
              </a:rPr>
              <a:t>link</a:t>
            </a:r>
            <a:r>
              <a:rPr lang="en-US" sz="2800" spc="-245" dirty="0">
                <a:cs typeface="Arial" panose="020B0604020202020204" pitchFamily="34" charset="0"/>
              </a:rPr>
              <a:t> </a:t>
            </a:r>
            <a:r>
              <a:rPr lang="en-US" sz="2800" spc="-155" dirty="0">
                <a:cs typeface="Arial" panose="020B0604020202020204" pitchFamily="34" charset="0"/>
              </a:rPr>
              <a:t>distances.</a:t>
            </a:r>
            <a:endParaRPr lang="en-US" sz="28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lang="en-US" sz="2800" dirty="0"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ct val="90000"/>
              </a:lnSpc>
              <a:buChar char="•"/>
              <a:tabLst>
                <a:tab pos="355600" algn="l"/>
              </a:tabLst>
            </a:pPr>
            <a:r>
              <a:rPr lang="en-US" sz="2800" spc="-175" dirty="0">
                <a:cs typeface="Arial" panose="020B0604020202020204" pitchFamily="34" charset="0"/>
              </a:rPr>
              <a:t>Over </a:t>
            </a:r>
            <a:r>
              <a:rPr lang="en-US" sz="2800" spc="-40" dirty="0">
                <a:cs typeface="Arial" panose="020B0604020202020204" pitchFamily="34" charset="0"/>
              </a:rPr>
              <a:t>time, </a:t>
            </a:r>
            <a:r>
              <a:rPr lang="en-US" sz="2800" spc="-100" dirty="0">
                <a:cs typeface="Arial" panose="020B0604020202020204" pitchFamily="34" charset="0"/>
              </a:rPr>
              <a:t>Ethernet </a:t>
            </a:r>
            <a:r>
              <a:rPr lang="en-US" sz="2800" spc="-229" dirty="0">
                <a:cs typeface="Arial" panose="020B0604020202020204" pitchFamily="34" charset="0"/>
              </a:rPr>
              <a:t>has </a:t>
            </a:r>
            <a:r>
              <a:rPr lang="en-US" sz="2800" spc="-120" dirty="0">
                <a:cs typeface="Arial" panose="020B0604020202020204" pitchFamily="34" charset="0"/>
              </a:rPr>
              <a:t>largely </a:t>
            </a:r>
            <a:r>
              <a:rPr lang="en-US" sz="2800" spc="-130" dirty="0">
                <a:cs typeface="Arial" panose="020B0604020202020204" pitchFamily="34" charset="0"/>
              </a:rPr>
              <a:t>replaced  </a:t>
            </a:r>
            <a:r>
              <a:rPr lang="en-US" sz="2800" spc="-110" dirty="0">
                <a:cs typeface="Arial" panose="020B0604020202020204" pitchFamily="34" charset="0"/>
              </a:rPr>
              <a:t>competing </a:t>
            </a:r>
            <a:r>
              <a:rPr lang="en-US" sz="2800" spc="-55" dirty="0">
                <a:cs typeface="Arial" panose="020B0604020202020204" pitchFamily="34" charset="0"/>
              </a:rPr>
              <a:t>wired </a:t>
            </a:r>
            <a:r>
              <a:rPr lang="en-US" sz="2800" spc="-325" dirty="0">
                <a:cs typeface="Arial" panose="020B0604020202020204" pitchFamily="34" charset="0"/>
              </a:rPr>
              <a:t>LAN </a:t>
            </a:r>
            <a:r>
              <a:rPr lang="en-US" sz="2800" spc="-120" dirty="0">
                <a:cs typeface="Arial" panose="020B0604020202020204" pitchFamily="34" charset="0"/>
              </a:rPr>
              <a:t>technologies </a:t>
            </a:r>
            <a:r>
              <a:rPr lang="en-US" sz="2800" spc="-200" dirty="0">
                <a:cs typeface="Arial" panose="020B0604020202020204" pitchFamily="34" charset="0"/>
              </a:rPr>
              <a:t>such </a:t>
            </a:r>
            <a:r>
              <a:rPr lang="en-US" sz="2800" spc="-295" dirty="0">
                <a:cs typeface="Arial" panose="020B0604020202020204" pitchFamily="34" charset="0"/>
              </a:rPr>
              <a:t>as </a:t>
            </a:r>
            <a:r>
              <a:rPr lang="en-US" sz="2800" spc="-100" dirty="0">
                <a:cs typeface="Arial" panose="020B0604020202020204" pitchFamily="34" charset="0"/>
              </a:rPr>
              <a:t>token  </a:t>
            </a:r>
            <a:r>
              <a:rPr lang="en-US" sz="2800" spc="-75" dirty="0">
                <a:cs typeface="Arial" panose="020B0604020202020204" pitchFamily="34" charset="0"/>
              </a:rPr>
              <a:t>ring, </a:t>
            </a:r>
            <a:r>
              <a:rPr lang="en-US" sz="2800" spc="-275" dirty="0">
                <a:cs typeface="Arial" panose="020B0604020202020204" pitchFamily="34" charset="0"/>
              </a:rPr>
              <a:t>FDDI, </a:t>
            </a:r>
            <a:r>
              <a:rPr lang="en-US" sz="2800" spc="-150" dirty="0">
                <a:cs typeface="Arial" panose="020B0604020202020204" pitchFamily="34" charset="0"/>
              </a:rPr>
              <a:t>and</a:t>
            </a:r>
            <a:r>
              <a:rPr lang="en-US" sz="2800" spc="-114" dirty="0">
                <a:cs typeface="Arial" panose="020B0604020202020204" pitchFamily="34" charset="0"/>
              </a:rPr>
              <a:t> </a:t>
            </a:r>
            <a:r>
              <a:rPr lang="en-US" sz="2800" spc="-455" dirty="0">
                <a:cs typeface="Arial" panose="020B0604020202020204" pitchFamily="34" charset="0"/>
              </a:rPr>
              <a:t>ARC NET</a:t>
            </a:r>
            <a:endParaRPr lang="en-US" sz="2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35" dirty="0" smtClean="0"/>
              <a:t>Ethernet </a:t>
            </a:r>
            <a:r>
              <a:rPr lang="en-US" spc="-285" dirty="0" smtClean="0"/>
              <a:t>Frame</a:t>
            </a:r>
            <a:r>
              <a:rPr lang="en-US" spc="-350" dirty="0" smtClean="0"/>
              <a:t> </a:t>
            </a:r>
            <a:r>
              <a:rPr lang="en-US" spc="-175" dirty="0"/>
              <a:t>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object 4"/>
          <p:cNvSpPr>
            <a:spLocks noGrp="1"/>
          </p:cNvSpPr>
          <p:nvPr>
            <p:ph idx="1"/>
          </p:nvPr>
        </p:nvSpPr>
        <p:spPr>
          <a:xfrm>
            <a:off x="636588" y="1143000"/>
            <a:ext cx="8023225" cy="4856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35" dirty="0"/>
              <a:t>Ethernet </a:t>
            </a:r>
            <a:r>
              <a:rPr lang="en-US" spc="-285" dirty="0"/>
              <a:t>Frame</a:t>
            </a:r>
            <a:r>
              <a:rPr lang="en-US" spc="-350" dirty="0"/>
              <a:t> </a:t>
            </a:r>
            <a:r>
              <a:rPr lang="en-US" spc="-175" dirty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143000"/>
            <a:ext cx="8548255" cy="5105400"/>
          </a:xfrm>
        </p:spPr>
        <p:txBody>
          <a:bodyPr/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b="1" spc="-100" dirty="0">
                <a:cs typeface="Arial" panose="020B0604020202020204" pitchFamily="34" charset="0"/>
              </a:rPr>
              <a:t>PREAMBLE: </a:t>
            </a:r>
            <a:r>
              <a:rPr lang="en-US" sz="2000" spc="-150" dirty="0">
                <a:cs typeface="Arial" panose="020B0604020202020204" pitchFamily="34" charset="0"/>
              </a:rPr>
              <a:t>The </a:t>
            </a:r>
            <a:r>
              <a:rPr lang="en-US" sz="2000" spc="-15" dirty="0">
                <a:cs typeface="Arial" panose="020B0604020202020204" pitchFamily="34" charset="0"/>
              </a:rPr>
              <a:t>first </a:t>
            </a:r>
            <a:r>
              <a:rPr lang="en-US" sz="2000" spc="-25" dirty="0">
                <a:cs typeface="Arial" panose="020B0604020202020204" pitchFamily="34" charset="0"/>
              </a:rPr>
              <a:t>field </a:t>
            </a:r>
            <a:r>
              <a:rPr lang="en-US" sz="2000" spc="-5" dirty="0">
                <a:cs typeface="Arial" panose="020B0604020202020204" pitchFamily="34" charset="0"/>
              </a:rPr>
              <a:t>of </a:t>
            </a:r>
            <a:r>
              <a:rPr lang="en-US" sz="2000" spc="-20" dirty="0">
                <a:cs typeface="Arial" panose="020B0604020202020204" pitchFamily="34" charset="0"/>
              </a:rPr>
              <a:t>the </a:t>
            </a:r>
            <a:r>
              <a:rPr lang="en-US" sz="2000" spc="-95" dirty="0">
                <a:cs typeface="Arial" panose="020B0604020202020204" pitchFamily="34" charset="0"/>
              </a:rPr>
              <a:t>802.3 </a:t>
            </a:r>
            <a:r>
              <a:rPr lang="en-US" sz="2000" spc="-65" dirty="0">
                <a:cs typeface="Arial" panose="020B0604020202020204" pitchFamily="34" charset="0"/>
              </a:rPr>
              <a:t>frame </a:t>
            </a:r>
            <a:r>
              <a:rPr lang="en-US" sz="2000" spc="-80" dirty="0">
                <a:cs typeface="Arial" panose="020B0604020202020204" pitchFamily="34" charset="0"/>
              </a:rPr>
              <a:t>contains </a:t>
            </a:r>
            <a:r>
              <a:rPr lang="en-US" sz="2000" spc="-100" dirty="0">
                <a:cs typeface="Arial" panose="020B0604020202020204" pitchFamily="34" charset="0"/>
              </a:rPr>
              <a:t>7 </a:t>
            </a:r>
            <a:r>
              <a:rPr lang="en-US" sz="2000" spc="-70" dirty="0">
                <a:cs typeface="Arial" panose="020B0604020202020204" pitchFamily="34" charset="0"/>
              </a:rPr>
              <a:t>bytes(56bits </a:t>
            </a:r>
            <a:r>
              <a:rPr lang="en-US" sz="2000" spc="-25" dirty="0">
                <a:cs typeface="Arial" panose="020B0604020202020204" pitchFamily="34" charset="0"/>
              </a:rPr>
              <a:t>)of  </a:t>
            </a:r>
            <a:r>
              <a:rPr lang="en-US" sz="2000" spc="-45" dirty="0">
                <a:cs typeface="Arial" panose="020B0604020202020204" pitchFamily="34" charset="0"/>
              </a:rPr>
              <a:t>alternating </a:t>
            </a:r>
            <a:r>
              <a:rPr lang="en-US" sz="2000" spc="-160" dirty="0">
                <a:cs typeface="Arial" panose="020B0604020202020204" pitchFamily="34" charset="0"/>
              </a:rPr>
              <a:t>0s </a:t>
            </a:r>
            <a:r>
              <a:rPr lang="en-US" sz="2000" spc="-95" dirty="0">
                <a:cs typeface="Arial" panose="020B0604020202020204" pitchFamily="34" charset="0"/>
              </a:rPr>
              <a:t>and </a:t>
            </a:r>
            <a:r>
              <a:rPr lang="en-US" sz="2000" spc="-160" dirty="0">
                <a:cs typeface="Arial" panose="020B0604020202020204" pitchFamily="34" charset="0"/>
              </a:rPr>
              <a:t>1s </a:t>
            </a:r>
            <a:r>
              <a:rPr lang="en-US" sz="2000" spc="-5" dirty="0">
                <a:cs typeface="Arial" panose="020B0604020202020204" pitchFamily="34" charset="0"/>
              </a:rPr>
              <a:t>that </a:t>
            </a:r>
            <a:r>
              <a:rPr lang="en-US" sz="2000" spc="-55" dirty="0">
                <a:cs typeface="Arial" panose="020B0604020202020204" pitchFamily="34" charset="0"/>
              </a:rPr>
              <a:t>alerts </a:t>
            </a:r>
            <a:r>
              <a:rPr lang="en-US" sz="2000" spc="-20" dirty="0">
                <a:cs typeface="Arial" panose="020B0604020202020204" pitchFamily="34" charset="0"/>
              </a:rPr>
              <a:t>the </a:t>
            </a:r>
            <a:r>
              <a:rPr lang="en-US" sz="2000" spc="-80" dirty="0">
                <a:cs typeface="Arial" panose="020B0604020202020204" pitchFamily="34" charset="0"/>
              </a:rPr>
              <a:t>receiving </a:t>
            </a:r>
            <a:r>
              <a:rPr lang="en-US" sz="2000" spc="-120" dirty="0">
                <a:cs typeface="Arial" panose="020B0604020202020204" pitchFamily="34" charset="0"/>
              </a:rPr>
              <a:t>system </a:t>
            </a:r>
            <a:r>
              <a:rPr lang="en-US" sz="2000" spc="15" dirty="0">
                <a:cs typeface="Arial" panose="020B0604020202020204" pitchFamily="34" charset="0"/>
              </a:rPr>
              <a:t>to </a:t>
            </a:r>
            <a:r>
              <a:rPr lang="en-US" sz="2000" spc="-90" dirty="0">
                <a:cs typeface="Arial" panose="020B0604020202020204" pitchFamily="34" charset="0"/>
              </a:rPr>
              <a:t>coming </a:t>
            </a:r>
            <a:r>
              <a:rPr lang="en-US" sz="2000" spc="-60" dirty="0">
                <a:cs typeface="Arial" panose="020B0604020202020204" pitchFamily="34" charset="0"/>
              </a:rPr>
              <a:t>frame </a:t>
            </a:r>
            <a:r>
              <a:rPr lang="en-US" sz="2000" spc="-95" dirty="0">
                <a:cs typeface="Arial" panose="020B0604020202020204" pitchFamily="34" charset="0"/>
              </a:rPr>
              <a:t>and  </a:t>
            </a:r>
            <a:r>
              <a:rPr lang="en-US" sz="2000" spc="-105" dirty="0">
                <a:cs typeface="Arial" panose="020B0604020202020204" pitchFamily="34" charset="0"/>
              </a:rPr>
              <a:t>enables </a:t>
            </a:r>
            <a:r>
              <a:rPr lang="en-US" sz="2000" spc="60" dirty="0">
                <a:cs typeface="Arial" panose="020B0604020202020204" pitchFamily="34" charset="0"/>
              </a:rPr>
              <a:t>it</a:t>
            </a:r>
            <a:r>
              <a:rPr lang="en-US" sz="2000" spc="-415" dirty="0">
                <a:cs typeface="Arial" panose="020B0604020202020204" pitchFamily="34" charset="0"/>
              </a:rPr>
              <a:t> </a:t>
            </a:r>
            <a:r>
              <a:rPr lang="en-US" sz="2000" spc="15" dirty="0">
                <a:cs typeface="Arial" panose="020B0604020202020204" pitchFamily="34" charset="0"/>
              </a:rPr>
              <a:t>to </a:t>
            </a:r>
            <a:r>
              <a:rPr lang="en-US" sz="2000" spc="-105" dirty="0">
                <a:cs typeface="Arial" panose="020B0604020202020204" pitchFamily="34" charset="0"/>
              </a:rPr>
              <a:t>synchronize </a:t>
            </a:r>
            <a:r>
              <a:rPr lang="en-US" sz="2000" spc="-30" dirty="0">
                <a:cs typeface="Arial" panose="020B0604020202020204" pitchFamily="34" charset="0"/>
              </a:rPr>
              <a:t>its </a:t>
            </a:r>
            <a:r>
              <a:rPr lang="en-US" sz="2000" spc="-10" dirty="0">
                <a:cs typeface="Arial" panose="020B0604020202020204" pitchFamily="34" charset="0"/>
              </a:rPr>
              <a:t>input </a:t>
            </a:r>
            <a:r>
              <a:rPr lang="en-US" sz="2000" spc="-30" dirty="0">
                <a:cs typeface="Arial" panose="020B0604020202020204" pitchFamily="34" charset="0"/>
              </a:rPr>
              <a:t>timing</a:t>
            </a:r>
            <a:r>
              <a:rPr lang="en-US" sz="2000" spc="-30" dirty="0" smtClean="0">
                <a:cs typeface="Arial" panose="020B0604020202020204" pitchFamily="34" charset="0"/>
              </a:rPr>
              <a:t>.</a:t>
            </a:r>
          </a:p>
          <a:p>
            <a:pPr marL="355600" marR="6350" indent="-3429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14020" algn="l"/>
              </a:tabLst>
            </a:pPr>
            <a:r>
              <a:rPr lang="en-US" sz="2000" b="1" spc="-180" dirty="0">
                <a:cs typeface="Arial" panose="020B0604020202020204" pitchFamily="34" charset="0"/>
              </a:rPr>
              <a:t>START </a:t>
            </a:r>
            <a:r>
              <a:rPr lang="en-US" sz="2000" b="1" spc="-60" dirty="0">
                <a:cs typeface="Arial" panose="020B0604020202020204" pitchFamily="34" charset="0"/>
              </a:rPr>
              <a:t>FRAME </a:t>
            </a:r>
            <a:r>
              <a:rPr lang="en-US" sz="2000" b="1" spc="-100" dirty="0">
                <a:cs typeface="Arial" panose="020B0604020202020204" pitchFamily="34" charset="0"/>
              </a:rPr>
              <a:t>DELIMITER(SFD</a:t>
            </a:r>
            <a:r>
              <a:rPr lang="en-US" sz="2000" spc="-100" dirty="0">
                <a:cs typeface="Arial" panose="020B0604020202020204" pitchFamily="34" charset="0"/>
              </a:rPr>
              <a:t>):The </a:t>
            </a:r>
            <a:r>
              <a:rPr lang="en-US" sz="2000" spc="-120" dirty="0">
                <a:cs typeface="Arial" panose="020B0604020202020204" pitchFamily="34" charset="0"/>
              </a:rPr>
              <a:t>second </a:t>
            </a:r>
            <a:r>
              <a:rPr lang="en-US" sz="2000" spc="-25" dirty="0">
                <a:cs typeface="Arial" panose="020B0604020202020204" pitchFamily="34" charset="0"/>
              </a:rPr>
              <a:t>field </a:t>
            </a:r>
            <a:r>
              <a:rPr lang="en-US" sz="2000" spc="-90" dirty="0">
                <a:cs typeface="Arial" panose="020B0604020202020204" pitchFamily="34" charset="0"/>
              </a:rPr>
              <a:t>(1byte:10101011)signals  </a:t>
            </a:r>
            <a:r>
              <a:rPr lang="en-US" sz="2000" spc="-20" dirty="0">
                <a:cs typeface="Arial" panose="020B0604020202020204" pitchFamily="34" charset="0"/>
              </a:rPr>
              <a:t>the </a:t>
            </a:r>
            <a:r>
              <a:rPr lang="en-US" sz="2000" spc="-80" dirty="0">
                <a:cs typeface="Arial" panose="020B0604020202020204" pitchFamily="34" charset="0"/>
              </a:rPr>
              <a:t>beginning </a:t>
            </a:r>
            <a:r>
              <a:rPr lang="en-US" sz="2000" spc="-5" dirty="0">
                <a:cs typeface="Arial" panose="020B0604020202020204" pitchFamily="34" charset="0"/>
              </a:rPr>
              <a:t>of </a:t>
            </a:r>
            <a:r>
              <a:rPr lang="en-US" sz="2000" spc="-20" dirty="0">
                <a:cs typeface="Arial" panose="020B0604020202020204" pitchFamily="34" charset="0"/>
              </a:rPr>
              <a:t>the </a:t>
            </a:r>
            <a:r>
              <a:rPr lang="en-US" sz="2000" spc="-60" dirty="0">
                <a:cs typeface="Arial" panose="020B0604020202020204" pitchFamily="34" charset="0"/>
              </a:rPr>
              <a:t>frame </a:t>
            </a:r>
            <a:r>
              <a:rPr lang="en-US" sz="2000" spc="-50" dirty="0">
                <a:cs typeface="Arial" panose="020B0604020202020204" pitchFamily="34" charset="0"/>
              </a:rPr>
              <a:t>.</a:t>
            </a:r>
          </a:p>
          <a:p>
            <a:pPr marL="812800" marR="6350" lvl="1" indent="-342900" algn="just">
              <a:spcBef>
                <a:spcPts val="480"/>
              </a:spcBef>
              <a:buFont typeface="Arial"/>
              <a:buChar char="•"/>
              <a:tabLst>
                <a:tab pos="414020" algn="l"/>
              </a:tabLst>
            </a:pPr>
            <a:r>
              <a:rPr lang="en-US" spc="-145" dirty="0">
                <a:cs typeface="Arial" panose="020B0604020202020204" pitchFamily="34" charset="0"/>
              </a:rPr>
              <a:t>The </a:t>
            </a:r>
            <a:r>
              <a:rPr lang="en-US" spc="-70" dirty="0">
                <a:cs typeface="Arial" panose="020B0604020202020204" pitchFamily="34" charset="0"/>
              </a:rPr>
              <a:t>last </a:t>
            </a:r>
            <a:r>
              <a:rPr lang="en-US" spc="-100" dirty="0">
                <a:cs typeface="Arial" panose="020B0604020202020204" pitchFamily="34" charset="0"/>
              </a:rPr>
              <a:t>2 </a:t>
            </a:r>
            <a:r>
              <a:rPr lang="en-US" spc="-40" dirty="0">
                <a:cs typeface="Arial" panose="020B0604020202020204" pitchFamily="34" charset="0"/>
              </a:rPr>
              <a:t>bits </a:t>
            </a:r>
            <a:r>
              <a:rPr lang="en-US" spc="-105" dirty="0">
                <a:cs typeface="Arial" panose="020B0604020202020204" pitchFamily="34" charset="0"/>
              </a:rPr>
              <a:t>is11 </a:t>
            </a:r>
            <a:r>
              <a:rPr lang="en-US" spc="-95" dirty="0">
                <a:cs typeface="Arial" panose="020B0604020202020204" pitchFamily="34" charset="0"/>
              </a:rPr>
              <a:t>and </a:t>
            </a:r>
            <a:r>
              <a:rPr lang="en-US" spc="-55" dirty="0">
                <a:cs typeface="Arial" panose="020B0604020202020204" pitchFamily="34" charset="0"/>
              </a:rPr>
              <a:t>alerts </a:t>
            </a:r>
            <a:r>
              <a:rPr lang="en-US" spc="-20" dirty="0">
                <a:cs typeface="Arial" panose="020B0604020202020204" pitchFamily="34" charset="0"/>
              </a:rPr>
              <a:t>the </a:t>
            </a:r>
            <a:r>
              <a:rPr lang="en-US" spc="-90" dirty="0" smtClean="0">
                <a:cs typeface="Arial" panose="020B0604020202020204" pitchFamily="34" charset="0"/>
              </a:rPr>
              <a:t>receiver </a:t>
            </a:r>
            <a:r>
              <a:rPr lang="en-US" spc="-5" dirty="0">
                <a:cs typeface="Arial" panose="020B0604020202020204" pitchFamily="34" charset="0"/>
              </a:rPr>
              <a:t>that  </a:t>
            </a:r>
            <a:r>
              <a:rPr lang="en-US" spc="-20" dirty="0">
                <a:cs typeface="Arial" panose="020B0604020202020204" pitchFamily="34" charset="0"/>
              </a:rPr>
              <a:t>the </a:t>
            </a:r>
            <a:r>
              <a:rPr lang="en-US" spc="-60" dirty="0">
                <a:cs typeface="Arial" panose="020B0604020202020204" pitchFamily="34" charset="0"/>
              </a:rPr>
              <a:t>next </a:t>
            </a:r>
            <a:r>
              <a:rPr lang="en-US" spc="-25" dirty="0">
                <a:cs typeface="Arial" panose="020B0604020202020204" pitchFamily="34" charset="0"/>
              </a:rPr>
              <a:t>field </a:t>
            </a:r>
            <a:r>
              <a:rPr lang="en-US" spc="-105" dirty="0">
                <a:cs typeface="Arial" panose="020B0604020202020204" pitchFamily="34" charset="0"/>
              </a:rPr>
              <a:t>is </a:t>
            </a:r>
            <a:r>
              <a:rPr lang="en-US" spc="-20" dirty="0">
                <a:cs typeface="Arial" panose="020B0604020202020204" pitchFamily="34" charset="0"/>
              </a:rPr>
              <a:t>the </a:t>
            </a:r>
            <a:r>
              <a:rPr lang="en-US" spc="-50" dirty="0">
                <a:cs typeface="Arial" panose="020B0604020202020204" pitchFamily="34" charset="0"/>
              </a:rPr>
              <a:t>destination</a:t>
            </a:r>
            <a:r>
              <a:rPr lang="en-US" spc="-365" dirty="0">
                <a:cs typeface="Arial" panose="020B0604020202020204" pitchFamily="34" charset="0"/>
              </a:rPr>
              <a:t> </a:t>
            </a:r>
            <a:r>
              <a:rPr lang="en-US" spc="-110" dirty="0">
                <a:cs typeface="Arial" panose="020B0604020202020204" pitchFamily="34" charset="0"/>
              </a:rPr>
              <a:t>address. 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endParaRPr lang="en-US" sz="2000" spc="-30" dirty="0" smtClean="0">
              <a:cs typeface="Arial" panose="020B0604020202020204" pitchFamily="34" charset="0"/>
            </a:endParaRPr>
          </a:p>
          <a:p>
            <a:pPr marL="355600" marR="5080" indent="-342900" algn="just"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b="1" spc="-105" dirty="0">
                <a:latin typeface="Trebuchet MS"/>
                <a:cs typeface="Trebuchet MS"/>
              </a:rPr>
              <a:t>DESTINATION </a:t>
            </a:r>
            <a:r>
              <a:rPr lang="en-US" sz="2000" b="1" spc="-80" dirty="0" smtClean="0"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spc="-14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en-US" sz="2000" spc="-25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lang="en-US" sz="2000" spc="-10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spc="-10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2000" spc="-85" dirty="0">
                <a:latin typeface="Arial" panose="020B0604020202020204" pitchFamily="34" charset="0"/>
                <a:cs typeface="Arial" panose="020B0604020202020204" pitchFamily="34" charset="0"/>
              </a:rPr>
              <a:t>bytes </a:t>
            </a:r>
            <a:r>
              <a:rPr lang="en-US" sz="2000" spc="-9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spc="-85" dirty="0"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-105" dirty="0">
                <a:latin typeface="Arial" panose="020B0604020202020204" pitchFamily="34" charset="0"/>
                <a:cs typeface="Arial" panose="020B0604020202020204" pitchFamily="34" charset="0"/>
              </a:rPr>
              <a:t>physical  </a:t>
            </a:r>
            <a:r>
              <a:rPr lang="en-US" sz="2000" spc="-120" dirty="0"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r>
              <a:rPr lang="en-US" sz="2000" spc="-9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0" dirty="0">
                <a:latin typeface="Arial" panose="020B0604020202020204" pitchFamily="34" charset="0"/>
                <a:cs typeface="Arial" panose="020B0604020202020204" pitchFamily="34" charset="0"/>
              </a:rPr>
              <a:t>station</a:t>
            </a:r>
            <a:r>
              <a:rPr lang="en-US"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1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90" dirty="0"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spc="-90" dirty="0">
                <a:latin typeface="Arial" panose="020B0604020202020204" pitchFamily="34" charset="0"/>
                <a:cs typeface="Arial" panose="020B0604020202020204" pitchFamily="34" charset="0"/>
              </a:rPr>
              <a:t> packet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endParaRPr lang="en-US" sz="2000" dirty="0">
              <a:cs typeface="Arial" panose="020B0604020202020204" pitchFamily="34" charset="0"/>
            </a:endParaRPr>
          </a:p>
          <a:p>
            <a:pPr marL="812800" marR="6350" lvl="1" indent="-342900" algn="just">
              <a:spcBef>
                <a:spcPts val="480"/>
              </a:spcBef>
              <a:buFont typeface="Arial"/>
              <a:buChar char="•"/>
              <a:tabLst>
                <a:tab pos="414020" algn="l"/>
              </a:tabLst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35" dirty="0"/>
              <a:t>Ethernet </a:t>
            </a:r>
            <a:r>
              <a:rPr lang="en-US" spc="-285" dirty="0"/>
              <a:t>Frame</a:t>
            </a:r>
            <a:r>
              <a:rPr lang="en-US" spc="-350" dirty="0"/>
              <a:t> </a:t>
            </a:r>
            <a:r>
              <a:rPr lang="en-US" spc="-175" dirty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6" y="1143000"/>
            <a:ext cx="8742218" cy="4911436"/>
          </a:xfrm>
        </p:spPr>
        <p:txBody>
          <a:bodyPr/>
          <a:lstStyle/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1" spc="-105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en-US" b="1" spc="-80" dirty="0"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pc="-14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pc="-300" dirty="0">
                <a:latin typeface="Arial" panose="020B0604020202020204" pitchFamily="34" charset="0"/>
                <a:cs typeface="Arial" panose="020B0604020202020204" pitchFamily="34" charset="0"/>
              </a:rPr>
              <a:t>SA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lang="en-US" spc="-105" dirty="0">
                <a:latin typeface="Arial" panose="020B0604020202020204" pitchFamily="34" charset="0"/>
                <a:cs typeface="Arial" panose="020B0604020202020204" pitchFamily="34" charset="0"/>
              </a:rPr>
              <a:t>is also </a:t>
            </a:r>
            <a:r>
              <a:rPr lang="en-US" spc="-1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bytes </a:t>
            </a:r>
            <a:r>
              <a:rPr lang="en-US" spc="-9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pc="-105" dirty="0">
                <a:latin typeface="Arial" panose="020B0604020202020204" pitchFamily="34" charset="0"/>
                <a:cs typeface="Arial" panose="020B0604020202020204" pitchFamily="34" charset="0"/>
              </a:rPr>
              <a:t>physical  </a:t>
            </a:r>
            <a:r>
              <a:rPr lang="en-US" spc="-120" dirty="0"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pc="-95" dirty="0">
                <a:latin typeface="Arial" panose="020B0604020202020204" pitchFamily="34" charset="0"/>
                <a:cs typeface="Arial" panose="020B0604020202020204" pitchFamily="34" charset="0"/>
              </a:rPr>
              <a:t>sender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pc="-4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packet.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14020" algn="l"/>
              </a:tabLst>
            </a:pPr>
            <a:r>
              <a:rPr lang="en-US" b="1" spc="-140" dirty="0">
                <a:latin typeface="Arial" panose="020B0604020202020204" pitchFamily="34" charset="0"/>
                <a:cs typeface="Arial" panose="020B0604020202020204" pitchFamily="34" charset="0"/>
              </a:rPr>
              <a:t>LENGTH/TYPE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pc="-135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lang="en-US" spc="-10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pc="-55" dirty="0">
                <a:latin typeface="Arial" panose="020B0604020202020204" pitchFamily="34" charset="0"/>
                <a:cs typeface="Arial" panose="020B0604020202020204" pitchFamily="34" charset="0"/>
              </a:rPr>
              <a:t>defined </a:t>
            </a:r>
            <a:r>
              <a:rPr lang="en-US" spc="-19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pc="-15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pc="-4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pc="-55" dirty="0">
                <a:latin typeface="Arial" panose="020B0604020202020204" pitchFamily="34" charset="0"/>
                <a:cs typeface="Arial" panose="020B0604020202020204" pitchFamily="34" charset="0"/>
              </a:rPr>
              <a:t>length </a:t>
            </a: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field.The  </a:t>
            </a: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lang="en-US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65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lang="en-US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20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35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en-US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8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5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5" dirty="0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3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60" dirty="0"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 –layer  </a:t>
            </a:r>
            <a:r>
              <a:rPr lang="en-US" spc="-40" dirty="0">
                <a:latin typeface="Arial" panose="020B0604020202020204" pitchFamily="34" charset="0"/>
                <a:cs typeface="Arial" panose="020B0604020202020204" pitchFamily="34" charset="0"/>
              </a:rPr>
              <a:t>protocol </a:t>
            </a:r>
            <a:r>
              <a:rPr lang="en-US" spc="-105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pc="-170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en-US" spc="-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60" dirty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en-US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b="1" dirty="0"/>
              <a:t>data</a:t>
            </a:r>
            <a:r>
              <a:rPr lang="en-US" dirty="0"/>
              <a:t> portion of a frame is less than 46 bytes, </a:t>
            </a:r>
            <a:r>
              <a:rPr lang="en-US" b="1" dirty="0"/>
              <a:t>the Pad</a:t>
            </a:r>
            <a:r>
              <a:rPr lang="en-US" dirty="0"/>
              <a:t> field is used to fill out the frame to the minimum </a:t>
            </a:r>
            <a:r>
              <a:rPr lang="en-US" dirty="0" smtClean="0"/>
              <a:t>size.It can have a maximum of 1500 </a:t>
            </a:r>
            <a:r>
              <a:rPr lang="en-US" dirty="0"/>
              <a:t>bytes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FCS/Checksum</a:t>
            </a:r>
            <a:r>
              <a:rPr lang="en-US" dirty="0"/>
              <a:t> </a:t>
            </a:r>
            <a:r>
              <a:rPr lang="en-US" dirty="0" smtClean="0"/>
              <a:t>field used for  error </a:t>
            </a:r>
            <a:r>
              <a:rPr lang="en-US" dirty="0"/>
              <a:t>detection. </a:t>
            </a:r>
            <a:endParaRPr lang="en-US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minimum(64 bytes</a:t>
            </a:r>
            <a:r>
              <a:rPr lang="en-US" dirty="0"/>
              <a:t>) and </a:t>
            </a:r>
            <a:r>
              <a:rPr lang="en-US" dirty="0" smtClean="0"/>
              <a:t>maximum(1518 </a:t>
            </a:r>
            <a:r>
              <a:rPr lang="en-US" dirty="0"/>
              <a:t>bytes</a:t>
            </a:r>
            <a:r>
              <a:rPr lang="en-US" dirty="0" smtClean="0"/>
              <a:t>) </a:t>
            </a:r>
            <a:r>
              <a:rPr lang="en-US" dirty="0"/>
              <a:t>length of frame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7926"/>
            <a:ext cx="9144000" cy="1143000"/>
          </a:xfrm>
        </p:spPr>
        <p:txBody>
          <a:bodyPr/>
          <a:lstStyle/>
          <a:p>
            <a:r>
              <a:rPr lang="en-IN" b="1" dirty="0"/>
              <a:t>Properties of </a:t>
            </a:r>
            <a:r>
              <a:rPr lang="en-IN" b="1" dirty="0" smtClean="0"/>
              <a:t> </a:t>
            </a:r>
            <a:r>
              <a:rPr lang="en-IN" b="1" dirty="0"/>
              <a:t>Ethernet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3" y="1447799"/>
            <a:ext cx="8548254" cy="51331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/>
              <a:t>shared </a:t>
            </a:r>
            <a:r>
              <a:rPr lang="en-IN" b="1" i="1" dirty="0" smtClean="0"/>
              <a:t>bus topology</a:t>
            </a:r>
            <a:r>
              <a:rPr lang="en-IN" dirty="0" smtClean="0"/>
              <a:t> –all stations </a:t>
            </a:r>
            <a:r>
              <a:rPr lang="en-IN" dirty="0"/>
              <a:t>connect to a single, shared communication channel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/>
              <a:t>broadcast technology </a:t>
            </a:r>
            <a:r>
              <a:rPr lang="en-IN" b="1" i="1" dirty="0" smtClean="0"/>
              <a:t>-</a:t>
            </a:r>
            <a:r>
              <a:rPr lang="en-IN" dirty="0" smtClean="0"/>
              <a:t> all stations receive every transmission, making it possible </a:t>
            </a:r>
            <a:r>
              <a:rPr lang="en-IN" dirty="0"/>
              <a:t>to transmit a packet to all stations at the same time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/>
              <a:t>distributed </a:t>
            </a:r>
            <a:r>
              <a:rPr lang="en-IN" b="1" i="1" dirty="0"/>
              <a:t>access </a:t>
            </a:r>
            <a:r>
              <a:rPr lang="en-IN" b="1" i="1" dirty="0" smtClean="0"/>
              <a:t>control</a:t>
            </a:r>
            <a:r>
              <a:rPr lang="en-IN" b="1" i="1" dirty="0"/>
              <a:t> </a:t>
            </a:r>
            <a:r>
              <a:rPr lang="en-IN" b="1" i="1" dirty="0" smtClean="0"/>
              <a:t>-</a:t>
            </a:r>
            <a:r>
              <a:rPr lang="en-IN" dirty="0" smtClean="0"/>
              <a:t>no </a:t>
            </a:r>
            <a:r>
              <a:rPr lang="en-IN" dirty="0"/>
              <a:t>central authority to grant access</a:t>
            </a:r>
            <a:endParaRPr lang="en-IN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/>
              <a:t>best-effort </a:t>
            </a:r>
            <a:r>
              <a:rPr lang="en-IN" b="1" i="1" dirty="0"/>
              <a:t>delivery</a:t>
            </a:r>
            <a:r>
              <a:rPr lang="en-IN" dirty="0"/>
              <a:t> mechanism </a:t>
            </a:r>
            <a:r>
              <a:rPr lang="en-IN" dirty="0" smtClean="0"/>
              <a:t>- </a:t>
            </a:r>
            <a:r>
              <a:rPr lang="en-IN" dirty="0"/>
              <a:t>the hardware provides no information to the sender about whether the packet was delivered.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access scheme is  </a:t>
            </a:r>
            <a:r>
              <a:rPr lang="en-IN" b="1" i="1" dirty="0" smtClean="0"/>
              <a:t>Carrier </a:t>
            </a:r>
            <a:r>
              <a:rPr lang="en-IN" b="1" i="1" dirty="0"/>
              <a:t>Sense Multiple Access</a:t>
            </a:r>
            <a:r>
              <a:rPr lang="en-IN" dirty="0"/>
              <a:t> with </a:t>
            </a:r>
            <a:r>
              <a:rPr lang="en-IN" b="1" i="1" dirty="0"/>
              <a:t>Collision Detect (CSMA/CD).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>Ethernet Hardware Addresses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1143000"/>
            <a:ext cx="8243455" cy="5105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Ethernet defines a 48-bit addressing scheme.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Each </a:t>
            </a:r>
            <a:r>
              <a:rPr lang="en-IN" dirty="0"/>
              <a:t>computer attached to an Ethernet network is assigned a unique 48-bit number known as its </a:t>
            </a:r>
            <a:r>
              <a:rPr lang="en-IN" b="1" i="1" dirty="0"/>
              <a:t>Ethernet</a:t>
            </a:r>
            <a:r>
              <a:rPr lang="en-IN" dirty="0"/>
              <a:t> </a:t>
            </a:r>
            <a:r>
              <a:rPr lang="en-IN" b="1" i="1" dirty="0" smtClean="0"/>
              <a:t>address(MAC  address or physical address)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To </a:t>
            </a:r>
            <a:r>
              <a:rPr lang="en-IN" dirty="0"/>
              <a:t>assign an address, Ethernet hardware manufacturers purchase blocks</a:t>
            </a:r>
            <a:r>
              <a:rPr lang="en-IN" b="1" i="1" dirty="0"/>
              <a:t> </a:t>
            </a:r>
            <a:r>
              <a:rPr lang="en-IN" dirty="0"/>
              <a:t>of Ethernet </a:t>
            </a:r>
            <a:r>
              <a:rPr lang="en-IN" dirty="0" smtClean="0"/>
              <a:t>addresses assign </a:t>
            </a:r>
            <a:r>
              <a:rPr lang="en-IN" dirty="0"/>
              <a:t>them in sequence as they manufacture Ethernet interface hardware.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Thus</a:t>
            </a:r>
            <a:r>
              <a:rPr lang="en-IN" dirty="0"/>
              <a:t>, no two hardware interfaces have the same Ethernet address</a:t>
            </a:r>
            <a:r>
              <a:rPr lang="en-IN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Ethernet address is 6 bytes (48 bits), normally written in </a:t>
            </a:r>
            <a:r>
              <a:rPr lang="en-US" dirty="0" smtClean="0"/>
              <a:t>   hexadecimal </a:t>
            </a:r>
            <a:r>
              <a:rPr lang="en-US" dirty="0"/>
              <a:t>notation, with a colon between the bytes. </a:t>
            </a:r>
          </a:p>
          <a:p>
            <a:pPr marL="0" indent="0">
              <a:buNone/>
            </a:pPr>
            <a:r>
              <a:rPr lang="en-US" dirty="0" smtClean="0"/>
              <a:t>	06:01 </a:t>
            </a:r>
            <a:r>
              <a:rPr lang="en-US" dirty="0"/>
              <a:t>:02:01:2C:4B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045" y="461594"/>
            <a:ext cx="38531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9" dirty="0"/>
              <a:t>High </a:t>
            </a:r>
            <a:r>
              <a:rPr sz="4400" spc="-340" dirty="0"/>
              <a:t>Speed</a:t>
            </a:r>
            <a:r>
              <a:rPr sz="4400" spc="-310" dirty="0"/>
              <a:t> </a:t>
            </a:r>
            <a:r>
              <a:rPr sz="4400" spc="-455" dirty="0"/>
              <a:t>LANs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0168" y="2175240"/>
            <a:ext cx="8825231" cy="3844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15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330" y="208746"/>
            <a:ext cx="7410252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2400" spc="-565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 smtClean="0"/>
              <a:t>Fast Ethernet </a:t>
            </a:r>
            <a:r>
              <a:rPr lang="en-US" sz="2400" b="1" dirty="0"/>
              <a:t>(802.3u)</a:t>
            </a:r>
            <a:br>
              <a:rPr lang="en-US" sz="2400" b="1" dirty="0"/>
            </a:br>
            <a:endParaRPr sz="2400" b="1" spc="-2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23859" cy="26244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6416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54" dirty="0">
                <a:latin typeface="Arial"/>
                <a:cs typeface="Arial"/>
              </a:rPr>
              <a:t>Fast </a:t>
            </a:r>
            <a:r>
              <a:rPr sz="2400" spc="-100" dirty="0">
                <a:latin typeface="Arial"/>
                <a:cs typeface="Arial"/>
              </a:rPr>
              <a:t>Ethernet </a:t>
            </a:r>
            <a:r>
              <a:rPr sz="2400" spc="-125" dirty="0">
                <a:latin typeface="Arial"/>
                <a:cs typeface="Arial"/>
              </a:rPr>
              <a:t>refers </a:t>
            </a:r>
            <a:r>
              <a:rPr sz="2400" spc="25" dirty="0">
                <a:latin typeface="Arial"/>
                <a:cs typeface="Arial"/>
              </a:rPr>
              <a:t>to </a:t>
            </a:r>
            <a:r>
              <a:rPr sz="2400" spc="-245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specifications  </a:t>
            </a:r>
            <a:r>
              <a:rPr sz="2400" spc="-125" dirty="0">
                <a:latin typeface="Arial"/>
                <a:cs typeface="Arial"/>
              </a:rPr>
              <a:t>developed </a:t>
            </a:r>
            <a:r>
              <a:rPr sz="2400" spc="-135" dirty="0">
                <a:latin typeface="Arial"/>
                <a:cs typeface="Arial"/>
              </a:rPr>
              <a:t>by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450" dirty="0">
                <a:latin typeface="Arial"/>
                <a:cs typeface="Arial"/>
              </a:rPr>
              <a:t>IEEE </a:t>
            </a:r>
            <a:r>
              <a:rPr sz="2400" spc="-145" dirty="0">
                <a:latin typeface="Arial"/>
                <a:cs typeface="Arial"/>
              </a:rPr>
              <a:t>802.3 </a:t>
            </a:r>
            <a:r>
              <a:rPr sz="2400" spc="-80" dirty="0">
                <a:latin typeface="Arial"/>
                <a:cs typeface="Arial"/>
              </a:rPr>
              <a:t>committee </a:t>
            </a:r>
            <a:r>
              <a:rPr sz="2400" spc="25" dirty="0">
                <a:latin typeface="Arial"/>
                <a:cs typeface="Arial"/>
              </a:rPr>
              <a:t>to  </a:t>
            </a:r>
            <a:r>
              <a:rPr sz="2400" spc="-95" dirty="0">
                <a:latin typeface="Arial"/>
                <a:cs typeface="Arial"/>
              </a:rPr>
              <a:t>provide </a:t>
            </a:r>
            <a:r>
              <a:rPr sz="2400" spc="-245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low-cost, Ethernet-compatible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325" dirty="0">
                <a:latin typeface="Arial"/>
                <a:cs typeface="Arial"/>
              </a:rPr>
              <a:t>LAN  </a:t>
            </a:r>
            <a:r>
              <a:rPr sz="2400" spc="-95" dirty="0">
                <a:latin typeface="Arial"/>
                <a:cs typeface="Arial"/>
              </a:rPr>
              <a:t>operating </a:t>
            </a:r>
            <a:r>
              <a:rPr sz="2400" spc="-45" dirty="0">
                <a:latin typeface="Arial"/>
                <a:cs typeface="Arial"/>
              </a:rPr>
              <a:t>at </a:t>
            </a:r>
            <a:r>
              <a:rPr sz="2400" spc="-160" dirty="0">
                <a:latin typeface="Arial"/>
                <a:cs typeface="Arial"/>
              </a:rPr>
              <a:t>100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120" dirty="0" smtClean="0">
                <a:latin typeface="Arial"/>
                <a:cs typeface="Arial"/>
              </a:rPr>
              <a:t>Mbps.</a:t>
            </a:r>
            <a:endParaRPr lang="en-US" sz="2400" spc="-120" dirty="0" smtClean="0">
              <a:latin typeface="Arial"/>
              <a:cs typeface="Arial"/>
            </a:endParaRPr>
          </a:p>
          <a:p>
            <a:pPr marL="355600" marR="264160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dirty="0"/>
              <a:t>keep all the old frame formats, interfaces, and procedural rules, but just reduce the bit time from 100 nsec to 10 nsec</a:t>
            </a:r>
          </a:p>
          <a:p>
            <a:pPr marL="12700" marR="26416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sz="2400" dirty="0" smtClean="0">
              <a:latin typeface="Arial"/>
              <a:cs typeface="Arial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13" y="4318668"/>
            <a:ext cx="781851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5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289" y="408914"/>
            <a:ext cx="490485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0" dirty="0"/>
              <a:t>Gigabit</a:t>
            </a:r>
            <a:r>
              <a:rPr sz="3200" spc="-305" dirty="0"/>
              <a:t> </a:t>
            </a:r>
            <a:r>
              <a:rPr sz="3200" spc="-130" dirty="0" smtClean="0"/>
              <a:t>Ethernet</a:t>
            </a:r>
            <a:r>
              <a:rPr lang="en-US" sz="3200" b="1" dirty="0"/>
              <a:t> (</a:t>
            </a:r>
            <a:r>
              <a:rPr lang="en-US" sz="3200" b="1" dirty="0" smtClean="0"/>
              <a:t>802.3z)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607642"/>
            <a:ext cx="8301355" cy="3568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400" spc="-135" dirty="0">
                <a:latin typeface="Arial" panose="020B0604020202020204" pitchFamily="34" charset="0"/>
                <a:cs typeface="Arial" panose="020B0604020202020204" pitchFamily="34" charset="0"/>
              </a:rPr>
              <a:t>Gigabit </a:t>
            </a:r>
            <a:r>
              <a:rPr sz="2400" spc="-100" dirty="0">
                <a:latin typeface="Arial" panose="020B0604020202020204" pitchFamily="34" charset="0"/>
                <a:cs typeface="Arial" panose="020B0604020202020204" pitchFamily="34" charset="0"/>
              </a:rPr>
              <a:t>Ethernet </a:t>
            </a:r>
            <a:r>
              <a:rPr sz="2400" spc="-16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400" spc="-24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term </a:t>
            </a:r>
            <a:r>
              <a:rPr sz="2400" spc="-130" dirty="0">
                <a:latin typeface="Arial" panose="020B0604020202020204" pitchFamily="34" charset="0"/>
                <a:cs typeface="Arial" panose="020B0604020202020204" pitchFamily="34" charset="0"/>
              </a:rPr>
              <a:t>describing various  </a:t>
            </a:r>
            <a:r>
              <a:rPr sz="2400" spc="-120" dirty="0">
                <a:latin typeface="Arial" panose="020B0604020202020204" pitchFamily="34" charset="0"/>
                <a:cs typeface="Arial" panose="020B0604020202020204" pitchFamily="34" charset="0"/>
              </a:rPr>
              <a:t>technologies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transmitting </a:t>
            </a:r>
            <a:r>
              <a:rPr sz="2400" spc="-100" dirty="0">
                <a:latin typeface="Arial" panose="020B0604020202020204" pitchFamily="34" charset="0"/>
                <a:cs typeface="Arial" panose="020B0604020202020204" pitchFamily="34" charset="0"/>
              </a:rPr>
              <a:t>Ethernet 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frames  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2400" spc="-24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rate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spc="-24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-105" dirty="0">
                <a:latin typeface="Arial" panose="020B0604020202020204" pitchFamily="34" charset="0"/>
                <a:cs typeface="Arial" panose="020B0604020202020204" pitchFamily="34" charset="0"/>
              </a:rPr>
              <a:t>gigabit 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sz="2400" spc="-190" dirty="0">
                <a:latin typeface="Arial" panose="020B0604020202020204" pitchFamily="34" charset="0"/>
                <a:cs typeface="Arial" panose="020B0604020202020204" pitchFamily="34" charset="0"/>
              </a:rPr>
              <a:t>second 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(1,000,000,000  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sz="2400" spc="-165" dirty="0">
                <a:latin typeface="Arial" panose="020B0604020202020204" pitchFamily="34" charset="0"/>
                <a:cs typeface="Arial" panose="020B0604020202020204" pitchFamily="34" charset="0"/>
              </a:rPr>
              <a:t>second), </a:t>
            </a:r>
            <a:r>
              <a:rPr sz="2400" spc="-295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400" spc="-90" dirty="0">
                <a:latin typeface="Arial" panose="020B0604020202020204" pitchFamily="34" charset="0"/>
                <a:cs typeface="Arial" panose="020B0604020202020204" pitchFamily="34" charset="0"/>
              </a:rPr>
              <a:t>defined </a:t>
            </a:r>
            <a:r>
              <a:rPr sz="2400" spc="-135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455" dirty="0">
                <a:latin typeface="Arial" panose="020B0604020202020204" pitchFamily="34" charset="0"/>
                <a:cs typeface="Arial" panose="020B0604020202020204" pitchFamily="34" charset="0"/>
              </a:rPr>
              <a:t>IEEE </a:t>
            </a:r>
            <a:r>
              <a:rPr sz="2400" spc="-135" dirty="0">
                <a:latin typeface="Arial" panose="020B0604020202020204" pitchFamily="34" charset="0"/>
                <a:cs typeface="Arial" panose="020B0604020202020204" pitchFamily="34" charset="0"/>
              </a:rPr>
              <a:t>802.3-  </a:t>
            </a:r>
            <a:r>
              <a:rPr sz="2400" spc="-160" dirty="0">
                <a:latin typeface="Arial" panose="020B0604020202020204" pitchFamily="34" charset="0"/>
                <a:cs typeface="Arial" panose="020B0604020202020204" pitchFamily="34" charset="0"/>
              </a:rPr>
              <a:t>2008</a:t>
            </a:r>
            <a:r>
              <a:rPr sz="2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25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sz="2400" spc="-12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spc="-12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spcBef>
                <a:spcPts val="105"/>
              </a:spcBef>
              <a:buFontTx/>
              <a:buChar char="•"/>
              <a:tabLst>
                <a:tab pos="355600" algn="l"/>
              </a:tabLst>
            </a:pPr>
            <a:r>
              <a:rPr lang="en-US" sz="2400" dirty="0"/>
              <a:t>make Ethernet go 10 times faster yet remain backward compatible with all existing Ethernet standards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320" dirty="0">
                <a:latin typeface="Arial" panose="020B0604020202020204" pitchFamily="34" charset="0"/>
                <a:cs typeface="Arial" panose="020B0604020202020204" pitchFamily="34" charset="0"/>
              </a:rPr>
              <a:t>1000BASE-X 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2400" spc="-114" dirty="0">
                <a:latin typeface="Arial" panose="020B0604020202020204" pitchFamily="34" charset="0"/>
                <a:cs typeface="Arial" panose="020B0604020202020204" pitchFamily="34" charset="0"/>
              </a:rPr>
              <a:t>Optical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0" dirty="0">
                <a:latin typeface="Arial" panose="020B0604020202020204" pitchFamily="34" charset="0"/>
                <a:cs typeface="Arial" panose="020B0604020202020204" pitchFamily="34" charset="0"/>
              </a:rPr>
              <a:t>Fibre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90" dirty="0">
                <a:latin typeface="Arial" panose="020B0604020202020204" pitchFamily="34" charset="0"/>
                <a:cs typeface="Arial" panose="020B0604020202020204" pitchFamily="34" charset="0"/>
              </a:rPr>
              <a:t>1000BASE-T- </a:t>
            </a:r>
            <a:r>
              <a:rPr sz="2400" spc="-155" dirty="0">
                <a:latin typeface="Arial" panose="020B0604020202020204" pitchFamily="34" charset="0"/>
                <a:cs typeface="Arial" panose="020B0604020202020204" pitchFamily="34" charset="0"/>
              </a:rPr>
              <a:t>Twisted </a:t>
            </a:r>
            <a:r>
              <a:rPr sz="2400" spc="-185" dirty="0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29" dirty="0">
                <a:latin typeface="Arial" panose="020B0604020202020204" pitchFamily="34" charset="0"/>
                <a:cs typeface="Arial" panose="020B0604020202020204" pitchFamily="34" charset="0"/>
              </a:rPr>
              <a:t>Cable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346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HDLC(high level data link control)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19159"/>
            <a:ext cx="9144000" cy="5997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bit oriented protocol for communication over point to point and multipoint links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 All use bit stuffing for data transparency </a:t>
            </a:r>
          </a:p>
          <a:p>
            <a:pPr lvl="1" algn="just">
              <a:buFont typeface="Wingdings" pitchFamily="2" charset="2"/>
              <a:buChar char="Ø"/>
            </a:pPr>
            <a:endParaRPr lang="en-US" sz="24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 All the bit-oriented protocols use the frame structure shown below</a:t>
            </a:r>
          </a:p>
          <a:p>
            <a:pPr lvl="1" algn="just">
              <a:buFont typeface="Wingdings" pitchFamily="2" charset="2"/>
              <a:buChar char="Ø"/>
            </a:pPr>
            <a:endParaRPr lang="en-US" sz="2400" dirty="0" smtClean="0"/>
          </a:p>
          <a:p>
            <a:pPr lvl="1" algn="just">
              <a:buFont typeface="Wingdings" pitchFamily="2" charset="2"/>
              <a:buChar char="Ø"/>
            </a:pPr>
            <a:endParaRPr lang="en-US" sz="2400" dirty="0" smtClean="0"/>
          </a:p>
          <a:p>
            <a:pPr lvl="1" algn="just">
              <a:buFont typeface="Wingdings" pitchFamily="2" charset="2"/>
              <a:buChar char="Ø"/>
            </a:pPr>
            <a:endParaRPr lang="en-US" sz="2400" dirty="0" smtClean="0"/>
          </a:p>
          <a:p>
            <a:pPr lvl="1" algn="just">
              <a:buFont typeface="Wingdings" pitchFamily="2" charset="2"/>
              <a:buChar char="Ø"/>
            </a:pPr>
            <a:endParaRPr lang="en-US" sz="24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Control field</a:t>
            </a:r>
            <a:r>
              <a:rPr lang="en-US" sz="2400" dirty="0" smtClean="0"/>
              <a:t> is used for sequence numbers, acknowledgements, and other purposes 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Data field </a:t>
            </a:r>
            <a:r>
              <a:rPr lang="en-US" sz="2400" dirty="0" smtClean="0"/>
              <a:t>may contain any information. 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400" dirty="0" smtClean="0"/>
              <a:t>It may be arbitrarily long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Checksum field </a:t>
            </a:r>
            <a:r>
              <a:rPr lang="en-US" sz="2400" dirty="0" smtClean="0"/>
              <a:t>is a cyclic redundancy code (CRC)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 Frame is delimited with another flag sequence (01111110)</a:t>
            </a:r>
          </a:p>
        </p:txBody>
      </p:sp>
      <p:pic>
        <p:nvPicPr>
          <p:cNvPr id="4" name="Picture 4" descr="3-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920" y="2644423"/>
            <a:ext cx="8823324" cy="121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942645"/>
            <a:ext cx="8997244" cy="46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 format for bit-oriented protocols.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417" y="191846"/>
            <a:ext cx="7897164" cy="553998"/>
          </a:xfrm>
        </p:spPr>
        <p:txBody>
          <a:bodyPr/>
          <a:lstStyle/>
          <a:p>
            <a:r>
              <a:rPr lang="en-US" altLang="en-US" sz="3600" dirty="0">
                <a:solidFill>
                  <a:srgbClr val="0099FF"/>
                </a:solidFill>
              </a:rPr>
              <a:t>Gigabit Ethernet Technology</a:t>
            </a:r>
            <a:r>
              <a:rPr lang="en-US" altLang="en-US" sz="3600" dirty="0"/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Gigabit Ethernet cabling.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94C2206-A2E0-4EC0-BC2A-AAEB6F5517F3}" type="slidenum">
              <a:rPr lang="en-US" altLang="en-US"/>
              <a:pPr/>
              <a:t>30</a:t>
            </a:fld>
            <a:endParaRPr lang="en-US" altLang="en-US" dirty="0"/>
          </a:p>
        </p:txBody>
      </p:sp>
      <p:pic>
        <p:nvPicPr>
          <p:cNvPr id="56324" name="Picture 4" descr="4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371600"/>
            <a:ext cx="8059738" cy="154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762000" y="3733800"/>
            <a:ext cx="7772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1000 BASE SX	 </a:t>
            </a:r>
            <a:r>
              <a:rPr lang="en-US" altLang="en-US" i="1" dirty="0">
                <a:solidFill>
                  <a:schemeClr val="accent1"/>
                </a:solidFill>
              </a:rPr>
              <a:t>fiber</a:t>
            </a:r>
            <a:r>
              <a:rPr lang="en-US" altLang="en-US" dirty="0"/>
              <a:t>  - </a:t>
            </a:r>
            <a:r>
              <a:rPr lang="en-US" altLang="en-US" i="1" dirty="0">
                <a:solidFill>
                  <a:schemeClr val="accent1"/>
                </a:solidFill>
              </a:rPr>
              <a:t>short wavelength</a:t>
            </a:r>
            <a:endParaRPr lang="en-US" altLang="en-US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1000 BASE LX	 </a:t>
            </a:r>
            <a:r>
              <a:rPr lang="en-US" altLang="en-US" i="1" dirty="0">
                <a:solidFill>
                  <a:schemeClr val="accent1"/>
                </a:solidFill>
              </a:rPr>
              <a:t>fiber</a:t>
            </a:r>
            <a:r>
              <a:rPr lang="en-US" altLang="en-US" dirty="0"/>
              <a:t>  - </a:t>
            </a:r>
            <a:r>
              <a:rPr lang="en-US" altLang="en-US" i="1" dirty="0">
                <a:solidFill>
                  <a:schemeClr val="accent1"/>
                </a:solidFill>
              </a:rPr>
              <a:t>long wavelength</a:t>
            </a:r>
            <a:endParaRPr lang="en-US" altLang="en-US" dirty="0">
              <a:solidFill>
                <a:srgbClr val="996633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1000 BASE CX	</a:t>
            </a:r>
            <a:r>
              <a:rPr lang="en-US" altLang="en-US" i="1" dirty="0">
                <a:solidFill>
                  <a:srgbClr val="996633"/>
                </a:solidFill>
              </a:rPr>
              <a:t>copper  </a:t>
            </a:r>
            <a:r>
              <a:rPr lang="en-US" altLang="en-US" i="1" dirty="0"/>
              <a:t>- </a:t>
            </a:r>
            <a:r>
              <a:rPr lang="en-US" altLang="en-US" i="1" dirty="0">
                <a:solidFill>
                  <a:srgbClr val="996633"/>
                </a:solidFill>
              </a:rPr>
              <a:t>shielded twisted pair</a:t>
            </a:r>
            <a:endParaRPr lang="en-US" altLang="en-US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1000 BASE T		</a:t>
            </a:r>
            <a:r>
              <a:rPr lang="en-US" altLang="en-US" i="1" dirty="0">
                <a:solidFill>
                  <a:srgbClr val="996633"/>
                </a:solidFill>
              </a:rPr>
              <a:t>copper  </a:t>
            </a:r>
            <a:r>
              <a:rPr lang="en-US" altLang="en-US" i="1" dirty="0"/>
              <a:t>- </a:t>
            </a:r>
            <a:r>
              <a:rPr lang="en-US" altLang="en-US" i="1" dirty="0">
                <a:solidFill>
                  <a:srgbClr val="996633"/>
                </a:solidFill>
              </a:rPr>
              <a:t>unshielded twisted pair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*"/>
            </a:pPr>
            <a:r>
              <a:rPr lang="en-US" altLang="en-US" dirty="0">
                <a:solidFill>
                  <a:srgbClr val="800000"/>
                </a:solidFill>
              </a:rPr>
              <a:t>Based on Fiber Channel physical signaling technology.</a:t>
            </a:r>
          </a:p>
        </p:txBody>
      </p:sp>
    </p:spTree>
    <p:extLst>
      <p:ext uri="{BB962C8B-B14F-4D97-AF65-F5344CB8AC3E}">
        <p14:creationId xmlns:p14="http://schemas.microsoft.com/office/powerpoint/2010/main" val="12563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b="1" dirty="0" smtClean="0"/>
              <a:t>IEEE 802.4 -Token Bus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207818" y="1325931"/>
            <a:ext cx="9144000" cy="604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Computer network station must possess a token before it can transmit on the computer network.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They</a:t>
            </a:r>
            <a:r>
              <a:rPr lang="en-US" sz="2400" b="1" dirty="0" smtClean="0"/>
              <a:t> </a:t>
            </a:r>
            <a:r>
              <a:rPr lang="en-US" sz="2400" dirty="0" smtClean="0"/>
              <a:t>are broadband computer networks, as opposed to Ethernet's baseband transmission technique.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Physically, the token bus is a linear or tree-shape cable to which the stations are attached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Logically, the stations are organized into a ring.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Token bus topology is well suited to groups of users that are separated by some distance.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/>
              <a:t>token bus networks are constructed with 75-ohm coaxial cable using a bus topology.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b="1" dirty="0" smtClean="0"/>
              <a:t>IEEE 802.4 -Token Bus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450622"/>
            <a:ext cx="9144000" cy="604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 broadband characteristics of the 802.4 standard support transmission over several different channels simultaneously.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When the logical ring is initialized, the highest numbered station may send the first frame.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 token and frames of data are passed from one station to another following the numeric sequence of the station addresses.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Thus, the token follows a logical ring rather than a physical ring.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 last station in numeric order passes the token back to the first station.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b="1" dirty="0" smtClean="0"/>
              <a:t>IEEE 802.4 -Token Bus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688622"/>
            <a:ext cx="9144000" cy="604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 token does not follow the physical ordering of workstation attachment to the cable.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Station 1 might be at one end of the cable and station 2 might be at the other, with station 3 in the middle.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  <p:pic>
        <p:nvPicPr>
          <p:cNvPr id="4" name="Picture 3" descr="A Token Bus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044" y="2454982"/>
            <a:ext cx="8319911" cy="389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b="1" dirty="0" smtClean="0"/>
              <a:t>IEEE 802.4 -Token Bus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688622"/>
            <a:ext cx="9144000" cy="604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In such a case, there is no collision as only one station possesses a token at any given time. 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In token bus, each station receives each frame;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 station whose address is specified in the frame processes it and the other stations discard the frame.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Working: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400" dirty="0" smtClean="0"/>
              <a:t> When the ring is initialized, stations are inserted into it in order of station address, from highest to lowest. 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400" dirty="0" smtClean="0"/>
              <a:t> Token passing is done from high to low address. 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400" dirty="0" smtClean="0"/>
              <a:t> Whenever a station acquires the token, it can transmit frames for a specific amount of time. 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400" dirty="0" smtClean="0"/>
              <a:t> If a station has no data, it passes the token immediately upon receiving it. </a:t>
            </a:r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b="1" dirty="0" smtClean="0"/>
              <a:t>IEEE 802.4 -Token Bus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688622"/>
            <a:ext cx="9144000" cy="604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algn="just"/>
            <a:r>
              <a:rPr lang="en-US" sz="2000" dirty="0" smtClean="0"/>
              <a:t>1. </a:t>
            </a:r>
            <a:r>
              <a:rPr lang="en-US" sz="2100" b="1" dirty="0" smtClean="0"/>
              <a:t>Preamble</a:t>
            </a:r>
            <a:r>
              <a:rPr lang="en-US" sz="2100" dirty="0" smtClean="0"/>
              <a:t>: This. Field is at least 1 byte long. It is used for bit synchronization. </a:t>
            </a:r>
          </a:p>
          <a:p>
            <a:pPr algn="just"/>
            <a:r>
              <a:rPr lang="en-US" sz="2100" dirty="0" smtClean="0"/>
              <a:t>2.</a:t>
            </a:r>
            <a:r>
              <a:rPr lang="en-US" sz="2100" b="1" dirty="0" smtClean="0"/>
              <a:t> Start Delimiter</a:t>
            </a:r>
            <a:r>
              <a:rPr lang="en-US" sz="2100" dirty="0" smtClean="0"/>
              <a:t>: This one byte field marks the beginning of frame. </a:t>
            </a:r>
          </a:p>
          <a:p>
            <a:pPr algn="just"/>
            <a:r>
              <a:rPr lang="en-US" sz="2100" dirty="0" smtClean="0"/>
              <a:t>3. </a:t>
            </a:r>
            <a:r>
              <a:rPr lang="en-US" sz="2100" b="1" dirty="0" smtClean="0"/>
              <a:t>Frame Control:</a:t>
            </a:r>
            <a:r>
              <a:rPr lang="en-US" sz="2100" dirty="0" smtClean="0"/>
              <a:t> This one byte field specifies the type of frame. It distinguishes data frame from control frames. </a:t>
            </a:r>
          </a:p>
          <a:p>
            <a:pPr algn="just"/>
            <a:r>
              <a:rPr lang="en-US" sz="2100" dirty="0" smtClean="0"/>
              <a:t>4. </a:t>
            </a:r>
            <a:r>
              <a:rPr lang="en-US" sz="2100" b="1" dirty="0" smtClean="0"/>
              <a:t>Destination address</a:t>
            </a:r>
            <a:r>
              <a:rPr lang="en-US" sz="2100" dirty="0" smtClean="0"/>
              <a:t>: It specifies 2 to 6 bytes destination address. </a:t>
            </a:r>
          </a:p>
          <a:p>
            <a:pPr algn="just"/>
            <a:r>
              <a:rPr lang="en-US" sz="2100" dirty="0" smtClean="0"/>
              <a:t>5. </a:t>
            </a:r>
            <a:r>
              <a:rPr lang="en-US" sz="2100" b="1" dirty="0" smtClean="0"/>
              <a:t>Source address</a:t>
            </a:r>
            <a:r>
              <a:rPr lang="en-US" sz="2100" dirty="0" smtClean="0"/>
              <a:t>: It specifies 2 to 6 bytes source address. </a:t>
            </a:r>
          </a:p>
          <a:p>
            <a:pPr algn="just"/>
            <a:r>
              <a:rPr lang="en-US" sz="2100" dirty="0" smtClean="0"/>
              <a:t>6. </a:t>
            </a:r>
            <a:r>
              <a:rPr lang="en-US" sz="2100" b="1" dirty="0" smtClean="0"/>
              <a:t>Data</a:t>
            </a:r>
            <a:r>
              <a:rPr lang="en-US" sz="2100" dirty="0" smtClean="0"/>
              <a:t>: This field may be up to 8182 bytes long when 2 bytes addresses are used &amp; up to 8174 bytes long when 6 bytes address is used. </a:t>
            </a:r>
          </a:p>
          <a:p>
            <a:pPr algn="just"/>
            <a:r>
              <a:rPr lang="en-US" sz="2100" dirty="0" smtClean="0"/>
              <a:t>7. </a:t>
            </a:r>
            <a:r>
              <a:rPr lang="en-US" sz="2100" b="1" dirty="0" smtClean="0"/>
              <a:t>Checksum</a:t>
            </a:r>
            <a:r>
              <a:rPr lang="en-US" sz="2100" dirty="0" smtClean="0"/>
              <a:t>: This 4 byte field detects transmission errors. </a:t>
            </a:r>
          </a:p>
          <a:p>
            <a:pPr algn="just"/>
            <a:r>
              <a:rPr lang="en-US" sz="2100" dirty="0" smtClean="0"/>
              <a:t>8. </a:t>
            </a:r>
            <a:r>
              <a:rPr lang="en-US" sz="2100" b="1" dirty="0" smtClean="0"/>
              <a:t>End Delimiter</a:t>
            </a:r>
            <a:r>
              <a:rPr lang="en-US" sz="2100" dirty="0" smtClean="0"/>
              <a:t>: This one byte field marks the end of frame</a:t>
            </a:r>
          </a:p>
        </p:txBody>
      </p:sp>
      <p:pic>
        <p:nvPicPr>
          <p:cNvPr id="4" name="Picture 3" descr="http://ecomputernotes.com/images/Frame-Format-of-IEEE-802.4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832" y="780731"/>
            <a:ext cx="8626123" cy="239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b="1" dirty="0" smtClean="0"/>
              <a:t>IEEE 802.5 -Token Ring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7818" y="1205345"/>
            <a:ext cx="8250382" cy="62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smtClean="0"/>
              <a:t>IEEE 802.5 (Token Ring)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A ring consists of a collection of ring interfaces connected by point-to-point lines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i="1" dirty="0" smtClean="0"/>
              <a:t>i.e. </a:t>
            </a:r>
            <a:r>
              <a:rPr lang="en-US" sz="2400" dirty="0" smtClean="0"/>
              <a:t>ring interface of one station is connected to the ring interfaces of its left station as well as right station.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Internally, signals travel around the Communication network from one station to the next in a ring.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These point-to-point links can be created with twisted pair, coaxial cable or fiber optics.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b="1" dirty="0" smtClean="0"/>
              <a:t>IEEE 802.5 -Token Ring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688622"/>
            <a:ext cx="9144000" cy="604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all stations are connected in a ring and each station can directly hear transmissions only from its immediate neighbor.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Permission to transmit is granted by a message (token) that circulates around the ring.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A token is a special bit pattern (3 bytes long).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There is only one token in the network</a:t>
            </a:r>
          </a:p>
        </p:txBody>
      </p:sp>
      <p:pic>
        <p:nvPicPr>
          <p:cNvPr id="4" name="Picture 3" descr="A Ring Network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6180" y="3193909"/>
            <a:ext cx="3029197" cy="359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b="1" dirty="0" smtClean="0"/>
              <a:t>IEEE 802.5 -Token Ring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688622"/>
            <a:ext cx="9144000" cy="604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Token-passing networks move a small frame, called a token, around the network.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Possession of the token grants the right to transmit.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Since only one station can possess the token and transmit data at any given time, there are no collisions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two operating modes of ring interfaces.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listen and transmit.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b="1" dirty="0" smtClean="0"/>
              <a:t>IEEE 802.5 -Token Ring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688622"/>
            <a:ext cx="9144000" cy="604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In listen mode, the input bits are simply copied to output with a delay of 1- bit time.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In transmit mode, the connection between input and output is broken by the interface so that is can insert its own data.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 station comes in transmit mode when it captures the token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 frames are acknowledged by the destination in a very simple manner.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 sender sends frames to receiver with ACK bit 0.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 receiver on receiving frames, copies data into its buffer, verifies the checksum and set the ACK bit to 1.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 verified frames come back to sender, where they are removed from the 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346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HDLC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594980"/>
            <a:ext cx="9144000" cy="624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On idle point-to-point lines, flag sequences are transmitted continuously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minimum frame contains three fields and totals 32 bits, excluding the flags on either end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Three kinds of frames: 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dirty="0" smtClean="0"/>
              <a:t>Information frame(</a:t>
            </a:r>
            <a:r>
              <a:rPr lang="en-US" sz="2000" b="1" dirty="0" smtClean="0"/>
              <a:t>I frame</a:t>
            </a:r>
            <a:r>
              <a:rPr lang="en-US" sz="2000" dirty="0" smtClean="0"/>
              <a:t>)-</a:t>
            </a:r>
            <a:r>
              <a:rPr lang="en-US" dirty="0" smtClean="0"/>
              <a:t>used </a:t>
            </a:r>
            <a:r>
              <a:rPr lang="en-US" dirty="0"/>
              <a:t>to transport user data </a:t>
            </a:r>
            <a:endParaRPr lang="en-US" dirty="0" smtClean="0"/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dirty="0" smtClean="0"/>
              <a:t>Supervisory frame</a:t>
            </a:r>
            <a:r>
              <a:rPr lang="en-US" b="1" dirty="0"/>
              <a:t> </a:t>
            </a:r>
            <a:r>
              <a:rPr lang="en-US" b="1" dirty="0" smtClean="0"/>
              <a:t>(S frame) </a:t>
            </a:r>
            <a:r>
              <a:rPr lang="en-US" b="1" dirty="0"/>
              <a:t>- </a:t>
            </a:r>
            <a:r>
              <a:rPr lang="en-US" dirty="0" smtClean="0"/>
              <a:t>used </a:t>
            </a:r>
            <a:r>
              <a:rPr lang="en-US" dirty="0"/>
              <a:t>to transport control information</a:t>
            </a:r>
            <a:r>
              <a:rPr lang="en-US" sz="2000" dirty="0" smtClean="0"/>
              <a:t> 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dirty="0" smtClean="0"/>
              <a:t>Unnumbered frame(</a:t>
            </a:r>
            <a:r>
              <a:rPr lang="en-US" b="1" dirty="0" smtClean="0"/>
              <a:t>U frame)-</a:t>
            </a:r>
            <a:r>
              <a:rPr lang="en-US" dirty="0" smtClean="0"/>
              <a:t>is reserved </a:t>
            </a:r>
            <a:r>
              <a:rPr lang="en-US" dirty="0"/>
              <a:t>for system management and information carried for managing the link.</a:t>
            </a:r>
          </a:p>
          <a:p>
            <a:pPr lvl="1" algn="just"/>
            <a:r>
              <a:rPr lang="en-US" sz="2000" dirty="0" smtClean="0"/>
              <a:t> Contents of the Control field for these three kinds are shown</a:t>
            </a:r>
          </a:p>
          <a:p>
            <a:pPr algn="just"/>
            <a:endParaRPr lang="en-US" sz="2400" dirty="0" smtClean="0"/>
          </a:p>
        </p:txBody>
      </p:sp>
      <p:pic>
        <p:nvPicPr>
          <p:cNvPr id="8" name="Picture 4" descr="3-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02" y="3493029"/>
            <a:ext cx="7195432" cy="298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b="1" dirty="0" smtClean="0"/>
              <a:t>IEEE 802.5 -Token Ring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688622"/>
            <a:ext cx="9144000" cy="604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 information frame circulates the ring until it reaches the intended destination station, which copies the information for further processing.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 information frame continues to circle the ring and is finally removed when it reaches the sending station.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The sending station can check the returning frame to see whether the frame was seen and subsequently copied by the destination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A station can hold a token for a specific duration of time.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During this time, it has to complete its transmission and regenerates the token in ring.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Whenever a station finishes its transmissions, the other station grabs the token and starts its own 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dirty="0" smtClean="0"/>
              <a:t>Differentiate 802.3, 802.4 &amp; 802.5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688622"/>
            <a:ext cx="9144000" cy="604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3236" y="808615"/>
          <a:ext cx="8800140" cy="4440820"/>
        </p:xfrm>
        <a:graphic>
          <a:graphicData uri="http://schemas.openxmlformats.org/drawingml/2006/table">
            <a:tbl>
              <a:tblPr/>
              <a:tblGrid>
                <a:gridCol w="5253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94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223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885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Sl</a:t>
                      </a: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. No.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Parameter of comparison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802.3 </a:t>
                      </a:r>
                      <a:endParaRPr lang="en-US" sz="24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Ethernet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802.4 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Token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Bus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802.5 Token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 Ring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959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Physical topology</a:t>
                      </a:r>
                      <a:endParaRPr lang="en-US" sz="240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Linear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Linear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Ring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59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Logical topology</a:t>
                      </a:r>
                      <a:endParaRPr lang="en-US" sz="240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Ring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Ring</a:t>
                      </a:r>
                      <a:endParaRPr lang="en-US" sz="240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59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Contention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Random chance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By token</a:t>
                      </a:r>
                      <a:endParaRPr lang="en-US" sz="240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By token</a:t>
                      </a:r>
                      <a:endParaRPr lang="en-US" sz="240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736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Adding stations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A new station can be added almost anywhere on the cable at any time.</a:t>
                      </a:r>
                      <a:endParaRPr lang="en-US" sz="240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Distributed algorithms are needed to add new stations.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Must be added between two specified stations.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dirty="0" smtClean="0"/>
              <a:t>Differentiate 802.3, 802.4 &amp; 802.5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688622"/>
            <a:ext cx="9144000" cy="604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3236" y="808615"/>
          <a:ext cx="8800140" cy="5268320"/>
        </p:xfrm>
        <a:graphic>
          <a:graphicData uri="http://schemas.openxmlformats.org/drawingml/2006/table">
            <a:tbl>
              <a:tblPr/>
              <a:tblGrid>
                <a:gridCol w="5253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94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223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885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Sl</a:t>
                      </a: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. No.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Parameter of comparison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802.3 </a:t>
                      </a:r>
                      <a:endParaRPr lang="en-US" sz="24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Ethernet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802.4 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Token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Bus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802.5 Token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 Ring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183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Performance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Stations often transmit immediately under light loads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, but </a:t>
                      </a: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heavy traffic can reduce the effective data to nearly 0.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Stations must wait for the token even if no other station is transmitting. 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Under </a:t>
                      </a: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heavy load, token passing provides fair access to all stations.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Stations must wait for the token even if no other station is transmitting. Under heavy loads, token passing provides fair access to all stations.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dirty="0" smtClean="0"/>
              <a:t>Differentiate 802.3, 802.4 &amp; 802.5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688622"/>
            <a:ext cx="9144000" cy="604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3236" y="808615"/>
          <a:ext cx="8800140" cy="5141320"/>
        </p:xfrm>
        <a:graphic>
          <a:graphicData uri="http://schemas.openxmlformats.org/drawingml/2006/table">
            <a:tbl>
              <a:tblPr/>
              <a:tblGrid>
                <a:gridCol w="5253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94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223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885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Sl</a:t>
                      </a: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. No.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Parameter of comparison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802.3 </a:t>
                      </a:r>
                      <a:endParaRPr lang="en-US" sz="24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Ethernet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802.4 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Token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Bus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802.5 Token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 Ring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2904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Maximum delay before transmitting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  None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 Bounded</a:t>
                      </a: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, depending on distance spanned and number of stations.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Bounded, depending on distance spanned and number of stations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. However</a:t>
                      </a: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, if priorities are used, a low priority station may have no maximum delay.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dirty="0" smtClean="0"/>
              <a:t>Differentiate 802.3, 802.4 &amp; 802.5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688622"/>
            <a:ext cx="9144000" cy="604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3236" y="808615"/>
          <a:ext cx="8800140" cy="4816920"/>
        </p:xfrm>
        <a:graphic>
          <a:graphicData uri="http://schemas.openxmlformats.org/drawingml/2006/table">
            <a:tbl>
              <a:tblPr/>
              <a:tblGrid>
                <a:gridCol w="5253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94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223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885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Sl</a:t>
                      </a: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. No.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Parameter of comparison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802.3 </a:t>
                      </a:r>
                      <a:endParaRPr lang="en-US" sz="24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Ethernet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802.4 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Token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Bus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802.5 Token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 Ring</a:t>
                      </a:r>
                      <a:endParaRPr lang="en-US" sz="2400" b="1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736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Maintenance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No central maintenance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Distributed algorithm provide maintenance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A designated monitor station performs maintenance.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85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240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Cable used</a:t>
                      </a:r>
                      <a:endParaRPr lang="en-US" sz="240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Twisted pair, 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co-axial </a:t>
                      </a: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fiber optic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Co-axial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Twisted pair and fiber optic.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59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240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Cable length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50 to 2000 m</a:t>
                      </a:r>
                      <a:endParaRPr lang="en-US" sz="240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200 to 500 m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50 to 2000 m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885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240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Frame</a:t>
                      </a:r>
                      <a:endParaRPr lang="en-US" sz="240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l0Mbps to </a:t>
                      </a:r>
                      <a:endParaRPr lang="en-US" sz="2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100 </a:t>
                      </a: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Mbps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10Mbps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4 to l00Mbps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959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Structure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1500 bytes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8191 bytes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 5000 bytes</a:t>
                      </a:r>
                      <a:endParaRPr lang="en-US" sz="2400" dirty="0"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5170" marR="5170" marT="5170" marB="51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8582" y="440922"/>
            <a:ext cx="6497782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5" dirty="0"/>
              <a:t>CONNECTING</a:t>
            </a:r>
            <a:r>
              <a:rPr lang="en-US" spc="-275" dirty="0"/>
              <a:t> </a:t>
            </a:r>
            <a:r>
              <a:rPr lang="en-US" dirty="0"/>
              <a:t>DEVICES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46100" y="1616448"/>
            <a:ext cx="7850505" cy="306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699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Times New Roman"/>
                <a:cs typeface="Times New Roman"/>
              </a:rPr>
              <a:t>LANs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do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not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normally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operate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in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isolation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but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they </a:t>
            </a:r>
            <a:r>
              <a:rPr sz="3200" spc="-5" dirty="0">
                <a:latin typeface="Times New Roman"/>
                <a:cs typeface="Times New Roman"/>
              </a:rPr>
              <a:t>are </a:t>
            </a:r>
            <a:r>
              <a:rPr sz="3200" spc="-40" dirty="0">
                <a:latin typeface="Times New Roman"/>
                <a:cs typeface="Times New Roman"/>
              </a:rPr>
              <a:t>connected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to </a:t>
            </a:r>
            <a:r>
              <a:rPr sz="3200" spc="-15" dirty="0">
                <a:latin typeface="Times New Roman"/>
                <a:cs typeface="Times New Roman"/>
              </a:rPr>
              <a:t>one </a:t>
            </a:r>
            <a:r>
              <a:rPr sz="3200" spc="-20" dirty="0">
                <a:latin typeface="Times New Roman"/>
                <a:cs typeface="Times New Roman"/>
              </a:rPr>
              <a:t>another </a:t>
            </a:r>
            <a:r>
              <a:rPr sz="3200" spc="-10" dirty="0">
                <a:latin typeface="Times New Roman"/>
                <a:cs typeface="Times New Roman"/>
              </a:rPr>
              <a:t>or </a:t>
            </a:r>
            <a:r>
              <a:rPr sz="3200" spc="1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Internet.</a:t>
            </a:r>
            <a:endParaRPr sz="3200">
              <a:latin typeface="Times New Roman"/>
              <a:cs typeface="Times New Roman"/>
            </a:endParaRPr>
          </a:p>
          <a:p>
            <a:pPr marL="355600" marR="490855" indent="-343535">
              <a:lnSpc>
                <a:spcPct val="100699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385" dirty="0">
                <a:latin typeface="Times New Roman"/>
                <a:cs typeface="Times New Roman"/>
              </a:rPr>
              <a:t>T</a:t>
            </a:r>
            <a:r>
              <a:rPr sz="3200" spc="10" dirty="0">
                <a:latin typeface="Times New Roman"/>
                <a:cs typeface="Times New Roman"/>
              </a:rPr>
              <a:t>o</a:t>
            </a:r>
            <a:r>
              <a:rPr sz="3200" spc="-31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Times New Roman"/>
                <a:cs typeface="Times New Roman"/>
              </a:rPr>
              <a:t>c</a:t>
            </a:r>
            <a:r>
              <a:rPr sz="3200" spc="-30" dirty="0">
                <a:latin typeface="Times New Roman"/>
                <a:cs typeface="Times New Roman"/>
              </a:rPr>
              <a:t>onn</a:t>
            </a:r>
            <a:r>
              <a:rPr sz="3200" spc="-75" dirty="0">
                <a:latin typeface="Times New Roman"/>
                <a:cs typeface="Times New Roman"/>
              </a:rPr>
              <a:t>ec</a:t>
            </a:r>
            <a:r>
              <a:rPr sz="3200" spc="5" dirty="0">
                <a:latin typeface="Times New Roman"/>
                <a:cs typeface="Times New Roman"/>
              </a:rPr>
              <a:t>t</a:t>
            </a:r>
            <a:r>
              <a:rPr sz="3200" spc="1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spc="-65" dirty="0">
                <a:latin typeface="Times New Roman"/>
                <a:cs typeface="Times New Roman"/>
              </a:rPr>
              <a:t>A</a:t>
            </a:r>
            <a:r>
              <a:rPr sz="3200" spc="15" dirty="0">
                <a:latin typeface="Times New Roman"/>
                <a:cs typeface="Times New Roman"/>
              </a:rPr>
              <a:t>N</a:t>
            </a:r>
            <a:r>
              <a:rPr sz="3200" spc="20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Times New Roman"/>
                <a:cs typeface="Times New Roman"/>
              </a:rPr>
              <a:t>c</a:t>
            </a:r>
            <a:r>
              <a:rPr sz="3200" spc="-30" dirty="0">
                <a:latin typeface="Times New Roman"/>
                <a:cs typeface="Times New Roman"/>
              </a:rPr>
              <a:t>onn</a:t>
            </a:r>
            <a:r>
              <a:rPr sz="3200" spc="-75" dirty="0">
                <a:latin typeface="Times New Roman"/>
                <a:cs typeface="Times New Roman"/>
              </a:rPr>
              <a:t>ec</a:t>
            </a:r>
            <a:r>
              <a:rPr sz="3200" spc="5" dirty="0">
                <a:latin typeface="Times New Roman"/>
                <a:cs typeface="Times New Roman"/>
              </a:rPr>
              <a:t>ti</a:t>
            </a:r>
            <a:r>
              <a:rPr sz="3200" spc="-25" dirty="0">
                <a:latin typeface="Times New Roman"/>
                <a:cs typeface="Times New Roman"/>
              </a:rPr>
              <a:t>n</a:t>
            </a:r>
            <a:r>
              <a:rPr sz="3200" spc="10" dirty="0">
                <a:latin typeface="Times New Roman"/>
                <a:cs typeface="Times New Roman"/>
              </a:rPr>
              <a:t>g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d</a:t>
            </a:r>
            <a:r>
              <a:rPr sz="3200" spc="-75" dirty="0">
                <a:latin typeface="Times New Roman"/>
                <a:cs typeface="Times New Roman"/>
              </a:rPr>
              <a:t>e</a:t>
            </a:r>
            <a:r>
              <a:rPr sz="3200" spc="-30" dirty="0">
                <a:latin typeface="Times New Roman"/>
                <a:cs typeface="Times New Roman"/>
              </a:rPr>
              <a:t>v</a:t>
            </a:r>
            <a:r>
              <a:rPr sz="3200" spc="5" dirty="0">
                <a:latin typeface="Times New Roman"/>
                <a:cs typeface="Times New Roman"/>
              </a:rPr>
              <a:t>i</a:t>
            </a:r>
            <a:r>
              <a:rPr sz="3200" spc="-75" dirty="0">
                <a:latin typeface="Times New Roman"/>
                <a:cs typeface="Times New Roman"/>
              </a:rPr>
              <a:t>ce</a:t>
            </a:r>
            <a:r>
              <a:rPr sz="3200" spc="10" dirty="0">
                <a:latin typeface="Times New Roman"/>
                <a:cs typeface="Times New Roman"/>
              </a:rPr>
              <a:t>s</a:t>
            </a:r>
            <a:r>
              <a:rPr sz="3200" spc="23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a</a:t>
            </a:r>
            <a:r>
              <a:rPr sz="3200" spc="-30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e  </a:t>
            </a:r>
            <a:r>
              <a:rPr sz="3200" spc="-45" dirty="0">
                <a:latin typeface="Times New Roman"/>
                <a:cs typeface="Times New Roman"/>
              </a:rPr>
              <a:t>needed</a:t>
            </a:r>
            <a:r>
              <a:rPr sz="3200" spc="2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various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connecting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devices</a:t>
            </a:r>
            <a:r>
              <a:rPr sz="3200" spc="2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such </a:t>
            </a:r>
            <a:r>
              <a:rPr sz="3200" spc="10" dirty="0">
                <a:latin typeface="Times New Roman"/>
                <a:cs typeface="Times New Roman"/>
              </a:rPr>
              <a:t>as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bridge,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switch,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router,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hub,</a:t>
            </a:r>
            <a:r>
              <a:rPr sz="3200" spc="200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repeater.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78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125" y="460433"/>
            <a:ext cx="61442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CONNECTING</a:t>
            </a:r>
            <a:r>
              <a:rPr spc="-275" dirty="0"/>
              <a:t> </a:t>
            </a:r>
            <a:r>
              <a:rPr dirty="0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909" y="1161472"/>
            <a:ext cx="8063346" cy="1504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699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  <a:tab pos="2202815" algn="l"/>
                <a:tab pos="2449830" algn="l"/>
              </a:tabLst>
            </a:pPr>
            <a:r>
              <a:rPr sz="3200" spc="-20" dirty="0">
                <a:latin typeface="Times New Roman"/>
                <a:cs typeface="Times New Roman"/>
              </a:rPr>
              <a:t>Connecting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devices</a:t>
            </a:r>
            <a:r>
              <a:rPr sz="3200" spc="1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-25" dirty="0">
                <a:latin typeface="Times New Roman"/>
                <a:cs typeface="Times New Roman"/>
              </a:rPr>
              <a:t> five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Times New Roman"/>
                <a:cs typeface="Times New Roman"/>
              </a:rPr>
              <a:t>different 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categories	</a:t>
            </a:r>
            <a:r>
              <a:rPr sz="3200" dirty="0">
                <a:latin typeface="Times New Roman"/>
                <a:cs typeface="Times New Roman"/>
              </a:rPr>
              <a:t>based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layer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in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which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they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operate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in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a	</a:t>
            </a:r>
            <a:r>
              <a:rPr sz="3200" spc="-30" dirty="0">
                <a:latin typeface="Times New Roman"/>
                <a:cs typeface="Times New Roman"/>
              </a:rPr>
              <a:t>network.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505200"/>
            <a:ext cx="8464539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764704"/>
            <a:ext cx="7897164" cy="369332"/>
          </a:xfrm>
        </p:spPr>
        <p:txBody>
          <a:bodyPr/>
          <a:lstStyle/>
          <a:p>
            <a:r>
              <a:rPr lang="en-US" sz="2400" dirty="0"/>
              <a:t>Bridges and Switches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151750"/>
            <a:ext cx="8073390" cy="233910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Bridges</a:t>
            </a:r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two or more LANs at the link layer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Extracts destination address from the frame.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Looks up the destination in a table.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Forwards the frame to the appropriate LAN segment 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Each segment can carry its own traffic.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933056"/>
            <a:ext cx="67913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199" y="1533508"/>
            <a:ext cx="7474527" cy="4604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3242" y="557842"/>
            <a:ext cx="3816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</a:t>
            </a:r>
            <a:r>
              <a:rPr sz="2400" spc="-165" dirty="0"/>
              <a:t> </a:t>
            </a:r>
            <a:r>
              <a:rPr sz="2400" dirty="0"/>
              <a:t>b</a:t>
            </a:r>
            <a:r>
              <a:rPr sz="2400" spc="20" dirty="0"/>
              <a:t>r</a:t>
            </a:r>
            <a:r>
              <a:rPr sz="2400" dirty="0"/>
              <a:t>id</a:t>
            </a:r>
            <a:r>
              <a:rPr sz="2400" spc="-70" dirty="0"/>
              <a:t>g</a:t>
            </a:r>
            <a:r>
              <a:rPr sz="2400" dirty="0"/>
              <a:t>e</a:t>
            </a:r>
            <a:r>
              <a:rPr sz="2400" spc="55" dirty="0"/>
              <a:t> </a:t>
            </a:r>
            <a:r>
              <a:rPr sz="2400" spc="-20" dirty="0"/>
              <a:t>c</a:t>
            </a:r>
            <a:r>
              <a:rPr sz="2400" dirty="0"/>
              <a:t>o</a:t>
            </a:r>
            <a:r>
              <a:rPr sz="2400" spc="-80" dirty="0"/>
              <a:t>nn</a:t>
            </a:r>
            <a:r>
              <a:rPr sz="2400" spc="-20" dirty="0"/>
              <a:t>ec</a:t>
            </a:r>
            <a:r>
              <a:rPr sz="2400" dirty="0"/>
              <a:t>t</a:t>
            </a:r>
            <a:r>
              <a:rPr sz="2400" spc="10" dirty="0"/>
              <a:t>i</a:t>
            </a:r>
            <a:r>
              <a:rPr sz="2400" spc="-80" dirty="0"/>
              <a:t>n</a:t>
            </a:r>
            <a:r>
              <a:rPr sz="2400" dirty="0"/>
              <a:t>g</a:t>
            </a:r>
            <a:r>
              <a:rPr sz="2400" spc="220" dirty="0"/>
              <a:t> </a:t>
            </a:r>
            <a:r>
              <a:rPr sz="2400" dirty="0"/>
              <a:t>two</a:t>
            </a:r>
            <a:r>
              <a:rPr sz="2400" spc="-120" dirty="0"/>
              <a:t> </a:t>
            </a:r>
            <a:r>
              <a:rPr sz="2400" spc="-45" dirty="0"/>
              <a:t>L</a:t>
            </a:r>
            <a:r>
              <a:rPr sz="2400" spc="-85" dirty="0"/>
              <a:t>A</a:t>
            </a:r>
            <a:r>
              <a:rPr sz="2400" dirty="0"/>
              <a:t>Ns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535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3" y="1143000"/>
            <a:ext cx="8188036" cy="500841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bridge receives a frame: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routing procedure for an incoming frame depends on the LAN it arrives on (the </a:t>
            </a:r>
            <a:r>
              <a:rPr lang="en-US" dirty="0" smtClean="0"/>
              <a:t>source LAN</a:t>
            </a:r>
            <a:r>
              <a:rPr lang="en-US" dirty="0"/>
              <a:t>) and the LAN its destination is on (the destination LAN), as follows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If destination and source LANs are the same, discard the </a:t>
            </a:r>
            <a:r>
              <a:rPr lang="en-US" sz="2400" dirty="0" smtClean="0"/>
              <a:t>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If the destination and source LANs are different, forward the </a:t>
            </a:r>
            <a:r>
              <a:rPr lang="en-US" sz="2400" dirty="0" smtClean="0"/>
              <a:t>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If the destination LAN is unknown, use </a:t>
            </a:r>
            <a:r>
              <a:rPr lang="en-US" sz="2400" dirty="0" smtClean="0"/>
              <a:t>flooding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1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346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HDLC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583690"/>
            <a:ext cx="9144000" cy="627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000" dirty="0" smtClean="0"/>
              <a:t>Protocol uses a sliding window, with a 3-bit sequence number.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 Up to seven unacknowledged frames may be outstanding at 	any instant.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 The </a:t>
            </a:r>
            <a:r>
              <a:rPr lang="en-US" sz="2000" dirty="0" smtClean="0">
                <a:solidFill>
                  <a:srgbClr val="FF0000"/>
                </a:solidFill>
              </a:rPr>
              <a:t>Seq</a:t>
            </a:r>
            <a:r>
              <a:rPr lang="en-US" sz="2000" dirty="0" smtClean="0"/>
              <a:t>. field in Fig. (a) is the frame sequence number.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 The </a:t>
            </a:r>
            <a:r>
              <a:rPr lang="en-US" sz="2000" dirty="0" smtClean="0">
                <a:solidFill>
                  <a:srgbClr val="FF0000"/>
                </a:solidFill>
              </a:rPr>
              <a:t>Next</a:t>
            </a:r>
            <a:r>
              <a:rPr lang="en-US" sz="2000" dirty="0" smtClean="0"/>
              <a:t> field is a piggybacked acknowledgement.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 The choice of using the last frame received or the next frame 	expected is arbitrary (subjective)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P/F bit </a:t>
            </a:r>
            <a:r>
              <a:rPr lang="en-US" sz="2000" dirty="0" smtClean="0"/>
              <a:t>stands for Poll / Final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/>
              <a:t> It is used when a computer is polling a group of terminals.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/>
              <a:t> When used as P, the computer is inviting the terminal to 	send data.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/>
              <a:t> All the frames sent by the terminal, except the final one, 	have the P/F bit set to P.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/>
              <a:t> The final one is set to F.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/>
              <a:t> P/F bit is used to force the other machine to send a Supervisory frame immediately rather than waiting for reverse traffic onto which to piggyback the window information</a:t>
            </a:r>
            <a:r>
              <a:rPr lang="en-US" sz="2400" dirty="0" smtClean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/>
              <a:t>Piggybacking-technique of temporarily delaying outgoing acknowledgements so that they can be hooked onto the next outgoing data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xmlns="" id="{AB09B243-0EC9-4637-A7A7-5435784C0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endParaRPr lang="en-US" altLang="he-IL" sz="2400" dirty="0"/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xmlns="" id="{78AA661B-CBB1-4E60-ABA4-4C8602CB1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218" y="1253837"/>
            <a:ext cx="8146473" cy="49252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MAC layer (Data Link Layer) device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stores and forwards Ethernet frames </a:t>
            </a:r>
            <a:endParaRPr lang="en-US" altLang="he-IL" sz="2400" dirty="0" smtClean="0">
              <a:solidFill>
                <a:srgbClr val="FF0000"/>
              </a:solidFill>
              <a:latin typeface="Calibri" panose="020F0502020204030204" pitchFamily="34" charset="0"/>
              <a:ea typeface="Batang" panose="020B0503020000020004" pitchFamily="18" charset="-127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400" dirty="0" smtClean="0">
                <a:latin typeface="Calibri" panose="020F0502020204030204" pitchFamily="34" charset="0"/>
                <a:ea typeface="Batang" panose="020B0503020000020004" pitchFamily="18" charset="-127"/>
                <a:cs typeface="Calibri" panose="020F0502020204030204" pitchFamily="34" charset="0"/>
              </a:rPr>
              <a:t>operate </a:t>
            </a:r>
            <a:r>
              <a:rPr lang="en-US" altLang="he-IL" sz="2400" dirty="0">
                <a:latin typeface="Calibri" panose="020F0502020204030204" pitchFamily="34" charset="0"/>
                <a:ea typeface="Batang" panose="020B0503020000020004" pitchFamily="18" charset="-127"/>
                <a:cs typeface="Calibri" panose="020F0502020204030204" pitchFamily="34" charset="0"/>
              </a:rPr>
              <a:t>on Ethernet frames, examining frame header and selectively forwarding frame based on </a:t>
            </a:r>
            <a:r>
              <a:rPr lang="en-US" dirty="0">
                <a:latin typeface="Calibri" panose="020F0502020204030204" pitchFamily="34" charset="0"/>
              </a:rPr>
              <a:t>MAC dest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400" dirty="0" smtClean="0">
                <a:latin typeface="Calibri" panose="020F0502020204030204" pitchFamily="34" charset="0"/>
                <a:ea typeface="Batang" panose="020B0503020000020004" pitchFamily="18" charset="-127"/>
                <a:cs typeface="Calibri" panose="020F0502020204030204" pitchFamily="34" charset="0"/>
              </a:rPr>
              <a:t>When </a:t>
            </a:r>
            <a:r>
              <a:rPr lang="en-US" altLang="he-IL" sz="2400" dirty="0">
                <a:latin typeface="Calibri" panose="020F0502020204030204" pitchFamily="34" charset="0"/>
                <a:ea typeface="Batang" panose="020B0503020000020004" pitchFamily="18" charset="-127"/>
                <a:cs typeface="Calibri" panose="020F0502020204030204" pitchFamily="34" charset="0"/>
              </a:rPr>
              <a:t>frame is to be forwarded on segment, bridge uses CSMA/CD to access segment and transmit </a:t>
            </a:r>
            <a:endParaRPr lang="en-US" altLang="he-IL" dirty="0">
              <a:latin typeface="Calibri" panose="020F0502020204030204" pitchFamily="34" charset="0"/>
              <a:ea typeface="Batang" panose="020B0503020000020004" pitchFamily="18" charset="-127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Can connect different type Ethernet since it is a store and forward device</a:t>
            </a:r>
            <a:r>
              <a:rPr lang="en-US" alt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Limitless number of nodes and geographical coverage </a:t>
            </a:r>
            <a:endParaRPr lang="en-US" alt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dirty="0">
                <a:latin typeface="Calibri" panose="020F0502020204030204" pitchFamily="34" charset="0"/>
                <a:cs typeface="Calibri" panose="020F0502020204030204" pitchFamily="34" charset="0"/>
              </a:rPr>
              <a:t>Transparent: </a:t>
            </a:r>
            <a:r>
              <a:rPr lang="en-US" dirty="0">
                <a:latin typeface="Calibri" panose="020F0502020204030204" pitchFamily="34" charset="0"/>
              </a:rPr>
              <a:t>hosts are unaware of presence of bridges </a:t>
            </a:r>
            <a:endParaRPr lang="en-US" alt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he-I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400" dirty="0">
              <a:latin typeface="Calibri" panose="020F0502020204030204" pitchFamily="34" charset="0"/>
              <a:ea typeface="Batang" panose="020B0503020000020004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508"/>
            <a:ext cx="9144000" cy="810491"/>
          </a:xfrm>
        </p:spPr>
        <p:txBody>
          <a:bodyPr/>
          <a:lstStyle/>
          <a:p>
            <a:r>
              <a:rPr lang="en-US" b="1" dirty="0"/>
              <a:t>Remote Bridges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4" y="1253835"/>
            <a:ext cx="8714510" cy="48698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common use of bridges is to connect two (or more) distant LANs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For example, a </a:t>
            </a:r>
            <a:r>
              <a:rPr lang="en-US" dirty="0" smtClean="0"/>
              <a:t>company might </a:t>
            </a:r>
            <a:r>
              <a:rPr lang="en-US" dirty="0"/>
              <a:t>have plants in several cities, each with its own LAN.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Ideally</a:t>
            </a:r>
            <a:r>
              <a:rPr lang="en-US" dirty="0"/>
              <a:t>, all the LANs should </a:t>
            </a:r>
            <a:r>
              <a:rPr lang="en-US" dirty="0" smtClean="0"/>
              <a:t>be interconnected</a:t>
            </a:r>
            <a:r>
              <a:rPr lang="en-US" dirty="0"/>
              <a:t>, so the complete system acts like one large LAN.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goal can be achieved by putting a bridge on each LAN and connecting the bridges pairwise with point-to-point lines (e.g., lines leased from a telephone company).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Remote Bridges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8582" y="2147456"/>
            <a:ext cx="6259771" cy="246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17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Spanning Tree Bridges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1163782"/>
            <a:ext cx="8811491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increase reliability, some sites use two or more bridges in parallel between pairs of LANs, as shown in Fig.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arrangement, however, also introduces some additional problems</a:t>
            </a:r>
          </a:p>
          <a:p>
            <a:pPr marL="0" indent="0">
              <a:buNone/>
            </a:pPr>
            <a:r>
              <a:rPr lang="en-US" dirty="0"/>
              <a:t>because it creates loops in the </a:t>
            </a:r>
            <a:r>
              <a:rPr lang="en-US" dirty="0" smtClean="0"/>
              <a:t>topology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9551" y="3102465"/>
            <a:ext cx="5064703" cy="2938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12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Spanning Tree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45" y="935182"/>
            <a:ext cx="8735291" cy="5770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solution to this difficulty is for the bridges to communicate with each other and overlay the actual topology with a spanning tree that reaches every LAN.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build the spanning tree, first the bridges have to choose one bridge to be the root of the tree.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Next</a:t>
            </a:r>
            <a:r>
              <a:rPr lang="en-US" dirty="0"/>
              <a:t>, a tree of shortest paths from the root to every bridge and LAN is constructed.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tree is the spanning tree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If a bridge or LAN fails, a new one is computed.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result of this algorithm is that a unique path is established from every LAN to the root and thus to every other LAN.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Even </a:t>
            </a:r>
            <a:r>
              <a:rPr lang="en-US" dirty="0"/>
              <a:t>after the spanning tree has been established, the algorithm continues to run during normal operation in order to automatically detect topology changes and update the tree.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416" y="-47848"/>
            <a:ext cx="7897164" cy="1244600"/>
          </a:xfrm>
        </p:spPr>
        <p:txBody>
          <a:bodyPr/>
          <a:lstStyle/>
          <a:p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Switches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728" y="1196752"/>
            <a:ext cx="8073390" cy="2339102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>Typically </a:t>
            </a:r>
            <a:r>
              <a:rPr lang="en-US" sz="2400" dirty="0">
                <a:latin typeface="+mn-lt"/>
              </a:rPr>
              <a:t>connects individual computers </a:t>
            </a:r>
          </a:p>
          <a:p>
            <a:pPr lvl="1" algn="just"/>
            <a:r>
              <a:rPr lang="en-US" sz="2400" dirty="0"/>
              <a:t>– A switch is essentially the same as a bridge </a:t>
            </a:r>
          </a:p>
          <a:p>
            <a:pPr lvl="1" algn="just"/>
            <a:r>
              <a:rPr lang="en-US" sz="2400" dirty="0"/>
              <a:t>– though typically used to connect hosts,  LANs</a:t>
            </a:r>
          </a:p>
          <a:p>
            <a:pPr algn="just"/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Like </a:t>
            </a:r>
            <a:r>
              <a:rPr lang="en-US" sz="2400" dirty="0">
                <a:latin typeface="+mn-lt"/>
              </a:rPr>
              <a:t>bridges, support concurrent communication </a:t>
            </a:r>
          </a:p>
          <a:p>
            <a:pPr algn="just"/>
            <a:r>
              <a:rPr lang="en-US" sz="2400" dirty="0">
                <a:latin typeface="+mn-lt"/>
              </a:rPr>
              <a:t>	– Host A can talk to C, while B talks to 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6" y="4192965"/>
            <a:ext cx="5876925" cy="266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SWITCHES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1143000"/>
            <a:ext cx="8728364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Switches </a:t>
            </a:r>
            <a:r>
              <a:rPr lang="en-US" dirty="0"/>
              <a:t>are similar to bridges in that both route on frame addresses. In fact, many </a:t>
            </a:r>
            <a:r>
              <a:rPr lang="en-US" dirty="0" smtClean="0"/>
              <a:t>people  uses </a:t>
            </a:r>
            <a:r>
              <a:rPr lang="en-US" dirty="0"/>
              <a:t>the terms interchangeably.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main difference is that a switch is most often used to</a:t>
            </a:r>
          </a:p>
          <a:p>
            <a:pPr marL="0" indent="0">
              <a:buNone/>
            </a:pPr>
            <a:r>
              <a:rPr lang="en-US" dirty="0"/>
              <a:t>connect individual computers, as shown in Fig. (c).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5672" y="2812097"/>
            <a:ext cx="5929745" cy="34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36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1143000"/>
            <a:ext cx="8395855" cy="51054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As a consequence, when host </a:t>
            </a:r>
            <a:r>
              <a:rPr lang="en-US" i="1" dirty="0"/>
              <a:t>A </a:t>
            </a:r>
            <a:r>
              <a:rPr lang="en-US" dirty="0"/>
              <a:t>in Fig. (b) wants to send a frame to host </a:t>
            </a:r>
            <a:r>
              <a:rPr lang="en-US" i="1" dirty="0"/>
              <a:t>B</a:t>
            </a:r>
            <a:r>
              <a:rPr lang="en-US" dirty="0"/>
              <a:t>, the bridge gets the frame but just discards it. </a:t>
            </a:r>
          </a:p>
          <a:p>
            <a:pPr marL="0" lvl="0" indent="0">
              <a:buNone/>
            </a:pPr>
            <a:r>
              <a:rPr lang="en-US" dirty="0"/>
              <a:t>In contrast, in Fig.(c), the switch must actively forward the frame from </a:t>
            </a:r>
            <a:r>
              <a:rPr lang="en-US" i="1" dirty="0"/>
              <a:t>A </a:t>
            </a:r>
            <a:r>
              <a:rPr lang="en-US" dirty="0"/>
              <a:t>to </a:t>
            </a:r>
            <a:r>
              <a:rPr lang="en-US" i="1" dirty="0"/>
              <a:t>B </a:t>
            </a:r>
            <a:r>
              <a:rPr lang="en-US" dirty="0"/>
              <a:t>because there is no other way for the frame to get there.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Since each switch port usually goes to a single computer, switches must have space for many more line cards than do bridges intended to connect only LANs. 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346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HDLC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583690"/>
            <a:ext cx="9144000" cy="627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Various kinds of </a:t>
            </a:r>
            <a:r>
              <a:rPr lang="en-US" sz="2400" dirty="0" smtClean="0">
                <a:solidFill>
                  <a:srgbClr val="FF0000"/>
                </a:solidFill>
              </a:rPr>
              <a:t>Supervisory frames </a:t>
            </a:r>
            <a:r>
              <a:rPr lang="en-US" sz="2400" dirty="0" smtClean="0"/>
              <a:t>are distinguished by the Type field. </a:t>
            </a:r>
          </a:p>
          <a:p>
            <a:pPr lvl="1" algn="just"/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FF0000"/>
                </a:solidFill>
              </a:rPr>
              <a:t>Type 0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RECEIVE </a:t>
            </a:r>
            <a:r>
              <a:rPr lang="en-US" sz="2400" dirty="0">
                <a:solidFill>
                  <a:srgbClr val="FF0000"/>
                </a:solidFill>
              </a:rPr>
              <a:t>READY</a:t>
            </a:r>
            <a:r>
              <a:rPr lang="en-US" sz="2400" dirty="0"/>
              <a:t>) </a:t>
            </a:r>
            <a:endParaRPr lang="en-US" sz="2400" dirty="0" smtClean="0"/>
          </a:p>
          <a:p>
            <a:pPr lvl="2" algn="just">
              <a:buFont typeface="Wingdings" pitchFamily="2" charset="2"/>
              <a:buChar char="Ø"/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acknowledgement frame </a:t>
            </a:r>
            <a:r>
              <a:rPr lang="en-US" sz="2400" dirty="0"/>
              <a:t>used to indicate the next frame expected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400" dirty="0"/>
              <a:t> This frame is used when there is no reverse traffic to use for </a:t>
            </a:r>
            <a:r>
              <a:rPr lang="en-US" sz="2400" dirty="0" smtClean="0"/>
              <a:t>piggybacking</a:t>
            </a:r>
          </a:p>
          <a:p>
            <a:pPr lvl="2" algn="just"/>
            <a:endParaRPr lang="en-US" sz="2400" dirty="0"/>
          </a:p>
          <a:p>
            <a:pPr lvl="2" algn="just"/>
            <a:r>
              <a:rPr lang="en-US" sz="2400" dirty="0" smtClean="0">
                <a:solidFill>
                  <a:srgbClr val="FF0000"/>
                </a:solidFill>
              </a:rPr>
              <a:t>Type 1 (REJECT</a:t>
            </a:r>
            <a:r>
              <a:rPr lang="en-US" sz="2400" dirty="0"/>
              <a:t>). 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FF0000"/>
                </a:solidFill>
              </a:rPr>
              <a:t>negative acknowledgement frame </a:t>
            </a:r>
            <a:r>
              <a:rPr lang="en-US" sz="2400" dirty="0" smtClean="0"/>
              <a:t>used to indicate that a transmission error has been detected. 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400" dirty="0" smtClean="0"/>
              <a:t> The Next field indicates the first frame in sequence not received correctly 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400" dirty="0" smtClean="0"/>
              <a:t>The sender is required to retransmit all outstanding frames starting at Next. 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400" dirty="0" smtClean="0"/>
              <a:t> This strategy is similar to Go back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5131"/>
            <a:ext cx="9144000" cy="508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HDLC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93805"/>
            <a:ext cx="9144000" cy="623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Type 2 </a:t>
            </a:r>
            <a:r>
              <a:rPr lang="en-US" sz="2400" dirty="0">
                <a:solidFill>
                  <a:srgbClr val="FF0000"/>
                </a:solidFill>
              </a:rPr>
              <a:t>(RECEIVE NOT </a:t>
            </a:r>
            <a:r>
              <a:rPr lang="en-US" sz="2400" dirty="0" smtClean="0">
                <a:solidFill>
                  <a:srgbClr val="FF0000"/>
                </a:solidFill>
              </a:rPr>
              <a:t>READY)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. It acknowledges all frames up to without including Next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it tells the sender to stop sending.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intended to signal certain temporary problems with the receiver, such as a shortage of buffers</a:t>
            </a:r>
          </a:p>
          <a:p>
            <a:pPr lvl="1" algn="just"/>
            <a:endParaRPr lang="en-US" sz="24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Type 3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SELECTIVE REJECT</a:t>
            </a:r>
            <a:r>
              <a:rPr lang="en-US" sz="2400" dirty="0" smtClean="0"/>
              <a:t>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 It calls for retransmission of only the frame specified.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 Similar to selective repeat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346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HDLC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583691"/>
            <a:ext cx="9144000" cy="5997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Unnumbered frame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 sometimes used for control purposes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but can also carry data when unreliable connectionless service is called for </a:t>
            </a:r>
          </a:p>
          <a:p>
            <a:pPr lvl="1" algn="just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DD258-A623-490B-8242-C077DDB146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950"/>
            <a:ext cx="9144000" cy="704543"/>
          </a:xfrm>
        </p:spPr>
        <p:txBody>
          <a:bodyPr/>
          <a:lstStyle/>
          <a:p>
            <a:r>
              <a:rPr lang="en-US" dirty="0"/>
              <a:t>Medium Access </a:t>
            </a:r>
            <a:r>
              <a:rPr lang="en-US" dirty="0" smtClean="0"/>
              <a:t>Control Sub Layer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10692"/>
            <a:ext cx="9144000" cy="588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lvl="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deals with broadcast networks and their protocols.</a:t>
            </a:r>
          </a:p>
          <a:p>
            <a:pPr marL="609600" lvl="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In any broadcast network, the </a:t>
            </a:r>
            <a:r>
              <a:rPr lang="en-US" sz="2400" dirty="0" smtClean="0">
                <a:solidFill>
                  <a:srgbClr val="FF0000"/>
                </a:solidFill>
              </a:rPr>
              <a:t>key issue </a:t>
            </a:r>
            <a:r>
              <a:rPr lang="en-US" sz="2400" dirty="0" smtClean="0"/>
              <a:t>is how to determine who gets to use the channel when there is competition for it.</a:t>
            </a:r>
          </a:p>
          <a:p>
            <a:pPr marL="609600" lvl="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broadcast channels are sometimes referred to as </a:t>
            </a:r>
            <a:r>
              <a:rPr lang="en-US" sz="2400" b="1" dirty="0" smtClean="0">
                <a:solidFill>
                  <a:srgbClr val="FF0000"/>
                </a:solidFill>
              </a:rPr>
              <a:t>multiaccess channels or random access channels</a:t>
            </a:r>
          </a:p>
          <a:p>
            <a:pPr marL="609600" lvl="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protocols used to determine who goes next on a multiaccess channel belong to a sublayer of the data link layer called the </a:t>
            </a:r>
            <a:r>
              <a:rPr lang="en-US" sz="2400" b="1" dirty="0" smtClean="0"/>
              <a:t>MAC (Medium Access Control) sublayer</a:t>
            </a:r>
          </a:p>
          <a:p>
            <a:pPr marL="609600" lvl="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MAC sublayer is especially important in </a:t>
            </a:r>
            <a:r>
              <a:rPr lang="en-US" sz="2400" dirty="0" smtClean="0">
                <a:solidFill>
                  <a:srgbClr val="FF0000"/>
                </a:solidFill>
              </a:rPr>
              <a:t>LANs</a:t>
            </a:r>
          </a:p>
          <a:p>
            <a:pPr marL="609600" lvl="0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central theme</a:t>
            </a:r>
            <a:r>
              <a:rPr lang="en-US" sz="2400" dirty="0" smtClean="0"/>
              <a:t>: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/>
              <a:t>how to allocate a single broadcast channel among competing users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Tannenbaum</Template>
  <TotalTime>5135</TotalTime>
  <Words>3728</Words>
  <Application>Microsoft Office PowerPoint</Application>
  <PresentationFormat>On-screen Show (4:3)</PresentationFormat>
  <Paragraphs>486</Paragraphs>
  <Slides>57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Tannenbaum</vt:lpstr>
      <vt:lpstr>Module 2-Part2 The Data Link Layer HDLC, MAC,   IEEE 802 Stds </vt:lpstr>
      <vt:lpstr>Three types of stations </vt:lpstr>
      <vt:lpstr>HDLC(high level data link control)</vt:lpstr>
      <vt:lpstr>HDLC</vt:lpstr>
      <vt:lpstr>HDLC</vt:lpstr>
      <vt:lpstr>HDLC</vt:lpstr>
      <vt:lpstr>HDLC</vt:lpstr>
      <vt:lpstr>HDLC</vt:lpstr>
      <vt:lpstr>Medium Access Control Sub Layer</vt:lpstr>
      <vt:lpstr>Medium Access Control Sub Layer</vt:lpstr>
      <vt:lpstr>ALOHA</vt:lpstr>
      <vt:lpstr>Pure ALOHA</vt:lpstr>
      <vt:lpstr>Pure ALOHA</vt:lpstr>
      <vt:lpstr>Slotted ALOHA</vt:lpstr>
      <vt:lpstr>Slotted ALOHA</vt:lpstr>
      <vt:lpstr>CSMA</vt:lpstr>
      <vt:lpstr>CSMA</vt:lpstr>
      <vt:lpstr>CSMA</vt:lpstr>
      <vt:lpstr>CSMA/CD</vt:lpstr>
      <vt:lpstr>IEEE 802 for LANS &amp; MANS </vt:lpstr>
      <vt:lpstr>IEEE 802.3 (Ethernet) </vt:lpstr>
      <vt:lpstr>Ethernet Frame Format</vt:lpstr>
      <vt:lpstr>Ethernet Frame Format</vt:lpstr>
      <vt:lpstr>Ethernet Frame Format</vt:lpstr>
      <vt:lpstr>Properties of  Ethernet </vt:lpstr>
      <vt:lpstr>  Ethernet Hardware Addresses </vt:lpstr>
      <vt:lpstr>High Speed LANs</vt:lpstr>
      <vt:lpstr>IFast Ethernet (802.3u) </vt:lpstr>
      <vt:lpstr>Gigabit Ethernet (802.3z)</vt:lpstr>
      <vt:lpstr>Gigabit Ethernet Technology </vt:lpstr>
      <vt:lpstr>IEEE 802.4 -Token Bus</vt:lpstr>
      <vt:lpstr>IEEE 802.4 -Token Bus</vt:lpstr>
      <vt:lpstr>IEEE 802.4 -Token Bus</vt:lpstr>
      <vt:lpstr>IEEE 802.4 -Token Bus</vt:lpstr>
      <vt:lpstr>IEEE 802.4 -Token Bus</vt:lpstr>
      <vt:lpstr>IEEE 802.5 -Token Ring</vt:lpstr>
      <vt:lpstr>IEEE 802.5 -Token Ring</vt:lpstr>
      <vt:lpstr>IEEE 802.5 -Token Ring</vt:lpstr>
      <vt:lpstr>IEEE 802.5 -Token Ring</vt:lpstr>
      <vt:lpstr>IEEE 802.5 -Token Ring</vt:lpstr>
      <vt:lpstr>Differentiate 802.3, 802.4 &amp; 802.5</vt:lpstr>
      <vt:lpstr>Differentiate 802.3, 802.4 &amp; 802.5</vt:lpstr>
      <vt:lpstr>Differentiate 802.3, 802.4 &amp; 802.5</vt:lpstr>
      <vt:lpstr>Differentiate 802.3, 802.4 &amp; 802.5</vt:lpstr>
      <vt:lpstr>CONNECTING DEVICES</vt:lpstr>
      <vt:lpstr>CONNECTING DEVICES</vt:lpstr>
      <vt:lpstr>Bridges and Switches</vt:lpstr>
      <vt:lpstr>A bridge connecting two LANs</vt:lpstr>
      <vt:lpstr>PowerPoint Presentation</vt:lpstr>
      <vt:lpstr>Features</vt:lpstr>
      <vt:lpstr>Remote Bridges </vt:lpstr>
      <vt:lpstr>Remote Bridges</vt:lpstr>
      <vt:lpstr>Spanning Tree Bridges </vt:lpstr>
      <vt:lpstr>Spanning Tree Bridges</vt:lpstr>
      <vt:lpstr> Switches  </vt:lpstr>
      <vt:lpstr> SWITCHES </vt:lpstr>
      <vt:lpstr>SWITCHES</vt:lpstr>
    </vt:vector>
  </TitlesOfParts>
  <Company>East Texas Data Service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Link Layer</dc:title>
  <dc:creator>Steve Armstrong</dc:creator>
  <cp:lastModifiedBy>SDPK22</cp:lastModifiedBy>
  <cp:revision>461</cp:revision>
  <dcterms:created xsi:type="dcterms:W3CDTF">2002-07-07T21:28:42Z</dcterms:created>
  <dcterms:modified xsi:type="dcterms:W3CDTF">2022-01-07T04:26:03Z</dcterms:modified>
</cp:coreProperties>
</file>