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sldIdLst>
    <p:sldId id="257" r:id="rId2"/>
    <p:sldId id="421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30" r:id="rId17"/>
    <p:sldId id="431" r:id="rId18"/>
    <p:sldId id="432" r:id="rId19"/>
    <p:sldId id="454" r:id="rId20"/>
    <p:sldId id="455" r:id="rId21"/>
    <p:sldId id="456" r:id="rId22"/>
    <p:sldId id="438" r:id="rId23"/>
    <p:sldId id="442" r:id="rId24"/>
    <p:sldId id="443" r:id="rId25"/>
    <p:sldId id="444" r:id="rId26"/>
    <p:sldId id="446" r:id="rId27"/>
    <p:sldId id="447" r:id="rId28"/>
    <p:sldId id="448" r:id="rId29"/>
    <p:sldId id="450" r:id="rId30"/>
    <p:sldId id="449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>
        <p:scale>
          <a:sx n="76" d="100"/>
          <a:sy n="76" d="100"/>
        </p:scale>
        <p:origin x="-114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A538D-B0FC-4E89-B7DF-B757D522CC68}" type="datetimeFigureOut">
              <a:rPr lang="en-US" smtClean="0"/>
              <a:pPr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9210C-7BD1-452F-BCFA-6143FD2B67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4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010F8-D738-49C1-9A8F-0094E812E5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40466-C1E8-4B94-A995-D57D69409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BD251-2DC6-4472-89C2-7BE34DEF1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DD258-A623-490B-8242-C077DDB14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AB78C-8FA7-4560-BB1F-5ECD8A6F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62AE9-12C0-43FE-9D5B-BC856B7EA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11263-621D-4B61-8579-5EEDC3EC11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DE4DC-01A7-419F-A6FE-A8A647F051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15111-2A30-45BA-BDED-136296A13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61AE3-D07B-4E8B-8FBF-712374572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B07D1-2B95-41DD-8988-5D5695E79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D8562CBF-A6FE-4AA9-A81A-0D31CA104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Link Layer Design Issues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617842"/>
            <a:ext cx="8318500" cy="2796117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3200" dirty="0" smtClean="0"/>
              <a:t>Services Provided to the Network Layer</a:t>
            </a:r>
          </a:p>
          <a:p>
            <a:pPr eaLnBrk="1" hangingPunct="1">
              <a:buFontTx/>
              <a:buChar char="•"/>
            </a:pPr>
            <a:r>
              <a:rPr lang="en-US" sz="3200" dirty="0" smtClean="0"/>
              <a:t>Framing</a:t>
            </a:r>
          </a:p>
          <a:p>
            <a:pPr eaLnBrk="1" hangingPunct="1">
              <a:buFontTx/>
              <a:buChar char="•"/>
            </a:pPr>
            <a:r>
              <a:rPr lang="en-US" sz="3200" dirty="0" smtClean="0"/>
              <a:t>Error Control</a:t>
            </a:r>
          </a:p>
          <a:p>
            <a:pPr eaLnBrk="1" hangingPunct="1">
              <a:buFontTx/>
              <a:buChar char="•"/>
            </a:pPr>
            <a:r>
              <a:rPr lang="en-US" sz="3200" dirty="0" smtClean="0"/>
              <a:t>Flow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4"/>
            <a:ext cx="9144000" cy="1143000"/>
          </a:xfrm>
        </p:spPr>
        <p:txBody>
          <a:bodyPr/>
          <a:lstStyle/>
          <a:p>
            <a:r>
              <a:rPr lang="en-US" dirty="0"/>
              <a:t>Selective Repeat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0091"/>
            <a:ext cx="9144000" cy="8382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When it is used, a bad frame that is received is discarded, but good frames received after it are buffered.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When the sender times out, only the oldest unacknowledged frame is retransmitted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718515" cy="692965"/>
          </a:xfrm>
        </p:spPr>
        <p:txBody>
          <a:bodyPr/>
          <a:lstStyle/>
          <a:p>
            <a:r>
              <a:rPr lang="en-US" dirty="0"/>
              <a:t>Selective Repeat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97339" cy="4823369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Frames </a:t>
            </a:r>
            <a:r>
              <a:rPr lang="en-US" sz="2000" dirty="0"/>
              <a:t>0 and 1 are again correctly received and acknowledged and frame 2 is lost.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When frame 3 arrives at the receiver, the DLL notices that is has missed a frame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So it sends back a NAK for 2 but buffers 3.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When frames 4 and 5 arrive, they, too, are buffered by the DLL instead of being passed to the network layer.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Eventually, the NAK 2 gets back to the sender, which immediately resends frame 2. When that arrives, the DLL now has 2, 3, 4, and 5 and can pass all of them to the network layer in the correct order.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It can also acknowledge all frames up to and including 5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4" descr="3-16"/>
          <p:cNvPicPr>
            <a:picLocks noChangeAspect="1" noChangeArrowheads="1"/>
          </p:cNvPicPr>
          <p:nvPr/>
        </p:nvPicPr>
        <p:blipFill>
          <a:blip r:embed="rId2" cstate="print"/>
          <a:srcRect t="59497" b="4813"/>
          <a:stretch>
            <a:fillRect/>
          </a:stretch>
        </p:blipFill>
        <p:spPr bwMode="auto">
          <a:xfrm>
            <a:off x="117161" y="1058091"/>
            <a:ext cx="8741491" cy="250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09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655618"/>
            <a:ext cx="9144000" cy="83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sliding window method protocol, several frames can be in transmit at a time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The sliding window refers to imaginary boxes at both the sender and receiver.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window can hold frames at either end and provides the upper limit </a:t>
            </a:r>
            <a:r>
              <a:rPr lang="en-US" dirty="0" smtClean="0"/>
              <a:t>on </a:t>
            </a:r>
            <a:r>
              <a:rPr lang="en-US" dirty="0"/>
              <a:t>the number of frames that can be transmitted before requiring an acknowledgment.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517072"/>
            <a:ext cx="8118764" cy="4523509"/>
          </a:xfrm>
        </p:spPr>
        <p:txBody>
          <a:bodyPr>
            <a:normAutofit fontScale="25000" lnSpcReduction="20000"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The sender maintains information </a:t>
            </a:r>
            <a:r>
              <a:rPr lang="en-US" sz="8000" dirty="0" smtClean="0"/>
              <a:t>about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8000" dirty="0"/>
              <a:t>Size of sender window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8000" dirty="0"/>
              <a:t>Last frame sent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8000" dirty="0"/>
              <a:t>Last acknowledgement received</a:t>
            </a:r>
          </a:p>
          <a:p>
            <a:pPr marL="342900" lvl="1" indent="0">
              <a:buNone/>
            </a:pPr>
            <a:endParaRPr lang="en-US" sz="8000" dirty="0" smtClean="0"/>
          </a:p>
          <a:p>
            <a:pPr marL="0" indent="0">
              <a:buNone/>
            </a:pPr>
            <a:r>
              <a:rPr lang="en-US" sz="8000" dirty="0"/>
              <a:t>The receiver acknowledges only some of the frames, using a single ACK </a:t>
            </a:r>
            <a:r>
              <a:rPr lang="en-US" sz="8000" dirty="0" smtClean="0"/>
              <a:t>to </a:t>
            </a:r>
            <a:r>
              <a:rPr lang="en-US" sz="8000" dirty="0"/>
              <a:t>confirm the receipt of multiple data frames.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 smtClean="0"/>
              <a:t>Receiver </a:t>
            </a:r>
            <a:r>
              <a:rPr lang="en-US" sz="8000" dirty="0"/>
              <a:t>holds information </a:t>
            </a:r>
            <a:r>
              <a:rPr lang="en-US" sz="8000" dirty="0" smtClean="0"/>
              <a:t>about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8000" dirty="0"/>
              <a:t>Size of </a:t>
            </a:r>
            <a:r>
              <a:rPr lang="en-US" sz="8000" dirty="0" smtClean="0"/>
              <a:t>Receiver </a:t>
            </a:r>
            <a:r>
              <a:rPr lang="en-US" sz="8000" dirty="0"/>
              <a:t>window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8000" dirty="0" smtClean="0"/>
              <a:t>Last </a:t>
            </a:r>
            <a:r>
              <a:rPr lang="en-US" sz="8000" dirty="0"/>
              <a:t>frame received</a:t>
            </a:r>
          </a:p>
          <a:p>
            <a:pPr marL="342900" lvl="1" indent="0">
              <a:buNone/>
            </a:pPr>
            <a:endParaRPr lang="en-US" sz="8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3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3.jpeg" descr="E:\S6CS1\306\M2\Pages from mod 2-2.pdf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1496" y="613954"/>
            <a:ext cx="5120641" cy="58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1378527"/>
            <a:ext cx="9144000" cy="83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Advantages</a:t>
            </a:r>
          </a:p>
          <a:p>
            <a:pPr lvl="1"/>
            <a:r>
              <a:rPr lang="en-US" dirty="0"/>
              <a:t>Network Utilization</a:t>
            </a:r>
          </a:p>
          <a:p>
            <a:pPr lvl="1"/>
            <a:r>
              <a:rPr lang="en-US" dirty="0"/>
              <a:t>Data can be transmitted in both directions.</a:t>
            </a:r>
          </a:p>
          <a:p>
            <a:pPr lvl="1"/>
            <a:r>
              <a:rPr lang="en-US" dirty="0"/>
              <a:t>Several frames can be in transit at a time.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Disadvantages</a:t>
            </a:r>
          </a:p>
          <a:p>
            <a:pPr lvl="1"/>
            <a:r>
              <a:rPr lang="en-US" dirty="0"/>
              <a:t>complexity and hardware capacity</a:t>
            </a:r>
          </a:p>
          <a:p>
            <a:pPr lvl="1"/>
            <a:r>
              <a:rPr lang="en-US" dirty="0"/>
              <a:t>The window can hold n-1 frames at either end. therefore, a minimum of n-1 frame may be cut before an acknowledgment is </a:t>
            </a:r>
            <a:r>
              <a:rPr lang="en-US" dirty="0" smtClean="0"/>
              <a:t>required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51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AUTOMATIC REPEAT REQUEST (ARQ)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1343892"/>
            <a:ext cx="8492836" cy="484909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an error-control method for data transmission that uses acknowledgements (messages sent by the receiver indicating that it has correctly received a data frame or packet) and timeouts (specified periods of time allowed to elapse before an acknowledgment is to be received) to achieve reliable data transmission over an unreliable </a:t>
            </a:r>
            <a:r>
              <a:rPr lang="en-US" dirty="0" smtClean="0"/>
              <a:t>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sender does not receive an acknowledgment before the </a:t>
            </a:r>
            <a:r>
              <a:rPr lang="en-US" dirty="0" smtClean="0"/>
              <a:t>timeout, </a:t>
            </a:r>
            <a:r>
              <a:rPr lang="en-US" dirty="0"/>
              <a:t>it usually re-transmits the frame/packet until the sender receives an acknowledgment or exceeds a predefined number of re-transmissions.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receiver will send back an ARQ message to the transmitter to indicate that the last block should be retransmitted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03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CATEGORIES OF AUTOMATIC REPEAT REQUEST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1863436"/>
            <a:ext cx="9144000" cy="83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Stop-and-Wait ARQ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Sliding Window ARQ</a:t>
            </a:r>
          </a:p>
        </p:txBody>
      </p:sp>
    </p:spTree>
    <p:extLst>
      <p:ext uri="{BB962C8B-B14F-4D97-AF65-F5344CB8AC3E}">
        <p14:creationId xmlns:p14="http://schemas.microsoft.com/office/powerpoint/2010/main" val="252819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Stop-and-Wait ARQ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040"/>
            <a:ext cx="8084276" cy="508145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Stop-and-wait ARQ is a form of stop-and-wait flow control extended to include retransmission of data in case of lost or damaged frames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transmitting one frame, the sender waits for an acknowledgment before transmitting the next frame.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acknowledgment does not arrive after a certain period of time, the sender times out and retransmits the original frame.</a:t>
            </a:r>
          </a:p>
        </p:txBody>
      </p:sp>
    </p:spTree>
    <p:extLst>
      <p:ext uri="{BB962C8B-B14F-4D97-AF65-F5344CB8AC3E}">
        <p14:creationId xmlns:p14="http://schemas.microsoft.com/office/powerpoint/2010/main" val="31542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1" y="110836"/>
            <a:ext cx="9144000" cy="1143000"/>
          </a:xfrm>
        </p:spPr>
        <p:txBody>
          <a:bodyPr/>
          <a:lstStyle/>
          <a:p>
            <a:r>
              <a:rPr lang="en-US" sz="3200" dirty="0"/>
              <a:t>ACK is received before the timer </a:t>
            </a:r>
            <a:r>
              <a:rPr lang="en-US" sz="3200" dirty="0" smtClean="0"/>
              <a:t>expires</a:t>
            </a:r>
            <a:endParaRPr lang="en-US" dirty="0"/>
          </a:p>
        </p:txBody>
      </p:sp>
      <p:pic>
        <p:nvPicPr>
          <p:cNvPr id="4" name="image3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58198" y="1420813"/>
            <a:ext cx="4813317" cy="48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1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19" y="1503218"/>
            <a:ext cx="8458200" cy="47451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Flow control is a set of procedures that tells the sender how much data it can transmit before it must wait for an acknowledgment from the receiver.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flow of data must not be allowed to overwhelm the receiver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Any receiving device has a limited speed </a:t>
            </a:r>
            <a:r>
              <a:rPr lang="en-US" dirty="0" smtClean="0"/>
              <a:t>at which </a:t>
            </a:r>
            <a:r>
              <a:rPr lang="en-US" dirty="0"/>
              <a:t>it can process incoming data and a limited amount of memory in which to store incoming data.</a:t>
            </a:r>
          </a:p>
        </p:txBody>
      </p:sp>
    </p:spTree>
    <p:extLst>
      <p:ext uri="{BB962C8B-B14F-4D97-AF65-F5344CB8AC3E}">
        <p14:creationId xmlns:p14="http://schemas.microsoft.com/office/powerpoint/2010/main" val="783397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frame </a:t>
            </a:r>
            <a:r>
              <a:rPr lang="en-US" dirty="0" smtClean="0"/>
              <a:t>lost</a:t>
            </a:r>
            <a:endParaRPr lang="en-US" dirty="0"/>
          </a:p>
        </p:txBody>
      </p:sp>
      <p:pic>
        <p:nvPicPr>
          <p:cNvPr id="4" name="image4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41860" y="1364673"/>
            <a:ext cx="4660279" cy="50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3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 lost</a:t>
            </a:r>
            <a:endParaRPr lang="en-US" dirty="0"/>
          </a:p>
        </p:txBody>
      </p:sp>
      <p:pic>
        <p:nvPicPr>
          <p:cNvPr id="4" name="image5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88954" y="1143000"/>
            <a:ext cx="4931192" cy="50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33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Advantages &amp; </a:t>
            </a:r>
            <a:r>
              <a:rPr lang="en-US" b="1" dirty="0"/>
              <a:t>Disadvantages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7818" y="1517072"/>
            <a:ext cx="8395855" cy="437110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  Advantages </a:t>
            </a:r>
            <a:r>
              <a:rPr lang="en-US" b="1" dirty="0"/>
              <a:t>of Stop-and-Wait </a:t>
            </a:r>
            <a:r>
              <a:rPr lang="en-US" b="1" dirty="0" smtClean="0"/>
              <a:t>ARQ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It has both error and flow control mechanism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It has timer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Easy to implement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Low buffer requirement</a:t>
            </a:r>
          </a:p>
          <a:p>
            <a:pPr marL="457200" lvl="1" indent="0">
              <a:buNone/>
            </a:pPr>
            <a:r>
              <a:rPr lang="en-US" sz="2400" b="1" dirty="0" smtClean="0"/>
              <a:t>Disadvantages </a:t>
            </a:r>
            <a:r>
              <a:rPr lang="en-US" sz="2400" b="1" dirty="0"/>
              <a:t>of Stop-and-Wait </a:t>
            </a:r>
            <a:r>
              <a:rPr lang="en-US" sz="2400" b="1" dirty="0" smtClean="0"/>
              <a:t>ARQ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Efficiency is very less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Timer should be set for each individual frame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Sender window size is 1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Receiver window </a:t>
            </a:r>
            <a:r>
              <a:rPr lang="en-US" b="1" dirty="0"/>
              <a:t>size </a:t>
            </a:r>
            <a:r>
              <a:rPr lang="en-US" b="1" dirty="0" smtClean="0"/>
              <a:t>is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296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ARQ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1253836"/>
            <a:ext cx="8575963" cy="49945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Go-Back-n </a:t>
            </a:r>
            <a:r>
              <a:rPr lang="en-US" dirty="0" smtClean="0"/>
              <a:t>ARQ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Selective-Repeat ARQ</a:t>
            </a:r>
          </a:p>
        </p:txBody>
      </p:sp>
    </p:spTree>
    <p:extLst>
      <p:ext uri="{BB962C8B-B14F-4D97-AF65-F5344CB8AC3E}">
        <p14:creationId xmlns:p14="http://schemas.microsoft.com/office/powerpoint/2010/main" val="371869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ARQ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350819"/>
            <a:ext cx="8285018" cy="481445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sending </a:t>
            </a:r>
            <a:r>
              <a:rPr lang="en-US" dirty="0"/>
              <a:t>process </a:t>
            </a:r>
            <a:r>
              <a:rPr lang="en-US" dirty="0" smtClean="0"/>
              <a:t>continues to send </a:t>
            </a:r>
            <a:r>
              <a:rPr lang="en-US" dirty="0"/>
              <a:t>a number of frames specified by a window size even without receiving an acknowledgement (ACK) packet from the receiver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When the receiver finds a frame in error,it tells the sender to resend that  frame and all succeeding frames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Cumulative acknowledgment : so for all data only 1 acknowledgment is passed. Traffic is less. But if the any data lost then acknowledgment is not </a:t>
            </a:r>
            <a:r>
              <a:rPr lang="en-US" dirty="0" smtClean="0"/>
              <a:t>given.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50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</a:t>
            </a:r>
            <a:r>
              <a:rPr lang="en-US" dirty="0" smtClean="0"/>
              <a:t>ARQ(Lost Ack)</a:t>
            </a:r>
            <a:endParaRPr lang="en-US" dirty="0"/>
          </a:p>
        </p:txBody>
      </p:sp>
      <p:pic>
        <p:nvPicPr>
          <p:cNvPr id="5" name="image6.jpeg" descr="E:\S6CS1\306\M2\Pages from mod 2-2.pdf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0900" y="1477169"/>
            <a:ext cx="50006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</a:t>
            </a:r>
            <a:r>
              <a:rPr lang="en-US" dirty="0" smtClean="0"/>
              <a:t>ARQ(</a:t>
            </a:r>
            <a:r>
              <a:rPr lang="en-US" b="1" dirty="0"/>
              <a:t>Damaged  Frame</a:t>
            </a:r>
            <a:r>
              <a:rPr lang="en-US" dirty="0" smtClean="0"/>
              <a:t> 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408" y="1143001"/>
            <a:ext cx="477693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9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</a:t>
            </a:r>
            <a:r>
              <a:rPr lang="en-US" dirty="0" smtClean="0"/>
              <a:t>ARQ(</a:t>
            </a:r>
            <a:r>
              <a:rPr lang="en-US" b="1" dirty="0" smtClean="0"/>
              <a:t>Lost Data Frame</a:t>
            </a:r>
            <a:r>
              <a:rPr lang="en-US" dirty="0" smtClean="0"/>
              <a:t> 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206" y="1336675"/>
            <a:ext cx="4082600" cy="491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546"/>
            <a:ext cx="9144000" cy="1143000"/>
          </a:xfrm>
        </p:spPr>
        <p:txBody>
          <a:bodyPr/>
          <a:lstStyle/>
          <a:p>
            <a:r>
              <a:rPr lang="en-US" dirty="0"/>
              <a:t>Selective </a:t>
            </a:r>
            <a:r>
              <a:rPr lang="en-US" dirty="0" smtClean="0"/>
              <a:t>Repeat </a:t>
            </a:r>
            <a:r>
              <a:rPr lang="en-US" dirty="0"/>
              <a:t>ARQ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481" y="824345"/>
            <a:ext cx="8634846" cy="58951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sender </a:t>
            </a:r>
            <a:r>
              <a:rPr lang="en-US" dirty="0"/>
              <a:t>sends a number of frames specified by a window size even without the need to wait for individual ACK from the receiver as in stop-and wait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However</a:t>
            </a:r>
            <a:r>
              <a:rPr lang="en-US" dirty="0"/>
              <a:t>, the receiver sends  </a:t>
            </a:r>
            <a:r>
              <a:rPr lang="en-US" dirty="0" smtClean="0"/>
              <a:t>ACK </a:t>
            </a:r>
            <a:r>
              <a:rPr lang="en-US" dirty="0"/>
              <a:t>for each frame individually, which is not like cumulative ACK as used with go-back-n.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receiver accepts out-of-order frames and buffers them.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sender individually retransmits frames that have timed 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selective-repeat ARQ, only the specific damaged or lost frame is retransmitted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If a frame is corrupted in transit, a NAK is returned and the frame is resent out of sequence.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receiving device must be able to sort the frames it has and insert the retransmitted frame into its proper place in the sequence.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7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Selective-Repeat ARQ</a:t>
            </a:r>
          </a:p>
        </p:txBody>
      </p:sp>
      <p:pic>
        <p:nvPicPr>
          <p:cNvPr id="5" name="image7.jpeg" descr="E:\S6CS1\306\M2\Pages from mod 2.pdf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63484" y="1309688"/>
            <a:ext cx="4045606" cy="47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8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CATEGORIES OF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1863436"/>
            <a:ext cx="9144000" cy="83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Stop-and-Wait 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Sliding Window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74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49381"/>
            <a:ext cx="9144000" cy="1143000"/>
          </a:xfrm>
        </p:spPr>
        <p:txBody>
          <a:bodyPr/>
          <a:lstStyle/>
          <a:p>
            <a:r>
              <a:rPr lang="en-US" b="1" dirty="0"/>
              <a:t>Advantages </a:t>
            </a:r>
            <a:r>
              <a:rPr lang="en-US" b="1" dirty="0" smtClean="0"/>
              <a:t>&amp;Disadvantages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91" y="1392381"/>
            <a:ext cx="8437417" cy="5285509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Advantages</a:t>
            </a:r>
            <a:endParaRPr lang="en-US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smtClean="0"/>
              <a:t>Similar </a:t>
            </a:r>
            <a:r>
              <a:rPr lang="en-US" dirty="0"/>
              <a:t>to Go-Back-N ARQ. However, the sender only retransmits frames for which a NAK is received.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Fewer retransmission</a:t>
            </a:r>
          </a:p>
          <a:p>
            <a:pPr marL="0" indent="0">
              <a:buNone/>
            </a:pPr>
            <a:r>
              <a:rPr lang="en-US" dirty="0"/>
              <a:t>Disadvantages of Selective-Repeat </a:t>
            </a:r>
            <a:r>
              <a:rPr lang="en-US" dirty="0" smtClean="0"/>
              <a:t>ARQ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More complexity at sender and receiver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Each frame must be acknowledged individually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Receiver may receive frames out of 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2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Stop-and-Wait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8537"/>
            <a:ext cx="7718516" cy="48184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Protocols in which the sender sends one frame and then waits for an acknowledgment before proceeding are called </a:t>
            </a:r>
            <a:r>
              <a:rPr lang="en-US" sz="2000" b="1" i="1" dirty="0"/>
              <a:t>Stop-and-Wait </a:t>
            </a:r>
            <a:r>
              <a:rPr lang="en-US" sz="2000" b="1" i="1" dirty="0" smtClean="0"/>
              <a:t>Protocol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source </a:t>
            </a:r>
            <a:r>
              <a:rPr lang="en-US" sz="2000" dirty="0"/>
              <a:t>sends a packet and only after receiving the acknowledgment from the destination, it sends next packet.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simple </a:t>
            </a:r>
            <a:r>
              <a:rPr lang="en-US" sz="2000" dirty="0"/>
              <a:t>protocol, </a:t>
            </a:r>
            <a:r>
              <a:rPr lang="en-US" sz="2000" dirty="0" smtClean="0"/>
              <a:t>but </a:t>
            </a:r>
            <a:r>
              <a:rPr lang="en-US" sz="2000" dirty="0"/>
              <a:t>it results in lots of delay, and the bandwidth is not used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When the source (end system A) sends the first packet to the destination (end system </a:t>
            </a:r>
            <a:r>
              <a:rPr lang="en-US" sz="2000" dirty="0" smtClean="0"/>
              <a:t>B) </a:t>
            </a:r>
            <a:r>
              <a:rPr lang="en-US" sz="2000" dirty="0"/>
              <a:t>and waits for the acknowledgment, then B sends an acknowledgement packet.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Then A sends the second </a:t>
            </a:r>
            <a:r>
              <a:rPr lang="en-US" sz="2000" dirty="0" smtClean="0"/>
              <a:t>packet, </a:t>
            </a:r>
            <a:r>
              <a:rPr lang="en-US" sz="2000" dirty="0"/>
              <a:t>and B sends the acknowledgement. A repeat this process until sender A transmit an end of transmission frame (EOT</a:t>
            </a:r>
            <a:r>
              <a:rPr lang="en-US" sz="2000" dirty="0" smtClean="0"/>
              <a:t>).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895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Stop-and-Wait </a:t>
            </a:r>
            <a:r>
              <a:rPr lang="en-US" b="1" dirty="0"/>
              <a:t>Protocol</a:t>
            </a:r>
            <a:endParaRPr lang="en-US" dirty="0"/>
          </a:p>
        </p:txBody>
      </p:sp>
      <p:pic>
        <p:nvPicPr>
          <p:cNvPr id="4" name="image2.jpeg" descr="E:\S6CS1\306\M2\Pages from mod 2-2.pdf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31819" y="1579418"/>
            <a:ext cx="5588144" cy="436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Stop-and-Wait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10" y="1572490"/>
            <a:ext cx="8811490" cy="359525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sz="2000" dirty="0" smtClean="0"/>
              <a:t>It </a:t>
            </a:r>
            <a:r>
              <a:rPr lang="en-US" sz="2000" dirty="0"/>
              <a:t>is a very simple protocol of flow </a:t>
            </a:r>
            <a:r>
              <a:rPr lang="en-US" sz="2000" dirty="0" smtClean="0"/>
              <a:t>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next frame is sent only when the first frame is acknowledged. So, there is no chance of any frame being lost.</a:t>
            </a:r>
          </a:p>
          <a:p>
            <a:pPr marL="0" indent="0">
              <a:buNone/>
            </a:pPr>
            <a:r>
              <a:rPr lang="en-US" b="1" dirty="0" smtClean="0"/>
              <a:t>Disadvantages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Only </a:t>
            </a:r>
            <a:r>
              <a:rPr lang="en-US" dirty="0"/>
              <a:t>single frame is transmitted which makes the protocol inefficient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Throughput </a:t>
            </a:r>
            <a:r>
              <a:rPr lang="en-US" dirty="0"/>
              <a:t>is very poor and the channel bandwidth is not used efficiently.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3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Sliding Window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92382"/>
            <a:ext cx="9144000" cy="83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elementary data link protocols, data frames are transmitted in one direction only but there is a need to transmitting data in both directions.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achieved by sliding window protocol.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the sliding window method, the sender can transmit several frames before </a:t>
            </a:r>
            <a:r>
              <a:rPr lang="en-US" dirty="0" smtClean="0"/>
              <a:t>getting an acknowledgment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Frames </a:t>
            </a:r>
            <a:r>
              <a:rPr lang="en-US" dirty="0"/>
              <a:t>can be sent one </a:t>
            </a:r>
            <a:r>
              <a:rPr lang="en-US" dirty="0" smtClean="0"/>
              <a:t>after </a:t>
            </a:r>
            <a:r>
              <a:rPr lang="en-US" dirty="0"/>
              <a:t>another, meaning that the link can carry several frames at once and its capacity can be used efficiently. </a:t>
            </a:r>
          </a:p>
        </p:txBody>
      </p:sp>
    </p:spTree>
    <p:extLst>
      <p:ext uri="{BB962C8B-B14F-4D97-AF65-F5344CB8AC3E}">
        <p14:creationId xmlns:p14="http://schemas.microsoft.com/office/powerpoint/2010/main" val="68169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127" y="613064"/>
            <a:ext cx="9144000" cy="1143000"/>
          </a:xfrm>
        </p:spPr>
        <p:txBody>
          <a:bodyPr/>
          <a:lstStyle/>
          <a:p>
            <a:r>
              <a:rPr lang="en-US" dirty="0"/>
              <a:t>Types of Sliding Window Protocol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1756064"/>
            <a:ext cx="8534400" cy="448194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Go-Back-N </a:t>
            </a:r>
            <a:r>
              <a:rPr lang="en-US" dirty="0" smtClean="0"/>
              <a:t>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Selective Repeat </a:t>
            </a:r>
            <a:r>
              <a:rPr lang="en-US" dirty="0" smtClean="0"/>
              <a:t>Protocol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4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Go-Back-N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214904" cy="4823369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just"/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Frames </a:t>
            </a:r>
            <a:r>
              <a:rPr lang="en-US" sz="2600" dirty="0"/>
              <a:t>0 and 1 are correctly received and acknowledged. </a:t>
            </a:r>
            <a:endParaRPr lang="en-US" sz="26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Frame </a:t>
            </a:r>
            <a:r>
              <a:rPr lang="en-US" sz="2600" dirty="0"/>
              <a:t>2, however, is damaged or lost.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The </a:t>
            </a:r>
            <a:r>
              <a:rPr lang="en-US" sz="2600" dirty="0"/>
              <a:t>sender, unaware of this problem, continues to send frames until the timer for frame 2 expires.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Then </a:t>
            </a:r>
            <a:r>
              <a:rPr lang="en-US" sz="2600" dirty="0"/>
              <a:t>it backs up to frame 2 and starts all over with it, sending 2, 3, 4, etc. all over again</a:t>
            </a:r>
          </a:p>
          <a:p>
            <a:endParaRPr lang="en-US" dirty="0"/>
          </a:p>
        </p:txBody>
      </p:sp>
      <p:pic>
        <p:nvPicPr>
          <p:cNvPr id="4" name="Picture 4" descr="3-16"/>
          <p:cNvPicPr>
            <a:picLocks noChangeAspect="1" noChangeArrowheads="1"/>
          </p:cNvPicPr>
          <p:nvPr/>
        </p:nvPicPr>
        <p:blipFill>
          <a:blip r:embed="rId2" cstate="print"/>
          <a:srcRect b="62766"/>
          <a:stretch>
            <a:fillRect/>
          </a:stretch>
        </p:blipFill>
        <p:spPr bwMode="auto">
          <a:xfrm>
            <a:off x="770710" y="1617405"/>
            <a:ext cx="7865294" cy="2628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6754187"/>
      </p:ext>
    </p:extLst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Tannenbaum</Template>
  <TotalTime>4234</TotalTime>
  <Words>1313</Words>
  <Application>Microsoft Office PowerPoint</Application>
  <PresentationFormat>On-screen Show (4:3)</PresentationFormat>
  <Paragraphs>140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Tannenbaum</vt:lpstr>
      <vt:lpstr>Data Link Layer Design Issues</vt:lpstr>
      <vt:lpstr>Flow control</vt:lpstr>
      <vt:lpstr>CATEGORIES OF FLOW CONTROL</vt:lpstr>
      <vt:lpstr>Stop-and-Wait Protocol</vt:lpstr>
      <vt:lpstr>Stop-and-Wait Protocol</vt:lpstr>
      <vt:lpstr>Stop-and-Wait Protocol</vt:lpstr>
      <vt:lpstr>Sliding Window Protocol</vt:lpstr>
      <vt:lpstr>Types of Sliding Window Protocol </vt:lpstr>
      <vt:lpstr>Go-Back-N Protocol</vt:lpstr>
      <vt:lpstr>Selective Repeat  </vt:lpstr>
      <vt:lpstr>Selective Repeat </vt:lpstr>
      <vt:lpstr>Sliding Window Protocol</vt:lpstr>
      <vt:lpstr>Sliding Window Protocol</vt:lpstr>
      <vt:lpstr>PowerPoint Presentation</vt:lpstr>
      <vt:lpstr>Sliding Window Protocol</vt:lpstr>
      <vt:lpstr>AUTOMATIC REPEAT REQUEST (ARQ)</vt:lpstr>
      <vt:lpstr>CATEGORIES OF AUTOMATIC REPEAT REQUEST </vt:lpstr>
      <vt:lpstr>Stop-and-Wait ARQ</vt:lpstr>
      <vt:lpstr>ACK is received before the timer expires</vt:lpstr>
      <vt:lpstr>original frame lost</vt:lpstr>
      <vt:lpstr>ACK lost</vt:lpstr>
      <vt:lpstr>Advantages &amp; Disadvantages</vt:lpstr>
      <vt:lpstr>Sliding Window ARQ</vt:lpstr>
      <vt:lpstr>Go-Back-n ARQ</vt:lpstr>
      <vt:lpstr>Go-Back-n ARQ(Lost Ack)</vt:lpstr>
      <vt:lpstr>Go-Back-n ARQ(Damaged  Frame )</vt:lpstr>
      <vt:lpstr>Go-Back-n ARQ(Lost Data Frame )</vt:lpstr>
      <vt:lpstr>Selective Repeat ARQ</vt:lpstr>
      <vt:lpstr>Selective-Repeat ARQ</vt:lpstr>
      <vt:lpstr>Advantages &amp;Disadvantages </vt:lpstr>
    </vt:vector>
  </TitlesOfParts>
  <Company>East Texas Data Service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Link Layer</dc:title>
  <dc:creator>Steve Armstrong</dc:creator>
  <cp:lastModifiedBy>SDPK22</cp:lastModifiedBy>
  <cp:revision>437</cp:revision>
  <dcterms:created xsi:type="dcterms:W3CDTF">2002-07-07T21:28:42Z</dcterms:created>
  <dcterms:modified xsi:type="dcterms:W3CDTF">2022-01-07T04:25:15Z</dcterms:modified>
</cp:coreProperties>
</file>