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4" r:id="rId2"/>
    <p:sldId id="258" r:id="rId3"/>
    <p:sldId id="295" r:id="rId4"/>
    <p:sldId id="296" r:id="rId5"/>
    <p:sldId id="307" r:id="rId6"/>
    <p:sldId id="297" r:id="rId7"/>
    <p:sldId id="298" r:id="rId8"/>
    <p:sldId id="299" r:id="rId9"/>
    <p:sldId id="301" r:id="rId10"/>
    <p:sldId id="303" r:id="rId11"/>
    <p:sldId id="302" r:id="rId12"/>
    <p:sldId id="304" r:id="rId13"/>
    <p:sldId id="305" r:id="rId14"/>
    <p:sldId id="306" r:id="rId15"/>
    <p:sldId id="308" r:id="rId16"/>
    <p:sldId id="279" r:id="rId17"/>
    <p:sldId id="280" r:id="rId18"/>
    <p:sldId id="281" r:id="rId19"/>
    <p:sldId id="28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108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07E663-2309-4CCC-AA8A-FD11A84702FD}"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47218-19C3-445D-A303-B9A0C91076F1}" type="slidenum">
              <a:rPr lang="en-US" smtClean="0"/>
              <a:t>‹#›</a:t>
            </a:fld>
            <a:endParaRPr lang="en-US"/>
          </a:p>
        </p:txBody>
      </p:sp>
    </p:spTree>
    <p:extLst>
      <p:ext uri="{BB962C8B-B14F-4D97-AF65-F5344CB8AC3E}">
        <p14:creationId xmlns:p14="http://schemas.microsoft.com/office/powerpoint/2010/main" val="2985122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07E663-2309-4CCC-AA8A-FD11A84702FD}"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47218-19C3-445D-A303-B9A0C91076F1}" type="slidenum">
              <a:rPr lang="en-US" smtClean="0"/>
              <a:t>‹#›</a:t>
            </a:fld>
            <a:endParaRPr lang="en-US"/>
          </a:p>
        </p:txBody>
      </p:sp>
    </p:spTree>
    <p:extLst>
      <p:ext uri="{BB962C8B-B14F-4D97-AF65-F5344CB8AC3E}">
        <p14:creationId xmlns:p14="http://schemas.microsoft.com/office/powerpoint/2010/main" val="1805729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07E663-2309-4CCC-AA8A-FD11A84702FD}"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47218-19C3-445D-A303-B9A0C91076F1}" type="slidenum">
              <a:rPr lang="en-US" smtClean="0"/>
              <a:t>‹#›</a:t>
            </a:fld>
            <a:endParaRPr lang="en-US"/>
          </a:p>
        </p:txBody>
      </p:sp>
    </p:spTree>
    <p:extLst>
      <p:ext uri="{BB962C8B-B14F-4D97-AF65-F5344CB8AC3E}">
        <p14:creationId xmlns:p14="http://schemas.microsoft.com/office/powerpoint/2010/main" val="2655722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07E663-2309-4CCC-AA8A-FD11A84702FD}"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47218-19C3-445D-A303-B9A0C91076F1}" type="slidenum">
              <a:rPr lang="en-US" smtClean="0"/>
              <a:t>‹#›</a:t>
            </a:fld>
            <a:endParaRPr lang="en-US"/>
          </a:p>
        </p:txBody>
      </p:sp>
    </p:spTree>
    <p:extLst>
      <p:ext uri="{BB962C8B-B14F-4D97-AF65-F5344CB8AC3E}">
        <p14:creationId xmlns:p14="http://schemas.microsoft.com/office/powerpoint/2010/main" val="1538237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07E663-2309-4CCC-AA8A-FD11A84702FD}"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47218-19C3-445D-A303-B9A0C91076F1}" type="slidenum">
              <a:rPr lang="en-US" smtClean="0"/>
              <a:t>‹#›</a:t>
            </a:fld>
            <a:endParaRPr lang="en-US"/>
          </a:p>
        </p:txBody>
      </p:sp>
    </p:spTree>
    <p:extLst>
      <p:ext uri="{BB962C8B-B14F-4D97-AF65-F5344CB8AC3E}">
        <p14:creationId xmlns:p14="http://schemas.microsoft.com/office/powerpoint/2010/main" val="54207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07E663-2309-4CCC-AA8A-FD11A84702FD}"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47218-19C3-445D-A303-B9A0C91076F1}" type="slidenum">
              <a:rPr lang="en-US" smtClean="0"/>
              <a:t>‹#›</a:t>
            </a:fld>
            <a:endParaRPr lang="en-US"/>
          </a:p>
        </p:txBody>
      </p:sp>
    </p:spTree>
    <p:extLst>
      <p:ext uri="{BB962C8B-B14F-4D97-AF65-F5344CB8AC3E}">
        <p14:creationId xmlns:p14="http://schemas.microsoft.com/office/powerpoint/2010/main" val="3378021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07E663-2309-4CCC-AA8A-FD11A84702FD}" type="datetimeFigureOut">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347218-19C3-445D-A303-B9A0C91076F1}" type="slidenum">
              <a:rPr lang="en-US" smtClean="0"/>
              <a:t>‹#›</a:t>
            </a:fld>
            <a:endParaRPr lang="en-US"/>
          </a:p>
        </p:txBody>
      </p:sp>
    </p:spTree>
    <p:extLst>
      <p:ext uri="{BB962C8B-B14F-4D97-AF65-F5344CB8AC3E}">
        <p14:creationId xmlns:p14="http://schemas.microsoft.com/office/powerpoint/2010/main" val="48518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07E663-2309-4CCC-AA8A-FD11A84702FD}"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347218-19C3-445D-A303-B9A0C91076F1}" type="slidenum">
              <a:rPr lang="en-US" smtClean="0"/>
              <a:t>‹#›</a:t>
            </a:fld>
            <a:endParaRPr lang="en-US"/>
          </a:p>
        </p:txBody>
      </p:sp>
    </p:spTree>
    <p:extLst>
      <p:ext uri="{BB962C8B-B14F-4D97-AF65-F5344CB8AC3E}">
        <p14:creationId xmlns:p14="http://schemas.microsoft.com/office/powerpoint/2010/main" val="2141481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07E663-2309-4CCC-AA8A-FD11A84702FD}" type="datetimeFigureOut">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347218-19C3-445D-A303-B9A0C91076F1}" type="slidenum">
              <a:rPr lang="en-US" smtClean="0"/>
              <a:t>‹#›</a:t>
            </a:fld>
            <a:endParaRPr lang="en-US"/>
          </a:p>
        </p:txBody>
      </p:sp>
    </p:spTree>
    <p:extLst>
      <p:ext uri="{BB962C8B-B14F-4D97-AF65-F5344CB8AC3E}">
        <p14:creationId xmlns:p14="http://schemas.microsoft.com/office/powerpoint/2010/main" val="613967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C707E663-2309-4CCC-AA8A-FD11A84702FD}"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47218-19C3-445D-A303-B9A0C91076F1}" type="slidenum">
              <a:rPr lang="en-US" smtClean="0"/>
              <a:t>‹#›</a:t>
            </a:fld>
            <a:endParaRPr lang="en-US"/>
          </a:p>
        </p:txBody>
      </p:sp>
    </p:spTree>
    <p:extLst>
      <p:ext uri="{BB962C8B-B14F-4D97-AF65-F5344CB8AC3E}">
        <p14:creationId xmlns:p14="http://schemas.microsoft.com/office/powerpoint/2010/main" val="2573632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C707E663-2309-4CCC-AA8A-FD11A84702FD}"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47218-19C3-445D-A303-B9A0C91076F1}" type="slidenum">
              <a:rPr lang="en-US" smtClean="0"/>
              <a:t>‹#›</a:t>
            </a:fld>
            <a:endParaRPr lang="en-US"/>
          </a:p>
        </p:txBody>
      </p:sp>
    </p:spTree>
    <p:extLst>
      <p:ext uri="{BB962C8B-B14F-4D97-AF65-F5344CB8AC3E}">
        <p14:creationId xmlns:p14="http://schemas.microsoft.com/office/powerpoint/2010/main" val="1117464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07E663-2309-4CCC-AA8A-FD11A84702FD}" type="datetimeFigureOut">
              <a:rPr lang="en-US" smtClean="0"/>
              <a:t>1/28/2022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3347218-19C3-445D-A303-B9A0C91076F1}" type="slidenum">
              <a:rPr lang="en-US" smtClean="0"/>
              <a:t>‹#›</a:t>
            </a:fld>
            <a:endParaRPr lang="en-US"/>
          </a:p>
        </p:txBody>
      </p:sp>
    </p:spTree>
    <p:extLst>
      <p:ext uri="{BB962C8B-B14F-4D97-AF65-F5344CB8AC3E}">
        <p14:creationId xmlns:p14="http://schemas.microsoft.com/office/powerpoint/2010/main" val="1714673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146" dirty="0">
                <a:cs typeface="Trebuchet MS"/>
              </a:rPr>
              <a:t>Quality </a:t>
            </a:r>
            <a:r>
              <a:rPr lang="en-US" b="1" spc="-124" dirty="0">
                <a:cs typeface="Trebuchet MS"/>
              </a:rPr>
              <a:t>of</a:t>
            </a:r>
            <a:r>
              <a:rPr lang="en-US" b="1" spc="-356" dirty="0">
                <a:cs typeface="Trebuchet MS"/>
              </a:rPr>
              <a:t> </a:t>
            </a:r>
            <a:r>
              <a:rPr lang="en-US" b="1" spc="-195" dirty="0">
                <a:cs typeface="Trebuchet MS"/>
              </a:rPr>
              <a:t>Service</a:t>
            </a:r>
            <a:endParaRPr lang="en-US" dirty="0"/>
          </a:p>
        </p:txBody>
      </p:sp>
      <p:sp>
        <p:nvSpPr>
          <p:cNvPr id="3" name="Content Placeholder 2"/>
          <p:cNvSpPr>
            <a:spLocks noGrp="1"/>
          </p:cNvSpPr>
          <p:nvPr>
            <p:ph idx="1"/>
          </p:nvPr>
        </p:nvSpPr>
        <p:spPr/>
        <p:txBody>
          <a:bodyPr>
            <a:normAutofit/>
          </a:bodyPr>
          <a:lstStyle/>
          <a:p>
            <a:r>
              <a:rPr lang="en-US" dirty="0"/>
              <a:t>A stream of packets from a source to a destination is called a </a:t>
            </a:r>
            <a:r>
              <a:rPr lang="en-US" b="1" dirty="0"/>
              <a:t>flow</a:t>
            </a:r>
            <a:r>
              <a:rPr lang="en-US" dirty="0" smtClean="0"/>
              <a:t>.</a:t>
            </a:r>
          </a:p>
          <a:p>
            <a:r>
              <a:rPr lang="en-US" dirty="0" smtClean="0"/>
              <a:t> </a:t>
            </a:r>
            <a:r>
              <a:rPr lang="en-US" dirty="0"/>
              <a:t>In a connection-oriented network, all the packets belonging to a flow follow the same </a:t>
            </a:r>
            <a:r>
              <a:rPr lang="en-US" dirty="0" smtClean="0"/>
              <a:t>route</a:t>
            </a:r>
            <a:r>
              <a:rPr lang="en-US" dirty="0"/>
              <a:t>.</a:t>
            </a:r>
            <a:endParaRPr lang="en-US" dirty="0" smtClean="0"/>
          </a:p>
          <a:p>
            <a:r>
              <a:rPr lang="en-US" dirty="0"/>
              <a:t>I</a:t>
            </a:r>
            <a:r>
              <a:rPr lang="en-US" dirty="0" smtClean="0"/>
              <a:t>n </a:t>
            </a:r>
            <a:r>
              <a:rPr lang="en-US" dirty="0"/>
              <a:t>a connectionless network, they may follow different routes</a:t>
            </a:r>
            <a:r>
              <a:rPr lang="en-US" dirty="0" smtClean="0"/>
              <a:t>.</a:t>
            </a:r>
          </a:p>
          <a:p>
            <a:r>
              <a:rPr lang="en-US" dirty="0" smtClean="0"/>
              <a:t> </a:t>
            </a:r>
            <a:r>
              <a:rPr lang="en-US" dirty="0"/>
              <a:t>The needs of each flow can be characterized by four primary parameters</a:t>
            </a:r>
            <a:r>
              <a:rPr lang="en-US" dirty="0" smtClean="0"/>
              <a:t>:</a:t>
            </a:r>
          </a:p>
          <a:p>
            <a:r>
              <a:rPr lang="en-US" dirty="0" smtClean="0"/>
              <a:t> </a:t>
            </a:r>
            <a:r>
              <a:rPr lang="en-US" dirty="0"/>
              <a:t>reliability, delay, jitter, and bandwidth</a:t>
            </a:r>
            <a:r>
              <a:rPr lang="en-US" dirty="0" smtClean="0"/>
              <a:t>.</a:t>
            </a:r>
          </a:p>
          <a:p>
            <a:r>
              <a:rPr lang="en-US" dirty="0" smtClean="0"/>
              <a:t> </a:t>
            </a:r>
            <a:r>
              <a:rPr lang="en-US" dirty="0"/>
              <a:t>Together these determine the </a:t>
            </a:r>
            <a:r>
              <a:rPr lang="en-US" b="1" dirty="0"/>
              <a:t>QoS </a:t>
            </a:r>
            <a:r>
              <a:rPr lang="en-US" dirty="0"/>
              <a:t>(</a:t>
            </a:r>
            <a:r>
              <a:rPr lang="en-US" b="1" dirty="0"/>
              <a:t>Quality of Service</a:t>
            </a:r>
            <a:r>
              <a:rPr lang="en-US" dirty="0"/>
              <a:t>) the flow </a:t>
            </a:r>
            <a:r>
              <a:rPr lang="en-US" dirty="0" smtClean="0"/>
              <a:t>requires.</a:t>
            </a:r>
            <a:endParaRPr lang="en-US" dirty="0"/>
          </a:p>
        </p:txBody>
      </p:sp>
    </p:spTree>
    <p:extLst>
      <p:ext uri="{BB962C8B-B14F-4D97-AF65-F5344CB8AC3E}">
        <p14:creationId xmlns:p14="http://schemas.microsoft.com/office/powerpoint/2010/main" val="3939037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857250"/>
            <a:ext cx="6858000" cy="5143499"/>
          </a:xfrm>
          <a:prstGeom prst="rect">
            <a:avLst/>
          </a:prstGeom>
          <a:blipFill>
            <a:blip r:embed="rId2" cstate="print"/>
            <a:stretch>
              <a:fillRect/>
            </a:stretch>
          </a:blipFill>
        </p:spPr>
        <p:txBody>
          <a:bodyPr wrap="square" lIns="0" tIns="0" rIns="0" bIns="0" rtlCol="0"/>
          <a:lstStyle/>
          <a:p>
            <a:endParaRPr sz="1350"/>
          </a:p>
        </p:txBody>
      </p:sp>
      <p:sp>
        <p:nvSpPr>
          <p:cNvPr id="3" name="object 3"/>
          <p:cNvSpPr txBox="1">
            <a:spLocks noGrp="1"/>
          </p:cNvSpPr>
          <p:nvPr>
            <p:ph type="title"/>
          </p:nvPr>
        </p:nvSpPr>
        <p:spPr>
          <a:xfrm>
            <a:off x="1327921" y="1433017"/>
            <a:ext cx="2536031" cy="333264"/>
          </a:xfrm>
          <a:prstGeom prst="rect">
            <a:avLst/>
          </a:prstGeom>
        </p:spPr>
        <p:txBody>
          <a:bodyPr vert="horz" wrap="square" lIns="0" tIns="10001" rIns="0" bIns="0" rtlCol="0" anchor="ctr">
            <a:spAutoFit/>
          </a:bodyPr>
          <a:lstStyle/>
          <a:p>
            <a:pPr marL="9525">
              <a:lnSpc>
                <a:spcPct val="100000"/>
              </a:lnSpc>
              <a:spcBef>
                <a:spcPts val="79"/>
              </a:spcBef>
            </a:pPr>
            <a:r>
              <a:rPr sz="2100" dirty="0"/>
              <a:t>Leaky</a:t>
            </a:r>
            <a:r>
              <a:rPr sz="2100" spc="-71" dirty="0"/>
              <a:t> </a:t>
            </a:r>
            <a:r>
              <a:rPr sz="2100" dirty="0"/>
              <a:t>Bucket</a:t>
            </a:r>
          </a:p>
        </p:txBody>
      </p:sp>
    </p:spTree>
    <p:extLst>
      <p:ext uri="{BB962C8B-B14F-4D97-AF65-F5344CB8AC3E}">
        <p14:creationId xmlns:p14="http://schemas.microsoft.com/office/powerpoint/2010/main" val="3240942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Leaky</a:t>
            </a:r>
            <a:r>
              <a:rPr lang="en-US" sz="3200" spc="-71" dirty="0" smtClean="0"/>
              <a:t> </a:t>
            </a:r>
            <a:r>
              <a:rPr lang="en-US" sz="3200" dirty="0" smtClean="0"/>
              <a:t>Bucket Algorithm</a:t>
            </a:r>
            <a:endParaRPr lang="en-US" dirty="0"/>
          </a:p>
        </p:txBody>
      </p:sp>
      <p:sp>
        <p:nvSpPr>
          <p:cNvPr id="3" name="Content Placeholder 2"/>
          <p:cNvSpPr>
            <a:spLocks noGrp="1"/>
          </p:cNvSpPr>
          <p:nvPr>
            <p:ph idx="1"/>
          </p:nvPr>
        </p:nvSpPr>
        <p:spPr/>
        <p:txBody>
          <a:bodyPr>
            <a:normAutofit/>
          </a:bodyPr>
          <a:lstStyle/>
          <a:p>
            <a:r>
              <a:rPr lang="en-US" dirty="0"/>
              <a:t>The same idea can be applied to packets, as shown in Fig. (b). </a:t>
            </a:r>
          </a:p>
          <a:p>
            <a:pPr lvl="0"/>
            <a:r>
              <a:rPr lang="en-US" dirty="0"/>
              <a:t>Each host is connected to the network by an interface containing a leaky bucket, that is, a finite internal queue. </a:t>
            </a:r>
          </a:p>
          <a:p>
            <a:pPr lvl="0"/>
            <a:r>
              <a:rPr lang="en-US" dirty="0"/>
              <a:t>If a packet arrives at the queue when it is full, the packet is discarded</a:t>
            </a:r>
            <a:r>
              <a:rPr lang="en-US" dirty="0" smtClean="0"/>
              <a:t>.</a:t>
            </a:r>
          </a:p>
          <a:p>
            <a:pPr lvl="0"/>
            <a:r>
              <a:rPr lang="en-US" dirty="0" smtClean="0"/>
              <a:t> The </a:t>
            </a:r>
            <a:r>
              <a:rPr lang="en-US" dirty="0"/>
              <a:t>host is allowed to put one packet per clock tick onto the network. </a:t>
            </a:r>
            <a:r>
              <a:rPr lang="en-US" dirty="0" smtClean="0"/>
              <a:t>This </a:t>
            </a:r>
            <a:r>
              <a:rPr lang="en-US" dirty="0"/>
              <a:t>can be enforced by the interface card or by the operating system. </a:t>
            </a:r>
          </a:p>
          <a:p>
            <a:pPr lvl="0"/>
            <a:r>
              <a:rPr lang="en-US" dirty="0"/>
              <a:t>This mechanism turns an uneven flow of packets from the user processes inside the host into an even flow of packets onto the network, smoothing out bursts and greatly reducing the chances of congestion.</a:t>
            </a:r>
          </a:p>
          <a:p>
            <a:endParaRPr lang="en-US" dirty="0"/>
          </a:p>
        </p:txBody>
      </p:sp>
    </p:spTree>
    <p:extLst>
      <p:ext uri="{BB962C8B-B14F-4D97-AF65-F5344CB8AC3E}">
        <p14:creationId xmlns:p14="http://schemas.microsoft.com/office/powerpoint/2010/main" val="1433818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The Token Bucket Algorithm</a:t>
            </a:r>
            <a:endParaRPr lang="en-US" dirty="0"/>
          </a:p>
        </p:txBody>
      </p:sp>
      <p:sp>
        <p:nvSpPr>
          <p:cNvPr id="3" name="Content Placeholder 2"/>
          <p:cNvSpPr>
            <a:spLocks noGrp="1"/>
          </p:cNvSpPr>
          <p:nvPr>
            <p:ph idx="1"/>
          </p:nvPr>
        </p:nvSpPr>
        <p:spPr/>
        <p:txBody>
          <a:bodyPr/>
          <a:lstStyle/>
          <a:p>
            <a:r>
              <a:rPr lang="en-US" dirty="0"/>
              <a:t>The leaky bucket algorithm enforces a rigid output pattern at the average rate, no matter how bursty the traffic is</a:t>
            </a:r>
            <a:r>
              <a:rPr lang="en-US" dirty="0" smtClean="0"/>
              <a:t>.</a:t>
            </a:r>
          </a:p>
          <a:p>
            <a:r>
              <a:rPr lang="en-US" dirty="0" smtClean="0"/>
              <a:t> </a:t>
            </a:r>
            <a:r>
              <a:rPr lang="en-US" dirty="0"/>
              <a:t>For many applications, it is better to allow the output to speed up when large bursts arrive, so a more flexible algorithm is needed, preferably one that never loses data. </a:t>
            </a:r>
            <a:endParaRPr lang="en-US" dirty="0" smtClean="0"/>
          </a:p>
          <a:p>
            <a:r>
              <a:rPr lang="en-US" dirty="0" smtClean="0"/>
              <a:t>One </a:t>
            </a:r>
            <a:r>
              <a:rPr lang="en-US" dirty="0"/>
              <a:t>such algorithm is the </a:t>
            </a:r>
            <a:r>
              <a:rPr lang="en-US" b="1" dirty="0"/>
              <a:t>token bucket algorithm</a:t>
            </a:r>
            <a:r>
              <a:rPr lang="en-US" dirty="0"/>
              <a:t>. </a:t>
            </a:r>
          </a:p>
          <a:p>
            <a:endParaRPr lang="en-US" dirty="0"/>
          </a:p>
        </p:txBody>
      </p:sp>
    </p:spTree>
    <p:extLst>
      <p:ext uri="{BB962C8B-B14F-4D97-AF65-F5344CB8AC3E}">
        <p14:creationId xmlns:p14="http://schemas.microsoft.com/office/powerpoint/2010/main" val="201275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The Token Bucket Algorithm</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2560320" y="2116183"/>
            <a:ext cx="3827417" cy="3605348"/>
          </a:xfrm>
          <a:prstGeom prst="rect">
            <a:avLst/>
          </a:prstGeom>
          <a:noFill/>
          <a:ln w="9525">
            <a:noFill/>
            <a:miter lim="800000"/>
            <a:headEnd/>
            <a:tailEnd/>
          </a:ln>
        </p:spPr>
      </p:pic>
    </p:spTree>
    <p:extLst>
      <p:ext uri="{BB962C8B-B14F-4D97-AF65-F5344CB8AC3E}">
        <p14:creationId xmlns:p14="http://schemas.microsoft.com/office/powerpoint/2010/main" val="34871151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The Token Bucket Algorithm</a:t>
            </a:r>
            <a:endParaRPr lang="en-US" dirty="0"/>
          </a:p>
        </p:txBody>
      </p:sp>
      <p:sp>
        <p:nvSpPr>
          <p:cNvPr id="3" name="Content Placeholder 2"/>
          <p:cNvSpPr>
            <a:spLocks noGrp="1"/>
          </p:cNvSpPr>
          <p:nvPr>
            <p:ph idx="1"/>
          </p:nvPr>
        </p:nvSpPr>
        <p:spPr>
          <a:xfrm>
            <a:off x="628650" y="1825624"/>
            <a:ext cx="8058150" cy="4692741"/>
          </a:xfrm>
        </p:spPr>
        <p:txBody>
          <a:bodyPr>
            <a:normAutofit fontScale="92500"/>
          </a:bodyPr>
          <a:lstStyle/>
          <a:p>
            <a:pPr lvl="0"/>
            <a:r>
              <a:rPr lang="en-US" dirty="0"/>
              <a:t>In this algorithm, the leaky bucket holds tokens, generated by a clock at the rate of one token every Δ</a:t>
            </a:r>
            <a:r>
              <a:rPr lang="en-US" i="1" dirty="0"/>
              <a:t>T </a:t>
            </a:r>
            <a:r>
              <a:rPr lang="en-US" dirty="0"/>
              <a:t>sec. </a:t>
            </a:r>
            <a:endParaRPr lang="en-US" dirty="0" smtClean="0"/>
          </a:p>
          <a:p>
            <a:pPr lvl="0"/>
            <a:r>
              <a:rPr lang="en-US" dirty="0" smtClean="0"/>
              <a:t>In </a:t>
            </a:r>
            <a:r>
              <a:rPr lang="en-US" dirty="0"/>
              <a:t>Fig. (a) we see a bucket holding three tokens, with five packets waiting to be transmitted. </a:t>
            </a:r>
            <a:endParaRPr lang="en-US" dirty="0" smtClean="0"/>
          </a:p>
          <a:p>
            <a:pPr lvl="0"/>
            <a:r>
              <a:rPr lang="en-US" dirty="0" smtClean="0"/>
              <a:t>For </a:t>
            </a:r>
            <a:r>
              <a:rPr lang="en-US" dirty="0"/>
              <a:t>a packet to be transmitted, it must capture and destroy one token</a:t>
            </a:r>
            <a:r>
              <a:rPr lang="en-US" dirty="0" smtClean="0"/>
              <a:t>.</a:t>
            </a:r>
          </a:p>
          <a:p>
            <a:pPr lvl="0"/>
            <a:r>
              <a:rPr lang="en-US" dirty="0" smtClean="0"/>
              <a:t> </a:t>
            </a:r>
            <a:r>
              <a:rPr lang="en-US" dirty="0"/>
              <a:t>In Fig. (b)  we see that three of the five packets have gotten through, but the other two are stuck waiting for two more tokens to be generated. </a:t>
            </a:r>
          </a:p>
          <a:p>
            <a:pPr lvl="0"/>
            <a:r>
              <a:rPr lang="en-US" dirty="0"/>
              <a:t>The token bucket algorithm provides a different kind of traffic shaping than that of the leaky bucket algorithm</a:t>
            </a:r>
            <a:r>
              <a:rPr lang="en-US" dirty="0" smtClean="0"/>
              <a:t>.</a:t>
            </a:r>
          </a:p>
          <a:p>
            <a:pPr lvl="0"/>
            <a:r>
              <a:rPr lang="en-US" dirty="0" smtClean="0"/>
              <a:t> </a:t>
            </a:r>
            <a:r>
              <a:rPr lang="en-US" dirty="0"/>
              <a:t>The leaky bucket algorithm does not allow idle hosts to save up permission to send large bursts later. The token bucket algorithm does allow saving, up to the maximum size of the bucket, </a:t>
            </a:r>
            <a:r>
              <a:rPr lang="en-US" i="1" dirty="0"/>
              <a:t>n</a:t>
            </a:r>
            <a:r>
              <a:rPr lang="en-US" dirty="0"/>
              <a:t>. </a:t>
            </a:r>
            <a:endParaRPr lang="en-US" dirty="0" smtClean="0"/>
          </a:p>
          <a:p>
            <a:pPr lvl="0"/>
            <a:r>
              <a:rPr lang="en-US" dirty="0" smtClean="0"/>
              <a:t>This </a:t>
            </a:r>
            <a:r>
              <a:rPr lang="en-US" dirty="0"/>
              <a:t>property means that bursts of up to </a:t>
            </a:r>
            <a:r>
              <a:rPr lang="en-US" i="1" dirty="0"/>
              <a:t>n </a:t>
            </a:r>
            <a:r>
              <a:rPr lang="en-US" dirty="0"/>
              <a:t>packets can be sent at once, allowing some burstiness in the output stream and giving faster response to sudden bursts of input.</a:t>
            </a:r>
          </a:p>
          <a:p>
            <a:endParaRPr lang="en-US" dirty="0"/>
          </a:p>
        </p:txBody>
      </p:sp>
    </p:spTree>
    <p:extLst>
      <p:ext uri="{BB962C8B-B14F-4D97-AF65-F5344CB8AC3E}">
        <p14:creationId xmlns:p14="http://schemas.microsoft.com/office/powerpoint/2010/main" val="16668499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The Token Bucket Algorithm</a:t>
            </a:r>
            <a:endParaRPr lang="en-US" dirty="0"/>
          </a:p>
        </p:txBody>
      </p:sp>
      <p:sp>
        <p:nvSpPr>
          <p:cNvPr id="3" name="Content Placeholder 2"/>
          <p:cNvSpPr>
            <a:spLocks noGrp="1"/>
          </p:cNvSpPr>
          <p:nvPr>
            <p:ph idx="1"/>
          </p:nvPr>
        </p:nvSpPr>
        <p:spPr>
          <a:xfrm>
            <a:off x="522514" y="1214846"/>
            <a:ext cx="8229600" cy="5434148"/>
          </a:xfrm>
        </p:spPr>
        <p:txBody>
          <a:bodyPr>
            <a:normAutofit fontScale="92500"/>
          </a:bodyPr>
          <a:lstStyle/>
          <a:p>
            <a:r>
              <a:rPr lang="en-US" dirty="0" smtClean="0"/>
              <a:t>Another difference between the two algorithms is that the token bucket algorithm throws away tokens (i.e., transmission capacity) when the bucket fills up but never discards packets. </a:t>
            </a:r>
          </a:p>
          <a:p>
            <a:r>
              <a:rPr lang="en-US" dirty="0" smtClean="0"/>
              <a:t>In contrast, the leaky bucket algorithm discards packets when the bucket fills up.</a:t>
            </a:r>
          </a:p>
          <a:p>
            <a:pPr lvl="0"/>
            <a:r>
              <a:rPr lang="en-US" dirty="0"/>
              <a:t>Here, a minor variant is possible, in which each token represents the right to send not one packet, but </a:t>
            </a:r>
            <a:r>
              <a:rPr lang="en-US" i="1" dirty="0"/>
              <a:t>k </a:t>
            </a:r>
            <a:r>
              <a:rPr lang="en-US" dirty="0"/>
              <a:t>bytes. A packet can only be transmitted if enough tokens are available to cover its length in bytes. Fractional tokens are kept for future use.</a:t>
            </a:r>
          </a:p>
          <a:p>
            <a:pPr lvl="0"/>
            <a:r>
              <a:rPr lang="en-US" dirty="0"/>
              <a:t>The leaky bucket and token bucket algorithms can also be used to smooth traffic </a:t>
            </a:r>
            <a:r>
              <a:rPr lang="en-US" dirty="0" smtClean="0"/>
              <a:t>between routers</a:t>
            </a:r>
            <a:r>
              <a:rPr lang="en-US" dirty="0"/>
              <a:t>, as well as to regulate host output as in our examples.</a:t>
            </a:r>
          </a:p>
          <a:p>
            <a:pPr lvl="0"/>
            <a:r>
              <a:rPr lang="en-US" dirty="0"/>
              <a:t>The implementation of the basic token bucket algorithm is just a variable that counts tokens</a:t>
            </a:r>
            <a:r>
              <a:rPr lang="en-US" dirty="0" smtClean="0"/>
              <a:t>.</a:t>
            </a:r>
          </a:p>
          <a:p>
            <a:pPr lvl="0"/>
            <a:r>
              <a:rPr lang="en-US" dirty="0" smtClean="0"/>
              <a:t> </a:t>
            </a:r>
            <a:r>
              <a:rPr lang="en-US" dirty="0"/>
              <a:t>The counter is incremented by one every Δ</a:t>
            </a:r>
            <a:r>
              <a:rPr lang="en-US" i="1" dirty="0"/>
              <a:t>T </a:t>
            </a:r>
            <a:r>
              <a:rPr lang="en-US" dirty="0"/>
              <a:t>and decremented by one whenever a packet is sent. </a:t>
            </a:r>
            <a:endParaRPr lang="en-US" dirty="0" smtClean="0"/>
          </a:p>
          <a:p>
            <a:pPr lvl="0"/>
            <a:r>
              <a:rPr lang="en-US" dirty="0" smtClean="0"/>
              <a:t>When </a:t>
            </a:r>
            <a:r>
              <a:rPr lang="en-US" dirty="0"/>
              <a:t>the counter hits zero, no packets may be sent. </a:t>
            </a:r>
            <a:endParaRPr lang="en-US" dirty="0" smtClean="0"/>
          </a:p>
          <a:p>
            <a:pPr lvl="0"/>
            <a:r>
              <a:rPr lang="en-US" dirty="0" smtClean="0"/>
              <a:t>In </a:t>
            </a:r>
            <a:r>
              <a:rPr lang="en-US" dirty="0"/>
              <a:t>the byte-count variant, the counter is incremented by </a:t>
            </a:r>
            <a:r>
              <a:rPr lang="en-US" i="1" dirty="0"/>
              <a:t>k </a:t>
            </a:r>
            <a:r>
              <a:rPr lang="en-US" dirty="0"/>
              <a:t>bytes every Δ</a:t>
            </a:r>
            <a:r>
              <a:rPr lang="en-US" i="1" dirty="0"/>
              <a:t>T </a:t>
            </a:r>
            <a:r>
              <a:rPr lang="en-US" dirty="0"/>
              <a:t>and decremented by the length of each packet sent.</a:t>
            </a:r>
          </a:p>
          <a:p>
            <a:endParaRPr lang="en-US" dirty="0"/>
          </a:p>
          <a:p>
            <a:endParaRPr lang="en-US" dirty="0" smtClean="0"/>
          </a:p>
          <a:p>
            <a:endParaRPr lang="en-US" dirty="0"/>
          </a:p>
        </p:txBody>
      </p:sp>
    </p:spTree>
    <p:extLst>
      <p:ext uri="{BB962C8B-B14F-4D97-AF65-F5344CB8AC3E}">
        <p14:creationId xmlns:p14="http://schemas.microsoft.com/office/powerpoint/2010/main" val="37069162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z="2800" dirty="0"/>
              <a:t>Comparison</a:t>
            </a:r>
          </a:p>
        </p:txBody>
      </p:sp>
      <p:sp>
        <p:nvSpPr>
          <p:cNvPr id="9" name="Content Placeholder 8"/>
          <p:cNvSpPr>
            <a:spLocks noGrp="1"/>
          </p:cNvSpPr>
          <p:nvPr>
            <p:ph idx="1"/>
          </p:nvPr>
        </p:nvSpPr>
        <p:spPr/>
        <p:txBody>
          <a:bodyPr/>
          <a:lstStyle/>
          <a:p>
            <a:pPr marL="352425" marR="88106" lvl="1" algn="just">
              <a:lnSpc>
                <a:spcPct val="120000"/>
              </a:lnSpc>
              <a:spcBef>
                <a:spcPts val="75"/>
              </a:spcBef>
              <a:tabLst>
                <a:tab pos="266700" algn="l"/>
              </a:tabLst>
            </a:pPr>
            <a:r>
              <a:rPr lang="en-US" sz="1875" spc="-4" dirty="0">
                <a:cs typeface="Times New Roman"/>
              </a:rPr>
              <a:t>Leaky bucket does not taken into account idle host , if a  host is not sending for a while, its bucket</a:t>
            </a:r>
            <a:r>
              <a:rPr lang="en-US" sz="1875" spc="94" dirty="0">
                <a:cs typeface="Times New Roman"/>
              </a:rPr>
              <a:t> </a:t>
            </a:r>
            <a:r>
              <a:rPr lang="en-US" sz="1875" spc="-4" dirty="0">
                <a:cs typeface="Times New Roman"/>
              </a:rPr>
              <a:t>becomes </a:t>
            </a:r>
            <a:r>
              <a:rPr lang="en-US" sz="1875" spc="-23" dirty="0">
                <a:cs typeface="Times New Roman"/>
              </a:rPr>
              <a:t>empty.</a:t>
            </a:r>
            <a:endParaRPr lang="en-US" sz="1875" dirty="0">
              <a:cs typeface="Times New Roman"/>
            </a:endParaRPr>
          </a:p>
          <a:p>
            <a:pPr marL="352425" marR="3810" lvl="1" algn="just">
              <a:lnSpc>
                <a:spcPts val="2700"/>
              </a:lnSpc>
              <a:spcBef>
                <a:spcPts val="165"/>
              </a:spcBef>
              <a:tabLst>
                <a:tab pos="266224" algn="l"/>
                <a:tab pos="266700" algn="l"/>
                <a:tab pos="551021" algn="l"/>
                <a:tab pos="981075" algn="l"/>
                <a:tab pos="1518285" algn="l"/>
                <a:tab pos="1975485" algn="l"/>
                <a:tab pos="2751772" algn="l"/>
                <a:tab pos="3427571" algn="l"/>
                <a:tab pos="4085749" algn="l"/>
                <a:tab pos="4888706" algn="l"/>
              </a:tabLst>
            </a:pPr>
            <a:r>
              <a:rPr lang="en-US" sz="1875" spc="-4" dirty="0">
                <a:cs typeface="Times New Roman"/>
              </a:rPr>
              <a:t>If the	host	has	</a:t>
            </a:r>
            <a:r>
              <a:rPr lang="en-US" sz="1875" spc="-4" dirty="0" err="1">
                <a:cs typeface="Times New Roman"/>
              </a:rPr>
              <a:t>bursty</a:t>
            </a:r>
            <a:r>
              <a:rPr lang="en-US" sz="1875" spc="-4" dirty="0">
                <a:cs typeface="Times New Roman"/>
              </a:rPr>
              <a:t>	data,	leaky	bucket	allows</a:t>
            </a:r>
            <a:r>
              <a:rPr lang="en-US" sz="1875" spc="-45" dirty="0">
                <a:cs typeface="Times New Roman"/>
              </a:rPr>
              <a:t> </a:t>
            </a:r>
            <a:r>
              <a:rPr lang="en-US" sz="1875" spc="-4" dirty="0">
                <a:cs typeface="Times New Roman"/>
              </a:rPr>
              <a:t>only  average</a:t>
            </a:r>
            <a:r>
              <a:rPr lang="en-US" sz="1875" dirty="0">
                <a:cs typeface="Times New Roman"/>
              </a:rPr>
              <a:t> </a:t>
            </a:r>
            <a:r>
              <a:rPr lang="en-US" sz="1875" spc="-4" dirty="0">
                <a:cs typeface="Times New Roman"/>
              </a:rPr>
              <a:t>rate.</a:t>
            </a:r>
            <a:endParaRPr lang="en-US" sz="1875" dirty="0">
              <a:cs typeface="Times New Roman"/>
            </a:endParaRPr>
          </a:p>
          <a:p>
            <a:pPr marL="352425" marR="63341" lvl="1" algn="just">
              <a:lnSpc>
                <a:spcPts val="2700"/>
              </a:lnSpc>
              <a:tabLst>
                <a:tab pos="266700" algn="l"/>
              </a:tabLst>
            </a:pPr>
            <a:r>
              <a:rPr lang="en-US" sz="1875" spc="-38" dirty="0">
                <a:cs typeface="Times New Roman"/>
              </a:rPr>
              <a:t>Token </a:t>
            </a:r>
            <a:r>
              <a:rPr lang="en-US" sz="1875" spc="-4" dirty="0">
                <a:cs typeface="Times New Roman"/>
              </a:rPr>
              <a:t>bucket takes into account the idle time , with  each</a:t>
            </a:r>
            <a:r>
              <a:rPr lang="en-US" sz="1875" spc="75" dirty="0">
                <a:cs typeface="Times New Roman"/>
              </a:rPr>
              <a:t> </a:t>
            </a:r>
            <a:r>
              <a:rPr lang="en-US" sz="1875" spc="-4" dirty="0">
                <a:cs typeface="Times New Roman"/>
              </a:rPr>
              <a:t>clock</a:t>
            </a:r>
            <a:r>
              <a:rPr lang="en-US" sz="1875" spc="75" dirty="0">
                <a:cs typeface="Times New Roman"/>
              </a:rPr>
              <a:t> </a:t>
            </a:r>
            <a:r>
              <a:rPr lang="en-US" sz="1875" spc="-4" dirty="0">
                <a:cs typeface="Times New Roman"/>
              </a:rPr>
              <a:t>tick</a:t>
            </a:r>
            <a:r>
              <a:rPr lang="en-US" sz="1875" spc="86" dirty="0">
                <a:cs typeface="Times New Roman"/>
              </a:rPr>
              <a:t> </a:t>
            </a:r>
            <a:r>
              <a:rPr lang="en-US" sz="1875" dirty="0">
                <a:cs typeface="Times New Roman"/>
              </a:rPr>
              <a:t>the</a:t>
            </a:r>
            <a:r>
              <a:rPr lang="en-US" sz="1875" spc="75" dirty="0">
                <a:cs typeface="Times New Roman"/>
              </a:rPr>
              <a:t> </a:t>
            </a:r>
            <a:r>
              <a:rPr lang="en-US" sz="1875" spc="-4" dirty="0">
                <a:cs typeface="Times New Roman"/>
              </a:rPr>
              <a:t>tokens</a:t>
            </a:r>
            <a:r>
              <a:rPr lang="en-US" sz="1875" spc="105" dirty="0">
                <a:cs typeface="Times New Roman"/>
              </a:rPr>
              <a:t> </a:t>
            </a:r>
            <a:r>
              <a:rPr lang="en-US" sz="1875" spc="-19" dirty="0">
                <a:cs typeface="Times New Roman"/>
              </a:rPr>
              <a:t>are</a:t>
            </a:r>
            <a:r>
              <a:rPr lang="en-US" sz="1875" spc="98" dirty="0">
                <a:cs typeface="Times New Roman"/>
              </a:rPr>
              <a:t> </a:t>
            </a:r>
            <a:r>
              <a:rPr lang="en-US" sz="1875" spc="-4" dirty="0">
                <a:cs typeface="Times New Roman"/>
              </a:rPr>
              <a:t>added</a:t>
            </a:r>
            <a:r>
              <a:rPr lang="en-US" sz="1875" spc="79" dirty="0">
                <a:cs typeface="Times New Roman"/>
              </a:rPr>
              <a:t> </a:t>
            </a:r>
            <a:r>
              <a:rPr lang="en-US" sz="1875" spc="-4" dirty="0">
                <a:cs typeface="Times New Roman"/>
              </a:rPr>
              <a:t>to</a:t>
            </a:r>
            <a:r>
              <a:rPr lang="en-US" sz="1875" spc="71" dirty="0">
                <a:cs typeface="Times New Roman"/>
              </a:rPr>
              <a:t> </a:t>
            </a:r>
            <a:r>
              <a:rPr lang="en-US" sz="1875" spc="-4" dirty="0">
                <a:cs typeface="Times New Roman"/>
              </a:rPr>
              <a:t>bucket,</a:t>
            </a:r>
            <a:r>
              <a:rPr lang="en-US" sz="1875" spc="11" dirty="0">
                <a:cs typeface="Times New Roman"/>
              </a:rPr>
              <a:t> </a:t>
            </a:r>
            <a:r>
              <a:rPr lang="en-US" sz="1875" spc="-4" dirty="0">
                <a:cs typeface="Times New Roman"/>
              </a:rPr>
              <a:t>when the data needs to be send, it collects token </a:t>
            </a:r>
            <a:r>
              <a:rPr lang="en-US" sz="1875" spc="-15" dirty="0">
                <a:cs typeface="Times New Roman"/>
              </a:rPr>
              <a:t>from </a:t>
            </a:r>
            <a:r>
              <a:rPr lang="en-US" sz="1875" spc="-4" dirty="0">
                <a:cs typeface="Times New Roman"/>
              </a:rPr>
              <a:t>bucket  and then send the data packet.</a:t>
            </a:r>
            <a:endParaRPr lang="en-US" sz="1875" dirty="0">
              <a:cs typeface="Times New Roman"/>
            </a:endParaRPr>
          </a:p>
          <a:p>
            <a:endParaRPr lang="en-US" dirty="0"/>
          </a:p>
        </p:txBody>
      </p:sp>
    </p:spTree>
    <p:extLst>
      <p:ext uri="{BB962C8B-B14F-4D97-AF65-F5344CB8AC3E}">
        <p14:creationId xmlns:p14="http://schemas.microsoft.com/office/powerpoint/2010/main" val="3303066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Comparison</a:t>
            </a:r>
            <a:endParaRPr lang="en-US" dirty="0"/>
          </a:p>
        </p:txBody>
      </p:sp>
      <p:sp>
        <p:nvSpPr>
          <p:cNvPr id="3" name="Content Placeholder 2"/>
          <p:cNvSpPr>
            <a:spLocks noGrp="1"/>
          </p:cNvSpPr>
          <p:nvPr>
            <p:ph idx="1"/>
          </p:nvPr>
        </p:nvSpPr>
        <p:spPr/>
        <p:txBody>
          <a:bodyPr>
            <a:normAutofit/>
          </a:bodyPr>
          <a:lstStyle/>
          <a:p>
            <a:pPr algn="just"/>
            <a:r>
              <a:rPr lang="en-US" sz="1800" dirty="0"/>
              <a:t>Another difference between the two algorithms is that</a:t>
            </a:r>
          </a:p>
          <a:p>
            <a:pPr lvl="1" algn="just"/>
            <a:r>
              <a:rPr lang="en-US" dirty="0"/>
              <a:t> the token bucket algorithm throws away tokens (i.e., transmission capacity) when the bucket fills up but never discards packets. </a:t>
            </a:r>
          </a:p>
          <a:p>
            <a:pPr lvl="1" algn="just"/>
            <a:r>
              <a:rPr lang="en-US" dirty="0"/>
              <a:t>In contrast, the leaky bucket algorithm discards packets when the bucket fills up.</a:t>
            </a:r>
          </a:p>
          <a:p>
            <a:pPr algn="just"/>
            <a:r>
              <a:rPr lang="en-US" sz="1800" dirty="0"/>
              <a:t>The leaky bucket and token bucket algorithms can also be used to smooth traffic between routers, as well as to regulate host output.</a:t>
            </a:r>
          </a:p>
        </p:txBody>
      </p:sp>
    </p:spTree>
    <p:extLst>
      <p:ext uri="{BB962C8B-B14F-4D97-AF65-F5344CB8AC3E}">
        <p14:creationId xmlns:p14="http://schemas.microsoft.com/office/powerpoint/2010/main" val="3603465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26622" y="995215"/>
            <a:ext cx="7894864" cy="333264"/>
          </a:xfrm>
          <a:prstGeom prst="rect">
            <a:avLst/>
          </a:prstGeom>
        </p:spPr>
        <p:txBody>
          <a:bodyPr vert="horz" wrap="square" lIns="0" tIns="10001" rIns="0" bIns="0" rtlCol="0" anchor="ctr">
            <a:spAutoFit/>
          </a:bodyPr>
          <a:lstStyle/>
          <a:p>
            <a:pPr marL="9525">
              <a:lnSpc>
                <a:spcPct val="100000"/>
              </a:lnSpc>
              <a:spcBef>
                <a:spcPts val="79"/>
              </a:spcBef>
            </a:pPr>
            <a:r>
              <a:rPr sz="2100" dirty="0">
                <a:latin typeface="+mn-lt"/>
              </a:rPr>
              <a:t>Resource</a:t>
            </a:r>
            <a:r>
              <a:rPr sz="2100" spc="-71" dirty="0">
                <a:latin typeface="+mn-lt"/>
              </a:rPr>
              <a:t> </a:t>
            </a:r>
            <a:r>
              <a:rPr sz="2100" dirty="0">
                <a:latin typeface="+mn-lt"/>
              </a:rPr>
              <a:t>Reservation</a:t>
            </a:r>
          </a:p>
        </p:txBody>
      </p:sp>
      <p:sp>
        <p:nvSpPr>
          <p:cNvPr id="6" name="Content Placeholder 5"/>
          <p:cNvSpPr>
            <a:spLocks noGrp="1"/>
          </p:cNvSpPr>
          <p:nvPr>
            <p:ph idx="1"/>
          </p:nvPr>
        </p:nvSpPr>
        <p:spPr/>
        <p:txBody>
          <a:bodyPr>
            <a:normAutofit/>
          </a:bodyPr>
          <a:lstStyle/>
          <a:p>
            <a:pPr marL="266700" marR="365284">
              <a:lnSpc>
                <a:spcPct val="100400"/>
              </a:lnSpc>
              <a:spcBef>
                <a:spcPts val="64"/>
              </a:spcBef>
              <a:tabLst>
                <a:tab pos="265271" algn="l"/>
                <a:tab pos="265748" algn="l"/>
              </a:tabLst>
            </a:pPr>
            <a:r>
              <a:rPr lang="en-US" sz="1800" dirty="0">
                <a:cs typeface="Arial"/>
              </a:rPr>
              <a:t>A </a:t>
            </a:r>
            <a:r>
              <a:rPr lang="en-US" sz="1800" spc="-4" dirty="0">
                <a:cs typeface="Arial"/>
              </a:rPr>
              <a:t>flow </a:t>
            </a:r>
            <a:r>
              <a:rPr lang="en-US" sz="1800" dirty="0">
                <a:cs typeface="Arial"/>
              </a:rPr>
              <a:t>of </a:t>
            </a:r>
            <a:r>
              <a:rPr lang="en-US" sz="1800" spc="-4" dirty="0">
                <a:cs typeface="Arial"/>
              </a:rPr>
              <a:t>data needs </a:t>
            </a:r>
            <a:r>
              <a:rPr lang="en-US" sz="1800" dirty="0">
                <a:cs typeface="Arial"/>
              </a:rPr>
              <a:t>resources such </a:t>
            </a:r>
            <a:r>
              <a:rPr lang="en-US" sz="1800" spc="-8" dirty="0">
                <a:cs typeface="Arial"/>
              </a:rPr>
              <a:t>as  </a:t>
            </a:r>
            <a:r>
              <a:rPr lang="en-US" sz="1800" spc="-30" dirty="0">
                <a:cs typeface="Arial"/>
              </a:rPr>
              <a:t>buffer, </a:t>
            </a:r>
            <a:r>
              <a:rPr lang="en-US" sz="1800" spc="-4" dirty="0">
                <a:cs typeface="Arial"/>
              </a:rPr>
              <a:t>bandwidth, </a:t>
            </a:r>
            <a:r>
              <a:rPr lang="en-US" sz="1800" dirty="0">
                <a:cs typeface="Arial"/>
              </a:rPr>
              <a:t>CPU </a:t>
            </a:r>
            <a:r>
              <a:rPr lang="en-US" sz="1800" spc="-4" dirty="0">
                <a:cs typeface="Arial"/>
              </a:rPr>
              <a:t>time, and </a:t>
            </a:r>
            <a:r>
              <a:rPr lang="en-US" sz="1800" dirty="0">
                <a:cs typeface="Arial"/>
              </a:rPr>
              <a:t>so on</a:t>
            </a:r>
            <a:r>
              <a:rPr lang="en-US" sz="1800" spc="-71" dirty="0">
                <a:cs typeface="Arial"/>
              </a:rPr>
              <a:t> </a:t>
            </a:r>
            <a:r>
              <a:rPr lang="en-US" sz="1800" dirty="0">
                <a:cs typeface="Arial"/>
              </a:rPr>
              <a:t>.</a:t>
            </a:r>
          </a:p>
          <a:p>
            <a:pPr>
              <a:spcBef>
                <a:spcPts val="8"/>
              </a:spcBef>
              <a:buFont typeface="Arial"/>
              <a:buChar char="•"/>
            </a:pPr>
            <a:endParaRPr lang="en-US" sz="1800" dirty="0">
              <a:cs typeface="Times New Roman"/>
            </a:endParaRPr>
          </a:p>
          <a:p>
            <a:pPr marL="266700" marR="3810">
              <a:lnSpc>
                <a:spcPct val="100299"/>
              </a:lnSpc>
              <a:spcBef>
                <a:spcPts val="4"/>
              </a:spcBef>
              <a:buFont typeface="Arial"/>
              <a:buChar char="•"/>
              <a:tabLst>
                <a:tab pos="265271" algn="l"/>
                <a:tab pos="265748" algn="l"/>
              </a:tabLst>
            </a:pPr>
            <a:r>
              <a:rPr lang="en-US" sz="1800" b="1" dirty="0" err="1">
                <a:cs typeface="Arial"/>
              </a:rPr>
              <a:t>QoS</a:t>
            </a:r>
            <a:r>
              <a:rPr lang="en-US" sz="1800" b="1" dirty="0">
                <a:cs typeface="Arial"/>
              </a:rPr>
              <a:t> </a:t>
            </a:r>
            <a:r>
              <a:rPr lang="en-US" sz="1800" b="1" spc="-4" dirty="0">
                <a:cs typeface="Arial"/>
              </a:rPr>
              <a:t>can </a:t>
            </a:r>
            <a:r>
              <a:rPr lang="en-US" sz="1800" b="1" dirty="0">
                <a:cs typeface="Arial"/>
              </a:rPr>
              <a:t>be improved if </a:t>
            </a:r>
            <a:r>
              <a:rPr lang="en-US" sz="1800" b="1" spc="-4" dirty="0">
                <a:cs typeface="Arial"/>
              </a:rPr>
              <a:t>these</a:t>
            </a:r>
            <a:r>
              <a:rPr lang="en-US" sz="1800" b="1" spc="-131" dirty="0">
                <a:cs typeface="Arial"/>
              </a:rPr>
              <a:t> </a:t>
            </a:r>
            <a:r>
              <a:rPr lang="en-US" sz="1800" b="1" spc="-4" dirty="0">
                <a:cs typeface="Arial"/>
              </a:rPr>
              <a:t>resources  </a:t>
            </a:r>
            <a:r>
              <a:rPr lang="en-US" sz="1800" b="1" dirty="0">
                <a:cs typeface="Arial"/>
              </a:rPr>
              <a:t>are </a:t>
            </a:r>
            <a:r>
              <a:rPr lang="en-US" sz="1800" b="1" spc="-4" dirty="0">
                <a:cs typeface="Arial"/>
              </a:rPr>
              <a:t>reserved</a:t>
            </a:r>
            <a:r>
              <a:rPr lang="en-US" sz="1800" b="1" spc="-83" dirty="0">
                <a:cs typeface="Arial"/>
              </a:rPr>
              <a:t> </a:t>
            </a:r>
            <a:r>
              <a:rPr lang="en-US" sz="1800" b="1" spc="-4" dirty="0">
                <a:cs typeface="Arial"/>
              </a:rPr>
              <a:t>beforehand</a:t>
            </a:r>
            <a:endParaRPr lang="en-US" sz="1800" b="1" dirty="0"/>
          </a:p>
          <a:p>
            <a:r>
              <a:rPr lang="en-US" sz="1800" dirty="0"/>
              <a:t>Three different kinds of resources can potentially be reserved:</a:t>
            </a:r>
          </a:p>
          <a:p>
            <a:pPr lvl="1"/>
            <a:r>
              <a:rPr lang="en-US" dirty="0"/>
              <a:t> Bandwidth.</a:t>
            </a:r>
          </a:p>
          <a:p>
            <a:pPr lvl="1"/>
            <a:r>
              <a:rPr lang="en-US" dirty="0"/>
              <a:t>Buffer space.</a:t>
            </a:r>
          </a:p>
          <a:p>
            <a:pPr lvl="1"/>
            <a:r>
              <a:rPr lang="en-US" dirty="0"/>
              <a:t>CPU cycles.</a:t>
            </a:r>
          </a:p>
        </p:txBody>
      </p:sp>
    </p:spTree>
    <p:extLst>
      <p:ext uri="{BB962C8B-B14F-4D97-AF65-F5344CB8AC3E}">
        <p14:creationId xmlns:p14="http://schemas.microsoft.com/office/powerpoint/2010/main" val="6416360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43000" y="1314451"/>
            <a:ext cx="6172200" cy="333264"/>
          </a:xfrm>
          <a:prstGeom prst="rect">
            <a:avLst/>
          </a:prstGeom>
        </p:spPr>
        <p:txBody>
          <a:bodyPr vert="horz" wrap="square" lIns="0" tIns="10001" rIns="0" bIns="0" rtlCol="0" anchor="ctr">
            <a:spAutoFit/>
          </a:bodyPr>
          <a:lstStyle/>
          <a:p>
            <a:pPr marL="9525">
              <a:lnSpc>
                <a:spcPct val="100000"/>
              </a:lnSpc>
              <a:spcBef>
                <a:spcPts val="79"/>
              </a:spcBef>
            </a:pPr>
            <a:r>
              <a:rPr sz="2100" dirty="0">
                <a:latin typeface="+mn-lt"/>
              </a:rPr>
              <a:t>Admission</a:t>
            </a:r>
            <a:r>
              <a:rPr sz="2100" spc="-101" dirty="0">
                <a:latin typeface="+mn-lt"/>
              </a:rPr>
              <a:t> </a:t>
            </a:r>
            <a:r>
              <a:rPr sz="2100" dirty="0">
                <a:latin typeface="+mn-lt"/>
              </a:rPr>
              <a:t>Control</a:t>
            </a:r>
            <a:endParaRPr sz="2100">
              <a:latin typeface="+mn-lt"/>
            </a:endParaRPr>
          </a:p>
        </p:txBody>
      </p:sp>
      <p:sp>
        <p:nvSpPr>
          <p:cNvPr id="5" name="Content Placeholder 4"/>
          <p:cNvSpPr>
            <a:spLocks noGrp="1"/>
          </p:cNvSpPr>
          <p:nvPr>
            <p:ph idx="1"/>
          </p:nvPr>
        </p:nvSpPr>
        <p:spPr/>
        <p:txBody>
          <a:bodyPr/>
          <a:lstStyle/>
          <a:p>
            <a:pPr marL="266700" marR="3810">
              <a:lnSpc>
                <a:spcPct val="100400"/>
              </a:lnSpc>
              <a:spcBef>
                <a:spcPts val="64"/>
              </a:spcBef>
              <a:tabLst>
                <a:tab pos="265271" algn="l"/>
                <a:tab pos="265748" algn="l"/>
                <a:tab pos="1463516" algn="l"/>
                <a:tab pos="1866900" algn="l"/>
                <a:tab pos="3169444" algn="l"/>
                <a:tab pos="3878104" algn="l"/>
                <a:tab pos="5667851" algn="l"/>
              </a:tabLst>
            </a:pPr>
            <a:r>
              <a:rPr lang="en-US" sz="1800" dirty="0">
                <a:cs typeface="Arial"/>
              </a:rPr>
              <a:t>Refers to the mechanism used by a router or a switch, to accept  or reject a flow based on predefined parameters called </a:t>
            </a:r>
            <a:r>
              <a:rPr lang="en-US" sz="1800" dirty="0">
                <a:solidFill>
                  <a:srgbClr val="FF0000"/>
                </a:solidFill>
                <a:cs typeface="Arial"/>
              </a:rPr>
              <a:t>flow specifications.</a:t>
            </a:r>
          </a:p>
          <a:p>
            <a:pPr marL="266700" marR="3810">
              <a:lnSpc>
                <a:spcPct val="100400"/>
              </a:lnSpc>
              <a:spcBef>
                <a:spcPts val="64"/>
              </a:spcBef>
              <a:tabLst>
                <a:tab pos="265271" algn="l"/>
                <a:tab pos="265748" algn="l"/>
                <a:tab pos="1463516" algn="l"/>
                <a:tab pos="1866900" algn="l"/>
                <a:tab pos="3169444" algn="l"/>
                <a:tab pos="3878104" algn="l"/>
                <a:tab pos="5667851" algn="l"/>
              </a:tabLst>
            </a:pPr>
            <a:r>
              <a:rPr lang="en-US" sz="1800" dirty="0">
                <a:cs typeface="Arial"/>
              </a:rPr>
              <a:t>Rou</a:t>
            </a:r>
            <a:r>
              <a:rPr lang="en-US" sz="1800" spc="-8" dirty="0">
                <a:cs typeface="Arial"/>
              </a:rPr>
              <a:t>t</a:t>
            </a:r>
            <a:r>
              <a:rPr lang="en-US" sz="1800" dirty="0">
                <a:cs typeface="Arial"/>
              </a:rPr>
              <a:t>ers  </a:t>
            </a:r>
            <a:r>
              <a:rPr lang="en-US" sz="1800" spc="-8" dirty="0" smtClean="0">
                <a:cs typeface="Arial"/>
              </a:rPr>
              <a:t>o</a:t>
            </a:r>
            <a:r>
              <a:rPr lang="en-US" sz="1800" dirty="0" smtClean="0">
                <a:cs typeface="Arial"/>
              </a:rPr>
              <a:t>r switches </a:t>
            </a:r>
            <a:r>
              <a:rPr lang="en-US" sz="1800" dirty="0">
                <a:cs typeface="Arial"/>
              </a:rPr>
              <a:t>p</a:t>
            </a:r>
            <a:r>
              <a:rPr lang="en-US" sz="1800" spc="-8" dirty="0">
                <a:cs typeface="Arial"/>
              </a:rPr>
              <a:t>u</a:t>
            </a:r>
            <a:r>
              <a:rPr lang="en-US" sz="1800" dirty="0">
                <a:cs typeface="Arial"/>
              </a:rPr>
              <a:t>ts </a:t>
            </a:r>
            <a:r>
              <a:rPr lang="en-US" sz="1800" b="1" dirty="0">
                <a:cs typeface="Arial"/>
              </a:rPr>
              <a:t>restri</a:t>
            </a:r>
            <a:r>
              <a:rPr lang="en-US" sz="1800" b="1" spc="-15" dirty="0">
                <a:cs typeface="Arial"/>
              </a:rPr>
              <a:t>c</a:t>
            </a:r>
            <a:r>
              <a:rPr lang="en-US" sz="1800" b="1" dirty="0">
                <a:cs typeface="Arial"/>
              </a:rPr>
              <a:t>tions </a:t>
            </a:r>
            <a:r>
              <a:rPr lang="en-US" sz="1800" b="1" spc="-11" dirty="0">
                <a:cs typeface="Arial"/>
              </a:rPr>
              <a:t>on  </a:t>
            </a:r>
            <a:r>
              <a:rPr lang="en-US" sz="1800" b="1" dirty="0">
                <a:cs typeface="Arial"/>
              </a:rPr>
              <a:t>the </a:t>
            </a:r>
            <a:r>
              <a:rPr lang="en-US" sz="1800" b="1" spc="-4" dirty="0">
                <a:cs typeface="Arial"/>
              </a:rPr>
              <a:t>admission </a:t>
            </a:r>
            <a:r>
              <a:rPr lang="en-US" sz="1800" b="1" dirty="0">
                <a:cs typeface="Arial"/>
              </a:rPr>
              <a:t>of </a:t>
            </a:r>
            <a:r>
              <a:rPr lang="en-US" sz="1800" b="1" spc="-4" dirty="0">
                <a:cs typeface="Arial"/>
              </a:rPr>
              <a:t>packets </a:t>
            </a:r>
            <a:r>
              <a:rPr lang="en-US" sz="1800" b="1" dirty="0">
                <a:cs typeface="Arial"/>
              </a:rPr>
              <a:t>from</a:t>
            </a:r>
            <a:r>
              <a:rPr lang="en-US" sz="1800" b="1" spc="-150" dirty="0">
                <a:cs typeface="Arial"/>
              </a:rPr>
              <a:t> </a:t>
            </a:r>
            <a:r>
              <a:rPr lang="en-US" sz="1800" b="1" spc="-4" dirty="0">
                <a:cs typeface="Arial"/>
              </a:rPr>
              <a:t>host</a:t>
            </a:r>
            <a:r>
              <a:rPr lang="en-US" sz="1800" spc="-4" dirty="0">
                <a:cs typeface="Arial"/>
              </a:rPr>
              <a:t>.</a:t>
            </a:r>
            <a:endParaRPr lang="en-US" sz="1800" dirty="0">
              <a:cs typeface="Arial"/>
            </a:endParaRPr>
          </a:p>
          <a:p>
            <a:pPr>
              <a:spcBef>
                <a:spcPts val="19"/>
              </a:spcBef>
              <a:buFont typeface="Arial"/>
              <a:buChar char="•"/>
            </a:pPr>
            <a:endParaRPr lang="en-US" sz="1800" dirty="0">
              <a:cs typeface="Times New Roman"/>
            </a:endParaRPr>
          </a:p>
          <a:p>
            <a:pPr marL="266700" marR="223838" algn="just">
              <a:tabLst>
                <a:tab pos="265748" algn="l"/>
              </a:tabLst>
            </a:pPr>
            <a:r>
              <a:rPr lang="en-US" sz="1800" spc="-4" dirty="0">
                <a:cs typeface="Arial"/>
              </a:rPr>
              <a:t>Before </a:t>
            </a:r>
            <a:r>
              <a:rPr lang="en-US" sz="1800" dirty="0">
                <a:cs typeface="Arial"/>
              </a:rPr>
              <a:t>a </a:t>
            </a:r>
            <a:r>
              <a:rPr lang="en-US" sz="1800" spc="-4" dirty="0">
                <a:cs typeface="Arial"/>
              </a:rPr>
              <a:t>router </a:t>
            </a:r>
            <a:r>
              <a:rPr lang="en-US" sz="1800" dirty="0">
                <a:cs typeface="Arial"/>
              </a:rPr>
              <a:t>accepts the </a:t>
            </a:r>
            <a:r>
              <a:rPr lang="en-US" sz="1800" spc="-4" dirty="0">
                <a:cs typeface="Arial"/>
              </a:rPr>
              <a:t>flow </a:t>
            </a:r>
            <a:r>
              <a:rPr lang="en-US" sz="1800" dirty="0">
                <a:cs typeface="Arial"/>
              </a:rPr>
              <a:t>, </a:t>
            </a:r>
            <a:r>
              <a:rPr lang="en-US" sz="1800" spc="-4" dirty="0">
                <a:cs typeface="Arial"/>
              </a:rPr>
              <a:t>it  </a:t>
            </a:r>
            <a:r>
              <a:rPr lang="en-US" sz="1800" dirty="0">
                <a:cs typeface="Arial"/>
              </a:rPr>
              <a:t>checks the </a:t>
            </a:r>
            <a:r>
              <a:rPr lang="en-US" sz="1800" spc="-4" dirty="0">
                <a:cs typeface="Arial"/>
              </a:rPr>
              <a:t>flow </a:t>
            </a:r>
            <a:r>
              <a:rPr lang="en-US" sz="1800" dirty="0">
                <a:cs typeface="Arial"/>
              </a:rPr>
              <a:t>for </a:t>
            </a:r>
            <a:r>
              <a:rPr lang="en-US" sz="1800" spc="-4" dirty="0">
                <a:solidFill>
                  <a:srgbClr val="FF0000"/>
                </a:solidFill>
                <a:cs typeface="Arial"/>
              </a:rPr>
              <a:t>specifications in  </a:t>
            </a:r>
            <a:r>
              <a:rPr lang="en-US" sz="1800" dirty="0">
                <a:cs typeface="Arial"/>
              </a:rPr>
              <a:t>terms </a:t>
            </a:r>
            <a:r>
              <a:rPr lang="en-US" sz="1800" spc="-8" dirty="0">
                <a:cs typeface="Arial"/>
              </a:rPr>
              <a:t>of </a:t>
            </a:r>
            <a:r>
              <a:rPr lang="en-US" sz="1800" spc="-4" dirty="0">
                <a:cs typeface="Arial"/>
              </a:rPr>
              <a:t>bandwidth </a:t>
            </a:r>
            <a:r>
              <a:rPr lang="en-US" sz="1800" dirty="0">
                <a:cs typeface="Arial"/>
              </a:rPr>
              <a:t>, </a:t>
            </a:r>
            <a:r>
              <a:rPr lang="en-US" sz="1800" spc="-11" dirty="0">
                <a:cs typeface="Arial"/>
              </a:rPr>
              <a:t>buffer </a:t>
            </a:r>
            <a:r>
              <a:rPr lang="en-US" sz="1800" dirty="0">
                <a:cs typeface="Arial"/>
              </a:rPr>
              <a:t>size ,</a:t>
            </a:r>
            <a:r>
              <a:rPr lang="en-US" sz="1800" dirty="0" err="1">
                <a:cs typeface="Arial"/>
              </a:rPr>
              <a:t>cpu</a:t>
            </a:r>
            <a:r>
              <a:rPr lang="en-US" sz="1800" dirty="0">
                <a:cs typeface="Arial"/>
              </a:rPr>
              <a:t>  </a:t>
            </a:r>
            <a:r>
              <a:rPr lang="en-US" sz="1800" spc="-4" dirty="0">
                <a:cs typeface="Arial"/>
              </a:rPr>
              <a:t>speed</a:t>
            </a:r>
            <a:r>
              <a:rPr lang="en-US" sz="1800" spc="-45" dirty="0">
                <a:cs typeface="Arial"/>
              </a:rPr>
              <a:t> </a:t>
            </a:r>
            <a:r>
              <a:rPr lang="en-US" sz="1800" dirty="0">
                <a:cs typeface="Arial"/>
              </a:rPr>
              <a:t>etc.</a:t>
            </a:r>
          </a:p>
          <a:p>
            <a:endParaRPr lang="en-US" dirty="0"/>
          </a:p>
        </p:txBody>
      </p:sp>
    </p:spTree>
    <p:extLst>
      <p:ext uri="{BB962C8B-B14F-4D97-AF65-F5344CB8AC3E}">
        <p14:creationId xmlns:p14="http://schemas.microsoft.com/office/powerpoint/2010/main" val="2166946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4488" y="1462029"/>
            <a:ext cx="5915025" cy="332303"/>
          </a:xfrm>
          <a:prstGeom prst="rect">
            <a:avLst/>
          </a:prstGeom>
        </p:spPr>
        <p:txBody>
          <a:bodyPr vert="horz" wrap="square" lIns="0" tIns="9049" rIns="0" bIns="0" rtlCol="0" anchor="ctr">
            <a:spAutoFit/>
          </a:bodyPr>
          <a:lstStyle/>
          <a:p>
            <a:pPr marL="1399223" marR="3810" indent="-1217771">
              <a:lnSpc>
                <a:spcPct val="100000"/>
              </a:lnSpc>
              <a:spcBef>
                <a:spcPts val="71"/>
              </a:spcBef>
            </a:pPr>
            <a:r>
              <a:rPr sz="2100" spc="-146" dirty="0">
                <a:latin typeface="+mn-lt"/>
              </a:rPr>
              <a:t>Stringency </a:t>
            </a:r>
            <a:r>
              <a:rPr sz="2100" spc="-8" dirty="0">
                <a:latin typeface="+mn-lt"/>
              </a:rPr>
              <a:t>of </a:t>
            </a:r>
            <a:r>
              <a:rPr sz="2100" b="1" spc="-195" dirty="0">
                <a:solidFill>
                  <a:srgbClr val="006FC0"/>
                </a:solidFill>
                <a:latin typeface="+mn-lt"/>
                <a:cs typeface="Arial"/>
              </a:rPr>
              <a:t>applications’</a:t>
            </a:r>
            <a:r>
              <a:rPr sz="2100" b="1" spc="-285" dirty="0">
                <a:solidFill>
                  <a:srgbClr val="006FC0"/>
                </a:solidFill>
                <a:latin typeface="+mn-lt"/>
                <a:cs typeface="Arial"/>
              </a:rPr>
              <a:t> </a:t>
            </a:r>
            <a:r>
              <a:rPr sz="2100" b="1" spc="-153" dirty="0">
                <a:solidFill>
                  <a:srgbClr val="006FC0"/>
                </a:solidFill>
                <a:latin typeface="+mn-lt"/>
                <a:cs typeface="Arial"/>
              </a:rPr>
              <a:t>quality</a:t>
            </a:r>
            <a:r>
              <a:rPr sz="2100" b="1" spc="-153" dirty="0">
                <a:solidFill>
                  <a:srgbClr val="006FC0"/>
                </a:solidFill>
                <a:latin typeface="+mn-lt"/>
                <a:cs typeface="Trebuchet MS"/>
              </a:rPr>
              <a:t>-of-  </a:t>
            </a:r>
            <a:r>
              <a:rPr sz="2100" b="1" spc="-191" dirty="0">
                <a:solidFill>
                  <a:srgbClr val="006FC0"/>
                </a:solidFill>
                <a:latin typeface="+mn-lt"/>
                <a:cs typeface="Trebuchet MS"/>
              </a:rPr>
              <a:t>service</a:t>
            </a:r>
            <a:r>
              <a:rPr sz="2100" b="1" spc="-225" dirty="0">
                <a:solidFill>
                  <a:srgbClr val="006FC0"/>
                </a:solidFill>
                <a:latin typeface="+mn-lt"/>
                <a:cs typeface="Trebuchet MS"/>
              </a:rPr>
              <a:t> </a:t>
            </a:r>
            <a:r>
              <a:rPr sz="2100" b="1" spc="-195" dirty="0">
                <a:solidFill>
                  <a:srgbClr val="006FC0"/>
                </a:solidFill>
                <a:latin typeface="+mn-lt"/>
                <a:cs typeface="Trebuchet MS"/>
              </a:rPr>
              <a:t>requirements.</a:t>
            </a:r>
          </a:p>
        </p:txBody>
      </p:sp>
      <p:sp>
        <p:nvSpPr>
          <p:cNvPr id="3" name="object 3"/>
          <p:cNvSpPr/>
          <p:nvPr/>
        </p:nvSpPr>
        <p:spPr>
          <a:xfrm>
            <a:off x="1367273" y="2226069"/>
            <a:ext cx="5674748" cy="2629436"/>
          </a:xfrm>
          <a:prstGeom prst="rect">
            <a:avLst/>
          </a:prstGeom>
          <a:blipFill>
            <a:blip r:embed="rId2" cstate="print"/>
            <a:stretch>
              <a:fillRect/>
            </a:stretch>
          </a:blipFill>
        </p:spPr>
        <p:txBody>
          <a:bodyPr wrap="square" lIns="0" tIns="0" rIns="0" bIns="0" rtlCol="0"/>
          <a:lstStyle/>
          <a:p>
            <a:endParaRPr sz="1350"/>
          </a:p>
        </p:txBody>
      </p:sp>
    </p:spTree>
    <p:extLst>
      <p:ext uri="{BB962C8B-B14F-4D97-AF65-F5344CB8AC3E}">
        <p14:creationId xmlns:p14="http://schemas.microsoft.com/office/powerpoint/2010/main" val="3581231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dirty="0"/>
              <a:t>The first four applications have stringent requirements on reliability</a:t>
            </a:r>
            <a:r>
              <a:rPr lang="en-US" dirty="0" smtClean="0"/>
              <a:t>.</a:t>
            </a:r>
          </a:p>
          <a:p>
            <a:pPr lvl="0"/>
            <a:r>
              <a:rPr lang="en-US" dirty="0" smtClean="0"/>
              <a:t> </a:t>
            </a:r>
            <a:r>
              <a:rPr lang="en-US" dirty="0"/>
              <a:t>No bits may be delivered incorrectly. </a:t>
            </a:r>
            <a:endParaRPr lang="en-US" dirty="0" smtClean="0"/>
          </a:p>
          <a:p>
            <a:pPr lvl="0"/>
            <a:r>
              <a:rPr lang="en-US" dirty="0" smtClean="0"/>
              <a:t>This </a:t>
            </a:r>
            <a:r>
              <a:rPr lang="en-US" dirty="0"/>
              <a:t>goal is usually achieved by checksumming each packet and verifying the checksum at the destination. </a:t>
            </a:r>
            <a:endParaRPr lang="en-US" dirty="0" smtClean="0"/>
          </a:p>
          <a:p>
            <a:pPr lvl="0"/>
            <a:r>
              <a:rPr lang="en-US" dirty="0" smtClean="0"/>
              <a:t>If </a:t>
            </a:r>
            <a:r>
              <a:rPr lang="en-US" dirty="0"/>
              <a:t>a packet is damaged in transit, it is not acknowledged and will be retransmitted eventually. </a:t>
            </a:r>
            <a:r>
              <a:rPr lang="en-US" dirty="0" smtClean="0"/>
              <a:t>This </a:t>
            </a:r>
            <a:r>
              <a:rPr lang="en-US" dirty="0"/>
              <a:t>strategy gives high reliability. </a:t>
            </a:r>
          </a:p>
          <a:p>
            <a:pPr lvl="0"/>
            <a:r>
              <a:rPr lang="en-US" dirty="0"/>
              <a:t>The four final (audio/video) applications can tolerate errors, so no checksums are computed or verified.</a:t>
            </a:r>
          </a:p>
          <a:p>
            <a:pPr lvl="0"/>
            <a:r>
              <a:rPr lang="en-US" dirty="0"/>
              <a:t>File transfer applications, including e-mail and video, are not delay sensitive. </a:t>
            </a:r>
            <a:endParaRPr lang="en-US" dirty="0" smtClean="0"/>
          </a:p>
          <a:p>
            <a:pPr lvl="0"/>
            <a:r>
              <a:rPr lang="en-US" dirty="0" smtClean="0"/>
              <a:t>If </a:t>
            </a:r>
            <a:r>
              <a:rPr lang="en-US" dirty="0"/>
              <a:t>all packets are delayed uniformly by a few seconds, no harm is done.</a:t>
            </a:r>
          </a:p>
          <a:p>
            <a:endParaRPr lang="en-US" dirty="0"/>
          </a:p>
        </p:txBody>
      </p:sp>
    </p:spTree>
    <p:extLst>
      <p:ext uri="{BB962C8B-B14F-4D97-AF65-F5344CB8AC3E}">
        <p14:creationId xmlns:p14="http://schemas.microsoft.com/office/powerpoint/2010/main" val="1321880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dirty="0"/>
              <a:t>Interactive applications, such as Web surfing and remote login, are more delay sensitive. </a:t>
            </a:r>
            <a:endParaRPr lang="en-US" dirty="0" smtClean="0"/>
          </a:p>
          <a:p>
            <a:pPr lvl="0"/>
            <a:r>
              <a:rPr lang="en-US" dirty="0" smtClean="0"/>
              <a:t>Real-time </a:t>
            </a:r>
            <a:r>
              <a:rPr lang="en-US" dirty="0"/>
              <a:t>applications, such as telephony and videoconferencing have strict delay requirements. </a:t>
            </a:r>
          </a:p>
          <a:p>
            <a:pPr lvl="0"/>
            <a:r>
              <a:rPr lang="en-US" dirty="0"/>
              <a:t>The first three applications are not sensitive to the packets arriving with irregular time intervals between them. </a:t>
            </a:r>
            <a:endParaRPr lang="en-US" dirty="0" smtClean="0"/>
          </a:p>
          <a:p>
            <a:pPr lvl="0"/>
            <a:r>
              <a:rPr lang="en-US" dirty="0" smtClean="0"/>
              <a:t>Remote </a:t>
            </a:r>
            <a:r>
              <a:rPr lang="en-US" dirty="0"/>
              <a:t>login is somewhat sensitive to that, since characters on the screen will appear in little bursts if the connection suffers much jitter. </a:t>
            </a:r>
          </a:p>
          <a:p>
            <a:pPr lvl="0"/>
            <a:r>
              <a:rPr lang="en-US" dirty="0"/>
              <a:t>Video and especially audio are extremely sensitive to jitter. </a:t>
            </a:r>
          </a:p>
          <a:p>
            <a:pPr lvl="0"/>
            <a:r>
              <a:rPr lang="en-US" dirty="0"/>
              <a:t>Finally, the applications differ in their bandwidth needs, with e-mail and remote login not needing much, but video in all forms needing a great deal.</a:t>
            </a:r>
          </a:p>
          <a:p>
            <a:endParaRPr lang="en-US" dirty="0"/>
          </a:p>
        </p:txBody>
      </p:sp>
    </p:spTree>
    <p:extLst>
      <p:ext uri="{BB962C8B-B14F-4D97-AF65-F5344CB8AC3E}">
        <p14:creationId xmlns:p14="http://schemas.microsoft.com/office/powerpoint/2010/main" val="862881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Techniques for Achieving Good Quality of Service</a:t>
            </a:r>
            <a:r>
              <a:rPr lang="en-US" dirty="0"/>
              <a:t/>
            </a:r>
            <a:br>
              <a:rPr lang="en-US"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4114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1.Overprovisioning</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An easy solution is to provide so much router capacity, buffer space, and bandwidth that the packets flow easily. </a:t>
            </a:r>
            <a:endParaRPr lang="en-US" dirty="0" smtClean="0"/>
          </a:p>
          <a:p>
            <a:r>
              <a:rPr lang="en-US" dirty="0" smtClean="0"/>
              <a:t>The </a:t>
            </a:r>
            <a:r>
              <a:rPr lang="en-US" dirty="0"/>
              <a:t>trouble with this solution is that it is expensive. </a:t>
            </a:r>
          </a:p>
          <a:p>
            <a:endParaRPr lang="en-US" dirty="0"/>
          </a:p>
        </p:txBody>
      </p:sp>
    </p:spTree>
    <p:extLst>
      <p:ext uri="{BB962C8B-B14F-4D97-AF65-F5344CB8AC3E}">
        <p14:creationId xmlns:p14="http://schemas.microsoft.com/office/powerpoint/2010/main" val="32420086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2.Buffering</a:t>
            </a:r>
            <a:r>
              <a:rPr lang="en-US" dirty="0"/>
              <a:t/>
            </a:r>
            <a:br>
              <a:rPr lang="en-US" dirty="0"/>
            </a:br>
            <a:endParaRPr lang="en-US" dirty="0"/>
          </a:p>
        </p:txBody>
      </p:sp>
      <p:sp>
        <p:nvSpPr>
          <p:cNvPr id="3" name="Content Placeholder 2"/>
          <p:cNvSpPr>
            <a:spLocks noGrp="1"/>
          </p:cNvSpPr>
          <p:nvPr>
            <p:ph idx="1"/>
          </p:nvPr>
        </p:nvSpPr>
        <p:spPr/>
        <p:txBody>
          <a:bodyPr/>
          <a:lstStyle/>
          <a:p>
            <a:r>
              <a:rPr lang="en-US" sz="2400" dirty="0"/>
              <a:t>Flows can be buffered on the receiving side before being delivered. Buffering them does not affect the reliability or bandwidth, and increases the delay, but it smooths out the jitter. For audio and video on demand, jitter is the main problem, so this technique helps a lot</a:t>
            </a:r>
            <a:r>
              <a:rPr lang="en-US" dirty="0"/>
              <a:t>.</a:t>
            </a:r>
          </a:p>
          <a:p>
            <a:endParaRPr lang="en-US" dirty="0"/>
          </a:p>
        </p:txBody>
      </p:sp>
      <p:pic>
        <p:nvPicPr>
          <p:cNvPr id="4" name="Picture 3"/>
          <p:cNvPicPr/>
          <p:nvPr/>
        </p:nvPicPr>
        <p:blipFill>
          <a:blip r:embed="rId2" cstate="print"/>
          <a:srcRect/>
          <a:stretch>
            <a:fillRect/>
          </a:stretch>
        </p:blipFill>
        <p:spPr bwMode="auto">
          <a:xfrm>
            <a:off x="1763486" y="3670663"/>
            <a:ext cx="5277394" cy="2129245"/>
          </a:xfrm>
          <a:prstGeom prst="rect">
            <a:avLst/>
          </a:prstGeom>
          <a:noFill/>
          <a:ln w="9525">
            <a:noFill/>
            <a:miter lim="800000"/>
            <a:headEnd/>
            <a:tailEnd/>
          </a:ln>
        </p:spPr>
      </p:pic>
    </p:spTree>
    <p:extLst>
      <p:ext uri="{BB962C8B-B14F-4D97-AF65-F5344CB8AC3E}">
        <p14:creationId xmlns:p14="http://schemas.microsoft.com/office/powerpoint/2010/main" val="2457084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3.Traffic </a:t>
            </a:r>
            <a:r>
              <a:rPr lang="en-US" b="1" i="1" dirty="0"/>
              <a:t>Shaping</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Traffic shaping make the server (and hosts in general) transmit at a uniform rate, smooths out the traffic on the server side, rather than on the client side.</a:t>
            </a:r>
          </a:p>
          <a:p>
            <a:pPr lvl="0"/>
            <a:r>
              <a:rPr lang="en-US" dirty="0"/>
              <a:t>Traffic shaping is about regulating the average </a:t>
            </a:r>
            <a:r>
              <a:rPr lang="en-US" i="1" dirty="0"/>
              <a:t>rate </a:t>
            </a:r>
            <a:r>
              <a:rPr lang="en-US" dirty="0" smtClean="0"/>
              <a:t>of </a:t>
            </a:r>
            <a:r>
              <a:rPr lang="en-US" dirty="0"/>
              <a:t>data transmission. When a connection is set up, the user and the subnet </a:t>
            </a:r>
            <a:r>
              <a:rPr lang="en-US" dirty="0" smtClean="0"/>
              <a:t> </a:t>
            </a:r>
            <a:r>
              <a:rPr lang="en-US" dirty="0"/>
              <a:t>agree on a certain traffic pattern (i.e., shape) for that circuit, which is called a </a:t>
            </a:r>
            <a:r>
              <a:rPr lang="en-US" b="1" dirty="0"/>
              <a:t>service level agreement</a:t>
            </a:r>
            <a:r>
              <a:rPr lang="en-US" dirty="0"/>
              <a:t>. </a:t>
            </a:r>
          </a:p>
          <a:p>
            <a:pPr lvl="0"/>
            <a:r>
              <a:rPr lang="en-US" dirty="0"/>
              <a:t>Traffic shaping reduces congestion. Such agreements are not so important for file transfers but are of great importance for real-time data, such as audio and video connections, which have stringent quality-of-service requirements.</a:t>
            </a:r>
          </a:p>
          <a:p>
            <a:pPr lvl="0"/>
            <a:r>
              <a:rPr lang="en-US" dirty="0"/>
              <a:t>Monitoring a traffic flow is called </a:t>
            </a:r>
            <a:r>
              <a:rPr lang="en-US" b="1" dirty="0"/>
              <a:t>traffic policing</a:t>
            </a:r>
            <a:r>
              <a:rPr lang="en-US" dirty="0"/>
              <a:t>. Agreeing to a traffic shape and policing it afterward are easier with virtual-circuit subnets than with datagram subnets. </a:t>
            </a:r>
          </a:p>
          <a:p>
            <a:endParaRPr lang="en-US" dirty="0"/>
          </a:p>
        </p:txBody>
      </p:sp>
    </p:spTree>
    <p:extLst>
      <p:ext uri="{BB962C8B-B14F-4D97-AF65-F5344CB8AC3E}">
        <p14:creationId xmlns:p14="http://schemas.microsoft.com/office/powerpoint/2010/main" val="1916576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sz="3600" dirty="0" smtClean="0"/>
              <a:t>Leaky</a:t>
            </a:r>
            <a:r>
              <a:rPr lang="en-US" sz="3600" spc="-71" dirty="0" smtClean="0"/>
              <a:t> </a:t>
            </a:r>
            <a:r>
              <a:rPr lang="en-US" sz="3600" dirty="0" smtClean="0"/>
              <a:t>Bucket Algorithm</a:t>
            </a:r>
            <a:endParaRPr lang="en-US" dirty="0"/>
          </a:p>
        </p:txBody>
      </p:sp>
      <p:sp>
        <p:nvSpPr>
          <p:cNvPr id="3" name="Content Placeholder 2"/>
          <p:cNvSpPr>
            <a:spLocks noGrp="1"/>
          </p:cNvSpPr>
          <p:nvPr>
            <p:ph idx="1"/>
          </p:nvPr>
        </p:nvSpPr>
        <p:spPr/>
        <p:txBody>
          <a:bodyPr>
            <a:normAutofit/>
          </a:bodyPr>
          <a:lstStyle/>
          <a:p>
            <a:r>
              <a:rPr lang="en-US" dirty="0"/>
              <a:t>It is a single-server queuing system with constant service </a:t>
            </a:r>
            <a:r>
              <a:rPr lang="en-US" dirty="0" smtClean="0"/>
              <a:t>time.</a:t>
            </a:r>
          </a:p>
          <a:p>
            <a:r>
              <a:rPr lang="en-US" dirty="0" smtClean="0"/>
              <a:t>Imagine </a:t>
            </a:r>
            <a:r>
              <a:rPr lang="en-US" dirty="0"/>
              <a:t>a bucket with a small hole in the bottom, as illustrated in Fig. (a). </a:t>
            </a:r>
            <a:endParaRPr lang="en-US" dirty="0" smtClean="0"/>
          </a:p>
          <a:p>
            <a:r>
              <a:rPr lang="en-US" dirty="0" smtClean="0"/>
              <a:t>No </a:t>
            </a:r>
            <a:r>
              <a:rPr lang="en-US" dirty="0"/>
              <a:t>matter the rate at which water enters the bucket, the outflow is at a constant rate, ρ, when there is any water in the bucket and zero when the bucket is empty. </a:t>
            </a:r>
            <a:endParaRPr lang="en-US" dirty="0" smtClean="0"/>
          </a:p>
          <a:p>
            <a:r>
              <a:rPr lang="en-US" dirty="0" smtClean="0"/>
              <a:t>Also</a:t>
            </a:r>
            <a:r>
              <a:rPr lang="en-US" dirty="0"/>
              <a:t>, once the bucket is full, any additional water entering it spills over the sides and is </a:t>
            </a:r>
            <a:r>
              <a:rPr lang="en-US" dirty="0" smtClean="0"/>
              <a:t>lost.</a:t>
            </a:r>
            <a:endParaRPr lang="en-US" dirty="0"/>
          </a:p>
          <a:p>
            <a:endParaRPr lang="en-US" dirty="0"/>
          </a:p>
        </p:txBody>
      </p:sp>
    </p:spTree>
    <p:extLst>
      <p:ext uri="{BB962C8B-B14F-4D97-AF65-F5344CB8AC3E}">
        <p14:creationId xmlns:p14="http://schemas.microsoft.com/office/powerpoint/2010/main" val="722187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410</TotalTime>
  <Words>1453</Words>
  <Application>Microsoft Office PowerPoint</Application>
  <PresentationFormat>On-screen Show (4:3)</PresentationFormat>
  <Paragraphs>89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Quality of Service</vt:lpstr>
      <vt:lpstr>Stringency of applications’ quality-of-  service requirements.</vt:lpstr>
      <vt:lpstr>PowerPoint Presentation</vt:lpstr>
      <vt:lpstr>PowerPoint Presentation</vt:lpstr>
      <vt:lpstr>Techniques for Achieving Good Quality of Service </vt:lpstr>
      <vt:lpstr>1.Overprovisioning </vt:lpstr>
      <vt:lpstr>2.Buffering </vt:lpstr>
      <vt:lpstr>3.Traffic Shaping </vt:lpstr>
      <vt:lpstr> Leaky Bucket Algorithm</vt:lpstr>
      <vt:lpstr>Leaky Bucket</vt:lpstr>
      <vt:lpstr>Leaky Bucket Algorithm</vt:lpstr>
      <vt:lpstr>The Token Bucket Algorithm</vt:lpstr>
      <vt:lpstr>The Token Bucket Algorithm</vt:lpstr>
      <vt:lpstr>The Token Bucket Algorithm</vt:lpstr>
      <vt:lpstr>The Token Bucket Algorithm</vt:lpstr>
      <vt:lpstr>Comparison</vt:lpstr>
      <vt:lpstr>Comparison</vt:lpstr>
      <vt:lpstr>Resource Reservation</vt:lpstr>
      <vt:lpstr>Admission Control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JyothisPC</dc:creator>
  <cp:lastModifiedBy>SDPK22</cp:lastModifiedBy>
  <cp:revision>20</cp:revision>
  <dcterms:created xsi:type="dcterms:W3CDTF">2021-06-28T06:14:38Z</dcterms:created>
  <dcterms:modified xsi:type="dcterms:W3CDTF">2022-01-28T06:01:28Z</dcterms:modified>
</cp:coreProperties>
</file>