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2"/>
  </p:notesMasterIdLst>
  <p:sldIdLst>
    <p:sldId id="437" r:id="rId2"/>
    <p:sldId id="366" r:id="rId3"/>
    <p:sldId id="369" r:id="rId4"/>
    <p:sldId id="368" r:id="rId5"/>
    <p:sldId id="370" r:id="rId6"/>
    <p:sldId id="268" r:id="rId7"/>
    <p:sldId id="371" r:id="rId8"/>
    <p:sldId id="372" r:id="rId9"/>
    <p:sldId id="269" r:id="rId10"/>
    <p:sldId id="373" r:id="rId11"/>
    <p:sldId id="375" r:id="rId12"/>
    <p:sldId id="374" r:id="rId13"/>
    <p:sldId id="376" r:id="rId14"/>
    <p:sldId id="377" r:id="rId15"/>
    <p:sldId id="378" r:id="rId16"/>
    <p:sldId id="379" r:id="rId17"/>
    <p:sldId id="380" r:id="rId18"/>
    <p:sldId id="381" r:id="rId19"/>
    <p:sldId id="382" r:id="rId20"/>
    <p:sldId id="383" r:id="rId21"/>
    <p:sldId id="384" r:id="rId22"/>
    <p:sldId id="385" r:id="rId23"/>
    <p:sldId id="386" r:id="rId24"/>
    <p:sldId id="387" r:id="rId25"/>
    <p:sldId id="388" r:id="rId26"/>
    <p:sldId id="389" r:id="rId27"/>
    <p:sldId id="390" r:id="rId28"/>
    <p:sldId id="391" r:id="rId29"/>
    <p:sldId id="394" r:id="rId30"/>
    <p:sldId id="395" r:id="rId31"/>
    <p:sldId id="398" r:id="rId32"/>
    <p:sldId id="396" r:id="rId33"/>
    <p:sldId id="399" r:id="rId34"/>
    <p:sldId id="400" r:id="rId35"/>
    <p:sldId id="402" r:id="rId36"/>
    <p:sldId id="403" r:id="rId37"/>
    <p:sldId id="404" r:id="rId38"/>
    <p:sldId id="397" r:id="rId39"/>
    <p:sldId id="444" r:id="rId40"/>
    <p:sldId id="406" r:id="rId41"/>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1206"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7080E2-BC43-4CAC-866C-2E56AC2D67D3}" type="datetimeFigureOut">
              <a:rPr lang="en-US" smtClean="0"/>
              <a:pPr/>
              <a:t>1/13/2022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E682-FDA1-4F13-B5A7-4DCC3127F90C}" type="slidenum">
              <a:rPr lang="en-US" smtClean="0"/>
              <a:pPr/>
              <a:t>‹#›</a:t>
            </a:fld>
            <a:endParaRPr lang="en-US"/>
          </a:p>
        </p:txBody>
      </p:sp>
    </p:spTree>
    <p:extLst>
      <p:ext uri="{BB962C8B-B14F-4D97-AF65-F5344CB8AC3E}">
        <p14:creationId xmlns:p14="http://schemas.microsoft.com/office/powerpoint/2010/main" val="2518470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362D7A-38B9-4A1C-91CB-FE05FBDF5B74}"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3700A69-AFA5-4606-8E56-05A639C9AE5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117F2A0-B6FE-4181-9E81-15870594AACA}"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F55C829-AE99-4997-8EBC-414F558758A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8CC6B-B086-4019-9A6B-1D7874CBC23A}"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10445ED-F1CB-4A7A-8277-EC641C97637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7B49CB95-5005-4683-9F27-FD9CEC8C2E9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D22F2FA5-0ECD-45FB-ADFF-50B964F62A7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11A792C1-97CB-47CE-8811-7FD9D72F6C5E}"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C5120ED-67C9-4200-9AE3-E543EF218D0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EAB78E4-0C88-4767-B60F-E55BCFA972E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0" y="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0" y="5715000"/>
            <a:ext cx="9144000"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endParaRPr lang="en-US"/>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410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B6DDB3D3-3028-4451-A3A3-65B85FF8A528}"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ctr" rtl="0" fontAlgn="base">
        <a:spcBef>
          <a:spcPct val="0"/>
        </a:spcBef>
        <a:spcAft>
          <a:spcPct val="0"/>
        </a:spcAft>
        <a:defRPr sz="4400">
          <a:solidFill>
            <a:srgbClr val="FF0000"/>
          </a:solidFill>
          <a:latin typeface="+mj-lt"/>
          <a:ea typeface="+mj-ea"/>
          <a:cs typeface="+mj-cs"/>
        </a:defRPr>
      </a:lvl1pPr>
      <a:lvl2pPr algn="ctr" rtl="0" fontAlgn="base">
        <a:spcBef>
          <a:spcPct val="0"/>
        </a:spcBef>
        <a:spcAft>
          <a:spcPct val="0"/>
        </a:spcAft>
        <a:defRPr sz="4400">
          <a:solidFill>
            <a:srgbClr val="FF0000"/>
          </a:solidFill>
          <a:latin typeface="Times New Roman" pitchFamily="18" charset="0"/>
        </a:defRPr>
      </a:lvl2pPr>
      <a:lvl3pPr algn="ctr" rtl="0" fontAlgn="base">
        <a:spcBef>
          <a:spcPct val="0"/>
        </a:spcBef>
        <a:spcAft>
          <a:spcPct val="0"/>
        </a:spcAft>
        <a:defRPr sz="4400">
          <a:solidFill>
            <a:srgbClr val="FF0000"/>
          </a:solidFill>
          <a:latin typeface="Times New Roman" pitchFamily="18" charset="0"/>
        </a:defRPr>
      </a:lvl3pPr>
      <a:lvl4pPr algn="ctr" rtl="0" fontAlgn="base">
        <a:spcBef>
          <a:spcPct val="0"/>
        </a:spcBef>
        <a:spcAft>
          <a:spcPct val="0"/>
        </a:spcAft>
        <a:defRPr sz="4400">
          <a:solidFill>
            <a:srgbClr val="FF0000"/>
          </a:solidFill>
          <a:latin typeface="Times New Roman" pitchFamily="18" charset="0"/>
        </a:defRPr>
      </a:lvl4pPr>
      <a:lvl5pPr algn="ctr" rtl="0" fontAlgn="base">
        <a:spcBef>
          <a:spcPct val="0"/>
        </a:spcBef>
        <a:spcAft>
          <a:spcPct val="0"/>
        </a:spcAft>
        <a:defRPr sz="4400">
          <a:solidFill>
            <a:srgbClr val="FF0000"/>
          </a:solidFill>
          <a:latin typeface="Times New Roman" pitchFamily="18" charset="0"/>
        </a:defRPr>
      </a:lvl5pPr>
      <a:lvl6pPr marL="457200" algn="ctr" rtl="0" fontAlgn="base">
        <a:spcBef>
          <a:spcPct val="0"/>
        </a:spcBef>
        <a:spcAft>
          <a:spcPct val="0"/>
        </a:spcAft>
        <a:defRPr sz="4400">
          <a:solidFill>
            <a:srgbClr val="FF0000"/>
          </a:solidFill>
          <a:latin typeface="Times New Roman" pitchFamily="18" charset="0"/>
        </a:defRPr>
      </a:lvl6pPr>
      <a:lvl7pPr marL="914400" algn="ctr" rtl="0" fontAlgn="base">
        <a:spcBef>
          <a:spcPct val="0"/>
        </a:spcBef>
        <a:spcAft>
          <a:spcPct val="0"/>
        </a:spcAft>
        <a:defRPr sz="4400">
          <a:solidFill>
            <a:srgbClr val="FF0000"/>
          </a:solidFill>
          <a:latin typeface="Times New Roman" pitchFamily="18" charset="0"/>
        </a:defRPr>
      </a:lvl7pPr>
      <a:lvl8pPr marL="1371600" algn="ctr" rtl="0" fontAlgn="base">
        <a:spcBef>
          <a:spcPct val="0"/>
        </a:spcBef>
        <a:spcAft>
          <a:spcPct val="0"/>
        </a:spcAft>
        <a:defRPr sz="4400">
          <a:solidFill>
            <a:srgbClr val="FF0000"/>
          </a:solidFill>
          <a:latin typeface="Times New Roman" pitchFamily="18" charset="0"/>
        </a:defRPr>
      </a:lvl8pPr>
      <a:lvl9pPr marL="1828800" algn="ctr" rtl="0" fontAlgn="base">
        <a:spcBef>
          <a:spcPct val="0"/>
        </a:spcBef>
        <a:spcAft>
          <a:spcPct val="0"/>
        </a:spcAft>
        <a:defRPr sz="4400">
          <a:solidFill>
            <a:srgbClr val="FF0000"/>
          </a:solidFill>
          <a:latin typeface="Times New Roman" pitchFamily="18" charset="0"/>
        </a:defRPr>
      </a:lvl9pPr>
    </p:titleStyle>
    <p:bodyStyle>
      <a:lvl1pPr marL="609600" indent="-609600" algn="l" rtl="0" fontAlgn="base">
        <a:spcBef>
          <a:spcPct val="20000"/>
        </a:spcBef>
        <a:spcAft>
          <a:spcPct val="0"/>
        </a:spcAft>
        <a:buClr>
          <a:schemeClr val="accent2"/>
        </a:buClr>
        <a:buAutoNum type="alphaLcParenR"/>
        <a:defRPr sz="2400">
          <a:solidFill>
            <a:schemeClr val="tx1"/>
          </a:solidFill>
          <a:latin typeface="+mn-lt"/>
          <a:ea typeface="+mn-ea"/>
          <a:cs typeface="+mn-cs"/>
        </a:defRPr>
      </a:lvl1pPr>
      <a:lvl2pPr marL="990600" indent="-533400" algn="l" rtl="0" fontAlgn="base">
        <a:spcBef>
          <a:spcPct val="20000"/>
        </a:spcBef>
        <a:spcAft>
          <a:spcPct val="0"/>
        </a:spcAft>
        <a:buClr>
          <a:schemeClr val="accent2"/>
        </a:buClr>
        <a:buChar char="–"/>
        <a:defRPr sz="2800">
          <a:solidFill>
            <a:schemeClr val="tx1"/>
          </a:solidFill>
          <a:latin typeface="+mn-lt"/>
        </a:defRPr>
      </a:lvl2pPr>
      <a:lvl3pPr marL="1371600" indent="-457200" algn="l" rtl="0" fontAlgn="base">
        <a:spcBef>
          <a:spcPct val="20000"/>
        </a:spcBef>
        <a:spcAft>
          <a:spcPct val="0"/>
        </a:spcAft>
        <a:buClr>
          <a:schemeClr val="accent2"/>
        </a:buClr>
        <a:buChar char="•"/>
        <a:defRPr sz="2400">
          <a:solidFill>
            <a:schemeClr val="tx1"/>
          </a:solidFill>
          <a:latin typeface="+mn-lt"/>
        </a:defRPr>
      </a:lvl3pPr>
      <a:lvl4pPr marL="1752600" indent="-381000" algn="l" rtl="0" fontAlgn="base">
        <a:spcBef>
          <a:spcPct val="20000"/>
        </a:spcBef>
        <a:spcAft>
          <a:spcPct val="0"/>
        </a:spcAft>
        <a:buClr>
          <a:schemeClr val="accent2"/>
        </a:buClr>
        <a:buChar char="–"/>
        <a:defRPr sz="2000">
          <a:solidFill>
            <a:schemeClr val="tx1"/>
          </a:solidFill>
          <a:latin typeface="+mn-lt"/>
        </a:defRPr>
      </a:lvl4pPr>
      <a:lvl5pPr marL="2209800" indent="-381000" algn="l" rtl="0" fontAlgn="base">
        <a:spcBef>
          <a:spcPct val="20000"/>
        </a:spcBef>
        <a:spcAft>
          <a:spcPct val="0"/>
        </a:spcAft>
        <a:buClr>
          <a:schemeClr val="accent2"/>
        </a:buClr>
        <a:buChar char="»"/>
        <a:defRPr sz="2000">
          <a:solidFill>
            <a:schemeClr val="tx1"/>
          </a:solidFill>
          <a:latin typeface="+mn-lt"/>
        </a:defRPr>
      </a:lvl5pPr>
      <a:lvl6pPr marL="2667000" indent="-381000" algn="l" rtl="0" fontAlgn="base">
        <a:spcBef>
          <a:spcPct val="20000"/>
        </a:spcBef>
        <a:spcAft>
          <a:spcPct val="0"/>
        </a:spcAft>
        <a:buClr>
          <a:schemeClr val="accent2"/>
        </a:buClr>
        <a:buChar char="»"/>
        <a:defRPr sz="2000">
          <a:solidFill>
            <a:schemeClr val="tx1"/>
          </a:solidFill>
          <a:latin typeface="+mn-lt"/>
        </a:defRPr>
      </a:lvl6pPr>
      <a:lvl7pPr marL="3124200" indent="-381000" algn="l" rtl="0" fontAlgn="base">
        <a:spcBef>
          <a:spcPct val="20000"/>
        </a:spcBef>
        <a:spcAft>
          <a:spcPct val="0"/>
        </a:spcAft>
        <a:buClr>
          <a:schemeClr val="accent2"/>
        </a:buClr>
        <a:buChar char="»"/>
        <a:defRPr sz="2000">
          <a:solidFill>
            <a:schemeClr val="tx1"/>
          </a:solidFill>
          <a:latin typeface="+mn-lt"/>
        </a:defRPr>
      </a:lvl7pPr>
      <a:lvl8pPr marL="3581400" indent="-381000" algn="l" rtl="0" fontAlgn="base">
        <a:spcBef>
          <a:spcPct val="20000"/>
        </a:spcBef>
        <a:spcAft>
          <a:spcPct val="0"/>
        </a:spcAft>
        <a:buClr>
          <a:schemeClr val="accent2"/>
        </a:buClr>
        <a:buChar char="»"/>
        <a:defRPr sz="2000">
          <a:solidFill>
            <a:schemeClr val="tx1"/>
          </a:solidFill>
          <a:latin typeface="+mn-lt"/>
        </a:defRPr>
      </a:lvl8pPr>
      <a:lvl9pPr marL="4038600" indent="-381000" algn="l" rtl="0" fontAlgn="base">
        <a:spcBef>
          <a:spcPct val="20000"/>
        </a:spcBef>
        <a:spcAft>
          <a:spcPct val="0"/>
        </a:spcAft>
        <a:buClr>
          <a:schemeClr val="accent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1673"/>
            <a:ext cx="9144000" cy="1143000"/>
          </a:xfrm>
        </p:spPr>
        <p:txBody>
          <a:bodyPr/>
          <a:lstStyle/>
          <a:p>
            <a:r>
              <a:rPr lang="en-US" b="1" dirty="0"/>
              <a:t>Distance Vector Routing </a:t>
            </a:r>
            <a:br>
              <a:rPr lang="en-US" b="1" dirty="0"/>
            </a:br>
            <a:endParaRPr lang="en-US" dirty="0"/>
          </a:p>
        </p:txBody>
      </p:sp>
      <p:sp>
        <p:nvSpPr>
          <p:cNvPr id="3" name="Content Placeholder 2"/>
          <p:cNvSpPr>
            <a:spLocks noGrp="1"/>
          </p:cNvSpPr>
          <p:nvPr>
            <p:ph idx="1"/>
          </p:nvPr>
        </p:nvSpPr>
        <p:spPr>
          <a:xfrm>
            <a:off x="346364" y="1142999"/>
            <a:ext cx="8534400" cy="4939145"/>
          </a:xfrm>
        </p:spPr>
        <p:txBody>
          <a:bodyPr/>
          <a:lstStyle/>
          <a:p>
            <a:pPr lvl="1" algn="just">
              <a:buFont typeface="Wingdings" pitchFamily="2" charset="2"/>
              <a:buChar char="§"/>
            </a:pPr>
            <a:r>
              <a:rPr lang="en-US" sz="2400" dirty="0"/>
              <a:t>Modern computer networks generally use dynamic routing algorithms </a:t>
            </a:r>
          </a:p>
          <a:p>
            <a:pPr lvl="1" algn="just">
              <a:buFont typeface="Wingdings" pitchFamily="2" charset="2"/>
              <a:buChar char="§"/>
            </a:pPr>
            <a:r>
              <a:rPr lang="en-US" sz="2400" dirty="0"/>
              <a:t>because static algorithms do not take the current network load into account. </a:t>
            </a:r>
          </a:p>
          <a:p>
            <a:pPr lvl="1" algn="just">
              <a:buFont typeface="Wingdings" pitchFamily="2" charset="2"/>
              <a:buChar char="§"/>
            </a:pPr>
            <a:r>
              <a:rPr lang="en-US" sz="2400" dirty="0">
                <a:solidFill>
                  <a:srgbClr val="FF0000"/>
                </a:solidFill>
              </a:rPr>
              <a:t>Two dynamic algorithms </a:t>
            </a:r>
            <a:r>
              <a:rPr lang="en-US" sz="2400" dirty="0"/>
              <a:t>are the most popular</a:t>
            </a:r>
          </a:p>
          <a:p>
            <a:pPr lvl="2" algn="just">
              <a:buFont typeface="Wingdings" pitchFamily="2" charset="2"/>
              <a:buChar char="§"/>
            </a:pPr>
            <a:r>
              <a:rPr lang="en-US" dirty="0"/>
              <a:t>distance vector routing and </a:t>
            </a:r>
          </a:p>
          <a:p>
            <a:pPr lvl="2" algn="just">
              <a:buFont typeface="Wingdings" pitchFamily="2" charset="2"/>
              <a:buChar char="§"/>
            </a:pPr>
            <a:r>
              <a:rPr lang="en-US" dirty="0"/>
              <a:t>link state routing</a:t>
            </a:r>
            <a:endParaRPr lang="en-US" dirty="0">
              <a:latin typeface="Arial" pitchFamily="34" charset="0"/>
              <a:cs typeface="Arial" pitchFamily="34"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EF55C829-AE99-4997-8EBC-414F558758A8}" type="slidenum">
              <a:rPr lang="en-US" smtClean="0"/>
              <a:pPr/>
              <a:t>1</a:t>
            </a:fld>
            <a:endParaRPr lang="en-US"/>
          </a:p>
        </p:txBody>
      </p:sp>
    </p:spTree>
    <p:extLst>
      <p:ext uri="{BB962C8B-B14F-4D97-AF65-F5344CB8AC3E}">
        <p14:creationId xmlns:p14="http://schemas.microsoft.com/office/powerpoint/2010/main" val="743656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smtClean="0"/>
              <a:t>Routing Algorithms - DVR</a:t>
            </a:r>
            <a:endParaRPr lang="en-US" dirty="0"/>
          </a:p>
        </p:txBody>
      </p:sp>
      <p:sp>
        <p:nvSpPr>
          <p:cNvPr id="12291" name="Rectangle 3"/>
          <p:cNvSpPr>
            <a:spLocks noGrp="1" noChangeArrowheads="1"/>
          </p:cNvSpPr>
          <p:nvPr>
            <p:ph type="body" idx="1"/>
          </p:nvPr>
        </p:nvSpPr>
        <p:spPr>
          <a:xfrm>
            <a:off x="0" y="710692"/>
            <a:ext cx="9144000" cy="5889978"/>
          </a:xfrm>
        </p:spPr>
        <p:txBody>
          <a:bodyPr/>
          <a:lstStyle/>
          <a:p>
            <a:pPr algn="just">
              <a:buFont typeface="Wingdings" pitchFamily="2" charset="2"/>
              <a:buChar char="§"/>
            </a:pPr>
            <a:r>
              <a:rPr lang="en-US" dirty="0" smtClean="0"/>
              <a:t>To see how fast good news propagates, consider the five-node (linear) subnet of Fig. a, where the delay metric is the number of hops. </a:t>
            </a:r>
          </a:p>
          <a:p>
            <a:pPr algn="just">
              <a:buFont typeface="Wingdings" pitchFamily="2" charset="2"/>
              <a:buChar char="§"/>
            </a:pPr>
            <a:r>
              <a:rPr lang="en-US" dirty="0" smtClean="0"/>
              <a:t>Suppose A is down initially and all the other routers know this. </a:t>
            </a:r>
          </a:p>
          <a:p>
            <a:pPr algn="just">
              <a:buFont typeface="Wingdings" pitchFamily="2" charset="2"/>
              <a:buChar char="§"/>
            </a:pPr>
            <a:r>
              <a:rPr lang="en-US" dirty="0" smtClean="0"/>
              <a:t>In other words, they have all recorded the delay to A as infinity. </a:t>
            </a:r>
          </a:p>
          <a:p>
            <a:pPr algn="just">
              <a:buFont typeface="Wingdings" pitchFamily="2" charset="2"/>
              <a:buChar char="§"/>
            </a:pPr>
            <a:r>
              <a:rPr lang="en-US" dirty="0" smtClean="0"/>
              <a:t>When A comes up, the other routers learn about it via the vector exchanges. </a:t>
            </a:r>
          </a:p>
          <a:p>
            <a:pPr algn="just">
              <a:buFont typeface="Wingdings" pitchFamily="2" charset="2"/>
              <a:buChar char="§"/>
            </a:pPr>
            <a:r>
              <a:rPr lang="en-US" dirty="0" smtClean="0"/>
              <a:t>Assume periodically a vector exchange has initiated at all routers simultaneously. </a:t>
            </a:r>
          </a:p>
          <a:p>
            <a:pPr algn="just">
              <a:buFont typeface="Wingdings" pitchFamily="2" charset="2"/>
              <a:buChar char="§"/>
            </a:pPr>
            <a:r>
              <a:rPr lang="en-US" dirty="0" smtClean="0"/>
              <a:t>At the time of the first exchange, B learns that its left neighbor has zero delay to A. </a:t>
            </a:r>
          </a:p>
          <a:p>
            <a:pPr algn="just">
              <a:buFont typeface="Wingdings" pitchFamily="2" charset="2"/>
              <a:buChar char="§"/>
            </a:pPr>
            <a:r>
              <a:rPr lang="en-US" dirty="0" smtClean="0"/>
              <a:t>B now makes an entry in its routing table that A is one hop away to the left. </a:t>
            </a:r>
          </a:p>
          <a:p>
            <a:pPr algn="just">
              <a:buFont typeface="Wingdings" pitchFamily="2" charset="2"/>
              <a:buChar char="§"/>
            </a:pPr>
            <a:r>
              <a:rPr lang="en-US" dirty="0" smtClean="0"/>
              <a:t>All the other routers still think that A is down.</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710692"/>
            <a:ext cx="9144000" cy="5889978"/>
          </a:xfrm>
        </p:spPr>
        <p:txBody>
          <a:bodyPr/>
          <a:lstStyle/>
          <a:p>
            <a:pPr lvl="1" algn="just">
              <a:buFont typeface="Wingdings" pitchFamily="2" charset="2"/>
              <a:buChar char="§"/>
            </a:pPr>
            <a:r>
              <a:rPr lang="en-US" sz="2400" dirty="0" smtClean="0"/>
              <a:t>At this point, the routing table entries for A are as shown in the second row of Fig a. </a:t>
            </a:r>
          </a:p>
          <a:p>
            <a:pPr lvl="1" algn="just">
              <a:buFont typeface="Wingdings" pitchFamily="2" charset="2"/>
              <a:buChar char="§"/>
            </a:pPr>
            <a:r>
              <a:rPr lang="en-US" sz="2400" dirty="0" smtClean="0"/>
              <a:t>On the next exchange, C learns that B has a path of length 1 to A</a:t>
            </a:r>
          </a:p>
          <a:p>
            <a:pPr lvl="1" algn="just">
              <a:buFont typeface="Wingdings" pitchFamily="2" charset="2"/>
              <a:buChar char="§"/>
            </a:pPr>
            <a:r>
              <a:rPr lang="en-US" sz="2400" dirty="0" smtClean="0"/>
              <a:t>so it updates its routing table to indicate a path of length 2</a:t>
            </a:r>
          </a:p>
          <a:p>
            <a:pPr lvl="1" algn="just">
              <a:buFont typeface="Wingdings" pitchFamily="2" charset="2"/>
              <a:buChar char="§"/>
            </a:pPr>
            <a:r>
              <a:rPr lang="en-US" sz="2400" dirty="0" smtClean="0"/>
              <a:t>but D and E do not hear the good news. </a:t>
            </a:r>
          </a:p>
          <a:p>
            <a:pPr lvl="1" algn="just">
              <a:buFont typeface="Wingdings" pitchFamily="2" charset="2"/>
              <a:buChar char="§"/>
            </a:pPr>
            <a:r>
              <a:rPr lang="en-US" sz="2400" dirty="0" smtClean="0"/>
              <a:t>Clearly, the good news is spreading at the rate of one hop per exchange. </a:t>
            </a:r>
          </a:p>
          <a:p>
            <a:pPr lvl="1" algn="just">
              <a:buFont typeface="Wingdings" pitchFamily="2" charset="2"/>
              <a:buChar char="§"/>
            </a:pPr>
            <a:r>
              <a:rPr lang="en-US" sz="2400" dirty="0" smtClean="0"/>
              <a:t>In a subnet whose longest path is of length N hops, within N exchanges everyone will know about newly-revived lines and routers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Distance Vector </a:t>
            </a:r>
            <a:r>
              <a:rPr lang="en-US" dirty="0" smtClean="0"/>
              <a:t>Routing</a:t>
            </a:r>
            <a:endParaRPr lang="en-US" dirty="0"/>
          </a:p>
        </p:txBody>
      </p:sp>
      <p:sp>
        <p:nvSpPr>
          <p:cNvPr id="18436" name="Text Box 4"/>
          <p:cNvSpPr txBox="1">
            <a:spLocks noChangeArrowheads="1"/>
          </p:cNvSpPr>
          <p:nvPr/>
        </p:nvSpPr>
        <p:spPr bwMode="auto">
          <a:xfrm>
            <a:off x="1350963" y="6081713"/>
            <a:ext cx="6415087" cy="457200"/>
          </a:xfrm>
          <a:prstGeom prst="rect">
            <a:avLst/>
          </a:prstGeom>
          <a:noFill/>
          <a:ln w="9525">
            <a:noFill/>
            <a:miter lim="800000"/>
            <a:headEnd/>
            <a:tailEnd/>
          </a:ln>
          <a:effectLst/>
        </p:spPr>
        <p:txBody>
          <a:bodyPr>
            <a:spAutoFit/>
          </a:bodyPr>
          <a:lstStyle/>
          <a:p>
            <a:pPr>
              <a:spcBef>
                <a:spcPct val="50000"/>
              </a:spcBef>
            </a:pPr>
            <a:r>
              <a:rPr lang="en-US" sz="2400" dirty="0" smtClean="0">
                <a:latin typeface="Times New Roman" pitchFamily="18" charset="0"/>
              </a:rPr>
              <a:t>b) The </a:t>
            </a:r>
            <a:r>
              <a:rPr lang="en-US" sz="2400" dirty="0">
                <a:latin typeface="Times New Roman" pitchFamily="18" charset="0"/>
              </a:rPr>
              <a:t>count-to-infinity problem.</a:t>
            </a:r>
          </a:p>
        </p:txBody>
      </p:sp>
      <p:pic>
        <p:nvPicPr>
          <p:cNvPr id="18438" name="Picture 6" descr="5-10"/>
          <p:cNvPicPr>
            <a:picLocks noChangeAspect="1" noChangeArrowheads="1"/>
          </p:cNvPicPr>
          <p:nvPr/>
        </p:nvPicPr>
        <p:blipFill>
          <a:blip r:embed="rId2" cstate="print"/>
          <a:srcRect l="51680" b="12775"/>
          <a:stretch>
            <a:fillRect/>
          </a:stretch>
        </p:blipFill>
        <p:spPr bwMode="auto">
          <a:xfrm>
            <a:off x="194872" y="1189870"/>
            <a:ext cx="8559384" cy="4866156"/>
          </a:xfrm>
          <a:prstGeom prst="rect">
            <a:avLst/>
          </a:prstGeom>
          <a:noFill/>
        </p:spPr>
      </p:pic>
      <p:sp>
        <p:nvSpPr>
          <p:cNvPr id="5" name="Slide Number Placeholder 4"/>
          <p:cNvSpPr>
            <a:spLocks noGrp="1"/>
          </p:cNvSpPr>
          <p:nvPr>
            <p:ph type="sldNum" sz="quarter" idx="12"/>
          </p:nvPr>
        </p:nvSpPr>
        <p:spPr/>
        <p:txBody>
          <a:bodyPr/>
          <a:lstStyle/>
          <a:p>
            <a:fld id="{EF55C829-AE99-4997-8EBC-414F558758A8}"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lvl="1" algn="just">
              <a:buFont typeface="Wingdings" pitchFamily="2" charset="2"/>
              <a:buChar char="§"/>
            </a:pPr>
            <a:r>
              <a:rPr lang="en-US" sz="2400" dirty="0" smtClean="0"/>
              <a:t>Now let us consider the situation of Fig. (b), in which all the lines and routers are initially up. </a:t>
            </a:r>
          </a:p>
          <a:p>
            <a:pPr lvl="1" algn="just">
              <a:buFont typeface="Wingdings" pitchFamily="2" charset="2"/>
              <a:buChar char="§"/>
            </a:pPr>
            <a:r>
              <a:rPr lang="en-US" sz="2400" dirty="0" smtClean="0"/>
              <a:t>Routers B, C, D, and E have distances to A of 1, 2, 3, and 4, respectively. </a:t>
            </a:r>
          </a:p>
          <a:p>
            <a:pPr lvl="1" algn="just">
              <a:buFont typeface="Wingdings" pitchFamily="2" charset="2"/>
              <a:buChar char="§"/>
            </a:pPr>
            <a:r>
              <a:rPr lang="en-US" sz="2400" dirty="0" smtClean="0"/>
              <a:t>Suddenly A goes down, or the line between A and B is cut</a:t>
            </a:r>
          </a:p>
          <a:p>
            <a:pPr lvl="1" algn="just">
              <a:buFont typeface="Wingdings" pitchFamily="2" charset="2"/>
              <a:buChar char="§"/>
            </a:pPr>
            <a:r>
              <a:rPr lang="en-US" sz="2400" dirty="0" smtClean="0"/>
              <a:t>At the first packet exchange, B does not hear anything from A. </a:t>
            </a:r>
          </a:p>
          <a:p>
            <a:pPr lvl="1" algn="just">
              <a:buFont typeface="Wingdings" pitchFamily="2" charset="2"/>
              <a:buChar char="§"/>
            </a:pPr>
            <a:r>
              <a:rPr lang="en-US" sz="2400" dirty="0" smtClean="0"/>
              <a:t>Fortunately, C says: I have a path to A of length 2. </a:t>
            </a:r>
          </a:p>
          <a:p>
            <a:pPr lvl="1" algn="just">
              <a:buFont typeface="Wingdings" pitchFamily="2" charset="2"/>
              <a:buChar char="§"/>
            </a:pPr>
            <a:r>
              <a:rPr lang="en-US" sz="2400" dirty="0" smtClean="0"/>
              <a:t>B does not know that C's path runs through B itself. </a:t>
            </a:r>
          </a:p>
          <a:p>
            <a:pPr lvl="1" algn="just">
              <a:buFont typeface="Wingdings" pitchFamily="2" charset="2"/>
              <a:buChar char="§"/>
            </a:pPr>
            <a:r>
              <a:rPr lang="en-US" sz="2400" dirty="0" smtClean="0"/>
              <a:t>As a result, B thinks it can reach A via C, with a path length of 3. </a:t>
            </a:r>
          </a:p>
          <a:p>
            <a:pPr lvl="1" algn="just">
              <a:buFont typeface="Wingdings" pitchFamily="2" charset="2"/>
              <a:buChar char="§"/>
            </a:pPr>
            <a:r>
              <a:rPr lang="en-US" sz="2400" dirty="0" smtClean="0"/>
              <a:t>D and E do not update their entries for A on the first exchange.</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lvl="1" algn="just">
              <a:buFont typeface="Wingdings" pitchFamily="2" charset="2"/>
              <a:buChar char="§"/>
            </a:pPr>
            <a:r>
              <a:rPr lang="en-US" sz="2400" dirty="0" smtClean="0"/>
              <a:t>On the second exchange, C notices that each of its neighbors claims to have a path to A of length 3. </a:t>
            </a:r>
          </a:p>
          <a:p>
            <a:pPr lvl="1" algn="just">
              <a:buFont typeface="Wingdings" pitchFamily="2" charset="2"/>
              <a:buChar char="§"/>
            </a:pPr>
            <a:r>
              <a:rPr lang="en-US" sz="2400" dirty="0" smtClean="0"/>
              <a:t>It picks one of the them at random and makes its new distance to A 4, as shown in the third row of Fig. (b).</a:t>
            </a:r>
          </a:p>
          <a:p>
            <a:pPr lvl="1" algn="just">
              <a:buFont typeface="Wingdings" pitchFamily="2" charset="2"/>
              <a:buChar char="§"/>
            </a:pPr>
            <a:r>
              <a:rPr lang="en-US" sz="2400" dirty="0" smtClean="0"/>
              <a:t>why bad news travels slowly: </a:t>
            </a:r>
          </a:p>
          <a:p>
            <a:pPr lvl="2" algn="just">
              <a:buFont typeface="Wingdings" pitchFamily="2" charset="2"/>
              <a:buChar char="§"/>
            </a:pPr>
            <a:r>
              <a:rPr lang="en-US" dirty="0" smtClean="0"/>
              <a:t>no router ever has a value more than one higher than the minimum of all its neighbors. </a:t>
            </a:r>
          </a:p>
          <a:p>
            <a:pPr lvl="1" algn="just">
              <a:buFont typeface="Wingdings" pitchFamily="2" charset="2"/>
              <a:buChar char="§"/>
            </a:pPr>
            <a:r>
              <a:rPr lang="en-US" sz="2400" dirty="0" smtClean="0"/>
              <a:t>core of the problem is </a:t>
            </a:r>
          </a:p>
          <a:p>
            <a:pPr lvl="2" algn="just">
              <a:buFont typeface="Wingdings" pitchFamily="2" charset="2"/>
              <a:buChar char="§"/>
            </a:pPr>
            <a:r>
              <a:rPr lang="en-US" dirty="0" smtClean="0"/>
              <a:t>when X tells Y that it has a path somewhere, Y has no way of knowing whether it itself is on the path.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Wingdings" pitchFamily="2" charset="2"/>
              <a:buChar char="§"/>
            </a:pPr>
            <a:r>
              <a:rPr lang="en-US" b="1" dirty="0" smtClean="0"/>
              <a:t>Link State Routing (LSR) </a:t>
            </a:r>
          </a:p>
          <a:p>
            <a:pPr lvl="1" algn="just">
              <a:buFont typeface="Wingdings" pitchFamily="2" charset="2"/>
              <a:buChar char="§"/>
            </a:pPr>
            <a:r>
              <a:rPr lang="en-US" sz="2400" dirty="0" smtClean="0"/>
              <a:t>Distance vector routing was used in the ARPANET until 1979</a:t>
            </a:r>
          </a:p>
          <a:p>
            <a:pPr lvl="1" algn="just">
              <a:buFont typeface="Wingdings" pitchFamily="2" charset="2"/>
              <a:buChar char="§"/>
            </a:pPr>
            <a:r>
              <a:rPr lang="en-US" sz="2400" dirty="0" smtClean="0"/>
              <a:t>After that, it was replaced by link state routing </a:t>
            </a:r>
          </a:p>
          <a:p>
            <a:pPr lvl="1" algn="just">
              <a:buFont typeface="Wingdings" pitchFamily="2" charset="2"/>
              <a:buChar char="§"/>
            </a:pPr>
            <a:r>
              <a:rPr lang="en-US" sz="2400" dirty="0" smtClean="0">
                <a:solidFill>
                  <a:srgbClr val="FF0000"/>
                </a:solidFill>
              </a:rPr>
              <a:t>Two primary problems </a:t>
            </a:r>
            <a:r>
              <a:rPr lang="en-US" sz="2400" dirty="0" smtClean="0"/>
              <a:t>caused the failure of DVR. </a:t>
            </a:r>
          </a:p>
          <a:p>
            <a:pPr lvl="2" algn="just">
              <a:buFont typeface="+mj-lt"/>
              <a:buAutoNum type="arabicPeriod"/>
            </a:pPr>
            <a:r>
              <a:rPr lang="en-US" dirty="0" smtClean="0"/>
              <a:t>Since the </a:t>
            </a:r>
            <a:r>
              <a:rPr lang="en-US" dirty="0" smtClean="0">
                <a:solidFill>
                  <a:srgbClr val="FF0000"/>
                </a:solidFill>
              </a:rPr>
              <a:t>delay metric </a:t>
            </a:r>
            <a:r>
              <a:rPr lang="en-US" dirty="0" smtClean="0"/>
              <a:t>was queue length, it did not take line bandwidth into account when choosing routes. </a:t>
            </a:r>
          </a:p>
          <a:p>
            <a:pPr lvl="2" algn="just">
              <a:buNone/>
            </a:pPr>
            <a:r>
              <a:rPr lang="en-US" dirty="0" smtClean="0"/>
              <a:t>	Initially, all the lines were 56 kbps, so line bandwidth was not an issue, but after some lines had been upgraded to 230 kbps and others to 1.544 Mbps, not taking bandwidth into account was a major problem</a:t>
            </a:r>
          </a:p>
          <a:p>
            <a:pPr lvl="2" algn="just">
              <a:buAutoNum type="arabicPeriod" startAt="2"/>
            </a:pPr>
            <a:r>
              <a:rPr lang="en-US" dirty="0" smtClean="0"/>
              <a:t>algorithm often took too long to converge (the </a:t>
            </a:r>
            <a:r>
              <a:rPr lang="en-US" dirty="0" smtClean="0">
                <a:solidFill>
                  <a:srgbClr val="FF0000"/>
                </a:solidFill>
              </a:rPr>
              <a:t>count-to-infinity</a:t>
            </a:r>
            <a:r>
              <a:rPr lang="en-US" dirty="0" smtClean="0"/>
              <a:t> problem) </a:t>
            </a:r>
          </a:p>
          <a:p>
            <a:pPr lvl="1" algn="just">
              <a:buFont typeface="Wingdings" pitchFamily="2" charset="2"/>
              <a:buChar char="§"/>
            </a:pPr>
            <a:r>
              <a:rPr lang="en-US" sz="2400" dirty="0" smtClean="0"/>
              <a:t>Variants of link state routing are now widely used.</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Wingdings" pitchFamily="2" charset="2"/>
              <a:buChar char="§"/>
            </a:pPr>
            <a:r>
              <a:rPr lang="en-US" dirty="0" smtClean="0">
                <a:solidFill>
                  <a:srgbClr val="FF0000"/>
                </a:solidFill>
              </a:rPr>
              <a:t>Idea behind </a:t>
            </a:r>
            <a:r>
              <a:rPr lang="en-US" b="1" dirty="0" smtClean="0">
                <a:solidFill>
                  <a:srgbClr val="FF0000"/>
                </a:solidFill>
              </a:rPr>
              <a:t>LSR </a:t>
            </a:r>
            <a:r>
              <a:rPr lang="en-US" dirty="0" smtClean="0"/>
              <a:t>is simple and can be stated as 5 parts. Each router must do the following</a:t>
            </a:r>
          </a:p>
          <a:p>
            <a:pPr lvl="2">
              <a:buFontTx/>
              <a:buAutoNum type="arabicPeriod"/>
            </a:pPr>
            <a:r>
              <a:rPr lang="en-US" dirty="0" smtClean="0"/>
              <a:t>Discover its neighbors &amp; learn their network addresses.</a:t>
            </a:r>
          </a:p>
          <a:p>
            <a:pPr lvl="2">
              <a:buFontTx/>
              <a:buAutoNum type="arabicPeriod"/>
            </a:pPr>
            <a:r>
              <a:rPr lang="en-US" dirty="0" smtClean="0"/>
              <a:t>Measure the delay or cost to each of its neighbors.</a:t>
            </a:r>
          </a:p>
          <a:p>
            <a:pPr lvl="2">
              <a:buFontTx/>
              <a:buAutoNum type="arabicPeriod"/>
            </a:pPr>
            <a:r>
              <a:rPr lang="en-US" dirty="0" smtClean="0"/>
              <a:t>Construct a packet telling all it has just learned.</a:t>
            </a:r>
          </a:p>
          <a:p>
            <a:pPr lvl="2">
              <a:buFontTx/>
              <a:buAutoNum type="arabicPeriod"/>
            </a:pPr>
            <a:r>
              <a:rPr lang="en-US" dirty="0" smtClean="0"/>
              <a:t>Send this packet to all other routers.</a:t>
            </a:r>
          </a:p>
          <a:p>
            <a:pPr lvl="2">
              <a:buFontTx/>
              <a:buAutoNum type="arabicPeriod"/>
            </a:pPr>
            <a:r>
              <a:rPr lang="en-US" dirty="0" smtClean="0"/>
              <a:t>Compute the shortest path to every other router.</a:t>
            </a:r>
          </a:p>
          <a:p>
            <a:pPr lvl="1">
              <a:buFontTx/>
              <a:buAutoNum type="arabicPeriod"/>
            </a:pPr>
            <a:r>
              <a:rPr lang="en-US" sz="2400" b="1" i="1" dirty="0" smtClean="0"/>
              <a:t>Learning about the Neighbors </a:t>
            </a:r>
          </a:p>
          <a:p>
            <a:pPr lvl="2" algn="just">
              <a:buFont typeface="Wingdings" pitchFamily="2" charset="2"/>
              <a:buChar char="v"/>
            </a:pPr>
            <a:r>
              <a:rPr lang="en-US" dirty="0" smtClean="0"/>
              <a:t>When a router is booted, its first task is to learn who its neighbors are. </a:t>
            </a:r>
          </a:p>
          <a:p>
            <a:pPr lvl="2" algn="just">
              <a:buFont typeface="Wingdings" pitchFamily="2" charset="2"/>
              <a:buChar char="v"/>
            </a:pPr>
            <a:r>
              <a:rPr lang="en-US" dirty="0" smtClean="0"/>
              <a:t>It accomplishes this goal by sending a special </a:t>
            </a:r>
            <a:r>
              <a:rPr lang="en-US" b="1" dirty="0" smtClean="0">
                <a:solidFill>
                  <a:srgbClr val="FF0000"/>
                </a:solidFill>
              </a:rPr>
              <a:t>HELLO</a:t>
            </a:r>
            <a:r>
              <a:rPr lang="en-US" dirty="0" smtClean="0"/>
              <a:t> packet on each point-to-point line. </a:t>
            </a:r>
          </a:p>
          <a:p>
            <a:pPr lvl="2" algn="just">
              <a:buFont typeface="Wingdings" pitchFamily="2" charset="2"/>
              <a:buChar char="v"/>
            </a:pPr>
            <a:r>
              <a:rPr lang="en-US" dirty="0" smtClean="0"/>
              <a:t>The router on the other end is expected to send back a reply telling who it is. </a:t>
            </a:r>
          </a:p>
          <a:p>
            <a:pPr lvl="2" algn="just">
              <a:buFont typeface="Wingdings" pitchFamily="2" charset="2"/>
              <a:buChar char="v"/>
            </a:pPr>
            <a:r>
              <a:rPr lang="en-US" dirty="0" smtClean="0"/>
              <a:t>These names must be globally unique</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Wingdings" pitchFamily="2" charset="2"/>
              <a:buChar char="Ø"/>
            </a:pPr>
            <a:r>
              <a:rPr lang="en-US" dirty="0" smtClean="0"/>
              <a:t>When two or more routers are connected by a LAN, the situation is slightly more complicated </a:t>
            </a:r>
          </a:p>
          <a:p>
            <a:pPr algn="just">
              <a:buFont typeface="Wingdings" pitchFamily="2" charset="2"/>
              <a:buChar char="Ø"/>
            </a:pPr>
            <a:r>
              <a:rPr lang="en-US" dirty="0" smtClean="0"/>
              <a:t>One way to model the LAN is to consider it as a node itself </a:t>
            </a:r>
          </a:p>
        </p:txBody>
      </p:sp>
      <p:pic>
        <p:nvPicPr>
          <p:cNvPr id="4" name="Picture 5" descr="5-11"/>
          <p:cNvPicPr>
            <a:picLocks noChangeAspect="1" noChangeArrowheads="1"/>
          </p:cNvPicPr>
          <p:nvPr/>
        </p:nvPicPr>
        <p:blipFill>
          <a:blip r:embed="rId2" cstate="print"/>
          <a:srcRect/>
          <a:stretch>
            <a:fillRect/>
          </a:stretch>
        </p:blipFill>
        <p:spPr bwMode="auto">
          <a:xfrm>
            <a:off x="253454" y="2106586"/>
            <a:ext cx="8710664" cy="3488532"/>
          </a:xfrm>
          <a:prstGeom prst="rect">
            <a:avLst/>
          </a:prstGeom>
          <a:noFill/>
        </p:spPr>
      </p:pic>
      <p:sp>
        <p:nvSpPr>
          <p:cNvPr id="5" name="Rectangle 3"/>
          <p:cNvSpPr txBox="1">
            <a:spLocks noChangeArrowheads="1"/>
          </p:cNvSpPr>
          <p:nvPr/>
        </p:nvSpPr>
        <p:spPr bwMode="auto">
          <a:xfrm>
            <a:off x="854075" y="5741988"/>
            <a:ext cx="7402513" cy="83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20000"/>
              </a:spcBef>
              <a:spcAft>
                <a:spcPct val="0"/>
              </a:spcAft>
              <a:buClr>
                <a:schemeClr val="accent2"/>
              </a:buClr>
              <a:buSzTx/>
              <a:buFontTx/>
              <a:buNone/>
              <a:tabLst/>
              <a:defRPr/>
            </a:pPr>
            <a:r>
              <a:rPr kumimoji="0" lang="en-US" sz="2400" b="0" i="0" u="none" strike="noStrike" kern="0" cap="none" spc="0" normalizeH="0" baseline="0" noProof="0" smtClean="0">
                <a:ln>
                  <a:noFill/>
                </a:ln>
                <a:solidFill>
                  <a:schemeClr val="accent2"/>
                </a:solidFill>
                <a:effectLst/>
                <a:uLnTx/>
                <a:uFillTx/>
                <a:latin typeface="+mn-lt"/>
                <a:ea typeface="+mn-ea"/>
                <a:cs typeface="+mn-cs"/>
              </a:rPr>
              <a:t>(a)</a:t>
            </a:r>
            <a:r>
              <a:rPr kumimoji="0" lang="en-US" sz="2400" b="0" i="0" u="none" strike="noStrike" kern="0" cap="none" spc="0" normalizeH="0" baseline="0" noProof="0" smtClean="0">
                <a:ln>
                  <a:noFill/>
                </a:ln>
                <a:solidFill>
                  <a:schemeClr val="tx1"/>
                </a:solidFill>
                <a:effectLst/>
                <a:uLnTx/>
                <a:uFillTx/>
                <a:latin typeface="+mn-lt"/>
                <a:ea typeface="+mn-ea"/>
                <a:cs typeface="+mn-cs"/>
              </a:rPr>
              <a:t> Nine routers and a LAN. </a:t>
            </a:r>
            <a:r>
              <a:rPr kumimoji="0" lang="en-US" sz="2400" b="0" i="0" u="none" strike="noStrike" kern="0" cap="none" spc="0" normalizeH="0" baseline="0" noProof="0" smtClean="0">
                <a:ln>
                  <a:noFill/>
                </a:ln>
                <a:solidFill>
                  <a:schemeClr val="accent2"/>
                </a:solidFill>
                <a:effectLst/>
                <a:uLnTx/>
                <a:uFillTx/>
                <a:latin typeface="+mn-lt"/>
                <a:ea typeface="+mn-ea"/>
                <a:cs typeface="+mn-cs"/>
              </a:rPr>
              <a:t>(b)</a:t>
            </a:r>
            <a:r>
              <a:rPr kumimoji="0" lang="en-US" sz="2400" b="0" i="0" u="none" strike="noStrike" kern="0" cap="none" spc="0" normalizeH="0" baseline="0" noProof="0" smtClean="0">
                <a:ln>
                  <a:noFill/>
                </a:ln>
                <a:solidFill>
                  <a:schemeClr val="tx1"/>
                </a:solidFill>
                <a:effectLst/>
                <a:uLnTx/>
                <a:uFillTx/>
                <a:latin typeface="+mn-lt"/>
                <a:ea typeface="+mn-ea"/>
                <a:cs typeface="+mn-cs"/>
              </a:rPr>
              <a:t> A graph model of </a:t>
            </a:r>
            <a:r>
              <a:rPr kumimoji="0" lang="en-US" sz="2400" b="0" i="0" u="none" strike="noStrike" kern="0" cap="none" spc="0" normalizeH="0" baseline="0" noProof="0" smtClean="0">
                <a:ln>
                  <a:noFill/>
                </a:ln>
                <a:solidFill>
                  <a:schemeClr val="accent2"/>
                </a:solidFill>
                <a:effectLst/>
                <a:uLnTx/>
                <a:uFillTx/>
                <a:latin typeface="+mn-lt"/>
                <a:ea typeface="+mn-ea"/>
                <a:cs typeface="+mn-cs"/>
              </a:rPr>
              <a:t>(a).</a:t>
            </a:r>
            <a:endParaRPr kumimoji="0" lang="en-US" sz="2400" b="0" i="0" u="none" strike="noStrike" kern="0" cap="none" spc="0" normalizeH="0" baseline="0" noProof="0">
              <a:ln>
                <a:noFill/>
              </a:ln>
              <a:solidFill>
                <a:schemeClr val="accent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EF55C829-AE99-4997-8EBC-414F558758A8}"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376639"/>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1551709"/>
            <a:ext cx="8458200" cy="6012872"/>
          </a:xfrm>
        </p:spPr>
        <p:txBody>
          <a:bodyPr/>
          <a:lstStyle/>
          <a:p>
            <a:pPr>
              <a:buFont typeface="+mj-lt"/>
              <a:buAutoNum type="arabicPeriod" startAt="2"/>
            </a:pPr>
            <a:r>
              <a:rPr lang="en-US" b="1" i="1" dirty="0" smtClean="0"/>
              <a:t>Measuring Line Cost  </a:t>
            </a:r>
          </a:p>
          <a:p>
            <a:pPr lvl="1" algn="just">
              <a:buFont typeface="Wingdings" pitchFamily="2" charset="2"/>
              <a:buChar char="v"/>
            </a:pPr>
            <a:r>
              <a:rPr lang="en-US" sz="2400" dirty="0" smtClean="0"/>
              <a:t>each router must know a reasonable estimate of the delay to each of its neighbors. </a:t>
            </a:r>
          </a:p>
          <a:p>
            <a:pPr lvl="1" algn="just">
              <a:buFont typeface="Wingdings" pitchFamily="2" charset="2"/>
              <a:buChar char="v"/>
            </a:pPr>
            <a:r>
              <a:rPr lang="en-US" sz="2400" dirty="0" smtClean="0"/>
              <a:t>The most direct way to determine this delay is to send over the line a special </a:t>
            </a:r>
            <a:r>
              <a:rPr lang="en-US" sz="2400" b="1" dirty="0" smtClean="0">
                <a:solidFill>
                  <a:srgbClr val="FF0000"/>
                </a:solidFill>
              </a:rPr>
              <a:t>ECHO</a:t>
            </a:r>
            <a:r>
              <a:rPr lang="en-US" sz="2400" dirty="0" smtClean="0"/>
              <a:t> packet that the other side is required to send back immediately. </a:t>
            </a:r>
          </a:p>
          <a:p>
            <a:pPr lvl="1" algn="just">
              <a:buFont typeface="Wingdings" pitchFamily="2" charset="2"/>
              <a:buChar char="v"/>
            </a:pPr>
            <a:r>
              <a:rPr lang="en-US" sz="2400" dirty="0" smtClean="0"/>
              <a:t>By measuring the round-trip time and dividing it by two, the sending router can get a reasonable estimate of the delay.</a:t>
            </a:r>
          </a:p>
        </p:txBody>
      </p:sp>
      <p:sp>
        <p:nvSpPr>
          <p:cNvPr id="4" name="Slide Number Placeholder 3"/>
          <p:cNvSpPr>
            <a:spLocks noGrp="1"/>
          </p:cNvSpPr>
          <p:nvPr>
            <p:ph type="sldNum" sz="quarter" idx="12"/>
          </p:nvPr>
        </p:nvSpPr>
        <p:spPr/>
        <p:txBody>
          <a:bodyPr/>
          <a:lstStyle/>
          <a:p>
            <a:fld id="{EF55C829-AE99-4997-8EBC-414F558758A8}"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3"/>
            </a:pPr>
            <a:r>
              <a:rPr lang="en-US" b="1" i="1" dirty="0" smtClean="0"/>
              <a:t>Building Link State Packets (LSP) </a:t>
            </a:r>
          </a:p>
          <a:p>
            <a:pPr lvl="1" algn="just">
              <a:buFont typeface="Wingdings" pitchFamily="2" charset="2"/>
              <a:buChar char="v"/>
            </a:pPr>
            <a:r>
              <a:rPr lang="en-US" sz="2400" dirty="0" smtClean="0"/>
              <a:t>Once the information needed for the exchange has been collected, the next step is for each router to build a packet containing all the data. </a:t>
            </a:r>
          </a:p>
          <a:p>
            <a:pPr lvl="1" algn="just">
              <a:buFont typeface="Wingdings" pitchFamily="2" charset="2"/>
              <a:buChar char="v"/>
            </a:pPr>
            <a:r>
              <a:rPr lang="en-US" sz="2400" dirty="0" smtClean="0"/>
              <a:t>The packet starts with the identity of the sender, followed by a sequence number and age and a list of neighbors. </a:t>
            </a:r>
          </a:p>
          <a:p>
            <a:pPr lvl="1" algn="just">
              <a:buFont typeface="Wingdings" pitchFamily="2" charset="2"/>
              <a:buChar char="v"/>
            </a:pPr>
            <a:r>
              <a:rPr lang="en-US" sz="2400" dirty="0" smtClean="0"/>
              <a:t>For each neighbor, the delay to that neighbor is given. </a:t>
            </a:r>
            <a:endParaRPr lang="en-US" dirty="0" smtClean="0"/>
          </a:p>
        </p:txBody>
      </p:sp>
      <p:pic>
        <p:nvPicPr>
          <p:cNvPr id="4" name="Picture 5" descr="5-13"/>
          <p:cNvPicPr>
            <a:picLocks noChangeAspect="1" noChangeArrowheads="1"/>
          </p:cNvPicPr>
          <p:nvPr/>
        </p:nvPicPr>
        <p:blipFill>
          <a:blip r:embed="rId2" cstate="print"/>
          <a:srcRect/>
          <a:stretch>
            <a:fillRect/>
          </a:stretch>
        </p:blipFill>
        <p:spPr bwMode="auto">
          <a:xfrm>
            <a:off x="97257" y="3638290"/>
            <a:ext cx="9046743" cy="2838710"/>
          </a:xfrm>
          <a:prstGeom prst="rect">
            <a:avLst/>
          </a:prstGeom>
          <a:noFill/>
        </p:spPr>
      </p:pic>
      <p:sp>
        <p:nvSpPr>
          <p:cNvPr id="5" name="Rectangle 3"/>
          <p:cNvSpPr txBox="1">
            <a:spLocks noChangeArrowheads="1"/>
          </p:cNvSpPr>
          <p:nvPr/>
        </p:nvSpPr>
        <p:spPr bwMode="auto">
          <a:xfrm>
            <a:off x="868263" y="6373703"/>
            <a:ext cx="7488237" cy="41683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609600" marR="0" lvl="0" indent="-609600" algn="l" defTabSz="914400" rtl="0" eaLnBrk="1" fontAlgn="base" latinLnBrk="0" hangingPunct="1">
              <a:lnSpc>
                <a:spcPct val="90000"/>
              </a:lnSpc>
              <a:spcBef>
                <a:spcPct val="20000"/>
              </a:spcBef>
              <a:spcAft>
                <a:spcPct val="0"/>
              </a:spcAft>
              <a:buClr>
                <a:schemeClr val="accent2"/>
              </a:buClr>
              <a:buSzTx/>
              <a:buFontTx/>
              <a:buNone/>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(a) A subnet.  (b) The link state packets for this subnet.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fld id="{EF55C829-AE99-4997-8EBC-414F558758A8}"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968022"/>
            <a:ext cx="9144000" cy="5889978"/>
          </a:xfrm>
        </p:spPr>
        <p:txBody>
          <a:bodyPr/>
          <a:lstStyle/>
          <a:p>
            <a:pPr algn="just">
              <a:buFont typeface="Wingdings" pitchFamily="2" charset="2"/>
              <a:buChar char="§"/>
            </a:pPr>
            <a:r>
              <a:rPr lang="en-US" b="1" dirty="0" smtClean="0"/>
              <a:t>Distance Vector Routing (DVR) </a:t>
            </a:r>
          </a:p>
          <a:p>
            <a:pPr lvl="1" algn="just">
              <a:buFont typeface="Wingdings" pitchFamily="2" charset="2"/>
              <a:buChar char="§"/>
            </a:pPr>
            <a:r>
              <a:rPr lang="en-US" sz="2400" dirty="0" smtClean="0"/>
              <a:t>Algorithms operate by having each router maintain a table (</a:t>
            </a:r>
            <a:r>
              <a:rPr lang="en-US" sz="2400" dirty="0" err="1" smtClean="0"/>
              <a:t>i.e</a:t>
            </a:r>
            <a:r>
              <a:rPr lang="en-US" sz="2400" dirty="0" smtClean="0"/>
              <a:t>, a vector) giving the best known distance to each destination and which line to use to get there. </a:t>
            </a:r>
          </a:p>
          <a:p>
            <a:pPr lvl="1" algn="just">
              <a:buFont typeface="Wingdings" pitchFamily="2" charset="2"/>
              <a:buChar char="§"/>
            </a:pPr>
            <a:r>
              <a:rPr lang="en-US" sz="2400" dirty="0" smtClean="0"/>
              <a:t>These tables are updated by exchanging information with the </a:t>
            </a:r>
            <a:r>
              <a:rPr lang="en-US" sz="2400" dirty="0" smtClean="0">
                <a:solidFill>
                  <a:srgbClr val="FF0000"/>
                </a:solidFill>
              </a:rPr>
              <a:t>neighbors </a:t>
            </a:r>
          </a:p>
          <a:p>
            <a:pPr lvl="1" algn="just">
              <a:buFont typeface="Wingdings" pitchFamily="2" charset="2"/>
              <a:buChar char="§"/>
            </a:pPr>
            <a:r>
              <a:rPr lang="en-US" sz="2400" dirty="0" smtClean="0"/>
              <a:t>Other names: </a:t>
            </a:r>
          </a:p>
          <a:p>
            <a:pPr lvl="2" algn="just">
              <a:buFont typeface="Wingdings" pitchFamily="2" charset="2"/>
              <a:buChar char="§"/>
            </a:pPr>
            <a:r>
              <a:rPr lang="en-US" dirty="0" smtClean="0"/>
              <a:t>distributed </a:t>
            </a:r>
            <a:r>
              <a:rPr lang="en-US" b="1" dirty="0" smtClean="0"/>
              <a:t>Bellman-Ford routing algorithm </a:t>
            </a:r>
          </a:p>
          <a:p>
            <a:pPr lvl="2" algn="just">
              <a:buFont typeface="Wingdings" pitchFamily="2" charset="2"/>
              <a:buChar char="§"/>
            </a:pPr>
            <a:r>
              <a:rPr lang="en-US" b="1" dirty="0" smtClean="0"/>
              <a:t>Ford-Fulkerson algorithm </a:t>
            </a:r>
          </a:p>
          <a:p>
            <a:pPr lvl="2" algn="just">
              <a:buFont typeface="Wingdings" pitchFamily="2" charset="2"/>
              <a:buChar char="§"/>
            </a:pPr>
            <a:r>
              <a:rPr lang="en-US" dirty="0" smtClean="0"/>
              <a:t>original ARPANET routing algorithm</a:t>
            </a:r>
          </a:p>
          <a:p>
            <a:pPr lvl="2" algn="just">
              <a:buFont typeface="Wingdings" pitchFamily="2" charset="2"/>
              <a:buChar char="§"/>
            </a:pPr>
            <a:r>
              <a:rPr lang="en-US" dirty="0" smtClean="0"/>
              <a:t>used in Internet under the name </a:t>
            </a:r>
            <a:r>
              <a:rPr lang="en-US" b="1" dirty="0" smtClean="0"/>
              <a:t>RIP (Routing Information Protocol)</a:t>
            </a:r>
            <a:endParaRPr lang="en-US" sz="2000"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138547" y="1468582"/>
            <a:ext cx="8451272" cy="4585854"/>
          </a:xfrm>
        </p:spPr>
        <p:txBody>
          <a:bodyPr/>
          <a:lstStyle/>
          <a:p>
            <a:pPr>
              <a:buFont typeface="+mj-lt"/>
              <a:buAutoNum type="arabicPeriod" startAt="3"/>
            </a:pPr>
            <a:r>
              <a:rPr lang="en-US" b="1" i="1" dirty="0" smtClean="0"/>
              <a:t>Building Link State Packets  </a:t>
            </a:r>
          </a:p>
          <a:p>
            <a:pPr lvl="1" algn="just">
              <a:buFont typeface="Wingdings" pitchFamily="2" charset="2"/>
              <a:buChar char="v"/>
            </a:pPr>
            <a:r>
              <a:rPr lang="en-US" sz="2400" dirty="0" smtClean="0"/>
              <a:t>Building the link state packets is easy. </a:t>
            </a:r>
          </a:p>
          <a:p>
            <a:pPr lvl="1" algn="just">
              <a:buFont typeface="Wingdings" pitchFamily="2" charset="2"/>
              <a:buChar char="v"/>
            </a:pPr>
            <a:r>
              <a:rPr lang="en-US" sz="2400" dirty="0" smtClean="0"/>
              <a:t>The hard part is determining </a:t>
            </a:r>
            <a:r>
              <a:rPr lang="en-US" sz="2400" dirty="0" smtClean="0">
                <a:solidFill>
                  <a:srgbClr val="FF0000"/>
                </a:solidFill>
              </a:rPr>
              <a:t>when to build them. </a:t>
            </a:r>
          </a:p>
          <a:p>
            <a:pPr lvl="1" algn="just">
              <a:buFont typeface="Wingdings" pitchFamily="2" charset="2"/>
              <a:buChar char="v"/>
            </a:pPr>
            <a:r>
              <a:rPr lang="en-US" sz="2400" dirty="0" smtClean="0"/>
              <a:t>One possibility is to build them </a:t>
            </a:r>
            <a:r>
              <a:rPr lang="en-US" sz="2400" dirty="0" smtClean="0">
                <a:solidFill>
                  <a:srgbClr val="FF0000"/>
                </a:solidFill>
              </a:rPr>
              <a:t>periodically</a:t>
            </a:r>
            <a:r>
              <a:rPr lang="en-US" sz="2400" dirty="0" smtClean="0"/>
              <a:t>, that is, at regular intervals. </a:t>
            </a:r>
          </a:p>
          <a:p>
            <a:pPr lvl="1" algn="just">
              <a:buFont typeface="Wingdings" pitchFamily="2" charset="2"/>
              <a:buChar char="v"/>
            </a:pPr>
            <a:r>
              <a:rPr lang="en-US" sz="2400" dirty="0" smtClean="0"/>
              <a:t>Another possibility is to build them when </a:t>
            </a:r>
            <a:r>
              <a:rPr lang="en-US" sz="2400" dirty="0" smtClean="0">
                <a:solidFill>
                  <a:srgbClr val="FF0000"/>
                </a:solidFill>
              </a:rPr>
              <a:t>some significant event occurs</a:t>
            </a:r>
            <a:r>
              <a:rPr lang="en-US" sz="2400" dirty="0" smtClean="0"/>
              <a:t>, such as a line or neighbor going down or coming back up again or changing its properties appreciably.</a:t>
            </a:r>
            <a:endParaRPr lang="en-US"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4"/>
            </a:pPr>
            <a:r>
              <a:rPr lang="en-US" b="1" i="1" dirty="0" smtClean="0"/>
              <a:t>Distributing the Link State Packets  </a:t>
            </a:r>
          </a:p>
          <a:p>
            <a:pPr lvl="1" algn="just">
              <a:buFont typeface="Wingdings" pitchFamily="2" charset="2"/>
              <a:buChar char="v"/>
            </a:pPr>
            <a:r>
              <a:rPr lang="en-US" sz="2400" dirty="0" smtClean="0"/>
              <a:t>link state packets are to be distributed reliably</a:t>
            </a:r>
          </a:p>
          <a:p>
            <a:pPr lvl="1" algn="just">
              <a:buFont typeface="Wingdings" pitchFamily="2" charset="2"/>
              <a:buChar char="v"/>
            </a:pPr>
            <a:r>
              <a:rPr lang="en-US" sz="2400" dirty="0" smtClean="0"/>
              <a:t>As the packets are distributed and installed, the routers getting the first ones will change their routes. </a:t>
            </a:r>
          </a:p>
          <a:p>
            <a:pPr lvl="1" algn="just">
              <a:buFont typeface="Wingdings" pitchFamily="2" charset="2"/>
              <a:buChar char="v"/>
            </a:pPr>
            <a:r>
              <a:rPr lang="en-US" sz="2400" dirty="0" smtClean="0"/>
              <a:t>Consequently, the different routers may be using different versions of the topology, </a:t>
            </a:r>
          </a:p>
          <a:p>
            <a:pPr lvl="1" algn="just">
              <a:buFont typeface="Wingdings" pitchFamily="2" charset="2"/>
              <a:buChar char="v"/>
            </a:pPr>
            <a:r>
              <a:rPr lang="en-US" sz="2400" dirty="0" smtClean="0"/>
              <a:t>This can lead to inconsistencies, loops, unreachable machines, and other problems.</a:t>
            </a:r>
          </a:p>
          <a:p>
            <a:pPr lvl="1" algn="just">
              <a:buFont typeface="Wingdings" pitchFamily="2" charset="2"/>
              <a:buChar char="v"/>
            </a:pPr>
            <a:r>
              <a:rPr lang="en-US" sz="2400" dirty="0" smtClean="0"/>
              <a:t>basic distribution algorithm</a:t>
            </a:r>
          </a:p>
          <a:p>
            <a:pPr lvl="2" algn="just">
              <a:buFont typeface="Wingdings" pitchFamily="2" charset="2"/>
              <a:buChar char="v"/>
            </a:pPr>
            <a:r>
              <a:rPr lang="en-US" dirty="0" smtClean="0"/>
              <a:t>fundamental idea is to use </a:t>
            </a:r>
            <a:r>
              <a:rPr lang="en-US" b="1" dirty="0" smtClean="0">
                <a:solidFill>
                  <a:srgbClr val="FF0000"/>
                </a:solidFill>
              </a:rPr>
              <a:t>flooding</a:t>
            </a:r>
            <a:r>
              <a:rPr lang="en-US" dirty="0" smtClean="0"/>
              <a:t> to distribute the link state packets</a:t>
            </a:r>
          </a:p>
          <a:p>
            <a:pPr lvl="1" algn="just">
              <a:buFont typeface="Wingdings" pitchFamily="2" charset="2"/>
              <a:buChar char="v"/>
            </a:pPr>
            <a:r>
              <a:rPr lang="en-US" sz="2400" dirty="0" smtClean="0"/>
              <a:t>To keep the flood in check, each packet contains a sequence number that is incremented for each new packet sent. </a:t>
            </a:r>
          </a:p>
          <a:p>
            <a:pPr lvl="1" algn="just">
              <a:buFont typeface="Wingdings" pitchFamily="2" charset="2"/>
              <a:buChar char="v"/>
            </a:pPr>
            <a:r>
              <a:rPr lang="en-US" sz="2400" dirty="0" smtClean="0"/>
              <a:t>Routers keep track of all the (source router, sequence) pairs they see.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4"/>
            </a:pPr>
            <a:r>
              <a:rPr lang="en-US" b="1" i="1" dirty="0" smtClean="0"/>
              <a:t>Distributing the Link State Packets  </a:t>
            </a:r>
          </a:p>
          <a:p>
            <a:pPr lvl="1" algn="just">
              <a:buFont typeface="Wingdings" pitchFamily="2" charset="2"/>
              <a:buChar char="v"/>
            </a:pPr>
            <a:r>
              <a:rPr lang="en-US" sz="2400" dirty="0" smtClean="0"/>
              <a:t>When a new link state packet comes in, it is checked against the list of packets already seen. </a:t>
            </a:r>
          </a:p>
          <a:p>
            <a:pPr lvl="1" algn="just">
              <a:buFont typeface="Wingdings" pitchFamily="2" charset="2"/>
              <a:buChar char="v"/>
            </a:pPr>
            <a:r>
              <a:rPr lang="en-US" sz="2400" dirty="0" smtClean="0"/>
              <a:t>If it is new, it is forwarded on all lines except the one it arrived on. </a:t>
            </a:r>
          </a:p>
          <a:p>
            <a:pPr lvl="1" algn="just">
              <a:buFont typeface="Wingdings" pitchFamily="2" charset="2"/>
              <a:buChar char="v"/>
            </a:pPr>
            <a:r>
              <a:rPr lang="en-US" sz="2400" dirty="0" smtClean="0"/>
              <a:t>If it is a duplicate, it is discarded. </a:t>
            </a:r>
          </a:p>
          <a:p>
            <a:pPr lvl="1" algn="just">
              <a:buFont typeface="Wingdings" pitchFamily="2" charset="2"/>
              <a:buChar char="v"/>
            </a:pPr>
            <a:r>
              <a:rPr lang="en-US" sz="2400" dirty="0" smtClean="0"/>
              <a:t>If a packet with a sequence number lower than the highest one seen so far ever arrives, it is rejected as being obsolete since the router has more recent data.</a:t>
            </a:r>
          </a:p>
          <a:p>
            <a:pPr lvl="1" algn="just">
              <a:buFont typeface="Wingdings" pitchFamily="2" charset="2"/>
              <a:buChar char="v"/>
            </a:pPr>
            <a:r>
              <a:rPr lang="en-US" sz="2400" dirty="0" smtClean="0"/>
              <a:t>This algorithm has a few problems, but they are manageable </a:t>
            </a:r>
          </a:p>
          <a:p>
            <a:pPr lvl="2" algn="just">
              <a:buFont typeface="Wingdings" pitchFamily="2" charset="2"/>
              <a:buChar char="v"/>
            </a:pPr>
            <a:r>
              <a:rPr lang="en-US" b="1" dirty="0" smtClean="0"/>
              <a:t>Problem 1:</a:t>
            </a:r>
            <a:r>
              <a:rPr lang="en-US" dirty="0" smtClean="0"/>
              <a:t> if the sequence numbers wrap around, confusion will happen. </a:t>
            </a:r>
          </a:p>
          <a:p>
            <a:pPr lvl="2" algn="just">
              <a:buFont typeface="Wingdings" pitchFamily="2" charset="2"/>
              <a:buChar char="v"/>
            </a:pPr>
            <a:r>
              <a:rPr lang="en-US" dirty="0" smtClean="0"/>
              <a:t>solution is to use a 32-bit sequence number. </a:t>
            </a:r>
          </a:p>
          <a:p>
            <a:pPr lvl="2" algn="just">
              <a:buFont typeface="Wingdings" pitchFamily="2" charset="2"/>
              <a:buChar char="v"/>
            </a:pPr>
            <a:r>
              <a:rPr lang="en-US" dirty="0" smtClean="0"/>
              <a:t>With one link state packet per second, it would take 137 years to wrap around, so this possibility can be ignored.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4"/>
            </a:pPr>
            <a:r>
              <a:rPr lang="en-US" b="1" i="1" dirty="0" smtClean="0"/>
              <a:t>Distributing the Link State Packets  </a:t>
            </a:r>
          </a:p>
          <a:p>
            <a:pPr lvl="1" algn="just">
              <a:buFont typeface="Wingdings" pitchFamily="2" charset="2"/>
              <a:buChar char="v"/>
            </a:pPr>
            <a:r>
              <a:rPr lang="en-US" sz="2400" b="1" dirty="0" smtClean="0"/>
              <a:t>Problem 2:</a:t>
            </a:r>
            <a:r>
              <a:rPr lang="en-US" sz="2400" dirty="0" smtClean="0"/>
              <a:t> if a router ever crashes, it will lose track of its sequence number. </a:t>
            </a:r>
          </a:p>
          <a:p>
            <a:pPr lvl="2" algn="just">
              <a:buFont typeface="Wingdings" pitchFamily="2" charset="2"/>
              <a:buChar char="v"/>
            </a:pPr>
            <a:r>
              <a:rPr lang="en-US" dirty="0" smtClean="0"/>
              <a:t>If it starts again at 0, the next packet will be rejected as a duplicate </a:t>
            </a:r>
          </a:p>
          <a:p>
            <a:pPr lvl="1" algn="just">
              <a:buFont typeface="Wingdings" pitchFamily="2" charset="2"/>
              <a:buChar char="v"/>
            </a:pPr>
            <a:r>
              <a:rPr lang="en-US" sz="2400" b="1" dirty="0" smtClean="0"/>
              <a:t>Problem 3: </a:t>
            </a:r>
            <a:r>
              <a:rPr lang="en-US" sz="2400" dirty="0" smtClean="0"/>
              <a:t>if a sequence number is ever corrupted and 65,540 (1000 0000 0000 0100) is received instead of 4 (0000 0000 0000 0100) (a 1-bit error), packets 5 through 65,540 will be rejected as obsolete, since the current sequence number is thought to be 65,540. </a:t>
            </a:r>
          </a:p>
          <a:p>
            <a:pPr lvl="1" algn="just">
              <a:buFont typeface="Wingdings" pitchFamily="2" charset="2"/>
              <a:buChar char="v"/>
            </a:pPr>
            <a:r>
              <a:rPr lang="en-US" sz="2400" b="1" dirty="0" smtClean="0"/>
              <a:t>Solution to all these problems </a:t>
            </a:r>
            <a:r>
              <a:rPr lang="en-US" sz="2400" dirty="0" smtClean="0"/>
              <a:t>is to include the age of each packet after the sequence number and decrement it once per second. </a:t>
            </a:r>
          </a:p>
          <a:p>
            <a:pPr lvl="1" algn="just">
              <a:buFont typeface="Wingdings" pitchFamily="2" charset="2"/>
              <a:buChar char="v"/>
            </a:pPr>
            <a:r>
              <a:rPr lang="en-US" sz="2400" dirty="0" smtClean="0"/>
              <a:t>When the age hits zero, the information from that router is discarded.</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4"/>
            </a:pPr>
            <a:r>
              <a:rPr lang="en-US" b="1" i="1" dirty="0" smtClean="0"/>
              <a:t>Distributing the Link State Packets  </a:t>
            </a:r>
          </a:p>
          <a:p>
            <a:pPr lvl="1" algn="just">
              <a:buFont typeface="Wingdings" pitchFamily="2" charset="2"/>
              <a:buChar char="v"/>
            </a:pPr>
            <a:r>
              <a:rPr lang="en-US" sz="2400" dirty="0" smtClean="0"/>
              <a:t>Some </a:t>
            </a:r>
            <a:r>
              <a:rPr lang="en-US" sz="2400" dirty="0" smtClean="0">
                <a:solidFill>
                  <a:srgbClr val="FF0000"/>
                </a:solidFill>
              </a:rPr>
              <a:t>refinements</a:t>
            </a:r>
            <a:r>
              <a:rPr lang="en-US" sz="2400" dirty="0" smtClean="0"/>
              <a:t> to this algorithm make it more robust. </a:t>
            </a:r>
          </a:p>
          <a:p>
            <a:pPr lvl="1" algn="just">
              <a:buFont typeface="Wingdings" pitchFamily="2" charset="2"/>
              <a:buChar char="v"/>
            </a:pPr>
            <a:r>
              <a:rPr lang="en-US" sz="2400" dirty="0" smtClean="0"/>
              <a:t>When a link state packet comes in to a router for flooding, it is not queued for transmission immediately. </a:t>
            </a:r>
          </a:p>
          <a:p>
            <a:pPr lvl="1" algn="just">
              <a:buFont typeface="Wingdings" pitchFamily="2" charset="2"/>
              <a:buChar char="v"/>
            </a:pPr>
            <a:r>
              <a:rPr lang="en-US" sz="2400" dirty="0" smtClean="0"/>
              <a:t>Instead it is first put in a </a:t>
            </a:r>
            <a:r>
              <a:rPr lang="en-US" sz="2400" dirty="0" smtClean="0">
                <a:solidFill>
                  <a:srgbClr val="FF0000"/>
                </a:solidFill>
              </a:rPr>
              <a:t>holding area</a:t>
            </a:r>
            <a:r>
              <a:rPr lang="en-US" sz="2400" dirty="0" smtClean="0"/>
              <a:t> to wait a short while. </a:t>
            </a:r>
          </a:p>
          <a:p>
            <a:pPr lvl="1" algn="just">
              <a:buFont typeface="Wingdings" pitchFamily="2" charset="2"/>
              <a:buChar char="v"/>
            </a:pPr>
            <a:r>
              <a:rPr lang="en-US" sz="2400" dirty="0" smtClean="0"/>
              <a:t>If another link state packet from the same source comes in before the first packet is transmitted, their sequence numbers are compared. </a:t>
            </a:r>
          </a:p>
          <a:p>
            <a:pPr lvl="1" algn="just">
              <a:buFont typeface="Wingdings" pitchFamily="2" charset="2"/>
              <a:buChar char="v"/>
            </a:pPr>
            <a:r>
              <a:rPr lang="en-US" sz="2400" dirty="0" smtClean="0"/>
              <a:t>If they are equal, the duplicate is discarded. </a:t>
            </a:r>
          </a:p>
          <a:p>
            <a:pPr lvl="1" algn="just">
              <a:buFont typeface="Wingdings" pitchFamily="2" charset="2"/>
              <a:buChar char="v"/>
            </a:pPr>
            <a:r>
              <a:rPr lang="en-US" sz="2400" dirty="0" smtClean="0"/>
              <a:t>If they are different, the older one is thrown out. </a:t>
            </a:r>
          </a:p>
          <a:p>
            <a:pPr lvl="1" algn="just">
              <a:buFont typeface="Wingdings" pitchFamily="2" charset="2"/>
              <a:buChar char="v"/>
            </a:pPr>
            <a:r>
              <a:rPr lang="en-US" sz="2400" dirty="0" smtClean="0"/>
              <a:t>To guard against errors on the router-router lines, all link state packets are </a:t>
            </a:r>
            <a:r>
              <a:rPr lang="en-US" sz="2400" dirty="0" smtClean="0">
                <a:solidFill>
                  <a:srgbClr val="FF0000"/>
                </a:solidFill>
              </a:rPr>
              <a:t>acknowledged</a:t>
            </a:r>
            <a:r>
              <a:rPr lang="en-US" sz="2400" dirty="0" smtClean="0"/>
              <a:t>. </a:t>
            </a:r>
          </a:p>
          <a:p>
            <a:pPr lvl="1" algn="just">
              <a:buFont typeface="Wingdings" pitchFamily="2" charset="2"/>
              <a:buChar char="v"/>
            </a:pPr>
            <a:r>
              <a:rPr lang="en-US" sz="2400" dirty="0" smtClean="0"/>
              <a:t>When a line goes idle, the holding area is scanned in round-robin order to select a packet or acknowledgement to send.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mj-lt"/>
              <a:buAutoNum type="arabicPeriod" startAt="5"/>
            </a:pPr>
            <a:r>
              <a:rPr lang="en-US" b="1" i="1" dirty="0" smtClean="0"/>
              <a:t>Computing the New Routes  </a:t>
            </a:r>
          </a:p>
          <a:p>
            <a:pPr lvl="1" algn="just">
              <a:buFont typeface="Wingdings" pitchFamily="2" charset="2"/>
              <a:buChar char="v"/>
            </a:pPr>
            <a:r>
              <a:rPr lang="en-US" sz="2400" dirty="0" smtClean="0"/>
              <a:t>Once a router has accumulated a full set of link state packets, it can </a:t>
            </a:r>
            <a:r>
              <a:rPr lang="en-US" sz="2400" dirty="0" smtClean="0">
                <a:solidFill>
                  <a:srgbClr val="FF0000"/>
                </a:solidFill>
              </a:rPr>
              <a:t>construct the entire subnet graph </a:t>
            </a:r>
            <a:r>
              <a:rPr lang="en-US" sz="2400" dirty="0" smtClean="0"/>
              <a:t>because every link is represented. </a:t>
            </a:r>
          </a:p>
          <a:p>
            <a:pPr lvl="1" algn="just">
              <a:buFont typeface="Wingdings" pitchFamily="2" charset="2"/>
              <a:buChar char="v"/>
            </a:pPr>
            <a:r>
              <a:rPr lang="en-US" sz="2400" dirty="0" smtClean="0"/>
              <a:t>Every link is represented twice, once for each direction. </a:t>
            </a:r>
          </a:p>
          <a:p>
            <a:pPr lvl="1" algn="just">
              <a:buFont typeface="Wingdings" pitchFamily="2" charset="2"/>
              <a:buChar char="v"/>
            </a:pPr>
            <a:r>
              <a:rPr lang="en-US" sz="2400" dirty="0" smtClean="0"/>
              <a:t>The two values can be averaged or used separately.</a:t>
            </a:r>
          </a:p>
          <a:p>
            <a:pPr lvl="1" algn="just">
              <a:buFont typeface="Wingdings" pitchFamily="2" charset="2"/>
              <a:buChar char="v"/>
            </a:pPr>
            <a:r>
              <a:rPr lang="en-US" sz="2400" dirty="0" err="1" smtClean="0">
                <a:solidFill>
                  <a:srgbClr val="FF0000"/>
                </a:solidFill>
              </a:rPr>
              <a:t>Dijkstra's</a:t>
            </a:r>
            <a:r>
              <a:rPr lang="en-US" sz="2400" dirty="0" smtClean="0">
                <a:solidFill>
                  <a:srgbClr val="FF0000"/>
                </a:solidFill>
              </a:rPr>
              <a:t> algorithm can be run locally </a:t>
            </a:r>
            <a:r>
              <a:rPr lang="en-US" sz="2400" dirty="0" smtClean="0"/>
              <a:t>to construct the shortest path to all possible destinations. </a:t>
            </a:r>
          </a:p>
          <a:p>
            <a:pPr lvl="1" algn="just">
              <a:buFont typeface="Wingdings" pitchFamily="2" charset="2"/>
              <a:buChar char="v"/>
            </a:pPr>
            <a:r>
              <a:rPr lang="en-US" sz="2400" dirty="0" smtClean="0"/>
              <a:t>The results of this algorithm can be installed in the routing tables, and normal operation resumed.</a:t>
            </a:r>
          </a:p>
          <a:p>
            <a:pPr algn="just">
              <a:buFont typeface="Wingdings" pitchFamily="2" charset="2"/>
              <a:buChar char="v"/>
            </a:pPr>
            <a:r>
              <a:rPr lang="en-US" dirty="0" smtClean="0"/>
              <a:t>For a subnet with n routers, each of which has k neighbors, the memory required to store the input data is proportional to kn. </a:t>
            </a:r>
          </a:p>
          <a:p>
            <a:pPr algn="just">
              <a:buFont typeface="Wingdings" pitchFamily="2" charset="2"/>
              <a:buChar char="v"/>
            </a:pPr>
            <a:r>
              <a:rPr lang="en-US" dirty="0" smtClean="0"/>
              <a:t>For large subnets, this can be a problem. </a:t>
            </a:r>
          </a:p>
          <a:p>
            <a:pPr algn="just">
              <a:buFont typeface="Wingdings" pitchFamily="2" charset="2"/>
              <a:buChar char="v"/>
            </a:pPr>
            <a:r>
              <a:rPr lang="en-US" dirty="0" smtClean="0"/>
              <a:t>Also, the computation time can be an issue. </a:t>
            </a:r>
          </a:p>
          <a:p>
            <a:pPr algn="just">
              <a:buFont typeface="Wingdings" pitchFamily="2" charset="2"/>
              <a:buChar char="v"/>
            </a:pPr>
            <a:r>
              <a:rPr lang="en-US" dirty="0" smtClean="0"/>
              <a:t>but, in many practical situations, link state routing works well.</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LSR</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buFont typeface="Wingdings" pitchFamily="2" charset="2"/>
              <a:buChar char="v"/>
            </a:pPr>
            <a:r>
              <a:rPr lang="en-US" dirty="0" smtClean="0"/>
              <a:t>Link state routing is widely used in actual networks like</a:t>
            </a:r>
            <a:endParaRPr lang="en-US" b="1" i="1" dirty="0" smtClean="0"/>
          </a:p>
          <a:p>
            <a:pPr lvl="1" algn="just">
              <a:buFont typeface="Wingdings" pitchFamily="2" charset="2"/>
              <a:buChar char="v"/>
            </a:pPr>
            <a:r>
              <a:rPr lang="en-US" sz="2400" dirty="0" smtClean="0"/>
              <a:t>OSPF (Open shortest Path First) protocol, which is widely used in the Internet</a:t>
            </a:r>
          </a:p>
          <a:p>
            <a:pPr lvl="1" algn="just">
              <a:buFont typeface="Wingdings" pitchFamily="2" charset="2"/>
              <a:buChar char="v"/>
            </a:pPr>
            <a:r>
              <a:rPr lang="en-US" sz="2400" dirty="0" smtClean="0"/>
              <a:t>IS-IS (Intermediate System-Intermediate System), which was designed for </a:t>
            </a:r>
            <a:r>
              <a:rPr lang="en-US" sz="2400" dirty="0" err="1" smtClean="0"/>
              <a:t>DECnet</a:t>
            </a:r>
            <a:r>
              <a:rPr lang="en-US" sz="2400" dirty="0" smtClean="0"/>
              <a:t> (Digital Equipment </a:t>
            </a:r>
            <a:r>
              <a:rPr lang="en-US" sz="2400" smtClean="0"/>
              <a:t>Corporation Network) </a:t>
            </a:r>
            <a:r>
              <a:rPr lang="en-US" sz="2400" dirty="0" smtClean="0"/>
              <a:t>and later adopted by ISO for use with its connectionless network layer protocol, CLNP</a:t>
            </a:r>
          </a:p>
          <a:p>
            <a:pPr lvl="2" algn="just">
              <a:buFont typeface="Wingdings" pitchFamily="2" charset="2"/>
              <a:buChar char="v"/>
            </a:pPr>
            <a:r>
              <a:rPr lang="en-US" dirty="0" smtClean="0"/>
              <a:t>used in some Internet backbones and in some digital cellular systems</a:t>
            </a:r>
          </a:p>
        </p:txBody>
      </p:sp>
      <p:sp>
        <p:nvSpPr>
          <p:cNvPr id="4" name="Slide Number Placeholder 3"/>
          <p:cNvSpPr>
            <a:spLocks noGrp="1"/>
          </p:cNvSpPr>
          <p:nvPr>
            <p:ph type="sldNum" sz="quarter" idx="12"/>
          </p:nvPr>
        </p:nvSpPr>
        <p:spPr/>
        <p:txBody>
          <a:bodyPr/>
          <a:lstStyle/>
          <a:p>
            <a:fld id="{EF55C829-AE99-4997-8EBC-414F558758A8}"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875582"/>
            <a:ext cx="9144000" cy="5600166"/>
          </a:xfrm>
        </p:spPr>
        <p:txBody>
          <a:bodyPr/>
          <a:lstStyle/>
          <a:p>
            <a:pPr algn="just">
              <a:buFont typeface="Wingdings" pitchFamily="2" charset="2"/>
              <a:buChar char="v"/>
            </a:pPr>
            <a:r>
              <a:rPr lang="en-US" b="1" dirty="0" smtClean="0"/>
              <a:t>OSPF - The Interior Gateway Routing Protocol </a:t>
            </a:r>
          </a:p>
          <a:p>
            <a:pPr lvl="1" algn="just">
              <a:buFont typeface="Wingdings" pitchFamily="2" charset="2"/>
              <a:buChar char="v"/>
            </a:pPr>
            <a:r>
              <a:rPr lang="en-US" sz="2400" dirty="0" smtClean="0"/>
              <a:t>Routing in the Internet </a:t>
            </a:r>
          </a:p>
          <a:p>
            <a:pPr lvl="1" algn="just">
              <a:buFont typeface="Wingdings" pitchFamily="2" charset="2"/>
              <a:buChar char="v"/>
            </a:pPr>
            <a:r>
              <a:rPr lang="en-US" sz="2400" dirty="0" smtClean="0"/>
              <a:t>Internet is made up of a large number of autonomous systems (AS). </a:t>
            </a:r>
          </a:p>
          <a:p>
            <a:pPr lvl="1" algn="just">
              <a:buFont typeface="Wingdings" pitchFamily="2" charset="2"/>
              <a:buChar char="v"/>
            </a:pPr>
            <a:r>
              <a:rPr lang="en-US" sz="2400" dirty="0" smtClean="0"/>
              <a:t>Each AS is operated by a different organization and can use its own routing algorithm inside. </a:t>
            </a:r>
          </a:p>
          <a:p>
            <a:pPr lvl="1" algn="just">
              <a:buFont typeface="Wingdings" pitchFamily="2" charset="2"/>
              <a:buChar char="v"/>
            </a:pPr>
            <a:r>
              <a:rPr lang="en-US" sz="2400" dirty="0" smtClean="0"/>
              <a:t>A routing algorithm within an AS is called an </a:t>
            </a:r>
            <a:r>
              <a:rPr lang="en-US" sz="2400" b="1" dirty="0" smtClean="0"/>
              <a:t>interior gateway protocol (OSPF)</a:t>
            </a:r>
          </a:p>
          <a:p>
            <a:pPr lvl="1" algn="just">
              <a:buFont typeface="Wingdings" pitchFamily="2" charset="2"/>
              <a:buChar char="v"/>
            </a:pPr>
            <a:r>
              <a:rPr lang="en-US" sz="2400" dirty="0" smtClean="0"/>
              <a:t>an algorithm for routing between </a:t>
            </a:r>
            <a:r>
              <a:rPr lang="en-US" sz="2400" dirty="0" err="1" smtClean="0"/>
              <a:t>ASes</a:t>
            </a:r>
            <a:r>
              <a:rPr lang="en-US" sz="2400" dirty="0" smtClean="0"/>
              <a:t> is called an </a:t>
            </a:r>
            <a:r>
              <a:rPr lang="en-US" sz="2400" b="1" dirty="0" smtClean="0"/>
              <a:t>exterior gateway protocol (BGP – Border Gateway Protocol)</a:t>
            </a:r>
          </a:p>
          <a:p>
            <a:pPr lvl="1" algn="just">
              <a:buFont typeface="Wingdings" pitchFamily="2" charset="2"/>
              <a:buChar char="v"/>
            </a:pPr>
            <a:endParaRPr lang="en-US" sz="2400" b="1"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Wingdings" pitchFamily="2" charset="2"/>
              <a:buChar char="v"/>
            </a:pPr>
            <a:r>
              <a:rPr lang="en-US" dirty="0" smtClean="0"/>
              <a:t>The original Internet interior gateway protocol was a distance vector protocol (RIP) based on the Bellman-Ford algorithm inherited from the ARPANET. </a:t>
            </a:r>
          </a:p>
          <a:p>
            <a:pPr algn="just">
              <a:buFont typeface="Wingdings" pitchFamily="2" charset="2"/>
              <a:buChar char="v"/>
            </a:pPr>
            <a:r>
              <a:rPr lang="en-US" dirty="0" smtClean="0"/>
              <a:t>It worked well in small systems</a:t>
            </a:r>
          </a:p>
          <a:p>
            <a:pPr algn="just">
              <a:buFont typeface="Wingdings" pitchFamily="2" charset="2"/>
              <a:buChar char="v"/>
            </a:pPr>
            <a:r>
              <a:rPr lang="en-US" dirty="0" smtClean="0"/>
              <a:t>but less well as </a:t>
            </a:r>
            <a:r>
              <a:rPr lang="en-US" dirty="0" err="1" smtClean="0"/>
              <a:t>ASes</a:t>
            </a:r>
            <a:r>
              <a:rPr lang="en-US" dirty="0" smtClean="0"/>
              <a:t> got larger. </a:t>
            </a:r>
          </a:p>
          <a:p>
            <a:pPr algn="just">
              <a:buFont typeface="Wingdings" pitchFamily="2" charset="2"/>
              <a:buChar char="v"/>
            </a:pPr>
            <a:r>
              <a:rPr lang="en-US" dirty="0" smtClean="0"/>
              <a:t>It also suffered from the count-to-infinity problem and generally slow convergence</a:t>
            </a:r>
          </a:p>
          <a:p>
            <a:pPr algn="just">
              <a:buFont typeface="Wingdings" pitchFamily="2" charset="2"/>
              <a:buChar char="v"/>
            </a:pPr>
            <a:r>
              <a:rPr lang="en-US" dirty="0" smtClean="0"/>
              <a:t>so it was replaced in May 1979 by a link state protocol. </a:t>
            </a:r>
          </a:p>
          <a:p>
            <a:pPr algn="just">
              <a:buFont typeface="Wingdings" pitchFamily="2" charset="2"/>
              <a:buChar char="v"/>
            </a:pPr>
            <a:r>
              <a:rPr lang="en-US" dirty="0" smtClean="0"/>
              <a:t>In 1988, the Internet Engineering Task Force (IETF) began work on a successor. </a:t>
            </a:r>
          </a:p>
          <a:p>
            <a:pPr algn="just">
              <a:buFont typeface="Wingdings" pitchFamily="2" charset="2"/>
              <a:buChar char="v"/>
            </a:pPr>
            <a:r>
              <a:rPr lang="en-US" dirty="0" smtClean="0"/>
              <a:t>That successor, called </a:t>
            </a:r>
            <a:r>
              <a:rPr lang="en-US" b="1" dirty="0" smtClean="0"/>
              <a:t>OSPF (Open Shortest Path First), </a:t>
            </a:r>
            <a:r>
              <a:rPr lang="en-US" dirty="0" smtClean="0"/>
              <a:t>became a standard in 1990. </a:t>
            </a:r>
          </a:p>
          <a:p>
            <a:pPr algn="just">
              <a:buFont typeface="Wingdings" pitchFamily="2" charset="2"/>
              <a:buChar char="v"/>
            </a:pPr>
            <a:r>
              <a:rPr lang="en-US" dirty="0" smtClean="0"/>
              <a:t>Most router vendors now support it, and it has become the main interior gateway protocol. </a:t>
            </a:r>
            <a:endParaRPr lang="en-US" sz="2400"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1008465"/>
            <a:ext cx="9144000" cy="4195717"/>
          </a:xfrm>
        </p:spPr>
        <p:txBody>
          <a:bodyPr/>
          <a:lstStyle/>
          <a:p>
            <a:pPr>
              <a:buFont typeface="Arial" pitchFamily="34" charset="0"/>
              <a:buChar char="•"/>
            </a:pPr>
            <a:r>
              <a:rPr lang="en-US" dirty="0" smtClean="0"/>
              <a:t>OSPF supports three kinds of connections and networks: </a:t>
            </a:r>
          </a:p>
          <a:p>
            <a:pPr lvl="2">
              <a:buNone/>
            </a:pPr>
            <a:r>
              <a:rPr lang="en-US" dirty="0" smtClean="0"/>
              <a:t>1. Point-to-point lines between exactly two routers. </a:t>
            </a:r>
          </a:p>
          <a:p>
            <a:pPr lvl="2">
              <a:buNone/>
            </a:pPr>
            <a:r>
              <a:rPr lang="en-US" dirty="0" smtClean="0"/>
              <a:t>2. </a:t>
            </a:r>
            <a:r>
              <a:rPr lang="en-US" dirty="0" err="1" smtClean="0"/>
              <a:t>Multiaccess</a:t>
            </a:r>
            <a:r>
              <a:rPr lang="en-US" dirty="0" smtClean="0"/>
              <a:t> networks with broadcasting (e.g., most LANs). </a:t>
            </a:r>
          </a:p>
          <a:p>
            <a:pPr lvl="2">
              <a:buNone/>
            </a:pPr>
            <a:r>
              <a:rPr lang="en-US" dirty="0" smtClean="0"/>
              <a:t>3. </a:t>
            </a:r>
            <a:r>
              <a:rPr lang="en-US" dirty="0" err="1" smtClean="0"/>
              <a:t>Multiaccess</a:t>
            </a:r>
            <a:r>
              <a:rPr lang="en-US" dirty="0" smtClean="0"/>
              <a:t> networks without broadcasting (e.g., most packet-switched WANs). </a:t>
            </a:r>
          </a:p>
          <a:p>
            <a:pPr algn="just">
              <a:buFont typeface="Arial" pitchFamily="34" charset="0"/>
              <a:buChar char="•"/>
            </a:pPr>
            <a:r>
              <a:rPr lang="en-US" dirty="0" smtClean="0"/>
              <a:t>A </a:t>
            </a:r>
            <a:r>
              <a:rPr lang="en-US" dirty="0" err="1" smtClean="0"/>
              <a:t>multiaccess</a:t>
            </a:r>
            <a:r>
              <a:rPr lang="en-US" dirty="0" smtClean="0"/>
              <a:t> network is one that can have multiple routers on it, each of which can directly communicate with all the others. </a:t>
            </a:r>
          </a:p>
          <a:p>
            <a:pPr lvl="1" algn="just">
              <a:buFont typeface="Arial" pitchFamily="34" charset="0"/>
              <a:buChar char="•"/>
            </a:pPr>
            <a:r>
              <a:rPr lang="en-US" sz="2400" dirty="0" smtClean="0"/>
              <a:t>All LANs and WANs have this property.</a:t>
            </a:r>
          </a:p>
          <a:p>
            <a:pPr algn="just">
              <a:buFont typeface="Arial" pitchFamily="34" charset="0"/>
              <a:buChar char="•"/>
            </a:pPr>
            <a:endParaRPr lang="en-US"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1070910"/>
            <a:ext cx="9144000" cy="5889978"/>
          </a:xfrm>
        </p:spPr>
        <p:txBody>
          <a:bodyPr/>
          <a:lstStyle/>
          <a:p>
            <a:pPr lvl="1" algn="just">
              <a:buFont typeface="Wingdings" pitchFamily="2" charset="2"/>
              <a:buChar char="§"/>
            </a:pPr>
            <a:r>
              <a:rPr lang="en-US" sz="2400" dirty="0" smtClean="0"/>
              <a:t>In DVR, each router maintains a routing table containing one entry for each router in the subnet. </a:t>
            </a:r>
          </a:p>
          <a:p>
            <a:pPr lvl="1" algn="just">
              <a:buFont typeface="Wingdings" pitchFamily="2" charset="2"/>
              <a:buChar char="§"/>
            </a:pPr>
            <a:r>
              <a:rPr lang="en-US" sz="2400" dirty="0" smtClean="0"/>
              <a:t>This entry contains two parts: </a:t>
            </a:r>
          </a:p>
          <a:p>
            <a:pPr lvl="2" algn="just">
              <a:buFont typeface="Wingdings" pitchFamily="2" charset="2"/>
              <a:buChar char="§"/>
            </a:pPr>
            <a:r>
              <a:rPr lang="en-US" dirty="0" smtClean="0"/>
              <a:t>the preferred outgoing line to use for that destination </a:t>
            </a:r>
          </a:p>
          <a:p>
            <a:pPr lvl="2" algn="just">
              <a:buFont typeface="Wingdings" pitchFamily="2" charset="2"/>
              <a:buChar char="§"/>
            </a:pPr>
            <a:r>
              <a:rPr lang="en-US" dirty="0" smtClean="0"/>
              <a:t>an estimate of the time or distance to that destination</a:t>
            </a:r>
          </a:p>
          <a:p>
            <a:pPr lvl="1" algn="just">
              <a:buFont typeface="Wingdings" pitchFamily="2" charset="2"/>
              <a:buChar char="§"/>
            </a:pPr>
            <a:r>
              <a:rPr lang="en-US" sz="2400" dirty="0" smtClean="0"/>
              <a:t>The metric used might be </a:t>
            </a:r>
          </a:p>
          <a:p>
            <a:pPr lvl="2" algn="just">
              <a:buFont typeface="Wingdings" pitchFamily="2" charset="2"/>
              <a:buChar char="§"/>
            </a:pPr>
            <a:r>
              <a:rPr lang="en-US" dirty="0" smtClean="0"/>
              <a:t>number of hops, </a:t>
            </a:r>
          </a:p>
          <a:p>
            <a:pPr lvl="2" algn="just">
              <a:buFont typeface="Wingdings" pitchFamily="2" charset="2"/>
              <a:buChar char="§"/>
            </a:pPr>
            <a:r>
              <a:rPr lang="en-US" dirty="0" smtClean="0"/>
              <a:t>time delay in milliseconds, </a:t>
            </a:r>
          </a:p>
          <a:p>
            <a:pPr lvl="2" algn="just">
              <a:buFont typeface="Wingdings" pitchFamily="2" charset="2"/>
              <a:buChar char="§"/>
            </a:pPr>
            <a:r>
              <a:rPr lang="en-US" dirty="0" smtClean="0"/>
              <a:t>total number of packets queued along the path, or</a:t>
            </a:r>
          </a:p>
          <a:p>
            <a:pPr lvl="2" algn="just">
              <a:buFont typeface="Wingdings" pitchFamily="2" charset="2"/>
              <a:buChar char="§"/>
            </a:pPr>
            <a:r>
              <a:rPr lang="en-US" dirty="0" smtClean="0"/>
              <a:t>something similar</a:t>
            </a:r>
            <a:endParaRPr lang="en-US" sz="2000"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0" y="75525"/>
            <a:ext cx="9144000" cy="419152"/>
          </a:xfrm>
        </p:spPr>
        <p:txBody>
          <a:bodyPr/>
          <a:lstStyle/>
          <a:p>
            <a:r>
              <a:rPr lang="en-US" sz="4000" dirty="0" smtClean="0"/>
              <a:t>OSPF</a:t>
            </a:r>
            <a:endParaRPr lang="en-US" sz="4000" dirty="0"/>
          </a:p>
        </p:txBody>
      </p:sp>
      <p:sp>
        <p:nvSpPr>
          <p:cNvPr id="81923" name="Rectangle 3"/>
          <p:cNvSpPr>
            <a:spLocks noGrp="1" noChangeArrowheads="1"/>
          </p:cNvSpPr>
          <p:nvPr>
            <p:ph type="body" idx="1"/>
          </p:nvPr>
        </p:nvSpPr>
        <p:spPr>
          <a:xfrm>
            <a:off x="0" y="6286500"/>
            <a:ext cx="9144000" cy="571500"/>
          </a:xfrm>
        </p:spPr>
        <p:txBody>
          <a:bodyPr/>
          <a:lstStyle/>
          <a:p>
            <a:pPr algn="ctr">
              <a:buFontTx/>
              <a:buNone/>
            </a:pPr>
            <a:r>
              <a:rPr lang="en-US">
                <a:solidFill>
                  <a:schemeClr val="accent2"/>
                </a:solidFill>
              </a:rPr>
              <a:t>(a)</a:t>
            </a:r>
            <a:r>
              <a:rPr lang="en-US"/>
              <a:t> An autonomous system.   </a:t>
            </a:r>
            <a:r>
              <a:rPr lang="en-US">
                <a:solidFill>
                  <a:schemeClr val="accent2"/>
                </a:solidFill>
              </a:rPr>
              <a:t>(b)</a:t>
            </a:r>
            <a:r>
              <a:rPr lang="en-US"/>
              <a:t>    A graph representation of  </a:t>
            </a:r>
            <a:r>
              <a:rPr lang="en-US">
                <a:solidFill>
                  <a:schemeClr val="accent2"/>
                </a:solidFill>
              </a:rPr>
              <a:t>(a).</a:t>
            </a:r>
          </a:p>
        </p:txBody>
      </p:sp>
      <p:pic>
        <p:nvPicPr>
          <p:cNvPr id="81925" name="Picture 5" descr="5-64"/>
          <p:cNvPicPr>
            <a:picLocks noChangeAspect="1" noChangeArrowheads="1"/>
          </p:cNvPicPr>
          <p:nvPr/>
        </p:nvPicPr>
        <p:blipFill>
          <a:blip r:embed="rId2" cstate="print"/>
          <a:srcRect/>
          <a:stretch>
            <a:fillRect/>
          </a:stretch>
        </p:blipFill>
        <p:spPr bwMode="auto">
          <a:xfrm>
            <a:off x="255926" y="995441"/>
            <a:ext cx="8618251" cy="5315418"/>
          </a:xfrm>
          <a:prstGeom prst="rect">
            <a:avLst/>
          </a:prstGeom>
          <a:noFill/>
        </p:spPr>
      </p:pic>
      <p:sp>
        <p:nvSpPr>
          <p:cNvPr id="6" name="Rectangle 5"/>
          <p:cNvSpPr/>
          <p:nvPr/>
        </p:nvSpPr>
        <p:spPr>
          <a:xfrm>
            <a:off x="1230856" y="516126"/>
            <a:ext cx="6760185" cy="523220"/>
          </a:xfrm>
          <a:prstGeom prst="rect">
            <a:avLst/>
          </a:prstGeom>
        </p:spPr>
        <p:txBody>
          <a:bodyPr wrap="none">
            <a:spAutoFit/>
          </a:bodyPr>
          <a:lstStyle/>
          <a:p>
            <a:r>
              <a:rPr lang="en-US" sz="2800" dirty="0" smtClean="0"/>
              <a:t>AS containing all three kinds of networks </a:t>
            </a:r>
            <a:endParaRPr lang="en-US" sz="2800" dirty="0"/>
          </a:p>
        </p:txBody>
      </p:sp>
      <p:sp>
        <p:nvSpPr>
          <p:cNvPr id="7" name="Slide Number Placeholder 6"/>
          <p:cNvSpPr>
            <a:spLocks noGrp="1"/>
          </p:cNvSpPr>
          <p:nvPr>
            <p:ph type="sldNum" sz="quarter" idx="12"/>
          </p:nvPr>
        </p:nvSpPr>
        <p:spPr/>
        <p:txBody>
          <a:bodyPr/>
          <a:lstStyle/>
          <a:p>
            <a:fld id="{EF55C829-AE99-4997-8EBC-414F558758A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Arial" pitchFamily="34" charset="0"/>
              <a:buChar char="•"/>
            </a:pPr>
            <a:r>
              <a:rPr lang="en-US" dirty="0" smtClean="0"/>
              <a:t>OSPF operates by abstracting the collection of actual networks, routers, and lines into a directed graph in which each arc is assigned a cost (distance, delay, etc.). </a:t>
            </a:r>
          </a:p>
          <a:p>
            <a:pPr algn="just">
              <a:buFont typeface="Arial" pitchFamily="34" charset="0"/>
              <a:buChar char="•"/>
            </a:pPr>
            <a:r>
              <a:rPr lang="en-US" dirty="0" smtClean="0"/>
              <a:t>It then computes the shortest path based on the weights on the arcs. </a:t>
            </a:r>
          </a:p>
          <a:p>
            <a:pPr algn="just">
              <a:buFont typeface="Arial" pitchFamily="34" charset="0"/>
              <a:buChar char="•"/>
            </a:pPr>
            <a:r>
              <a:rPr lang="en-US" dirty="0" smtClean="0"/>
              <a:t>A serial connection between two routers is represented by a pair of arcs, one in each direction. </a:t>
            </a:r>
          </a:p>
          <a:p>
            <a:pPr algn="just">
              <a:buFont typeface="Arial" pitchFamily="34" charset="0"/>
              <a:buChar char="•"/>
            </a:pPr>
            <a:r>
              <a:rPr lang="en-US" dirty="0" smtClean="0"/>
              <a:t>Their weights may be different. </a:t>
            </a:r>
          </a:p>
          <a:p>
            <a:pPr algn="just">
              <a:buFont typeface="Arial" pitchFamily="34" charset="0"/>
              <a:buChar char="•"/>
            </a:pPr>
            <a:r>
              <a:rPr lang="en-US" dirty="0" smtClean="0"/>
              <a:t>A </a:t>
            </a:r>
            <a:r>
              <a:rPr lang="en-US" dirty="0" err="1" smtClean="0"/>
              <a:t>multiaccess</a:t>
            </a:r>
            <a:r>
              <a:rPr lang="en-US" dirty="0" smtClean="0"/>
              <a:t> network is represented by a node for the network itself plus a node for each router. </a:t>
            </a:r>
          </a:p>
          <a:p>
            <a:pPr algn="just">
              <a:buFont typeface="Arial" pitchFamily="34" charset="0"/>
              <a:buChar char="•"/>
            </a:pPr>
            <a:r>
              <a:rPr lang="en-US" dirty="0" smtClean="0"/>
              <a:t>Weights are symmetric, unless marked otherwise. </a:t>
            </a:r>
          </a:p>
          <a:p>
            <a:pPr algn="just">
              <a:buFont typeface="Arial" pitchFamily="34" charset="0"/>
              <a:buChar char="•"/>
            </a:pPr>
            <a:r>
              <a:rPr lang="en-US" dirty="0" smtClean="0">
                <a:solidFill>
                  <a:srgbClr val="FF0000"/>
                </a:solidFill>
              </a:rPr>
              <a:t>What OSPF fundamentally does is </a:t>
            </a:r>
          </a:p>
          <a:p>
            <a:pPr lvl="1" algn="just">
              <a:buFont typeface="Arial" pitchFamily="34" charset="0"/>
              <a:buChar char="•"/>
            </a:pPr>
            <a:r>
              <a:rPr lang="en-US" sz="2400" dirty="0" smtClean="0"/>
              <a:t>To represent the actual network as a graph like this and then compute the shortest path from every router to every other router.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0" y="0"/>
            <a:ext cx="9144000" cy="749508"/>
          </a:xfrm>
        </p:spPr>
        <p:txBody>
          <a:bodyPr/>
          <a:lstStyle/>
          <a:p>
            <a:r>
              <a:rPr lang="en-US" dirty="0" smtClean="0"/>
              <a:t>OSPF</a:t>
            </a:r>
            <a:endParaRPr lang="en-US" dirty="0"/>
          </a:p>
        </p:txBody>
      </p:sp>
      <p:sp>
        <p:nvSpPr>
          <p:cNvPr id="82947" name="Rectangle 3"/>
          <p:cNvSpPr>
            <a:spLocks noGrp="1" noChangeArrowheads="1"/>
          </p:cNvSpPr>
          <p:nvPr>
            <p:ph type="body" idx="1"/>
          </p:nvPr>
        </p:nvSpPr>
        <p:spPr>
          <a:xfrm>
            <a:off x="0" y="6243400"/>
            <a:ext cx="9144000" cy="609600"/>
          </a:xfrm>
        </p:spPr>
        <p:txBody>
          <a:bodyPr/>
          <a:lstStyle/>
          <a:p>
            <a:pPr algn="ctr">
              <a:buFontTx/>
              <a:buNone/>
            </a:pPr>
            <a:r>
              <a:rPr lang="en-US"/>
              <a:t>The relation between ASes, backbones, and areas in OSPF.</a:t>
            </a:r>
          </a:p>
        </p:txBody>
      </p:sp>
      <p:pic>
        <p:nvPicPr>
          <p:cNvPr id="82949" name="Picture 5" descr="5-65"/>
          <p:cNvPicPr>
            <a:picLocks noChangeAspect="1" noChangeArrowheads="1"/>
          </p:cNvPicPr>
          <p:nvPr/>
        </p:nvPicPr>
        <p:blipFill>
          <a:blip r:embed="rId2" cstate="print"/>
          <a:srcRect/>
          <a:stretch>
            <a:fillRect/>
          </a:stretch>
        </p:blipFill>
        <p:spPr bwMode="auto">
          <a:xfrm>
            <a:off x="202836" y="654285"/>
            <a:ext cx="8671341" cy="5551643"/>
          </a:xfrm>
          <a:prstGeom prst="rect">
            <a:avLst/>
          </a:prstGeom>
          <a:noFill/>
        </p:spPr>
      </p:pic>
      <p:sp>
        <p:nvSpPr>
          <p:cNvPr id="5" name="Slide Number Placeholder 4"/>
          <p:cNvSpPr>
            <a:spLocks noGrp="1"/>
          </p:cNvSpPr>
          <p:nvPr>
            <p:ph type="sldNum" sz="quarter" idx="12"/>
          </p:nvPr>
        </p:nvSpPr>
        <p:spPr/>
        <p:txBody>
          <a:bodyPr/>
          <a:lstStyle/>
          <a:p>
            <a:fld id="{EF55C829-AE99-4997-8EBC-414F558758A8}"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Arial" pitchFamily="34" charset="0"/>
              <a:buChar char="•"/>
            </a:pPr>
            <a:r>
              <a:rPr lang="en-US" dirty="0" smtClean="0"/>
              <a:t>Many of the </a:t>
            </a:r>
            <a:r>
              <a:rPr lang="en-US" dirty="0" err="1" smtClean="0"/>
              <a:t>ASes</a:t>
            </a:r>
            <a:r>
              <a:rPr lang="en-US" dirty="0" smtClean="0"/>
              <a:t> in the Internet are themselves large and nontrivial to manage. </a:t>
            </a:r>
          </a:p>
          <a:p>
            <a:pPr algn="just">
              <a:buFont typeface="Arial" pitchFamily="34" charset="0"/>
              <a:buChar char="•"/>
            </a:pPr>
            <a:r>
              <a:rPr lang="en-US" dirty="0" smtClean="0"/>
              <a:t>OSPF allows them to be divided into numbered areas, where an area is a network or a set of contiguous networks. </a:t>
            </a:r>
          </a:p>
          <a:p>
            <a:pPr algn="just">
              <a:buFont typeface="Arial" pitchFamily="34" charset="0"/>
              <a:buChar char="•"/>
            </a:pPr>
            <a:r>
              <a:rPr lang="en-US" dirty="0" smtClean="0"/>
              <a:t>Areas do not overlap but need not be complete, that is, some routers may belong to no area. </a:t>
            </a:r>
          </a:p>
          <a:p>
            <a:pPr algn="just">
              <a:buFont typeface="Arial" pitchFamily="34" charset="0"/>
              <a:buChar char="•"/>
            </a:pPr>
            <a:r>
              <a:rPr lang="en-US" dirty="0" smtClean="0"/>
              <a:t>An area is a generalization of a subnet. </a:t>
            </a:r>
          </a:p>
          <a:p>
            <a:pPr algn="just">
              <a:buFont typeface="Arial" pitchFamily="34" charset="0"/>
              <a:buChar char="•"/>
            </a:pPr>
            <a:r>
              <a:rPr lang="en-US" dirty="0" smtClean="0"/>
              <a:t>Outside an area, its topology and details are not visible. </a:t>
            </a:r>
          </a:p>
          <a:p>
            <a:pPr algn="just">
              <a:buFont typeface="Arial" pitchFamily="34" charset="0"/>
              <a:buChar char="•"/>
            </a:pPr>
            <a:r>
              <a:rPr lang="en-US" dirty="0" smtClean="0"/>
              <a:t>Every AS has a backbone area, called area 0. </a:t>
            </a:r>
          </a:p>
          <a:p>
            <a:pPr algn="just">
              <a:buFont typeface="Arial" pitchFamily="34" charset="0"/>
              <a:buChar char="•"/>
            </a:pPr>
            <a:r>
              <a:rPr lang="en-US" dirty="0" smtClean="0"/>
              <a:t>All areas are connected to the backbone</a:t>
            </a:r>
          </a:p>
          <a:p>
            <a:pPr algn="just">
              <a:buFont typeface="Arial" pitchFamily="34" charset="0"/>
              <a:buChar char="•"/>
            </a:pPr>
            <a:r>
              <a:rPr lang="en-US" dirty="0" smtClean="0"/>
              <a:t>so it is possible to go from any area in the AS to any other area in the AS via the backbone. </a:t>
            </a:r>
          </a:p>
          <a:p>
            <a:pPr algn="just">
              <a:buFont typeface="Arial" pitchFamily="34" charset="0"/>
              <a:buChar char="•"/>
            </a:pPr>
            <a:r>
              <a:rPr lang="en-US" dirty="0" smtClean="0"/>
              <a:t>Each router that is connected to two or more areas is part of the backbone. </a:t>
            </a:r>
            <a:endParaRPr lang="en-US" sz="2400"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Arial" pitchFamily="34" charset="0"/>
              <a:buChar char="•"/>
            </a:pPr>
            <a:r>
              <a:rPr lang="en-US" dirty="0" smtClean="0"/>
              <a:t>Within an area, each router has the same link state database and runs the same shortest path algorithm. </a:t>
            </a:r>
          </a:p>
          <a:p>
            <a:pPr algn="just">
              <a:buFont typeface="Arial" pitchFamily="34" charset="0"/>
              <a:buChar char="•"/>
            </a:pPr>
            <a:r>
              <a:rPr lang="en-US" dirty="0" smtClean="0"/>
              <a:t>Its main job is to calculate the shortest path from itself to every other router in the area, including the router that is connected to the backbone.</a:t>
            </a:r>
          </a:p>
          <a:p>
            <a:pPr algn="just">
              <a:buFont typeface="Arial" pitchFamily="34" charset="0"/>
              <a:buChar char="•"/>
            </a:pPr>
            <a:r>
              <a:rPr lang="en-US" dirty="0" smtClean="0"/>
              <a:t>A router that connects to two areas needs the databases for both areas and must run the shortest path algorithm for each one separately.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263237" y="1505172"/>
            <a:ext cx="9144000" cy="6267228"/>
          </a:xfrm>
        </p:spPr>
        <p:txBody>
          <a:bodyPr/>
          <a:lstStyle/>
          <a:p>
            <a:pPr>
              <a:buFont typeface="Arial" pitchFamily="34" charset="0"/>
              <a:buChar char="•"/>
            </a:pPr>
            <a:r>
              <a:rPr lang="en-US" dirty="0" smtClean="0"/>
              <a:t>OSPF distinguishes </a:t>
            </a:r>
            <a:r>
              <a:rPr lang="en-US" dirty="0" smtClean="0">
                <a:solidFill>
                  <a:srgbClr val="FF0000"/>
                </a:solidFill>
              </a:rPr>
              <a:t>four classes of routers</a:t>
            </a:r>
            <a:r>
              <a:rPr lang="en-US" dirty="0" smtClean="0"/>
              <a:t>: </a:t>
            </a:r>
          </a:p>
          <a:p>
            <a:pPr lvl="2">
              <a:buNone/>
            </a:pPr>
            <a:r>
              <a:rPr lang="en-US" dirty="0" smtClean="0"/>
              <a:t>1. Internal routers are wholly within one area. </a:t>
            </a:r>
          </a:p>
          <a:p>
            <a:pPr lvl="2">
              <a:buNone/>
            </a:pPr>
            <a:r>
              <a:rPr lang="en-US" dirty="0" smtClean="0"/>
              <a:t>2. Area border routers connect two or more areas. </a:t>
            </a:r>
          </a:p>
          <a:p>
            <a:pPr lvl="2">
              <a:buNone/>
            </a:pPr>
            <a:r>
              <a:rPr lang="en-US" dirty="0" smtClean="0"/>
              <a:t>3. Backbone routers are on the backbone. </a:t>
            </a:r>
          </a:p>
          <a:p>
            <a:pPr lvl="2">
              <a:buNone/>
            </a:pPr>
            <a:r>
              <a:rPr lang="en-US" dirty="0" smtClean="0"/>
              <a:t>4. AS boundary routers talk to routers in other </a:t>
            </a:r>
            <a:r>
              <a:rPr lang="en-US" dirty="0" err="1" smtClean="0"/>
              <a:t>ASes</a:t>
            </a:r>
            <a:r>
              <a:rPr lang="en-US" dirty="0" smtClean="0"/>
              <a:t>.</a:t>
            </a:r>
          </a:p>
          <a:p>
            <a:pPr marL="0" indent="0" algn="just">
              <a:buNone/>
            </a:pPr>
            <a:endParaRPr lang="en-US"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Arial" pitchFamily="34" charset="0"/>
              <a:buChar char="•"/>
            </a:pPr>
            <a:r>
              <a:rPr lang="en-US" dirty="0" smtClean="0">
                <a:solidFill>
                  <a:srgbClr val="FF0000"/>
                </a:solidFill>
              </a:rPr>
              <a:t>Working:</a:t>
            </a:r>
          </a:p>
          <a:p>
            <a:pPr algn="just">
              <a:buFont typeface="Arial" pitchFamily="34" charset="0"/>
              <a:buChar char="•"/>
            </a:pPr>
            <a:r>
              <a:rPr lang="en-US" dirty="0" smtClean="0"/>
              <a:t>When a router boots, it sends HELLO messages on all of its point-to-point lines and multicasts them on LANs to the group consisting of all the other routers. </a:t>
            </a:r>
          </a:p>
          <a:p>
            <a:pPr algn="just">
              <a:buFont typeface="Arial" pitchFamily="34" charset="0"/>
              <a:buChar char="•"/>
            </a:pPr>
            <a:r>
              <a:rPr lang="en-US" dirty="0" smtClean="0"/>
              <a:t>From the responses, each router learns who its neighbors are. </a:t>
            </a:r>
          </a:p>
          <a:p>
            <a:pPr algn="just">
              <a:buFont typeface="Arial" pitchFamily="34" charset="0"/>
              <a:buChar char="•"/>
            </a:pPr>
            <a:r>
              <a:rPr lang="en-US" dirty="0" smtClean="0"/>
              <a:t>Routers on the same LAN are all neighbors. </a:t>
            </a:r>
          </a:p>
          <a:p>
            <a:pPr algn="just">
              <a:buFont typeface="Arial" pitchFamily="34" charset="0"/>
              <a:buChar char="•"/>
            </a:pPr>
            <a:r>
              <a:rPr lang="en-US" dirty="0" smtClean="0"/>
              <a:t>OSPF works by exchanging information between adjacent routers </a:t>
            </a:r>
          </a:p>
          <a:p>
            <a:pPr algn="just">
              <a:buFont typeface="Arial" pitchFamily="34" charset="0"/>
              <a:buChar char="•"/>
            </a:pPr>
            <a:r>
              <a:rPr lang="en-US" dirty="0" smtClean="0"/>
              <a:t>In particular, it is inefficient to have every router on a LAN talk to every other router on the LAN. </a:t>
            </a:r>
          </a:p>
          <a:p>
            <a:pPr algn="just">
              <a:buFont typeface="Arial" pitchFamily="34" charset="0"/>
              <a:buChar char="•"/>
            </a:pPr>
            <a:r>
              <a:rPr lang="en-US" dirty="0" smtClean="0"/>
              <a:t>To avoid this situation, one router is elected as the </a:t>
            </a:r>
            <a:r>
              <a:rPr lang="en-US" b="1" dirty="0" smtClean="0"/>
              <a:t>designated router</a:t>
            </a:r>
            <a:r>
              <a:rPr lang="en-US" dirty="0" smtClean="0"/>
              <a:t>. </a:t>
            </a:r>
          </a:p>
          <a:p>
            <a:pPr algn="just">
              <a:buFont typeface="Arial" pitchFamily="34" charset="0"/>
              <a:buChar char="•"/>
            </a:pPr>
            <a:r>
              <a:rPr lang="en-US" dirty="0" smtClean="0"/>
              <a:t>It is said to be </a:t>
            </a:r>
            <a:r>
              <a:rPr lang="en-US" dirty="0" smtClean="0">
                <a:solidFill>
                  <a:srgbClr val="FF0000"/>
                </a:solidFill>
              </a:rPr>
              <a:t>adjacent</a:t>
            </a:r>
            <a:r>
              <a:rPr lang="en-US" dirty="0" smtClean="0"/>
              <a:t> to all the other routers on its LAN, and exchanges information with them.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290946" y="1454727"/>
            <a:ext cx="8167254" cy="6345381"/>
          </a:xfrm>
        </p:spPr>
        <p:txBody>
          <a:bodyPr/>
          <a:lstStyle/>
          <a:p>
            <a:pPr algn="just">
              <a:buFont typeface="Arial" pitchFamily="34" charset="0"/>
              <a:buChar char="•"/>
            </a:pPr>
            <a:r>
              <a:rPr lang="en-US" dirty="0" smtClean="0"/>
              <a:t>Neighboring routers that are not adjacent do not exchange information with each other. </a:t>
            </a:r>
          </a:p>
          <a:p>
            <a:pPr algn="just">
              <a:buFont typeface="Arial" pitchFamily="34" charset="0"/>
              <a:buChar char="•"/>
            </a:pPr>
            <a:r>
              <a:rPr lang="en-US" dirty="0" smtClean="0"/>
              <a:t>A </a:t>
            </a:r>
            <a:r>
              <a:rPr lang="en-US" b="1" dirty="0" smtClean="0"/>
              <a:t>backup designated router </a:t>
            </a:r>
            <a:r>
              <a:rPr lang="en-US" dirty="0" smtClean="0"/>
              <a:t>is always kept up to date to ease the transition if the primary designated router crash and need to be replaced immediately.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dirty="0" smtClean="0"/>
              <a:t>OSPF</a:t>
            </a:r>
            <a:endParaRPr lang="en-US" dirty="0"/>
          </a:p>
        </p:txBody>
      </p:sp>
      <p:sp>
        <p:nvSpPr>
          <p:cNvPr id="83971" name="Rectangle 3"/>
          <p:cNvSpPr>
            <a:spLocks noGrp="1" noChangeArrowheads="1"/>
          </p:cNvSpPr>
          <p:nvPr>
            <p:ph type="body" idx="1"/>
          </p:nvPr>
        </p:nvSpPr>
        <p:spPr>
          <a:xfrm>
            <a:off x="0" y="1562725"/>
            <a:ext cx="9144000" cy="610849"/>
          </a:xfrm>
        </p:spPr>
        <p:txBody>
          <a:bodyPr/>
          <a:lstStyle/>
          <a:p>
            <a:pPr algn="ctr">
              <a:buFontTx/>
              <a:buNone/>
            </a:pPr>
            <a:r>
              <a:rPr lang="en-US" dirty="0"/>
              <a:t>The five types of OSPF </a:t>
            </a:r>
            <a:r>
              <a:rPr lang="en-US" dirty="0" smtClean="0"/>
              <a:t>messages.</a:t>
            </a:r>
            <a:endParaRPr lang="en-US" dirty="0"/>
          </a:p>
        </p:txBody>
      </p:sp>
      <p:pic>
        <p:nvPicPr>
          <p:cNvPr id="83973" name="Picture 5" descr="5-66"/>
          <p:cNvPicPr>
            <a:picLocks noChangeAspect="1" noChangeArrowheads="1"/>
          </p:cNvPicPr>
          <p:nvPr/>
        </p:nvPicPr>
        <p:blipFill>
          <a:blip r:embed="rId2" cstate="print"/>
          <a:srcRect/>
          <a:stretch>
            <a:fillRect/>
          </a:stretch>
        </p:blipFill>
        <p:spPr bwMode="auto">
          <a:xfrm>
            <a:off x="381860" y="2434315"/>
            <a:ext cx="8405666" cy="2572399"/>
          </a:xfrm>
          <a:prstGeom prst="rect">
            <a:avLst/>
          </a:prstGeom>
          <a:noFill/>
        </p:spPr>
      </p:pic>
      <p:sp>
        <p:nvSpPr>
          <p:cNvPr id="5" name="Slide Number Placeholder 4"/>
          <p:cNvSpPr>
            <a:spLocks noGrp="1"/>
          </p:cNvSpPr>
          <p:nvPr>
            <p:ph type="sldNum" sz="quarter" idx="12"/>
          </p:nvPr>
        </p:nvSpPr>
        <p:spPr/>
        <p:txBody>
          <a:bodyPr/>
          <a:lstStyle/>
          <a:p>
            <a:fld id="{EF55C829-AE99-4997-8EBC-414F558758A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235527" y="942109"/>
            <a:ext cx="8631382" cy="6303818"/>
          </a:xfrm>
        </p:spPr>
        <p:txBody>
          <a:bodyPr/>
          <a:lstStyle/>
          <a:p>
            <a:pPr algn="just">
              <a:buFont typeface="Arial" pitchFamily="34" charset="0"/>
              <a:buChar char="•"/>
            </a:pPr>
            <a:r>
              <a:rPr lang="en-IN" altLang="en-US" dirty="0">
                <a:solidFill>
                  <a:srgbClr val="000000"/>
                </a:solidFill>
              </a:rPr>
              <a:t>OSPF sends Hello (greeting) messages on each link periodically to establish and test neighbour reachability </a:t>
            </a:r>
            <a:endParaRPr lang="en-IN" altLang="en-US" dirty="0" smtClean="0">
              <a:solidFill>
                <a:srgbClr val="000000"/>
              </a:solidFill>
            </a:endParaRPr>
          </a:p>
          <a:p>
            <a:pPr algn="just">
              <a:buFont typeface="Arial" pitchFamily="34" charset="0"/>
              <a:buChar char="•"/>
            </a:pPr>
            <a:r>
              <a:rPr lang="en-US" altLang="en-US" dirty="0"/>
              <a:t>Database Description </a:t>
            </a:r>
            <a:r>
              <a:rPr lang="en-IN" altLang="en-US" dirty="0" smtClean="0"/>
              <a:t>messages </a:t>
            </a:r>
            <a:r>
              <a:rPr lang="en-IN" altLang="en-US" dirty="0"/>
              <a:t>are exchanged by routers to initialize their network topology database</a:t>
            </a:r>
            <a:r>
              <a:rPr lang="en-IN" altLang="en-US" dirty="0" smtClean="0"/>
              <a:t>.</a:t>
            </a:r>
          </a:p>
          <a:p>
            <a:pPr algn="just">
              <a:buFont typeface="Arial" pitchFamily="34" charset="0"/>
              <a:buChar char="•"/>
            </a:pPr>
            <a:r>
              <a:rPr lang="en-IN" altLang="en-US" dirty="0"/>
              <a:t>After exchanging Database Description message, router may discover that some part of its database is </a:t>
            </a:r>
            <a:r>
              <a:rPr lang="en-IN" altLang="en-US" dirty="0" smtClean="0"/>
              <a:t>outdated.</a:t>
            </a:r>
          </a:p>
          <a:p>
            <a:pPr eaLnBrk="1" hangingPunct="1">
              <a:buFont typeface="Arial" panose="020B0604020202020204" pitchFamily="34" charset="0"/>
              <a:buChar char="•"/>
            </a:pPr>
            <a:r>
              <a:rPr lang="en-IN" altLang="en-US" dirty="0"/>
              <a:t>Link </a:t>
            </a:r>
            <a:r>
              <a:rPr lang="en-IN" altLang="en-US" dirty="0" smtClean="0"/>
              <a:t>State Request message </a:t>
            </a:r>
            <a:r>
              <a:rPr lang="en-IN" altLang="en-US" dirty="0"/>
              <a:t>is used to request the neighbour to supply the updated information</a:t>
            </a:r>
            <a:r>
              <a:rPr lang="en-IN" altLang="en-US" dirty="0" smtClean="0"/>
              <a:t>.</a:t>
            </a:r>
          </a:p>
          <a:p>
            <a:pPr eaLnBrk="1" hangingPunct="1">
              <a:buFont typeface="Arial" panose="020B0604020202020204" pitchFamily="34" charset="0"/>
              <a:buChar char="•"/>
            </a:pPr>
            <a:r>
              <a:rPr lang="en-IN" altLang="en-US" dirty="0"/>
              <a:t>Routers broadcast the status of links with Link </a:t>
            </a:r>
            <a:r>
              <a:rPr lang="en-IN" altLang="en-US" dirty="0" smtClean="0"/>
              <a:t>State </a:t>
            </a:r>
            <a:r>
              <a:rPr lang="en-IN" altLang="en-US" dirty="0"/>
              <a:t>Update message. </a:t>
            </a:r>
            <a:r>
              <a:rPr lang="en-IN" altLang="en-US" dirty="0" smtClean="0"/>
              <a:t>Each </a:t>
            </a:r>
            <a:r>
              <a:rPr lang="en-IN" altLang="en-US" dirty="0"/>
              <a:t>update consists of a list of advertisements. </a:t>
            </a:r>
            <a:endParaRPr lang="en-IN" altLang="en-US" dirty="0" smtClean="0"/>
          </a:p>
          <a:p>
            <a:pPr eaLnBrk="1" hangingPunct="1">
              <a:buFont typeface="Arial" panose="020B0604020202020204" pitchFamily="34" charset="0"/>
              <a:buChar char="•"/>
            </a:pPr>
            <a:r>
              <a:rPr lang="en-US" dirty="0"/>
              <a:t> </a:t>
            </a:r>
            <a:r>
              <a:rPr lang="en-US" dirty="0" smtClean="0"/>
              <a:t>Link state acknowledgement message acknowledges the  </a:t>
            </a:r>
            <a:r>
              <a:rPr lang="en-US" dirty="0"/>
              <a:t>receipt of a Link State Update message.</a:t>
            </a:r>
            <a:endParaRPr lang="en-US" altLang="en-US" dirty="0"/>
          </a:p>
          <a:p>
            <a:pPr eaLnBrk="1" hangingPunct="1">
              <a:buFont typeface="Arial" panose="020B0604020202020204" pitchFamily="34" charset="0"/>
              <a:buChar char="•"/>
            </a:pPr>
            <a:endParaRPr lang="en-IN" altLang="en-US" dirty="0"/>
          </a:p>
          <a:p>
            <a:pPr eaLnBrk="1" hangingPunct="1">
              <a:buFont typeface="Wingdings 2" panose="05020102010507070707" pitchFamily="18" charset="2"/>
              <a:buNone/>
            </a:pPr>
            <a:endParaRPr lang="en-US" altLang="en-US" dirty="0"/>
          </a:p>
          <a:p>
            <a:pPr algn="just">
              <a:buFont typeface="Arial" pitchFamily="34" charset="0"/>
              <a:buChar char="•"/>
            </a:pPr>
            <a:endParaRPr lang="en-IN" altLang="en-US" dirty="0"/>
          </a:p>
          <a:p>
            <a:pPr algn="just">
              <a:buFont typeface="Arial" pitchFamily="34" charset="0"/>
              <a:buChar char="•"/>
            </a:pPr>
            <a:endParaRPr lang="en-IN" altLang="en-US" dirty="0" smtClean="0">
              <a:solidFill>
                <a:srgbClr val="000000"/>
              </a:solidFill>
            </a:endParaRPr>
          </a:p>
          <a:p>
            <a:pPr algn="just">
              <a:buFont typeface="Arial" pitchFamily="34" charset="0"/>
              <a:buChar char="•"/>
            </a:pPr>
            <a:endParaRPr lang="en-IN" altLang="en-US" dirty="0">
              <a:solidFill>
                <a:srgbClr val="000000"/>
              </a:solidFill>
            </a:endParaRPr>
          </a:p>
          <a:p>
            <a:pPr algn="just">
              <a:buFont typeface="Arial" pitchFamily="34" charset="0"/>
              <a:buChar char="•"/>
            </a:pPr>
            <a:endParaRPr lang="en-US"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39</a:t>
            </a:fld>
            <a:endParaRPr lang="en-US"/>
          </a:p>
        </p:txBody>
      </p:sp>
    </p:spTree>
    <p:extLst>
      <p:ext uri="{BB962C8B-B14F-4D97-AF65-F5344CB8AC3E}">
        <p14:creationId xmlns:p14="http://schemas.microsoft.com/office/powerpoint/2010/main" val="3727873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166255" y="968022"/>
            <a:ext cx="9144000" cy="5889978"/>
          </a:xfrm>
        </p:spPr>
        <p:txBody>
          <a:bodyPr/>
          <a:lstStyle/>
          <a:p>
            <a:pPr lvl="1" algn="just">
              <a:buFont typeface="Wingdings" pitchFamily="2" charset="2"/>
              <a:buChar char="§"/>
            </a:pPr>
            <a:r>
              <a:rPr lang="en-US" sz="2400" dirty="0" smtClean="0"/>
              <a:t>The router is assumed to know the ''distance'' to each of its neighbors. </a:t>
            </a:r>
          </a:p>
          <a:p>
            <a:pPr lvl="2" algn="just">
              <a:buFont typeface="Wingdings" pitchFamily="2" charset="2"/>
              <a:buChar char="§"/>
            </a:pPr>
            <a:r>
              <a:rPr lang="en-US" dirty="0" smtClean="0"/>
              <a:t>If the metric is </a:t>
            </a:r>
            <a:r>
              <a:rPr lang="en-US" dirty="0" smtClean="0">
                <a:solidFill>
                  <a:srgbClr val="FF0000"/>
                </a:solidFill>
              </a:rPr>
              <a:t>hops</a:t>
            </a:r>
            <a:r>
              <a:rPr lang="en-US" dirty="0" smtClean="0"/>
              <a:t>, the distance is just one hop. </a:t>
            </a:r>
          </a:p>
          <a:p>
            <a:pPr lvl="2" algn="just">
              <a:buFont typeface="Wingdings" pitchFamily="2" charset="2"/>
              <a:buChar char="§"/>
            </a:pPr>
            <a:r>
              <a:rPr lang="en-US" dirty="0" smtClean="0"/>
              <a:t>If the metric is </a:t>
            </a:r>
            <a:r>
              <a:rPr lang="en-US" dirty="0" smtClean="0">
                <a:solidFill>
                  <a:srgbClr val="FF0000"/>
                </a:solidFill>
              </a:rPr>
              <a:t>queue length</a:t>
            </a:r>
            <a:r>
              <a:rPr lang="en-US" dirty="0" smtClean="0"/>
              <a:t>, the router simply examines each queue. </a:t>
            </a:r>
          </a:p>
          <a:p>
            <a:pPr lvl="2" algn="just">
              <a:buFont typeface="Wingdings" pitchFamily="2" charset="2"/>
              <a:buChar char="§"/>
            </a:pPr>
            <a:r>
              <a:rPr lang="en-US" dirty="0" smtClean="0"/>
              <a:t>If the metric is </a:t>
            </a:r>
            <a:r>
              <a:rPr lang="en-US" dirty="0" smtClean="0">
                <a:solidFill>
                  <a:srgbClr val="FF0000"/>
                </a:solidFill>
              </a:rPr>
              <a:t>delay</a:t>
            </a:r>
            <a:r>
              <a:rPr lang="en-US" dirty="0" smtClean="0"/>
              <a:t>, the router can measure it directly with special ECHO packets that the receiver just timestamps and sends back as fast as it can.</a:t>
            </a:r>
          </a:p>
          <a:p>
            <a:pPr lvl="1" algn="just">
              <a:buFont typeface="Wingdings" pitchFamily="2" charset="2"/>
              <a:buChar char="§"/>
            </a:pPr>
            <a:r>
              <a:rPr lang="en-US" sz="2400" dirty="0" smtClean="0"/>
              <a:t>Consider an example, assume that </a:t>
            </a:r>
            <a:r>
              <a:rPr lang="en-US" sz="2400" dirty="0" smtClean="0">
                <a:solidFill>
                  <a:srgbClr val="FF0000"/>
                </a:solidFill>
              </a:rPr>
              <a:t>delay is used as a metric </a:t>
            </a:r>
            <a:r>
              <a:rPr lang="en-US" sz="2400" dirty="0" smtClean="0"/>
              <a:t>and that the router knows the delay to each of its neighbors. </a:t>
            </a:r>
          </a:p>
          <a:p>
            <a:pPr lvl="1" algn="just">
              <a:buFont typeface="Wingdings" pitchFamily="2" charset="2"/>
              <a:buChar char="§"/>
            </a:pPr>
            <a:r>
              <a:rPr lang="en-US" sz="2400" dirty="0" smtClean="0"/>
              <a:t>Once every T </a:t>
            </a:r>
            <a:r>
              <a:rPr lang="en-US" sz="2400" dirty="0" err="1" smtClean="0"/>
              <a:t>msec</a:t>
            </a:r>
            <a:r>
              <a:rPr lang="en-US" sz="2400" dirty="0" smtClean="0"/>
              <a:t>, each router sends to each neighbor a list of its estimated delays to each destination. </a:t>
            </a:r>
          </a:p>
          <a:p>
            <a:pPr lvl="1" algn="just">
              <a:buFont typeface="Wingdings" pitchFamily="2" charset="2"/>
              <a:buChar char="§"/>
            </a:pPr>
            <a:r>
              <a:rPr lang="en-US" sz="2400" dirty="0" smtClean="0"/>
              <a:t>It also receives a similar list from each neighbor.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OSPF</a:t>
            </a:r>
            <a:endParaRPr lang="en-US" dirty="0"/>
          </a:p>
        </p:txBody>
      </p:sp>
      <p:sp>
        <p:nvSpPr>
          <p:cNvPr id="12291" name="Rectangle 3"/>
          <p:cNvSpPr>
            <a:spLocks noGrp="1" noChangeArrowheads="1"/>
          </p:cNvSpPr>
          <p:nvPr>
            <p:ph type="body" idx="1"/>
          </p:nvPr>
        </p:nvSpPr>
        <p:spPr>
          <a:xfrm>
            <a:off x="0" y="590772"/>
            <a:ext cx="9144000" cy="6267228"/>
          </a:xfrm>
        </p:spPr>
        <p:txBody>
          <a:bodyPr/>
          <a:lstStyle/>
          <a:p>
            <a:pPr algn="just">
              <a:buFont typeface="Arial" pitchFamily="34" charset="0"/>
              <a:buChar char="•"/>
            </a:pPr>
            <a:r>
              <a:rPr lang="en-US" dirty="0" smtClean="0">
                <a:solidFill>
                  <a:srgbClr val="FF0000"/>
                </a:solidFill>
              </a:rPr>
              <a:t>Summary</a:t>
            </a:r>
            <a:r>
              <a:rPr lang="en-US" dirty="0" smtClean="0"/>
              <a:t>: </a:t>
            </a:r>
          </a:p>
          <a:p>
            <a:pPr algn="just">
              <a:buFont typeface="Arial" pitchFamily="34" charset="0"/>
              <a:buChar char="•"/>
            </a:pPr>
            <a:r>
              <a:rPr lang="en-US" dirty="0" smtClean="0"/>
              <a:t>Using flooding, each router informs all the other routers in its area of its neighbors and costs. </a:t>
            </a:r>
          </a:p>
          <a:p>
            <a:pPr algn="just">
              <a:buFont typeface="Arial" pitchFamily="34" charset="0"/>
              <a:buChar char="•"/>
            </a:pPr>
            <a:r>
              <a:rPr lang="en-US" dirty="0" smtClean="0"/>
              <a:t>This information allows each router to construct the graph for its area(s) and compute the shortest path. </a:t>
            </a:r>
          </a:p>
          <a:p>
            <a:pPr algn="just">
              <a:buFont typeface="Arial" pitchFamily="34" charset="0"/>
              <a:buChar char="•"/>
            </a:pPr>
            <a:r>
              <a:rPr lang="en-US" dirty="0" smtClean="0"/>
              <a:t>The backbone area does this too. </a:t>
            </a:r>
          </a:p>
          <a:p>
            <a:pPr algn="just">
              <a:buFont typeface="Arial" pitchFamily="34" charset="0"/>
              <a:buChar char="•"/>
            </a:pPr>
            <a:r>
              <a:rPr lang="en-US" dirty="0" smtClean="0"/>
              <a:t>In addition, the backbone routers accept information from the area border routers in order to compute the best route from each backbone router to every other router. </a:t>
            </a:r>
          </a:p>
          <a:p>
            <a:pPr algn="just">
              <a:buFont typeface="Arial" pitchFamily="34" charset="0"/>
              <a:buChar char="•"/>
            </a:pPr>
            <a:r>
              <a:rPr lang="en-US" dirty="0" smtClean="0"/>
              <a:t>This information is propagated back to the area border routers, which advertise it within their areas. </a:t>
            </a:r>
          </a:p>
          <a:p>
            <a:pPr algn="just">
              <a:buFont typeface="Arial" pitchFamily="34" charset="0"/>
              <a:buChar char="•"/>
            </a:pPr>
            <a:r>
              <a:rPr lang="en-US" dirty="0" smtClean="0"/>
              <a:t>Using this information, a router about to send an </a:t>
            </a:r>
            <a:r>
              <a:rPr lang="en-US" dirty="0" err="1" smtClean="0"/>
              <a:t>interarea</a:t>
            </a:r>
            <a:r>
              <a:rPr lang="en-US" dirty="0" smtClean="0"/>
              <a:t> packet can select the best exit router to the backbone.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710692"/>
            <a:ext cx="9144000" cy="5889978"/>
          </a:xfrm>
        </p:spPr>
        <p:txBody>
          <a:bodyPr/>
          <a:lstStyle/>
          <a:p>
            <a:pPr lvl="1" algn="just">
              <a:buFont typeface="Wingdings" pitchFamily="2" charset="2"/>
              <a:buChar char="§"/>
            </a:pPr>
            <a:r>
              <a:rPr lang="en-US" sz="2400" dirty="0" smtClean="0"/>
              <a:t>Imagine that one of these tables has just come in from neighbor X, with X</a:t>
            </a:r>
            <a:r>
              <a:rPr lang="en-US" sz="2400" baseline="-25000" dirty="0" smtClean="0"/>
              <a:t>i</a:t>
            </a:r>
            <a:r>
              <a:rPr lang="en-US" sz="2400" baseline="30000" dirty="0" smtClean="0"/>
              <a:t> </a:t>
            </a:r>
            <a:r>
              <a:rPr lang="en-US" sz="2400" dirty="0" smtClean="0"/>
              <a:t>being X's estimate of how long it takes to get to router </a:t>
            </a:r>
            <a:r>
              <a:rPr lang="en-US" sz="2400" dirty="0" err="1" smtClean="0"/>
              <a:t>i</a:t>
            </a:r>
            <a:r>
              <a:rPr lang="en-US" sz="2400" dirty="0" smtClean="0"/>
              <a:t>. </a:t>
            </a:r>
          </a:p>
          <a:p>
            <a:pPr lvl="1" algn="just">
              <a:buFont typeface="Wingdings" pitchFamily="2" charset="2"/>
              <a:buChar char="§"/>
            </a:pPr>
            <a:r>
              <a:rPr lang="en-US" sz="2400" dirty="0" smtClean="0"/>
              <a:t>If the router knows that the delay to X is m </a:t>
            </a:r>
            <a:r>
              <a:rPr lang="en-US" sz="2400" dirty="0" err="1" smtClean="0"/>
              <a:t>msec</a:t>
            </a:r>
            <a:r>
              <a:rPr lang="en-US" sz="2400" dirty="0" smtClean="0"/>
              <a:t>, it also knows that it can reach router </a:t>
            </a:r>
            <a:r>
              <a:rPr lang="en-US" sz="2400" dirty="0" err="1" smtClean="0"/>
              <a:t>i</a:t>
            </a:r>
            <a:r>
              <a:rPr lang="en-US" sz="2400" dirty="0" smtClean="0"/>
              <a:t> via X in X</a:t>
            </a:r>
            <a:r>
              <a:rPr lang="en-US" sz="2400" baseline="-25000" dirty="0" smtClean="0"/>
              <a:t>i </a:t>
            </a:r>
            <a:r>
              <a:rPr lang="en-US" sz="2400" dirty="0" smtClean="0"/>
              <a:t>+ m msec. </a:t>
            </a:r>
          </a:p>
          <a:p>
            <a:pPr lvl="1" algn="just">
              <a:buFont typeface="Wingdings" pitchFamily="2" charset="2"/>
              <a:buChar char="§"/>
            </a:pPr>
            <a:r>
              <a:rPr lang="en-US" sz="2400" dirty="0" smtClean="0"/>
              <a:t>By performing this calculation for each neighbor, a router can find out which estimate seems the best and use that estimate and the corresponding line in its new routing table </a:t>
            </a:r>
          </a:p>
          <a:p>
            <a:pPr lvl="1" algn="just">
              <a:buFont typeface="Wingdings" pitchFamily="2" charset="2"/>
              <a:buChar char="§"/>
            </a:pPr>
            <a:r>
              <a:rPr lang="en-US" sz="2400" dirty="0" smtClean="0"/>
              <a:t>Old routing table is not used in the calculation </a:t>
            </a:r>
          </a:p>
          <a:p>
            <a:pPr lvl="1" algn="just">
              <a:buFont typeface="Wingdings" pitchFamily="2" charset="2"/>
              <a:buChar char="§"/>
            </a:pPr>
            <a:r>
              <a:rPr lang="en-US" sz="2400" dirty="0" smtClean="0"/>
              <a:t>This updating process is illustrated in following figure.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0"/>
            <a:ext cx="9144000" cy="643467"/>
          </a:xfrm>
        </p:spPr>
        <p:txBody>
          <a:bodyPr/>
          <a:lstStyle/>
          <a:p>
            <a:r>
              <a:rPr lang="en-US" dirty="0"/>
              <a:t>Distance Vector Routing</a:t>
            </a:r>
          </a:p>
        </p:txBody>
      </p:sp>
      <p:sp>
        <p:nvSpPr>
          <p:cNvPr id="17411" name="Rectangle 3"/>
          <p:cNvSpPr>
            <a:spLocks noGrp="1" noChangeArrowheads="1"/>
          </p:cNvSpPr>
          <p:nvPr>
            <p:ph type="body" idx="1"/>
          </p:nvPr>
        </p:nvSpPr>
        <p:spPr>
          <a:xfrm>
            <a:off x="0" y="6276624"/>
            <a:ext cx="9144000" cy="479778"/>
          </a:xfrm>
        </p:spPr>
        <p:txBody>
          <a:bodyPr/>
          <a:lstStyle/>
          <a:p>
            <a:pPr>
              <a:lnSpc>
                <a:spcPct val="90000"/>
              </a:lnSpc>
              <a:buFontTx/>
              <a:buNone/>
            </a:pPr>
            <a:r>
              <a:rPr lang="en-US" dirty="0">
                <a:solidFill>
                  <a:schemeClr val="accent2"/>
                </a:solidFill>
              </a:rPr>
              <a:t>(a)</a:t>
            </a:r>
            <a:r>
              <a:rPr lang="en-US" dirty="0"/>
              <a:t> A subnet. </a:t>
            </a:r>
            <a:r>
              <a:rPr lang="en-US" dirty="0">
                <a:solidFill>
                  <a:schemeClr val="accent2"/>
                </a:solidFill>
              </a:rPr>
              <a:t>(b)</a:t>
            </a:r>
            <a:r>
              <a:rPr lang="en-US" dirty="0"/>
              <a:t> Input from A, I, H, K, and the </a:t>
            </a:r>
            <a:r>
              <a:rPr lang="en-US" dirty="0" smtClean="0"/>
              <a:t>new routing </a:t>
            </a:r>
            <a:r>
              <a:rPr lang="en-US" dirty="0"/>
              <a:t>table for J.</a:t>
            </a:r>
          </a:p>
        </p:txBody>
      </p:sp>
      <p:pic>
        <p:nvPicPr>
          <p:cNvPr id="17413" name="Picture 5" descr="5-09"/>
          <p:cNvPicPr>
            <a:picLocks noChangeAspect="1" noChangeArrowheads="1"/>
          </p:cNvPicPr>
          <p:nvPr/>
        </p:nvPicPr>
        <p:blipFill>
          <a:blip r:embed="rId2" cstate="print"/>
          <a:srcRect/>
          <a:stretch>
            <a:fillRect/>
          </a:stretch>
        </p:blipFill>
        <p:spPr bwMode="auto">
          <a:xfrm>
            <a:off x="87840" y="643467"/>
            <a:ext cx="8977137" cy="5520266"/>
          </a:xfrm>
          <a:prstGeom prst="rect">
            <a:avLst/>
          </a:prstGeom>
          <a:noFill/>
        </p:spPr>
      </p:pic>
      <p:sp>
        <p:nvSpPr>
          <p:cNvPr id="5" name="Oval 4"/>
          <p:cNvSpPr/>
          <p:nvPr/>
        </p:nvSpPr>
        <p:spPr bwMode="auto">
          <a:xfrm>
            <a:off x="857956" y="3025421"/>
            <a:ext cx="282222" cy="49671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 name="Slide Number Placeholder 5"/>
          <p:cNvSpPr>
            <a:spLocks noGrp="1"/>
          </p:cNvSpPr>
          <p:nvPr>
            <p:ph type="sldNum" sz="quarter" idx="12"/>
          </p:nvPr>
        </p:nvSpPr>
        <p:spPr/>
        <p:txBody>
          <a:bodyPr/>
          <a:lstStyle/>
          <a:p>
            <a:fld id="{EF55C829-AE99-4997-8EBC-414F558758A8}"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710692"/>
            <a:ext cx="9144000" cy="5889978"/>
          </a:xfrm>
        </p:spPr>
        <p:txBody>
          <a:bodyPr/>
          <a:lstStyle/>
          <a:p>
            <a:pPr lvl="1" algn="just">
              <a:buFont typeface="Wingdings" pitchFamily="2" charset="2"/>
              <a:buChar char="§"/>
            </a:pPr>
            <a:r>
              <a:rPr lang="en-US" sz="2400" dirty="0" smtClean="0"/>
              <a:t>Suppose that J has measured or estimated its delay to its neighbors, A, I, H, and K as 8, 10, 12, and 6 </a:t>
            </a:r>
            <a:r>
              <a:rPr lang="en-US" sz="2400" dirty="0" err="1" smtClean="0"/>
              <a:t>msec</a:t>
            </a:r>
            <a:r>
              <a:rPr lang="en-US" sz="2400" dirty="0" smtClean="0"/>
              <a:t>, respectively </a:t>
            </a:r>
          </a:p>
          <a:p>
            <a:pPr lvl="1" algn="just">
              <a:buFont typeface="Wingdings" pitchFamily="2" charset="2"/>
              <a:buChar char="§"/>
            </a:pPr>
            <a:r>
              <a:rPr lang="en-US" sz="2400" dirty="0" smtClean="0">
                <a:solidFill>
                  <a:srgbClr val="FF0000"/>
                </a:solidFill>
              </a:rPr>
              <a:t>Consider how J computes its new route to router G. </a:t>
            </a:r>
          </a:p>
          <a:p>
            <a:pPr lvl="1" algn="just">
              <a:buFont typeface="Wingdings" pitchFamily="2" charset="2"/>
              <a:buChar char="§"/>
            </a:pPr>
            <a:r>
              <a:rPr lang="en-US" sz="2400" dirty="0" smtClean="0"/>
              <a:t>It knows that it can get to A in 8 </a:t>
            </a:r>
            <a:r>
              <a:rPr lang="en-US" sz="2400" dirty="0" err="1" smtClean="0"/>
              <a:t>msec</a:t>
            </a:r>
            <a:r>
              <a:rPr lang="en-US" sz="2400" dirty="0" smtClean="0"/>
              <a:t>, and A claims to be able to get to G in 18 </a:t>
            </a:r>
            <a:r>
              <a:rPr lang="en-US" sz="2400" dirty="0" err="1" smtClean="0"/>
              <a:t>msec</a:t>
            </a:r>
            <a:r>
              <a:rPr lang="en-US" sz="2400" dirty="0" smtClean="0"/>
              <a:t>, so J knows it can count on a delay of 26 (8+18) </a:t>
            </a:r>
            <a:r>
              <a:rPr lang="en-US" sz="2400" dirty="0" err="1" smtClean="0"/>
              <a:t>msec</a:t>
            </a:r>
            <a:r>
              <a:rPr lang="en-US" sz="2400" dirty="0" smtClean="0"/>
              <a:t> to G if it forwards packets bound for G to A. </a:t>
            </a:r>
          </a:p>
          <a:p>
            <a:pPr lvl="1" algn="just">
              <a:buFont typeface="Wingdings" pitchFamily="2" charset="2"/>
              <a:buChar char="§"/>
            </a:pPr>
            <a:r>
              <a:rPr lang="en-US" sz="2400" dirty="0" smtClean="0"/>
              <a:t>Similarly, it computes the delay to G via I, H, and K as 41 (31 + 10), 18 (6 + 12), and 37 (31 + 6) </a:t>
            </a:r>
            <a:r>
              <a:rPr lang="en-US" sz="2400" dirty="0" err="1" smtClean="0"/>
              <a:t>msec</a:t>
            </a:r>
            <a:r>
              <a:rPr lang="en-US" sz="2400" dirty="0" smtClean="0"/>
              <a:t>, respectively. </a:t>
            </a:r>
          </a:p>
          <a:p>
            <a:pPr lvl="1" algn="just">
              <a:buFont typeface="Wingdings" pitchFamily="2" charset="2"/>
              <a:buChar char="§"/>
            </a:pPr>
            <a:r>
              <a:rPr lang="en-US" sz="2400" dirty="0" smtClean="0"/>
              <a:t>The best of these values is 18, so it makes an entry in its routing table that the delay to G is 18 </a:t>
            </a:r>
            <a:r>
              <a:rPr lang="en-US" sz="2400" dirty="0" err="1" smtClean="0"/>
              <a:t>msec</a:t>
            </a:r>
            <a:r>
              <a:rPr lang="en-US" sz="2400" dirty="0" smtClean="0"/>
              <a:t> and that the route to use is via H. </a:t>
            </a:r>
          </a:p>
          <a:p>
            <a:pPr lvl="1" algn="just">
              <a:buFont typeface="Wingdings" pitchFamily="2" charset="2"/>
              <a:buChar char="§"/>
            </a:pPr>
            <a:r>
              <a:rPr lang="en-US" sz="2400" dirty="0" smtClean="0"/>
              <a:t>The same calculation is performed for all the other destinations, with the new routing table shown in the last column of the figure </a:t>
            </a:r>
          </a:p>
        </p:txBody>
      </p:sp>
      <p:sp>
        <p:nvSpPr>
          <p:cNvPr id="4" name="Slide Number Placeholder 3"/>
          <p:cNvSpPr>
            <a:spLocks noGrp="1"/>
          </p:cNvSpPr>
          <p:nvPr>
            <p:ph type="sldNum" sz="quarter" idx="12"/>
          </p:nvPr>
        </p:nvSpPr>
        <p:spPr/>
        <p:txBody>
          <a:bodyPr/>
          <a:lstStyle/>
          <a:p>
            <a:fld id="{EF55C829-AE99-4997-8EBC-414F558758A8}"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0" y="0"/>
            <a:ext cx="9144000" cy="632178"/>
          </a:xfrm>
        </p:spPr>
        <p:txBody>
          <a:bodyPr/>
          <a:lstStyle/>
          <a:p>
            <a:r>
              <a:rPr lang="en-US" dirty="0"/>
              <a:t>Routing </a:t>
            </a:r>
            <a:r>
              <a:rPr lang="en-US" dirty="0" smtClean="0"/>
              <a:t>Algorithms - DVR</a:t>
            </a:r>
            <a:endParaRPr lang="en-US" dirty="0"/>
          </a:p>
        </p:txBody>
      </p:sp>
      <p:sp>
        <p:nvSpPr>
          <p:cNvPr id="12291" name="Rectangle 3"/>
          <p:cNvSpPr>
            <a:spLocks noGrp="1" noChangeArrowheads="1"/>
          </p:cNvSpPr>
          <p:nvPr>
            <p:ph type="body" idx="1"/>
          </p:nvPr>
        </p:nvSpPr>
        <p:spPr>
          <a:xfrm>
            <a:off x="0" y="710692"/>
            <a:ext cx="9144000" cy="5889978"/>
          </a:xfrm>
        </p:spPr>
        <p:txBody>
          <a:bodyPr/>
          <a:lstStyle/>
          <a:p>
            <a:pPr lvl="1" algn="just">
              <a:buFont typeface="Wingdings" pitchFamily="2" charset="2"/>
              <a:buChar char="§"/>
            </a:pPr>
            <a:r>
              <a:rPr lang="en-US" sz="2400" dirty="0" smtClean="0"/>
              <a:t>Distance vector routing works in theory but has a </a:t>
            </a:r>
            <a:r>
              <a:rPr lang="en-US" sz="2400" dirty="0" smtClean="0">
                <a:solidFill>
                  <a:srgbClr val="FF0000"/>
                </a:solidFill>
              </a:rPr>
              <a:t>serious drawback</a:t>
            </a:r>
            <a:r>
              <a:rPr lang="en-US" sz="2400" dirty="0" smtClean="0"/>
              <a:t> in practice: </a:t>
            </a:r>
          </a:p>
          <a:p>
            <a:pPr lvl="2" algn="just">
              <a:buFont typeface="Wingdings" pitchFamily="2" charset="2"/>
              <a:buChar char="§"/>
            </a:pPr>
            <a:r>
              <a:rPr lang="en-US" dirty="0" smtClean="0"/>
              <a:t>although it converges to the correct answer, it may do so slowly. </a:t>
            </a:r>
          </a:p>
          <a:p>
            <a:pPr lvl="2" algn="just">
              <a:buFont typeface="Wingdings" pitchFamily="2" charset="2"/>
              <a:buChar char="§"/>
            </a:pPr>
            <a:r>
              <a:rPr lang="en-US" dirty="0" smtClean="0"/>
              <a:t>In particular, </a:t>
            </a:r>
            <a:r>
              <a:rPr lang="en-US" dirty="0" smtClean="0">
                <a:solidFill>
                  <a:srgbClr val="FF0000"/>
                </a:solidFill>
              </a:rPr>
              <a:t>it reacts rapidly to good news, but leisurely to bad news. </a:t>
            </a:r>
          </a:p>
          <a:p>
            <a:pPr lvl="1" algn="just">
              <a:buFont typeface="Wingdings" pitchFamily="2" charset="2"/>
              <a:buChar char="§"/>
            </a:pPr>
            <a:r>
              <a:rPr lang="en-US" sz="2400" dirty="0" smtClean="0"/>
              <a:t>Consider a router whose best route to destination X is large. </a:t>
            </a:r>
          </a:p>
          <a:p>
            <a:pPr lvl="1" algn="just">
              <a:buFont typeface="Wingdings" pitchFamily="2" charset="2"/>
              <a:buChar char="§"/>
            </a:pPr>
            <a:r>
              <a:rPr lang="en-US" sz="2400" dirty="0" smtClean="0"/>
              <a:t>If on the next exchange neighbor A suddenly reports a short delay to X, the router just switches over to using the line to A to send traffic to X. </a:t>
            </a:r>
          </a:p>
          <a:p>
            <a:pPr lvl="1" algn="just">
              <a:buFont typeface="Wingdings" pitchFamily="2" charset="2"/>
              <a:buChar char="§"/>
            </a:pPr>
            <a:r>
              <a:rPr lang="en-US" sz="2400" dirty="0" smtClean="0"/>
              <a:t>In one vector exchange, the good news is processed</a:t>
            </a:r>
            <a:r>
              <a:rPr lang="en-US" sz="2400" i="1" dirty="0" smtClean="0"/>
              <a:t>. </a:t>
            </a:r>
            <a:endParaRPr lang="en-US" sz="2400" dirty="0" smtClean="0"/>
          </a:p>
        </p:txBody>
      </p:sp>
      <p:sp>
        <p:nvSpPr>
          <p:cNvPr id="4" name="Slide Number Placeholder 3"/>
          <p:cNvSpPr>
            <a:spLocks noGrp="1"/>
          </p:cNvSpPr>
          <p:nvPr>
            <p:ph type="sldNum" sz="quarter" idx="12"/>
          </p:nvPr>
        </p:nvSpPr>
        <p:spPr/>
        <p:txBody>
          <a:bodyPr/>
          <a:lstStyle/>
          <a:p>
            <a:fld id="{EF55C829-AE99-4997-8EBC-414F558758A8}"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Distance Vector </a:t>
            </a:r>
            <a:r>
              <a:rPr lang="en-US" dirty="0" smtClean="0"/>
              <a:t>Routing</a:t>
            </a:r>
            <a:endParaRPr lang="en-US" dirty="0"/>
          </a:p>
        </p:txBody>
      </p:sp>
      <p:sp>
        <p:nvSpPr>
          <p:cNvPr id="18436" name="Text Box 4"/>
          <p:cNvSpPr txBox="1">
            <a:spLocks noChangeArrowheads="1"/>
          </p:cNvSpPr>
          <p:nvPr/>
        </p:nvSpPr>
        <p:spPr bwMode="auto">
          <a:xfrm>
            <a:off x="1305992" y="5017412"/>
            <a:ext cx="6415087" cy="457200"/>
          </a:xfrm>
          <a:prstGeom prst="rect">
            <a:avLst/>
          </a:prstGeom>
          <a:noFill/>
          <a:ln w="9525">
            <a:noFill/>
            <a:miter lim="800000"/>
            <a:headEnd/>
            <a:tailEnd/>
          </a:ln>
          <a:effectLst/>
        </p:spPr>
        <p:txBody>
          <a:bodyPr>
            <a:spAutoFit/>
          </a:bodyPr>
          <a:lstStyle/>
          <a:p>
            <a:pPr>
              <a:spcBef>
                <a:spcPct val="50000"/>
              </a:spcBef>
            </a:pPr>
            <a:r>
              <a:rPr lang="en-US" sz="2400" dirty="0" smtClean="0">
                <a:latin typeface="Times New Roman" pitchFamily="18" charset="0"/>
              </a:rPr>
              <a:t>a) Good news spreads faster</a:t>
            </a:r>
            <a:endParaRPr lang="en-US" sz="2400" dirty="0">
              <a:latin typeface="Times New Roman" pitchFamily="18" charset="0"/>
            </a:endParaRPr>
          </a:p>
        </p:txBody>
      </p:sp>
      <p:pic>
        <p:nvPicPr>
          <p:cNvPr id="5" name="Picture 6" descr="5-10"/>
          <p:cNvPicPr>
            <a:picLocks noChangeAspect="1" noChangeArrowheads="1"/>
          </p:cNvPicPr>
          <p:nvPr/>
        </p:nvPicPr>
        <p:blipFill>
          <a:blip r:embed="rId2" cstate="print"/>
          <a:srcRect r="51446" b="48502"/>
          <a:stretch>
            <a:fillRect/>
          </a:stretch>
        </p:blipFill>
        <p:spPr bwMode="auto">
          <a:xfrm>
            <a:off x="524944" y="1124729"/>
            <a:ext cx="8343352" cy="3447271"/>
          </a:xfrm>
          <a:prstGeom prst="rect">
            <a:avLst/>
          </a:prstGeom>
          <a:noFill/>
        </p:spPr>
      </p:pic>
      <p:sp>
        <p:nvSpPr>
          <p:cNvPr id="6" name="Slide Number Placeholder 5"/>
          <p:cNvSpPr>
            <a:spLocks noGrp="1"/>
          </p:cNvSpPr>
          <p:nvPr>
            <p:ph type="sldNum" sz="quarter" idx="12"/>
          </p:nvPr>
        </p:nvSpPr>
        <p:spPr/>
        <p:txBody>
          <a:bodyPr/>
          <a:lstStyle/>
          <a:p>
            <a:fld id="{EF55C829-AE99-4997-8EBC-414F558758A8}" type="slidenum">
              <a:rPr lang="en-US" smtClean="0"/>
              <a:pPr/>
              <a:t>9</a:t>
            </a:fld>
            <a:endParaRPr lang="en-US"/>
          </a:p>
        </p:txBody>
      </p:sp>
    </p:spTree>
  </p:cSld>
  <p:clrMapOvr>
    <a:masterClrMapping/>
  </p:clrMapOvr>
</p:sld>
</file>

<file path=ppt/theme/theme1.xml><?xml version="1.0" encoding="utf-8"?>
<a:theme xmlns:a="http://schemas.openxmlformats.org/drawingml/2006/main" name="Tannenbaum">
  <a:themeElements>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enbau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annenbaum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enbaum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enbaum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enbaum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enbau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enbau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enbau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Tannenbaum</Template>
  <TotalTime>5973</TotalTime>
  <Words>3668</Words>
  <Application>Microsoft Office PowerPoint</Application>
  <PresentationFormat>On-screen Show (4:3)</PresentationFormat>
  <Paragraphs>316</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Tannenbaum</vt:lpstr>
      <vt:lpstr>Distance Vector Routing  </vt:lpstr>
      <vt:lpstr>Routing Algorithms - DVR</vt:lpstr>
      <vt:lpstr>Routing Algorithms - DVR</vt:lpstr>
      <vt:lpstr>Routing Algorithms - DVR</vt:lpstr>
      <vt:lpstr>Routing Algorithms - DVR</vt:lpstr>
      <vt:lpstr>Distance Vector Routing</vt:lpstr>
      <vt:lpstr>Routing Algorithms - DVR</vt:lpstr>
      <vt:lpstr>Routing Algorithms - DVR</vt:lpstr>
      <vt:lpstr>Distance Vector Routing</vt:lpstr>
      <vt:lpstr>Routing Algorithms - DVR</vt:lpstr>
      <vt:lpstr>Routing Algorithms - DVR</vt:lpstr>
      <vt:lpstr>Distance Vector Routing</vt:lpstr>
      <vt:lpstr>Routing Algorithms - DVR</vt:lpstr>
      <vt:lpstr>Routing Algorithms - DVR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LSR</vt:lpstr>
      <vt:lpstr>Routing Algorithms - OSPF</vt:lpstr>
      <vt:lpstr>Routing Algorithms - OSPF</vt:lpstr>
      <vt:lpstr>Routing Algorithms - OSPF</vt:lpstr>
      <vt:lpstr>OSPF</vt:lpstr>
      <vt:lpstr>Routing Algorithms - OSPF</vt:lpstr>
      <vt:lpstr>OSPF</vt:lpstr>
      <vt:lpstr>Routing Algorithms - OSPF</vt:lpstr>
      <vt:lpstr>Routing Algorithms - OSPF</vt:lpstr>
      <vt:lpstr>Routing Algorithms - OSPF</vt:lpstr>
      <vt:lpstr>Routing Algorithms - OSPF</vt:lpstr>
      <vt:lpstr>Routing Algorithms - OSPF</vt:lpstr>
      <vt:lpstr>OSPF</vt:lpstr>
      <vt:lpstr>Routing Algorithms - OSPF</vt:lpstr>
      <vt:lpstr>Routing Algorithms - OSPF</vt:lpstr>
    </vt:vector>
  </TitlesOfParts>
  <Company>East Texas Data Service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Network Layer</dc:title>
  <dc:creator>Steve Armstrong</dc:creator>
  <cp:lastModifiedBy>SDPK22</cp:lastModifiedBy>
  <cp:revision>421</cp:revision>
  <dcterms:created xsi:type="dcterms:W3CDTF">2002-07-22T23:52:29Z</dcterms:created>
  <dcterms:modified xsi:type="dcterms:W3CDTF">2022-01-13T05:48:46Z</dcterms:modified>
</cp:coreProperties>
</file>