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87" r:id="rId2"/>
    <p:sldId id="414" r:id="rId3"/>
    <p:sldId id="436" r:id="rId4"/>
    <p:sldId id="289" r:id="rId5"/>
    <p:sldId id="419" r:id="rId6"/>
    <p:sldId id="420" r:id="rId7"/>
    <p:sldId id="421" r:id="rId8"/>
    <p:sldId id="422" r:id="rId9"/>
    <p:sldId id="425" r:id="rId10"/>
    <p:sldId id="426" r:id="rId11"/>
    <p:sldId id="427" r:id="rId12"/>
    <p:sldId id="429" r:id="rId13"/>
    <p:sldId id="291" r:id="rId14"/>
    <p:sldId id="430" r:id="rId15"/>
    <p:sldId id="431" r:id="rId16"/>
    <p:sldId id="432" r:id="rId17"/>
    <p:sldId id="433" r:id="rId18"/>
    <p:sldId id="434" r:id="rId19"/>
    <p:sldId id="435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80E2-BC43-4CAC-866C-2E56AC2D67D3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E682-FDA1-4F13-B5A7-4DCC3127F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62D7A-38B9-4A1C-91CB-FE05FBDF5B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00A69-AFA5-4606-8E56-05A639C9A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7F2A0-B6FE-4181-9E81-15870594AA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5C829-AE99-4997-8EBC-414F558758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8CC6B-B086-4019-9A6B-1D7874CBC2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445ED-F1CB-4A7A-8277-EC641C9763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9CB95-5005-4683-9F27-FD9CEC8C2E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2F2FA5-0ECD-45FB-ADFF-50B964F62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792C1-97CB-47CE-8811-7FD9D72F6C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120ED-67C9-4200-9AE3-E543EF218D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AB78E4-0C88-4767-B60F-E55BCFA972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B6DDB3D3-3028-4451-A3A3-65B85FF8A52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14597"/>
          </a:xfrm>
        </p:spPr>
        <p:txBody>
          <a:bodyPr/>
          <a:lstStyle/>
          <a:p>
            <a:r>
              <a:rPr lang="en-US" dirty="0" smtClean="0"/>
              <a:t>Congestion Control Algorithms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989" y="6019800"/>
            <a:ext cx="8367713" cy="838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When too much traffic is offered, congestion sets in and performance degrades sharply.</a:t>
            </a:r>
          </a:p>
        </p:txBody>
      </p:sp>
      <p:pic>
        <p:nvPicPr>
          <p:cNvPr id="36869" name="Picture 5" descr="5-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410" y="1759078"/>
            <a:ext cx="7251167" cy="410582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70382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400" dirty="0" smtClean="0"/>
              <a:t>When too many packets are present in the subnet, performance degrades. This situation is called </a:t>
            </a:r>
            <a:r>
              <a:rPr lang="en-US" sz="2400" b="1" dirty="0" smtClean="0">
                <a:solidFill>
                  <a:srgbClr val="FF0000"/>
                </a:solidFill>
              </a:rPr>
              <a:t>congestion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08532" cy="1035465"/>
          </a:xfrm>
        </p:spPr>
        <p:txBody>
          <a:bodyPr/>
          <a:lstStyle/>
          <a:p>
            <a:r>
              <a:rPr lang="en-US" sz="3600" dirty="0" smtClean="0"/>
              <a:t>Congestion Control in Datagram Subnets</a:t>
            </a:r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1035465"/>
            <a:ext cx="8873065" cy="6210462"/>
          </a:xfrm>
        </p:spPr>
        <p:txBody>
          <a:bodyPr/>
          <a:lstStyle/>
          <a:p>
            <a:pPr algn="just">
              <a:buFont typeface="+mj-lt"/>
              <a:buAutoNum type="arabicPeriod" startAt="2"/>
            </a:pPr>
            <a:r>
              <a:rPr lang="en-US" b="1" i="1" dirty="0" smtClean="0"/>
              <a:t>Choke Packets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previous congestion control algorithm uses a roundabout means to tell the source to slow down. Why not just tell it directly?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In this approach, the router sends a </a:t>
            </a:r>
            <a:r>
              <a:rPr lang="en-US" b="1" dirty="0" smtClean="0"/>
              <a:t>choke packet </a:t>
            </a:r>
            <a:r>
              <a:rPr lang="en-US" dirty="0" smtClean="0"/>
              <a:t>back to the source host, giving it the destination found in the packet.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original packet is tagged </a:t>
            </a:r>
            <a:r>
              <a:rPr lang="en-US" dirty="0"/>
              <a:t>(a header bit is turned on) so that it will not generate any more choke packets farther along the path and is then forwarded in the usual way.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When the source host gets the choke packet, it is required to </a:t>
            </a:r>
            <a:r>
              <a:rPr lang="en-US" dirty="0">
                <a:solidFill>
                  <a:srgbClr val="FF0000"/>
                </a:solidFill>
              </a:rPr>
              <a:t>reduce the traffic </a:t>
            </a:r>
            <a:r>
              <a:rPr lang="en-US" dirty="0"/>
              <a:t>sent to the specified destination by </a:t>
            </a:r>
            <a:r>
              <a:rPr lang="en-US" i="1" dirty="0"/>
              <a:t>X </a:t>
            </a:r>
            <a:r>
              <a:rPr lang="en-US" dirty="0"/>
              <a:t>percent.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3600" dirty="0" smtClean="0"/>
              <a:t>Congestion Control in Datagram Subnets</a:t>
            </a:r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1090884"/>
            <a:ext cx="8873065" cy="6210462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Since other packets aimed at the same destination are probably already under way and will generate yet more choke packets,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the host should </a:t>
            </a:r>
            <a:r>
              <a:rPr lang="en-US" sz="2400" dirty="0" smtClean="0">
                <a:solidFill>
                  <a:srgbClr val="FF0000"/>
                </a:solidFill>
              </a:rPr>
              <a:t>ignore</a:t>
            </a:r>
            <a:r>
              <a:rPr lang="en-US" sz="2400" dirty="0" smtClean="0"/>
              <a:t> choke packets referring to that destination for a fixed time interval.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After that period has expired, the host </a:t>
            </a:r>
            <a:r>
              <a:rPr lang="en-US" dirty="0" smtClean="0">
                <a:solidFill>
                  <a:srgbClr val="FF0000"/>
                </a:solidFill>
              </a:rPr>
              <a:t>listens</a:t>
            </a:r>
            <a:r>
              <a:rPr lang="en-US" dirty="0" smtClean="0"/>
              <a:t> for more choke packets for another interval.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If one arrives, the line is still congested, so the host reduces the flow still more and begins ignoring choke packets again.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If no choke packets arrive during the listening period, the host may increase the flow again.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3600" dirty="0" smtClean="0"/>
              <a:t>Congestion Control in Datagram Subnets</a:t>
            </a:r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647538"/>
            <a:ext cx="8873065" cy="6210462"/>
          </a:xfrm>
        </p:spPr>
        <p:txBody>
          <a:bodyPr/>
          <a:lstStyle/>
          <a:p>
            <a:pPr algn="just">
              <a:buFont typeface="+mj-lt"/>
              <a:buAutoNum type="arabicPeriod" startAt="3"/>
            </a:pPr>
            <a:r>
              <a:rPr lang="en-US" b="1" i="1" dirty="0" smtClean="0"/>
              <a:t>Hop-by-Hop Choke Packets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At high speeds or over long distances, sending a choke packet to the source hosts does not work well because the reaction is so slow.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Refer to figure (a) of next slide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Alternative approach is to have the </a:t>
            </a:r>
            <a:r>
              <a:rPr lang="en-US" dirty="0" smtClean="0">
                <a:solidFill>
                  <a:srgbClr val="FF0000"/>
                </a:solidFill>
              </a:rPr>
              <a:t>choke packet take effect at every hop</a:t>
            </a:r>
            <a:r>
              <a:rPr lang="en-US" dirty="0" smtClean="0"/>
              <a:t> it passes through </a:t>
            </a:r>
          </a:p>
          <a:p>
            <a:pPr marL="990600" lvl="2" indent="-609600" algn="just">
              <a:buFont typeface="Arial" pitchFamily="34" charset="0"/>
              <a:buChar char="•"/>
            </a:pPr>
            <a:r>
              <a:rPr lang="en-US" dirty="0" smtClean="0"/>
              <a:t>Refer to figure a of next slide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as soon as the choke packet reaches F, F is required to reduce the flow to D.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Doing so will require F to devote more buffers to the flow, since the source is still sending away at full blast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This is done till the choke packet reaches the source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net effect </a:t>
            </a:r>
            <a:r>
              <a:rPr lang="en-US" dirty="0" smtClean="0"/>
              <a:t>is to provide quick relief at the point of congestion at the price of using up more buffers upstream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22" y="323850"/>
            <a:ext cx="4334228" cy="1695450"/>
          </a:xfrm>
        </p:spPr>
        <p:txBody>
          <a:bodyPr/>
          <a:lstStyle/>
          <a:p>
            <a:r>
              <a:rPr lang="en-US" dirty="0"/>
              <a:t>Hop-by-Hop Choke Packets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210050"/>
            <a:ext cx="4514850" cy="23241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(a)</a:t>
            </a:r>
            <a:r>
              <a:rPr lang="en-US" dirty="0"/>
              <a:t> A choke packet that affects only the source.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(b)</a:t>
            </a:r>
            <a:r>
              <a:rPr lang="en-US" dirty="0"/>
              <a:t> A choke packet that affects each hop it passes through.</a:t>
            </a:r>
          </a:p>
        </p:txBody>
      </p:sp>
      <p:pic>
        <p:nvPicPr>
          <p:cNvPr id="40965" name="Picture 5" descr="5-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6255" y="-51277"/>
            <a:ext cx="5145167" cy="687541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3600" dirty="0" smtClean="0"/>
              <a:t>4.Load Shedding</a:t>
            </a:r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647538"/>
            <a:ext cx="8873065" cy="6210462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/>
              <a:t>Load shedding </a:t>
            </a:r>
            <a:r>
              <a:rPr lang="en-US" dirty="0" smtClean="0"/>
              <a:t>is a fancy way of saying that when routers are being flooded by packets that they cannot handle, they just throw them away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Methods for dropping:</a:t>
            </a:r>
          </a:p>
          <a:p>
            <a:pPr lvl="1" algn="just"/>
            <a:r>
              <a:rPr lang="en-US" sz="2400" dirty="0" smtClean="0"/>
              <a:t>can just pick packets at </a:t>
            </a:r>
            <a:r>
              <a:rPr lang="en-US" sz="2400" dirty="0" smtClean="0">
                <a:solidFill>
                  <a:srgbClr val="FF0000"/>
                </a:solidFill>
              </a:rPr>
              <a:t>random</a:t>
            </a:r>
            <a:r>
              <a:rPr lang="en-US" sz="2400" dirty="0" smtClean="0"/>
              <a:t> to drop</a:t>
            </a:r>
          </a:p>
          <a:p>
            <a:pPr lvl="1" algn="just"/>
            <a:r>
              <a:rPr lang="en-US" sz="2400" dirty="0" smtClean="0"/>
              <a:t>discard may depend on the applications running</a:t>
            </a:r>
          </a:p>
          <a:p>
            <a:pPr lvl="2" algn="just">
              <a:buFont typeface="+mj-lt"/>
              <a:buAutoNum type="arabicPeriod"/>
            </a:pPr>
            <a:r>
              <a:rPr lang="en-US" dirty="0" smtClean="0"/>
              <a:t>For file transfer, an old packet is worth more than a new one </a:t>
            </a:r>
          </a:p>
          <a:p>
            <a:pPr lvl="3" algn="just"/>
            <a:r>
              <a:rPr lang="en-US" sz="2400" dirty="0" smtClean="0"/>
              <a:t>old is better than new is often called </a:t>
            </a:r>
            <a:r>
              <a:rPr lang="en-US" sz="2400" b="1" dirty="0" smtClean="0">
                <a:solidFill>
                  <a:srgbClr val="FF0000"/>
                </a:solidFill>
              </a:rPr>
              <a:t>wine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 algn="just">
              <a:buFont typeface="+mj-lt"/>
              <a:buAutoNum type="arabicPeriod" startAt="2"/>
            </a:pPr>
            <a:r>
              <a:rPr lang="en-US" dirty="0" smtClean="0"/>
              <a:t>For multimedia, a new packet is more important than an old one.</a:t>
            </a:r>
          </a:p>
          <a:p>
            <a:pPr lvl="3" algn="just"/>
            <a:r>
              <a:rPr lang="en-US" sz="2400" dirty="0" smtClean="0"/>
              <a:t>new is better than old is often called </a:t>
            </a:r>
            <a:r>
              <a:rPr lang="en-US" sz="2400" b="1" dirty="0" smtClean="0">
                <a:solidFill>
                  <a:srgbClr val="FF0000"/>
                </a:solidFill>
              </a:rPr>
              <a:t>milk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To implement an intelligent discard policy, applications must mark their packets in </a:t>
            </a:r>
            <a:r>
              <a:rPr lang="en-US" dirty="0" smtClean="0">
                <a:solidFill>
                  <a:srgbClr val="FF0000"/>
                </a:solidFill>
              </a:rPr>
              <a:t>priority</a:t>
            </a:r>
            <a:r>
              <a:rPr lang="en-US" dirty="0" smtClean="0"/>
              <a:t> classes to indicate how important they 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3600" dirty="0" smtClean="0"/>
              <a:t>Load Shedding</a:t>
            </a:r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1160156"/>
            <a:ext cx="8873065" cy="6210462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senders might be allowed to </a:t>
            </a:r>
            <a:r>
              <a:rPr lang="en-US" dirty="0" smtClean="0">
                <a:solidFill>
                  <a:srgbClr val="FF0000"/>
                </a:solidFill>
              </a:rPr>
              <a:t>send high-priority packets </a:t>
            </a:r>
            <a:r>
              <a:rPr lang="en-US" dirty="0" smtClean="0"/>
              <a:t>under conditions of </a:t>
            </a:r>
            <a:r>
              <a:rPr lang="en-US" dirty="0" smtClean="0">
                <a:solidFill>
                  <a:srgbClr val="FF0000"/>
                </a:solidFill>
              </a:rPr>
              <a:t>light load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but as the load increased they would be discarded, thus encouraging the users to stop sending them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Another option is to allow hosts to </a:t>
            </a:r>
            <a:r>
              <a:rPr lang="en-US" dirty="0" smtClean="0">
                <a:solidFill>
                  <a:srgbClr val="FF0000"/>
                </a:solidFill>
              </a:rPr>
              <a:t>exceed the limits </a:t>
            </a:r>
            <a:r>
              <a:rPr lang="en-US" dirty="0" smtClean="0"/>
              <a:t>specified in the </a:t>
            </a:r>
            <a:r>
              <a:rPr lang="en-US" dirty="0" smtClean="0">
                <a:solidFill>
                  <a:srgbClr val="FF0000"/>
                </a:solidFill>
              </a:rPr>
              <a:t>agreement negotiated </a:t>
            </a:r>
            <a:r>
              <a:rPr lang="en-US" dirty="0" smtClean="0"/>
              <a:t>when the virtual circuit was set up (e.g., use a higher bandwidth than allowed)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but subject to the condition that all excess traffic be marked as low priority.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647538"/>
            <a:ext cx="8873065" cy="6210462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b="1" i="1" dirty="0" smtClean="0"/>
              <a:t>5.Random Early Detection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dealing with congestion after it is first detected is more effective than letting it gum up the works and then trying to deal with it.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idea is to </a:t>
            </a:r>
            <a:r>
              <a:rPr lang="en-US" sz="2400" dirty="0" smtClean="0">
                <a:solidFill>
                  <a:srgbClr val="FF0000"/>
                </a:solidFill>
              </a:rPr>
              <a:t>discarding packets before all the buffer space is really exhausted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To determine when to start discarding, routers maintain a running average of their queue lengths.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When the average queue length on some line exceeds a threshold, the line is said to be congested and action is taken.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3600" dirty="0" smtClean="0"/>
              <a:t>6.Jitter Control</a:t>
            </a:r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647538"/>
            <a:ext cx="8873065" cy="5945173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For applications such as audio and video streaming, it does not matter much if the packets take 20 </a:t>
            </a:r>
            <a:r>
              <a:rPr lang="en-US" dirty="0" err="1" smtClean="0"/>
              <a:t>msec</a:t>
            </a:r>
            <a:r>
              <a:rPr lang="en-US" dirty="0" smtClean="0"/>
              <a:t> or 30 </a:t>
            </a:r>
            <a:r>
              <a:rPr lang="en-US" dirty="0" err="1" smtClean="0"/>
              <a:t>msec</a:t>
            </a:r>
            <a:r>
              <a:rPr lang="en-US" dirty="0" smtClean="0"/>
              <a:t> to be delivered, as long as the transit time is constant.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variation (i.e., standard deviation) in the packet arrival times is called </a:t>
            </a:r>
            <a:r>
              <a:rPr lang="en-US" b="1" dirty="0" smtClean="0">
                <a:solidFill>
                  <a:srgbClr val="FF0000"/>
                </a:solidFill>
              </a:rPr>
              <a:t>jitter</a:t>
            </a:r>
            <a:r>
              <a:rPr lang="en-US" b="1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endParaRPr lang="en-US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High jitter, for example, having some packets taking 20 </a:t>
            </a:r>
            <a:r>
              <a:rPr lang="en-US" dirty="0" err="1" smtClean="0"/>
              <a:t>msec</a:t>
            </a:r>
            <a:r>
              <a:rPr lang="en-US" dirty="0" smtClean="0"/>
              <a:t> and others taking 30 </a:t>
            </a:r>
            <a:r>
              <a:rPr lang="en-US" dirty="0" err="1" smtClean="0"/>
              <a:t>msec</a:t>
            </a:r>
            <a:r>
              <a:rPr lang="en-US" dirty="0" smtClean="0"/>
              <a:t> to arrive will give an uneven quality to the sound or movie.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Jitter Control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0725" y="6019800"/>
            <a:ext cx="5737225" cy="838200"/>
          </a:xfrm>
        </p:spPr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(a)</a:t>
            </a:r>
            <a:r>
              <a:rPr lang="en-US"/>
              <a:t> High jitter.         </a:t>
            </a:r>
            <a:r>
              <a:rPr lang="en-US">
                <a:solidFill>
                  <a:schemeClr val="accent2"/>
                </a:solidFill>
              </a:rPr>
              <a:t>(b)</a:t>
            </a:r>
            <a:r>
              <a:rPr lang="en-US"/>
              <a:t> Low jitter.</a:t>
            </a:r>
          </a:p>
        </p:txBody>
      </p:sp>
      <p:pic>
        <p:nvPicPr>
          <p:cNvPr id="41989" name="Picture 5" descr="5-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547" y="944355"/>
            <a:ext cx="8831214" cy="499175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3600" dirty="0" smtClean="0"/>
              <a:t>Jitter Control</a:t>
            </a:r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647538"/>
            <a:ext cx="8873065" cy="6210462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jitter can be controlled by computing the expected transit time for each hop along the path.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When a packet arrives at a router, the </a:t>
            </a:r>
            <a:r>
              <a:rPr lang="en-US" dirty="0" smtClean="0">
                <a:solidFill>
                  <a:srgbClr val="FF0000"/>
                </a:solidFill>
              </a:rPr>
              <a:t>router checks to see how much the packet is behind or ahead of its schedule</a:t>
            </a:r>
            <a:r>
              <a:rPr lang="en-US" dirty="0" smtClean="0"/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This information is </a:t>
            </a:r>
            <a:r>
              <a:rPr lang="en-US" dirty="0" smtClean="0">
                <a:solidFill>
                  <a:srgbClr val="FF0000"/>
                </a:solidFill>
              </a:rPr>
              <a:t>stored</a:t>
            </a:r>
            <a:r>
              <a:rPr lang="en-US" dirty="0" smtClean="0"/>
              <a:t> in the packet and </a:t>
            </a:r>
            <a:r>
              <a:rPr lang="en-US" dirty="0" smtClean="0">
                <a:solidFill>
                  <a:srgbClr val="FF0000"/>
                </a:solidFill>
              </a:rPr>
              <a:t>updated</a:t>
            </a:r>
            <a:r>
              <a:rPr lang="en-US" dirty="0" smtClean="0"/>
              <a:t> at each hop.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If the packet is ahead of schedule, it is held just long enough to get it back on schedule.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If it is behind schedule, the router tries to send it out quickly.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both cases reducing the amount of jitter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In applications such as </a:t>
            </a:r>
            <a:r>
              <a:rPr lang="en-US" dirty="0" smtClean="0">
                <a:solidFill>
                  <a:srgbClr val="FF0000"/>
                </a:solidFill>
              </a:rPr>
              <a:t>video on demand</a:t>
            </a:r>
            <a:r>
              <a:rPr lang="en-US" dirty="0" smtClean="0"/>
              <a:t>, jitter can be eliminated by buffering at the receiver and then fetching data for display from the buffer instead of from the network in real time.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In real time applications like </a:t>
            </a:r>
            <a:r>
              <a:rPr lang="en-US" dirty="0" smtClean="0">
                <a:solidFill>
                  <a:srgbClr val="FF0000"/>
                </a:solidFill>
              </a:rPr>
              <a:t>Internet telephony &amp; videoconferencing</a:t>
            </a:r>
            <a:r>
              <a:rPr lang="en-US" dirty="0" smtClean="0"/>
              <a:t>, the delay inherent in buffering is not acceptable.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4439"/>
          </a:xfrm>
        </p:spPr>
        <p:txBody>
          <a:bodyPr/>
          <a:lstStyle/>
          <a:p>
            <a:r>
              <a:rPr lang="en-US" dirty="0"/>
              <a:t>Congestion Control Algorithms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43" y="734519"/>
            <a:ext cx="8949128" cy="5936104"/>
          </a:xfrm>
        </p:spPr>
        <p:txBody>
          <a:bodyPr/>
          <a:lstStyle/>
          <a:p>
            <a:pPr algn="just">
              <a:buFontTx/>
              <a:buChar char="•"/>
            </a:pPr>
            <a:r>
              <a:rPr lang="en-US" dirty="0" smtClean="0"/>
              <a:t>Congestion can be brought on by </a:t>
            </a:r>
            <a:r>
              <a:rPr lang="en-US" dirty="0" smtClean="0">
                <a:solidFill>
                  <a:srgbClr val="FF0000"/>
                </a:solidFill>
              </a:rPr>
              <a:t>several factors:</a:t>
            </a:r>
            <a:endParaRPr lang="en-US" dirty="0" smtClean="0"/>
          </a:p>
          <a:p>
            <a:pPr lvl="1" algn="just">
              <a:buFont typeface="+mj-lt"/>
              <a:buAutoNum type="arabicPeriod"/>
            </a:pPr>
            <a:r>
              <a:rPr lang="en-US" sz="2400" dirty="0" smtClean="0"/>
              <a:t>If all of a sudden, streams of packets begin arriving on three or four input lines and all need the same output line, a </a:t>
            </a:r>
            <a:r>
              <a:rPr lang="en-US" sz="2400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/>
              <a:t> will build up.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 smtClean="0"/>
              <a:t>If there is insufficient memory to hold all of them, packets will be lost.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 smtClean="0"/>
              <a:t>But if routers have an infinite amount of memory, congestion gets worse because by the time packets get to the front of the queue, they have already timed out</a:t>
            </a:r>
          </a:p>
          <a:p>
            <a:pPr lvl="1" algn="just">
              <a:buFont typeface="+mj-lt"/>
              <a:buAutoNum type="arabicPeriod" startAt="2"/>
            </a:pPr>
            <a:r>
              <a:rPr lang="en-US" sz="2400" dirty="0" smtClean="0">
                <a:solidFill>
                  <a:srgbClr val="FF0000"/>
                </a:solidFill>
              </a:rPr>
              <a:t>Slow processors </a:t>
            </a:r>
            <a:r>
              <a:rPr lang="en-US" sz="2400" dirty="0" smtClean="0"/>
              <a:t>can also cause congestion.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 smtClean="0"/>
              <a:t>If the routers' CPUs are slow at performing queuing buffers, updating tables, etc., queues can build up, even though there is excess line capacity. </a:t>
            </a:r>
          </a:p>
          <a:p>
            <a:pPr lvl="1" algn="just">
              <a:buFont typeface="+mj-lt"/>
              <a:buAutoNum type="arabicPeriod" startAt="2"/>
            </a:pPr>
            <a:r>
              <a:rPr lang="en-US" sz="2400" dirty="0" smtClean="0">
                <a:solidFill>
                  <a:srgbClr val="FF0000"/>
                </a:solidFill>
              </a:rPr>
              <a:t>low-bandwidth lines </a:t>
            </a:r>
            <a:r>
              <a:rPr lang="en-US" sz="2400" dirty="0" smtClean="0"/>
              <a:t>can also cause congestion. 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 smtClean="0"/>
              <a:t>Upgrading the lines often helps a little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9" name="Title 1"/>
          <p:cNvSpPr>
            <a:spLocks noGrp="1" noChangeArrowheads="1"/>
          </p:cNvSpPr>
          <p:nvPr>
            <p:ph type="title"/>
          </p:nvPr>
        </p:nvSpPr>
        <p:spPr>
          <a:xfrm>
            <a:off x="0" y="185738"/>
            <a:ext cx="9144000" cy="700087"/>
          </a:xfrm>
          <a:ln/>
        </p:spPr>
        <p:txBody>
          <a:bodyPr/>
          <a:lstStyle/>
          <a:p>
            <a:pPr latinLnBrk="0"/>
            <a:r>
              <a:rPr lang="en-US" altLang="en-US" sz="3600" b="1">
                <a:latin typeface="Times New Roman" panose="02020603050405020304" pitchFamily="18" charset="0"/>
                <a:sym typeface="Arial" panose="020B0604020202020204" pitchFamily="34" charset="0"/>
              </a:rPr>
              <a:t>General Principles of Congestion Control</a:t>
            </a:r>
            <a:br>
              <a:rPr lang="en-US" altLang="en-US" sz="3600" b="1">
                <a:latin typeface="Times New Roman" panose="02020603050405020304" pitchFamily="18" charset="0"/>
                <a:sym typeface="Arial" panose="020B0604020202020204" pitchFamily="34" charset="0"/>
              </a:rPr>
            </a:br>
            <a:endParaRPr lang="en-US" altLang="en-US" sz="3600" b="1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49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0" y="757238"/>
            <a:ext cx="9144000" cy="5795962"/>
          </a:xfrm>
          <a:ln/>
        </p:spPr>
        <p:txBody>
          <a:bodyPr/>
          <a:lstStyle/>
          <a:p>
            <a:pPr marL="457200" indent="-1247775" algn="just" latinLnBrk="0">
              <a:spcBef>
                <a:spcPts val="1200"/>
              </a:spcBef>
              <a:buFontTx/>
              <a:buChar char="•"/>
            </a:pPr>
            <a:r>
              <a:rPr lang="en-IN" altLang="en-US">
                <a:sym typeface="Arial" panose="020B0604020202020204" pitchFamily="34" charset="0"/>
              </a:rPr>
              <a:t>All solutions can be divided into two groups:</a:t>
            </a:r>
            <a:endParaRPr lang="en-US" altLang="en-US"/>
          </a:p>
          <a:p>
            <a:pPr marL="457200" indent="-1247775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altLang="en-US">
                <a:sym typeface="Arial" panose="020B0604020202020204" pitchFamily="34" charset="0"/>
              </a:rPr>
              <a:t> </a:t>
            </a:r>
            <a:r>
              <a:rPr lang="en-IN" altLang="en-US" b="1">
                <a:sym typeface="Arial" panose="020B0604020202020204" pitchFamily="34" charset="0"/>
              </a:rPr>
              <a:t>open loop </a:t>
            </a:r>
            <a:endParaRPr lang="en-US" altLang="en-US"/>
          </a:p>
          <a:p>
            <a:pPr marL="457200" indent="-1247775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IN" altLang="en-US">
                <a:sym typeface="Arial" panose="020B0604020202020204" pitchFamily="34" charset="0"/>
              </a:rPr>
              <a:t> </a:t>
            </a:r>
            <a:r>
              <a:rPr lang="en-IN" altLang="en-US" b="1">
                <a:sym typeface="Arial" panose="020B0604020202020204" pitchFamily="34" charset="0"/>
              </a:rPr>
              <a:t>closed loop</a:t>
            </a:r>
            <a:r>
              <a:rPr lang="en-IN" altLang="en-US">
                <a:sym typeface="Arial" panose="020B0604020202020204" pitchFamily="34" charset="0"/>
              </a:rPr>
              <a:t>. </a:t>
            </a:r>
            <a:endParaRPr lang="en-US" altLang="en-US"/>
          </a:p>
          <a:p>
            <a:pPr marL="457200" indent="-1247775" algn="just" latinLnBrk="0">
              <a:spcBef>
                <a:spcPts val="1200"/>
              </a:spcBef>
              <a:buFontTx/>
              <a:buChar char="•"/>
            </a:pPr>
            <a:r>
              <a:rPr lang="en-IN" altLang="en-US" b="1">
                <a:sym typeface="Arial" panose="020B0604020202020204" pitchFamily="34" charset="0"/>
              </a:rPr>
              <a:t>Open loop </a:t>
            </a:r>
            <a:r>
              <a:rPr lang="en-IN" altLang="en-US">
                <a:sym typeface="Arial" panose="020B0604020202020204" pitchFamily="34" charset="0"/>
              </a:rPr>
              <a:t>solutions attempt </a:t>
            </a:r>
            <a:r>
              <a:rPr lang="en-IN" altLang="en-US">
                <a:solidFill>
                  <a:srgbClr val="FF0000"/>
                </a:solidFill>
                <a:sym typeface="Arial" panose="020B0604020202020204" pitchFamily="34" charset="0"/>
              </a:rPr>
              <a:t>to solve the problem by good design</a:t>
            </a:r>
            <a:r>
              <a:rPr lang="en-IN" altLang="en-US">
                <a:sym typeface="Arial" panose="020B0604020202020204" pitchFamily="34" charset="0"/>
              </a:rPr>
              <a:t>, to make sure it does not occur in the first place. Once the system is up and running, </a:t>
            </a:r>
            <a:r>
              <a:rPr lang="en-IN" altLang="en-US">
                <a:solidFill>
                  <a:srgbClr val="00B050"/>
                </a:solidFill>
                <a:sym typeface="Arial" panose="020B0604020202020204" pitchFamily="34" charset="0"/>
              </a:rPr>
              <a:t>midcourse corrections are not made</a:t>
            </a:r>
            <a:r>
              <a:rPr lang="en-US" altLang="en-US">
                <a:sym typeface="Arial" panose="020B0604020202020204" pitchFamily="34" charset="0"/>
              </a:rPr>
              <a:t>.</a:t>
            </a:r>
            <a:endParaRPr lang="en-US" altLang="en-US"/>
          </a:p>
          <a:p>
            <a:pPr marL="457200" indent="-1247775" algn="just" latinLnBrk="0">
              <a:spcBef>
                <a:spcPts val="1200"/>
              </a:spcBef>
              <a:buFontTx/>
              <a:buChar char="•"/>
            </a:pPr>
            <a:r>
              <a:rPr lang="en-US" altLang="en-US" b="1">
                <a:sym typeface="Arial" panose="020B0604020202020204" pitchFamily="34" charset="0"/>
              </a:rPr>
              <a:t>Closed loop </a:t>
            </a:r>
            <a:r>
              <a:rPr lang="en-US" altLang="en-US">
                <a:sym typeface="Arial" panose="020B0604020202020204" pitchFamily="34" charset="0"/>
              </a:rPr>
              <a:t>solutions are based on the concept of </a:t>
            </a:r>
            <a:r>
              <a:rPr lang="en-US" altLang="en-US">
                <a:solidFill>
                  <a:srgbClr val="FF0000"/>
                </a:solidFill>
                <a:sym typeface="Arial" panose="020B0604020202020204" pitchFamily="34" charset="0"/>
              </a:rPr>
              <a:t>a feedback loop</a:t>
            </a:r>
            <a:r>
              <a:rPr lang="en-US" altLang="en-US">
                <a:sym typeface="Arial" panose="020B0604020202020204" pitchFamily="34" charset="0"/>
              </a:rPr>
              <a:t>. This approach has three parts when applied to congestion control.</a:t>
            </a:r>
            <a:endParaRPr lang="en-US" altLang="en-US"/>
          </a:p>
          <a:p>
            <a:pPr marL="457200" indent="-1247775" algn="just" latinLnBrk="0">
              <a:spcBef>
                <a:spcPts val="1200"/>
              </a:spcBef>
              <a:buFontTx/>
              <a:buNone/>
            </a:pPr>
            <a:r>
              <a:rPr lang="en-US" altLang="en-US">
                <a:sym typeface="Arial" panose="020B0604020202020204" pitchFamily="34" charset="0"/>
              </a:rPr>
              <a:t>  1) </a:t>
            </a:r>
            <a:r>
              <a:rPr lang="en-US" altLang="en-US">
                <a:solidFill>
                  <a:srgbClr val="FF0000"/>
                </a:solidFill>
                <a:sym typeface="Arial" panose="020B0604020202020204" pitchFamily="34" charset="0"/>
              </a:rPr>
              <a:t>Monitor the system</a:t>
            </a:r>
            <a:r>
              <a:rPr lang="en-US" altLang="en-US">
                <a:sym typeface="Arial" panose="020B0604020202020204" pitchFamily="34" charset="0"/>
              </a:rPr>
              <a:t>.</a:t>
            </a:r>
            <a:endParaRPr lang="en-US" altLang="en-US"/>
          </a:p>
          <a:p>
            <a:pPr marL="457200" indent="-1247775" algn="just" latinLnBrk="0">
              <a:spcBef>
                <a:spcPts val="1200"/>
              </a:spcBef>
              <a:buFontTx/>
              <a:buNone/>
            </a:pPr>
            <a:r>
              <a:rPr lang="en-US" altLang="en-US">
                <a:sym typeface="Arial" panose="020B0604020202020204" pitchFamily="34" charset="0"/>
              </a:rPr>
              <a:t>              - Detect when and where congestion occurs.</a:t>
            </a:r>
            <a:endParaRPr lang="en-US" altLang="en-US"/>
          </a:p>
          <a:p>
            <a:pPr marL="457200" indent="-1247775" algn="just" latinLnBrk="0">
              <a:spcBef>
                <a:spcPts val="1200"/>
              </a:spcBef>
              <a:buFontTx/>
              <a:buNone/>
            </a:pPr>
            <a:r>
              <a:rPr lang="en-US" altLang="en-US">
                <a:sym typeface="Arial" panose="020B0604020202020204" pitchFamily="34" charset="0"/>
              </a:rPr>
              <a:t>  2) </a:t>
            </a:r>
            <a:r>
              <a:rPr lang="en-US" altLang="en-US">
                <a:solidFill>
                  <a:srgbClr val="FF0000"/>
                </a:solidFill>
                <a:sym typeface="Arial" panose="020B0604020202020204" pitchFamily="34" charset="0"/>
              </a:rPr>
              <a:t>Pass information </a:t>
            </a:r>
            <a:r>
              <a:rPr lang="en-US" altLang="en-US">
                <a:sym typeface="Arial" panose="020B0604020202020204" pitchFamily="34" charset="0"/>
              </a:rPr>
              <a:t>to </a:t>
            </a:r>
            <a:r>
              <a:rPr lang="en-US" altLang="en-US">
                <a:solidFill>
                  <a:srgbClr val="00B050"/>
                </a:solidFill>
                <a:sym typeface="Arial" panose="020B0604020202020204" pitchFamily="34" charset="0"/>
              </a:rPr>
              <a:t>where action </a:t>
            </a:r>
            <a:r>
              <a:rPr lang="en-US" altLang="en-US">
                <a:sym typeface="Arial" panose="020B0604020202020204" pitchFamily="34" charset="0"/>
              </a:rPr>
              <a:t>can be taken.</a:t>
            </a:r>
            <a:endParaRPr lang="en-US" altLang="en-US"/>
          </a:p>
          <a:p>
            <a:pPr marL="457200" indent="-1247775" algn="just" latinLnBrk="0">
              <a:spcBef>
                <a:spcPts val="1200"/>
              </a:spcBef>
              <a:buFontTx/>
              <a:buNone/>
            </a:pPr>
            <a:r>
              <a:rPr lang="en-US" altLang="en-US">
                <a:sym typeface="Arial" panose="020B0604020202020204" pitchFamily="34" charset="0"/>
              </a:rPr>
              <a:t>  3) </a:t>
            </a:r>
            <a:r>
              <a:rPr lang="en-US" altLang="en-US">
                <a:solidFill>
                  <a:srgbClr val="FF0000"/>
                </a:solidFill>
                <a:sym typeface="Arial" panose="020B0604020202020204" pitchFamily="34" charset="0"/>
              </a:rPr>
              <a:t>Adjust system operation </a:t>
            </a:r>
            <a:r>
              <a:rPr lang="en-US" altLang="en-US">
                <a:sym typeface="Arial" panose="020B0604020202020204" pitchFamily="34" charset="0"/>
              </a:rPr>
              <a:t>to correct the problem.</a:t>
            </a:r>
            <a:endParaRPr lang="en-US" altLang="en-US"/>
          </a:p>
          <a:p>
            <a:pPr marL="457200" indent="-1247775" latinLnBrk="0">
              <a:buFontTx/>
              <a:buNone/>
            </a:pPr>
            <a:endParaRPr lang="en-US" altLang="en-US"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49413" name="Slide Number Placeholder 3"/>
          <p:cNvSpPr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1A58B9A5-FC06-4419-BD79-A3D6D1312A4E}" type="slidenum">
              <a:rPr lang="en-US" altLang="en-US" sz="1400">
                <a:latin typeface="Times New Roman" panose="02020603050405020304" pitchFamily="18" charset="0"/>
              </a:rPr>
              <a:pPr algn="r" eaLnBrk="1" hangingPunct="1"/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1200"/>
          </a:xfrm>
        </p:spPr>
        <p:txBody>
          <a:bodyPr/>
          <a:lstStyle/>
          <a:p>
            <a:r>
              <a:rPr lang="en-US" dirty="0"/>
              <a:t>Congestion Prevention Policies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426204"/>
            <a:ext cx="9144000" cy="403578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Policies that affect </a:t>
            </a:r>
            <a:r>
              <a:rPr lang="en-US" dirty="0" smtClean="0"/>
              <a:t>congestion</a:t>
            </a:r>
            <a:endParaRPr lang="en-US" dirty="0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683000" y="2455863"/>
            <a:ext cx="1503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5-26</a:t>
            </a:r>
          </a:p>
        </p:txBody>
      </p:sp>
      <p:pic>
        <p:nvPicPr>
          <p:cNvPr id="38917" name="Picture 5" descr="5-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550" y="1827573"/>
            <a:ext cx="6838950" cy="452755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78032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methods to control congestion by looking at </a:t>
            </a:r>
            <a:r>
              <a:rPr lang="en-US" sz="2400" dirty="0" smtClean="0">
                <a:solidFill>
                  <a:srgbClr val="FF0000"/>
                </a:solidFill>
              </a:rPr>
              <a:t>open loop systems </a:t>
            </a:r>
            <a:r>
              <a:rPr lang="en-US" sz="2400" dirty="0" smtClean="0"/>
              <a:t>by using appropriate policies at various levels  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4000" dirty="0" smtClean="0"/>
              <a:t>Congestion Prevention Policies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722488"/>
            <a:ext cx="8873065" cy="587022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Policies considered in the Data link layer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Retransmission policy: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how fast a sender times out and what it transmits upon timeout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go back n will put a heavier load on the system than selective repeat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Out-of-order caching policy: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selective repeat is clearly better than go back n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Acknowledgement policy: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Piggybacking onto reverse traffic may help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But extra timeouts and retransmissions may happen.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Flow control Policy: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a small window reduces the data rate and thus helps fight congestion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4000" dirty="0" smtClean="0"/>
              <a:t>Congestion Prevention Policies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722488"/>
            <a:ext cx="8873065" cy="5870223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Policies considered in the Network layer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Choice of virtual circuits vs datagrams: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affects congestion since many congestion control algorithms work only with virtual-circuit subnets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Packet queuing and service policy: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relates to whether routers have one queue per input line, one queue per output line, or both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also relates to the order in which packets are processed (e.g., </a:t>
            </a:r>
            <a:r>
              <a:rPr lang="en-US" sz="2400" dirty="0" smtClean="0">
                <a:solidFill>
                  <a:srgbClr val="FF0000"/>
                </a:solidFill>
              </a:rPr>
              <a:t>round robin or priority based</a:t>
            </a:r>
            <a:r>
              <a:rPr lang="en-US" sz="2400" dirty="0" smtClean="0"/>
              <a:t>)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Packet Discard policy 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rule telling which packet is dropped when there is no space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Routing algorithm: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Good algorithm can help avoid congestion by </a:t>
            </a:r>
            <a:r>
              <a:rPr lang="en-US" sz="2400" dirty="0" smtClean="0">
                <a:solidFill>
                  <a:srgbClr val="FF0000"/>
                </a:solidFill>
              </a:rPr>
              <a:t>spreading the traffic</a:t>
            </a:r>
            <a:r>
              <a:rPr lang="en-US" sz="2400" dirty="0" smtClean="0"/>
              <a:t> over all the lines  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4000" dirty="0" smtClean="0"/>
              <a:t>Congestion Prevention Policies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647538"/>
            <a:ext cx="8873065" cy="6210462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Packet lifetime management: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deals with </a:t>
            </a:r>
            <a:r>
              <a:rPr lang="en-US" sz="2400" dirty="0" smtClean="0">
                <a:solidFill>
                  <a:srgbClr val="FF0000"/>
                </a:solidFill>
              </a:rPr>
              <a:t>how long a packet may live </a:t>
            </a:r>
            <a:r>
              <a:rPr lang="en-US" sz="2400" dirty="0" smtClean="0"/>
              <a:t>before being discarded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If it is too long, lost packets may block up the works for a long time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If it is too short, packets may sometimes time out before reaching their destination, thus inducing retransmissions 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Policies considered in the Transport layer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Same issues as in data link layer plus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Timeout determination: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determining the timeout interval is harder because the </a:t>
            </a:r>
            <a:r>
              <a:rPr lang="en-US" sz="2400" dirty="0" smtClean="0">
                <a:solidFill>
                  <a:srgbClr val="FF0000"/>
                </a:solidFill>
              </a:rPr>
              <a:t>transit time across the network is less predictable</a:t>
            </a:r>
            <a:r>
              <a:rPr lang="en-US" sz="2400" dirty="0" smtClean="0"/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If the timeout interval is too short, extra packets will be sent unnecessarily.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If it is too long, congestion will be reduced but the response time will suffer whenever a packet is lost. 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3600" dirty="0" smtClean="0"/>
              <a:t>Congestion Control in Virtual-Circuit Subnets</a:t>
            </a:r>
            <a:endParaRPr lang="en-US" sz="36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67" y="647538"/>
            <a:ext cx="8873065" cy="6210462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One technique: </a:t>
            </a:r>
            <a:r>
              <a:rPr lang="en-US" b="1" dirty="0" smtClean="0">
                <a:solidFill>
                  <a:srgbClr val="FF0000"/>
                </a:solidFill>
              </a:rPr>
              <a:t>admission control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Idea is simple: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once congestion has been signaled, </a:t>
            </a:r>
            <a:r>
              <a:rPr lang="en-US" sz="2400" dirty="0" smtClean="0">
                <a:solidFill>
                  <a:srgbClr val="FF0000"/>
                </a:solidFill>
              </a:rPr>
              <a:t>no more virtual circuits are set up</a:t>
            </a:r>
            <a:r>
              <a:rPr lang="en-US" sz="2400" dirty="0" smtClean="0"/>
              <a:t> until the problem has gone away.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Thus, attempts to set up new transport layer connections fail.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Alternative approach: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to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allow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new virtual circuits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but carefully route all new virtual circuits around problem areas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Figure is shown in the next slide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9911"/>
          </a:xfrm>
        </p:spPr>
        <p:txBody>
          <a:bodyPr/>
          <a:lstStyle/>
          <a:p>
            <a:r>
              <a:rPr lang="en-US" sz="3200" dirty="0" smtClean="0"/>
              <a:t>Congestion Control in Datagram </a:t>
            </a:r>
            <a:r>
              <a:rPr lang="en-US" sz="3200" dirty="0"/>
              <a:t>Subnets(Closed loop)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935" y="827613"/>
            <a:ext cx="8873065" cy="6210462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1" dirty="0" smtClean="0"/>
              <a:t>The Warning Bit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Old DECNET architecture &amp; frame relay signaled the warning state by </a:t>
            </a:r>
            <a:r>
              <a:rPr lang="en-US" dirty="0" smtClean="0">
                <a:solidFill>
                  <a:srgbClr val="FF0000"/>
                </a:solidFill>
              </a:rPr>
              <a:t>setting a special bit </a:t>
            </a:r>
            <a:r>
              <a:rPr lang="en-US" dirty="0" smtClean="0"/>
              <a:t>in the packet's header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When the packet arrived at its destination, the transport entity </a:t>
            </a:r>
            <a:r>
              <a:rPr lang="en-US" dirty="0" smtClean="0">
                <a:solidFill>
                  <a:srgbClr val="FF0000"/>
                </a:solidFill>
              </a:rPr>
              <a:t>copied the bit into the next acknowledgement </a:t>
            </a:r>
            <a:r>
              <a:rPr lang="en-US" dirty="0" smtClean="0"/>
              <a:t>sent back to the source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source then cut back on traffic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As long as the router was in the warning state, it continued to set the warning bit, which meant that the source continued to get acknowledgements with it set.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The source monitored the fraction of acknowledgements with the bit set and adjusted its transmission rate accordingly.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As long as the warning bits continued to flow in, the source continued to decrease its transmission rate.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/>
              <a:t>When they slowed to a trickle, it increases its transmission rate.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5C829-AE99-4997-8EBC-414F558758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4737</TotalTime>
  <Words>1786</Words>
  <Application>Microsoft Office PowerPoint</Application>
  <PresentationFormat>On-screen Show (4:3)</PresentationFormat>
  <Paragraphs>159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Tannenbaum</vt:lpstr>
      <vt:lpstr>Congestion Control Algorithms</vt:lpstr>
      <vt:lpstr>Congestion Control Algorithms</vt:lpstr>
      <vt:lpstr>General Principles of Congestion Control </vt:lpstr>
      <vt:lpstr>Congestion Prevention Policies</vt:lpstr>
      <vt:lpstr>Congestion Prevention Policies</vt:lpstr>
      <vt:lpstr>Congestion Prevention Policies</vt:lpstr>
      <vt:lpstr>Congestion Prevention Policies</vt:lpstr>
      <vt:lpstr>Congestion Control in Virtual-Circuit Subnets</vt:lpstr>
      <vt:lpstr>Congestion Control in Datagram Subnets(Closed loop)</vt:lpstr>
      <vt:lpstr>Congestion Control in Datagram Subnets</vt:lpstr>
      <vt:lpstr>Congestion Control in Datagram Subnets</vt:lpstr>
      <vt:lpstr>Congestion Control in Datagram Subnets</vt:lpstr>
      <vt:lpstr>Hop-by-Hop Choke Packets</vt:lpstr>
      <vt:lpstr>4.Load Shedding</vt:lpstr>
      <vt:lpstr>Load Shedding</vt:lpstr>
      <vt:lpstr>PowerPoint Presentation</vt:lpstr>
      <vt:lpstr>6.Jitter Control</vt:lpstr>
      <vt:lpstr>Jitter Control</vt:lpstr>
      <vt:lpstr>Jitter Control</vt:lpstr>
    </vt:vector>
  </TitlesOfParts>
  <Company>East Texas Data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Network Layer</dc:title>
  <dc:creator>Steve Armstrong</dc:creator>
  <cp:lastModifiedBy>SDPK22</cp:lastModifiedBy>
  <cp:revision>408</cp:revision>
  <dcterms:created xsi:type="dcterms:W3CDTF">2002-07-22T23:52:29Z</dcterms:created>
  <dcterms:modified xsi:type="dcterms:W3CDTF">2022-01-31T06:21:31Z</dcterms:modified>
</cp:coreProperties>
</file>