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management</a:t>
            </a:r>
            <a:br>
              <a:rPr lang="en-US" dirty="0" smtClean="0"/>
            </a:br>
            <a:r>
              <a:rPr lang="en-US" dirty="0" smtClean="0"/>
              <a:t>Module 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Disaster risk management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Given the importance of DRR in the international </a:t>
            </a:r>
            <a:r>
              <a:rPr lang="en-US" sz="2800" dirty="0" smtClean="0"/>
              <a:t>policy</a:t>
            </a:r>
            <a:br>
              <a:rPr lang="en-US" sz="2800" dirty="0" smtClean="0"/>
            </a:br>
            <a:r>
              <a:rPr lang="en-US" sz="2800" dirty="0" smtClean="0"/>
              <a:t>arena</a:t>
            </a:r>
            <a:r>
              <a:rPr lang="en-US" sz="2800" dirty="0" smtClean="0"/>
              <a:t>, five (5) priority </a:t>
            </a:r>
            <a:r>
              <a:rPr lang="en-US" sz="2800" dirty="0" smtClean="0"/>
              <a:t>areas are </a:t>
            </a:r>
            <a:r>
              <a:rPr lang="en-US" sz="2800" dirty="0" smtClean="0"/>
              <a:t>underscored in the Hyogo Framework for Action (2005-2015):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. Governance</a:t>
            </a:r>
          </a:p>
          <a:p>
            <a:r>
              <a:rPr lang="en-US" dirty="0" smtClean="0"/>
              <a:t>2. Risk identification, assessment, monitoring and early warning</a:t>
            </a:r>
          </a:p>
          <a:p>
            <a:r>
              <a:rPr lang="en-US" dirty="0" smtClean="0"/>
              <a:t>3. Knowledge management and education</a:t>
            </a:r>
          </a:p>
          <a:p>
            <a:r>
              <a:rPr lang="en-US" dirty="0" smtClean="0"/>
              <a:t>4. Reducing underlying risk factors</a:t>
            </a:r>
          </a:p>
          <a:p>
            <a:r>
              <a:rPr lang="en-US" dirty="0" smtClean="0"/>
              <a:t>5. Preparedness for effective response and recovery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Hyogo framework for action was succeeded by the Sendai Framework for </a:t>
            </a:r>
            <a:r>
              <a:rPr lang="en-US" dirty="0" smtClean="0"/>
              <a:t>Disaster Risk </a:t>
            </a:r>
            <a:r>
              <a:rPr lang="en-US" dirty="0" smtClean="0"/>
              <a:t>Reduction 2015-2030 at the Third United Nations World Conference on </a:t>
            </a:r>
            <a:r>
              <a:rPr lang="en-US" dirty="0" smtClean="0"/>
              <a:t>DRR which </a:t>
            </a:r>
            <a:r>
              <a:rPr lang="en-US" dirty="0" smtClean="0"/>
              <a:t>took place in March 2015 in Sendai, Japan.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four (4) cornerstones of Disaster </a:t>
            </a:r>
            <a:r>
              <a:rPr lang="en-US" dirty="0" smtClean="0"/>
              <a:t>Risk reduction: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Four parallel and complementary lines of actions can be considered to reduce </a:t>
            </a:r>
            <a:r>
              <a:rPr lang="en-US" dirty="0" smtClean="0"/>
              <a:t>exposure to </a:t>
            </a:r>
            <a:r>
              <a:rPr lang="en-US" dirty="0" smtClean="0"/>
              <a:t>disasters and achieve a more sustainable approach to development:</a:t>
            </a:r>
          </a:p>
          <a:p>
            <a:r>
              <a:rPr lang="en-US" dirty="0" smtClean="0"/>
              <a:t>1. Community / stakeholder participation</a:t>
            </a:r>
          </a:p>
          <a:p>
            <a:r>
              <a:rPr lang="en-US" dirty="0" smtClean="0"/>
              <a:t>2. Public policy actions</a:t>
            </a:r>
          </a:p>
          <a:p>
            <a:r>
              <a:rPr lang="en-US" dirty="0" smtClean="0"/>
              <a:t>3. Safer construction and urban development</a:t>
            </a:r>
          </a:p>
          <a:p>
            <a:r>
              <a:rPr lang="en-US" dirty="0" smtClean="0"/>
              <a:t>4. Development of a culture of prevention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Definition: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Disaster Prevention is defined as those activities taken to prevent a </a:t>
            </a:r>
            <a:r>
              <a:rPr lang="en-US" dirty="0" smtClean="0"/>
              <a:t>natural phenomenon </a:t>
            </a:r>
            <a:r>
              <a:rPr lang="en-US" dirty="0" smtClean="0"/>
              <a:t>or potential hazard from having harmful effects on either people </a:t>
            </a:r>
            <a:r>
              <a:rPr lang="en-US" dirty="0" smtClean="0"/>
              <a:t>or economic </a:t>
            </a:r>
            <a:r>
              <a:rPr lang="en-US" dirty="0" smtClean="0"/>
              <a:t>assets. </a:t>
            </a:r>
            <a:endParaRPr lang="en-US" dirty="0" smtClean="0"/>
          </a:p>
          <a:p>
            <a:r>
              <a:rPr lang="en-US" dirty="0" smtClean="0"/>
              <a:t>Broadly</a:t>
            </a:r>
            <a:r>
              <a:rPr lang="en-US" dirty="0" smtClean="0"/>
              <a:t>, disaster prevention refers to measures taken to eliminate </a:t>
            </a:r>
            <a:r>
              <a:rPr lang="en-US" dirty="0" smtClean="0"/>
              <a:t>the root </a:t>
            </a:r>
            <a:r>
              <a:rPr lang="en-US" dirty="0" smtClean="0"/>
              <a:t>causes that make people vulnerable to </a:t>
            </a:r>
            <a:r>
              <a:rPr lang="en-US" dirty="0" smtClean="0"/>
              <a:t>disaster.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The Basis of Disaster Prevention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For disaster prevention to be successful, a priori planning is required.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Planning of prevention </a:t>
            </a:r>
            <a:r>
              <a:rPr lang="en-US" dirty="0" smtClean="0"/>
              <a:t>hinges on two (2) issues: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en-US" dirty="0" smtClean="0"/>
              <a:t>azard </a:t>
            </a:r>
            <a:r>
              <a:rPr lang="en-US" dirty="0" smtClean="0"/>
              <a:t>identification (identifying the actual threats facing a community)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</a:t>
            </a:r>
            <a:r>
              <a:rPr lang="en-US" dirty="0" smtClean="0"/>
              <a:t>ulnerability </a:t>
            </a:r>
            <a:r>
              <a:rPr lang="en-US" dirty="0" smtClean="0"/>
              <a:t>assessment (evaluating the risk and capacity of a community </a:t>
            </a:r>
            <a:r>
              <a:rPr lang="en-US" dirty="0" smtClean="0"/>
              <a:t>to handle </a:t>
            </a:r>
            <a:r>
              <a:rPr lang="en-US" dirty="0" smtClean="0"/>
              <a:t>the consequences of the disaster).</a:t>
            </a:r>
          </a:p>
          <a:p>
            <a:r>
              <a:rPr lang="en-US" dirty="0" smtClean="0"/>
              <a:t>Once these issues are put in order of </a:t>
            </a:r>
            <a:r>
              <a:rPr lang="en-US" dirty="0" smtClean="0"/>
              <a:t>priority, emergency </a:t>
            </a:r>
            <a:r>
              <a:rPr lang="en-US" dirty="0" smtClean="0"/>
              <a:t>managers can determine </a:t>
            </a:r>
            <a:r>
              <a:rPr lang="en-US" dirty="0" smtClean="0"/>
              <a:t>the appropriate </a:t>
            </a:r>
            <a:r>
              <a:rPr lang="en-US" dirty="0" smtClean="0"/>
              <a:t>prevention strategies.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Disaster </a:t>
            </a:r>
            <a:r>
              <a:rPr lang="en-US" dirty="0" smtClean="0"/>
              <a:t>Prevention: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Disaster </a:t>
            </a:r>
            <a:r>
              <a:rPr lang="en-US" dirty="0" smtClean="0"/>
              <a:t>prevention may be considered as either primary or secondary.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Primary </a:t>
            </a:r>
            <a:r>
              <a:rPr lang="en-US" dirty="0" smtClean="0">
                <a:solidFill>
                  <a:srgbClr val="0070C0"/>
                </a:solidFill>
              </a:rPr>
              <a:t>prevention </a:t>
            </a:r>
            <a:r>
              <a:rPr lang="en-US" dirty="0" smtClean="0"/>
              <a:t>is to reduce</a:t>
            </a:r>
            <a:r>
              <a:rPr lang="en-US" dirty="0" smtClean="0"/>
              <a:t>, </a:t>
            </a:r>
            <a:r>
              <a:rPr lang="en-US" dirty="0" smtClean="0"/>
              <a:t>or avoid the risk of the event occurring, </a:t>
            </a:r>
            <a:r>
              <a:rPr lang="en-US" dirty="0" smtClean="0"/>
              <a:t>by getting </a:t>
            </a:r>
            <a:r>
              <a:rPr lang="en-US" dirty="0" smtClean="0"/>
              <a:t>rid of the hazard </a:t>
            </a:r>
            <a:r>
              <a:rPr lang="en-US" dirty="0" smtClean="0"/>
              <a:t>or vulnerability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e.g</a:t>
            </a:r>
            <a:r>
              <a:rPr lang="en-US" dirty="0" smtClean="0"/>
              <a:t>. to avoid overcrowding, </a:t>
            </a:r>
            <a:r>
              <a:rPr lang="en-US" dirty="0" smtClean="0"/>
              <a:t>deforestation, choked </a:t>
            </a:r>
            <a:r>
              <a:rPr lang="en-US" dirty="0" smtClean="0"/>
              <a:t>drainage and to provide </a:t>
            </a:r>
            <a:r>
              <a:rPr lang="en-US" dirty="0" smtClean="0"/>
              <a:t>services.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econdary </a:t>
            </a:r>
            <a:r>
              <a:rPr lang="en-US" dirty="0" smtClean="0">
                <a:solidFill>
                  <a:srgbClr val="0070C0"/>
                </a:solidFill>
              </a:rPr>
              <a:t>prevention </a:t>
            </a:r>
            <a:r>
              <a:rPr lang="en-US" dirty="0" smtClean="0"/>
              <a:t>means to </a:t>
            </a:r>
            <a:r>
              <a:rPr lang="en-US" dirty="0" err="1" smtClean="0"/>
              <a:t>recognise</a:t>
            </a:r>
            <a:r>
              <a:rPr lang="en-US" dirty="0" smtClean="0"/>
              <a:t> promptly the event and to reduce </a:t>
            </a:r>
            <a:r>
              <a:rPr lang="en-US" dirty="0" smtClean="0"/>
              <a:t>its effects,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e.g</a:t>
            </a:r>
            <a:r>
              <a:rPr lang="en-US" dirty="0" smtClean="0"/>
              <a:t>. by staying alert to possible displacements of population; by being </a:t>
            </a:r>
            <a:r>
              <a:rPr lang="en-US" dirty="0" smtClean="0"/>
              <a:t>ready to </a:t>
            </a:r>
            <a:r>
              <a:rPr lang="en-US" dirty="0" smtClean="0"/>
              <a:t>provide </a:t>
            </a:r>
            <a:r>
              <a:rPr lang="en-US" dirty="0" err="1" smtClean="0"/>
              <a:t>immunisation</a:t>
            </a:r>
            <a:r>
              <a:rPr lang="en-US" dirty="0" smtClean="0"/>
              <a:t>, food, clean water, sanitation and health care to </a:t>
            </a:r>
            <a:r>
              <a:rPr lang="en-US" dirty="0" smtClean="0"/>
              <a:t>the affected </a:t>
            </a:r>
            <a:r>
              <a:rPr lang="en-US" dirty="0" smtClean="0"/>
              <a:t>population.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Definition: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Disaster mitigation refers to the lessening or limitation of the adverse impacts </a:t>
            </a:r>
            <a:r>
              <a:rPr lang="en-US" dirty="0" smtClean="0"/>
              <a:t>of hazards </a:t>
            </a:r>
            <a:r>
              <a:rPr lang="en-US" dirty="0" smtClean="0"/>
              <a:t>and related </a:t>
            </a:r>
            <a:r>
              <a:rPr lang="en-US" dirty="0" smtClean="0"/>
              <a:t>disasters.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primary objectives of disaster mitigation are two (2) fold, namely </a:t>
            </a:r>
            <a:endParaRPr lang="en-US" dirty="0" smtClean="0"/>
          </a:p>
          <a:p>
            <a:r>
              <a:rPr lang="en-US" dirty="0" smtClean="0"/>
              <a:t>H</a:t>
            </a:r>
            <a:r>
              <a:rPr lang="en-US" dirty="0" smtClean="0"/>
              <a:t>azard likelihood reduction </a:t>
            </a:r>
          </a:p>
          <a:p>
            <a:r>
              <a:rPr lang="en-US" dirty="0" smtClean="0"/>
              <a:t>Risk </a:t>
            </a:r>
            <a:r>
              <a:rPr lang="en-US" dirty="0" smtClean="0"/>
              <a:t>consequence reduction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Hazard likelihood reduction</a:t>
            </a:r>
          </a:p>
          <a:p>
            <a:pPr>
              <a:buNone/>
            </a:pPr>
            <a:r>
              <a:rPr lang="en-US" dirty="0" smtClean="0"/>
              <a:t>This objective is only appropriate for a few natural hazards, as it is not possible </a:t>
            </a:r>
            <a:r>
              <a:rPr lang="en-US" dirty="0" smtClean="0"/>
              <a:t>to reduce </a:t>
            </a:r>
            <a:r>
              <a:rPr lang="en-US" dirty="0" smtClean="0"/>
              <a:t>the occurrence of many </a:t>
            </a:r>
            <a:r>
              <a:rPr lang="en-US" dirty="0" smtClean="0"/>
              <a:t>hazards. 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the </a:t>
            </a:r>
            <a:r>
              <a:rPr lang="en-US" dirty="0" smtClean="0"/>
              <a:t>likelihood of floods </a:t>
            </a:r>
            <a:r>
              <a:rPr lang="en-US" dirty="0" smtClean="0"/>
              <a:t>occurrence can </a:t>
            </a:r>
            <a:r>
              <a:rPr lang="en-US" dirty="0" smtClean="0"/>
              <a:t>be reduced by mitigation measures such as sea </a:t>
            </a:r>
            <a:r>
              <a:rPr lang="en-US" dirty="0" err="1" smtClean="0"/>
              <a:t>defence</a:t>
            </a:r>
            <a:r>
              <a:rPr lang="en-US" dirty="0" smtClean="0"/>
              <a:t> walls.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Risk consequence reduction</a:t>
            </a:r>
          </a:p>
          <a:p>
            <a:r>
              <a:rPr lang="en-US" dirty="0" smtClean="0"/>
              <a:t>This is a reduction in the impact of a hazard, via a reduction in exposure </a:t>
            </a:r>
            <a:r>
              <a:rPr lang="en-US" dirty="0" smtClean="0"/>
              <a:t>and/or vulnerability.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involves ensuring that the population, structures, or other systems </a:t>
            </a:r>
            <a:r>
              <a:rPr lang="en-US" dirty="0" smtClean="0"/>
              <a:t>are able </a:t>
            </a:r>
            <a:r>
              <a:rPr lang="en-US" dirty="0" smtClean="0"/>
              <a:t>to withstand such an event with as few negative consequences as possible.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 </a:t>
            </a:r>
            <a:r>
              <a:rPr lang="en-US" dirty="0" smtClean="0"/>
              <a:t>the construction of the erosion-resistant sea </a:t>
            </a:r>
            <a:r>
              <a:rPr lang="en-US" dirty="0" err="1" smtClean="0"/>
              <a:t>defence</a:t>
            </a:r>
            <a:r>
              <a:rPr lang="en-US" dirty="0" smtClean="0"/>
              <a:t> wall in </a:t>
            </a:r>
            <a:r>
              <a:rPr lang="en-US" dirty="0" err="1" smtClean="0"/>
              <a:t>Keta</a:t>
            </a:r>
            <a:r>
              <a:rPr lang="en-US" dirty="0" smtClean="0"/>
              <a:t>, </a:t>
            </a:r>
            <a:r>
              <a:rPr lang="en-US" dirty="0" smtClean="0"/>
              <a:t>Volta Region </a:t>
            </a:r>
            <a:r>
              <a:rPr lang="en-US" dirty="0" smtClean="0"/>
              <a:t>of Ghana.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 in </a:t>
            </a:r>
            <a:r>
              <a:rPr lang="en-US" dirty="0" smtClean="0"/>
              <a:t>reducing both hazard likelihood and risk consequence,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primary aim is to </a:t>
            </a:r>
            <a:r>
              <a:rPr lang="en-US" dirty="0" smtClean="0"/>
              <a:t>decrease risk </a:t>
            </a:r>
            <a:r>
              <a:rPr lang="en-US" dirty="0" smtClean="0"/>
              <a:t>of death and injury to the 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secondary aims are to decrease </a:t>
            </a:r>
            <a:r>
              <a:rPr lang="en-US" dirty="0" smtClean="0"/>
              <a:t>damage and </a:t>
            </a:r>
            <a:r>
              <a:rPr lang="en-US" dirty="0" smtClean="0"/>
              <a:t>economic losses inflicted on public sector infrastructure and to reduce </a:t>
            </a:r>
            <a:r>
              <a:rPr lang="en-US" dirty="0" smtClean="0"/>
              <a:t>private sector </a:t>
            </a:r>
            <a:r>
              <a:rPr lang="en-US" dirty="0" smtClean="0"/>
              <a:t>losses.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systematic process of using administrative directives, </a:t>
            </a:r>
            <a:r>
              <a:rPr lang="en-US" dirty="0" err="1" smtClean="0"/>
              <a:t>organisations</a:t>
            </a:r>
            <a:r>
              <a:rPr lang="en-US" dirty="0" smtClean="0"/>
              <a:t>, and operational skills and capacities to implement strategies, policies and improved coping capacities in order to lessen the adverse impacts of hazards and the possibility of disaster.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Disaster Mitigation </a:t>
            </a:r>
            <a:r>
              <a:rPr lang="en-US" dirty="0" smtClean="0"/>
              <a:t>Measures: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Broadly</a:t>
            </a:r>
            <a:r>
              <a:rPr lang="en-US" dirty="0" smtClean="0"/>
              <a:t>, disaster mitigation measures can be </a:t>
            </a:r>
            <a:r>
              <a:rPr lang="en-US" dirty="0" err="1" smtClean="0"/>
              <a:t>categorised</a:t>
            </a:r>
            <a:r>
              <a:rPr lang="en-US" dirty="0" smtClean="0"/>
              <a:t> into two: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Structural Mitigation </a:t>
            </a:r>
            <a:r>
              <a:rPr lang="en-US" dirty="0" smtClean="0">
                <a:solidFill>
                  <a:srgbClr val="FF0000"/>
                </a:solidFill>
              </a:rPr>
              <a:t>Measures: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This refers to any physical construction to reduce or avoid possible impacts </a:t>
            </a:r>
            <a:r>
              <a:rPr lang="en-US" dirty="0" smtClean="0"/>
              <a:t>of  hazards</a:t>
            </a:r>
            <a:r>
              <a:rPr lang="en-US" dirty="0" smtClean="0"/>
              <a:t>, which includes engineering measures and construction of </a:t>
            </a:r>
            <a:r>
              <a:rPr lang="en-US" dirty="0" smtClean="0"/>
              <a:t>hazard-resistant </a:t>
            </a:r>
            <a:r>
              <a:rPr lang="en-US" dirty="0" smtClean="0"/>
              <a:t>and protective structures and infrastructure.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Non-structural Mitigation Measures:</a:t>
            </a:r>
          </a:p>
          <a:p>
            <a:r>
              <a:rPr lang="en-US" dirty="0" smtClean="0"/>
              <a:t>This refers to policies, awareness, knowledge development, public commitment</a:t>
            </a:r>
            <a:r>
              <a:rPr lang="en-US" dirty="0" smtClean="0"/>
              <a:t>, and methods and operating practices, including </a:t>
            </a:r>
            <a:r>
              <a:rPr lang="en-US" dirty="0" smtClean="0"/>
              <a:t>participatory mechanisms </a:t>
            </a:r>
            <a:r>
              <a:rPr lang="en-US" dirty="0" smtClean="0"/>
              <a:t>and the provision of information, which can reduce risk </a:t>
            </a:r>
            <a:r>
              <a:rPr lang="en-US" dirty="0" smtClean="0"/>
              <a:t>and related </a:t>
            </a:r>
            <a:r>
              <a:rPr lang="en-US" dirty="0" smtClean="0"/>
              <a:t>impacts.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7848600" cy="367603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Definition: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Disaster preparedness encompasses the knowledge and capacities developed </a:t>
            </a:r>
            <a:r>
              <a:rPr lang="en-US" dirty="0" smtClean="0"/>
              <a:t>by governments</a:t>
            </a:r>
            <a:r>
              <a:rPr lang="en-US" dirty="0" smtClean="0"/>
              <a:t>, professional response and recovery </a:t>
            </a:r>
            <a:r>
              <a:rPr lang="en-US" dirty="0" err="1" smtClean="0"/>
              <a:t>organisations</a:t>
            </a:r>
            <a:r>
              <a:rPr lang="en-US" dirty="0" smtClean="0"/>
              <a:t>, communities </a:t>
            </a:r>
            <a:r>
              <a:rPr lang="en-US" dirty="0" smtClean="0"/>
              <a:t>and individuals </a:t>
            </a:r>
            <a:r>
              <a:rPr lang="en-US" dirty="0" smtClean="0"/>
              <a:t>to effectively anticipate, respond to, and recover from, the impacts of </a:t>
            </a:r>
            <a:r>
              <a:rPr lang="en-US" dirty="0" smtClean="0"/>
              <a:t>likely, imminent </a:t>
            </a:r>
            <a:r>
              <a:rPr lang="en-US" dirty="0" smtClean="0"/>
              <a:t>or current hazard events or </a:t>
            </a:r>
            <a:r>
              <a:rPr lang="en-US" dirty="0" smtClean="0"/>
              <a:t>conditions.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Components of a Comprehensive Disaster Preparedness </a:t>
            </a:r>
            <a:r>
              <a:rPr lang="en-US" sz="4000" dirty="0" smtClean="0">
                <a:solidFill>
                  <a:srgbClr val="FF0000"/>
                </a:solidFill>
              </a:rPr>
              <a:t>Strategy includes: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Hazard, risk and vulnerability assessments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Response mechanisms and strategies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Preparedness </a:t>
            </a:r>
            <a:r>
              <a:rPr lang="en-US" dirty="0" smtClean="0"/>
              <a:t>plans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Coordination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Information management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Early warning systems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Resource </a:t>
            </a:r>
            <a:r>
              <a:rPr lang="en-US" dirty="0" err="1" smtClean="0"/>
              <a:t>mobilisation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Public education, training &amp; rehearsals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Community-based disaster preparedness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Disaster </a:t>
            </a:r>
            <a:r>
              <a:rPr lang="en-US" dirty="0" smtClean="0"/>
              <a:t>Preparedness: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Target-Oriented Preparedness: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Preparedness </a:t>
            </a:r>
            <a:r>
              <a:rPr lang="en-US" dirty="0" smtClean="0"/>
              <a:t>plans may be target specific, </a:t>
            </a:r>
            <a:r>
              <a:rPr lang="en-US" dirty="0" smtClean="0"/>
              <a:t>for instance</a:t>
            </a:r>
            <a:r>
              <a:rPr lang="en-US" dirty="0" smtClean="0"/>
              <a:t>, we may require different types of planning for the vulnerable groups </a:t>
            </a:r>
            <a:r>
              <a:rPr lang="en-US" dirty="0" smtClean="0"/>
              <a:t>of women</a:t>
            </a:r>
            <a:r>
              <a:rPr lang="en-US" dirty="0" smtClean="0"/>
              <a:t>, children, elderly and disabled.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Task-Oriented </a:t>
            </a:r>
            <a:r>
              <a:rPr lang="en-US" dirty="0" smtClean="0">
                <a:solidFill>
                  <a:srgbClr val="FF0000"/>
                </a:solidFill>
              </a:rPr>
              <a:t>Preparedness:</a:t>
            </a:r>
            <a:r>
              <a:rPr lang="en-US" dirty="0" smtClean="0"/>
              <a:t> Specific groups jointly develop activities based </a:t>
            </a:r>
            <a:r>
              <a:rPr lang="en-US" dirty="0" smtClean="0"/>
              <a:t>on one </a:t>
            </a:r>
            <a:r>
              <a:rPr lang="en-US" dirty="0" smtClean="0"/>
              <a:t>of the community’s plans to evaluate the community’s capability to </a:t>
            </a:r>
            <a:r>
              <a:rPr lang="en-US" dirty="0" smtClean="0"/>
              <a:t>activate the </a:t>
            </a:r>
            <a:r>
              <a:rPr lang="en-US" dirty="0" smtClean="0"/>
              <a:t>preparedness plan in a real emergency. Eventually, these tasks enable </a:t>
            </a:r>
            <a:r>
              <a:rPr lang="en-US" dirty="0" smtClean="0"/>
              <a:t>the development </a:t>
            </a:r>
            <a:r>
              <a:rPr lang="en-US" dirty="0" smtClean="0"/>
              <a:t>of plan revisions, employee training and material resources to </a:t>
            </a:r>
            <a:r>
              <a:rPr lang="en-US" dirty="0" smtClean="0"/>
              <a:t>support readiness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Disaster-Oriented </a:t>
            </a:r>
            <a:r>
              <a:rPr lang="en-US" dirty="0" smtClean="0">
                <a:solidFill>
                  <a:srgbClr val="FF0000"/>
                </a:solidFill>
              </a:rPr>
              <a:t>Preparedness:</a:t>
            </a:r>
            <a:r>
              <a:rPr lang="en-US" dirty="0" smtClean="0"/>
              <a:t> This addresses the likelihood of occurrence of </a:t>
            </a:r>
            <a:r>
              <a:rPr lang="en-US" dirty="0" smtClean="0"/>
              <a:t>a specific </a:t>
            </a:r>
            <a:r>
              <a:rPr lang="en-US" dirty="0" smtClean="0"/>
              <a:t>disaster. Emphasis is placed on structural and non-structural mechanisms.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RESPONSE AND RELIEF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responses are the set of activities taken during a disaster or </a:t>
            </a:r>
            <a:r>
              <a:rPr lang="en-US" dirty="0" smtClean="0"/>
              <a:t>immediate following </a:t>
            </a:r>
            <a:r>
              <a:rPr lang="en-US" dirty="0" smtClean="0"/>
              <a:t>a disaster, directed towards saving life and protecting </a:t>
            </a:r>
            <a:r>
              <a:rPr lang="en-US" dirty="0" smtClean="0"/>
              <a:t>property.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Determine the Nature of Disaster </a:t>
            </a:r>
            <a:r>
              <a:rPr lang="en-US" dirty="0" smtClean="0"/>
              <a:t>Response: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</a:t>
            </a:r>
            <a:r>
              <a:rPr lang="en-US" dirty="0" smtClean="0"/>
              <a:t>disaster</a:t>
            </a:r>
          </a:p>
          <a:p>
            <a:r>
              <a:rPr lang="en-US" dirty="0" smtClean="0"/>
              <a:t>The ability to take pre-impact </a:t>
            </a:r>
            <a:r>
              <a:rPr lang="en-US" dirty="0" smtClean="0"/>
              <a:t>actions</a:t>
            </a:r>
          </a:p>
          <a:p>
            <a:r>
              <a:rPr lang="en-US" dirty="0" smtClean="0"/>
              <a:t>The severity and magnitude of </a:t>
            </a:r>
            <a:r>
              <a:rPr lang="en-US" dirty="0" smtClean="0"/>
              <a:t>disaster</a:t>
            </a:r>
          </a:p>
          <a:p>
            <a:r>
              <a:rPr lang="en-US" dirty="0" smtClean="0"/>
              <a:t>The capability of sustained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Identification of likely response requirements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for Effective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</a:p>
          <a:p>
            <a:r>
              <a:rPr lang="en-US" dirty="0" smtClean="0"/>
              <a:t>Resources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response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</a:t>
            </a:r>
            <a:r>
              <a:rPr lang="en-US" dirty="0" smtClean="0"/>
              <a:t>and responsibilities are defined, policies </a:t>
            </a:r>
            <a:r>
              <a:rPr lang="en-US" dirty="0" smtClean="0"/>
              <a:t>and procedures </a:t>
            </a:r>
            <a:r>
              <a:rPr lang="en-US" dirty="0" smtClean="0"/>
              <a:t>are developed and generic tools for responses are identified and developed.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disaster responses: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Search and rescue</a:t>
            </a:r>
          </a:p>
          <a:p>
            <a:r>
              <a:rPr lang="en-US" dirty="0" smtClean="0"/>
              <a:t> </a:t>
            </a:r>
            <a:r>
              <a:rPr lang="en-US" dirty="0" smtClean="0"/>
              <a:t>First aid and emergency medical care</a:t>
            </a:r>
          </a:p>
          <a:p>
            <a:r>
              <a:rPr lang="en-US" dirty="0" smtClean="0"/>
              <a:t> </a:t>
            </a:r>
            <a:r>
              <a:rPr lang="en-US" dirty="0" smtClean="0"/>
              <a:t>Evacuation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Evacuation centre management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Development of Standard Operation Procedure (SOPs)</a:t>
            </a:r>
          </a:p>
          <a:p>
            <a:r>
              <a:rPr lang="en-US" dirty="0" smtClean="0"/>
              <a:t> </a:t>
            </a:r>
            <a:r>
              <a:rPr lang="en-US" dirty="0" smtClean="0"/>
              <a:t>Immediate repair of community facilities and services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Relief delivery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Coordination and Communication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Psycho-social </a:t>
            </a:r>
            <a:r>
              <a:rPr lang="en-US" dirty="0" err="1" smtClean="0"/>
              <a:t>counselling</a:t>
            </a:r>
            <a:r>
              <a:rPr lang="en-US" dirty="0" smtClean="0"/>
              <a:t> and stress debriefing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Medical services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Disaster Risk Management Framework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8001000" cy="1066799"/>
          </a:xfrm>
        </p:spPr>
        <p:txBody>
          <a:bodyPr>
            <a:normAutofit/>
          </a:bodyPr>
          <a:lstStyle/>
          <a:p>
            <a:r>
              <a:rPr lang="en-US" dirty="0" smtClean="0"/>
              <a:t>The disaster risk management process (cycle)</a:t>
            </a:r>
          </a:p>
          <a:p>
            <a:pPr>
              <a:buNone/>
            </a:pPr>
            <a:r>
              <a:rPr lang="en-US" dirty="0" smtClean="0"/>
              <a:t> comprises the following main elements: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4437" y="2286000"/>
            <a:ext cx="770430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defined as the provision of assistance </a:t>
            </a:r>
            <a:r>
              <a:rPr lang="en-US" dirty="0" smtClean="0"/>
              <a:t>or intervention </a:t>
            </a:r>
            <a:r>
              <a:rPr lang="en-US" dirty="0" smtClean="0"/>
              <a:t>during or immediately after a disaster to meet the life preservation </a:t>
            </a:r>
            <a:r>
              <a:rPr lang="en-US" dirty="0" smtClean="0"/>
              <a:t>and basic </a:t>
            </a:r>
            <a:r>
              <a:rPr lang="en-US" dirty="0" smtClean="0"/>
              <a:t>subsistence needs of those people affected.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Relief </a:t>
            </a:r>
            <a:r>
              <a:rPr lang="en-US" dirty="0" smtClean="0"/>
              <a:t>can be of an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immediate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err="1" smtClean="0"/>
              <a:t>shortterm</a:t>
            </a:r>
            <a:r>
              <a:rPr lang="en-US" dirty="0" smtClean="0"/>
              <a:t>,</a:t>
            </a:r>
          </a:p>
          <a:p>
            <a:r>
              <a:rPr lang="en-US" dirty="0" smtClean="0"/>
              <a:t>protracted </a:t>
            </a:r>
            <a:r>
              <a:rPr lang="en-US" dirty="0" smtClean="0"/>
              <a:t>duration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cycle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2654" y="1600200"/>
            <a:ext cx="60986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list of international relief response </a:t>
            </a:r>
            <a:r>
              <a:rPr lang="en-US" dirty="0" err="1" smtClean="0"/>
              <a:t>organisations</a:t>
            </a:r>
            <a:r>
              <a:rPr lang="en-US" dirty="0" smtClean="0"/>
              <a:t> is as follows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Action </a:t>
            </a:r>
            <a:r>
              <a:rPr lang="en-US" dirty="0" smtClean="0"/>
              <a:t>Against Hunger (AAH), </a:t>
            </a:r>
            <a:endParaRPr lang="en-US" dirty="0" smtClean="0"/>
          </a:p>
          <a:p>
            <a:r>
              <a:rPr lang="en-US" dirty="0" smtClean="0"/>
              <a:t>CARE,</a:t>
            </a:r>
          </a:p>
          <a:p>
            <a:r>
              <a:rPr lang="en-US" dirty="0" smtClean="0"/>
              <a:t>Caritas </a:t>
            </a:r>
            <a:r>
              <a:rPr lang="en-US" dirty="0" err="1" smtClean="0"/>
              <a:t>Internationalis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Catholic </a:t>
            </a:r>
            <a:r>
              <a:rPr lang="en-US" dirty="0" err="1" smtClean="0"/>
              <a:t>ReliefServices</a:t>
            </a:r>
            <a:r>
              <a:rPr lang="en-US" dirty="0" smtClean="0"/>
              <a:t>, (CRS - USCC), </a:t>
            </a:r>
            <a:endParaRPr lang="en-US" dirty="0" smtClean="0"/>
          </a:p>
          <a:p>
            <a:r>
              <a:rPr lang="en-US" dirty="0" smtClean="0"/>
              <a:t>Emergency </a:t>
            </a:r>
            <a:r>
              <a:rPr lang="en-US" dirty="0" smtClean="0"/>
              <a:t>Nutrition Network (ENN), </a:t>
            </a:r>
            <a:endParaRPr lang="en-US" dirty="0" smtClean="0"/>
          </a:p>
          <a:p>
            <a:r>
              <a:rPr lang="en-US" dirty="0" smtClean="0"/>
              <a:t>Doctors Without Borders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Food </a:t>
            </a:r>
            <a:r>
              <a:rPr lang="en-US" dirty="0" smtClean="0"/>
              <a:t>For The Hungry International (FHI), </a:t>
            </a:r>
            <a:endParaRPr lang="en-US" dirty="0" smtClean="0"/>
          </a:p>
          <a:p>
            <a:r>
              <a:rPr lang="en-US" dirty="0" smtClean="0"/>
              <a:t>Food </a:t>
            </a:r>
            <a:r>
              <a:rPr lang="en-US" dirty="0" smtClean="0"/>
              <a:t>For The Hungry, </a:t>
            </a:r>
            <a:endParaRPr lang="en-US" dirty="0" smtClean="0"/>
          </a:p>
          <a:p>
            <a:r>
              <a:rPr lang="en-US" dirty="0" smtClean="0"/>
              <a:t>Hunger</a:t>
            </a:r>
            <a:endParaRPr lang="en-US" dirty="0" smtClean="0"/>
          </a:p>
          <a:p>
            <a:r>
              <a:rPr lang="en-US" dirty="0" smtClean="0"/>
              <a:t>Plus, Inc., Interaction, </a:t>
            </a:r>
            <a:endParaRPr lang="en-US" dirty="0" smtClean="0"/>
          </a:p>
          <a:p>
            <a:r>
              <a:rPr lang="en-US" dirty="0" smtClean="0"/>
              <a:t>International </a:t>
            </a:r>
            <a:r>
              <a:rPr lang="en-US" dirty="0" smtClean="0"/>
              <a:t>Committee of the Red Cross (ICRC), International</a:t>
            </a:r>
          </a:p>
          <a:p>
            <a:r>
              <a:rPr lang="en-US" dirty="0" smtClean="0"/>
              <a:t>Federation of Red Cross and Red Crescent Societies (IFRC), International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r>
              <a:rPr lang="en-US" dirty="0" smtClean="0"/>
              <a:t>for Migration (IOM), International Rescue Committee (IRC), Lutheran World</a:t>
            </a:r>
          </a:p>
          <a:p>
            <a:r>
              <a:rPr lang="en-US" dirty="0" smtClean="0"/>
              <a:t>Federation, Mennonite Central Committee (MCC), Mercy Corps (MC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 and assessment: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involves determining and </a:t>
            </a:r>
            <a:r>
              <a:rPr lang="en-US" dirty="0" err="1" smtClean="0"/>
              <a:t>analysing</a:t>
            </a:r>
            <a:r>
              <a:rPr lang="en-US" dirty="0" smtClean="0"/>
              <a:t> the potential, origin, characteristics and </a:t>
            </a:r>
            <a:r>
              <a:rPr lang="en-US" dirty="0" err="1" smtClean="0"/>
              <a:t>behaviour</a:t>
            </a:r>
            <a:r>
              <a:rPr lang="en-US" dirty="0" smtClean="0"/>
              <a:t> of the hazard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E.g. frequency of occurrence/magnitude of consequences.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Application </a:t>
            </a:r>
            <a:r>
              <a:rPr lang="en-US" dirty="0" smtClean="0"/>
              <a:t>of risk reduction </a:t>
            </a:r>
            <a:r>
              <a:rPr lang="en-US" dirty="0" smtClean="0"/>
              <a:t>measures in mitigation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Planning and implementation </a:t>
            </a:r>
            <a:r>
              <a:rPr lang="en-US" dirty="0" smtClean="0"/>
              <a:t>of structural interventions (e.g. dams, sea </a:t>
            </a:r>
            <a:r>
              <a:rPr lang="en-US" dirty="0" err="1" smtClean="0"/>
              <a:t>defence</a:t>
            </a:r>
            <a:r>
              <a:rPr lang="en-US" dirty="0" smtClean="0"/>
              <a:t>) or </a:t>
            </a:r>
            <a:r>
              <a:rPr lang="en-US" dirty="0" smtClean="0"/>
              <a:t>nonstructural </a:t>
            </a:r>
            <a:r>
              <a:rPr lang="en-US" dirty="0" smtClean="0"/>
              <a:t>measures such as disaster legislation.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Disaster preparedness and emergency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</a:t>
            </a:r>
            <a:r>
              <a:rPr lang="en-US" dirty="0" smtClean="0"/>
              <a:t>and </a:t>
            </a:r>
            <a:r>
              <a:rPr lang="en-US" dirty="0" smtClean="0"/>
              <a:t>measures taken </a:t>
            </a:r>
            <a:r>
              <a:rPr lang="en-US" dirty="0" smtClean="0"/>
              <a:t>in advance to ensure effective response to the impact of a </a:t>
            </a:r>
            <a:r>
              <a:rPr lang="en-US" dirty="0" smtClean="0"/>
              <a:t>hazard, including </a:t>
            </a:r>
            <a:r>
              <a:rPr lang="en-US" dirty="0" smtClean="0"/>
              <a:t>measures related to timely and effective warnings as well </a:t>
            </a:r>
            <a:r>
              <a:rPr lang="en-US" dirty="0" smtClean="0"/>
              <a:t>as evacuation </a:t>
            </a:r>
            <a:r>
              <a:rPr lang="en-US" dirty="0" smtClean="0"/>
              <a:t>and emergency planning.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Recovery/Reconstruction: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Decisions </a:t>
            </a:r>
            <a:r>
              <a:rPr lang="en-US" dirty="0" smtClean="0"/>
              <a:t>and actions taken in the </a:t>
            </a:r>
            <a:r>
              <a:rPr lang="en-US" dirty="0" smtClean="0"/>
              <a:t>post-disaster phase </a:t>
            </a:r>
          </a:p>
          <a:p>
            <a:r>
              <a:rPr lang="en-US" dirty="0" smtClean="0"/>
              <a:t>Having </a:t>
            </a:r>
            <a:r>
              <a:rPr lang="en-US" dirty="0" smtClean="0"/>
              <a:t>a view to </a:t>
            </a:r>
            <a:r>
              <a:rPr lang="en-US" dirty="0" smtClean="0"/>
              <a:t>restoring </a:t>
            </a:r>
            <a:r>
              <a:rPr lang="en-US" dirty="0" smtClean="0"/>
              <a:t>the living conditions of the affected population.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685800"/>
            <a:ext cx="5895975" cy="561399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Disaster Risk Reduction (DRR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concept and practice of reducing disaster risks through systematic efforts to </a:t>
            </a:r>
            <a:r>
              <a:rPr lang="en-US" dirty="0" err="1" smtClean="0"/>
              <a:t>analyse</a:t>
            </a:r>
            <a:r>
              <a:rPr lang="en-US" dirty="0" smtClean="0"/>
              <a:t> and </a:t>
            </a:r>
            <a:r>
              <a:rPr lang="en-US" dirty="0" smtClean="0"/>
              <a:t>manage the causal factors of disasters, </a:t>
            </a:r>
            <a:r>
              <a:rPr lang="en-US" dirty="0" smtClean="0"/>
              <a:t>including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Through </a:t>
            </a:r>
            <a:r>
              <a:rPr lang="en-US" dirty="0" smtClean="0"/>
              <a:t>reduced exposure </a:t>
            </a:r>
            <a:r>
              <a:rPr lang="en-US" dirty="0" smtClean="0"/>
              <a:t>to hazards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Lessened </a:t>
            </a:r>
            <a:r>
              <a:rPr lang="en-US" dirty="0" smtClean="0"/>
              <a:t>vulnerability of people and </a:t>
            </a:r>
            <a:r>
              <a:rPr lang="en-US" dirty="0" smtClean="0"/>
              <a:t>property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Wise </a:t>
            </a:r>
            <a:r>
              <a:rPr lang="en-US" dirty="0" smtClean="0"/>
              <a:t>management of land and </a:t>
            </a:r>
            <a:r>
              <a:rPr lang="en-US" dirty="0" smtClean="0"/>
              <a:t>the environment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Improved </a:t>
            </a:r>
            <a:r>
              <a:rPr lang="en-US" dirty="0" smtClean="0"/>
              <a:t>preparedness for adverse events.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1415</Words>
  <Application>Microsoft Office PowerPoint</Application>
  <PresentationFormat>On-screen Show (4:3)</PresentationFormat>
  <Paragraphs>142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Disaster management Module 3 </vt:lpstr>
      <vt:lpstr>Disaster risk management</vt:lpstr>
      <vt:lpstr>Disaster Risk Management Framework</vt:lpstr>
      <vt:lpstr>Risk identification and assessment:</vt:lpstr>
      <vt:lpstr>Slide 5</vt:lpstr>
      <vt:lpstr>Disaster preparedness and emergency management:</vt:lpstr>
      <vt:lpstr>Recovery/Reconstruction:</vt:lpstr>
      <vt:lpstr>Slide 8</vt:lpstr>
      <vt:lpstr>Disaster Risk Reduction (DRR)</vt:lpstr>
      <vt:lpstr>Given the importance of DRR in the international policy arena, five (5) priority areas are underscored in the Hyogo Framework for Action (2005-2015):</vt:lpstr>
      <vt:lpstr>Slide 11</vt:lpstr>
      <vt:lpstr>Slide 12</vt:lpstr>
      <vt:lpstr>Disaster Prevention</vt:lpstr>
      <vt:lpstr>The Basis of Disaster Prevention For disaster prevention to be successful, a priori planning is required.</vt:lpstr>
      <vt:lpstr>Types of Disaster Prevention:</vt:lpstr>
      <vt:lpstr>Disaster Mitigation</vt:lpstr>
      <vt:lpstr>Primary Objectives:</vt:lpstr>
      <vt:lpstr>Slide 18</vt:lpstr>
      <vt:lpstr>Slide 19</vt:lpstr>
      <vt:lpstr>Types of Disaster Mitigation Measures:</vt:lpstr>
      <vt:lpstr>Slide 21</vt:lpstr>
      <vt:lpstr>Disaster Preparedness</vt:lpstr>
      <vt:lpstr>Components of a Comprehensive Disaster Preparedness Strategy includes: </vt:lpstr>
      <vt:lpstr>Types of Disaster Preparedness:</vt:lpstr>
      <vt:lpstr>DISASTER RESPONSE AND RELIEF</vt:lpstr>
      <vt:lpstr>Factors that Determine the Nature of Disaster Response:</vt:lpstr>
      <vt:lpstr>Requirement for Effective Response</vt:lpstr>
      <vt:lpstr>Disaster response planning</vt:lpstr>
      <vt:lpstr>Types of disaster responses:</vt:lpstr>
      <vt:lpstr>Relief</vt:lpstr>
      <vt:lpstr>Project management cycle</vt:lpstr>
      <vt:lpstr>The list of international relief response organisations is as follows: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Module 3 </dc:title>
  <dc:creator>dotnet</dc:creator>
  <cp:lastModifiedBy>dotnet</cp:lastModifiedBy>
  <cp:revision>11</cp:revision>
  <dcterms:created xsi:type="dcterms:W3CDTF">2006-08-16T00:00:00Z</dcterms:created>
  <dcterms:modified xsi:type="dcterms:W3CDTF">2021-12-06T08:31:39Z</dcterms:modified>
</cp:coreProperties>
</file>