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4" r:id="rId3"/>
    <p:sldId id="295" r:id="rId4"/>
    <p:sldId id="296" r:id="rId5"/>
    <p:sldId id="297" r:id="rId6"/>
    <p:sldId id="298" r:id="rId7"/>
    <p:sldId id="299" r:id="rId8"/>
    <p:sldId id="300" r:id="rId9"/>
    <p:sldId id="301" r:id="rId10"/>
    <p:sldId id="302"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5" r:id="rId25"/>
    <p:sldId id="274" r:id="rId26"/>
    <p:sldId id="273" r:id="rId27"/>
    <p:sldId id="276" r:id="rId28"/>
    <p:sldId id="272" r:id="rId29"/>
    <p:sldId id="271"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7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AA67066-54EF-4157-B4CE-7AED2D18D032}" type="datetimeFigureOut">
              <a:rPr lang="en-GB" smtClean="0"/>
              <a:t>08/02/2022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E5B20B-A6F6-4B41-988A-CBC4F315B6CF}" type="slidenum">
              <a:rPr lang="en-GB" smtClean="0"/>
              <a:t>‹#›</a:t>
            </a:fld>
            <a:endParaRPr lang="en-GB"/>
          </a:p>
        </p:txBody>
      </p:sp>
    </p:spTree>
    <p:extLst>
      <p:ext uri="{BB962C8B-B14F-4D97-AF65-F5344CB8AC3E}">
        <p14:creationId xmlns:p14="http://schemas.microsoft.com/office/powerpoint/2010/main" val="177830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AA67066-54EF-4157-B4CE-7AED2D18D032}" type="datetimeFigureOut">
              <a:rPr lang="en-GB" smtClean="0"/>
              <a:t>08/02/2022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E5B20B-A6F6-4B41-988A-CBC4F315B6CF}" type="slidenum">
              <a:rPr lang="en-GB" smtClean="0"/>
              <a:t>‹#›</a:t>
            </a:fld>
            <a:endParaRPr lang="en-GB"/>
          </a:p>
        </p:txBody>
      </p:sp>
    </p:spTree>
    <p:extLst>
      <p:ext uri="{BB962C8B-B14F-4D97-AF65-F5344CB8AC3E}">
        <p14:creationId xmlns:p14="http://schemas.microsoft.com/office/powerpoint/2010/main" val="2944483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AA67066-54EF-4157-B4CE-7AED2D18D032}" type="datetimeFigureOut">
              <a:rPr lang="en-GB" smtClean="0"/>
              <a:t>08/02/2022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E5B20B-A6F6-4B41-988A-CBC4F315B6CF}" type="slidenum">
              <a:rPr lang="en-GB" smtClean="0"/>
              <a:t>‹#›</a:t>
            </a:fld>
            <a:endParaRPr lang="en-GB"/>
          </a:p>
        </p:txBody>
      </p:sp>
    </p:spTree>
    <p:extLst>
      <p:ext uri="{BB962C8B-B14F-4D97-AF65-F5344CB8AC3E}">
        <p14:creationId xmlns:p14="http://schemas.microsoft.com/office/powerpoint/2010/main" val="4108359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AA67066-54EF-4157-B4CE-7AED2D18D032}" type="datetimeFigureOut">
              <a:rPr lang="en-GB" smtClean="0"/>
              <a:t>08/02/2022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E5B20B-A6F6-4B41-988A-CBC4F315B6CF}" type="slidenum">
              <a:rPr lang="en-GB" smtClean="0"/>
              <a:t>‹#›</a:t>
            </a:fld>
            <a:endParaRPr lang="en-GB"/>
          </a:p>
        </p:txBody>
      </p:sp>
    </p:spTree>
    <p:extLst>
      <p:ext uri="{BB962C8B-B14F-4D97-AF65-F5344CB8AC3E}">
        <p14:creationId xmlns:p14="http://schemas.microsoft.com/office/powerpoint/2010/main" val="2043700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A67066-54EF-4157-B4CE-7AED2D18D032}" type="datetimeFigureOut">
              <a:rPr lang="en-GB" smtClean="0"/>
              <a:t>08/02/2022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E5B20B-A6F6-4B41-988A-CBC4F315B6CF}" type="slidenum">
              <a:rPr lang="en-GB" smtClean="0"/>
              <a:t>‹#›</a:t>
            </a:fld>
            <a:endParaRPr lang="en-GB"/>
          </a:p>
        </p:txBody>
      </p:sp>
    </p:spTree>
    <p:extLst>
      <p:ext uri="{BB962C8B-B14F-4D97-AF65-F5344CB8AC3E}">
        <p14:creationId xmlns:p14="http://schemas.microsoft.com/office/powerpoint/2010/main" val="2611460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AA67066-54EF-4157-B4CE-7AED2D18D032}" type="datetimeFigureOut">
              <a:rPr lang="en-GB" smtClean="0"/>
              <a:t>08/02/2022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E5B20B-A6F6-4B41-988A-CBC4F315B6CF}" type="slidenum">
              <a:rPr lang="en-GB" smtClean="0"/>
              <a:t>‹#›</a:t>
            </a:fld>
            <a:endParaRPr lang="en-GB"/>
          </a:p>
        </p:txBody>
      </p:sp>
    </p:spTree>
    <p:extLst>
      <p:ext uri="{BB962C8B-B14F-4D97-AF65-F5344CB8AC3E}">
        <p14:creationId xmlns:p14="http://schemas.microsoft.com/office/powerpoint/2010/main" val="91011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AA67066-54EF-4157-B4CE-7AED2D18D032}" type="datetimeFigureOut">
              <a:rPr lang="en-GB" smtClean="0"/>
              <a:t>08/02/2022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8E5B20B-A6F6-4B41-988A-CBC4F315B6CF}" type="slidenum">
              <a:rPr lang="en-GB" smtClean="0"/>
              <a:t>‹#›</a:t>
            </a:fld>
            <a:endParaRPr lang="en-GB"/>
          </a:p>
        </p:txBody>
      </p:sp>
    </p:spTree>
    <p:extLst>
      <p:ext uri="{BB962C8B-B14F-4D97-AF65-F5344CB8AC3E}">
        <p14:creationId xmlns:p14="http://schemas.microsoft.com/office/powerpoint/2010/main" val="447315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AA67066-54EF-4157-B4CE-7AED2D18D032}" type="datetimeFigureOut">
              <a:rPr lang="en-GB" smtClean="0"/>
              <a:t>08/02/2022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8E5B20B-A6F6-4B41-988A-CBC4F315B6CF}" type="slidenum">
              <a:rPr lang="en-GB" smtClean="0"/>
              <a:t>‹#›</a:t>
            </a:fld>
            <a:endParaRPr lang="en-GB"/>
          </a:p>
        </p:txBody>
      </p:sp>
    </p:spTree>
    <p:extLst>
      <p:ext uri="{BB962C8B-B14F-4D97-AF65-F5344CB8AC3E}">
        <p14:creationId xmlns:p14="http://schemas.microsoft.com/office/powerpoint/2010/main" val="329457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A67066-54EF-4157-B4CE-7AED2D18D032}" type="datetimeFigureOut">
              <a:rPr lang="en-GB" smtClean="0"/>
              <a:t>08/02/2022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8E5B20B-A6F6-4B41-988A-CBC4F315B6CF}" type="slidenum">
              <a:rPr lang="en-GB" smtClean="0"/>
              <a:t>‹#›</a:t>
            </a:fld>
            <a:endParaRPr lang="en-GB"/>
          </a:p>
        </p:txBody>
      </p:sp>
    </p:spTree>
    <p:extLst>
      <p:ext uri="{BB962C8B-B14F-4D97-AF65-F5344CB8AC3E}">
        <p14:creationId xmlns:p14="http://schemas.microsoft.com/office/powerpoint/2010/main" val="2842178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A67066-54EF-4157-B4CE-7AED2D18D032}" type="datetimeFigureOut">
              <a:rPr lang="en-GB" smtClean="0"/>
              <a:t>08/02/2022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E5B20B-A6F6-4B41-988A-CBC4F315B6CF}" type="slidenum">
              <a:rPr lang="en-GB" smtClean="0"/>
              <a:t>‹#›</a:t>
            </a:fld>
            <a:endParaRPr lang="en-GB"/>
          </a:p>
        </p:txBody>
      </p:sp>
    </p:spTree>
    <p:extLst>
      <p:ext uri="{BB962C8B-B14F-4D97-AF65-F5344CB8AC3E}">
        <p14:creationId xmlns:p14="http://schemas.microsoft.com/office/powerpoint/2010/main" val="1122183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A67066-54EF-4157-B4CE-7AED2D18D032}" type="datetimeFigureOut">
              <a:rPr lang="en-GB" smtClean="0"/>
              <a:t>08/02/2022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E5B20B-A6F6-4B41-988A-CBC4F315B6CF}" type="slidenum">
              <a:rPr lang="en-GB" smtClean="0"/>
              <a:t>‹#›</a:t>
            </a:fld>
            <a:endParaRPr lang="en-GB"/>
          </a:p>
        </p:txBody>
      </p:sp>
    </p:spTree>
    <p:extLst>
      <p:ext uri="{BB962C8B-B14F-4D97-AF65-F5344CB8AC3E}">
        <p14:creationId xmlns:p14="http://schemas.microsoft.com/office/powerpoint/2010/main" val="257590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67066-54EF-4157-B4CE-7AED2D18D032}" type="datetimeFigureOut">
              <a:rPr lang="en-GB" smtClean="0"/>
              <a:t>08/02/2022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E5B20B-A6F6-4B41-988A-CBC4F315B6CF}" type="slidenum">
              <a:rPr lang="en-GB" smtClean="0"/>
              <a:t>‹#›</a:t>
            </a:fld>
            <a:endParaRPr lang="en-GB"/>
          </a:p>
        </p:txBody>
      </p:sp>
    </p:spTree>
    <p:extLst>
      <p:ext uri="{BB962C8B-B14F-4D97-AF65-F5344CB8AC3E}">
        <p14:creationId xmlns:p14="http://schemas.microsoft.com/office/powerpoint/2010/main" val="677555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a:p>
        </p:txBody>
      </p:sp>
      <p:sp>
        <p:nvSpPr>
          <p:cNvPr id="3" name="Subtitle 2"/>
          <p:cNvSpPr>
            <a:spLocks noGrp="1"/>
          </p:cNvSpPr>
          <p:nvPr>
            <p:ph type="subTitle" idx="1"/>
          </p:nvPr>
        </p:nvSpPr>
        <p:spPr/>
        <p:txBody>
          <a:bodyPr/>
          <a:lstStyle/>
          <a:p>
            <a:endParaRPr lang="en-GB"/>
          </a:p>
        </p:txBody>
      </p:sp>
      <p:sp>
        <p:nvSpPr>
          <p:cNvPr id="4" name="Rectangle 3"/>
          <p:cNvSpPr/>
          <p:nvPr/>
        </p:nvSpPr>
        <p:spPr>
          <a:xfrm>
            <a:off x="3987570" y="3244334"/>
            <a:ext cx="4216860" cy="369332"/>
          </a:xfrm>
          <a:prstGeom prst="rect">
            <a:avLst/>
          </a:prstGeom>
        </p:spPr>
        <p:txBody>
          <a:bodyPr wrap="none">
            <a:spAutoFit/>
          </a:bodyPr>
          <a:lstStyle/>
          <a:p>
            <a:r>
              <a:rPr lang="en-US" dirty="0" smtClean="0"/>
              <a:t>Institutional Framework under the DM Act </a:t>
            </a:r>
            <a:endParaRPr lang="en-GB" dirty="0"/>
          </a:p>
        </p:txBody>
      </p:sp>
    </p:spTree>
    <p:extLst>
      <p:ext uri="{BB962C8B-B14F-4D97-AF65-F5344CB8AC3E}">
        <p14:creationId xmlns:p14="http://schemas.microsoft.com/office/powerpoint/2010/main" val="1789418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Institutional Framework under the DM Act </a:t>
            </a:r>
          </a:p>
        </p:txBody>
      </p:sp>
      <p:sp>
        <p:nvSpPr>
          <p:cNvPr id="3" name="Content Placeholder 2"/>
          <p:cNvSpPr>
            <a:spLocks noGrp="1"/>
          </p:cNvSpPr>
          <p:nvPr>
            <p:ph idx="1"/>
          </p:nvPr>
        </p:nvSpPr>
        <p:spPr/>
        <p:txBody>
          <a:bodyPr/>
          <a:lstStyle/>
          <a:p>
            <a:r>
              <a:rPr lang="en-US" dirty="0"/>
              <a:t>National Disaster Management Authority (NDMA</a:t>
            </a:r>
            <a:r>
              <a:rPr lang="en-US" dirty="0" smtClean="0"/>
              <a:t>)</a:t>
            </a:r>
          </a:p>
          <a:p>
            <a:r>
              <a:rPr lang="en-US" dirty="0"/>
              <a:t>The National Executive Committee </a:t>
            </a:r>
            <a:endParaRPr lang="en-US" dirty="0" smtClean="0"/>
          </a:p>
          <a:p>
            <a:r>
              <a:rPr lang="en-US" dirty="0"/>
              <a:t>State Disaster Management Authority (SDMA) </a:t>
            </a:r>
            <a:endParaRPr lang="en-US" dirty="0" smtClean="0"/>
          </a:p>
          <a:p>
            <a:r>
              <a:rPr lang="en-US" dirty="0"/>
              <a:t>District Disaster Management Authority (DDMA) </a:t>
            </a:r>
            <a:endParaRPr lang="en-US" dirty="0" smtClean="0"/>
          </a:p>
          <a:p>
            <a:r>
              <a:rPr lang="en-US" dirty="0"/>
              <a:t>Local Authorities </a:t>
            </a:r>
            <a:endParaRPr lang="en-US" dirty="0" smtClean="0"/>
          </a:p>
          <a:p>
            <a:r>
              <a:rPr lang="en-US" dirty="0"/>
              <a:t>National Institute of Disaster Management (NIDM) </a:t>
            </a:r>
            <a:endParaRPr lang="en-US" dirty="0" smtClean="0"/>
          </a:p>
          <a:p>
            <a:r>
              <a:rPr lang="en-US" dirty="0"/>
              <a:t>National Disaster Response Force (NDRF) </a:t>
            </a:r>
          </a:p>
        </p:txBody>
      </p:sp>
    </p:spTree>
    <p:extLst>
      <p:ext uri="{BB962C8B-B14F-4D97-AF65-F5344CB8AC3E}">
        <p14:creationId xmlns:p14="http://schemas.microsoft.com/office/powerpoint/2010/main" val="3906131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95459"/>
          </a:xfrm>
        </p:spPr>
        <p:txBody>
          <a:bodyPr/>
          <a:lstStyle/>
          <a:p>
            <a:r>
              <a:rPr lang="en-US" dirty="0" smtClean="0"/>
              <a:t>Institutional Framework under the DM Act </a:t>
            </a:r>
            <a:endParaRPr lang="en-GB" dirty="0"/>
          </a:p>
        </p:txBody>
      </p:sp>
      <p:sp>
        <p:nvSpPr>
          <p:cNvPr id="3" name="Content Placeholder 2"/>
          <p:cNvSpPr>
            <a:spLocks noGrp="1"/>
          </p:cNvSpPr>
          <p:nvPr>
            <p:ph idx="1"/>
          </p:nvPr>
        </p:nvSpPr>
        <p:spPr>
          <a:xfrm>
            <a:off x="838200" y="875764"/>
            <a:ext cx="10515600" cy="5628067"/>
          </a:xfrm>
        </p:spPr>
        <p:txBody>
          <a:bodyPr>
            <a:normAutofit fontScale="92500"/>
          </a:bodyPr>
          <a:lstStyle/>
          <a:p>
            <a:pPr marL="0" indent="0">
              <a:buNone/>
            </a:pPr>
            <a:r>
              <a:rPr lang="en-US" b="1" u="sng" dirty="0" smtClean="0">
                <a:solidFill>
                  <a:srgbClr val="FF0000"/>
                </a:solidFill>
                <a:latin typeface="Times New Roman" panose="02020603050405020304" pitchFamily="18" charset="0"/>
                <a:cs typeface="Times New Roman" panose="02020603050405020304" pitchFamily="18" charset="0"/>
              </a:rPr>
              <a:t>National Disaster Management Authority (NDMA) </a:t>
            </a:r>
            <a:r>
              <a:rPr lang="en-US" dirty="0" smtClean="0">
                <a:solidFill>
                  <a:srgbClr val="FF0000"/>
                </a:solidFill>
                <a:latin typeface="Times New Roman" panose="02020603050405020304" pitchFamily="18" charset="0"/>
                <a:cs typeface="Times New Roman" panose="02020603050405020304" pitchFamily="18" charset="0"/>
              </a:rPr>
              <a:t>https://ndma.gov.in/</a:t>
            </a:r>
          </a:p>
          <a:p>
            <a:pPr algn="just">
              <a:lnSpc>
                <a:spcPct val="150000"/>
              </a:lnSpc>
            </a:pPr>
            <a:r>
              <a:rPr lang="en-US" dirty="0" smtClean="0">
                <a:latin typeface="Times New Roman" panose="02020603050405020304" pitchFamily="18" charset="0"/>
                <a:cs typeface="Times New Roman" panose="02020603050405020304" pitchFamily="18" charset="0"/>
              </a:rPr>
              <a:t>The NDMA, as the apex body for disaster management, is headed by the Prime Minister and has the responsibility for laying down policies, plans and guidelines for DM (and coordinating their enforcement and implementation for ensuring timely and effective response to disasters) .</a:t>
            </a:r>
          </a:p>
          <a:p>
            <a:pPr algn="just">
              <a:lnSpc>
                <a:spcPct val="150000"/>
              </a:lnSpc>
            </a:pPr>
            <a:r>
              <a:rPr lang="en-US" dirty="0" smtClean="0">
                <a:latin typeface="Times New Roman" panose="02020603050405020304" pitchFamily="18" charset="0"/>
                <a:cs typeface="Times New Roman" panose="02020603050405020304" pitchFamily="18" charset="0"/>
              </a:rPr>
              <a:t>The guidelines will assist the Central Ministries, Departments and States to formulate their respective DM plans.</a:t>
            </a:r>
          </a:p>
          <a:p>
            <a:pPr algn="just">
              <a:lnSpc>
                <a:spcPct val="150000"/>
              </a:lnSpc>
            </a:pPr>
            <a:r>
              <a:rPr lang="en-US" dirty="0" smtClean="0">
                <a:latin typeface="Times New Roman" panose="02020603050405020304" pitchFamily="18" charset="0"/>
                <a:cs typeface="Times New Roman" panose="02020603050405020304" pitchFamily="18" charset="0"/>
              </a:rPr>
              <a:t>It will approve the National Disaster Management and DM plans of the Central Ministries/Departments</a:t>
            </a:r>
            <a:endParaRPr lang="en-GB" b="1" u="sng"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80895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0623" y="344555"/>
            <a:ext cx="10515600" cy="6300944"/>
          </a:xfrm>
        </p:spPr>
        <p:txBody>
          <a:bodyPr>
            <a:normAutofit fontScale="92500" lnSpcReduction="20000"/>
          </a:bodyPr>
          <a:lstStyle/>
          <a:p>
            <a:pPr algn="just">
              <a:lnSpc>
                <a:spcPct val="150000"/>
              </a:lnSpc>
            </a:pPr>
            <a:r>
              <a:rPr lang="en-US" dirty="0" smtClean="0">
                <a:latin typeface="Times New Roman" panose="02020603050405020304" pitchFamily="18" charset="0"/>
                <a:cs typeface="Times New Roman" panose="02020603050405020304" pitchFamily="18" charset="0"/>
              </a:rPr>
              <a:t>It will take such other measures as it may consider necessary, for the prevention of disasters, or mitigation, or preparedness and capacity building, for dealing with a threatening disaster situation or disaster.</a:t>
            </a:r>
          </a:p>
          <a:p>
            <a:pPr algn="just">
              <a:lnSpc>
                <a:spcPct val="150000"/>
              </a:lnSpc>
            </a:pPr>
            <a:r>
              <a:rPr lang="en-US" dirty="0" smtClean="0">
                <a:latin typeface="Times New Roman" panose="02020603050405020304" pitchFamily="18" charset="0"/>
                <a:cs typeface="Times New Roman" panose="02020603050405020304" pitchFamily="18" charset="0"/>
              </a:rPr>
              <a:t>Central ministries/ departments and State Governments will extend necessary cooperation and assistance to NDMA for carrying out its mandate.</a:t>
            </a:r>
          </a:p>
          <a:p>
            <a:pPr algn="just">
              <a:lnSpc>
                <a:spcPct val="150000"/>
              </a:lnSpc>
            </a:pPr>
            <a:r>
              <a:rPr lang="en-US" dirty="0" smtClean="0">
                <a:latin typeface="Times New Roman" panose="02020603050405020304" pitchFamily="18" charset="0"/>
                <a:cs typeface="Times New Roman" panose="02020603050405020304" pitchFamily="18" charset="0"/>
              </a:rPr>
              <a:t>It will oversee the provision and application of funds for mitigation and preparedness measures.</a:t>
            </a:r>
          </a:p>
          <a:p>
            <a:pPr algn="just">
              <a:lnSpc>
                <a:spcPct val="150000"/>
              </a:lnSpc>
            </a:pPr>
            <a:r>
              <a:rPr lang="en-US" dirty="0" smtClean="0">
                <a:latin typeface="Times New Roman" panose="02020603050405020304" pitchFamily="18" charset="0"/>
                <a:cs typeface="Times New Roman" panose="02020603050405020304" pitchFamily="18" charset="0"/>
              </a:rPr>
              <a:t> NDMA has the power to authorize the Departments or authorities concerned, to make emergency procurement of provisions or materials for rescue and relief in a threatening disaster situation or disaster.</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1388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608" y="321972"/>
            <a:ext cx="10993192" cy="5854991"/>
          </a:xfrm>
        </p:spPr>
        <p:txBody>
          <a:bodyPr/>
          <a:lstStyle/>
          <a:p>
            <a:pPr algn="just">
              <a:lnSpc>
                <a:spcPct val="150000"/>
              </a:lnSpc>
            </a:pPr>
            <a:r>
              <a:rPr lang="en-US" dirty="0" smtClean="0">
                <a:latin typeface="Times New Roman" panose="02020603050405020304" pitchFamily="18" charset="0"/>
                <a:cs typeface="Times New Roman" panose="02020603050405020304" pitchFamily="18" charset="0"/>
              </a:rPr>
              <a:t>The general superintendence, direction and control of National Disaster Response Force (NDRF) are vested in and will be exercised by the NDMA. The National Institute of Disaster Management (NIDM) works within the framework of broad policies and guidelines laid down by NDMA. </a:t>
            </a:r>
          </a:p>
        </p:txBody>
      </p:sp>
    </p:spTree>
    <p:extLst>
      <p:ext uri="{BB962C8B-B14F-4D97-AF65-F5344CB8AC3E}">
        <p14:creationId xmlns:p14="http://schemas.microsoft.com/office/powerpoint/2010/main" val="30711069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1668"/>
            <a:ext cx="10515600" cy="6035295"/>
          </a:xfrm>
        </p:spPr>
        <p:txBody>
          <a:bodyPr/>
          <a:lstStyle/>
          <a:p>
            <a:pPr algn="just">
              <a:lnSpc>
                <a:spcPct val="150000"/>
              </a:lnSpc>
            </a:pPr>
            <a:r>
              <a:rPr lang="en-US" dirty="0" smtClean="0">
                <a:latin typeface="Times New Roman" panose="02020603050405020304" pitchFamily="18" charset="0"/>
                <a:cs typeface="Times New Roman" panose="02020603050405020304" pitchFamily="18" charset="0"/>
              </a:rPr>
              <a:t>The NDMA is mandated to deal with all types of disasters, natural or man-made. Whereas, such other emergencies including those requiring close involvement of the security forces and/or intelligence agencies such as terrorism (counter-insurgency), law and order situation, serial bomb blasts, hijacking, air accidents, Chemical, Biological, Radiological and Nuclear (CBRN) weapon systems, mine disasters, ports and </a:t>
            </a:r>
            <a:r>
              <a:rPr lang="en-US" dirty="0" err="1" smtClean="0">
                <a:latin typeface="Times New Roman" panose="02020603050405020304" pitchFamily="18" charset="0"/>
                <a:cs typeface="Times New Roman" panose="02020603050405020304" pitchFamily="18" charset="0"/>
              </a:rPr>
              <a:t>harbour</a:t>
            </a:r>
            <a:r>
              <a:rPr lang="en-US" dirty="0" smtClean="0">
                <a:latin typeface="Times New Roman" panose="02020603050405020304" pitchFamily="18" charset="0"/>
                <a:cs typeface="Times New Roman" panose="02020603050405020304" pitchFamily="18" charset="0"/>
              </a:rPr>
              <a:t> emergencies, forest fires, oil field fires, and oil spills will continue to be handled by the extant mechanism i.e., National Crisis Management Committee. </a:t>
            </a:r>
          </a:p>
          <a:p>
            <a:endParaRPr lang="en-GB" dirty="0"/>
          </a:p>
        </p:txBody>
      </p:sp>
    </p:spTree>
    <p:extLst>
      <p:ext uri="{BB962C8B-B14F-4D97-AF65-F5344CB8AC3E}">
        <p14:creationId xmlns:p14="http://schemas.microsoft.com/office/powerpoint/2010/main" val="2530226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7440" y="318797"/>
            <a:ext cx="10515600" cy="4351338"/>
          </a:xfrm>
        </p:spPr>
        <p:txBody>
          <a:bodyPr>
            <a:normAutofit fontScale="92500" lnSpcReduction="20000"/>
          </a:bodyPr>
          <a:lstStyle/>
          <a:p>
            <a:pPr algn="just">
              <a:lnSpc>
                <a:spcPct val="150000"/>
              </a:lnSpc>
            </a:pPr>
            <a:r>
              <a:rPr lang="en-US" dirty="0" smtClean="0">
                <a:latin typeface="Times New Roman" panose="02020603050405020304" pitchFamily="18" charset="0"/>
                <a:cs typeface="Times New Roman" panose="02020603050405020304" pitchFamily="18" charset="0"/>
              </a:rPr>
              <a:t>DMA may, however, formulate guidelines and facilitate training and preparedness activities in respect of Chemical, Biological, Radiological and Nuclear (CBRN) emergencies. Cross cutting themes like medical preparedness, psycho-social care and trauma, community based disaster preparedness, information &amp; communication technology, training, preparedness, awareness generation etc. for natural and manmade disasters will also engage the attention of NDMA in partnership with the stakeholders concerned.</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7175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86366"/>
            <a:ext cx="11353800" cy="5790597"/>
          </a:xfrm>
        </p:spPr>
        <p:txBody>
          <a:bodyPr>
            <a:normAutofit fontScale="92500" lnSpcReduction="20000"/>
          </a:bodyPr>
          <a:lstStyle/>
          <a:p>
            <a:pPr marL="0" indent="0">
              <a:buNone/>
            </a:pPr>
            <a:r>
              <a:rPr lang="en-GB" u="sng" dirty="0" smtClean="0">
                <a:solidFill>
                  <a:srgbClr val="FF0000"/>
                </a:solidFill>
                <a:latin typeface="Times New Roman" panose="02020603050405020304" pitchFamily="18" charset="0"/>
                <a:cs typeface="Times New Roman" panose="02020603050405020304" pitchFamily="18" charset="0"/>
              </a:rPr>
              <a:t>The National Executive Committee</a:t>
            </a: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The National Executive Committee (NEC) comprises the Union Home Secretary as the Chairperson, and the Secretaries to the GOI in the Ministries/Departments of Agriculture, Atomic Energy, </a:t>
            </a:r>
            <a:r>
              <a:rPr lang="en-US" dirty="0" err="1" smtClean="0">
                <a:latin typeface="Times New Roman" panose="02020603050405020304" pitchFamily="18" charset="0"/>
                <a:cs typeface="Times New Roman" panose="02020603050405020304" pitchFamily="18" charset="0"/>
              </a:rPr>
              <a:t>Defence</a:t>
            </a:r>
            <a:r>
              <a:rPr lang="en-US" dirty="0" smtClean="0">
                <a:latin typeface="Times New Roman" panose="02020603050405020304" pitchFamily="18" charset="0"/>
                <a:cs typeface="Times New Roman" panose="02020603050405020304" pitchFamily="18" charset="0"/>
              </a:rPr>
              <a:t>, Drinking Water Supply, Environment and Forests, Finance (Expenditure), Health, Power, Rural Development, Science and Technology, Space, Telecommunications, Urban Development, Water Resources and the Chief of the Integrated </a:t>
            </a:r>
            <a:r>
              <a:rPr lang="en-US" dirty="0" err="1" smtClean="0">
                <a:latin typeface="Times New Roman" panose="02020603050405020304" pitchFamily="18" charset="0"/>
                <a:cs typeface="Times New Roman" panose="02020603050405020304" pitchFamily="18" charset="0"/>
              </a:rPr>
              <a:t>Defence</a:t>
            </a:r>
            <a:r>
              <a:rPr lang="en-US" dirty="0" smtClean="0">
                <a:latin typeface="Times New Roman" panose="02020603050405020304" pitchFamily="18" charset="0"/>
                <a:cs typeface="Times New Roman" panose="02020603050405020304" pitchFamily="18" charset="0"/>
              </a:rPr>
              <a:t> Staff of the Chiefs of Staff Committee as members.</a:t>
            </a: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Secretaries in the Ministry of External Affairs, Earth Sciences, Human Resource Development, Mines, Shipping, Road Transport &amp; Highways and Secretary, NDMA will be special invitees to the meetings of the NEC.</a:t>
            </a:r>
            <a:endParaRPr lang="en-GB" u="sng"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3399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7287" y="293038"/>
            <a:ext cx="11512639" cy="6564962"/>
          </a:xfrm>
        </p:spPr>
        <p:txBody>
          <a:bodyPr>
            <a:normAutofit fontScale="92500"/>
          </a:bodyPr>
          <a:lstStyle/>
          <a:p>
            <a:pPr algn="just">
              <a:lnSpc>
                <a:spcPct val="150000"/>
              </a:lnSpc>
            </a:pPr>
            <a:r>
              <a:rPr lang="en-US" dirty="0" smtClean="0">
                <a:latin typeface="Times New Roman" panose="02020603050405020304" pitchFamily="18" charset="0"/>
                <a:cs typeface="Times New Roman" panose="02020603050405020304" pitchFamily="18" charset="0"/>
              </a:rPr>
              <a:t>The NEC is the executive committee of the NDMA, and is mandated to assist the NDMA in the discharge of its functions and also ensure compliance of the directions issued by the Central Government. </a:t>
            </a:r>
          </a:p>
          <a:p>
            <a:pPr algn="just">
              <a:lnSpc>
                <a:spcPct val="150000"/>
              </a:lnSpc>
            </a:pPr>
            <a:r>
              <a:rPr lang="en-US" dirty="0" smtClean="0">
                <a:latin typeface="Times New Roman" panose="02020603050405020304" pitchFamily="18" charset="0"/>
                <a:cs typeface="Times New Roman" panose="02020603050405020304" pitchFamily="18" charset="0"/>
              </a:rPr>
              <a:t>NEC is to coordinate the response in the event of any threatening disaster situation or disaster. </a:t>
            </a:r>
          </a:p>
          <a:p>
            <a:pPr algn="just">
              <a:lnSpc>
                <a:spcPct val="150000"/>
              </a:lnSpc>
            </a:pPr>
            <a:r>
              <a:rPr lang="en-US" dirty="0" smtClean="0">
                <a:latin typeface="Times New Roman" panose="02020603050405020304" pitchFamily="18" charset="0"/>
                <a:cs typeface="Times New Roman" panose="02020603050405020304" pitchFamily="18" charset="0"/>
              </a:rPr>
              <a:t>NEC will prepare the National Plan for Disaster Management based on the National Policy on Disaster Management. </a:t>
            </a:r>
          </a:p>
          <a:p>
            <a:pPr algn="just">
              <a:lnSpc>
                <a:spcPct val="150000"/>
              </a:lnSpc>
            </a:pPr>
            <a:r>
              <a:rPr lang="en-US" dirty="0" smtClean="0">
                <a:latin typeface="Times New Roman" panose="02020603050405020304" pitchFamily="18" charset="0"/>
                <a:cs typeface="Times New Roman" panose="02020603050405020304" pitchFamily="18" charset="0"/>
              </a:rPr>
              <a:t>NEC will monitor the implementation of guidelines issued by NDMA.</a:t>
            </a:r>
          </a:p>
          <a:p>
            <a:pPr algn="just">
              <a:lnSpc>
                <a:spcPct val="150000"/>
              </a:lnSpc>
            </a:pPr>
            <a:r>
              <a:rPr lang="en-US" dirty="0" smtClean="0">
                <a:latin typeface="Times New Roman" panose="02020603050405020304" pitchFamily="18" charset="0"/>
                <a:cs typeface="Times New Roman" panose="02020603050405020304" pitchFamily="18" charset="0"/>
              </a:rPr>
              <a:t> It will also perform such other functions as may be prescribed by the Central Government in consultation with the NDMA.</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933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0455" y="321972"/>
            <a:ext cx="11629623" cy="6722772"/>
          </a:xfrm>
        </p:spPr>
        <p:txBody>
          <a:bodyPr>
            <a:normAutofit fontScale="77500" lnSpcReduction="20000"/>
          </a:bodyPr>
          <a:lstStyle/>
          <a:p>
            <a:r>
              <a:rPr lang="en-US" sz="3100" b="1" u="sng" dirty="0" smtClean="0">
                <a:solidFill>
                  <a:srgbClr val="FF0000"/>
                </a:solidFill>
              </a:rPr>
              <a:t>State Disaster Management Authority (SDMA</a:t>
            </a:r>
            <a:r>
              <a:rPr lang="en-US" sz="3100" b="1" dirty="0" smtClean="0"/>
              <a:t>)</a:t>
            </a:r>
          </a:p>
          <a:p>
            <a:pPr marL="0" indent="0">
              <a:buNone/>
            </a:pPr>
            <a:endParaRPr lang="en-US" sz="3100" b="1" dirty="0" smtClean="0"/>
          </a:p>
          <a:p>
            <a:pPr algn="just">
              <a:lnSpc>
                <a:spcPct val="170000"/>
              </a:lnSpc>
            </a:pPr>
            <a:r>
              <a:rPr lang="en-US" dirty="0" smtClean="0">
                <a:latin typeface="Times New Roman" panose="02020603050405020304" pitchFamily="18" charset="0"/>
                <a:cs typeface="Times New Roman" panose="02020603050405020304" pitchFamily="18" charset="0"/>
              </a:rPr>
              <a:t>At the State level, the SDMA, headed by the Chief Minister, will lay down policies and plans for DM in the State.</a:t>
            </a:r>
          </a:p>
          <a:p>
            <a:pPr algn="just">
              <a:lnSpc>
                <a:spcPct val="170000"/>
              </a:lnSpc>
            </a:pPr>
            <a:r>
              <a:rPr lang="en-US" dirty="0" smtClean="0">
                <a:latin typeface="Times New Roman" panose="02020603050405020304" pitchFamily="18" charset="0"/>
                <a:cs typeface="Times New Roman" panose="02020603050405020304" pitchFamily="18" charset="0"/>
              </a:rPr>
              <a:t> It will, inter alia approve the State Plan in accordance with the guidelines laid down by the NDMA, coordinate the implementation of the State Plan, recommend provision of funds for mitigation and preparedness measures and review the developmental plans of the different departments of the State to ensure integration of prevention, preparedness and mitigation measures.</a:t>
            </a:r>
            <a:endParaRPr lang="en-US" dirty="0">
              <a:latin typeface="Times New Roman" panose="02020603050405020304" pitchFamily="18" charset="0"/>
              <a:cs typeface="Times New Roman" panose="02020603050405020304" pitchFamily="18" charset="0"/>
            </a:endParaRPr>
          </a:p>
          <a:p>
            <a:pPr algn="just">
              <a:lnSpc>
                <a:spcPct val="170000"/>
              </a:lnSpc>
            </a:pPr>
            <a:r>
              <a:rPr lang="en-US" dirty="0" smtClean="0">
                <a:latin typeface="Times New Roman" panose="02020603050405020304" pitchFamily="18" charset="0"/>
                <a:cs typeface="Times New Roman" panose="02020603050405020304" pitchFamily="18" charset="0"/>
              </a:rPr>
              <a:t>The State Government shall constitute a State Executive Committee (SEC) to assist the SDMA in the performance of its functions. </a:t>
            </a:r>
          </a:p>
          <a:p>
            <a:pPr algn="just">
              <a:lnSpc>
                <a:spcPct val="170000"/>
              </a:lnSpc>
            </a:pPr>
            <a:r>
              <a:rPr lang="en-US" dirty="0" smtClean="0">
                <a:latin typeface="Times New Roman" panose="02020603050405020304" pitchFamily="18" charset="0"/>
                <a:cs typeface="Times New Roman" panose="02020603050405020304" pitchFamily="18" charset="0"/>
              </a:rPr>
              <a:t>The SEC will be headed by the Chief Secretary to the State Government and coordinate and monitor the implementation of the National Policy, the National Plan and the State Plan.</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30525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141" y="0"/>
            <a:ext cx="10515600" cy="729579"/>
          </a:xfrm>
        </p:spPr>
        <p:txBody>
          <a:bodyPr>
            <a:noAutofit/>
          </a:bodyPr>
          <a:lstStyle/>
          <a:p>
            <a:r>
              <a:rPr lang="en-US" sz="2800" b="1" dirty="0" smtClean="0">
                <a:solidFill>
                  <a:srgbClr val="FF0000"/>
                </a:solidFill>
              </a:rPr>
              <a:t>District Disaster Management Authority (DDMA)</a:t>
            </a:r>
            <a:endParaRPr lang="en-GB" sz="2800" b="1" dirty="0">
              <a:solidFill>
                <a:srgbClr val="FF0000"/>
              </a:solidFill>
            </a:endParaRPr>
          </a:p>
        </p:txBody>
      </p:sp>
      <p:sp>
        <p:nvSpPr>
          <p:cNvPr id="3" name="Content Placeholder 2"/>
          <p:cNvSpPr>
            <a:spLocks noGrp="1"/>
          </p:cNvSpPr>
          <p:nvPr>
            <p:ph idx="1"/>
          </p:nvPr>
        </p:nvSpPr>
        <p:spPr>
          <a:xfrm>
            <a:off x="773806" y="618185"/>
            <a:ext cx="10515600" cy="5339837"/>
          </a:xfrm>
        </p:spPr>
        <p:txBody>
          <a:bodyPr>
            <a:noAutofit/>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The DDMA will be headed by the District Collector, Deputy Commissioner or District Magistrate as the case may be, with the elected representative of the local authority as the Co-Chairperson.</a:t>
            </a:r>
          </a:p>
          <a:p>
            <a:pPr algn="just">
              <a:lnSpc>
                <a:spcPct val="150000"/>
              </a:lnSpc>
            </a:pPr>
            <a:r>
              <a:rPr lang="en-US" sz="2000" dirty="0" smtClean="0">
                <a:latin typeface="Times New Roman" panose="02020603050405020304" pitchFamily="18" charset="0"/>
                <a:cs typeface="Times New Roman" panose="02020603050405020304" pitchFamily="18" charset="0"/>
              </a:rPr>
              <a:t> DDMA will act as the planning, coordinating and implementing body for DM at District level and take all necessary measures for the purposes of DM in accordance with the guidelines laid down by the NDMA and SDMA. </a:t>
            </a:r>
          </a:p>
          <a:p>
            <a:pPr algn="just">
              <a:lnSpc>
                <a:spcPct val="150000"/>
              </a:lnSpc>
            </a:pPr>
            <a:r>
              <a:rPr lang="en-US" sz="2000" dirty="0" smtClean="0">
                <a:latin typeface="Times New Roman" panose="02020603050405020304" pitchFamily="18" charset="0"/>
                <a:cs typeface="Times New Roman" panose="02020603050405020304" pitchFamily="18" charset="0"/>
              </a:rPr>
              <a:t>It will, inter alia prepare the District DM plan for the district and monitor the implementation of the National Policy, the State Policy, the National Plan, the State Plan and the District Plan. </a:t>
            </a:r>
          </a:p>
          <a:p>
            <a:pPr algn="just">
              <a:lnSpc>
                <a:spcPct val="150000"/>
              </a:lnSpc>
            </a:pPr>
            <a:r>
              <a:rPr lang="en-US" sz="2000" dirty="0" smtClean="0">
                <a:latin typeface="Times New Roman" panose="02020603050405020304" pitchFamily="18" charset="0"/>
                <a:cs typeface="Times New Roman" panose="02020603050405020304" pitchFamily="18" charset="0"/>
              </a:rPr>
              <a:t>DDMA will also ensure that the guidelines for prevention, mitigation, preparedness and response measures laid down by the NDMA and the SDMA are followed by all Departments of the State Government at the District level and the local authorities in the district. </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3272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NATIONAL DISASTER MANAGEMENT POLICY</a:t>
            </a:r>
            <a:r>
              <a:rPr lang="en-US" dirty="0"/>
              <a:t/>
            </a:r>
            <a:br>
              <a:rPr lang="en-US" dirty="0"/>
            </a:br>
            <a:r>
              <a:rPr lang="en-US" dirty="0" smtClean="0">
                <a:solidFill>
                  <a:srgbClr val="FF0000"/>
                </a:solidFill>
              </a:rPr>
              <a:t>Vision </a:t>
            </a:r>
            <a:endParaRPr lang="en-US" dirty="0">
              <a:solidFill>
                <a:srgbClr val="FF0000"/>
              </a:solidFill>
            </a:endParaRPr>
          </a:p>
        </p:txBody>
      </p:sp>
      <p:sp>
        <p:nvSpPr>
          <p:cNvPr id="3" name="Content Placeholder 2"/>
          <p:cNvSpPr>
            <a:spLocks noGrp="1"/>
          </p:cNvSpPr>
          <p:nvPr>
            <p:ph idx="1"/>
          </p:nvPr>
        </p:nvSpPr>
        <p:spPr/>
        <p:txBody>
          <a:bodyPr/>
          <a:lstStyle/>
          <a:p>
            <a:pPr algn="just"/>
            <a:r>
              <a:rPr lang="en-US" dirty="0"/>
              <a:t>To build a safe and disaster resilient India by developing a holistic, proactive, multi-disaster oriented and technology driven strategy through a culture of prevention, mitigation, preparedness and response.</a:t>
            </a:r>
          </a:p>
          <a:p>
            <a:endParaRPr lang="en-US" dirty="0"/>
          </a:p>
        </p:txBody>
      </p:sp>
    </p:spTree>
    <p:extLst>
      <p:ext uri="{BB962C8B-B14F-4D97-AF65-F5344CB8AC3E}">
        <p14:creationId xmlns:p14="http://schemas.microsoft.com/office/powerpoint/2010/main" val="2970693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4881"/>
          </a:xfrm>
        </p:spPr>
        <p:txBody>
          <a:bodyPr>
            <a:normAutofit fontScale="90000"/>
          </a:bodyPr>
          <a:lstStyle/>
          <a:p>
            <a:r>
              <a:rPr lang="en-GB" dirty="0" smtClean="0">
                <a:solidFill>
                  <a:srgbClr val="FF0000"/>
                </a:solidFill>
              </a:rPr>
              <a:t>Local Authorities</a:t>
            </a:r>
            <a:endParaRPr lang="en-GB" dirty="0">
              <a:solidFill>
                <a:srgbClr val="FF0000"/>
              </a:solidFill>
            </a:endParaRPr>
          </a:p>
        </p:txBody>
      </p:sp>
      <p:sp>
        <p:nvSpPr>
          <p:cNvPr id="3" name="Content Placeholder 2"/>
          <p:cNvSpPr>
            <a:spLocks noGrp="1"/>
          </p:cNvSpPr>
          <p:nvPr>
            <p:ph idx="1"/>
          </p:nvPr>
        </p:nvSpPr>
        <p:spPr>
          <a:xfrm>
            <a:off x="838200" y="850006"/>
            <a:ext cx="10515600" cy="5326957"/>
          </a:xfrm>
        </p:spPr>
        <p:txBody>
          <a:bodyPr>
            <a:normAutofit fontScale="92500" lnSpcReduction="20000"/>
          </a:bodyPr>
          <a:lstStyle/>
          <a:p>
            <a:pPr algn="just">
              <a:lnSpc>
                <a:spcPct val="150000"/>
              </a:lnSpc>
            </a:pPr>
            <a:r>
              <a:rPr lang="en-US" dirty="0" smtClean="0">
                <a:latin typeface="Times New Roman" panose="02020603050405020304" pitchFamily="18" charset="0"/>
                <a:cs typeface="Times New Roman" panose="02020603050405020304" pitchFamily="18" charset="0"/>
              </a:rPr>
              <a:t>For the purpose of this policy, local authorities would include Panchayat Raj Institutions (PRI), Municipalities, District and Cantonment Boards and Town Planning Authorities which control and manage civic services. </a:t>
            </a:r>
          </a:p>
          <a:p>
            <a:pPr algn="just">
              <a:lnSpc>
                <a:spcPct val="150000"/>
              </a:lnSpc>
            </a:pPr>
            <a:r>
              <a:rPr lang="en-US" dirty="0" smtClean="0">
                <a:latin typeface="Times New Roman" panose="02020603050405020304" pitchFamily="18" charset="0"/>
                <a:cs typeface="Times New Roman" panose="02020603050405020304" pitchFamily="18" charset="0"/>
              </a:rPr>
              <a:t>These bodies will ensure capacity building of their officers and employees for managing disasters, carry out relief, rehabilitation and reconstruction activities in the affected areas and will prepare DM Plans in consonance with guidelines of the NDMA, SDMAs and DDMAs. </a:t>
            </a:r>
          </a:p>
          <a:p>
            <a:pPr algn="just">
              <a:lnSpc>
                <a:spcPct val="150000"/>
              </a:lnSpc>
            </a:pPr>
            <a:r>
              <a:rPr lang="en-US" dirty="0" smtClean="0">
                <a:latin typeface="Times New Roman" panose="02020603050405020304" pitchFamily="18" charset="0"/>
                <a:cs typeface="Times New Roman" panose="02020603050405020304" pitchFamily="18" charset="0"/>
              </a:rPr>
              <a:t>Specific institutional framework for dealing with disaster management issues in mega cities will be put in place.</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65169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9883"/>
          </a:xfrm>
        </p:spPr>
        <p:txBody>
          <a:bodyPr>
            <a:normAutofit fontScale="90000"/>
          </a:bodyPr>
          <a:lstStyle/>
          <a:p>
            <a:r>
              <a:rPr lang="en-US" dirty="0" smtClean="0">
                <a:solidFill>
                  <a:srgbClr val="FF0000"/>
                </a:solidFill>
              </a:rPr>
              <a:t>National Institute of Disaster Management (NIDM</a:t>
            </a:r>
            <a:r>
              <a:rPr lang="en-US" dirty="0" smtClean="0"/>
              <a:t>)</a:t>
            </a:r>
            <a:endParaRPr lang="en-GB" dirty="0"/>
          </a:p>
        </p:txBody>
      </p:sp>
      <p:sp>
        <p:nvSpPr>
          <p:cNvPr id="3" name="Content Placeholder 2"/>
          <p:cNvSpPr>
            <a:spLocks noGrp="1"/>
          </p:cNvSpPr>
          <p:nvPr>
            <p:ph idx="1"/>
          </p:nvPr>
        </p:nvSpPr>
        <p:spPr>
          <a:xfrm>
            <a:off x="838200" y="1275008"/>
            <a:ext cx="10515600" cy="4901955"/>
          </a:xfrm>
        </p:spPr>
        <p:txBody>
          <a:bodyPr>
            <a:normAutofit fontScale="85000" lnSpcReduction="10000"/>
          </a:bodyPr>
          <a:lstStyle/>
          <a:p>
            <a:pPr algn="just">
              <a:lnSpc>
                <a:spcPct val="150000"/>
              </a:lnSpc>
            </a:pPr>
            <a:r>
              <a:rPr lang="en-US" dirty="0" smtClean="0">
                <a:latin typeface="Times New Roman" panose="02020603050405020304" pitchFamily="18" charset="0"/>
                <a:cs typeface="Times New Roman" panose="02020603050405020304" pitchFamily="18" charset="0"/>
              </a:rPr>
              <a:t>The NIDM, in partnership with other research institutions has capacity development as one of its major responsibilities, along with training, research, documentation and development of a national level information base. </a:t>
            </a:r>
          </a:p>
          <a:p>
            <a:pPr algn="just">
              <a:lnSpc>
                <a:spcPct val="150000"/>
              </a:lnSpc>
            </a:pPr>
            <a:r>
              <a:rPr lang="en-US" dirty="0" smtClean="0">
                <a:latin typeface="Times New Roman" panose="02020603050405020304" pitchFamily="18" charset="0"/>
                <a:cs typeface="Times New Roman" panose="02020603050405020304" pitchFamily="18" charset="0"/>
              </a:rPr>
              <a:t>It will network with other knowledge-based institutions. and function within the broad policies and guidelines laid down by the NDMA. </a:t>
            </a:r>
          </a:p>
          <a:p>
            <a:pPr algn="just">
              <a:lnSpc>
                <a:spcPct val="150000"/>
              </a:lnSpc>
            </a:pPr>
            <a:r>
              <a:rPr lang="en-US" dirty="0" smtClean="0">
                <a:latin typeface="Times New Roman" panose="02020603050405020304" pitchFamily="18" charset="0"/>
                <a:cs typeface="Times New Roman" panose="02020603050405020304" pitchFamily="18" charset="0"/>
              </a:rPr>
              <a:t>It will organize training of trainers, DM officials and other stakeholders. </a:t>
            </a:r>
          </a:p>
          <a:p>
            <a:pPr algn="just">
              <a:lnSpc>
                <a:spcPct val="150000"/>
              </a:lnSpc>
            </a:pPr>
            <a:r>
              <a:rPr lang="en-US" dirty="0" smtClean="0">
                <a:latin typeface="Times New Roman" panose="02020603050405020304" pitchFamily="18" charset="0"/>
                <a:cs typeface="Times New Roman" panose="02020603050405020304" pitchFamily="18" charset="0"/>
              </a:rPr>
              <a:t>The NIDM will strive to emerge as a ‘Centre of Excellence’ in the field of Disaster Management.</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29771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0318" y="383191"/>
            <a:ext cx="10515600" cy="5502454"/>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The Institute has achieved the status of a statutory </a:t>
            </a:r>
            <a:r>
              <a:rPr lang="en-US" dirty="0" err="1">
                <a:latin typeface="Times New Roman" panose="02020603050405020304" pitchFamily="18" charset="0"/>
                <a:cs typeface="Times New Roman" panose="02020603050405020304" pitchFamily="18" charset="0"/>
              </a:rPr>
              <a:t>organisation</a:t>
            </a:r>
            <a:r>
              <a:rPr lang="en-US" dirty="0">
                <a:latin typeface="Times New Roman" panose="02020603050405020304" pitchFamily="18" charset="0"/>
                <a:cs typeface="Times New Roman" panose="02020603050405020304" pitchFamily="18" charset="0"/>
              </a:rPr>
              <a:t> under the National Disaster Management Act 2005. Section 42(8) of the Act has made the Institute responsible for 'planning and promoting training and research in the area of disaster management, documentation and development of national level information base relating to disaster management policies, prevention mechanisms and mitigation measures'.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6743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noAutofit/>
          </a:bodyPr>
          <a:lstStyle/>
          <a:p>
            <a:pPr marL="0" indent="0">
              <a:buNone/>
            </a:pPr>
            <a:r>
              <a:rPr lang="en-US" sz="2400" b="1" dirty="0" smtClean="0">
                <a:solidFill>
                  <a:srgbClr val="FF0000"/>
                </a:solidFill>
                <a:latin typeface="Times New Roman" panose="02020603050405020304" pitchFamily="18" charset="0"/>
                <a:cs typeface="Times New Roman" panose="02020603050405020304" pitchFamily="18" charset="0"/>
              </a:rPr>
              <a:t>Section </a:t>
            </a:r>
            <a:r>
              <a:rPr lang="en-US" sz="2400" b="1" dirty="0">
                <a:solidFill>
                  <a:srgbClr val="FF0000"/>
                </a:solidFill>
                <a:latin typeface="Times New Roman" panose="02020603050405020304" pitchFamily="18" charset="0"/>
                <a:cs typeface="Times New Roman" panose="02020603050405020304" pitchFamily="18" charset="0"/>
              </a:rPr>
              <a:t>42(9) of the Act has assigned the following specific functions to the Institute:</a:t>
            </a:r>
          </a:p>
          <a:p>
            <a:pPr algn="just"/>
            <a:r>
              <a:rPr lang="en-US" sz="2400" dirty="0">
                <a:latin typeface="Times New Roman" panose="02020603050405020304" pitchFamily="18" charset="0"/>
                <a:cs typeface="Times New Roman" panose="02020603050405020304" pitchFamily="18" charset="0"/>
              </a:rPr>
              <a:t>develop training modules, undertake research and documentation in disaster management and </a:t>
            </a:r>
            <a:r>
              <a:rPr lang="en-US" sz="2400" dirty="0" smtClean="0">
                <a:latin typeface="Times New Roman" panose="02020603050405020304" pitchFamily="18" charset="0"/>
                <a:cs typeface="Times New Roman" panose="02020603050405020304" pitchFamily="18" charset="0"/>
              </a:rPr>
              <a:t>organize </a:t>
            </a:r>
            <a:r>
              <a:rPr lang="en-US" sz="2400" dirty="0">
                <a:latin typeface="Times New Roman" panose="02020603050405020304" pitchFamily="18" charset="0"/>
                <a:cs typeface="Times New Roman" panose="02020603050405020304" pitchFamily="18" charset="0"/>
              </a:rPr>
              <a:t>training </a:t>
            </a:r>
            <a:r>
              <a:rPr lang="en-US" sz="2400" dirty="0" err="1" smtClean="0">
                <a:latin typeface="Times New Roman" panose="02020603050405020304" pitchFamily="18" charset="0"/>
                <a:cs typeface="Times New Roman" panose="02020603050405020304" pitchFamily="18" charset="0"/>
              </a:rPr>
              <a:t>programmes</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formulate and implement a comprehensive human resource development plan covering all aspects of disaster management;</a:t>
            </a:r>
          </a:p>
          <a:p>
            <a:pPr algn="just"/>
            <a:r>
              <a:rPr lang="en-US" sz="2400" dirty="0">
                <a:latin typeface="Times New Roman" panose="02020603050405020304" pitchFamily="18" charset="0"/>
                <a:cs typeface="Times New Roman" panose="02020603050405020304" pitchFamily="18" charset="0"/>
              </a:rPr>
              <a:t>provide assistance in national level policy formulation;</a:t>
            </a:r>
          </a:p>
          <a:p>
            <a:pPr algn="just"/>
            <a:r>
              <a:rPr lang="en-US" sz="2400" dirty="0">
                <a:latin typeface="Times New Roman" panose="02020603050405020304" pitchFamily="18" charset="0"/>
                <a:cs typeface="Times New Roman" panose="02020603050405020304" pitchFamily="18" charset="0"/>
              </a:rPr>
              <a:t>provide required assistance to the training and research institutes for development of training and research </a:t>
            </a:r>
            <a:r>
              <a:rPr lang="en-US" sz="2400" dirty="0" err="1">
                <a:latin typeface="Times New Roman" panose="02020603050405020304" pitchFamily="18" charset="0"/>
                <a:cs typeface="Times New Roman" panose="02020603050405020304" pitchFamily="18" charset="0"/>
              </a:rPr>
              <a:t>programmes</a:t>
            </a:r>
            <a:r>
              <a:rPr lang="en-US" sz="2400" dirty="0">
                <a:latin typeface="Times New Roman" panose="02020603050405020304" pitchFamily="18" charset="0"/>
                <a:cs typeface="Times New Roman" panose="02020603050405020304" pitchFamily="18" charset="0"/>
              </a:rPr>
              <a:t> for stakeholders including Government functionaries and undertake training of faculty members of the State level training institutes;</a:t>
            </a:r>
          </a:p>
          <a:p>
            <a:pPr algn="just"/>
            <a:r>
              <a:rPr lang="en-US" sz="2400" dirty="0">
                <a:latin typeface="Times New Roman" panose="02020603050405020304" pitchFamily="18" charset="0"/>
                <a:cs typeface="Times New Roman" panose="02020603050405020304" pitchFamily="18" charset="0"/>
              </a:rPr>
              <a:t>provide assistance to the State Governments and State training institutes in the formulation of State level policies, strategies, disaster management framework and any other assistance as may be required by the State Governments or State training institutes for capacity-building of stakeholders, Government including its functionaries, civil society members, corporate sector and people's elected representatives;</a:t>
            </a:r>
          </a:p>
          <a:p>
            <a:endParaRPr lang="en-GB" sz="2400" dirty="0"/>
          </a:p>
        </p:txBody>
      </p:sp>
    </p:spTree>
    <p:extLst>
      <p:ext uri="{BB962C8B-B14F-4D97-AF65-F5344CB8AC3E}">
        <p14:creationId xmlns:p14="http://schemas.microsoft.com/office/powerpoint/2010/main" val="24558827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8789"/>
            <a:ext cx="10515600" cy="6048174"/>
          </a:xfrm>
        </p:spPr>
        <p:txBody>
          <a:bodyPr>
            <a:noAutofit/>
          </a:bodyPr>
          <a:lstStyle/>
          <a:p>
            <a:pPr algn="just"/>
            <a:r>
              <a:rPr lang="en-US" dirty="0" smtClean="0">
                <a:latin typeface="Times New Roman" panose="02020603050405020304" pitchFamily="18" charset="0"/>
                <a:cs typeface="Times New Roman" panose="02020603050405020304" pitchFamily="18" charset="0"/>
              </a:rPr>
              <a:t>develop educational materials for disaster management including academic and professional courses;</a:t>
            </a:r>
          </a:p>
          <a:p>
            <a:pPr algn="just"/>
            <a:r>
              <a:rPr lang="en-US" dirty="0" smtClean="0">
                <a:latin typeface="Times New Roman" panose="02020603050405020304" pitchFamily="18" charset="0"/>
                <a:cs typeface="Times New Roman" panose="02020603050405020304" pitchFamily="18" charset="0"/>
              </a:rPr>
              <a:t>promote awareness among stakeholders including college or school teachers and students, technical personnel and others associated with multi-hazard mitigation, preparedness and response measures;</a:t>
            </a:r>
          </a:p>
          <a:p>
            <a:pPr algn="just"/>
            <a:r>
              <a:rPr lang="en-US" dirty="0" smtClean="0">
                <a:latin typeface="Times New Roman" panose="02020603050405020304" pitchFamily="18" charset="0"/>
                <a:cs typeface="Times New Roman" panose="02020603050405020304" pitchFamily="18" charset="0"/>
              </a:rPr>
              <a:t>undertake, </a:t>
            </a:r>
            <a:r>
              <a:rPr lang="en-US" dirty="0" err="1" smtClean="0">
                <a:latin typeface="Times New Roman" panose="02020603050405020304" pitchFamily="18" charset="0"/>
                <a:cs typeface="Times New Roman" panose="02020603050405020304" pitchFamily="18" charset="0"/>
              </a:rPr>
              <a:t>organise</a:t>
            </a:r>
            <a:r>
              <a:rPr lang="en-US" dirty="0" smtClean="0">
                <a:latin typeface="Times New Roman" panose="02020603050405020304" pitchFamily="18" charset="0"/>
                <a:cs typeface="Times New Roman" panose="02020603050405020304" pitchFamily="18" charset="0"/>
              </a:rPr>
              <a:t> and facilitate study courses, conferences, lectures, seminars within and outside the country to promote the aforesaid objects;</a:t>
            </a:r>
          </a:p>
          <a:p>
            <a:pPr algn="just"/>
            <a:r>
              <a:rPr lang="en-US" dirty="0" smtClean="0">
                <a:latin typeface="Times New Roman" panose="02020603050405020304" pitchFamily="18" charset="0"/>
                <a:cs typeface="Times New Roman" panose="02020603050405020304" pitchFamily="18" charset="0"/>
              </a:rPr>
              <a:t>undertake and provide for publication of journals, research papers and books and establish and maintain libraries in furtherance of the aforesaid objects;</a:t>
            </a:r>
          </a:p>
          <a:p>
            <a:pPr algn="just"/>
            <a:r>
              <a:rPr lang="en-US" dirty="0" smtClean="0">
                <a:latin typeface="Times New Roman" panose="02020603050405020304" pitchFamily="18" charset="0"/>
                <a:cs typeface="Times New Roman" panose="02020603050405020304" pitchFamily="18" charset="0"/>
              </a:rPr>
              <a:t>do all such other lawful things as are conducive or incidental to the attainment of the above objects; and</a:t>
            </a:r>
          </a:p>
          <a:p>
            <a:pPr algn="just"/>
            <a:r>
              <a:rPr lang="en-US" dirty="0" smtClean="0">
                <a:latin typeface="Times New Roman" panose="02020603050405020304" pitchFamily="18" charset="0"/>
                <a:cs typeface="Times New Roman" panose="02020603050405020304" pitchFamily="18" charset="0"/>
              </a:rPr>
              <a:t>undertake any other function as may be assigned to it by the Central Government.</a:t>
            </a: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7681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795456" y="0"/>
            <a:ext cx="1558344" cy="1686920"/>
          </a:xfrm>
          <a:prstGeom prst="rect">
            <a:avLst/>
          </a:prstGeom>
        </p:spPr>
      </p:pic>
      <p:sp>
        <p:nvSpPr>
          <p:cNvPr id="2" name="Title 1"/>
          <p:cNvSpPr>
            <a:spLocks noGrp="1"/>
          </p:cNvSpPr>
          <p:nvPr>
            <p:ph type="title"/>
          </p:nvPr>
        </p:nvSpPr>
        <p:spPr>
          <a:xfrm>
            <a:off x="838200" y="365125"/>
            <a:ext cx="10515600" cy="781095"/>
          </a:xfrm>
        </p:spPr>
        <p:txBody>
          <a:bodyPr>
            <a:normAutofit/>
          </a:bodyPr>
          <a:lstStyle/>
          <a:p>
            <a:r>
              <a:rPr lang="en-GB" sz="4000" dirty="0" smtClean="0"/>
              <a:t>National Disaster Response Force (NDRF) </a:t>
            </a:r>
            <a:endParaRPr lang="en-GB" sz="4000" dirty="0"/>
          </a:p>
        </p:txBody>
      </p:sp>
      <p:sp>
        <p:nvSpPr>
          <p:cNvPr id="3" name="Content Placeholder 2"/>
          <p:cNvSpPr>
            <a:spLocks noGrp="1"/>
          </p:cNvSpPr>
          <p:nvPr>
            <p:ph idx="1"/>
          </p:nvPr>
        </p:nvSpPr>
        <p:spPr/>
        <p:txBody>
          <a:bodyPr>
            <a:normAutofit fontScale="85000" lnSpcReduction="10000"/>
          </a:bodyPr>
          <a:lstStyle/>
          <a:p>
            <a:pPr algn="just">
              <a:lnSpc>
                <a:spcPct val="150000"/>
              </a:lnSpc>
            </a:pPr>
            <a:r>
              <a:rPr lang="en-US" dirty="0" smtClean="0">
                <a:latin typeface="Times New Roman" panose="02020603050405020304" pitchFamily="18" charset="0"/>
                <a:cs typeface="Times New Roman" panose="02020603050405020304" pitchFamily="18" charset="0"/>
              </a:rPr>
              <a:t>For the purpose of </a:t>
            </a:r>
            <a:r>
              <a:rPr lang="en-US" dirty="0" err="1" smtClean="0">
                <a:latin typeface="Times New Roman" panose="02020603050405020304" pitchFamily="18" charset="0"/>
                <a:cs typeface="Times New Roman" panose="02020603050405020304" pitchFamily="18" charset="0"/>
              </a:rPr>
              <a:t>specialised</a:t>
            </a:r>
            <a:r>
              <a:rPr lang="en-US" dirty="0" smtClean="0">
                <a:latin typeface="Times New Roman" panose="02020603050405020304" pitchFamily="18" charset="0"/>
                <a:cs typeface="Times New Roman" panose="02020603050405020304" pitchFamily="18" charset="0"/>
              </a:rPr>
              <a:t> response to a threatening disaster situation or disasters/emergencies both natural and man-made such as those of Chemical, Biological, Radiological and Nuclear origin, the Act has mandated the constitution of a National Disaster Response Force (NDRF). </a:t>
            </a:r>
          </a:p>
          <a:p>
            <a:pPr algn="just">
              <a:lnSpc>
                <a:spcPct val="150000"/>
              </a:lnSpc>
            </a:pPr>
            <a:r>
              <a:rPr lang="en-US" dirty="0" smtClean="0">
                <a:latin typeface="Times New Roman" panose="02020603050405020304" pitchFamily="18" charset="0"/>
                <a:cs typeface="Times New Roman" panose="02020603050405020304" pitchFamily="18" charset="0"/>
              </a:rPr>
              <a:t>The general superintendence, direction and control of this force shall be vested in and exercised by the NDMA and the command and supervision of the Force shall vest in an officer to be appointed by the Central Government as the Director General of Civil </a:t>
            </a:r>
            <a:r>
              <a:rPr lang="en-US" dirty="0" err="1" smtClean="0">
                <a:latin typeface="Times New Roman" panose="02020603050405020304" pitchFamily="18" charset="0"/>
                <a:cs typeface="Times New Roman" panose="02020603050405020304" pitchFamily="18" charset="0"/>
              </a:rPr>
              <a:t>Defence</a:t>
            </a:r>
            <a:r>
              <a:rPr lang="en-US" dirty="0" smtClean="0">
                <a:latin typeface="Times New Roman" panose="02020603050405020304" pitchFamily="18" charset="0"/>
                <a:cs typeface="Times New Roman" panose="02020603050405020304" pitchFamily="18" charset="0"/>
              </a:rPr>
              <a:t> and National Disaster Response Force</a:t>
            </a:r>
            <a:endParaRPr lang="en-US" dirty="0">
              <a:latin typeface="Times New Roman" panose="02020603050405020304" pitchFamily="18" charset="0"/>
              <a:cs typeface="Times New Roman" panose="02020603050405020304" pitchFamily="18" charset="0"/>
            </a:endParaRPr>
          </a:p>
          <a:p>
            <a:pPr algn="just">
              <a:lnSpc>
                <a:spcPct val="150000"/>
              </a:lnSpc>
            </a:pPr>
            <a:endParaRPr lang="en-GB" dirty="0"/>
          </a:p>
        </p:txBody>
      </p:sp>
    </p:spTree>
    <p:extLst>
      <p:ext uri="{BB962C8B-B14F-4D97-AF65-F5344CB8AC3E}">
        <p14:creationId xmlns:p14="http://schemas.microsoft.com/office/powerpoint/2010/main" val="20232666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561" y="408948"/>
            <a:ext cx="10515600" cy="6056245"/>
          </a:xfrm>
        </p:spPr>
        <p:txBody>
          <a:bodyPr>
            <a:normAutofit fontScale="92500" lnSpcReduction="10000"/>
          </a:bodyPr>
          <a:lstStyle/>
          <a:p>
            <a:pPr algn="just">
              <a:lnSpc>
                <a:spcPct val="150000"/>
              </a:lnSpc>
            </a:pPr>
            <a:r>
              <a:rPr lang="en-US" dirty="0">
                <a:latin typeface="Times New Roman" panose="02020603050405020304" pitchFamily="18" charset="0"/>
                <a:cs typeface="Times New Roman" panose="02020603050405020304" pitchFamily="18" charset="0"/>
              </a:rPr>
              <a:t>The Disaster Management Act has statutory provisions for constitution of National Disaster Response Force (NDRF) for the purpose of specialized response to natural and man-made disasters. Accordingly, in 2006 NDRF was constituted with 8 Battalions</a:t>
            </a:r>
            <a:r>
              <a:rPr lang="en-US" dirty="0" smtClean="0">
                <a:latin typeface="Times New Roman" panose="02020603050405020304" pitchFamily="18" charset="0"/>
                <a:cs typeface="Times New Roman" panose="02020603050405020304" pitchFamily="18" charset="0"/>
              </a:rPr>
              <a:t>.</a:t>
            </a:r>
          </a:p>
          <a:p>
            <a:pPr algn="just">
              <a:lnSpc>
                <a:spcPct val="150000"/>
              </a:lnSpc>
            </a:pPr>
            <a:r>
              <a:rPr lang="en-US" dirty="0" smtClean="0">
                <a:latin typeface="Times New Roman" panose="02020603050405020304" pitchFamily="18" charset="0"/>
                <a:cs typeface="Times New Roman" panose="02020603050405020304" pitchFamily="18" charset="0"/>
              </a:rPr>
              <a:t>NDRF units will maintain close liaison with the designated State Governments and will be available to them in the event of any serious threatening disaster situation. </a:t>
            </a:r>
          </a:p>
          <a:p>
            <a:pPr algn="just">
              <a:lnSpc>
                <a:spcPct val="150000"/>
              </a:lnSpc>
            </a:pPr>
            <a:r>
              <a:rPr lang="en-US" dirty="0" smtClean="0">
                <a:latin typeface="Times New Roman" panose="02020603050405020304" pitchFamily="18" charset="0"/>
                <a:cs typeface="Times New Roman" panose="02020603050405020304" pitchFamily="18" charset="0"/>
              </a:rPr>
              <a:t>While the handling of natural disasters rests with all the NDRF battalions, four battalions will also be equipped and trained to respond to situations arising out of Chemical, Biological, Radiological and Nuclear emergencies.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9909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9412" y="267282"/>
            <a:ext cx="10515600" cy="4351338"/>
          </a:xfrm>
        </p:spPr>
        <p:txBody>
          <a:bodyPr>
            <a:normAutofit fontScale="92500"/>
          </a:bodyPr>
          <a:lstStyle/>
          <a:p>
            <a:pPr algn="just">
              <a:lnSpc>
                <a:spcPct val="150000"/>
              </a:lnSpc>
            </a:pPr>
            <a:r>
              <a:rPr lang="en-US" dirty="0" smtClean="0">
                <a:latin typeface="Times New Roman" panose="02020603050405020304" pitchFamily="18" charset="0"/>
                <a:cs typeface="Times New Roman" panose="02020603050405020304" pitchFamily="18" charset="0"/>
              </a:rPr>
              <a:t>Training </a:t>
            </a:r>
            <a:r>
              <a:rPr lang="en-US" dirty="0" err="1" smtClean="0">
                <a:latin typeface="Times New Roman" panose="02020603050405020304" pitchFamily="18" charset="0"/>
                <a:cs typeface="Times New Roman" panose="02020603050405020304" pitchFamily="18" charset="0"/>
              </a:rPr>
              <a:t>centres</a:t>
            </a:r>
            <a:r>
              <a:rPr lang="en-US" dirty="0" smtClean="0">
                <a:latin typeface="Times New Roman" panose="02020603050405020304" pitchFamily="18" charset="0"/>
                <a:cs typeface="Times New Roman" panose="02020603050405020304" pitchFamily="18" charset="0"/>
              </a:rPr>
              <a:t> will be set up by respective para-military forces to train personnel from NDRF battalions of respective Forces and will also meet the training requirement of State/UT Disaster Response Forces</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The NDRF units will also impart basic training to all the stakeholders identified by the State Governments in their respective locations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9709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1986" y="434705"/>
            <a:ext cx="10515600" cy="6133519"/>
          </a:xfrm>
        </p:spPr>
        <p:txBody>
          <a:bodyPr>
            <a:normAutofit fontScale="85000" lnSpcReduction="10000"/>
          </a:bodyPr>
          <a:lstStyle/>
          <a:p>
            <a:pPr algn="just">
              <a:lnSpc>
                <a:spcPct val="150000"/>
              </a:lnSpc>
            </a:pPr>
            <a:r>
              <a:rPr lang="en-US" dirty="0">
                <a:latin typeface="Times New Roman" panose="02020603050405020304" pitchFamily="18" charset="0"/>
                <a:cs typeface="Times New Roman" panose="02020603050405020304" pitchFamily="18" charset="0"/>
              </a:rPr>
              <a:t>At present, National Disaster Response Force consist of 15 battalions from the BSF, CISF, CRPF, ITBP, SSB and Assam Rifles. Each battalion have 18 self-contained specialist search and rescue teams of 45 personnel each including engineers, technicians, electricians, dog squads and medical/paramedics. </a:t>
            </a:r>
            <a:endParaRPr lang="en-US" dirty="0" smtClean="0">
              <a:latin typeface="Times New Roman" panose="02020603050405020304" pitchFamily="18" charset="0"/>
              <a:cs typeface="Times New Roman" panose="02020603050405020304" pitchFamily="18" charset="0"/>
            </a:endParaRPr>
          </a:p>
          <a:p>
            <a:pPr algn="just">
              <a:lnSpc>
                <a:spcPct val="150000"/>
              </a:lnSpc>
            </a:pPr>
            <a:endParaRPr lang="en-US" dirty="0" smtClean="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total strength of each battalion is 1,149. All the 15 battalions have been equipped and trained to respond natural as well as man-made disasters. </a:t>
            </a:r>
            <a:endParaRPr lang="en-US" dirty="0" smtClean="0">
              <a:latin typeface="Times New Roman" panose="02020603050405020304" pitchFamily="18" charset="0"/>
              <a:cs typeface="Times New Roman" panose="02020603050405020304" pitchFamily="18" charset="0"/>
            </a:endParaRPr>
          </a:p>
          <a:p>
            <a:pPr algn="just">
              <a:lnSpc>
                <a:spcPct val="150000"/>
              </a:lnSpc>
            </a:pPr>
            <a:endParaRPr lang="en-US" dirty="0" smtClean="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Battalions </a:t>
            </a:r>
            <a:r>
              <a:rPr lang="en-US" dirty="0">
                <a:latin typeface="Times New Roman" panose="02020603050405020304" pitchFamily="18" charset="0"/>
                <a:cs typeface="Times New Roman" panose="02020603050405020304" pitchFamily="18" charset="0"/>
              </a:rPr>
              <a:t>are also trained and equipped for response during chemical, biological, radiological and nuclear (CBRN) emergencies.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4555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66307" y="1271755"/>
            <a:ext cx="7480724" cy="5444578"/>
          </a:xfrm>
          <a:prstGeom prst="rect">
            <a:avLst/>
          </a:prstGeom>
        </p:spPr>
      </p:pic>
    </p:spTree>
    <p:extLst>
      <p:ext uri="{BB962C8B-B14F-4D97-AF65-F5344CB8AC3E}">
        <p14:creationId xmlns:p14="http://schemas.microsoft.com/office/powerpoint/2010/main" val="938068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4395"/>
            <a:ext cx="10515600" cy="5972568"/>
          </a:xfrm>
        </p:spPr>
        <p:txBody>
          <a:bodyPr>
            <a:normAutofit lnSpcReduction="10000"/>
          </a:bodyPr>
          <a:lstStyle/>
          <a:p>
            <a:pPr marL="0" algn="just">
              <a:lnSpc>
                <a:spcPct val="150000"/>
              </a:lnSpc>
              <a:spcBef>
                <a:spcPts val="0"/>
              </a:spcBef>
            </a:pPr>
            <a:r>
              <a:rPr lang="en-US" b="1" u="sng" dirty="0"/>
              <a:t>Disaster </a:t>
            </a:r>
            <a:r>
              <a:rPr lang="en-US" b="1" u="sng" dirty="0" smtClean="0"/>
              <a:t>Management</a:t>
            </a:r>
            <a:endParaRPr lang="en-US"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A </a:t>
            </a:r>
            <a:r>
              <a:rPr lang="en-US" dirty="0">
                <a:latin typeface="Times New Roman" panose="02020603050405020304" pitchFamily="18" charset="0"/>
                <a:ea typeface="Times New Roman" panose="02020603050405020304" pitchFamily="18" charset="0"/>
                <a:cs typeface="Times New Roman" panose="02020603050405020304" pitchFamily="18" charset="0"/>
              </a:rPr>
              <a:t>disaster refers to a catastrophe, mishap, calamity or grave occurrence from natural or man-made causes, which is beyond the coping capacity of the affected community. DM involves a continuous and integrated process of planning,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organising</a:t>
            </a:r>
            <a:r>
              <a:rPr lang="en-US" dirty="0">
                <a:latin typeface="Times New Roman" panose="02020603050405020304" pitchFamily="18" charset="0"/>
                <a:ea typeface="Times New Roman" panose="02020603050405020304" pitchFamily="18" charset="0"/>
                <a:cs typeface="Times New Roman" panose="02020603050405020304" pitchFamily="18" charset="0"/>
              </a:rPr>
              <a:t>, coordinating and implementing measures which are necessary or expedient for:</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lvl="0" algn="just"/>
            <a:r>
              <a:rPr lang="en-US" dirty="0"/>
              <a:t>­</a:t>
            </a:r>
            <a:r>
              <a:rPr lang="en-US" dirty="0">
                <a:solidFill>
                  <a:srgbClr val="FF0000"/>
                </a:solidFill>
              </a:rPr>
              <a:t>Prevention of danger or threat of any disaster.</a:t>
            </a:r>
          </a:p>
          <a:p>
            <a:pPr lvl="0" algn="just"/>
            <a:r>
              <a:rPr lang="en-US" dirty="0">
                <a:solidFill>
                  <a:srgbClr val="FF0000"/>
                </a:solidFill>
              </a:rPr>
              <a:t>­Mitigation or reduction of risk of any disaster or its severity or consequences.</a:t>
            </a:r>
          </a:p>
          <a:p>
            <a:pPr lvl="0" algn="just"/>
            <a:r>
              <a:rPr lang="en-US" dirty="0">
                <a:solidFill>
                  <a:srgbClr val="FF0000"/>
                </a:solidFill>
              </a:rPr>
              <a:t>­Capacity building including research and knowledge management.</a:t>
            </a:r>
          </a:p>
          <a:p>
            <a:pPr lvl="0" algn="just"/>
            <a:r>
              <a:rPr lang="en-US" dirty="0">
                <a:solidFill>
                  <a:srgbClr val="FF0000"/>
                </a:solidFill>
              </a:rPr>
              <a:t>­Preparedness to deal with any disaster.</a:t>
            </a:r>
          </a:p>
          <a:p>
            <a:endParaRPr lang="en-US" dirty="0"/>
          </a:p>
        </p:txBody>
      </p:sp>
    </p:spTree>
    <p:extLst>
      <p:ext uri="{BB962C8B-B14F-4D97-AF65-F5344CB8AC3E}">
        <p14:creationId xmlns:p14="http://schemas.microsoft.com/office/powerpoint/2010/main" val="31515931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9123"/>
          </a:xfrm>
        </p:spPr>
        <p:txBody>
          <a:bodyPr>
            <a:normAutofit fontScale="90000"/>
          </a:bodyPr>
          <a:lstStyle/>
          <a:p>
            <a:r>
              <a:rPr lang="en-GB" dirty="0" smtClean="0"/>
              <a:t>Other Important Institutional Arrangements</a:t>
            </a:r>
            <a:endParaRPr lang="en-GB" dirty="0"/>
          </a:p>
        </p:txBody>
      </p:sp>
      <p:sp>
        <p:nvSpPr>
          <p:cNvPr id="3" name="Content Placeholder 2"/>
          <p:cNvSpPr>
            <a:spLocks noGrp="1"/>
          </p:cNvSpPr>
          <p:nvPr>
            <p:ph idx="1"/>
          </p:nvPr>
        </p:nvSpPr>
        <p:spPr>
          <a:xfrm>
            <a:off x="838200" y="914400"/>
            <a:ext cx="10515600" cy="5378472"/>
          </a:xfrm>
        </p:spPr>
        <p:txBody>
          <a:bodyPr/>
          <a:lstStyle/>
          <a:p>
            <a:pPr>
              <a:lnSpc>
                <a:spcPct val="150000"/>
              </a:lnSpc>
            </a:pPr>
            <a:r>
              <a:rPr lang="en-GB" dirty="0" smtClean="0">
                <a:latin typeface="Times New Roman" panose="02020603050405020304" pitchFamily="18" charset="0"/>
                <a:cs typeface="Times New Roman" panose="02020603050405020304" pitchFamily="18" charset="0"/>
              </a:rPr>
              <a:t>Armed Forces</a:t>
            </a:r>
          </a:p>
          <a:p>
            <a:pPr>
              <a:lnSpc>
                <a:spcPct val="150000"/>
              </a:lnSpc>
            </a:pPr>
            <a:r>
              <a:rPr lang="en-GB" dirty="0" smtClean="0">
                <a:latin typeface="Times New Roman" panose="02020603050405020304" pitchFamily="18" charset="0"/>
                <a:cs typeface="Times New Roman" panose="02020603050405020304" pitchFamily="18" charset="0"/>
              </a:rPr>
              <a:t>Central Para Military Forces</a:t>
            </a:r>
          </a:p>
          <a:p>
            <a:pPr>
              <a:lnSpc>
                <a:spcPct val="150000"/>
              </a:lnSpc>
            </a:pPr>
            <a:r>
              <a:rPr lang="en-US" dirty="0" smtClean="0">
                <a:latin typeface="Times New Roman" panose="02020603050405020304" pitchFamily="18" charset="0"/>
                <a:cs typeface="Times New Roman" panose="02020603050405020304" pitchFamily="18" charset="0"/>
              </a:rPr>
              <a:t>State Police Forces and Fire Services</a:t>
            </a:r>
          </a:p>
          <a:p>
            <a:pPr>
              <a:lnSpc>
                <a:spcPct val="150000"/>
              </a:lnSpc>
            </a:pPr>
            <a:r>
              <a:rPr lang="en-US" dirty="0" smtClean="0">
                <a:latin typeface="Times New Roman" panose="02020603050405020304" pitchFamily="18" charset="0"/>
                <a:cs typeface="Times New Roman" panose="02020603050405020304" pitchFamily="18" charset="0"/>
              </a:rPr>
              <a:t>Civil Defense and Home Guards </a:t>
            </a:r>
          </a:p>
          <a:p>
            <a:pPr>
              <a:lnSpc>
                <a:spcPct val="150000"/>
              </a:lnSpc>
            </a:pPr>
            <a:r>
              <a:rPr lang="en-US" dirty="0" smtClean="0">
                <a:latin typeface="Times New Roman" panose="02020603050405020304" pitchFamily="18" charset="0"/>
                <a:cs typeface="Times New Roman" panose="02020603050405020304" pitchFamily="18" charset="0"/>
              </a:rPr>
              <a:t>State Disaster Response Force (SDRF) </a:t>
            </a:r>
          </a:p>
          <a:p>
            <a:pPr>
              <a:lnSpc>
                <a:spcPct val="150000"/>
              </a:lnSpc>
            </a:pPr>
            <a:r>
              <a:rPr lang="en-GB" dirty="0" smtClean="0">
                <a:latin typeface="Times New Roman" panose="02020603050405020304" pitchFamily="18" charset="0"/>
                <a:cs typeface="Times New Roman" panose="02020603050405020304" pitchFamily="18" charset="0"/>
              </a:rPr>
              <a:t>Role of National Cadet Corps (NCC), National Service Scheme (NSS) and Nehru </a:t>
            </a:r>
            <a:r>
              <a:rPr lang="en-GB" dirty="0" err="1" smtClean="0">
                <a:latin typeface="Times New Roman" panose="02020603050405020304" pitchFamily="18" charset="0"/>
                <a:cs typeface="Times New Roman" panose="02020603050405020304" pitchFamily="18" charset="0"/>
              </a:rPr>
              <a:t>Yuva</a:t>
            </a:r>
            <a:r>
              <a:rPr lang="en-GB" dirty="0" smtClean="0">
                <a:latin typeface="Times New Roman" panose="02020603050405020304" pitchFamily="18" charset="0"/>
                <a:cs typeface="Times New Roman" panose="02020603050405020304" pitchFamily="18" charset="0"/>
              </a:rPr>
              <a:t> Kendra </a:t>
            </a:r>
            <a:r>
              <a:rPr lang="en-GB" dirty="0" err="1" smtClean="0">
                <a:latin typeface="Times New Roman" panose="02020603050405020304" pitchFamily="18" charset="0"/>
                <a:cs typeface="Times New Roman" panose="02020603050405020304" pitchFamily="18" charset="0"/>
              </a:rPr>
              <a:t>Sangathan</a:t>
            </a:r>
            <a:r>
              <a:rPr lang="en-GB" dirty="0" smtClean="0">
                <a:latin typeface="Times New Roman" panose="02020603050405020304" pitchFamily="18" charset="0"/>
                <a:cs typeface="Times New Roman" panose="02020603050405020304" pitchFamily="18" charset="0"/>
              </a:rPr>
              <a:t> (NYKS) </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2675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345" y="120427"/>
            <a:ext cx="10515600" cy="690943"/>
          </a:xfrm>
        </p:spPr>
        <p:txBody>
          <a:bodyPr>
            <a:noAutofit/>
          </a:bodyPr>
          <a:lstStyle/>
          <a:p>
            <a:r>
              <a:rPr lang="en-US" sz="3200" b="1" dirty="0">
                <a:latin typeface="Times New Roman" panose="02020603050405020304" pitchFamily="18" charset="0"/>
                <a:cs typeface="Times New Roman" panose="02020603050405020304" pitchFamily="18" charset="0"/>
              </a:rPr>
              <a:t>Sendai Framework for Disaster Risk Reduction 2015-2030</a:t>
            </a:r>
            <a:br>
              <a:rPr lang="en-US" sz="3200" b="1" dirty="0">
                <a:latin typeface="Times New Roman" panose="02020603050405020304" pitchFamily="18" charset="0"/>
                <a:cs typeface="Times New Roman" panose="02020603050405020304" pitchFamily="18" charset="0"/>
              </a:rPr>
            </a:br>
            <a:endParaRPr lang="en-GB"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1818" y="566671"/>
            <a:ext cx="11732653" cy="5460642"/>
          </a:xfrm>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The Framework was adopted at the Third UN World Conference on Disaster Risk Reduction in Sendai, Japan, on March 18, 2015</a:t>
            </a:r>
            <a:r>
              <a:rPr lang="en-US" dirty="0" smtClean="0">
                <a:latin typeface="Times New Roman" panose="02020603050405020304" pitchFamily="18" charset="0"/>
                <a:cs typeface="Times New Roman" panose="02020603050405020304" pitchFamily="18" charset="0"/>
              </a:rPr>
              <a:t>.</a:t>
            </a:r>
          </a:p>
          <a:p>
            <a:pPr marL="0" indent="0">
              <a:lnSpc>
                <a:spcPct val="150000"/>
              </a:lnSpc>
              <a:buNone/>
            </a:pPr>
            <a:endParaRPr lang="en-US" dirty="0" smtClean="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aims to achieve the substantial reduction of disaster risk and losses in lives, livelihoods and health and in the economic, physical, social, cultural and environmental assets of persons, businesses, communities and countries over the next 15 years.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85751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90170"/>
          </a:xfrm>
        </p:spPr>
        <p:txBody>
          <a:bodyPr>
            <a:normAutofit fontScale="90000"/>
          </a:bodyPr>
          <a:lstStyle/>
          <a:p>
            <a:r>
              <a:rPr lang="en-US" dirty="0" smtClean="0"/>
              <a:t>The seven global targets are:</a:t>
            </a:r>
            <a:endParaRPr lang="en-GB" dirty="0"/>
          </a:p>
        </p:txBody>
      </p:sp>
      <p:sp>
        <p:nvSpPr>
          <p:cNvPr id="3" name="Content Placeholder 2"/>
          <p:cNvSpPr>
            <a:spLocks noGrp="1"/>
          </p:cNvSpPr>
          <p:nvPr>
            <p:ph idx="1"/>
          </p:nvPr>
        </p:nvSpPr>
        <p:spPr>
          <a:xfrm>
            <a:off x="838200" y="461381"/>
            <a:ext cx="10515600" cy="6866698"/>
          </a:xfrm>
        </p:spPr>
        <p:txBody>
          <a:bodyPr>
            <a:noAutofit/>
          </a:bodyPr>
          <a:lstStyle/>
          <a:p>
            <a:pPr marL="514350" indent="-514350" algn="just">
              <a:lnSpc>
                <a:spcPct val="160000"/>
              </a:lnSpc>
              <a:buAutoNum type="arabicPeriod"/>
            </a:pPr>
            <a:r>
              <a:rPr lang="en-US" sz="2200" dirty="0" smtClean="0">
                <a:solidFill>
                  <a:srgbClr val="FF0000"/>
                </a:solidFill>
                <a:latin typeface="Times New Roman" panose="02020603050405020304" pitchFamily="18" charset="0"/>
                <a:cs typeface="Times New Roman" panose="02020603050405020304" pitchFamily="18" charset="0"/>
              </a:rPr>
              <a:t>Substantially reduce global disaster mortality by 2030</a:t>
            </a:r>
            <a:r>
              <a:rPr lang="en-US" sz="2200" dirty="0" smtClean="0">
                <a:latin typeface="Times New Roman" panose="02020603050405020304" pitchFamily="18" charset="0"/>
                <a:cs typeface="Times New Roman" panose="02020603050405020304" pitchFamily="18" charset="0"/>
              </a:rPr>
              <a:t>, aiming to lower the average per 100,000 global mortality rate in the decade 2020–2030 compared to the period 2005– 2015</a:t>
            </a:r>
          </a:p>
          <a:p>
            <a:pPr marL="514350" indent="-514350" algn="just">
              <a:lnSpc>
                <a:spcPct val="160000"/>
              </a:lnSpc>
              <a:buAutoNum type="arabicPeriod"/>
            </a:pPr>
            <a:r>
              <a:rPr lang="en-US" sz="2200" dirty="0" smtClean="0">
                <a:solidFill>
                  <a:srgbClr val="FF0000"/>
                </a:solidFill>
                <a:latin typeface="Times New Roman" panose="02020603050405020304" pitchFamily="18" charset="0"/>
                <a:cs typeface="Times New Roman" panose="02020603050405020304" pitchFamily="18" charset="0"/>
              </a:rPr>
              <a:t>Substantially reduce the number of affected people globally by 2030</a:t>
            </a:r>
            <a:r>
              <a:rPr lang="en-US" sz="2200" dirty="0" smtClean="0">
                <a:latin typeface="Times New Roman" panose="02020603050405020304" pitchFamily="18" charset="0"/>
                <a:cs typeface="Times New Roman" panose="02020603050405020304" pitchFamily="18" charset="0"/>
              </a:rPr>
              <a:t>, aiming to lower the average global figure per 100,000 in the decade 2020–2030 compared to the period 2005–2015</a:t>
            </a:r>
          </a:p>
          <a:p>
            <a:pPr marL="514350" indent="-514350" algn="just">
              <a:lnSpc>
                <a:spcPct val="160000"/>
              </a:lnSpc>
              <a:buAutoNum type="arabicPeriod"/>
            </a:pPr>
            <a:r>
              <a:rPr lang="en-US" sz="2200" dirty="0" smtClean="0">
                <a:solidFill>
                  <a:srgbClr val="FF0000"/>
                </a:solidFill>
                <a:latin typeface="Times New Roman" panose="02020603050405020304" pitchFamily="18" charset="0"/>
                <a:cs typeface="Times New Roman" panose="02020603050405020304" pitchFamily="18" charset="0"/>
              </a:rPr>
              <a:t>Reduce direct disaster economic loss in relation to global gross domestic product (GDP) by 2030</a:t>
            </a:r>
          </a:p>
          <a:p>
            <a:pPr marL="514350" indent="-514350" algn="just">
              <a:lnSpc>
                <a:spcPct val="160000"/>
              </a:lnSpc>
              <a:buAutoNum type="arabicPeriod"/>
            </a:pPr>
            <a:r>
              <a:rPr lang="en-US" sz="2200" dirty="0" smtClean="0">
                <a:latin typeface="Times New Roman" panose="02020603050405020304" pitchFamily="18" charset="0"/>
                <a:cs typeface="Times New Roman" panose="02020603050405020304" pitchFamily="18" charset="0"/>
              </a:rPr>
              <a:t>Substantially reduce disaster damage to critical infrastructure and disruption of basic services, among them health and educational facilities, including through </a:t>
            </a:r>
            <a:r>
              <a:rPr lang="en-US" sz="2200" dirty="0" smtClean="0">
                <a:solidFill>
                  <a:srgbClr val="FF0000"/>
                </a:solidFill>
                <a:latin typeface="Times New Roman" panose="02020603050405020304" pitchFamily="18" charset="0"/>
                <a:cs typeface="Times New Roman" panose="02020603050405020304" pitchFamily="18" charset="0"/>
              </a:rPr>
              <a:t>developing their resilience by 2030</a:t>
            </a:r>
            <a:endParaRPr lang="en-GB" sz="2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28020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0456"/>
            <a:ext cx="10515600" cy="5906507"/>
          </a:xfrm>
        </p:spPr>
        <p:txBody>
          <a:bodyPr>
            <a:normAutofit fontScale="85000" lnSpcReduction="10000"/>
          </a:bodyPr>
          <a:lstStyle/>
          <a:p>
            <a:pPr marL="0" indent="0">
              <a:lnSpc>
                <a:spcPct val="170000"/>
              </a:lnSpc>
              <a:buNone/>
            </a:pPr>
            <a:r>
              <a:rPr lang="en-US" dirty="0" smtClean="0">
                <a:solidFill>
                  <a:srgbClr val="FF0000"/>
                </a:solidFill>
              </a:rPr>
              <a:t>5</a:t>
            </a:r>
            <a:r>
              <a:rPr lang="en-US" dirty="0" smtClean="0"/>
              <a:t>. </a:t>
            </a:r>
            <a:r>
              <a:rPr lang="en-US" dirty="0" smtClean="0">
                <a:latin typeface="Times New Roman" panose="02020603050405020304" pitchFamily="18" charset="0"/>
                <a:cs typeface="Times New Roman" panose="02020603050405020304" pitchFamily="18" charset="0"/>
              </a:rPr>
              <a:t>Substantially increase the number of countries with national and local disaster risk reduction strategies by 2020</a:t>
            </a:r>
          </a:p>
          <a:p>
            <a:pPr>
              <a:lnSpc>
                <a:spcPct val="170000"/>
              </a:lnSpc>
            </a:pPr>
            <a:endParaRPr lang="en-US" dirty="0">
              <a:latin typeface="Times New Roman" panose="02020603050405020304" pitchFamily="18" charset="0"/>
              <a:cs typeface="Times New Roman" panose="02020603050405020304" pitchFamily="18" charset="0"/>
            </a:endParaRPr>
          </a:p>
          <a:p>
            <a:pPr marL="0" indent="0" algn="just">
              <a:lnSpc>
                <a:spcPct val="170000"/>
              </a:lnSpc>
              <a:buNone/>
            </a:pPr>
            <a:r>
              <a:rPr lang="en-US" dirty="0" smtClean="0">
                <a:solidFill>
                  <a:srgbClr val="FF0000"/>
                </a:solidFill>
                <a:latin typeface="Times New Roman" panose="02020603050405020304" pitchFamily="18" charset="0"/>
                <a:cs typeface="Times New Roman" panose="02020603050405020304" pitchFamily="18" charset="0"/>
              </a:rPr>
              <a:t>6</a:t>
            </a:r>
            <a:r>
              <a:rPr lang="en-US" dirty="0" smtClean="0">
                <a:latin typeface="Times New Roman" panose="02020603050405020304" pitchFamily="18" charset="0"/>
                <a:cs typeface="Times New Roman" panose="02020603050405020304" pitchFamily="18" charset="0"/>
              </a:rPr>
              <a:t>. Substantially enhance international cooperation to developing countries through adequate and sustainable support to complement their national actions for implementation of the present Framework by 2030</a:t>
            </a:r>
          </a:p>
          <a:p>
            <a:pPr algn="just">
              <a:lnSpc>
                <a:spcPct val="170000"/>
              </a:lnSpc>
            </a:pPr>
            <a:endParaRPr lang="en-US" dirty="0">
              <a:latin typeface="Times New Roman" panose="02020603050405020304" pitchFamily="18" charset="0"/>
              <a:cs typeface="Times New Roman" panose="02020603050405020304" pitchFamily="18" charset="0"/>
            </a:endParaRPr>
          </a:p>
          <a:p>
            <a:pPr marL="0" indent="0" algn="just">
              <a:lnSpc>
                <a:spcPct val="170000"/>
              </a:lnSpc>
              <a:buNone/>
            </a:pPr>
            <a:r>
              <a:rPr lang="en-US" dirty="0" smtClean="0">
                <a:solidFill>
                  <a:srgbClr val="FF0000"/>
                </a:solidFill>
                <a:latin typeface="Times New Roman" panose="02020603050405020304" pitchFamily="18" charset="0"/>
                <a:cs typeface="Times New Roman" panose="02020603050405020304" pitchFamily="18" charset="0"/>
              </a:rPr>
              <a:t>7</a:t>
            </a:r>
            <a:r>
              <a:rPr lang="en-US" dirty="0" smtClean="0">
                <a:latin typeface="Times New Roman" panose="02020603050405020304" pitchFamily="18" charset="0"/>
                <a:cs typeface="Times New Roman" panose="02020603050405020304" pitchFamily="18" charset="0"/>
              </a:rPr>
              <a:t>. Substantially increase the availability of and access to multi-hazard early warning systems and disaster risk information and assessments to people by 2030</a:t>
            </a:r>
          </a:p>
          <a:p>
            <a:pPr algn="just">
              <a:lnSpc>
                <a:spcPct val="150000"/>
              </a:lnSpc>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80686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6700"/>
          </a:xfrm>
        </p:spPr>
        <p:txBody>
          <a:bodyPr/>
          <a:lstStyle/>
          <a:p>
            <a:r>
              <a:rPr lang="en-GB" dirty="0" smtClean="0">
                <a:solidFill>
                  <a:srgbClr val="FF0000"/>
                </a:solidFill>
              </a:rPr>
              <a:t>Priorities for action</a:t>
            </a:r>
            <a:endParaRPr lang="en-GB" dirty="0">
              <a:solidFill>
                <a:srgbClr val="FF0000"/>
              </a:solidFill>
            </a:endParaRPr>
          </a:p>
        </p:txBody>
      </p:sp>
      <p:sp>
        <p:nvSpPr>
          <p:cNvPr id="3" name="Content Placeholder 2"/>
          <p:cNvSpPr>
            <a:spLocks noGrp="1"/>
          </p:cNvSpPr>
          <p:nvPr>
            <p:ph idx="1"/>
          </p:nvPr>
        </p:nvSpPr>
        <p:spPr>
          <a:xfrm>
            <a:off x="722290" y="1181681"/>
            <a:ext cx="10515600" cy="4351338"/>
          </a:xfrm>
        </p:spPr>
        <p:txBody>
          <a:bodyPr>
            <a:normAutofit lnSpcReduction="10000"/>
          </a:bodyPr>
          <a:lstStyle/>
          <a:p>
            <a:pPr marL="0" indent="0">
              <a:buNone/>
            </a:pPr>
            <a:endParaRPr lang="en-US" dirty="0" smtClean="0"/>
          </a:p>
          <a:p>
            <a:pPr marL="0" indent="0">
              <a:buNone/>
            </a:pPr>
            <a:r>
              <a:rPr lang="en-US" dirty="0" smtClean="0"/>
              <a:t>1: </a:t>
            </a:r>
            <a:r>
              <a:rPr lang="en-US" dirty="0" smtClean="0">
                <a:latin typeface="Times New Roman" panose="02020603050405020304" pitchFamily="18" charset="0"/>
                <a:cs typeface="Times New Roman" panose="02020603050405020304" pitchFamily="18" charset="0"/>
              </a:rPr>
              <a:t>Understanding disaster risk. </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2: Strengthening disaster risk governance to manage disaster risk. </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3: Investing in disaster risk reduction for resilience.  </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4: Enhancing disaster preparedness for effective response and to “Build Back Better” in recovery, rehabilitation and reconstruction.</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25664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433"/>
            <a:ext cx="10515600" cy="1325563"/>
          </a:xfrm>
        </p:spPr>
        <p:txBody>
          <a:bodyPr/>
          <a:lstStyle/>
          <a:p>
            <a:r>
              <a:rPr lang="en-US" dirty="0" smtClean="0"/>
              <a:t>1: </a:t>
            </a:r>
            <a:r>
              <a:rPr lang="en-US" dirty="0" smtClean="0">
                <a:solidFill>
                  <a:srgbClr val="FF0000"/>
                </a:solidFill>
              </a:rPr>
              <a:t>Understanding disaster risk</a:t>
            </a:r>
            <a:endParaRPr lang="en-GB" dirty="0">
              <a:solidFill>
                <a:srgbClr val="FF0000"/>
              </a:solidFill>
            </a:endParaRPr>
          </a:p>
        </p:txBody>
      </p:sp>
      <p:sp>
        <p:nvSpPr>
          <p:cNvPr id="3" name="Content Placeholder 2"/>
          <p:cNvSpPr>
            <a:spLocks noGrp="1"/>
          </p:cNvSpPr>
          <p:nvPr>
            <p:ph idx="1"/>
          </p:nvPr>
        </p:nvSpPr>
        <p:spPr>
          <a:xfrm>
            <a:off x="838200" y="1262130"/>
            <a:ext cx="10515600" cy="5460641"/>
          </a:xfrm>
        </p:spPr>
        <p:txBody>
          <a:bodyPr/>
          <a:lstStyle/>
          <a:p>
            <a:pPr algn="just"/>
            <a:r>
              <a:rPr lang="en-US" dirty="0" smtClean="0"/>
              <a:t>Policies and practices for disaster risk management should be based on an understanding of disaster risk in all its dimensions of vulnerability, capacity, exposure of persons and assets, hazard characteristics and the environment.</a:t>
            </a:r>
          </a:p>
          <a:p>
            <a:pPr algn="just"/>
            <a:endParaRPr lang="en-US" dirty="0" smtClean="0"/>
          </a:p>
          <a:p>
            <a:pPr algn="just"/>
            <a:r>
              <a:rPr lang="en-US" dirty="0" smtClean="0"/>
              <a:t> Such knowledge can be leveraged for the purpose of pre-disaster risk assessment, for prevention and mitigation and for the development and implementation of appropriate preparedness and effective response to disasters. </a:t>
            </a:r>
            <a:endParaRPr lang="en-GB" dirty="0"/>
          </a:p>
        </p:txBody>
      </p:sp>
    </p:spTree>
    <p:extLst>
      <p:ext uri="{BB962C8B-B14F-4D97-AF65-F5344CB8AC3E}">
        <p14:creationId xmlns:p14="http://schemas.microsoft.com/office/powerpoint/2010/main" val="2003494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6794"/>
            <a:ext cx="10515600" cy="600790"/>
          </a:xfrm>
        </p:spPr>
        <p:txBody>
          <a:bodyPr>
            <a:normAutofit fontScale="90000"/>
          </a:bodyPr>
          <a:lstStyle/>
          <a:p>
            <a:r>
              <a:rPr lang="en-US" dirty="0" smtClean="0">
                <a:solidFill>
                  <a:srgbClr val="FF0000"/>
                </a:solidFill>
              </a:rPr>
              <a:t>Priority 2: Strengthening disaster risk governance to manage disaster risk </a:t>
            </a:r>
            <a:br>
              <a:rPr lang="en-US" dirty="0" smtClean="0">
                <a:solidFill>
                  <a:srgbClr val="FF0000"/>
                </a:solidFill>
              </a:rPr>
            </a:br>
            <a:endParaRPr lang="en-GB" dirty="0">
              <a:solidFill>
                <a:srgbClr val="FF0000"/>
              </a:solidFill>
            </a:endParaRPr>
          </a:p>
        </p:txBody>
      </p:sp>
      <p:sp>
        <p:nvSpPr>
          <p:cNvPr id="3" name="Content Placeholder 2"/>
          <p:cNvSpPr>
            <a:spLocks noGrp="1"/>
          </p:cNvSpPr>
          <p:nvPr>
            <p:ph idx="1"/>
          </p:nvPr>
        </p:nvSpPr>
        <p:spPr>
          <a:xfrm>
            <a:off x="838200" y="1107584"/>
            <a:ext cx="10515600" cy="5473520"/>
          </a:xfrm>
        </p:spPr>
        <p:txBody>
          <a:bodyPr>
            <a:normAutofit fontScale="92500" lnSpcReduction="10000"/>
          </a:bodyPr>
          <a:lstStyle/>
          <a:p>
            <a:pPr algn="just">
              <a:lnSpc>
                <a:spcPct val="150000"/>
              </a:lnSpc>
            </a:pPr>
            <a:r>
              <a:rPr lang="en-US" dirty="0" smtClean="0">
                <a:latin typeface="Times New Roman" panose="02020603050405020304" pitchFamily="18" charset="0"/>
                <a:cs typeface="Times New Roman" panose="02020603050405020304" pitchFamily="18" charset="0"/>
              </a:rPr>
              <a:t>Disaster risk governance at the national, regional and global levels is of great importance for an effective and efficient management of disaster risk. </a:t>
            </a:r>
          </a:p>
          <a:p>
            <a:pPr algn="just">
              <a:lnSpc>
                <a:spcPct val="150000"/>
              </a:lnSpc>
            </a:pPr>
            <a:r>
              <a:rPr lang="en-US" dirty="0" smtClean="0">
                <a:latin typeface="Times New Roman" panose="02020603050405020304" pitchFamily="18" charset="0"/>
                <a:cs typeface="Times New Roman" panose="02020603050405020304" pitchFamily="18" charset="0"/>
              </a:rPr>
              <a:t>Clear vision, plans, competence, guidance and coordination within and across sectors, as well as participation of relevant stakeholders, are needed. </a:t>
            </a:r>
          </a:p>
          <a:p>
            <a:pPr algn="just">
              <a:lnSpc>
                <a:spcPct val="150000"/>
              </a:lnSpc>
            </a:pPr>
            <a:r>
              <a:rPr lang="en-US" dirty="0" smtClean="0">
                <a:latin typeface="Times New Roman" panose="02020603050405020304" pitchFamily="18" charset="0"/>
                <a:cs typeface="Times New Roman" panose="02020603050405020304" pitchFamily="18" charset="0"/>
              </a:rPr>
              <a:t>Strengthening disaster risk governance for prevention, mitigation, preparedness, response, recovery and rehabilitation is therefore necessary and fosters collaboration and partnership across mechanisms and institutions for the implementation of instruments relevant to disaster risk reduction and sustainable development.</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14164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380" y="249215"/>
            <a:ext cx="10515600" cy="549275"/>
          </a:xfrm>
        </p:spPr>
        <p:txBody>
          <a:bodyPr>
            <a:normAutofit/>
          </a:bodyPr>
          <a:lstStyle/>
          <a:p>
            <a:r>
              <a:rPr lang="en-US" sz="3200" dirty="0" smtClean="0">
                <a:solidFill>
                  <a:srgbClr val="FF0000"/>
                </a:solidFill>
              </a:rPr>
              <a:t>Priority 3: Investing in disaster risk reduction for resilience </a:t>
            </a:r>
            <a:endParaRPr lang="en-GB" sz="3200" dirty="0">
              <a:solidFill>
                <a:srgbClr val="FF0000"/>
              </a:solidFill>
            </a:endParaRPr>
          </a:p>
        </p:txBody>
      </p:sp>
      <p:sp>
        <p:nvSpPr>
          <p:cNvPr id="3" name="Content Placeholder 2"/>
          <p:cNvSpPr>
            <a:spLocks noGrp="1"/>
          </p:cNvSpPr>
          <p:nvPr>
            <p:ph idx="1"/>
          </p:nvPr>
        </p:nvSpPr>
        <p:spPr>
          <a:xfrm>
            <a:off x="838200" y="1400622"/>
            <a:ext cx="10515600" cy="4884268"/>
          </a:xfrm>
        </p:spPr>
        <p:txBody>
          <a:bodyPr>
            <a:normAutofit fontScale="92500" lnSpcReduction="10000"/>
          </a:bodyPr>
          <a:lstStyle/>
          <a:p>
            <a:pPr algn="just">
              <a:lnSpc>
                <a:spcPct val="150000"/>
              </a:lnSpc>
            </a:pPr>
            <a:r>
              <a:rPr lang="en-US" dirty="0" smtClean="0">
                <a:latin typeface="Times New Roman" panose="02020603050405020304" pitchFamily="18" charset="0"/>
                <a:cs typeface="Times New Roman" panose="02020603050405020304" pitchFamily="18" charset="0"/>
              </a:rPr>
              <a:t>Public and private investment in disaster risk prevention and reduction through structural and non-structural measures are essential to enhance the economic, social, health and cultural resilience of persons, communities, countries and their assets, as well as the environment.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These can be drivers of innovation, growth and job creation. Such measures are cost -effective and instrumental to save lives, prevent and reduce losses and ensure effective recovery and rehabilitation</a:t>
            </a:r>
            <a:r>
              <a:rPr lang="en-US" dirty="0" smtClean="0"/>
              <a:t>. </a:t>
            </a:r>
            <a:endParaRPr lang="en-GB" dirty="0"/>
          </a:p>
        </p:txBody>
      </p:sp>
    </p:spTree>
    <p:extLst>
      <p:ext uri="{BB962C8B-B14F-4D97-AF65-F5344CB8AC3E}">
        <p14:creationId xmlns:p14="http://schemas.microsoft.com/office/powerpoint/2010/main" val="4738809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060" y="287852"/>
            <a:ext cx="11061879" cy="1325563"/>
          </a:xfrm>
        </p:spPr>
        <p:txBody>
          <a:bodyPr>
            <a:noAutofit/>
          </a:bodyPr>
          <a:lstStyle/>
          <a:p>
            <a:pPr algn="just"/>
            <a:r>
              <a:rPr lang="en-US" sz="3200" b="1" dirty="0" smtClean="0">
                <a:solidFill>
                  <a:srgbClr val="FF0000"/>
                </a:solidFill>
              </a:rPr>
              <a:t>Priority 4: Enhancing disaster preparedness for effective response and to "Build Back Better" in recovery, rehabilitation and reconstruction </a:t>
            </a:r>
            <a:endParaRPr lang="en-GB" sz="3200" b="1" dirty="0">
              <a:solidFill>
                <a:srgbClr val="FF0000"/>
              </a:solidFill>
            </a:endParaRPr>
          </a:p>
        </p:txBody>
      </p:sp>
      <p:sp>
        <p:nvSpPr>
          <p:cNvPr id="3" name="Content Placeholder 2"/>
          <p:cNvSpPr>
            <a:spLocks noGrp="1"/>
          </p:cNvSpPr>
          <p:nvPr>
            <p:ph idx="1"/>
          </p:nvPr>
        </p:nvSpPr>
        <p:spPr>
          <a:xfrm>
            <a:off x="838199" y="1774108"/>
            <a:ext cx="10515600" cy="4781237"/>
          </a:xfrm>
        </p:spPr>
        <p:txBody>
          <a:bodyPr>
            <a:normAutofit fontScale="85000" lnSpcReduction="20000"/>
          </a:bodyPr>
          <a:lstStyle/>
          <a:p>
            <a:pPr algn="just">
              <a:lnSpc>
                <a:spcPct val="150000"/>
              </a:lnSpc>
            </a:pPr>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he steady growth of disaster risk, including the increase of people and assets exposure, combined with the lessons learned from past disasters, indicates the need to further strengthen disaster preparedness for response, take action in anticipation of events, integrate disaster risk reduction in response preparedness and ensure that capacities are in place for effective response and recovery at all levels. </a:t>
            </a:r>
          </a:p>
          <a:p>
            <a:pPr algn="just">
              <a:lnSpc>
                <a:spcPct val="150000"/>
              </a:lnSpc>
            </a:pPr>
            <a:r>
              <a:rPr lang="en-US" dirty="0" smtClean="0">
                <a:latin typeface="Times New Roman" panose="02020603050405020304" pitchFamily="18" charset="0"/>
                <a:cs typeface="Times New Roman" panose="02020603050405020304" pitchFamily="18" charset="0"/>
              </a:rPr>
              <a:t>Empowering women and persons with disabilities to publicly lead and promote gender equitable and universally accessible response, recovery, rehabilitation and reconstruction approaches is key. </a:t>
            </a:r>
          </a:p>
          <a:p>
            <a:pPr>
              <a:lnSpc>
                <a:spcPct val="150000"/>
              </a:lnSpc>
            </a:pPr>
            <a:endParaRPr lang="en-GB" dirty="0"/>
          </a:p>
        </p:txBody>
      </p:sp>
    </p:spTree>
    <p:extLst>
      <p:ext uri="{BB962C8B-B14F-4D97-AF65-F5344CB8AC3E}">
        <p14:creationId xmlns:p14="http://schemas.microsoft.com/office/powerpoint/2010/main" val="13725143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6366"/>
            <a:ext cx="10515600" cy="5790597"/>
          </a:xfrm>
        </p:spPr>
        <p:txBody>
          <a:bodyPr/>
          <a:lstStyle/>
          <a:p>
            <a:pPr algn="just">
              <a:lnSpc>
                <a:spcPct val="150000"/>
              </a:lnSpc>
            </a:pPr>
            <a:r>
              <a:rPr lang="en-US" dirty="0" smtClean="0">
                <a:latin typeface="Times New Roman" panose="02020603050405020304" pitchFamily="18" charset="0"/>
                <a:cs typeface="Times New Roman" panose="02020603050405020304" pitchFamily="18" charset="0"/>
              </a:rPr>
              <a:t>Disasters have demonstrated that the recovery, rehabilitation and reconstruction phase, which needs to be prepared ahead of a disaster, is a critical opportunity to "Build Back Better'; including through integrating disaster risk reduction into development measures, making nations and communities resilient to disasters</a:t>
            </a:r>
            <a:r>
              <a:rPr lang="en-US" dirty="0" smtClean="0"/>
              <a:t>. </a:t>
            </a:r>
          </a:p>
          <a:p>
            <a:pPr algn="just"/>
            <a:endParaRPr lang="en-GB" dirty="0"/>
          </a:p>
        </p:txBody>
      </p:sp>
    </p:spTree>
    <p:extLst>
      <p:ext uri="{BB962C8B-B14F-4D97-AF65-F5344CB8AC3E}">
        <p14:creationId xmlns:p14="http://schemas.microsoft.com/office/powerpoint/2010/main" val="3991083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2579"/>
            <a:ext cx="10515600" cy="5714384"/>
          </a:xfrm>
        </p:spPr>
        <p:txBody>
          <a:bodyPr/>
          <a:lstStyle/>
          <a:p>
            <a:pPr lvl="0"/>
            <a:r>
              <a:rPr lang="en-US" dirty="0"/>
              <a:t>­</a:t>
            </a:r>
            <a:r>
              <a:rPr lang="en-US" dirty="0">
                <a:solidFill>
                  <a:srgbClr val="FF0000"/>
                </a:solidFill>
              </a:rPr>
              <a:t>Prompt response to any threatening disaster situation or disaster.</a:t>
            </a:r>
          </a:p>
          <a:p>
            <a:pPr lvl="0"/>
            <a:r>
              <a:rPr lang="en-US" dirty="0">
                <a:solidFill>
                  <a:srgbClr val="FF0000"/>
                </a:solidFill>
              </a:rPr>
              <a:t>­Assessing the severity or magnitude of effects of any disaster.</a:t>
            </a:r>
          </a:p>
          <a:p>
            <a:pPr lvl="0"/>
            <a:r>
              <a:rPr lang="en-US" dirty="0">
                <a:solidFill>
                  <a:srgbClr val="FF0000"/>
                </a:solidFill>
              </a:rPr>
              <a:t>Evacuation, rescue and relief.</a:t>
            </a:r>
          </a:p>
          <a:p>
            <a:pPr lvl="0"/>
            <a:r>
              <a:rPr lang="en-US" dirty="0">
                <a:solidFill>
                  <a:srgbClr val="FF0000"/>
                </a:solidFill>
              </a:rPr>
              <a:t>­Rehabilitation and reconstruction.</a:t>
            </a:r>
          </a:p>
          <a:p>
            <a:endParaRPr lang="en-US" dirty="0"/>
          </a:p>
        </p:txBody>
      </p:sp>
    </p:spTree>
    <p:extLst>
      <p:ext uri="{BB962C8B-B14F-4D97-AF65-F5344CB8AC3E}">
        <p14:creationId xmlns:p14="http://schemas.microsoft.com/office/powerpoint/2010/main" val="37412314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46975"/>
          </a:xfrm>
        </p:spPr>
        <p:txBody>
          <a:bodyPr/>
          <a:lstStyle/>
          <a:p>
            <a:r>
              <a:rPr lang="en-GB" dirty="0" smtClean="0"/>
              <a:t>Guiding principles</a:t>
            </a:r>
            <a:endParaRPr lang="en-GB" dirty="0"/>
          </a:p>
        </p:txBody>
      </p:sp>
      <p:sp>
        <p:nvSpPr>
          <p:cNvPr id="3" name="Content Placeholder 2"/>
          <p:cNvSpPr>
            <a:spLocks noGrp="1"/>
          </p:cNvSpPr>
          <p:nvPr>
            <p:ph idx="1"/>
          </p:nvPr>
        </p:nvSpPr>
        <p:spPr>
          <a:xfrm>
            <a:off x="632138" y="746974"/>
            <a:ext cx="10515600" cy="5563673"/>
          </a:xfrm>
        </p:spPr>
        <p:txBody>
          <a:bodyPr>
            <a:normAutofit fontScale="77500" lnSpcReduction="20000"/>
          </a:bodyPr>
          <a:lstStyle/>
          <a:p>
            <a:pPr marL="0" indent="0" algn="just">
              <a:lnSpc>
                <a:spcPct val="160000"/>
              </a:lnSpc>
              <a:buNone/>
            </a:pPr>
            <a:r>
              <a:rPr lang="en-US" dirty="0" smtClean="0"/>
              <a:t>1. </a:t>
            </a:r>
            <a:r>
              <a:rPr lang="en-US" dirty="0" smtClean="0">
                <a:latin typeface="Times New Roman" panose="02020603050405020304" pitchFamily="18" charset="0"/>
                <a:cs typeface="Times New Roman" panose="02020603050405020304" pitchFamily="18" charset="0"/>
              </a:rPr>
              <a:t>Each State has the primary responsibility to prevent and reduce disaster risk, including through international, regional, </a:t>
            </a:r>
            <a:r>
              <a:rPr lang="en-US" dirty="0" err="1" smtClean="0">
                <a:latin typeface="Times New Roman" panose="02020603050405020304" pitchFamily="18" charset="0"/>
                <a:cs typeface="Times New Roman" panose="02020603050405020304" pitchFamily="18" charset="0"/>
              </a:rPr>
              <a:t>subregional</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transboundary</a:t>
            </a:r>
            <a:r>
              <a:rPr lang="en-US" dirty="0" smtClean="0">
                <a:latin typeface="Times New Roman" panose="02020603050405020304" pitchFamily="18" charset="0"/>
                <a:cs typeface="Times New Roman" panose="02020603050405020304" pitchFamily="18" charset="0"/>
              </a:rPr>
              <a:t> and bilateral cooperation.</a:t>
            </a:r>
          </a:p>
          <a:p>
            <a:pPr algn="just">
              <a:lnSpc>
                <a:spcPct val="160000"/>
              </a:lnSpc>
            </a:pPr>
            <a:endParaRPr lang="en-US" dirty="0">
              <a:latin typeface="Times New Roman" panose="02020603050405020304" pitchFamily="18" charset="0"/>
              <a:cs typeface="Times New Roman" panose="02020603050405020304" pitchFamily="18" charset="0"/>
            </a:endParaRPr>
          </a:p>
          <a:p>
            <a:pPr marL="0" indent="0" algn="just">
              <a:lnSpc>
                <a:spcPct val="160000"/>
              </a:lnSpc>
              <a:buNone/>
            </a:pPr>
            <a:r>
              <a:rPr lang="en-US" dirty="0" smtClean="0">
                <a:latin typeface="Times New Roman" panose="02020603050405020304" pitchFamily="18" charset="0"/>
                <a:cs typeface="Times New Roman" panose="02020603050405020304" pitchFamily="18" charset="0"/>
              </a:rPr>
              <a:t>2. Disaster risk reduction requires that responsibilities be shared by central Governments and relevant national authorities, sectors and stakeholders, as appropriate to their national circumstances and systems of governance</a:t>
            </a:r>
          </a:p>
          <a:p>
            <a:pPr algn="just">
              <a:lnSpc>
                <a:spcPct val="160000"/>
              </a:lnSpc>
            </a:pPr>
            <a:endParaRPr lang="en-US" dirty="0" smtClean="0">
              <a:latin typeface="Times New Roman" panose="02020603050405020304" pitchFamily="18" charset="0"/>
              <a:cs typeface="Times New Roman" panose="02020603050405020304" pitchFamily="18" charset="0"/>
            </a:endParaRPr>
          </a:p>
          <a:p>
            <a:pPr marL="0" indent="0" algn="just">
              <a:lnSpc>
                <a:spcPct val="160000"/>
              </a:lnSpc>
              <a:buNone/>
            </a:pPr>
            <a:r>
              <a:rPr lang="en-US" dirty="0" smtClean="0">
                <a:latin typeface="Times New Roman" panose="02020603050405020304" pitchFamily="18" charset="0"/>
                <a:cs typeface="Times New Roman" panose="02020603050405020304" pitchFamily="18" charset="0"/>
              </a:rPr>
              <a:t>3. Managing the risk of disasters is aimed at protecting persons and their property, health, livelihoods and productive assets, as well as cultural and environmental assets, while promoting and protecting all human rights, including the right to development</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45129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941" y="218940"/>
            <a:ext cx="11616744" cy="6336405"/>
          </a:xfrm>
        </p:spPr>
        <p:txBody>
          <a:bodyPr/>
          <a:lstStyle/>
          <a:p>
            <a:pPr marL="0" indent="0" algn="just">
              <a:lnSpc>
                <a:spcPct val="150000"/>
              </a:lnSpc>
              <a:buNone/>
            </a:pPr>
            <a:r>
              <a:rPr lang="en-US" dirty="0" smtClean="0"/>
              <a:t>4. </a:t>
            </a:r>
            <a:r>
              <a:rPr lang="en-US" dirty="0" smtClean="0">
                <a:latin typeface="Times New Roman" panose="02020603050405020304" pitchFamily="18" charset="0"/>
                <a:cs typeface="Times New Roman" panose="02020603050405020304" pitchFamily="18" charset="0"/>
              </a:rPr>
              <a:t>Disaster risk reduction requires an all-of-society engagement and partnership. It also requires empowerment and inclusive, accessible and non discriminatory participation, paying special attention to people disproportionately affected by disasters, especially the poorest.</a:t>
            </a: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 A gender, age, disability and cultural perspective should be integrated in all policies and practices, and women and youth leadership should be promoted.</a:t>
            </a: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 In this context, special attention should be paid to the improvement of organized voluntary work of citizens.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52205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699" y="412124"/>
            <a:ext cx="11109101" cy="6194738"/>
          </a:xfrm>
        </p:spPr>
        <p:txBody>
          <a:bodyPr>
            <a:normAutofit fontScale="77500" lnSpcReduction="20000"/>
          </a:bodyPr>
          <a:lstStyle/>
          <a:p>
            <a:pPr marL="0" indent="0" algn="just">
              <a:lnSpc>
                <a:spcPct val="170000"/>
              </a:lnSpc>
              <a:buNone/>
            </a:pPr>
            <a:r>
              <a:rPr lang="en-US" dirty="0" smtClean="0"/>
              <a:t>5. </a:t>
            </a:r>
            <a:r>
              <a:rPr lang="en-US" dirty="0" smtClean="0">
                <a:latin typeface="Times New Roman" panose="02020603050405020304" pitchFamily="18" charset="0"/>
                <a:cs typeface="Times New Roman" panose="02020603050405020304" pitchFamily="18" charset="0"/>
              </a:rPr>
              <a:t>Disaster risk reduction and management depends on coordination mechanisms within and across sectors and with relevant stakeholders at all levels, and it requires the full engagement of all State institutions of an executive and legislative nature at national and local levels and a clear articulation of responsibilities across public and private stakeholders, including business and academia, to ensure mutual outreach, partnership, complementarity in roles and accountability and follow-up.</a:t>
            </a:r>
          </a:p>
          <a:p>
            <a:pPr marL="0" indent="0" algn="just">
              <a:lnSpc>
                <a:spcPct val="170000"/>
              </a:lnSpc>
              <a:buNone/>
            </a:pPr>
            <a:endParaRPr lang="en-US" dirty="0">
              <a:latin typeface="Times New Roman" panose="02020603050405020304" pitchFamily="18" charset="0"/>
              <a:cs typeface="Times New Roman" panose="02020603050405020304" pitchFamily="18" charset="0"/>
            </a:endParaRPr>
          </a:p>
          <a:p>
            <a:pPr marL="0" indent="0" algn="just">
              <a:lnSpc>
                <a:spcPct val="170000"/>
              </a:lnSpc>
              <a:buNone/>
            </a:pPr>
            <a:r>
              <a:rPr lang="en-US" dirty="0" smtClean="0">
                <a:latin typeface="Times New Roman" panose="02020603050405020304" pitchFamily="18" charset="0"/>
                <a:cs typeface="Times New Roman" panose="02020603050405020304" pitchFamily="18" charset="0"/>
              </a:rPr>
              <a:t>6. While the enabling, guiding and coordinating role of national and federal State Governments remain essential, it is necessary to empower local authorities and local communities to reduce disaster risk, including through resources, incentives and decision-making responsibilities, as appropriate.</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10771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3335"/>
            <a:ext cx="10515600" cy="5893628"/>
          </a:xfrm>
        </p:spPr>
        <p:txBody>
          <a:bodyPr>
            <a:normAutofit fontScale="85000" lnSpcReduction="20000"/>
          </a:bodyPr>
          <a:lstStyle/>
          <a:p>
            <a:pPr marL="0" indent="0" algn="just">
              <a:lnSpc>
                <a:spcPct val="150000"/>
              </a:lnSpc>
              <a:buNone/>
            </a:pPr>
            <a:r>
              <a:rPr lang="en-US" dirty="0" smtClean="0">
                <a:latin typeface="Times New Roman" panose="02020603050405020304" pitchFamily="18" charset="0"/>
                <a:cs typeface="Times New Roman" panose="02020603050405020304" pitchFamily="18" charset="0"/>
              </a:rPr>
              <a:t>7.Disaster risk reduction requires a multi-hazard approach and inclusive risk-informed decision-making based on the open exchange and dissemination of disaggregated data, including by sex, age and disability, as well as on easily accessible, up-to-date, comprehensible, science-based, non-sensitive risk information, complemented by traditional knowledge.</a:t>
            </a:r>
          </a:p>
          <a:p>
            <a:pPr algn="just">
              <a:lnSpc>
                <a:spcPct val="150000"/>
              </a:lnSpc>
            </a:pP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8. The development, strengthening and implementation of relevant policies, plans, practices and mechanisms need to aim at coherence, as appropriate, across sustainable development and growth, food security, health and safety, climate change and variability, environmental management and disaster risk reduction agendas. Disaster risk reduction is essential to achieve sustainable development</a:t>
            </a:r>
            <a:r>
              <a:rPr lang="en-US" dirty="0" smtClean="0"/>
              <a:t>;</a:t>
            </a:r>
            <a:endParaRPr lang="en-GB" dirty="0"/>
          </a:p>
        </p:txBody>
      </p:sp>
    </p:spTree>
    <p:extLst>
      <p:ext uri="{BB962C8B-B14F-4D97-AF65-F5344CB8AC3E}">
        <p14:creationId xmlns:p14="http://schemas.microsoft.com/office/powerpoint/2010/main" val="36188044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9245"/>
            <a:ext cx="10515600" cy="5777718"/>
          </a:xfrm>
        </p:spPr>
        <p:txBody>
          <a:bodyPr/>
          <a:lstStyle/>
          <a:p>
            <a:pPr marL="0" indent="0" algn="just">
              <a:buNone/>
            </a:pPr>
            <a:r>
              <a:rPr lang="en-US" dirty="0" smtClean="0"/>
              <a:t>9. </a:t>
            </a:r>
            <a:r>
              <a:rPr lang="en-US" dirty="0" smtClean="0">
                <a:latin typeface="Times New Roman" panose="02020603050405020304" pitchFamily="18" charset="0"/>
                <a:cs typeface="Times New Roman" panose="02020603050405020304" pitchFamily="18" charset="0"/>
              </a:rPr>
              <a:t>While the drivers of disaster risk may be local, national, regional or global in scope, disaster risks have local and specific characteristics that must be understood for the determination of measures to reduce disaster risk.</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10.Addressing underlying disaster risk factors through disaster risk-informed public and private investments is more cost-effective than primary reliance on post-disaster response and recovery, and contributes to sustainable development</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9474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7882"/>
            <a:ext cx="10515600" cy="5739081"/>
          </a:xfrm>
        </p:spPr>
        <p:txBody>
          <a:bodyPr>
            <a:normAutofit fontScale="92500"/>
          </a:bodyPr>
          <a:lstStyle/>
          <a:p>
            <a:pPr marL="0" indent="0" algn="just">
              <a:lnSpc>
                <a:spcPct val="160000"/>
              </a:lnSpc>
              <a:buNone/>
            </a:pPr>
            <a:r>
              <a:rPr lang="en-US" dirty="0" smtClean="0">
                <a:latin typeface="Times New Roman" panose="02020603050405020304" pitchFamily="18" charset="0"/>
                <a:cs typeface="Times New Roman" panose="02020603050405020304" pitchFamily="18" charset="0"/>
              </a:rPr>
              <a:t>11.In the post-disaster recovery, rehabilitation and reconstruction phase, it is critical to prevent the creation of and to reduce disaster risk by “Building Back Better” and increasing public education and awareness of disaster risk</a:t>
            </a:r>
          </a:p>
          <a:p>
            <a:pPr marL="0" indent="0" algn="just">
              <a:lnSpc>
                <a:spcPct val="160000"/>
              </a:lnSpc>
              <a:buNone/>
            </a:pPr>
            <a:endParaRPr lang="en-US" dirty="0" smtClean="0">
              <a:latin typeface="Times New Roman" panose="02020603050405020304" pitchFamily="18" charset="0"/>
              <a:cs typeface="Times New Roman" panose="02020603050405020304" pitchFamily="18" charset="0"/>
            </a:endParaRPr>
          </a:p>
          <a:p>
            <a:pPr marL="0" indent="0" algn="just">
              <a:lnSpc>
                <a:spcPct val="160000"/>
              </a:lnSpc>
              <a:buNone/>
            </a:pPr>
            <a:r>
              <a:rPr lang="en-US" dirty="0" smtClean="0">
                <a:latin typeface="Times New Roman" panose="02020603050405020304" pitchFamily="18" charset="0"/>
                <a:cs typeface="Times New Roman" panose="02020603050405020304" pitchFamily="18" charset="0"/>
              </a:rPr>
              <a:t>12. An effective and meaningful global partnership and the further strengthening of international cooperation, including the fulfilment of respective commitments of official development assistance by developed countries, are essential for effective disaster risk management</a:t>
            </a:r>
          </a:p>
          <a:p>
            <a:pPr marL="0" indent="0" algn="just">
              <a:lnSpc>
                <a:spcPct val="16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61575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2290" y="293039"/>
            <a:ext cx="10515600" cy="4351338"/>
          </a:xfrm>
        </p:spPr>
        <p:txBody>
          <a:bodyPr/>
          <a:lstStyle/>
          <a:p>
            <a:pPr marL="0" lvl="0" indent="0" algn="just">
              <a:lnSpc>
                <a:spcPct val="150000"/>
              </a:lnSpc>
              <a:buNone/>
            </a:pPr>
            <a:r>
              <a:rPr lang="en-US" sz="1800" dirty="0">
                <a:solidFill>
                  <a:prstClr val="black"/>
                </a:solidFill>
                <a:latin typeface="Times New Roman" panose="02020603050405020304" pitchFamily="18" charset="0"/>
                <a:cs typeface="Times New Roman" panose="02020603050405020304" pitchFamily="18" charset="0"/>
              </a:rPr>
              <a:t>13. </a:t>
            </a:r>
            <a:r>
              <a:rPr lang="en-US" sz="2400" dirty="0">
                <a:solidFill>
                  <a:prstClr val="black"/>
                </a:solidFill>
                <a:latin typeface="Times New Roman" panose="02020603050405020304" pitchFamily="18" charset="0"/>
                <a:cs typeface="Times New Roman" panose="02020603050405020304" pitchFamily="18" charset="0"/>
              </a:rPr>
              <a:t>Developing countries, in particular the least developed countries, small island developing States, landlocked developing countries and African countries, as well as middle-income and other countries facing specific disaster risk challenges, need adequate, sustainable and timely provision of support, including through finance, technology transfer and capacity building from developed countries and partners tailored to their needs and priorities, as identified by them.</a:t>
            </a:r>
          </a:p>
          <a:p>
            <a:pPr lvl="0"/>
            <a:endParaRPr lang="en-GB" sz="1800" dirty="0">
              <a:solidFill>
                <a:prstClr val="black"/>
              </a:solidFill>
            </a:endParaRPr>
          </a:p>
          <a:p>
            <a:endParaRPr lang="en-GB" dirty="0"/>
          </a:p>
        </p:txBody>
      </p:sp>
    </p:spTree>
    <p:extLst>
      <p:ext uri="{BB962C8B-B14F-4D97-AF65-F5344CB8AC3E}">
        <p14:creationId xmlns:p14="http://schemas.microsoft.com/office/powerpoint/2010/main" val="3188777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8350" y="674557"/>
            <a:ext cx="10515600" cy="4351338"/>
          </a:xfrm>
        </p:spPr>
        <p:txBody>
          <a:bodyPr/>
          <a:lstStyle/>
          <a:p>
            <a:pPr algn="just"/>
            <a:r>
              <a:rPr lang="en-US" dirty="0" smtClean="0"/>
              <a:t>A typical DM continuum comprises six elements; the pre-disaster phase includes prevention, mitigation and preparedness, while the </a:t>
            </a:r>
            <a:r>
              <a:rPr lang="en-US" dirty="0" err="1" smtClean="0"/>
              <a:t>postdisaster</a:t>
            </a:r>
            <a:r>
              <a:rPr lang="en-US" dirty="0" smtClean="0"/>
              <a:t> phase includes response, rehabilitation, reconstruction and recovery. </a:t>
            </a:r>
            <a:endParaRPr lang="en-US" dirty="0"/>
          </a:p>
        </p:txBody>
      </p:sp>
    </p:spTree>
    <p:extLst>
      <p:ext uri="{BB962C8B-B14F-4D97-AF65-F5344CB8AC3E}">
        <p14:creationId xmlns:p14="http://schemas.microsoft.com/office/powerpoint/2010/main" val="380677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a:t>
            </a:r>
            <a:endParaRPr lang="en-US" dirty="0"/>
          </a:p>
        </p:txBody>
      </p:sp>
      <p:sp>
        <p:nvSpPr>
          <p:cNvPr id="3" name="Content Placeholder 2"/>
          <p:cNvSpPr>
            <a:spLocks noGrp="1"/>
          </p:cNvSpPr>
          <p:nvPr>
            <p:ph idx="1"/>
          </p:nvPr>
        </p:nvSpPr>
        <p:spPr>
          <a:xfrm>
            <a:off x="838200" y="1549101"/>
            <a:ext cx="10515600" cy="4627862"/>
          </a:xfrm>
        </p:spPr>
        <p:txBody>
          <a:bodyPr/>
          <a:lstStyle/>
          <a:p>
            <a:r>
              <a:rPr lang="en-US" dirty="0" smtClean="0"/>
              <a:t>A holistic and integrated approach will be evolved toward disaster management with emphasis on building strategic partnerships at various levels. The themes underpinning the policy are: </a:t>
            </a:r>
          </a:p>
          <a:p>
            <a:r>
              <a:rPr lang="en-US" dirty="0" smtClean="0"/>
              <a:t>Community based DM, including last mile integration of the policy, plans and execution.</a:t>
            </a:r>
          </a:p>
          <a:p>
            <a:r>
              <a:rPr lang="en-US" dirty="0" smtClean="0"/>
              <a:t>  Capacity development in all spheres. </a:t>
            </a:r>
          </a:p>
          <a:p>
            <a:r>
              <a:rPr lang="en-US" dirty="0" smtClean="0"/>
              <a:t> Consolidation of past initiatives and best practices. </a:t>
            </a:r>
          </a:p>
          <a:p>
            <a:r>
              <a:rPr lang="en-US" dirty="0" smtClean="0"/>
              <a:t> Cooperation with agencies at national and international levels.</a:t>
            </a:r>
          </a:p>
          <a:p>
            <a:r>
              <a:rPr lang="en-US" dirty="0" smtClean="0"/>
              <a:t> Multi-sectoral synergy. </a:t>
            </a:r>
            <a:endParaRPr lang="en-US" dirty="0"/>
          </a:p>
        </p:txBody>
      </p:sp>
    </p:spTree>
    <p:extLst>
      <p:ext uri="{BB962C8B-B14F-4D97-AF65-F5344CB8AC3E}">
        <p14:creationId xmlns:p14="http://schemas.microsoft.com/office/powerpoint/2010/main" val="2069233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9972"/>
            <a:ext cx="10515600" cy="1325563"/>
          </a:xfrm>
        </p:spPr>
        <p:txBody>
          <a:bodyPr/>
          <a:lstStyle/>
          <a:p>
            <a:r>
              <a:rPr lang="en-US" dirty="0"/>
              <a:t>The objectives of the national policy on disaster </a:t>
            </a:r>
            <a:r>
              <a:rPr lang="en-US" dirty="0" smtClean="0"/>
              <a:t>management</a:t>
            </a:r>
            <a:endParaRPr lang="en-US" dirty="0"/>
          </a:p>
        </p:txBody>
      </p:sp>
      <p:sp>
        <p:nvSpPr>
          <p:cNvPr id="3" name="Content Placeholder 2"/>
          <p:cNvSpPr>
            <a:spLocks noGrp="1"/>
          </p:cNvSpPr>
          <p:nvPr>
            <p:ph idx="1"/>
          </p:nvPr>
        </p:nvSpPr>
        <p:spPr/>
        <p:txBody>
          <a:bodyPr/>
          <a:lstStyle/>
          <a:p>
            <a:pPr lvl="0"/>
            <a:r>
              <a:rPr lang="en-US" dirty="0">
                <a:solidFill>
                  <a:srgbClr val="FF0000"/>
                </a:solidFill>
              </a:rPr>
              <a:t>Promoting a culture of prevention, preparedness and resilience at all levels through knowledge, innovation and education.</a:t>
            </a:r>
          </a:p>
          <a:p>
            <a:pPr lvl="0"/>
            <a:r>
              <a:rPr lang="en-US" dirty="0">
                <a:solidFill>
                  <a:srgbClr val="FF0000"/>
                </a:solidFill>
              </a:rPr>
              <a:t>Encouraging mitigation measures based on technology, traditional wisdom and environmental sustainability.</a:t>
            </a:r>
          </a:p>
          <a:p>
            <a:pPr lvl="0"/>
            <a:r>
              <a:rPr lang="en-US" dirty="0">
                <a:solidFill>
                  <a:srgbClr val="FF0000"/>
                </a:solidFill>
              </a:rPr>
              <a:t>­ Mainstreaming disaster management into the developmental planning process.</a:t>
            </a:r>
          </a:p>
          <a:p>
            <a:pPr lvl="0"/>
            <a:r>
              <a:rPr lang="en-US" dirty="0">
                <a:solidFill>
                  <a:srgbClr val="FF0000"/>
                </a:solidFill>
              </a:rPr>
              <a:t>­Establishing institutional and techno-legal frame works to create an enabling regulatory environment and a compliance regime.</a:t>
            </a:r>
          </a:p>
          <a:p>
            <a:endParaRPr lang="en-US" dirty="0"/>
          </a:p>
        </p:txBody>
      </p:sp>
    </p:spTree>
    <p:extLst>
      <p:ext uri="{BB962C8B-B14F-4D97-AF65-F5344CB8AC3E}">
        <p14:creationId xmlns:p14="http://schemas.microsoft.com/office/powerpoint/2010/main" val="201416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8184"/>
            <a:ext cx="10515600" cy="5918779"/>
          </a:xfrm>
        </p:spPr>
        <p:txBody>
          <a:bodyPr>
            <a:normAutofit/>
          </a:bodyPr>
          <a:lstStyle/>
          <a:p>
            <a:pPr lvl="0" algn="just"/>
            <a:r>
              <a:rPr lang="en-US" dirty="0">
                <a:solidFill>
                  <a:srgbClr val="FF0000"/>
                </a:solidFill>
              </a:rPr>
              <a:t>Ensuring efficient mechanism for identification, assessment and monitoring of disaster risks.</a:t>
            </a:r>
          </a:p>
          <a:p>
            <a:pPr lvl="0" algn="just"/>
            <a:r>
              <a:rPr lang="en-US" dirty="0">
                <a:solidFill>
                  <a:srgbClr val="FF0000"/>
                </a:solidFill>
              </a:rPr>
              <a:t>­Developing contemporary forecasting and early warning systems backed by responsive and failsafe communication with information technology support.</a:t>
            </a:r>
          </a:p>
          <a:p>
            <a:pPr lvl="0" algn="just"/>
            <a:r>
              <a:rPr lang="en-US" dirty="0">
                <a:solidFill>
                  <a:srgbClr val="FF0000"/>
                </a:solidFill>
              </a:rPr>
              <a:t>­Promoting a productive partnership with the media to create awareness and contributing towards capacity development.</a:t>
            </a:r>
          </a:p>
          <a:p>
            <a:pPr lvl="0" algn="just"/>
            <a:r>
              <a:rPr lang="en-US" dirty="0">
                <a:solidFill>
                  <a:srgbClr val="FF0000"/>
                </a:solidFill>
              </a:rPr>
              <a:t>­Ensuring efficient response and relief with a caring approach towards the needs of the vulnerable sections of the society</a:t>
            </a:r>
            <a:r>
              <a:rPr lang="en-US" dirty="0" smtClean="0"/>
              <a:t>.</a:t>
            </a:r>
            <a:endParaRPr lang="en-US" dirty="0"/>
          </a:p>
          <a:p>
            <a:pPr lvl="0"/>
            <a:r>
              <a:rPr lang="en-US" dirty="0"/>
              <a:t>­</a:t>
            </a:r>
            <a:r>
              <a:rPr lang="en-US" dirty="0">
                <a:solidFill>
                  <a:srgbClr val="FF0000"/>
                </a:solidFill>
              </a:rPr>
              <a:t>Undertaking reconstruction as an opportunity to build disaster resilient structures and habitat for ensuring safer living.</a:t>
            </a:r>
          </a:p>
          <a:p>
            <a:pPr lvl="0"/>
            <a:r>
              <a:rPr lang="en-US" dirty="0">
                <a:solidFill>
                  <a:srgbClr val="FF0000"/>
                </a:solidFill>
              </a:rPr>
              <a:t>­Promoting productive and proactive partnership with media in disaster management.</a:t>
            </a:r>
          </a:p>
          <a:p>
            <a:endParaRPr lang="en-US" dirty="0"/>
          </a:p>
        </p:txBody>
      </p:sp>
    </p:spTree>
    <p:extLst>
      <p:ext uri="{BB962C8B-B14F-4D97-AF65-F5344CB8AC3E}">
        <p14:creationId xmlns:p14="http://schemas.microsoft.com/office/powerpoint/2010/main" val="310427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Institutional </a:t>
            </a:r>
            <a:r>
              <a:rPr lang="en-US" dirty="0" smtClean="0"/>
              <a:t>Arrangements for DM </a:t>
            </a:r>
            <a:endParaRPr lang="en-US" dirty="0"/>
          </a:p>
        </p:txBody>
      </p:sp>
      <p:sp>
        <p:nvSpPr>
          <p:cNvPr id="3" name="Content Placeholder 2"/>
          <p:cNvSpPr>
            <a:spLocks noGrp="1"/>
          </p:cNvSpPr>
          <p:nvPr>
            <p:ph idx="1"/>
          </p:nvPr>
        </p:nvSpPr>
        <p:spPr>
          <a:xfrm>
            <a:off x="838200" y="1527586"/>
            <a:ext cx="10515600" cy="4649377"/>
          </a:xfrm>
        </p:spPr>
        <p:txBody>
          <a:bodyPr/>
          <a:lstStyle/>
          <a:p>
            <a:r>
              <a:rPr lang="en-US" dirty="0" smtClean="0">
                <a:solidFill>
                  <a:srgbClr val="FF0000"/>
                </a:solidFill>
              </a:rPr>
              <a:t>Disaster </a:t>
            </a:r>
            <a:r>
              <a:rPr lang="en-US" dirty="0">
                <a:solidFill>
                  <a:srgbClr val="FF0000"/>
                </a:solidFill>
              </a:rPr>
              <a:t>Management Act, </a:t>
            </a:r>
            <a:r>
              <a:rPr lang="en-US" dirty="0" smtClean="0">
                <a:solidFill>
                  <a:srgbClr val="FF0000"/>
                </a:solidFill>
              </a:rPr>
              <a:t>2005</a:t>
            </a:r>
          </a:p>
          <a:p>
            <a:pPr marL="0" indent="0" algn="just">
              <a:buNone/>
            </a:pPr>
            <a:r>
              <a:rPr lang="en-US" dirty="0"/>
              <a:t>The Act lays down institutional, legal, financial and </a:t>
            </a:r>
            <a:r>
              <a:rPr lang="en-US" dirty="0" smtClean="0"/>
              <a:t>coordination mechanisms </a:t>
            </a:r>
            <a:r>
              <a:rPr lang="en-US" dirty="0"/>
              <a:t>at the national, state, district and local levels. </a:t>
            </a:r>
            <a:endParaRPr lang="en-US" dirty="0" smtClean="0"/>
          </a:p>
          <a:p>
            <a:pPr marL="0" indent="0" algn="just">
              <a:buNone/>
            </a:pPr>
            <a:r>
              <a:rPr lang="en-US" dirty="0" smtClean="0"/>
              <a:t>These institutions are </a:t>
            </a:r>
            <a:r>
              <a:rPr lang="en-US" dirty="0"/>
              <a:t>not parallel structures and will work in close harmony. </a:t>
            </a:r>
            <a:endParaRPr lang="en-US" dirty="0" smtClean="0"/>
          </a:p>
          <a:p>
            <a:pPr marL="0" indent="0" algn="just">
              <a:buNone/>
            </a:pPr>
            <a:r>
              <a:rPr lang="en-US" dirty="0" smtClean="0"/>
              <a:t>The new institutional </a:t>
            </a:r>
            <a:r>
              <a:rPr lang="en-US" dirty="0"/>
              <a:t>framework is expected to usher in a paradigm shift in </a:t>
            </a:r>
            <a:r>
              <a:rPr lang="en-US" dirty="0" smtClean="0"/>
              <a:t>DM from </a:t>
            </a:r>
            <a:r>
              <a:rPr lang="en-US" dirty="0"/>
              <a:t>relief-centric approach to a proactive regime that lays greater </a:t>
            </a:r>
            <a:r>
              <a:rPr lang="en-US" dirty="0" smtClean="0"/>
              <a:t>emphasis on </a:t>
            </a:r>
            <a:r>
              <a:rPr lang="en-US" dirty="0"/>
              <a:t>preparedness, prevention and mitigation. </a:t>
            </a:r>
          </a:p>
        </p:txBody>
      </p:sp>
    </p:spTree>
    <p:extLst>
      <p:ext uri="{BB962C8B-B14F-4D97-AF65-F5344CB8AC3E}">
        <p14:creationId xmlns:p14="http://schemas.microsoft.com/office/powerpoint/2010/main" val="1358194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TotalTime>
  <Words>3793</Words>
  <Application>Microsoft Office PowerPoint</Application>
  <PresentationFormat>Widescreen</PresentationFormat>
  <Paragraphs>180</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Calibri Light</vt:lpstr>
      <vt:lpstr>Times New Roman</vt:lpstr>
      <vt:lpstr>Office Theme</vt:lpstr>
      <vt:lpstr>PowerPoint Presentation</vt:lpstr>
      <vt:lpstr>NATIONAL DISASTER MANAGEMENT POLICY Vision </vt:lpstr>
      <vt:lpstr>PowerPoint Presentation</vt:lpstr>
      <vt:lpstr>PowerPoint Presentation</vt:lpstr>
      <vt:lpstr>PowerPoint Presentation</vt:lpstr>
      <vt:lpstr>Approach </vt:lpstr>
      <vt:lpstr>The objectives of the national policy on disaster management</vt:lpstr>
      <vt:lpstr>PowerPoint Presentation</vt:lpstr>
      <vt:lpstr>Institutional Arrangements for DM </vt:lpstr>
      <vt:lpstr>Institutional Framework under the DM Act </vt:lpstr>
      <vt:lpstr>Institutional Framework under the DM Act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District Disaster Management Authority (DDMA)</vt:lpstr>
      <vt:lpstr>Local Authorities</vt:lpstr>
      <vt:lpstr>National Institute of Disaster Management (NIDM)</vt:lpstr>
      <vt:lpstr>PowerPoint Presentation</vt:lpstr>
      <vt:lpstr>PowerPoint Presentation</vt:lpstr>
      <vt:lpstr>PowerPoint Presentation</vt:lpstr>
      <vt:lpstr>National Disaster Response Force (NDRF) </vt:lpstr>
      <vt:lpstr>PowerPoint Presentation</vt:lpstr>
      <vt:lpstr>PowerPoint Presentation</vt:lpstr>
      <vt:lpstr>PowerPoint Presentation</vt:lpstr>
      <vt:lpstr>PowerPoint Presentation</vt:lpstr>
      <vt:lpstr>Other Important Institutional Arrangements</vt:lpstr>
      <vt:lpstr>Sendai Framework for Disaster Risk Reduction 2015-2030 </vt:lpstr>
      <vt:lpstr>The seven global targets are:</vt:lpstr>
      <vt:lpstr>PowerPoint Presentation</vt:lpstr>
      <vt:lpstr>Priorities for action</vt:lpstr>
      <vt:lpstr>1: Understanding disaster risk</vt:lpstr>
      <vt:lpstr>Priority 2: Strengthening disaster risk governance to manage disaster risk  </vt:lpstr>
      <vt:lpstr>Priority 3: Investing in disaster risk reduction for resilience </vt:lpstr>
      <vt:lpstr>Priority 4: Enhancing disaster preparedness for effective response and to "Build Back Better" in recovery, rehabilitation and reconstruction </vt:lpstr>
      <vt:lpstr>PowerPoint Presentation</vt:lpstr>
      <vt:lpstr>Guiding principles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CAS</dc:creator>
  <cp:lastModifiedBy>CAS</cp:lastModifiedBy>
  <cp:revision>22</cp:revision>
  <dcterms:created xsi:type="dcterms:W3CDTF">2022-01-31T05:12:52Z</dcterms:created>
  <dcterms:modified xsi:type="dcterms:W3CDTF">2022-02-08T09:31:59Z</dcterms:modified>
</cp:coreProperties>
</file>