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10.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10.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10.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_rels/presentation.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8.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62.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3.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82.xml.rels" ContentType="application/vnd.openxmlformats-package.relationships+xml"/>
  <Override PartName="/ppt/slideLayouts/_rels/slideLayout112.xml.rels" ContentType="application/vnd.openxmlformats-package.relationships+xml"/>
  <Override PartName="/ppt/slideLayouts/_rels/slideLayout108.xml.rels" ContentType="application/vnd.openxmlformats-package.relationships+xml"/>
  <Override PartName="/ppt/slideLayouts/_rels/slideLayout60.xml.rels" ContentType="application/vnd.openxmlformats-package.relationships+xml"/>
  <Override PartName="/ppt/slideLayouts/_rels/slideLayout56.xml.rels" ContentType="application/vnd.openxmlformats-package.relationships+xml"/>
  <Override PartName="/ppt/slideLayouts/_rels/slideLayout66.xml.rels" ContentType="application/vnd.openxmlformats-package.relationships+xml"/>
  <Override PartName="/ppt/slideLayouts/_rels/slideLayout70.xml.rels" ContentType="application/vnd.openxmlformats-package.relationships+xml"/>
  <Override PartName="/ppt/slideLayouts/_rels/slideLayout118.xml.rels" ContentType="application/vnd.openxmlformats-package.relationships+xml"/>
  <Override PartName="/ppt/slideLayouts/_rels/slideLayout75.xml.rels" ContentType="application/vnd.openxmlformats-package.relationships+xml"/>
  <Override PartName="/ppt/slideLayouts/_rels/slideLayout61.xml.rels" ContentType="application/vnd.openxmlformats-package.relationships+xml"/>
  <Override PartName="/ppt/slideLayouts/_rels/slideLayout57.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76.xml.rels" ContentType="application/vnd.openxmlformats-package.relationships+xml"/>
  <Override PartName="/ppt/slideLayouts/_rels/slideLayout105.xml.rels" ContentType="application/vnd.openxmlformats-package.relationships+xml"/>
  <Override PartName="/ppt/slideLayouts/_rels/slideLayout53.xml.rels" ContentType="application/vnd.openxmlformats-package.relationships+xml"/>
  <Override PartName="/ppt/slideLayouts/_rels/slideLayout81.xml.rels" ContentType="application/vnd.openxmlformats-package.relationships+xml"/>
  <Override PartName="/ppt/slideLayouts/_rels/slideLayout107.xml.rels" ContentType="application/vnd.openxmlformats-package.relationships+xml"/>
  <Override PartName="/ppt/slideLayouts/_rels/slideLayout65.xml.rels" ContentType="application/vnd.openxmlformats-package.relationships+xml"/>
  <Override PartName="/ppt/slideLayouts/_rels/slideLayout117.xml.rels" ContentType="application/vnd.openxmlformats-package.relationships+xml"/>
  <Override PartName="/ppt/slideLayouts/_rels/slideLayout74.xml.rels" ContentType="application/vnd.openxmlformats-package.relationships+xml"/>
  <Override PartName="/ppt/slideLayouts/_rels/slideLayout109.xml.rels" ContentType="application/vnd.openxmlformats-package.relationships+xml"/>
  <Override PartName="/ppt/slideLayouts/_rels/slideLayout113.xml.rels" ContentType="application/vnd.openxmlformats-package.relationships+xml"/>
  <Override PartName="/ppt/slideLayouts/_rels/slideLayout110.xml.rels" ContentType="application/vnd.openxmlformats-package.relationships+xml"/>
  <Override PartName="/ppt/slideLayouts/_rels/slideLayout103.xml.rels" ContentType="application/vnd.openxmlformats-package.relationships+xml"/>
  <Override PartName="/ppt/slideLayouts/_rels/slideLayout94.xml.rels" ContentType="application/vnd.openxmlformats-package.relationships+xml"/>
  <Override PartName="/ppt/slideLayouts/_rels/slideLayout78.xml.rels" ContentType="application/vnd.openxmlformats-package.relationships+xml"/>
  <Override PartName="/ppt/slideLayouts/_rels/slideLayout87.xml.rels" ContentType="application/vnd.openxmlformats-package.relationships+xml"/>
  <Override PartName="/ppt/slideLayouts/_rels/slideLayout104.xml.rels" ContentType="application/vnd.openxmlformats-package.relationships+xml"/>
  <Override PartName="/ppt/slideLayouts/_rels/slideLayout52.xml.rels" ContentType="application/vnd.openxmlformats-package.relationships+xml"/>
  <Override PartName="/ppt/slideLayouts/_rels/slideLayout111.xml.rels" ContentType="application/vnd.openxmlformats-package.relationships+xml"/>
  <Override PartName="/ppt/slideLayouts/_rels/slideLayout6.xml.rels" ContentType="application/vnd.openxmlformats-package.relationships+xml"/>
  <Override PartName="/ppt/slideLayouts/_rels/slideLayout80.xml.rels" ContentType="application/vnd.openxmlformats-package.relationships+xml"/>
  <Override PartName="/ppt/slideLayouts/_rels/slideLayout106.xml.rels" ContentType="application/vnd.openxmlformats-package.relationships+xml"/>
  <Override PartName="/ppt/slideLayouts/_rels/slideLayout64.xml.rels" ContentType="application/vnd.openxmlformats-package.relationships+xml"/>
  <Override PartName="/ppt/slideLayouts/_rels/slideLayout116.xml.rels" ContentType="application/vnd.openxmlformats-package.relationships+xml"/>
  <Override PartName="/ppt/slideLayouts/_rels/slideLayout88.xml.rels" ContentType="application/vnd.openxmlformats-package.relationships+xml"/>
  <Override PartName="/ppt/slideLayouts/_rels/slideLayout95.xml.rels" ContentType="application/vnd.openxmlformats-package.relationships+xml"/>
  <Override PartName="/ppt/slideLayouts/_rels/slideLayout79.xml.rels" ContentType="application/vnd.openxmlformats-package.relationships+xml"/>
  <Override PartName="/ppt/slideLayouts/_rels/slideLayout83.xml.rels" ContentType="application/vnd.openxmlformats-package.relationships+xml"/>
  <Override PartName="/ppt/slideLayouts/_rels/slideLayout30.xml.rels" ContentType="application/vnd.openxmlformats-package.relationships+xml"/>
  <Override PartName="/ppt/slideLayouts/_rels/slideLayout96.xml.rels" ContentType="application/vnd.openxmlformats-package.relationships+xml"/>
  <Override PartName="/ppt/slideLayouts/_rels/slideLayout43.xml.rels" ContentType="application/vnd.openxmlformats-package.relationships+xml"/>
  <Override PartName="/ppt/slideLayouts/_rels/slideLayout114.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115.xml.rels" ContentType="application/vnd.openxmlformats-package.relationships+xml"/>
  <Override PartName="/ppt/slideLayouts/_rels/slideLayout100.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55.xml.rels" ContentType="application/vnd.openxmlformats-package.relationships+xml"/>
  <Override PartName="/ppt/slideLayouts/_rels/slideLayout40.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46.xml.rels" ContentType="application/vnd.openxmlformats-package.relationships+xml"/>
  <Override PartName="/ppt/slideLayouts/_rels/slideLayout92.xml.rels" ContentType="application/vnd.openxmlformats-package.relationships+xml"/>
  <Override PartName="/ppt/slideLayouts/_rels/slideLayout38.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37.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91.xml.rels" ContentType="application/vnd.openxmlformats-package.relationships+xml"/>
  <Override PartName="/ppt/slideLayouts/_rels/slideLayout50.xml.rels" ContentType="application/vnd.openxmlformats-package.relationships+xml"/>
  <Override PartName="/ppt/slideLayouts/_rels/slideLayout99.xml.rels" ContentType="application/vnd.openxmlformats-package.relationships+xml"/>
  <Override PartName="/ppt/slideLayouts/_rels/slideLayout25.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90.xml.rels" ContentType="application/vnd.openxmlformats-package.relationships+xml"/>
  <Override PartName="/ppt/slideLayouts/_rels/slideLayout45.xml.rels" ContentType="application/vnd.openxmlformats-package.relationships+xml"/>
  <Override PartName="/ppt/slideLayouts/_rels/slideLayout98.xml.rels" ContentType="application/vnd.openxmlformats-package.relationships+xml"/>
  <Override PartName="/ppt/slideLayouts/_rels/slideLayout24.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8.xml.rels" ContentType="application/vnd.openxmlformats-package.relationships+xml"/>
  <Override PartName="/ppt/slideLayouts/_rels/slideLayout101.xml.rels" ContentType="application/vnd.openxmlformats-package.relationships+xml"/>
  <Override PartName="/ppt/slideLayouts/_rels/slideLayout86.xml.rels" ContentType="application/vnd.openxmlformats-package.relationships+xml"/>
  <Override PartName="/ppt/slideLayouts/_rels/slideLayout77.xml.rels" ContentType="application/vnd.openxmlformats-package.relationships+xml"/>
  <Override PartName="/ppt/slideLayouts/_rels/slideLayout102.xml.rels" ContentType="application/vnd.openxmlformats-package.relationships+xml"/>
  <Override PartName="/ppt/slideLayouts/_rels/slideLayout120.xml.rels" ContentType="application/vnd.openxmlformats-package.relationships+xml"/>
  <Override PartName="/ppt/slideLayouts/_rels/slideLayout93.xml.rels" ContentType="application/vnd.openxmlformats-package.relationships+xml"/>
  <Override PartName="/ppt/slideLayouts/_rels/slideLayout119.xml.rels" ContentType="application/vnd.openxmlformats-package.relationships+xml"/>
  <Override PartName="/ppt/slideLayouts/_rels/slideLayout44.xml.rels" ContentType="application/vnd.openxmlformats-package.relationships+xml"/>
  <Override PartName="/ppt/slideLayouts/_rels/slideLayout97.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8.xml" ContentType="application/vnd.openxmlformats-officedocument.presentationml.slideLayout+xml"/>
  <Override PartName="/ppt/slideLayouts/slideLayout49.xml" ContentType="application/vnd.openxmlformats-officedocument.presentationml.slideLayout+xml"/>
  <Override PartName="/ppt/slideLayouts/slideLayout12.xml" ContentType="application/vnd.openxmlformats-officedocument.presentationml.slideLayout+xml"/>
  <Override PartName="/ppt/slideLayouts/slideLayout117.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16.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5.xml" ContentType="application/vnd.openxmlformats-officedocument.presentationml.slideLayout+xml"/>
  <Override PartName="/ppt/slideLayouts/slideLayout27.xml" ContentType="application/vnd.openxmlformats-officedocument.presentationml.slideLayout+xml"/>
  <Override PartName="/ppt/slideLayouts/slideLayout92.xml" ContentType="application/vnd.openxmlformats-officedocument.presentationml.slideLayout+xml"/>
  <Override PartName="/ppt/slideLayouts/slideLayout26.xml" ContentType="application/vnd.openxmlformats-officedocument.presentationml.slideLayout+xml"/>
  <Override PartName="/ppt/slideLayouts/slideLayout91.xml" ContentType="application/vnd.openxmlformats-officedocument.presentationml.slideLayout+xml"/>
  <Override PartName="/ppt/slideLayouts/slideLayout25.xml" ContentType="application/vnd.openxmlformats-officedocument.presentationml.slideLayout+xml"/>
  <Override PartName="/ppt/slideLayouts/slideLayout90.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58.xml" ContentType="application/vnd.openxmlformats-officedocument.presentationml.slideLayout+xml"/>
  <Override PartName="/ppt/slideLayouts/slideLayout21.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100.xml" ContentType="application/vnd.openxmlformats-officedocument.presentationml.slideLayout+xml"/>
  <Override PartName="/ppt/slideLayouts/slideLayout95.xml" ContentType="application/vnd.openxmlformats-officedocument.presentationml.slideLayout+xml"/>
  <Override PartName="/ppt/slideLayouts/slideLayout108.xml" ContentType="application/vnd.openxmlformats-officedocument.presentationml.slideLayout+xml"/>
  <Override PartName="/ppt/slideLayouts/slideLayout101.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slideLayouts/slideLayout102.xml" ContentType="application/vnd.openxmlformats-officedocument.presentationml.slideLayout+xml"/>
  <Override PartName="/ppt/slideLayouts/slideLayout77.xml" ContentType="application/vnd.openxmlformats-officedocument.presentationml.slideLayout+xml"/>
  <Override PartName="/ppt/slideLayouts/slideLayout120.xml" ContentType="application/vnd.openxmlformats-officedocument.presentationml.slideLayout+xml"/>
  <Override PartName="/ppt/slideLayouts/slideLayout65.xml" ContentType="application/vnd.openxmlformats-officedocument.presentationml.slideLayout+xml"/>
  <Override PartName="/ppt/slideLayouts/slideLayout114.xml" ContentType="application/vnd.openxmlformats-officedocument.presentationml.slideLayout+xml"/>
  <Override PartName="/ppt/slideLayouts/slideLayout113.xml" ContentType="application/vnd.openxmlformats-officedocument.presentationml.slideLayout+xml"/>
  <Override PartName="/ppt/slideLayouts/slideLayout1.xml" ContentType="application/vnd.openxmlformats-officedocument.presentationml.slideLayout+xml"/>
  <Override PartName="/ppt/slideLayouts/slideLayout112.xml" ContentType="application/vnd.openxmlformats-officedocument.presentationml.slideLayout+xml"/>
  <Override PartName="/ppt/slideLayouts/slideLayout111.xml" ContentType="application/vnd.openxmlformats-officedocument.presentationml.slideLayout+xml"/>
  <Override PartName="/ppt/slideLayouts/slideLayout110.xml" ContentType="application/vnd.openxmlformats-officedocument.presentationml.slideLayout+xml"/>
  <Override PartName="/ppt/slideLayouts/slideLayout107.xml" ContentType="application/vnd.openxmlformats-officedocument.presentationml.slideLayout+xml"/>
  <Override PartName="/ppt/slideLayouts/slideLayout106.xml" ContentType="application/vnd.openxmlformats-officedocument.presentationml.slideLayout+xml"/>
  <Override PartName="/ppt/slideLayouts/slideLayout99.xml" ContentType="application/vnd.openxmlformats-officedocument.presentationml.slideLayout+xml"/>
  <Override PartName="/ppt/slideLayouts/slideLayout62.xml" ContentType="application/vnd.openxmlformats-officedocument.presentationml.slideLayout+xml"/>
  <Override PartName="/ppt/slideLayouts/slideLayout105.xml" ContentType="application/vnd.openxmlformats-officedocument.presentationml.slideLayout+xml"/>
  <Override PartName="/ppt/slideLayouts/slideLayout98.xml" ContentType="application/vnd.openxmlformats-officedocument.presentationml.slideLayout+xml"/>
  <Override PartName="/ppt/slideLayouts/slideLayout61.xml" ContentType="application/vnd.openxmlformats-officedocument.presentationml.slideLayout+xml"/>
  <Override PartName="/ppt/slideLayouts/slideLayout104.xml" ContentType="application/vnd.openxmlformats-officedocument.presentationml.slideLayout+xml"/>
  <Override PartName="/ppt/slideLayouts/slideLayout97.xml" ContentType="application/vnd.openxmlformats-officedocument.presentationml.slideLayout+xml"/>
  <Override PartName="/ppt/slideLayouts/slideLayout60.xml" ContentType="application/vnd.openxmlformats-officedocument.presentationml.slideLayout+xml"/>
  <Override PartName="/ppt/slideLayouts/slideLayout103.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94.xml" ContentType="application/vnd.openxmlformats-officedocument.presentationml.slideLayout+xml"/>
  <Override PartName="/ppt/slideLayouts/slideLayout29.xml" ContentType="application/vnd.openxmlformats-officedocument.presentationml.slideLayout+xml"/>
  <Override PartName="/ppt/slideLayouts/slideLayout70.xml" ContentType="application/vnd.openxmlformats-officedocument.presentationml.slideLayout+xml"/>
  <Override PartName="/ppt/slideLayouts/slideLayout93.xml" ContentType="application/vnd.openxmlformats-officedocument.presentationml.slideLayout+xml"/>
  <Override PartName="/ppt/slideLayouts/slideLayout28.xml" ContentType="application/vnd.openxmlformats-officedocument.presentationml.slideLayout+xml"/>
  <Override PartName="/ppt/slideLayouts/slideLayout69.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14.xml" ContentType="application/vnd.openxmlformats-officedocument.presentationml.slideLayout+xml"/>
  <Override PartName="/ppt/slideLayouts/slideLayout119.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jpeg" ContentType="image/jpeg"/>
  <Override PartName="/ppt/media/image7.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8.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6.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28.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slide16.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 Target="slides/slide1.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 Id="rId34" Type="http://schemas.openxmlformats.org/officeDocument/2006/relationships/slide" Target="slides/slide23.xml"/><Relationship Id="rId35" Type="http://schemas.openxmlformats.org/officeDocument/2006/relationships/slide" Target="slides/slide24.xml"/><Relationship Id="rId36" Type="http://schemas.openxmlformats.org/officeDocument/2006/relationships/slide" Target="slides/slide25.xml"/><Relationship Id="rId37" Type="http://schemas.openxmlformats.org/officeDocument/2006/relationships/slide" Target="slides/slide26.xml"/><Relationship Id="rId38" Type="http://schemas.openxmlformats.org/officeDocument/2006/relationships/slide" Target="slides/slide27.xml"/><Relationship Id="rId39" Type="http://schemas.openxmlformats.org/officeDocument/2006/relationships/slide" Target="slides/slide2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13"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31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16"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18"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31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320"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22"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32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324"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26"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32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328"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30"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331"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3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33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335"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336"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38"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339"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340"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341"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342"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343"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4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47"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49"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5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51"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35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5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4"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5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56"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35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358"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60"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36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362"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6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6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36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366"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68"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369"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7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37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373"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374"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76"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377"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378"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379"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380"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381"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42"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44"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46"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4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5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5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53"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5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57"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5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6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61"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63"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69"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71"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73"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74"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75"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76"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80"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82"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84"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8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8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9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91"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93"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9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95"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9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9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99"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01"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102"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0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0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06"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107"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09"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110"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111"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112"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113"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114"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18"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20"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22"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2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5"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2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129"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31"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3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33"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35"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3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37"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39"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140"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4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4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44"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145"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47"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148"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149"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150"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151"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152"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56"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58"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60"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6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3"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65"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6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167"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69"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7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7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7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7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75"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77"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178"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8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8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82"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18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85"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18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18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188"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18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19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95"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97"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99"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20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2"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0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0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206"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08"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20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1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1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14"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16"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217"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1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2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21"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22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24"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22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22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227"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22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22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3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35"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37"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23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0"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4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4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244"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46"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24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4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5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5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52"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54"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255"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5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5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59"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26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62"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26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26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265"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26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26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71"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73"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75"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27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8"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8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8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282"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84"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28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8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88"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8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90"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92"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293"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95"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9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97"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29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00"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30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30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303"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30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30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0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09"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11"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ffaff"/>
            </a:gs>
            <a:gs pos="58000">
              <a:srgbClr val="6db9e4"/>
            </a:gs>
            <a:gs pos="100000">
              <a:srgbClr val="6db9e4"/>
            </a:gs>
          </a:gsLst>
          <a:path path="circle">
            <a:fillToRect l="50000" t="50000" r="50000" b="50000"/>
          </a:path>
        </a:gra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779040" y="645120"/>
            <a:ext cx="7592400" cy="62496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1" name="PlaceHolder 2"/>
          <p:cNvSpPr>
            <a:spLocks noGrp="1"/>
          </p:cNvSpPr>
          <p:nvPr>
            <p:ph type="body"/>
          </p:nvPr>
        </p:nvSpPr>
        <p:spPr>
          <a:xfrm>
            <a:off x="457200" y="1203480"/>
            <a:ext cx="8228880" cy="2982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ffaff"/>
            </a:gs>
            <a:gs pos="58000">
              <a:srgbClr val="6db9e4"/>
            </a:gs>
            <a:gs pos="100000">
              <a:srgbClr val="6db9e4"/>
            </a:gs>
          </a:gsLst>
          <a:path path="circle">
            <a:fillToRect l="50000" t="50000" r="50000" b="50000"/>
          </a:path>
        </a:gradFill>
      </p:bgPr>
    </p:bg>
    <p:spTree>
      <p:nvGrpSpPr>
        <p:cNvPr id="1" name=""/>
        <p:cNvGrpSpPr/>
        <p:nvPr/>
      </p:nvGrpSpPr>
      <p:grpSpPr>
        <a:xfrm>
          <a:off x="0" y="0"/>
          <a:ext cx="0" cy="0"/>
          <a:chOff x="0" y="0"/>
          <a:chExt cx="0" cy="0"/>
        </a:xfrm>
      </p:grpSpPr>
      <p:sp>
        <p:nvSpPr>
          <p:cNvPr id="344"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345"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e659"/>
            </a:gs>
            <a:gs pos="58000">
              <a:srgbClr val="f5a73b"/>
            </a:gs>
            <a:gs pos="100000">
              <a:srgbClr val="f5a73b"/>
            </a:gs>
          </a:gsLst>
          <a:path path="circle">
            <a:fillToRect l="50000" t="50000" r="50000" b="50000"/>
          </a:path>
        </a:gradFill>
      </p:bgPr>
    </p:bg>
    <p:spTree>
      <p:nvGrpSpPr>
        <p:cNvPr id="1" name=""/>
        <p:cNvGrpSpPr/>
        <p:nvPr/>
      </p:nvGrpSpPr>
      <p:grpSpPr>
        <a:xfrm>
          <a:off x="0" y="0"/>
          <a:ext cx="0" cy="0"/>
          <a:chOff x="0" y="0"/>
          <a:chExt cx="0" cy="0"/>
        </a:xfrm>
      </p:grpSpPr>
      <p:sp>
        <p:nvSpPr>
          <p:cNvPr id="38" name="CustomShape 1"/>
          <p:cNvSpPr/>
          <p:nvPr/>
        </p:nvSpPr>
        <p:spPr>
          <a:xfrm>
            <a:off x="781920" y="768240"/>
            <a:ext cx="6651360" cy="3621960"/>
          </a:xfrm>
          <a:custGeom>
            <a:avLst/>
            <a:gdLst/>
            <a:ahLst/>
            <a:rect l="l" t="t" r="r" b="b"/>
            <a:pathLst>
              <a:path w="266097" h="144918">
                <a:moveTo>
                  <a:pt x="0" y="153"/>
                </a:moveTo>
                <a:lnTo>
                  <a:pt x="249225" y="0"/>
                </a:lnTo>
                <a:lnTo>
                  <a:pt x="249225" y="34949"/>
                </a:lnTo>
                <a:lnTo>
                  <a:pt x="266097" y="50315"/>
                </a:lnTo>
                <a:lnTo>
                  <a:pt x="248923" y="47415"/>
                </a:lnTo>
                <a:lnTo>
                  <a:pt x="248924" y="144918"/>
                </a:lnTo>
                <a:lnTo>
                  <a:pt x="63" y="144918"/>
                </a:lnTo>
                <a:close/>
              </a:path>
            </a:pathLst>
          </a:custGeom>
          <a:gradFill rotWithShape="0">
            <a:gsLst>
              <a:gs pos="0">
                <a:srgbClr val="ffffff"/>
              </a:gs>
              <a:gs pos="100000">
                <a:srgbClr val="eaeef0"/>
              </a:gs>
            </a:gsLst>
            <a:path path="circle">
              <a:fillToRect l="50000" t="50000" r="50000" b="50000"/>
            </a:path>
          </a:gradFill>
          <a:ln>
            <a:noFill/>
          </a:ln>
          <a:effectLst>
            <a:outerShdw dir="5400000" dist="19080">
              <a:srgbClr val="000000">
                <a:alpha val="30000"/>
              </a:srgbClr>
            </a:outerShdw>
          </a:effectLst>
        </p:spPr>
        <p:style>
          <a:lnRef idx="0"/>
          <a:fillRef idx="0"/>
          <a:effectRef idx="0"/>
          <a:fontRef idx="minor"/>
        </p:style>
      </p:sp>
      <p:sp>
        <p:nvSpPr>
          <p:cNvPr id="39" name="PlaceHolder 2"/>
          <p:cNvSpPr>
            <a:spLocks noGrp="1"/>
          </p:cNvSpPr>
          <p:nvPr>
            <p:ph type="title"/>
          </p:nvPr>
        </p:nvSpPr>
        <p:spPr>
          <a:xfrm>
            <a:off x="779040" y="645120"/>
            <a:ext cx="7592400" cy="62496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40" name="PlaceHolder 3"/>
          <p:cNvSpPr>
            <a:spLocks noGrp="1"/>
          </p:cNvSpPr>
          <p:nvPr>
            <p:ph type="body"/>
          </p:nvPr>
        </p:nvSpPr>
        <p:spPr>
          <a:xfrm>
            <a:off x="457200" y="1203480"/>
            <a:ext cx="8228880" cy="2982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ffaff"/>
            </a:gs>
            <a:gs pos="58000">
              <a:srgbClr val="6db9e4"/>
            </a:gs>
            <a:gs pos="100000">
              <a:srgbClr val="6db9e4"/>
            </a:gs>
          </a:gsLst>
          <a:path path="circle">
            <a:fillToRect l="50000" t="50000" r="50000" b="50000"/>
          </a:path>
        </a:gradFill>
      </p:bgPr>
    </p:bg>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78"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ffaff"/>
            </a:gs>
            <a:gs pos="58000">
              <a:srgbClr val="6db9e4"/>
            </a:gs>
            <a:gs pos="100000">
              <a:srgbClr val="6db9e4"/>
            </a:gs>
          </a:gsLst>
          <a:path path="circle">
            <a:fillToRect l="50000" t="50000" r="50000" b="50000"/>
          </a:path>
        </a:gradFill>
      </p:bgPr>
    </p:bg>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16"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ffaff"/>
            </a:gs>
            <a:gs pos="58000">
              <a:srgbClr val="6db9e4"/>
            </a:gs>
            <a:gs pos="100000">
              <a:srgbClr val="6db9e4"/>
            </a:gs>
          </a:gsLst>
          <a:path path="circle">
            <a:fillToRect l="50000" t="50000" r="50000" b="50000"/>
          </a:path>
        </a:gradFill>
      </p:bgPr>
    </p:bg>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54"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ffaff"/>
            </a:gs>
            <a:gs pos="58000">
              <a:srgbClr val="6db9e4"/>
            </a:gs>
            <a:gs pos="100000">
              <a:srgbClr val="6db9e4"/>
            </a:gs>
          </a:gsLst>
          <a:path path="circle">
            <a:fillToRect l="50000" t="50000" r="50000" b="50000"/>
          </a:path>
        </a:gradFill>
      </p:bgPr>
    </p:bg>
    <p:spTree>
      <p:nvGrpSpPr>
        <p:cNvPr id="1" name=""/>
        <p:cNvGrpSpPr/>
        <p:nvPr/>
      </p:nvGrpSpPr>
      <p:grpSpPr>
        <a:xfrm>
          <a:off x="0" y="0"/>
          <a:ext cx="0" cy="0"/>
          <a:chOff x="0" y="0"/>
          <a:chExt cx="0" cy="0"/>
        </a:xfrm>
      </p:grpSpPr>
      <p:sp>
        <p:nvSpPr>
          <p:cNvPr id="191" name="PlaceHolder 1"/>
          <p:cNvSpPr>
            <a:spLocks noGrp="1"/>
          </p:cNvSpPr>
          <p:nvPr>
            <p:ph type="title"/>
          </p:nvPr>
        </p:nvSpPr>
        <p:spPr>
          <a:xfrm>
            <a:off x="779040" y="645120"/>
            <a:ext cx="7592400" cy="62496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192" name="PlaceHolder 2"/>
          <p:cNvSpPr>
            <a:spLocks noGrp="1"/>
          </p:cNvSpPr>
          <p:nvPr>
            <p:ph type="body"/>
          </p:nvPr>
        </p:nvSpPr>
        <p:spPr>
          <a:xfrm>
            <a:off x="457200" y="1203480"/>
            <a:ext cx="4015440" cy="2982600"/>
          </a:xfrm>
          <a:prstGeom prst="rect">
            <a:avLst/>
          </a:prstGeom>
        </p:spPr>
        <p:txBody>
          <a:bodyPr lIns="0" rIns="0" tIns="0" bIns="0">
            <a:normAutofit fontScale="97000"/>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193" name="PlaceHolder 3"/>
          <p:cNvSpPr>
            <a:spLocks noGrp="1"/>
          </p:cNvSpPr>
          <p:nvPr>
            <p:ph type="body"/>
          </p:nvPr>
        </p:nvSpPr>
        <p:spPr>
          <a:xfrm>
            <a:off x="4674240" y="1203480"/>
            <a:ext cx="4015440" cy="2982600"/>
          </a:xfrm>
          <a:prstGeom prst="rect">
            <a:avLst/>
          </a:prstGeom>
        </p:spPr>
        <p:txBody>
          <a:bodyPr lIns="0" rIns="0" tIns="0" bIns="0">
            <a:normAutofit fontScale="97000"/>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ffaff"/>
            </a:gs>
            <a:gs pos="58000">
              <a:srgbClr val="6db9e4"/>
            </a:gs>
            <a:gs pos="100000">
              <a:srgbClr val="6db9e4"/>
            </a:gs>
          </a:gsLst>
          <a:path path="circle">
            <a:fillToRect l="50000" t="50000" r="50000" b="50000"/>
          </a:path>
        </a:gradFill>
      </p:bgPr>
    </p:bg>
    <p:spTree>
      <p:nvGrpSpPr>
        <p:cNvPr id="1" name=""/>
        <p:cNvGrpSpPr/>
        <p:nvPr/>
      </p:nvGrpSpPr>
      <p:grpSpPr>
        <a:xfrm>
          <a:off x="0" y="0"/>
          <a:ext cx="0" cy="0"/>
          <a:chOff x="0" y="0"/>
          <a:chExt cx="0" cy="0"/>
        </a:xfrm>
      </p:grpSpPr>
      <p:sp>
        <p:nvSpPr>
          <p:cNvPr id="230" name="PlaceHolder 1"/>
          <p:cNvSpPr>
            <a:spLocks noGrp="1"/>
          </p:cNvSpPr>
          <p:nvPr>
            <p:ph type="title"/>
          </p:nvPr>
        </p:nvSpPr>
        <p:spPr>
          <a:xfrm>
            <a:off x="779040" y="645120"/>
            <a:ext cx="7592400" cy="62496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231" name="PlaceHolder 2"/>
          <p:cNvSpPr>
            <a:spLocks noGrp="1"/>
          </p:cNvSpPr>
          <p:nvPr>
            <p:ph type="body"/>
          </p:nvPr>
        </p:nvSpPr>
        <p:spPr>
          <a:xfrm>
            <a:off x="457200" y="1203480"/>
            <a:ext cx="8228880" cy="2982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ffaff"/>
            </a:gs>
            <a:gs pos="58000">
              <a:srgbClr val="6db9e4"/>
            </a:gs>
            <a:gs pos="100000">
              <a:srgbClr val="6db9e4"/>
            </a:gs>
          </a:gsLst>
          <a:path path="circle">
            <a:fillToRect l="50000" t="50000" r="50000" b="50000"/>
          </a:path>
        </a:gradFill>
      </p:bgPr>
    </p:bg>
    <p:spTree>
      <p:nvGrpSpPr>
        <p:cNvPr id="1" name=""/>
        <p:cNvGrpSpPr/>
        <p:nvPr/>
      </p:nvGrpSpPr>
      <p:grpSpPr>
        <a:xfrm>
          <a:off x="0" y="0"/>
          <a:ext cx="0" cy="0"/>
          <a:chOff x="0" y="0"/>
          <a:chExt cx="0" cy="0"/>
        </a:xfrm>
      </p:grpSpPr>
      <p:sp>
        <p:nvSpPr>
          <p:cNvPr id="268" name="PlaceHolder 1"/>
          <p:cNvSpPr>
            <a:spLocks noGrp="1"/>
          </p:cNvSpPr>
          <p:nvPr>
            <p:ph type="title"/>
          </p:nvPr>
        </p:nvSpPr>
        <p:spPr>
          <a:xfrm>
            <a:off x="779040" y="645120"/>
            <a:ext cx="7592400" cy="62496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269"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ffaff"/>
            </a:gs>
            <a:gs pos="58000">
              <a:srgbClr val="6db9e4"/>
            </a:gs>
            <a:gs pos="100000">
              <a:srgbClr val="6db9e4"/>
            </a:gs>
          </a:gsLst>
          <a:path path="circle">
            <a:fillToRect l="50000" t="50000" r="50000" b="50000"/>
          </a:path>
        </a:gradFill>
      </p:bgPr>
    </p:bg>
    <p:spTree>
      <p:nvGrpSpPr>
        <p:cNvPr id="1" name=""/>
        <p:cNvGrpSpPr/>
        <p:nvPr/>
      </p:nvGrpSpPr>
      <p:grpSpPr>
        <a:xfrm>
          <a:off x="0" y="0"/>
          <a:ext cx="0" cy="0"/>
          <a:chOff x="0" y="0"/>
          <a:chExt cx="0" cy="0"/>
        </a:xfrm>
      </p:grpSpPr>
      <p:sp>
        <p:nvSpPr>
          <p:cNvPr id="306" name="PlaceHolder 1"/>
          <p:cNvSpPr>
            <a:spLocks noGrp="1"/>
          </p:cNvSpPr>
          <p:nvPr>
            <p:ph type="title"/>
          </p:nvPr>
        </p:nvSpPr>
        <p:spPr>
          <a:xfrm>
            <a:off x="779040" y="645120"/>
            <a:ext cx="7592400" cy="62496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307"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4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64.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6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8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0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09.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CustomShape 1"/>
          <p:cNvSpPr/>
          <p:nvPr/>
        </p:nvSpPr>
        <p:spPr>
          <a:xfrm>
            <a:off x="504000" y="633240"/>
            <a:ext cx="5534640" cy="1238040"/>
          </a:xfrm>
          <a:prstGeom prst="rect">
            <a:avLst/>
          </a:prstGeom>
          <a:noFill/>
          <a:ln>
            <a:noFill/>
          </a:ln>
          <a:effectLst>
            <a:outerShdw dir="5400000" dist="9360">
              <a:srgbClr val="1e263a">
                <a:alpha val="30000"/>
              </a:srgbClr>
            </a:outerShdw>
          </a:effectLst>
        </p:spPr>
        <p:style>
          <a:lnRef idx="0"/>
          <a:fillRef idx="0"/>
          <a:effectRef idx="0"/>
          <a:fontRef idx="minor"/>
        </p:style>
        <p:txBody>
          <a:bodyPr lIns="0" rIns="0" tIns="0" bIns="0" anchor="ctr">
            <a:noAutofit/>
          </a:bodyPr>
          <a:p>
            <a:pPr algn="ctr">
              <a:lnSpc>
                <a:spcPct val="90000"/>
              </a:lnSpc>
              <a:tabLst>
                <a:tab algn="l" pos="0"/>
              </a:tabLst>
            </a:pPr>
            <a:r>
              <a:rPr b="0" lang="en" sz="4000" spc="-1" strike="noStrike">
                <a:solidFill>
                  <a:srgbClr val="000000"/>
                </a:solidFill>
                <a:latin typeface="Bebas Neue"/>
                <a:ea typeface="Bebas Neue"/>
              </a:rPr>
              <a:t>Seminar Presentation</a:t>
            </a:r>
            <a:endParaRPr b="0" lang="en-IN" sz="4000" spc="-1" strike="noStrike">
              <a:latin typeface="Arial"/>
            </a:endParaRPr>
          </a:p>
        </p:txBody>
      </p:sp>
      <p:pic>
        <p:nvPicPr>
          <p:cNvPr id="383" name="Google Shape;46;p11" descr=""/>
          <p:cNvPicPr/>
          <p:nvPr/>
        </p:nvPicPr>
        <p:blipFill>
          <a:blip r:embed="rId1"/>
          <a:stretch/>
        </p:blipFill>
        <p:spPr>
          <a:xfrm>
            <a:off x="6264000" y="1368000"/>
            <a:ext cx="2801520" cy="3455280"/>
          </a:xfrm>
          <a:prstGeom prst="rect">
            <a:avLst/>
          </a:prstGeom>
          <a:ln>
            <a:noFill/>
          </a:ln>
        </p:spPr>
      </p:pic>
      <p:pic>
        <p:nvPicPr>
          <p:cNvPr id="384" name="Google Shape;47;p11" descr=""/>
          <p:cNvPicPr/>
          <p:nvPr/>
        </p:nvPicPr>
        <p:blipFill>
          <a:blip r:embed="rId2"/>
          <a:stretch/>
        </p:blipFill>
        <p:spPr>
          <a:xfrm rot="20235000">
            <a:off x="5877720" y="720000"/>
            <a:ext cx="766440" cy="766440"/>
          </a:xfrm>
          <a:prstGeom prst="rect">
            <a:avLst/>
          </a:prstGeom>
          <a:ln>
            <a:noFill/>
          </a:ln>
        </p:spPr>
      </p:pic>
      <p:sp>
        <p:nvSpPr>
          <p:cNvPr id="385" name="CustomShape 2"/>
          <p:cNvSpPr/>
          <p:nvPr/>
        </p:nvSpPr>
        <p:spPr>
          <a:xfrm>
            <a:off x="-72000" y="1656000"/>
            <a:ext cx="6839280" cy="30693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IN" sz="2000" spc="-1" strike="noStrike">
                <a:solidFill>
                  <a:srgbClr val="000000"/>
                </a:solidFill>
                <a:latin typeface="Arial"/>
                <a:ea typeface="DejaVu Sans"/>
              </a:rPr>
              <a:t>ON</a:t>
            </a:r>
            <a:endParaRPr b="0" lang="en-IN" sz="2000" spc="-1" strike="noStrike">
              <a:latin typeface="Arial"/>
            </a:endParaRPr>
          </a:p>
          <a:p>
            <a:pPr algn="ctr">
              <a:lnSpc>
                <a:spcPct val="100000"/>
              </a:lnSpc>
            </a:pPr>
            <a:endParaRPr b="0" lang="en-IN" sz="2000" spc="-1" strike="noStrike">
              <a:latin typeface="Arial"/>
            </a:endParaRPr>
          </a:p>
          <a:p>
            <a:pPr algn="ctr">
              <a:lnSpc>
                <a:spcPct val="100000"/>
              </a:lnSpc>
            </a:pPr>
            <a:r>
              <a:rPr b="1" lang="en-IN" sz="2000" spc="-1" strike="noStrike">
                <a:solidFill>
                  <a:srgbClr val="000000"/>
                </a:solidFill>
                <a:latin typeface="Arial"/>
                <a:ea typeface="DejaVu Sans"/>
              </a:rPr>
              <a:t>META TALK: LEARNING TO DATA-EFFICIENTLY GENERATE AUDIO-DRIVEN</a:t>
            </a:r>
            <a:endParaRPr b="0" lang="en-IN" sz="2000" spc="-1" strike="noStrike">
              <a:latin typeface="Arial"/>
            </a:endParaRPr>
          </a:p>
          <a:p>
            <a:pPr algn="ctr">
              <a:lnSpc>
                <a:spcPct val="100000"/>
              </a:lnSpc>
            </a:pPr>
            <a:r>
              <a:rPr b="1" lang="en-IN" sz="2000" spc="-1" strike="noStrike">
                <a:solidFill>
                  <a:srgbClr val="000000"/>
                </a:solidFill>
                <a:latin typeface="Arial"/>
                <a:ea typeface="DejaVu Sans"/>
              </a:rPr>
              <a:t>LIP-SYNCHRONIZED TALKING FACE WITH HIGH DEFINITION</a:t>
            </a:r>
            <a:endParaRPr b="0" lang="en-IN" sz="2000" spc="-1" strike="noStrike">
              <a:latin typeface="Arial"/>
            </a:endParaRPr>
          </a:p>
          <a:p>
            <a:pPr algn="ctr">
              <a:lnSpc>
                <a:spcPct val="100000"/>
              </a:lnSpc>
            </a:pPr>
            <a:endParaRPr b="0" lang="en-IN" sz="2000" spc="-1" strike="noStrike">
              <a:latin typeface="Arial"/>
            </a:endParaRPr>
          </a:p>
          <a:p>
            <a:pPr algn="ctr">
              <a:lnSpc>
                <a:spcPct val="100000"/>
              </a:lnSpc>
            </a:pPr>
            <a:r>
              <a:rPr b="0" lang="en-IN" sz="2000" spc="-1" strike="noStrike">
                <a:solidFill>
                  <a:srgbClr val="000000"/>
                </a:solidFill>
                <a:latin typeface="Arial"/>
                <a:ea typeface="DejaVu Sans"/>
              </a:rPr>
              <a:t>BY</a:t>
            </a:r>
            <a:endParaRPr b="0" lang="en-IN" sz="2000" spc="-1" strike="noStrike">
              <a:latin typeface="Arial"/>
            </a:endParaRPr>
          </a:p>
          <a:p>
            <a:pPr algn="ctr">
              <a:lnSpc>
                <a:spcPct val="100000"/>
              </a:lnSpc>
            </a:pPr>
            <a:endParaRPr b="0" lang="en-IN" sz="2000" spc="-1" strike="noStrike">
              <a:latin typeface="Arial"/>
            </a:endParaRPr>
          </a:p>
          <a:p>
            <a:pPr algn="ctr">
              <a:lnSpc>
                <a:spcPct val="100000"/>
              </a:lnSpc>
            </a:pPr>
            <a:r>
              <a:rPr b="1" lang="en-IN" sz="1800" spc="-1" strike="noStrike">
                <a:solidFill>
                  <a:srgbClr val="000000"/>
                </a:solidFill>
                <a:latin typeface="Arial"/>
                <a:ea typeface="DejaVu Sans"/>
              </a:rPr>
              <a:t>AJITH D</a:t>
            </a:r>
            <a:endParaRPr b="0" lang="en-IN" sz="1800" spc="-1" strike="noStrike">
              <a:latin typeface="Arial"/>
            </a:endParaRPr>
          </a:p>
          <a:p>
            <a:pPr algn="ctr">
              <a:lnSpc>
                <a:spcPct val="100000"/>
              </a:lnSpc>
            </a:pPr>
            <a:r>
              <a:rPr b="1" lang="en-IN" sz="1800" spc="-1" strike="noStrike">
                <a:solidFill>
                  <a:srgbClr val="000000"/>
                </a:solidFill>
                <a:latin typeface="Arial"/>
                <a:ea typeface="DejaVu Sans"/>
              </a:rPr>
              <a:t>(PRP19CS008)</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9" name="Google Shape;354;p33" descr=""/>
          <p:cNvPicPr/>
          <p:nvPr/>
        </p:nvPicPr>
        <p:blipFill>
          <a:blip r:embed="rId1"/>
          <a:stretch/>
        </p:blipFill>
        <p:spPr>
          <a:xfrm>
            <a:off x="1224000" y="384480"/>
            <a:ext cx="7590600" cy="1774800"/>
          </a:xfrm>
          <a:prstGeom prst="rect">
            <a:avLst/>
          </a:prstGeom>
          <a:ln>
            <a:noFill/>
          </a:ln>
        </p:spPr>
      </p:pic>
      <p:pic>
        <p:nvPicPr>
          <p:cNvPr id="400" name="Google Shape;356;p33" descr=""/>
          <p:cNvPicPr/>
          <p:nvPr/>
        </p:nvPicPr>
        <p:blipFill>
          <a:blip r:embed="rId2"/>
          <a:stretch/>
        </p:blipFill>
        <p:spPr>
          <a:xfrm>
            <a:off x="4392000" y="2088000"/>
            <a:ext cx="2903760" cy="2984400"/>
          </a:xfrm>
          <a:prstGeom prst="rect">
            <a:avLst/>
          </a:prstGeom>
          <a:ln>
            <a:noFill/>
          </a:ln>
        </p:spPr>
      </p:pic>
      <p:sp>
        <p:nvSpPr>
          <p:cNvPr id="401" name="CustomShape 1"/>
          <p:cNvSpPr/>
          <p:nvPr/>
        </p:nvSpPr>
        <p:spPr>
          <a:xfrm>
            <a:off x="2808360" y="504000"/>
            <a:ext cx="4895280" cy="1113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3600" spc="-1" strike="noStrike">
                <a:solidFill>
                  <a:srgbClr val="000000"/>
                </a:solidFill>
                <a:latin typeface="Arial"/>
                <a:ea typeface="DejaVu Sans"/>
              </a:rPr>
              <a:t>What is meant by Lip Synchronization?</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CustomShape 1"/>
          <p:cNvSpPr/>
          <p:nvPr/>
        </p:nvSpPr>
        <p:spPr>
          <a:xfrm>
            <a:off x="457200" y="205200"/>
            <a:ext cx="8228520" cy="857880"/>
          </a:xfrm>
          <a:prstGeom prst="rect">
            <a:avLst/>
          </a:prstGeom>
          <a:noFill/>
          <a:ln>
            <a:noFill/>
          </a:ln>
          <a:effectLst>
            <a:outerShdw dir="5400000" dist="9360">
              <a:srgbClr val="1e263a">
                <a:alpha val="30000"/>
              </a:srgbClr>
            </a:outerShdw>
          </a:effectLst>
        </p:spPr>
        <p:style>
          <a:lnRef idx="0"/>
          <a:fillRef idx="0"/>
          <a:effectRef idx="0"/>
          <a:fontRef idx="minor"/>
        </p:style>
        <p:txBody>
          <a:bodyPr lIns="0" rIns="0" tIns="0" bIns="0" anchor="b">
            <a:noAutofit/>
          </a:bodyPr>
          <a:p>
            <a:pPr>
              <a:lnSpc>
                <a:spcPct val="100000"/>
              </a:lnSpc>
              <a:tabLst>
                <a:tab algn="l" pos="0"/>
              </a:tabLst>
            </a:pPr>
            <a:r>
              <a:rPr b="1" lang="en" sz="3600" spc="-1" strike="noStrike">
                <a:solidFill>
                  <a:srgbClr val="000000"/>
                </a:solidFill>
                <a:latin typeface="Bebas Neue"/>
                <a:ea typeface="Bebas Neue"/>
              </a:rPr>
              <a:t>Lip Synchronization</a:t>
            </a:r>
            <a:endParaRPr b="0" lang="en-IN" sz="3600" spc="-1" strike="noStrike">
              <a:latin typeface="Arial"/>
            </a:endParaRPr>
          </a:p>
        </p:txBody>
      </p:sp>
      <p:sp>
        <p:nvSpPr>
          <p:cNvPr id="403" name="CustomShape 2"/>
          <p:cNvSpPr/>
          <p:nvPr/>
        </p:nvSpPr>
        <p:spPr>
          <a:xfrm>
            <a:off x="410760" y="1800000"/>
            <a:ext cx="8228520" cy="2179800"/>
          </a:xfrm>
          <a:prstGeom prst="rect">
            <a:avLst/>
          </a:prstGeom>
          <a:noFill/>
          <a:ln>
            <a:noFill/>
          </a:ln>
        </p:spPr>
        <p:style>
          <a:lnRef idx="0"/>
          <a:fillRef idx="0"/>
          <a:effectRef idx="0"/>
          <a:fontRef idx="minor"/>
        </p:style>
        <p:txBody>
          <a:bodyPr lIns="0" rIns="0" tIns="0" bIns="0">
            <a:noAutofit/>
          </a:bodyPr>
          <a:p>
            <a:pPr>
              <a:lnSpc>
                <a:spcPct val="115000"/>
              </a:lnSpc>
              <a:spcAft>
                <a:spcPts val="799"/>
              </a:spcAft>
              <a:tabLst>
                <a:tab algn="l" pos="0"/>
              </a:tabLst>
            </a:pPr>
            <a:r>
              <a:rPr b="0" lang="en" sz="3200" spc="-1" strike="noStrike">
                <a:solidFill>
                  <a:srgbClr val="000000"/>
                </a:solidFill>
                <a:latin typeface="IBM Plex Sans Condensed"/>
                <a:ea typeface="IBM Plex Sans Condensed"/>
              </a:rPr>
              <a:t>It is a technical term for matching a speaking or singing person's lip movements with sung or spoken vocals.</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04" name="" descr=""/>
          <p:cNvPicPr/>
          <p:nvPr/>
        </p:nvPicPr>
        <p:blipFill>
          <a:blip r:embed="rId1"/>
          <a:stretch/>
        </p:blipFill>
        <p:spPr>
          <a:xfrm>
            <a:off x="432000" y="504000"/>
            <a:ext cx="8279280" cy="388728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CustomShape 1"/>
          <p:cNvSpPr/>
          <p:nvPr/>
        </p:nvSpPr>
        <p:spPr>
          <a:xfrm>
            <a:off x="758880" y="288000"/>
            <a:ext cx="7592400" cy="395280"/>
          </a:xfrm>
          <a:prstGeom prst="rect">
            <a:avLst/>
          </a:prstGeom>
          <a:noFill/>
          <a:ln>
            <a:noFill/>
          </a:ln>
          <a:effectLst>
            <a:outerShdw dir="5400000" dist="9360">
              <a:srgbClr val="1e263a">
                <a:alpha val="30000"/>
              </a:srgbClr>
            </a:outerShdw>
          </a:effectLst>
        </p:spPr>
        <p:style>
          <a:lnRef idx="0"/>
          <a:fillRef idx="0"/>
          <a:effectRef idx="0"/>
          <a:fontRef idx="minor"/>
        </p:style>
        <p:txBody>
          <a:bodyPr lIns="0" rIns="0" tIns="0" bIns="0" anchor="b">
            <a:noAutofit/>
          </a:bodyPr>
          <a:p>
            <a:pPr>
              <a:lnSpc>
                <a:spcPct val="90000"/>
              </a:lnSpc>
              <a:tabLst>
                <a:tab algn="l" pos="0"/>
              </a:tabLst>
            </a:pPr>
            <a:r>
              <a:rPr b="0" lang="en" sz="3400" spc="-1" strike="noStrike">
                <a:solidFill>
                  <a:srgbClr val="000000"/>
                </a:solidFill>
                <a:latin typeface="Bebas Neue"/>
                <a:ea typeface="Bebas Neue"/>
              </a:rPr>
              <a:t>Let’s get in to the Paper</a:t>
            </a:r>
            <a:endParaRPr b="0" lang="en-IN" sz="3400" spc="-1" strike="noStrike">
              <a:latin typeface="Arial"/>
            </a:endParaRPr>
          </a:p>
        </p:txBody>
      </p:sp>
      <p:grpSp>
        <p:nvGrpSpPr>
          <p:cNvPr id="406" name="Group 2"/>
          <p:cNvGrpSpPr/>
          <p:nvPr/>
        </p:nvGrpSpPr>
        <p:grpSpPr>
          <a:xfrm>
            <a:off x="72000" y="216000"/>
            <a:ext cx="529560" cy="453960"/>
            <a:chOff x="72000" y="216000"/>
            <a:chExt cx="529560" cy="453960"/>
          </a:xfrm>
        </p:grpSpPr>
        <p:sp>
          <p:nvSpPr>
            <p:cNvPr id="407" name="CustomShape 3"/>
            <p:cNvSpPr/>
            <p:nvPr/>
          </p:nvSpPr>
          <p:spPr>
            <a:xfrm>
              <a:off x="72000" y="602280"/>
              <a:ext cx="256680" cy="67680"/>
            </a:xfrm>
            <a:custGeom>
              <a:avLst/>
              <a:gdLst/>
              <a:ahLst/>
              <a:rect l="l" t="t" r="r" b="b"/>
              <a:pathLst>
                <a:path w="8329" h="215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gradFill rotWithShape="0">
              <a:gsLst>
                <a:gs pos="0">
                  <a:srgbClr val="44506e"/>
                </a:gs>
                <a:gs pos="58000">
                  <a:srgbClr val="1e263a"/>
                </a:gs>
                <a:gs pos="100000">
                  <a:srgbClr val="1e263a"/>
                </a:gs>
              </a:gsLst>
              <a:path path="circle">
                <a:fillToRect l="50000" t="50000" r="50000" b="50000"/>
              </a:path>
            </a:gradFill>
            <a:ln>
              <a:noFill/>
            </a:ln>
          </p:spPr>
          <p:style>
            <a:lnRef idx="0"/>
            <a:fillRef idx="0"/>
            <a:effectRef idx="0"/>
            <a:fontRef idx="minor"/>
          </p:style>
        </p:sp>
        <p:sp>
          <p:nvSpPr>
            <p:cNvPr id="408" name="CustomShape 4"/>
            <p:cNvSpPr/>
            <p:nvPr/>
          </p:nvSpPr>
          <p:spPr>
            <a:xfrm>
              <a:off x="344880" y="602280"/>
              <a:ext cx="256680" cy="67680"/>
            </a:xfrm>
            <a:custGeom>
              <a:avLst/>
              <a:gdLst/>
              <a:ahLst/>
              <a:rect l="l" t="t" r="r" b="b"/>
              <a:pathLst>
                <a:path w="8329" h="215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gradFill rotWithShape="0">
              <a:gsLst>
                <a:gs pos="0">
                  <a:srgbClr val="44506e"/>
                </a:gs>
                <a:gs pos="58000">
                  <a:srgbClr val="1e263a"/>
                </a:gs>
                <a:gs pos="100000">
                  <a:srgbClr val="1e263a"/>
                </a:gs>
              </a:gsLst>
              <a:path path="circle">
                <a:fillToRect l="50000" t="50000" r="50000" b="50000"/>
              </a:path>
            </a:gradFill>
            <a:ln>
              <a:noFill/>
            </a:ln>
          </p:spPr>
          <p:style>
            <a:lnRef idx="0"/>
            <a:fillRef idx="0"/>
            <a:effectRef idx="0"/>
            <a:fontRef idx="minor"/>
          </p:style>
        </p:sp>
        <p:sp>
          <p:nvSpPr>
            <p:cNvPr id="409" name="CustomShape 5"/>
            <p:cNvSpPr/>
            <p:nvPr/>
          </p:nvSpPr>
          <p:spPr>
            <a:xfrm>
              <a:off x="72000" y="216000"/>
              <a:ext cx="256680" cy="423000"/>
            </a:xfrm>
            <a:custGeom>
              <a:avLst/>
              <a:gdLst/>
              <a:ahLst/>
              <a:rect l="l" t="t" r="r" b="b"/>
              <a:pathLst>
                <a:path w="8329" h="13287">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gradFill rotWithShape="0">
              <a:gsLst>
                <a:gs pos="0">
                  <a:srgbClr val="44506e"/>
                </a:gs>
                <a:gs pos="58000">
                  <a:srgbClr val="1e263a"/>
                </a:gs>
                <a:gs pos="100000">
                  <a:srgbClr val="1e263a"/>
                </a:gs>
              </a:gsLst>
              <a:path path="circle">
                <a:fillToRect l="50000" t="50000" r="50000" b="50000"/>
              </a:path>
            </a:gradFill>
            <a:ln>
              <a:noFill/>
            </a:ln>
          </p:spPr>
          <p:style>
            <a:lnRef idx="0"/>
            <a:fillRef idx="0"/>
            <a:effectRef idx="0"/>
            <a:fontRef idx="minor"/>
          </p:style>
        </p:sp>
        <p:sp>
          <p:nvSpPr>
            <p:cNvPr id="410" name="CustomShape 6"/>
            <p:cNvSpPr/>
            <p:nvPr/>
          </p:nvSpPr>
          <p:spPr>
            <a:xfrm>
              <a:off x="344880" y="216000"/>
              <a:ext cx="256680" cy="423000"/>
            </a:xfrm>
            <a:custGeom>
              <a:avLst/>
              <a:gdLst/>
              <a:ahLst/>
              <a:rect l="l" t="t" r="r" b="b"/>
              <a:pathLst>
                <a:path w="8329" h="13287">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gradFill rotWithShape="0">
              <a:gsLst>
                <a:gs pos="0">
                  <a:srgbClr val="44506e"/>
                </a:gs>
                <a:gs pos="58000">
                  <a:srgbClr val="1e263a"/>
                </a:gs>
                <a:gs pos="100000">
                  <a:srgbClr val="1e263a"/>
                </a:gs>
              </a:gsLst>
              <a:path path="circle">
                <a:fillToRect l="50000" t="50000" r="50000" b="50000"/>
              </a:path>
            </a:gradFill>
            <a:ln>
              <a:noFill/>
            </a:ln>
          </p:spPr>
          <p:style>
            <a:lnRef idx="0"/>
            <a:fillRef idx="0"/>
            <a:effectRef idx="0"/>
            <a:fontRef idx="minor"/>
          </p:style>
        </p:sp>
      </p:grpSp>
      <p:sp>
        <p:nvSpPr>
          <p:cNvPr id="411" name="CustomShape 7"/>
          <p:cNvSpPr/>
          <p:nvPr/>
        </p:nvSpPr>
        <p:spPr>
          <a:xfrm>
            <a:off x="216000" y="936000"/>
            <a:ext cx="8711280" cy="4167720"/>
          </a:xfrm>
          <a:prstGeom prst="rect">
            <a:avLst/>
          </a:prstGeom>
          <a:noFill/>
          <a:ln>
            <a:noFill/>
          </a:ln>
        </p:spPr>
        <p:style>
          <a:lnRef idx="0"/>
          <a:fillRef idx="0"/>
          <a:effectRef idx="0"/>
          <a:fontRef idx="minor"/>
        </p:style>
        <p:txBody>
          <a:bodyPr lIns="90000" rIns="90000" tIns="45000" bIns="45000">
            <a:noAutofit/>
          </a:bodyPr>
          <a:p>
            <a:pPr marL="216000" indent="-215280" algn="just">
              <a:lnSpc>
                <a:spcPct val="100000"/>
              </a:lnSpc>
              <a:buClr>
                <a:srgbClr val="000000"/>
              </a:buClr>
              <a:buFont typeface="Wingdings" charset="2"/>
              <a:buChar char=""/>
            </a:pPr>
            <a:r>
              <a:rPr b="0" lang="en-IN" sz="2400" spc="-1" strike="noStrike">
                <a:solidFill>
                  <a:srgbClr val="000000"/>
                </a:solidFill>
                <a:latin typeface="Arial"/>
                <a:ea typeface="DejaVu Sans"/>
              </a:rPr>
              <a:t>Talking face generation has attracted intensive attention in the field of multi-modal human-computer interaction. Its powerful communication mode makes it widely used in virtual education,videoconferencing,virtualanchor,game, entertainment, film and television animation production and other fields.</a:t>
            </a:r>
            <a:endParaRPr b="0" lang="en-IN" sz="2400" spc="-1" strike="noStrike">
              <a:latin typeface="Arial"/>
            </a:endParaRPr>
          </a:p>
          <a:p>
            <a:pPr algn="just">
              <a:lnSpc>
                <a:spcPct val="100000"/>
              </a:lnSpc>
            </a:pPr>
            <a:endParaRPr b="0" lang="en-IN" sz="2400" spc="-1" strike="noStrike">
              <a:latin typeface="Arial"/>
            </a:endParaRPr>
          </a:p>
          <a:p>
            <a:pPr marL="216000" indent="-215280" algn="just">
              <a:lnSpc>
                <a:spcPct val="100000"/>
              </a:lnSpc>
              <a:buClr>
                <a:srgbClr val="000000"/>
              </a:buClr>
              <a:buFont typeface="Wingdings" charset="2"/>
              <a:buChar char=""/>
            </a:pPr>
            <a:r>
              <a:rPr b="0" lang="en-IN" sz="2400" spc="-1" strike="noStrike">
                <a:solidFill>
                  <a:srgbClr val="000000"/>
                </a:solidFill>
                <a:latin typeface="Arial"/>
                <a:ea typeface="DejaVu Sans"/>
              </a:rPr>
              <a:t> </a:t>
            </a:r>
            <a:r>
              <a:rPr b="0" lang="en-IN" sz="2400" spc="-1" strike="noStrike">
                <a:solidFill>
                  <a:srgbClr val="000000"/>
                </a:solidFill>
                <a:latin typeface="Arial"/>
                <a:ea typeface="DejaVu Sans"/>
              </a:rPr>
              <a:t>Accurate lip movements during lip-syncing and realistic video portraits are key to better user experience feedback , natural head poses and eye blinks can also enhance user experience in these application scenarios.</a:t>
            </a:r>
            <a:endParaRPr b="0" lang="en-IN" sz="2400" spc="-1" strike="noStrike">
              <a:latin typeface="Arial"/>
            </a:endParaRPr>
          </a:p>
          <a:p>
            <a:pPr algn="just">
              <a:lnSpc>
                <a:spcPct val="100000"/>
              </a:lnSpc>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CustomShape 1"/>
          <p:cNvSpPr/>
          <p:nvPr/>
        </p:nvSpPr>
        <p:spPr>
          <a:xfrm>
            <a:off x="720000" y="216000"/>
            <a:ext cx="3095280" cy="3456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000000"/>
                </a:solidFill>
                <a:latin typeface="Arial"/>
                <a:ea typeface="DejaVu Sans"/>
              </a:rPr>
              <a:t>Example</a:t>
            </a:r>
            <a:r>
              <a:rPr b="0" lang="en-IN" sz="1800" spc="-1" strike="noStrike">
                <a:solidFill>
                  <a:srgbClr val="000000"/>
                </a:solidFill>
                <a:latin typeface="Arial"/>
                <a:ea typeface="DejaVu Sans"/>
              </a:rPr>
              <a: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CustomShape 1"/>
          <p:cNvSpPr/>
          <p:nvPr/>
        </p:nvSpPr>
        <p:spPr>
          <a:xfrm>
            <a:off x="2808000" y="216000"/>
            <a:ext cx="3153600" cy="540720"/>
          </a:xfrm>
          <a:prstGeom prst="rect">
            <a:avLst/>
          </a:prstGeom>
          <a:noFill/>
          <a:ln>
            <a:noFill/>
          </a:ln>
        </p:spPr>
        <p:style>
          <a:lnRef idx="0"/>
          <a:fillRef idx="0"/>
          <a:effectRef idx="0"/>
          <a:fontRef idx="minor"/>
        </p:style>
        <p:txBody>
          <a:bodyPr lIns="0" rIns="0" tIns="0" bIns="0" anchor="ctr">
            <a:noAutofit/>
          </a:bodyPr>
          <a:p>
            <a:pPr>
              <a:lnSpc>
                <a:spcPct val="100000"/>
              </a:lnSpc>
            </a:pPr>
            <a:r>
              <a:rPr b="1" lang="en-IN" sz="3200" spc="-1" strike="noStrike">
                <a:solidFill>
                  <a:srgbClr val="000000"/>
                </a:solidFill>
                <a:latin typeface="Arial"/>
                <a:ea typeface="DejaVu Sans"/>
              </a:rPr>
              <a:t>Training Phase</a:t>
            </a:r>
            <a:endParaRPr b="0" lang="en-IN" sz="3200" spc="-1" strike="noStrike">
              <a:latin typeface="Arial"/>
            </a:endParaRPr>
          </a:p>
        </p:txBody>
      </p:sp>
      <p:sp>
        <p:nvSpPr>
          <p:cNvPr id="414" name="CustomShape 2"/>
          <p:cNvSpPr/>
          <p:nvPr/>
        </p:nvSpPr>
        <p:spPr>
          <a:xfrm>
            <a:off x="720000" y="772200"/>
            <a:ext cx="8063280" cy="4051080"/>
          </a:xfrm>
          <a:prstGeom prst="rect">
            <a:avLst/>
          </a:prstGeom>
          <a:noFill/>
          <a:ln>
            <a:noFill/>
          </a:ln>
        </p:spPr>
        <p:style>
          <a:lnRef idx="0"/>
          <a:fillRef idx="0"/>
          <a:effectRef idx="0"/>
          <a:fontRef idx="minor"/>
        </p:style>
      </p:sp>
      <p:sp>
        <p:nvSpPr>
          <p:cNvPr id="415" name="CustomShape 3"/>
          <p:cNvSpPr/>
          <p:nvPr/>
        </p:nvSpPr>
        <p:spPr>
          <a:xfrm>
            <a:off x="720000" y="1080000"/>
            <a:ext cx="8207640" cy="378000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1" lang="en-IN" sz="2600" spc="-1" strike="noStrike" u="sng">
                <a:uFillTx/>
                <a:latin typeface="Arial"/>
              </a:rPr>
              <a:t>Step 1:</a:t>
            </a:r>
            <a:endParaRPr b="0" lang="en-IN" sz="2600" spc="-1" strike="noStrike">
              <a:latin typeface="Arial"/>
            </a:endParaRPr>
          </a:p>
          <a:p>
            <a:pPr algn="just">
              <a:lnSpc>
                <a:spcPct val="100000"/>
              </a:lnSpc>
            </a:pPr>
            <a:endParaRPr b="0" lang="en-IN" sz="2600" spc="-1" strike="noStrike">
              <a:latin typeface="Arial"/>
            </a:endParaRPr>
          </a:p>
          <a:p>
            <a:pPr algn="just">
              <a:lnSpc>
                <a:spcPct val="100000"/>
              </a:lnSpc>
            </a:pPr>
            <a:r>
              <a:rPr b="0" lang="en-IN" sz="2600" spc="-1" strike="noStrike">
                <a:latin typeface="Arial"/>
              </a:rPr>
              <a:t>Crop the original target video into the target face </a:t>
            </a:r>
            <a:r>
              <a:rPr b="0" lang="en-IN" sz="2600" spc="-1" strike="noStrike">
                <a:latin typeface="Arial"/>
              </a:rPr>
              <a:t>	</a:t>
            </a:r>
            <a:r>
              <a:rPr b="0" lang="en-IN" sz="2600" spc="-1" strike="noStrike">
                <a:latin typeface="Arial"/>
              </a:rPr>
              <a:t>	</a:t>
            </a:r>
            <a:r>
              <a:rPr b="0" lang="en-IN" sz="2600" spc="-1" strike="noStrike">
                <a:latin typeface="Arial"/>
              </a:rPr>
              <a:t>video, which is then resized to be low-resolution to </a:t>
            </a:r>
            <a:r>
              <a:rPr b="0" lang="en-IN" sz="2600" spc="-1" strike="noStrike">
                <a:latin typeface="Arial"/>
              </a:rPr>
              <a:t>	</a:t>
            </a:r>
            <a:r>
              <a:rPr b="0" lang="en-IN" sz="2600" spc="-1" strike="noStrike">
                <a:latin typeface="Arial"/>
              </a:rPr>
              <a:t>generate a low-definition talking face video with </a:t>
            </a:r>
            <a:r>
              <a:rPr b="0" lang="en-IN" sz="2600" spc="-1" strike="noStrike">
                <a:latin typeface="Arial"/>
              </a:rPr>
              <a:t>	</a:t>
            </a:r>
            <a:r>
              <a:rPr b="0" lang="en-IN" sz="2600" spc="-1" strike="noStrike">
                <a:latin typeface="Arial"/>
              </a:rPr>
              <a:t>	</a:t>
            </a:r>
            <a:r>
              <a:rPr b="0" lang="en-IN" sz="2600" spc="-1" strike="noStrike">
                <a:latin typeface="Arial"/>
              </a:rPr>
              <a:t>LRS2 audio using the pre-trained model </a:t>
            </a:r>
            <a:r>
              <a:rPr b="0" lang="en-IN" sz="2600" spc="-1" strike="noStrike">
                <a:latin typeface="Arial"/>
              </a:rPr>
              <a:t>	</a:t>
            </a:r>
            <a:r>
              <a:rPr b="0" lang="en-IN" sz="2600" spc="-1" strike="noStrike">
                <a:latin typeface="Arial"/>
              </a:rPr>
              <a:t>	</a:t>
            </a:r>
            <a:r>
              <a:rPr b="0" lang="en-IN" sz="2600" spc="-1" strike="noStrike">
                <a:latin typeface="Arial"/>
              </a:rPr>
              <a:t>	</a:t>
            </a:r>
            <a:r>
              <a:rPr b="0" lang="en-IN" sz="2600" spc="-1" strike="noStrike">
                <a:latin typeface="Arial"/>
              </a:rPr>
              <a:t>	</a:t>
            </a:r>
            <a:r>
              <a:rPr b="0" lang="en-IN" sz="2600" spc="-1" strike="noStrike">
                <a:latin typeface="Arial"/>
              </a:rPr>
              <a:t>Wav2Lip.</a:t>
            </a:r>
            <a:endParaRPr b="0" lang="en-IN" sz="2600" spc="-1" strike="noStrike">
              <a:latin typeface="Arial"/>
            </a:endParaRPr>
          </a:p>
          <a:p>
            <a:pPr algn="just">
              <a:lnSpc>
                <a:spcPct val="100000"/>
              </a:lnSpc>
            </a:pPr>
            <a:endParaRPr b="0" lang="en-IN" sz="2600" spc="-1" strike="noStrike">
              <a:latin typeface="Arial"/>
            </a:endParaRPr>
          </a:p>
          <a:p>
            <a:pPr algn="just">
              <a:lnSpc>
                <a:spcPct val="100000"/>
              </a:lnSpc>
            </a:pPr>
            <a:r>
              <a:rPr b="1" lang="en-IN" sz="2600" spc="-1" strike="noStrike">
                <a:latin typeface="Arial"/>
              </a:rPr>
              <a:t>Output: </a:t>
            </a:r>
            <a:r>
              <a:rPr b="0" lang="en-IN" sz="2600" spc="-1" strike="noStrike">
                <a:latin typeface="Arial"/>
              </a:rPr>
              <a:t>a pseudo video with excellent lip synchronization.</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CustomShape 1"/>
          <p:cNvSpPr/>
          <p:nvPr/>
        </p:nvSpPr>
        <p:spPr>
          <a:xfrm>
            <a:off x="457200" y="1203480"/>
            <a:ext cx="8228880" cy="2982600"/>
          </a:xfrm>
          <a:prstGeom prst="rect">
            <a:avLst/>
          </a:prstGeom>
          <a:noFill/>
          <a:ln>
            <a:noFill/>
          </a:ln>
        </p:spPr>
        <p:style>
          <a:lnRef idx="0"/>
          <a:fillRef idx="0"/>
          <a:effectRef idx="0"/>
          <a:fontRef idx="minor"/>
        </p:style>
        <p:txBody>
          <a:bodyPr lIns="0" rIns="0" tIns="0" bIns="0">
            <a:normAutofit fontScale="59000"/>
          </a:bodyPr>
          <a:p>
            <a:pPr marL="432000" indent="-323640">
              <a:lnSpc>
                <a:spcPct val="100000"/>
              </a:lnSpc>
              <a:spcBef>
                <a:spcPts val="1417"/>
              </a:spcBef>
              <a:buClr>
                <a:srgbClr val="000000"/>
              </a:buClr>
              <a:buSzPct val="45000"/>
              <a:buFont typeface="Wingdings" charset="2"/>
              <a:buChar char=""/>
            </a:pPr>
            <a:r>
              <a:rPr b="1" lang="en-IN" sz="3200" spc="-1" strike="noStrike">
                <a:latin typeface="Arial"/>
              </a:rPr>
              <a:t>LRS2</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Lip Reading Sentences 2 (LRS2) Dataset.The dataset consists of thousands of spoken sentences from BBC television.</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1" lang="en-IN" sz="3200" spc="-1" strike="noStrike">
                <a:latin typeface="Arial"/>
              </a:rPr>
              <a:t>Wav2Lip</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Wav2Lip is a neural network that adapts video with a speaking face for an audio recording of the speech</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CustomShape 1"/>
          <p:cNvSpPr/>
          <p:nvPr/>
        </p:nvSpPr>
        <p:spPr>
          <a:xfrm>
            <a:off x="457200" y="144000"/>
            <a:ext cx="8228880" cy="2735640"/>
          </a:xfrm>
          <a:prstGeom prst="rect">
            <a:avLst/>
          </a:prstGeom>
          <a:noFill/>
          <a:ln>
            <a:noFill/>
          </a:ln>
        </p:spPr>
        <p:style>
          <a:lnRef idx="0"/>
          <a:fillRef idx="0"/>
          <a:effectRef idx="0"/>
          <a:fontRef idx="minor"/>
        </p:style>
        <p:txBody>
          <a:bodyPr lIns="0" rIns="0" tIns="0" bIns="0">
            <a:normAutofit fontScale="88000"/>
          </a:bodyPr>
          <a:p>
            <a:pPr>
              <a:lnSpc>
                <a:spcPct val="100000"/>
              </a:lnSpc>
            </a:pPr>
            <a:r>
              <a:rPr b="1" lang="en-IN" sz="2600" spc="-1" strike="noStrike" u="sng">
                <a:uFillTx/>
                <a:latin typeface="Arial"/>
              </a:rPr>
              <a:t>Step 2:</a:t>
            </a:r>
            <a:endParaRPr b="0" lang="en-IN" sz="2600" spc="-1" strike="noStrike">
              <a:latin typeface="Arial"/>
            </a:endParaRPr>
          </a:p>
          <a:p>
            <a:pPr algn="just">
              <a:lnSpc>
                <a:spcPct val="100000"/>
              </a:lnSpc>
              <a:spcBef>
                <a:spcPts val="1417"/>
              </a:spcBef>
            </a:pPr>
            <a:r>
              <a:rPr b="0" lang="en-IN" sz="2600" spc="-1" strike="noStrike">
                <a:latin typeface="Arial"/>
              </a:rPr>
              <a:t>Then, the 3DMM parameters are used to re-render the synthetic facial images in the target video. The facial 3D  morphable model (3DMM) parameters including expression, geometry, texture, pose, illumination coefficients are extracted from each frame of them.</a:t>
            </a:r>
            <a:endParaRPr b="0" lang="en-IN" sz="2600" spc="-1" strike="noStrike">
              <a:latin typeface="Arial"/>
            </a:endParaRPr>
          </a:p>
          <a:p>
            <a:pPr algn="just">
              <a:lnSpc>
                <a:spcPct val="100000"/>
              </a:lnSpc>
              <a:spcBef>
                <a:spcPts val="1417"/>
              </a:spcBef>
            </a:pPr>
            <a:r>
              <a:rPr b="1" lang="en-IN" sz="2600" spc="-1" strike="noStrike">
                <a:latin typeface="Arial"/>
                <a:ea typeface="Noto Sans CJK SC"/>
              </a:rPr>
              <a:t>Output:</a:t>
            </a:r>
            <a:r>
              <a:rPr b="0" lang="en-IN" sz="2600" spc="-1" strike="noStrike">
                <a:latin typeface="Arial"/>
                <a:ea typeface="Noto Sans CJK SC"/>
              </a:rPr>
              <a:t> Synthetic face</a:t>
            </a:r>
            <a:endParaRPr b="0" lang="en-IN" sz="2600" spc="-1" strike="noStrike">
              <a:latin typeface="Arial"/>
            </a:endParaRPr>
          </a:p>
          <a:p>
            <a:pPr algn="just">
              <a:lnSpc>
                <a:spcPct val="100000"/>
              </a:lnSpc>
              <a:spcBef>
                <a:spcPts val="1417"/>
              </a:spcBef>
            </a:pPr>
            <a:endParaRPr b="0" lang="en-IN" sz="2600" spc="-1" strike="noStrike">
              <a:latin typeface="Arial"/>
            </a:endParaRPr>
          </a:p>
          <a:p>
            <a:pPr>
              <a:lnSpc>
                <a:spcPct val="100000"/>
              </a:lnSpc>
            </a:pPr>
            <a:endParaRPr b="0" lang="en-IN" sz="2600" spc="-1" strike="noStrike">
              <a:latin typeface="Arial"/>
            </a:endParaRPr>
          </a:p>
        </p:txBody>
      </p:sp>
      <p:sp>
        <p:nvSpPr>
          <p:cNvPr id="418" name="CustomShape 2"/>
          <p:cNvSpPr/>
          <p:nvPr/>
        </p:nvSpPr>
        <p:spPr>
          <a:xfrm>
            <a:off x="360000" y="3230280"/>
            <a:ext cx="8207640" cy="1449360"/>
          </a:xfrm>
          <a:prstGeom prst="rect">
            <a:avLst/>
          </a:prstGeom>
          <a:noFill/>
          <a:ln>
            <a:noFill/>
          </a:ln>
        </p:spPr>
        <p:style>
          <a:lnRef idx="0"/>
          <a:fillRef idx="0"/>
          <a:effectRef idx="0"/>
          <a:fontRef idx="minor"/>
        </p:style>
        <p:txBody>
          <a:bodyPr lIns="90000" rIns="90000" tIns="45000" bIns="45000">
            <a:noAutofit/>
          </a:bodyPr>
          <a:p>
            <a:pPr marL="216000" indent="-215640">
              <a:lnSpc>
                <a:spcPct val="100000"/>
              </a:lnSpc>
              <a:buClr>
                <a:srgbClr val="000000"/>
              </a:buClr>
              <a:buSzPct val="45000"/>
              <a:buFont typeface="Wingdings" charset="2"/>
              <a:buChar char=""/>
            </a:pPr>
            <a:r>
              <a:rPr b="1" lang="en-IN" sz="2400" spc="-1" strike="noStrike">
                <a:latin typeface="Arial"/>
              </a:rPr>
              <a:t>3DMM</a:t>
            </a:r>
            <a:endParaRPr b="0" lang="en-IN" sz="2400" spc="-1" strike="noStrike">
              <a:latin typeface="Arial"/>
            </a:endParaRPr>
          </a:p>
          <a:p>
            <a:pPr>
              <a:lnSpc>
                <a:spcPct val="100000"/>
              </a:lnSpc>
            </a:pPr>
            <a:endParaRPr b="0" lang="en-IN" sz="2400" spc="-1" strike="noStrike">
              <a:latin typeface="Arial"/>
            </a:endParaRPr>
          </a:p>
          <a:p>
            <a:pPr marL="216000" indent="-215640">
              <a:lnSpc>
                <a:spcPct val="100000"/>
              </a:lnSpc>
              <a:buClr>
                <a:srgbClr val="000000"/>
              </a:buClr>
              <a:buSzPct val="45000"/>
              <a:buFont typeface="Wingdings" charset="2"/>
              <a:buChar char=""/>
            </a:pPr>
            <a:r>
              <a:rPr b="0" lang="en-IN" sz="2400" spc="-1" strike="noStrike">
                <a:latin typeface="Arial"/>
              </a:rPr>
              <a:t>A 3D Morphable Face Model is a generative model for face shape</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CustomShape 1"/>
          <p:cNvSpPr/>
          <p:nvPr/>
        </p:nvSpPr>
        <p:spPr>
          <a:xfrm>
            <a:off x="216000" y="288000"/>
            <a:ext cx="8639640" cy="24681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800" spc="-1" strike="noStrike" u="sng">
                <a:uFillTx/>
                <a:latin typeface="Arial"/>
              </a:rPr>
              <a:t>Step 3:</a:t>
            </a:r>
            <a:endParaRPr b="0" lang="en-IN" sz="2800" spc="-1" strike="noStrike">
              <a:latin typeface="Arial"/>
            </a:endParaRPr>
          </a:p>
          <a:p>
            <a:pPr>
              <a:lnSpc>
                <a:spcPct val="100000"/>
              </a:lnSpc>
            </a:pPr>
            <a:endParaRPr b="0" lang="en-IN" sz="2800" spc="-1" strike="noStrike">
              <a:latin typeface="Arial"/>
            </a:endParaRPr>
          </a:p>
          <a:p>
            <a:pPr>
              <a:lnSpc>
                <a:spcPct val="100000"/>
              </a:lnSpc>
            </a:pPr>
            <a:r>
              <a:rPr b="0" lang="en-IN" sz="2800" spc="-1" strike="noStrike">
                <a:latin typeface="Arial"/>
              </a:rPr>
              <a:t>Finally, we train a neural rendering network with the lower half of synthetic and real target faces to generate a high-definition photo-realistic talking face video.</a:t>
            </a:r>
            <a:endParaRPr b="0" lang="en-IN" sz="2800" spc="-1" strike="noStrike">
              <a:latin typeface="Arial"/>
            </a:endParaRPr>
          </a:p>
        </p:txBody>
      </p:sp>
      <p:sp>
        <p:nvSpPr>
          <p:cNvPr id="420" name="CustomShape 2"/>
          <p:cNvSpPr/>
          <p:nvPr/>
        </p:nvSpPr>
        <p:spPr>
          <a:xfrm>
            <a:off x="360000" y="3246840"/>
            <a:ext cx="8351640" cy="1792800"/>
          </a:xfrm>
          <a:prstGeom prst="rect">
            <a:avLst/>
          </a:prstGeom>
          <a:noFill/>
          <a:ln>
            <a:noFill/>
          </a:ln>
        </p:spPr>
        <p:style>
          <a:lnRef idx="0"/>
          <a:fillRef idx="0"/>
          <a:effectRef idx="0"/>
          <a:fontRef idx="minor"/>
        </p:style>
        <p:txBody>
          <a:bodyPr lIns="90000" rIns="90000" tIns="45000" bIns="45000">
            <a:noAutofit/>
          </a:bodyPr>
          <a:p>
            <a:pPr marL="216000" indent="-215640">
              <a:lnSpc>
                <a:spcPct val="100000"/>
              </a:lnSpc>
              <a:buClr>
                <a:srgbClr val="000000"/>
              </a:buClr>
              <a:buSzPct val="45000"/>
              <a:buFont typeface="Wingdings" charset="2"/>
              <a:buChar char=""/>
            </a:pPr>
            <a:r>
              <a:rPr b="1" lang="en-IN" sz="2400" spc="-1" strike="noStrike">
                <a:latin typeface="Arial"/>
              </a:rPr>
              <a:t>Neural rendering</a:t>
            </a:r>
            <a:r>
              <a:rPr b="0" lang="en-IN" sz="1800" spc="-1" strike="noStrike">
                <a:latin typeface="Arial"/>
              </a:rPr>
              <a:t> </a:t>
            </a:r>
            <a:endParaRPr b="0" lang="en-IN" sz="1800" spc="-1" strike="noStrike">
              <a:latin typeface="Arial"/>
            </a:endParaRPr>
          </a:p>
          <a:p>
            <a:pPr>
              <a:lnSpc>
                <a:spcPct val="100000"/>
              </a:lnSpc>
            </a:pPr>
            <a:endParaRPr b="0" lang="en-IN" sz="1800" spc="-1" strike="noStrike">
              <a:latin typeface="Arial"/>
            </a:endParaRPr>
          </a:p>
          <a:p>
            <a:pPr marL="216000" indent="-215640">
              <a:lnSpc>
                <a:spcPct val="100000"/>
              </a:lnSpc>
              <a:buClr>
                <a:srgbClr val="000000"/>
              </a:buClr>
              <a:buSzPct val="45000"/>
              <a:buFont typeface="Wingdings" charset="2"/>
              <a:buChar char=""/>
            </a:pPr>
            <a:r>
              <a:rPr b="0" lang="en-IN" sz="2600" spc="-1" strike="noStrike">
                <a:latin typeface="Arial"/>
              </a:rPr>
              <a:t>It is a method, based on deep neural networks , which can create novel images and video footage based on existing scenes</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21" name="Group 1"/>
          <p:cNvGrpSpPr/>
          <p:nvPr/>
        </p:nvGrpSpPr>
        <p:grpSpPr>
          <a:xfrm>
            <a:off x="5209920" y="1136520"/>
            <a:ext cx="3609360" cy="1288800"/>
            <a:chOff x="5209920" y="1136520"/>
            <a:chExt cx="3609360" cy="1288800"/>
          </a:xfrm>
        </p:grpSpPr>
        <p:sp>
          <p:nvSpPr>
            <p:cNvPr id="422" name="CustomShape 2"/>
            <p:cNvSpPr/>
            <p:nvPr/>
          </p:nvSpPr>
          <p:spPr>
            <a:xfrm>
              <a:off x="6696360" y="1136520"/>
              <a:ext cx="2122920" cy="128880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1" lang="en" sz="1800" spc="-1" strike="noStrike">
                  <a:solidFill>
                    <a:srgbClr val="1e263a"/>
                  </a:solidFill>
                  <a:latin typeface="IBM Plex Sans Condensed"/>
                  <a:ea typeface="IBM Plex Sans Condensed"/>
                </a:rPr>
                <a:t>high-definition photo realistic talking face video.</a:t>
              </a:r>
              <a:endParaRPr b="0" lang="en-IN" sz="1800" spc="-1" strike="noStrike">
                <a:latin typeface="Arial"/>
              </a:endParaRPr>
            </a:p>
          </p:txBody>
        </p:sp>
        <p:sp>
          <p:nvSpPr>
            <p:cNvPr id="423" name="CustomShape 3"/>
            <p:cNvSpPr/>
            <p:nvPr/>
          </p:nvSpPr>
          <p:spPr>
            <a:xfrm>
              <a:off x="5209920" y="1781280"/>
              <a:ext cx="1285560" cy="360"/>
            </a:xfrm>
            <a:custGeom>
              <a:avLst/>
              <a:gdLst/>
              <a:ahLst/>
              <a:rect l="l" t="t" r="r" b="b"/>
              <a:pathLst>
                <a:path w="21600" h="21600">
                  <a:moveTo>
                    <a:pt x="0" y="0"/>
                  </a:moveTo>
                  <a:lnTo>
                    <a:pt x="21600" y="21600"/>
                  </a:lnTo>
                </a:path>
              </a:pathLst>
            </a:custGeom>
            <a:noFill/>
            <a:ln w="9360">
              <a:solidFill>
                <a:srgbClr val="ffffff"/>
              </a:solidFill>
              <a:round/>
              <a:tailEnd len="med" type="oval" w="med"/>
            </a:ln>
          </p:spPr>
          <p:style>
            <a:lnRef idx="0"/>
            <a:fillRef idx="0"/>
            <a:effectRef idx="0"/>
            <a:fontRef idx="minor"/>
          </p:style>
        </p:sp>
      </p:grpSp>
      <p:sp>
        <p:nvSpPr>
          <p:cNvPr id="424" name="CustomShape 4"/>
          <p:cNvSpPr/>
          <p:nvPr/>
        </p:nvSpPr>
        <p:spPr>
          <a:xfrm rot="3600000">
            <a:off x="3211560" y="1240920"/>
            <a:ext cx="2773440" cy="2868480"/>
          </a:xfrm>
          <a:prstGeom prst="blockArc">
            <a:avLst>
              <a:gd name="adj1" fmla="val 12622480"/>
              <a:gd name="adj2" fmla="val 19781569"/>
              <a:gd name="adj3" fmla="val 20773"/>
            </a:avLst>
          </a:prstGeom>
          <a:solidFill>
            <a:srgbClr val="ff8000"/>
          </a:solidFill>
          <a:ln>
            <a:noFill/>
          </a:ln>
        </p:spPr>
        <p:style>
          <a:lnRef idx="0"/>
          <a:fillRef idx="0"/>
          <a:effectRef idx="0"/>
          <a:fontRef idx="minor"/>
        </p:style>
      </p:sp>
      <p:pic>
        <p:nvPicPr>
          <p:cNvPr id="425" name="Google Shape;240;p27" descr=""/>
          <p:cNvPicPr/>
          <p:nvPr/>
        </p:nvPicPr>
        <p:blipFill>
          <a:blip r:embed="rId1"/>
          <a:srcRect l="0" t="0" r="-4677" b="-3871"/>
          <a:stretch/>
        </p:blipFill>
        <p:spPr>
          <a:xfrm flipH="1">
            <a:off x="3384360" y="1954080"/>
            <a:ext cx="2404800" cy="3189240"/>
          </a:xfrm>
          <a:prstGeom prst="rect">
            <a:avLst/>
          </a:prstGeom>
          <a:ln>
            <a:noFill/>
          </a:ln>
        </p:spPr>
      </p:pic>
      <p:sp>
        <p:nvSpPr>
          <p:cNvPr id="426" name="CustomShape 5"/>
          <p:cNvSpPr/>
          <p:nvPr/>
        </p:nvSpPr>
        <p:spPr>
          <a:xfrm>
            <a:off x="471240" y="360000"/>
            <a:ext cx="7592400" cy="395280"/>
          </a:xfrm>
          <a:prstGeom prst="rect">
            <a:avLst/>
          </a:prstGeom>
          <a:noFill/>
          <a:ln>
            <a:noFill/>
          </a:ln>
          <a:effectLst>
            <a:outerShdw dir="5400000" dist="9360">
              <a:srgbClr val="1e263a">
                <a:alpha val="30000"/>
              </a:srgbClr>
            </a:outerShdw>
          </a:effectLst>
        </p:spPr>
        <p:style>
          <a:lnRef idx="0"/>
          <a:fillRef idx="0"/>
          <a:effectRef idx="0"/>
          <a:fontRef idx="minor"/>
        </p:style>
        <p:txBody>
          <a:bodyPr lIns="0" rIns="0" tIns="0" bIns="0" anchor="b">
            <a:noAutofit/>
          </a:bodyPr>
          <a:p>
            <a:pPr>
              <a:lnSpc>
                <a:spcPct val="90000"/>
              </a:lnSpc>
              <a:tabLst>
                <a:tab algn="l" pos="0"/>
              </a:tabLst>
            </a:pPr>
            <a:r>
              <a:rPr b="0" lang="en" sz="3600" spc="-1" strike="noStrike">
                <a:solidFill>
                  <a:srgbClr val="ffffff"/>
                </a:solidFill>
                <a:latin typeface="Bebas Neue"/>
                <a:ea typeface="Bebas Neue"/>
              </a:rPr>
              <a:t>Our process is easy</a:t>
            </a:r>
            <a:endParaRPr b="0" lang="en-IN" sz="3600" spc="-1" strike="noStrike">
              <a:latin typeface="Arial"/>
            </a:endParaRPr>
          </a:p>
        </p:txBody>
      </p:sp>
      <p:sp>
        <p:nvSpPr>
          <p:cNvPr id="427" name="CustomShape 6"/>
          <p:cNvSpPr/>
          <p:nvPr/>
        </p:nvSpPr>
        <p:spPr>
          <a:xfrm>
            <a:off x="8404200" y="4642920"/>
            <a:ext cx="547560" cy="315720"/>
          </a:xfrm>
          <a:prstGeom prst="rect">
            <a:avLst/>
          </a:prstGeom>
          <a:noFill/>
          <a:ln>
            <a:noFill/>
          </a:ln>
          <a:effectLst>
            <a:outerShdw dir="5400000" dist="9360">
              <a:srgbClr val="1e263a">
                <a:alpha val="30000"/>
              </a:srgbClr>
            </a:outerShdw>
          </a:effectLst>
        </p:spPr>
        <p:style>
          <a:lnRef idx="0"/>
          <a:fillRef idx="0"/>
          <a:effectRef idx="0"/>
          <a:fontRef idx="minor"/>
        </p:style>
        <p:txBody>
          <a:bodyPr lIns="0" rIns="0" tIns="0" bIns="0" anchor="b">
            <a:noAutofit/>
          </a:bodyPr>
          <a:p>
            <a:pPr algn="r">
              <a:lnSpc>
                <a:spcPct val="90000"/>
              </a:lnSpc>
              <a:tabLst>
                <a:tab algn="l" pos="0"/>
              </a:tabLst>
            </a:pPr>
            <a:fld id="{E69C5AD3-13D1-4024-9246-654E00482197}" type="slidenum">
              <a:rPr b="0" lang="en" sz="1800" spc="-1" strike="noStrike">
                <a:solidFill>
                  <a:srgbClr val="ffffff"/>
                </a:solidFill>
                <a:latin typeface="Bebas Neue"/>
                <a:ea typeface="Bebas Neue"/>
              </a:rPr>
              <a:t>&lt;number&gt;</a:t>
            </a:fld>
            <a:endParaRPr b="0" lang="en-IN" sz="1800" spc="-1" strike="noStrike">
              <a:latin typeface="Arial"/>
            </a:endParaRPr>
          </a:p>
        </p:txBody>
      </p:sp>
      <p:grpSp>
        <p:nvGrpSpPr>
          <p:cNvPr id="428" name="Group 7"/>
          <p:cNvGrpSpPr/>
          <p:nvPr/>
        </p:nvGrpSpPr>
        <p:grpSpPr>
          <a:xfrm>
            <a:off x="2880" y="1656000"/>
            <a:ext cx="3579120" cy="1562400"/>
            <a:chOff x="2880" y="1656000"/>
            <a:chExt cx="3579120" cy="1562400"/>
          </a:xfrm>
        </p:grpSpPr>
        <p:sp>
          <p:nvSpPr>
            <p:cNvPr id="429" name="CustomShape 8"/>
            <p:cNvSpPr/>
            <p:nvPr/>
          </p:nvSpPr>
          <p:spPr>
            <a:xfrm>
              <a:off x="2880" y="1656000"/>
              <a:ext cx="2574000" cy="156240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1" lang="en" sz="2000" spc="-1" strike="noStrike">
                  <a:solidFill>
                    <a:srgbClr val="1e263a"/>
                  </a:solidFill>
                  <a:latin typeface="IBM Plex Sans Condensed"/>
                  <a:ea typeface="IBM Plex Sans Condensed"/>
                </a:rPr>
                <a:t>A pseudo video with excellent lip synchronization</a:t>
              </a:r>
              <a:endParaRPr b="0" lang="en-IN" sz="2000" spc="-1" strike="noStrike">
                <a:latin typeface="Arial"/>
              </a:endParaRPr>
            </a:p>
          </p:txBody>
        </p:sp>
        <p:sp>
          <p:nvSpPr>
            <p:cNvPr id="430" name="CustomShape 9"/>
            <p:cNvSpPr/>
            <p:nvPr/>
          </p:nvSpPr>
          <p:spPr>
            <a:xfrm rot="10800000">
              <a:off x="2815200" y="2455920"/>
              <a:ext cx="766800" cy="360"/>
            </a:xfrm>
            <a:custGeom>
              <a:avLst/>
              <a:gdLst/>
              <a:ahLst/>
              <a:rect l="l" t="t" r="r" b="b"/>
              <a:pathLst>
                <a:path w="21600" h="21600">
                  <a:moveTo>
                    <a:pt x="0" y="0"/>
                  </a:moveTo>
                  <a:lnTo>
                    <a:pt x="21600" y="21600"/>
                  </a:lnTo>
                </a:path>
              </a:pathLst>
            </a:custGeom>
            <a:noFill/>
            <a:ln w="9360">
              <a:solidFill>
                <a:srgbClr val="ffffff"/>
              </a:solidFill>
              <a:round/>
              <a:tailEnd len="med" type="oval" w="med"/>
            </a:ln>
          </p:spPr>
          <p:style>
            <a:lnRef idx="0"/>
            <a:fillRef idx="0"/>
            <a:effectRef idx="0"/>
            <a:fontRef idx="minor"/>
          </p:style>
        </p:sp>
      </p:grpSp>
      <p:grpSp>
        <p:nvGrpSpPr>
          <p:cNvPr id="431" name="Group 10"/>
          <p:cNvGrpSpPr/>
          <p:nvPr/>
        </p:nvGrpSpPr>
        <p:grpSpPr>
          <a:xfrm>
            <a:off x="5209920" y="3456000"/>
            <a:ext cx="3357720" cy="929520"/>
            <a:chOff x="5209920" y="3456000"/>
            <a:chExt cx="3357720" cy="929520"/>
          </a:xfrm>
        </p:grpSpPr>
        <p:sp>
          <p:nvSpPr>
            <p:cNvPr id="432" name="CustomShape 11"/>
            <p:cNvSpPr/>
            <p:nvPr/>
          </p:nvSpPr>
          <p:spPr>
            <a:xfrm>
              <a:off x="6592680" y="3456000"/>
              <a:ext cx="1974960" cy="92952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1" lang="en" sz="2000" spc="-1" strike="noStrike">
                  <a:solidFill>
                    <a:srgbClr val="1e263a"/>
                  </a:solidFill>
                  <a:latin typeface="IBM Plex Sans Condensed"/>
                  <a:ea typeface="IBM Plex Sans Condensed"/>
                </a:rPr>
                <a:t>Synthetic face</a:t>
              </a:r>
              <a:endParaRPr b="0" lang="en-IN" sz="2000" spc="-1" strike="noStrike">
                <a:latin typeface="Arial"/>
              </a:endParaRPr>
            </a:p>
          </p:txBody>
        </p:sp>
        <p:sp>
          <p:nvSpPr>
            <p:cNvPr id="433" name="CustomShape 12"/>
            <p:cNvSpPr/>
            <p:nvPr/>
          </p:nvSpPr>
          <p:spPr>
            <a:xfrm>
              <a:off x="5209920" y="3908880"/>
              <a:ext cx="1195920" cy="360"/>
            </a:xfrm>
            <a:custGeom>
              <a:avLst/>
              <a:gdLst/>
              <a:ahLst/>
              <a:rect l="l" t="t" r="r" b="b"/>
              <a:pathLst>
                <a:path w="21600" h="21600">
                  <a:moveTo>
                    <a:pt x="0" y="0"/>
                  </a:moveTo>
                  <a:lnTo>
                    <a:pt x="21600" y="21600"/>
                  </a:lnTo>
                </a:path>
              </a:pathLst>
            </a:custGeom>
            <a:noFill/>
            <a:ln w="9360">
              <a:solidFill>
                <a:srgbClr val="ffffff"/>
              </a:solidFill>
              <a:round/>
              <a:tailEnd len="med" type="oval" w="med"/>
            </a:ln>
          </p:spPr>
          <p:style>
            <a:lnRef idx="0"/>
            <a:fillRef idx="0"/>
            <a:effectRef idx="0"/>
            <a:fontRef idx="minor"/>
          </p:style>
        </p:sp>
      </p:grpSp>
      <p:sp>
        <p:nvSpPr>
          <p:cNvPr id="434" name="CustomShape 13"/>
          <p:cNvSpPr/>
          <p:nvPr/>
        </p:nvSpPr>
        <p:spPr>
          <a:xfrm rot="10800000">
            <a:off x="3184560" y="1291320"/>
            <a:ext cx="2773800" cy="2773800"/>
          </a:xfrm>
          <a:prstGeom prst="blockArc">
            <a:avLst>
              <a:gd name="adj1" fmla="val 12622480"/>
              <a:gd name="adj2" fmla="val 19662822"/>
              <a:gd name="adj3" fmla="val 20729"/>
            </a:avLst>
          </a:prstGeom>
          <a:solidFill>
            <a:srgbClr val="ffbf00"/>
          </a:solidFill>
          <a:ln>
            <a:noFill/>
          </a:ln>
        </p:spPr>
        <p:style>
          <a:lnRef idx="0"/>
          <a:fillRef idx="0"/>
          <a:effectRef idx="0"/>
          <a:fontRef idx="minor"/>
        </p:style>
      </p:sp>
      <p:sp>
        <p:nvSpPr>
          <p:cNvPr id="435" name="CustomShape 14"/>
          <p:cNvSpPr/>
          <p:nvPr/>
        </p:nvSpPr>
        <p:spPr>
          <a:xfrm rot="18000000">
            <a:off x="3143160" y="1225440"/>
            <a:ext cx="2773440" cy="2889720"/>
          </a:xfrm>
          <a:prstGeom prst="blockArc">
            <a:avLst>
              <a:gd name="adj1" fmla="val 12622480"/>
              <a:gd name="adj2" fmla="val 19703271"/>
              <a:gd name="adj3" fmla="val 20851"/>
            </a:avLst>
          </a:prstGeom>
          <a:solidFill>
            <a:srgbClr val="81d41a"/>
          </a:solidFill>
          <a:ln>
            <a:noFill/>
          </a:ln>
        </p:spPr>
        <p:style>
          <a:lnRef idx="0"/>
          <a:fillRef idx="0"/>
          <a:effectRef idx="0"/>
          <a:fontRef idx="minor"/>
        </p:style>
      </p:sp>
      <p:grpSp>
        <p:nvGrpSpPr>
          <p:cNvPr id="436" name="Group 15"/>
          <p:cNvGrpSpPr/>
          <p:nvPr/>
        </p:nvGrpSpPr>
        <p:grpSpPr>
          <a:xfrm>
            <a:off x="3170880" y="2810520"/>
            <a:ext cx="789120" cy="789120"/>
            <a:chOff x="3170880" y="2810520"/>
            <a:chExt cx="789120" cy="789120"/>
          </a:xfrm>
        </p:grpSpPr>
        <p:sp>
          <p:nvSpPr>
            <p:cNvPr id="437" name="CustomShape 16"/>
            <p:cNvSpPr/>
            <p:nvPr/>
          </p:nvSpPr>
          <p:spPr>
            <a:xfrm rot="14439000">
              <a:off x="3276000" y="2917080"/>
              <a:ext cx="577440" cy="577800"/>
            </a:xfrm>
            <a:prstGeom prst="pie">
              <a:avLst>
                <a:gd name="adj1" fmla="val 6190354"/>
                <a:gd name="adj2" fmla="val 14996165"/>
              </a:avLst>
            </a:prstGeom>
            <a:solidFill>
              <a:srgbClr val="81d41a"/>
            </a:solidFill>
            <a:ln>
              <a:noFill/>
            </a:ln>
            <a:effectLst>
              <a:outerShdw dir="0" dist="0">
                <a:srgbClr val="000000">
                  <a:alpha val="43000"/>
                </a:srgbClr>
              </a:outerShdw>
            </a:effectLst>
          </p:spPr>
          <p:style>
            <a:lnRef idx="0"/>
            <a:fillRef idx="0"/>
            <a:effectRef idx="0"/>
            <a:fontRef idx="minor"/>
          </p:style>
        </p:sp>
        <p:sp>
          <p:nvSpPr>
            <p:cNvPr id="438" name="CustomShape 17"/>
            <p:cNvSpPr/>
            <p:nvPr/>
          </p:nvSpPr>
          <p:spPr>
            <a:xfrm rot="3600000">
              <a:off x="3276720" y="2916000"/>
              <a:ext cx="577440" cy="577800"/>
            </a:xfrm>
            <a:prstGeom prst="pie">
              <a:avLst>
                <a:gd name="adj1" fmla="val 4028252"/>
                <a:gd name="adj2" fmla="val 17183677"/>
              </a:avLst>
            </a:prstGeom>
            <a:solidFill>
              <a:srgbClr val="81d41a"/>
            </a:solidFill>
            <a:ln>
              <a:noFill/>
            </a:ln>
          </p:spPr>
          <p:style>
            <a:lnRef idx="0"/>
            <a:fillRef idx="0"/>
            <a:effectRef idx="0"/>
            <a:fontRef idx="minor"/>
          </p:style>
        </p:sp>
      </p:grpSp>
      <p:grpSp>
        <p:nvGrpSpPr>
          <p:cNvPr id="439" name="Group 18"/>
          <p:cNvGrpSpPr/>
          <p:nvPr/>
        </p:nvGrpSpPr>
        <p:grpSpPr>
          <a:xfrm>
            <a:off x="4209480" y="1254240"/>
            <a:ext cx="583920" cy="584280"/>
            <a:chOff x="4209480" y="1254240"/>
            <a:chExt cx="583920" cy="584280"/>
          </a:xfrm>
        </p:grpSpPr>
        <p:sp>
          <p:nvSpPr>
            <p:cNvPr id="440" name="CustomShape 19"/>
            <p:cNvSpPr/>
            <p:nvPr/>
          </p:nvSpPr>
          <p:spPr>
            <a:xfrm rot="39000">
              <a:off x="4212360" y="1257480"/>
              <a:ext cx="577440" cy="577800"/>
            </a:xfrm>
            <a:prstGeom prst="pie">
              <a:avLst>
                <a:gd name="adj1" fmla="val 6190354"/>
                <a:gd name="adj2" fmla="val 14996165"/>
              </a:avLst>
            </a:prstGeom>
            <a:solidFill>
              <a:srgbClr val="ff8000"/>
            </a:solidFill>
            <a:ln>
              <a:noFill/>
            </a:ln>
            <a:effectLst>
              <a:outerShdw dir="0" dist="0">
                <a:srgbClr val="000000">
                  <a:alpha val="43000"/>
                </a:srgbClr>
              </a:outerShdw>
            </a:effectLst>
          </p:spPr>
          <p:style>
            <a:lnRef idx="0"/>
            <a:fillRef idx="0"/>
            <a:effectRef idx="0"/>
            <a:fontRef idx="minor"/>
          </p:style>
        </p:sp>
        <p:sp>
          <p:nvSpPr>
            <p:cNvPr id="441" name="CustomShape 20"/>
            <p:cNvSpPr/>
            <p:nvPr/>
          </p:nvSpPr>
          <p:spPr>
            <a:xfrm rot="10800000">
              <a:off x="4214160" y="1257840"/>
              <a:ext cx="577440" cy="577800"/>
            </a:xfrm>
            <a:prstGeom prst="pie">
              <a:avLst>
                <a:gd name="adj1" fmla="val 4028252"/>
                <a:gd name="adj2" fmla="val 17183677"/>
              </a:avLst>
            </a:prstGeom>
            <a:solidFill>
              <a:srgbClr val="ff8000"/>
            </a:solidFill>
            <a:ln>
              <a:noFill/>
            </a:ln>
          </p:spPr>
          <p:style>
            <a:lnRef idx="0"/>
            <a:fillRef idx="0"/>
            <a:effectRef idx="0"/>
            <a:fontRef idx="minor"/>
          </p:style>
        </p:sp>
      </p:grpSp>
      <p:grpSp>
        <p:nvGrpSpPr>
          <p:cNvPr id="442" name="Group 21"/>
          <p:cNvGrpSpPr/>
          <p:nvPr/>
        </p:nvGrpSpPr>
        <p:grpSpPr>
          <a:xfrm>
            <a:off x="5127120" y="2829600"/>
            <a:ext cx="791640" cy="791280"/>
            <a:chOff x="5127120" y="2829600"/>
            <a:chExt cx="791640" cy="791280"/>
          </a:xfrm>
        </p:grpSpPr>
        <p:sp>
          <p:nvSpPr>
            <p:cNvPr id="443" name="CustomShape 22"/>
            <p:cNvSpPr/>
            <p:nvPr/>
          </p:nvSpPr>
          <p:spPr>
            <a:xfrm rot="7239000">
              <a:off x="5234040" y="2936160"/>
              <a:ext cx="577440" cy="577800"/>
            </a:xfrm>
            <a:prstGeom prst="pie">
              <a:avLst>
                <a:gd name="adj1" fmla="val 6190354"/>
                <a:gd name="adj2" fmla="val 14996165"/>
              </a:avLst>
            </a:prstGeom>
            <a:solidFill>
              <a:srgbClr val="ffbf00"/>
            </a:solidFill>
            <a:ln>
              <a:noFill/>
            </a:ln>
            <a:effectLst>
              <a:outerShdw dir="0" dist="0">
                <a:srgbClr val="000000">
                  <a:alpha val="43000"/>
                </a:srgbClr>
              </a:outerShdw>
            </a:effectLst>
          </p:spPr>
          <p:style>
            <a:lnRef idx="0"/>
            <a:fillRef idx="0"/>
            <a:effectRef idx="0"/>
            <a:fontRef idx="minor"/>
          </p:style>
        </p:sp>
        <p:sp>
          <p:nvSpPr>
            <p:cNvPr id="444" name="CustomShape 23"/>
            <p:cNvSpPr/>
            <p:nvPr/>
          </p:nvSpPr>
          <p:spPr>
            <a:xfrm rot="18000000">
              <a:off x="5232600" y="2936160"/>
              <a:ext cx="577440" cy="577800"/>
            </a:xfrm>
            <a:prstGeom prst="pie">
              <a:avLst>
                <a:gd name="adj1" fmla="val 4028252"/>
                <a:gd name="adj2" fmla="val 17183677"/>
              </a:avLst>
            </a:prstGeom>
            <a:solidFill>
              <a:srgbClr val="ffbf00"/>
            </a:solidFill>
            <a:ln>
              <a:noFill/>
            </a:ln>
          </p:spPr>
          <p:style>
            <a:lnRef idx="0"/>
            <a:fillRef idx="0"/>
            <a:effectRef idx="0"/>
            <a:fontRef idx="minor"/>
          </p:style>
        </p:sp>
      </p:grpSp>
      <p:sp>
        <p:nvSpPr>
          <p:cNvPr id="445" name="CustomShape 24"/>
          <p:cNvSpPr/>
          <p:nvPr/>
        </p:nvSpPr>
        <p:spPr>
          <a:xfrm>
            <a:off x="4334400" y="1383480"/>
            <a:ext cx="507960" cy="266040"/>
          </a:xfrm>
          <a:prstGeom prst="rect">
            <a:avLst/>
          </a:prstGeom>
          <a:noFill/>
          <a:ln>
            <a:noFill/>
          </a:ln>
        </p:spPr>
        <p:style>
          <a:lnRef idx="0"/>
          <a:fillRef idx="0"/>
          <a:effectRef idx="0"/>
          <a:fontRef idx="minor"/>
        </p:style>
        <p:txBody>
          <a:bodyPr lIns="90000" rIns="90000" tIns="91440" bIns="91440">
            <a:noAutofit/>
          </a:bodyPr>
          <a:p>
            <a:pPr algn="ctr">
              <a:lnSpc>
                <a:spcPct val="100000"/>
              </a:lnSpc>
              <a:tabLst>
                <a:tab algn="l" pos="0"/>
              </a:tabLst>
            </a:pPr>
            <a:r>
              <a:rPr b="0" lang="en" sz="1600" spc="-1" strike="noStrike">
                <a:solidFill>
                  <a:srgbClr val="ffffff"/>
                </a:solidFill>
                <a:latin typeface="Bebas Neue"/>
                <a:ea typeface="Bebas Neue"/>
              </a:rPr>
              <a:t>03 </a:t>
            </a:r>
            <a:endParaRPr b="0" lang="en-IN" sz="1600" spc="-1" strike="noStrike">
              <a:latin typeface="Arial"/>
            </a:endParaRPr>
          </a:p>
        </p:txBody>
      </p:sp>
      <p:sp>
        <p:nvSpPr>
          <p:cNvPr id="446" name="CustomShape 25"/>
          <p:cNvSpPr/>
          <p:nvPr/>
        </p:nvSpPr>
        <p:spPr>
          <a:xfrm>
            <a:off x="3375720" y="3015720"/>
            <a:ext cx="507960" cy="266040"/>
          </a:xfrm>
          <a:prstGeom prst="rect">
            <a:avLst/>
          </a:prstGeom>
          <a:noFill/>
          <a:ln>
            <a:noFill/>
          </a:ln>
        </p:spPr>
        <p:style>
          <a:lnRef idx="0"/>
          <a:fillRef idx="0"/>
          <a:effectRef idx="0"/>
          <a:fontRef idx="minor"/>
        </p:style>
        <p:txBody>
          <a:bodyPr lIns="90000" rIns="90000" tIns="91440" bIns="91440">
            <a:noAutofit/>
          </a:bodyPr>
          <a:p>
            <a:pPr algn="ctr">
              <a:lnSpc>
                <a:spcPct val="100000"/>
              </a:lnSpc>
              <a:tabLst>
                <a:tab algn="l" pos="0"/>
              </a:tabLst>
            </a:pPr>
            <a:r>
              <a:rPr b="0" lang="en" sz="1600" spc="-1" strike="noStrike">
                <a:solidFill>
                  <a:srgbClr val="ffffff"/>
                </a:solidFill>
                <a:latin typeface="Bebas Neue"/>
                <a:ea typeface="Bebas Neue"/>
              </a:rPr>
              <a:t>01 </a:t>
            </a:r>
            <a:endParaRPr b="0" lang="en-IN" sz="1600" spc="-1" strike="noStrike">
              <a:latin typeface="Arial"/>
            </a:endParaRPr>
          </a:p>
        </p:txBody>
      </p:sp>
      <p:sp>
        <p:nvSpPr>
          <p:cNvPr id="447" name="CustomShape 26"/>
          <p:cNvSpPr/>
          <p:nvPr/>
        </p:nvSpPr>
        <p:spPr>
          <a:xfrm>
            <a:off x="5281920" y="2986200"/>
            <a:ext cx="507960" cy="266040"/>
          </a:xfrm>
          <a:prstGeom prst="rect">
            <a:avLst/>
          </a:prstGeom>
          <a:noFill/>
          <a:ln>
            <a:noFill/>
          </a:ln>
        </p:spPr>
        <p:style>
          <a:lnRef idx="0"/>
          <a:fillRef idx="0"/>
          <a:effectRef idx="0"/>
          <a:fontRef idx="minor"/>
        </p:style>
        <p:txBody>
          <a:bodyPr lIns="90000" rIns="90000" tIns="91440" bIns="91440">
            <a:noAutofit/>
          </a:bodyPr>
          <a:p>
            <a:pPr algn="ctr">
              <a:lnSpc>
                <a:spcPct val="100000"/>
              </a:lnSpc>
              <a:tabLst>
                <a:tab algn="l" pos="0"/>
              </a:tabLst>
            </a:pPr>
            <a:r>
              <a:rPr b="0" lang="en" sz="1600" spc="-1" strike="noStrike">
                <a:solidFill>
                  <a:srgbClr val="ffffff"/>
                </a:solidFill>
                <a:latin typeface="Bebas Neue"/>
                <a:ea typeface="Bebas Neue"/>
              </a:rPr>
              <a:t>02 </a:t>
            </a:r>
            <a:endParaRPr b="0" lang="en-IN" sz="1600" spc="-1" strike="noStrike">
              <a:latin typeface="Arial"/>
            </a:endParaRPr>
          </a:p>
        </p:txBody>
      </p:sp>
      <p:sp>
        <p:nvSpPr>
          <p:cNvPr id="448" name="CustomShape 27"/>
          <p:cNvSpPr/>
          <p:nvPr/>
        </p:nvSpPr>
        <p:spPr>
          <a:xfrm>
            <a:off x="4104000" y="3528000"/>
            <a:ext cx="863640" cy="4316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latin typeface="Arial"/>
              </a:rPr>
              <a:t>3DMM</a:t>
            </a:r>
            <a:endParaRPr b="0" lang="en-IN" sz="1800" spc="-1" strike="noStrike">
              <a:latin typeface="Arial"/>
            </a:endParaRPr>
          </a:p>
        </p:txBody>
      </p:sp>
      <p:sp>
        <p:nvSpPr>
          <p:cNvPr id="449" name="CustomShape 28"/>
          <p:cNvSpPr/>
          <p:nvPr/>
        </p:nvSpPr>
        <p:spPr>
          <a:xfrm>
            <a:off x="3240000" y="1741680"/>
            <a:ext cx="863640" cy="345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latin typeface="Arial"/>
              </a:rPr>
              <a:t>LRS2</a:t>
            </a:r>
            <a:endParaRPr b="0" lang="en-IN" sz="1800" spc="-1" strike="noStrike">
              <a:latin typeface="Arial"/>
            </a:endParaRPr>
          </a:p>
        </p:txBody>
      </p:sp>
      <p:sp>
        <p:nvSpPr>
          <p:cNvPr id="450" name="CustomShape 29"/>
          <p:cNvSpPr/>
          <p:nvPr/>
        </p:nvSpPr>
        <p:spPr>
          <a:xfrm>
            <a:off x="3024000" y="2304000"/>
            <a:ext cx="935640" cy="601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latin typeface="Arial"/>
              </a:rPr>
              <a:t>Wav2</a:t>
            </a:r>
            <a:endParaRPr b="0" lang="en-IN" sz="1800" spc="-1" strike="noStrike">
              <a:latin typeface="Arial"/>
            </a:endParaRPr>
          </a:p>
          <a:p>
            <a:pPr>
              <a:lnSpc>
                <a:spcPct val="100000"/>
              </a:lnSpc>
            </a:pPr>
            <a:r>
              <a:rPr b="0" lang="en-IN" sz="1800" spc="-1" strike="noStrike">
                <a:latin typeface="Arial"/>
              </a:rPr>
              <a:t>Lip</a:t>
            </a:r>
            <a:endParaRPr b="0" lang="en-IN" sz="1800" spc="-1" strike="noStrike">
              <a:latin typeface="Arial"/>
            </a:endParaRPr>
          </a:p>
        </p:txBody>
      </p:sp>
      <p:sp>
        <p:nvSpPr>
          <p:cNvPr id="451" name="CustomShape 30"/>
          <p:cNvSpPr/>
          <p:nvPr/>
        </p:nvSpPr>
        <p:spPr>
          <a:xfrm>
            <a:off x="3295800" y="2010240"/>
            <a:ext cx="359640" cy="345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latin typeface="Arial"/>
              </a:rPr>
              <a:t>&amp;</a:t>
            </a:r>
            <a:endParaRPr b="0" lang="en-IN" sz="1800" spc="-1" strike="noStrike">
              <a:latin typeface="Arial"/>
            </a:endParaRPr>
          </a:p>
        </p:txBody>
      </p:sp>
      <p:sp>
        <p:nvSpPr>
          <p:cNvPr id="452" name="CustomShape 31"/>
          <p:cNvSpPr/>
          <p:nvPr/>
        </p:nvSpPr>
        <p:spPr>
          <a:xfrm>
            <a:off x="4689360" y="1436040"/>
            <a:ext cx="1295640" cy="601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500" spc="-1" strike="noStrike">
                <a:latin typeface="Arial"/>
              </a:rPr>
              <a:t>Neural Rendering</a:t>
            </a:r>
            <a:endParaRPr b="0" lang="en-IN" sz="15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CustomShape 1"/>
          <p:cNvSpPr/>
          <p:nvPr/>
        </p:nvSpPr>
        <p:spPr>
          <a:xfrm>
            <a:off x="1728000" y="238680"/>
            <a:ext cx="5000400" cy="6249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IN" sz="4400" spc="-1" strike="noStrike" u="sng">
                <a:uFillTx/>
                <a:latin typeface="Arial"/>
              </a:rPr>
              <a:t>Contents</a:t>
            </a:r>
            <a:endParaRPr b="0" lang="en-IN" sz="4400" spc="-1" strike="noStrike">
              <a:latin typeface="Arial"/>
            </a:endParaRPr>
          </a:p>
        </p:txBody>
      </p:sp>
      <p:sp>
        <p:nvSpPr>
          <p:cNvPr id="387" name="CustomShape 2"/>
          <p:cNvSpPr/>
          <p:nvPr/>
        </p:nvSpPr>
        <p:spPr>
          <a:xfrm>
            <a:off x="457200" y="1203480"/>
            <a:ext cx="8228880" cy="2982600"/>
          </a:xfrm>
          <a:prstGeom prst="rect">
            <a:avLst/>
          </a:prstGeom>
          <a:noFill/>
          <a:ln>
            <a:noFill/>
          </a:ln>
        </p:spPr>
        <p:style>
          <a:lnRef idx="0"/>
          <a:fillRef idx="0"/>
          <a:effectRef idx="0"/>
          <a:fontRef idx="minor"/>
        </p:style>
        <p:txBody>
          <a:bodyPr lIns="0" rIns="0" tIns="0" bIns="0">
            <a:normAutofit fontScale="56000"/>
          </a:bodyPr>
          <a:p>
            <a:pPr marL="432000" indent="-323640">
              <a:lnSpc>
                <a:spcPct val="100000"/>
              </a:lnSpc>
              <a:spcBef>
                <a:spcPts val="1417"/>
              </a:spcBef>
              <a:buClr>
                <a:srgbClr val="000000"/>
              </a:buClr>
              <a:buSzPct val="45000"/>
              <a:buFont typeface="Wingdings" charset="2"/>
              <a:buChar char=""/>
            </a:pPr>
            <a:r>
              <a:rPr b="0" lang="en-IN" sz="3200" spc="-1" strike="noStrike">
                <a:latin typeface="Arial"/>
              </a:rPr>
              <a:t>Introduction</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Scope</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Literature Survey</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Training Phase</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Testing Phase</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Analysis</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References</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3" name="CustomShape 1"/>
          <p:cNvSpPr/>
          <p:nvPr/>
        </p:nvSpPr>
        <p:spPr>
          <a:xfrm>
            <a:off x="779040" y="701640"/>
            <a:ext cx="7592400" cy="5119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IN" sz="3600" spc="-1" strike="noStrike">
                <a:latin typeface="Arial"/>
              </a:rPr>
              <a:t>Testing Phase</a:t>
            </a:r>
            <a:endParaRPr b="0" lang="en-IN" sz="3600" spc="-1" strike="noStrike">
              <a:latin typeface="Arial"/>
            </a:endParaRPr>
          </a:p>
        </p:txBody>
      </p:sp>
      <p:sp>
        <p:nvSpPr>
          <p:cNvPr id="454" name="CustomShape 2"/>
          <p:cNvSpPr/>
          <p:nvPr/>
        </p:nvSpPr>
        <p:spPr>
          <a:xfrm>
            <a:off x="457200" y="1440000"/>
            <a:ext cx="8228880" cy="2746080"/>
          </a:xfrm>
          <a:prstGeom prst="rect">
            <a:avLst/>
          </a:prstGeom>
          <a:noFill/>
          <a:ln>
            <a:noFill/>
          </a:ln>
        </p:spPr>
        <p:style>
          <a:lnRef idx="0"/>
          <a:fillRef idx="0"/>
          <a:effectRef idx="0"/>
          <a:fontRef idx="minor"/>
        </p:style>
        <p:txBody>
          <a:bodyPr lIns="0" rIns="0" tIns="0" bIns="0">
            <a:normAutofit fontScale="61000"/>
          </a:bodyPr>
          <a:p>
            <a:pPr marL="432000" indent="-323640">
              <a:lnSpc>
                <a:spcPct val="100000"/>
              </a:lnSpc>
              <a:spcBef>
                <a:spcPts val="1417"/>
              </a:spcBef>
              <a:buClr>
                <a:srgbClr val="000000"/>
              </a:buClr>
              <a:buSzPct val="45000"/>
              <a:buFont typeface="Wingdings" charset="2"/>
              <a:buChar char=""/>
            </a:pPr>
            <a:r>
              <a:rPr b="0" lang="en-IN" sz="3200" spc="-1" strike="noStrike">
                <a:latin typeface="Arial"/>
              </a:rPr>
              <a:t>Input : Trained Model</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We test the current model using a Audio to Expression network(A2E) to guarantee the accurate lip motion.</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1" lang="en-IN" sz="3200" spc="-1" strike="noStrike">
                <a:latin typeface="Arial"/>
              </a:rPr>
              <a:t>A2E</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A neural network model used to map audio to expressions</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5" name="CustomShape 1"/>
          <p:cNvSpPr/>
          <p:nvPr/>
        </p:nvSpPr>
        <p:spPr>
          <a:xfrm>
            <a:off x="615240" y="144000"/>
            <a:ext cx="2552400" cy="615600"/>
          </a:xfrm>
          <a:prstGeom prst="rect">
            <a:avLst/>
          </a:prstGeom>
          <a:noFill/>
          <a:ln>
            <a:noFill/>
          </a:ln>
          <a:effectLst>
            <a:outerShdw dir="5400000" dist="9360">
              <a:srgbClr val="1e263a">
                <a:alpha val="30000"/>
              </a:srgbClr>
            </a:outerShdw>
          </a:effectLst>
        </p:spPr>
        <p:style>
          <a:lnRef idx="0"/>
          <a:fillRef idx="0"/>
          <a:effectRef idx="0"/>
          <a:fontRef idx="minor"/>
        </p:style>
        <p:txBody>
          <a:bodyPr lIns="0" rIns="0" tIns="0" bIns="0" anchor="b">
            <a:noAutofit/>
          </a:bodyPr>
          <a:p>
            <a:pPr>
              <a:lnSpc>
                <a:spcPct val="90000"/>
              </a:lnSpc>
              <a:tabLst>
                <a:tab algn="l" pos="0"/>
              </a:tabLst>
            </a:pPr>
            <a:r>
              <a:rPr b="0" lang="en" sz="4400" spc="-1" strike="noStrike">
                <a:solidFill>
                  <a:srgbClr val="ffffff"/>
                </a:solidFill>
                <a:latin typeface="Bebas Neue"/>
                <a:ea typeface="Bebas Neue"/>
              </a:rPr>
              <a:t>Analysis</a:t>
            </a:r>
            <a:endParaRPr b="0" lang="en-IN" sz="4400" spc="-1" strike="noStrike">
              <a:latin typeface="Arial"/>
            </a:endParaRPr>
          </a:p>
        </p:txBody>
      </p:sp>
      <p:sp>
        <p:nvSpPr>
          <p:cNvPr id="456" name="CustomShape 2"/>
          <p:cNvSpPr/>
          <p:nvPr/>
        </p:nvSpPr>
        <p:spPr>
          <a:xfrm>
            <a:off x="8404200" y="4642920"/>
            <a:ext cx="547560" cy="315720"/>
          </a:xfrm>
          <a:prstGeom prst="rect">
            <a:avLst/>
          </a:prstGeom>
          <a:noFill/>
          <a:ln>
            <a:noFill/>
          </a:ln>
          <a:effectLst>
            <a:outerShdw dir="5400000" dist="9360">
              <a:srgbClr val="1e263a">
                <a:alpha val="30000"/>
              </a:srgbClr>
            </a:outerShdw>
          </a:effectLst>
        </p:spPr>
        <p:style>
          <a:lnRef idx="0"/>
          <a:fillRef idx="0"/>
          <a:effectRef idx="0"/>
          <a:fontRef idx="minor"/>
        </p:style>
      </p:sp>
      <p:sp>
        <p:nvSpPr>
          <p:cNvPr id="457" name="CustomShape 3"/>
          <p:cNvSpPr/>
          <p:nvPr/>
        </p:nvSpPr>
        <p:spPr>
          <a:xfrm>
            <a:off x="288000" y="1296000"/>
            <a:ext cx="4214160" cy="1454400"/>
          </a:xfrm>
          <a:prstGeom prst="rect">
            <a:avLst/>
          </a:prstGeom>
          <a:solidFill>
            <a:srgbClr val="ffffff">
              <a:alpha val="18000"/>
            </a:srgbClr>
          </a:solidFill>
          <a:ln>
            <a:noFill/>
          </a:ln>
        </p:spPr>
        <p:style>
          <a:lnRef idx="0"/>
          <a:fillRef idx="0"/>
          <a:effectRef idx="0"/>
          <a:fontRef idx="minor"/>
        </p:style>
        <p:txBody>
          <a:bodyPr lIns="90000" rIns="1371600" tIns="91440" bIns="91440">
            <a:noAutofit/>
          </a:bodyPr>
          <a:p>
            <a:pPr>
              <a:lnSpc>
                <a:spcPct val="100000"/>
              </a:lnSpc>
              <a:tabLst>
                <a:tab algn="l" pos="0"/>
              </a:tabLst>
            </a:pPr>
            <a:r>
              <a:rPr b="1" lang="en" sz="1800" spc="-1" strike="noStrike">
                <a:solidFill>
                  <a:srgbClr val="1e263a"/>
                </a:solidFill>
                <a:latin typeface="IBM Plex Sans Condensed"/>
                <a:ea typeface="IBM Plex Sans Condensed"/>
              </a:rPr>
              <a:t>synchronization</a:t>
            </a:r>
            <a:endParaRPr b="0" lang="en-IN" sz="1800" spc="-1" strike="noStrike">
              <a:latin typeface="Arial"/>
            </a:endParaRPr>
          </a:p>
          <a:p>
            <a:pPr>
              <a:lnSpc>
                <a:spcPct val="100000"/>
              </a:lnSpc>
              <a:spcBef>
                <a:spcPts val="601"/>
              </a:spcBef>
              <a:spcAft>
                <a:spcPts val="601"/>
              </a:spcAft>
              <a:tabLst>
                <a:tab algn="l" pos="0"/>
              </a:tabLst>
            </a:pPr>
            <a:r>
              <a:rPr b="0" lang="en" sz="1600" spc="-1" strike="noStrike">
                <a:solidFill>
                  <a:srgbClr val="1e263a"/>
                </a:solidFill>
                <a:latin typeface="IBM Plex Sans Condensed"/>
                <a:ea typeface="IBM Plex Sans Condensed"/>
              </a:rPr>
              <a:t>A Best Quality Lip synchronization is obtained</a:t>
            </a:r>
            <a:endParaRPr b="0" lang="en-IN" sz="1600" spc="-1" strike="noStrike">
              <a:latin typeface="Arial"/>
            </a:endParaRPr>
          </a:p>
        </p:txBody>
      </p:sp>
      <p:sp>
        <p:nvSpPr>
          <p:cNvPr id="458" name="CustomShape 4"/>
          <p:cNvSpPr/>
          <p:nvPr/>
        </p:nvSpPr>
        <p:spPr>
          <a:xfrm>
            <a:off x="4656960" y="1296000"/>
            <a:ext cx="3838680" cy="1454400"/>
          </a:xfrm>
          <a:prstGeom prst="rect">
            <a:avLst/>
          </a:prstGeom>
          <a:solidFill>
            <a:srgbClr val="ffffff">
              <a:alpha val="18000"/>
            </a:srgbClr>
          </a:solidFill>
          <a:ln>
            <a:noFill/>
          </a:ln>
        </p:spPr>
        <p:style>
          <a:lnRef idx="0"/>
          <a:fillRef idx="0"/>
          <a:effectRef idx="0"/>
          <a:fontRef idx="minor"/>
        </p:style>
        <p:txBody>
          <a:bodyPr lIns="1371600" rIns="90000" tIns="91440" bIns="91440">
            <a:noAutofit/>
          </a:bodyPr>
          <a:p>
            <a:pPr algn="r">
              <a:lnSpc>
                <a:spcPct val="100000"/>
              </a:lnSpc>
              <a:tabLst>
                <a:tab algn="l" pos="0"/>
              </a:tabLst>
            </a:pPr>
            <a:r>
              <a:rPr b="1" lang="en" sz="1800" spc="-1" strike="noStrike">
                <a:solidFill>
                  <a:srgbClr val="1e263a"/>
                </a:solidFill>
                <a:latin typeface="IBM Plex Sans Condensed"/>
                <a:ea typeface="IBM Plex Sans Condensed"/>
              </a:rPr>
              <a:t>Efficiency</a:t>
            </a:r>
            <a:endParaRPr b="0" lang="en-IN" sz="1800" spc="-1" strike="noStrike">
              <a:latin typeface="Arial"/>
            </a:endParaRPr>
          </a:p>
          <a:p>
            <a:pPr algn="r">
              <a:lnSpc>
                <a:spcPct val="100000"/>
              </a:lnSpc>
              <a:spcBef>
                <a:spcPts val="601"/>
              </a:spcBef>
              <a:spcAft>
                <a:spcPts val="601"/>
              </a:spcAft>
              <a:tabLst>
                <a:tab algn="l" pos="0"/>
              </a:tabLst>
            </a:pPr>
            <a:r>
              <a:rPr b="0" lang="en" sz="1600" spc="-1" strike="noStrike">
                <a:solidFill>
                  <a:srgbClr val="1e263a"/>
                </a:solidFill>
                <a:latin typeface="IBM Plex Sans Condensed"/>
                <a:ea typeface="IBM Plex Sans Condensed"/>
              </a:rPr>
              <a:t>Achieving data-efficient training</a:t>
            </a:r>
            <a:endParaRPr b="0" lang="en-IN" sz="1600" spc="-1" strike="noStrike">
              <a:latin typeface="Arial"/>
            </a:endParaRPr>
          </a:p>
        </p:txBody>
      </p:sp>
      <p:sp>
        <p:nvSpPr>
          <p:cNvPr id="459" name="CustomShape 5"/>
          <p:cNvSpPr/>
          <p:nvPr/>
        </p:nvSpPr>
        <p:spPr>
          <a:xfrm>
            <a:off x="288000" y="2904840"/>
            <a:ext cx="4214160" cy="1918800"/>
          </a:xfrm>
          <a:prstGeom prst="rect">
            <a:avLst/>
          </a:prstGeom>
          <a:solidFill>
            <a:srgbClr val="ffffff">
              <a:alpha val="18000"/>
            </a:srgbClr>
          </a:solidFill>
          <a:ln>
            <a:noFill/>
          </a:ln>
        </p:spPr>
        <p:style>
          <a:lnRef idx="0"/>
          <a:fillRef idx="0"/>
          <a:effectRef idx="0"/>
          <a:fontRef idx="minor"/>
        </p:style>
        <p:txBody>
          <a:bodyPr lIns="90000" rIns="1371600" tIns="91440" bIns="91440" anchor="b">
            <a:noAutofit/>
          </a:bodyPr>
          <a:p>
            <a:pPr>
              <a:lnSpc>
                <a:spcPct val="100000"/>
              </a:lnSpc>
              <a:tabLst>
                <a:tab algn="l" pos="0"/>
              </a:tabLst>
            </a:pPr>
            <a:endParaRPr b="0" lang="en-IN" sz="1800" spc="-1" strike="noStrike">
              <a:latin typeface="Arial"/>
            </a:endParaRPr>
          </a:p>
          <a:p>
            <a:pPr>
              <a:lnSpc>
                <a:spcPct val="100000"/>
              </a:lnSpc>
              <a:spcBef>
                <a:spcPts val="601"/>
              </a:spcBef>
              <a:tabLst>
                <a:tab algn="l" pos="0"/>
              </a:tabLst>
            </a:pPr>
            <a:r>
              <a:rPr b="0" lang="en" sz="1800" spc="-1" strike="noStrike">
                <a:solidFill>
                  <a:srgbClr val="1e263a"/>
                </a:solidFill>
                <a:latin typeface="IBM Plex Sans Condensed"/>
                <a:ea typeface="IBM Plex Sans Condensed"/>
              </a:rPr>
              <a:t>virtual education, videoconferencing, game,entertainment, film and television animation,etc</a:t>
            </a:r>
            <a:endParaRPr b="0" lang="en-IN" sz="1800" spc="-1" strike="noStrike">
              <a:latin typeface="Arial"/>
            </a:endParaRPr>
          </a:p>
          <a:p>
            <a:pPr>
              <a:lnSpc>
                <a:spcPct val="100000"/>
              </a:lnSpc>
              <a:spcBef>
                <a:spcPts val="601"/>
              </a:spcBef>
              <a:spcAft>
                <a:spcPts val="601"/>
              </a:spcAft>
              <a:tabLst>
                <a:tab algn="l" pos="0"/>
              </a:tabLst>
            </a:pPr>
            <a:r>
              <a:rPr b="1" lang="en" sz="1800" spc="-1" strike="noStrike">
                <a:solidFill>
                  <a:srgbClr val="1e263a"/>
                </a:solidFill>
                <a:latin typeface="IBM Plex Sans Condensed"/>
                <a:ea typeface="IBM Plex Sans Condensed"/>
              </a:rPr>
              <a:t>OPPORTUNITIES</a:t>
            </a:r>
            <a:endParaRPr b="0" lang="en-IN" sz="1800" spc="-1" strike="noStrike">
              <a:latin typeface="Arial"/>
            </a:endParaRPr>
          </a:p>
        </p:txBody>
      </p:sp>
      <p:sp>
        <p:nvSpPr>
          <p:cNvPr id="460" name="CustomShape 6"/>
          <p:cNvSpPr/>
          <p:nvPr/>
        </p:nvSpPr>
        <p:spPr>
          <a:xfrm>
            <a:off x="4656960" y="2904840"/>
            <a:ext cx="3838680" cy="1918800"/>
          </a:xfrm>
          <a:prstGeom prst="rect">
            <a:avLst/>
          </a:prstGeom>
          <a:solidFill>
            <a:srgbClr val="ffffff">
              <a:alpha val="18000"/>
            </a:srgbClr>
          </a:solidFill>
          <a:ln>
            <a:noFill/>
          </a:ln>
        </p:spPr>
        <p:style>
          <a:lnRef idx="0"/>
          <a:fillRef idx="0"/>
          <a:effectRef idx="0"/>
          <a:fontRef idx="minor"/>
        </p:style>
        <p:txBody>
          <a:bodyPr lIns="1371600" rIns="90000" tIns="91440" bIns="91440" anchor="b">
            <a:noAutofit/>
          </a:bodyPr>
          <a:p>
            <a:pPr algn="r">
              <a:lnSpc>
                <a:spcPct val="100000"/>
              </a:lnSpc>
              <a:tabLst>
                <a:tab algn="l" pos="0"/>
              </a:tabLst>
            </a:pPr>
            <a:r>
              <a:rPr b="0" lang="en" sz="1800" spc="-1" strike="noStrike">
                <a:solidFill>
                  <a:srgbClr val="1e263a"/>
                </a:solidFill>
                <a:latin typeface="IBM Plex Sans Condensed"/>
                <a:ea typeface="IBM Plex Sans Condensed"/>
              </a:rPr>
              <a:t>Generate a high-definition video</a:t>
            </a:r>
            <a:endParaRPr b="0" lang="en-IN" sz="1800" spc="-1" strike="noStrike">
              <a:latin typeface="Arial"/>
            </a:endParaRPr>
          </a:p>
          <a:p>
            <a:pPr algn="r">
              <a:lnSpc>
                <a:spcPct val="100000"/>
              </a:lnSpc>
              <a:spcBef>
                <a:spcPts val="601"/>
              </a:spcBef>
              <a:spcAft>
                <a:spcPts val="601"/>
              </a:spcAft>
              <a:tabLst>
                <a:tab algn="l" pos="0"/>
              </a:tabLst>
            </a:pPr>
            <a:r>
              <a:rPr b="1" lang="en" sz="1800" spc="-1" strike="noStrike">
                <a:solidFill>
                  <a:srgbClr val="1e263a"/>
                </a:solidFill>
                <a:latin typeface="IBM Plex Sans Condensed"/>
                <a:ea typeface="IBM Plex Sans Condensed"/>
              </a:rPr>
              <a:t>Quality</a:t>
            </a:r>
            <a:endParaRPr b="0" lang="en-IN" sz="1800" spc="-1" strike="noStrike">
              <a:latin typeface="Arial"/>
            </a:endParaRPr>
          </a:p>
        </p:txBody>
      </p:sp>
      <p:sp>
        <p:nvSpPr>
          <p:cNvPr id="461" name="CustomShape 7"/>
          <p:cNvSpPr/>
          <p:nvPr/>
        </p:nvSpPr>
        <p:spPr>
          <a:xfrm>
            <a:off x="3435480" y="1681560"/>
            <a:ext cx="2136600" cy="2136600"/>
          </a:xfrm>
          <a:prstGeom prst="pie">
            <a:avLst>
              <a:gd name="adj1" fmla="val 10788866"/>
              <a:gd name="adj2" fmla="val 16200000"/>
            </a:avLst>
          </a:prstGeom>
          <a:gradFill rotWithShape="0">
            <a:gsLst>
              <a:gs pos="0">
                <a:srgbClr val="9ffaff"/>
              </a:gs>
              <a:gs pos="58000">
                <a:srgbClr val="6db9e4"/>
              </a:gs>
              <a:gs pos="100000">
                <a:srgbClr val="6db9e4"/>
              </a:gs>
            </a:gsLst>
            <a:path path="circle">
              <a:fillToRect l="50000" t="50000" r="50000" b="50000"/>
            </a:path>
          </a:gradFill>
          <a:ln>
            <a:noFill/>
          </a:ln>
        </p:spPr>
        <p:style>
          <a:lnRef idx="0"/>
          <a:fillRef idx="0"/>
          <a:effectRef idx="0"/>
          <a:fontRef idx="minor"/>
        </p:style>
      </p:sp>
      <p:sp>
        <p:nvSpPr>
          <p:cNvPr id="462" name="CustomShape 8"/>
          <p:cNvSpPr/>
          <p:nvPr/>
        </p:nvSpPr>
        <p:spPr>
          <a:xfrm rot="5400000">
            <a:off x="3600360" y="1679040"/>
            <a:ext cx="2136600" cy="2136600"/>
          </a:xfrm>
          <a:prstGeom prst="pie">
            <a:avLst>
              <a:gd name="adj1" fmla="val 10788866"/>
              <a:gd name="adj2" fmla="val 16200000"/>
            </a:avLst>
          </a:prstGeom>
          <a:gradFill rotWithShape="0">
            <a:gsLst>
              <a:gs pos="0">
                <a:srgbClr val="ffe659"/>
              </a:gs>
              <a:gs pos="58000">
                <a:srgbClr val="f5a73b"/>
              </a:gs>
              <a:gs pos="100000">
                <a:srgbClr val="f5a73b"/>
              </a:gs>
            </a:gsLst>
            <a:path path="circle">
              <a:fillToRect l="50000" t="50000" r="50000" b="50000"/>
            </a:path>
          </a:gradFill>
          <a:ln>
            <a:noFill/>
          </a:ln>
        </p:spPr>
        <p:style>
          <a:lnRef idx="0"/>
          <a:fillRef idx="0"/>
          <a:effectRef idx="0"/>
          <a:fontRef idx="minor"/>
        </p:style>
      </p:sp>
      <p:sp>
        <p:nvSpPr>
          <p:cNvPr id="463" name="CustomShape 9"/>
          <p:cNvSpPr/>
          <p:nvPr/>
        </p:nvSpPr>
        <p:spPr>
          <a:xfrm rot="10800000">
            <a:off x="3590280" y="1836720"/>
            <a:ext cx="2136600" cy="2136600"/>
          </a:xfrm>
          <a:prstGeom prst="pie">
            <a:avLst>
              <a:gd name="adj1" fmla="val 10788866"/>
              <a:gd name="adj2" fmla="val 16200000"/>
            </a:avLst>
          </a:prstGeom>
          <a:gradFill rotWithShape="0">
            <a:gsLst>
              <a:gs pos="0">
                <a:srgbClr val="ff9f4d"/>
              </a:gs>
              <a:gs pos="58000">
                <a:srgbClr val="f36846"/>
              </a:gs>
              <a:gs pos="100000">
                <a:srgbClr val="f36846"/>
              </a:gs>
            </a:gsLst>
            <a:path path="circle">
              <a:fillToRect l="50000" t="50000" r="50000" b="50000"/>
            </a:path>
          </a:gradFill>
          <a:ln>
            <a:noFill/>
          </a:ln>
        </p:spPr>
        <p:style>
          <a:lnRef idx="0"/>
          <a:fillRef idx="0"/>
          <a:effectRef idx="0"/>
          <a:fontRef idx="minor"/>
        </p:style>
      </p:sp>
      <p:sp>
        <p:nvSpPr>
          <p:cNvPr id="464" name="CustomShape 10"/>
          <p:cNvSpPr/>
          <p:nvPr/>
        </p:nvSpPr>
        <p:spPr>
          <a:xfrm rot="16200000">
            <a:off x="3435480" y="1837800"/>
            <a:ext cx="2136600" cy="2136600"/>
          </a:xfrm>
          <a:prstGeom prst="pie">
            <a:avLst>
              <a:gd name="adj1" fmla="val 10788866"/>
              <a:gd name="adj2" fmla="val 16200000"/>
            </a:avLst>
          </a:prstGeom>
          <a:gradFill rotWithShape="0">
            <a:gsLst>
              <a:gs pos="0">
                <a:srgbClr val="f4fc68"/>
              </a:gs>
              <a:gs pos="58000">
                <a:srgbClr val="9ece46"/>
              </a:gs>
              <a:gs pos="100000">
                <a:srgbClr val="9ece46"/>
              </a:gs>
            </a:gsLst>
            <a:path path="circle">
              <a:fillToRect l="50000" t="50000" r="50000" b="50000"/>
            </a:path>
          </a:gradFill>
          <a:ln>
            <a:noFill/>
          </a:ln>
        </p:spPr>
        <p:style>
          <a:lnRef idx="0"/>
          <a:fillRef idx="0"/>
          <a:effectRef idx="0"/>
          <a:fontRef idx="minor"/>
        </p:style>
      </p:sp>
      <p:sp>
        <p:nvSpPr>
          <p:cNvPr id="465" name="TextShape 11"/>
          <p:cNvSpPr txBox="1"/>
          <p:nvPr/>
        </p:nvSpPr>
        <p:spPr>
          <a:xfrm>
            <a:off x="3816000" y="2127240"/>
            <a:ext cx="388440" cy="415080"/>
          </a:xfrm>
          <a:prstGeom prst="rect">
            <a:avLst/>
          </a:prstGeom>
        </p:spPr>
        <p:txBody>
          <a:bodyPr lIns="90000" rIns="90000" tIns="45000" bIns="45000" anchorCtr="1">
            <a:prstTxWarp prst="textPlain">
              <a:avLst>
                <a:gd name="adj" fmla="val 50000"/>
              </a:avLst>
            </a:prstTxWarp>
            <a:noAutofit/>
          </a:bodyPr>
          <a:p>
            <a:pPr algn="ctr">
              <a:lnSpc>
                <a:spcPct val="100000"/>
              </a:lnSpc>
            </a:pPr>
            <a:r>
              <a:rPr b="1" lang="en-IN" sz="1400" spc="-1" strike="noStrike">
                <a:solidFill>
                  <a:srgbClr val="ffffff"/>
                </a:solidFill>
                <a:latin typeface="Bebas Neue"/>
                <a:ea typeface="Arial"/>
              </a:rPr>
              <a:t>S</a:t>
            </a:r>
            <a:endParaRPr b="0" lang="en-IN" sz="1400" spc="-1" strike="noStrike">
              <a:latin typeface="Arial"/>
            </a:endParaRPr>
          </a:p>
        </p:txBody>
      </p:sp>
      <p:sp>
        <p:nvSpPr>
          <p:cNvPr id="466" name="TextShape 12"/>
          <p:cNvSpPr txBox="1"/>
          <p:nvPr/>
        </p:nvSpPr>
        <p:spPr>
          <a:xfrm>
            <a:off x="4901760" y="2134080"/>
            <a:ext cx="311760" cy="404280"/>
          </a:xfrm>
          <a:prstGeom prst="rect">
            <a:avLst/>
          </a:prstGeom>
        </p:spPr>
        <p:txBody>
          <a:bodyPr lIns="90000" rIns="90000" tIns="45000" bIns="45000" anchorCtr="1">
            <a:prstTxWarp prst="textPlain">
              <a:avLst>
                <a:gd name="adj" fmla="val 50000"/>
              </a:avLst>
            </a:prstTxWarp>
            <a:noAutofit/>
          </a:bodyPr>
          <a:p>
            <a:pPr algn="ctr">
              <a:lnSpc>
                <a:spcPct val="100000"/>
              </a:lnSpc>
            </a:pPr>
            <a:r>
              <a:rPr b="1" lang="en-IN" sz="5400" spc="-1" strike="noStrike">
                <a:solidFill>
                  <a:srgbClr val="ffffff"/>
                </a:solidFill>
                <a:latin typeface="Bebas Neue"/>
                <a:ea typeface="Arial"/>
              </a:rPr>
              <a:t>E</a:t>
            </a:r>
            <a:endParaRPr b="0" lang="en-IN" sz="5400" spc="-1" strike="noStrike">
              <a:latin typeface="Arial"/>
            </a:endParaRPr>
          </a:p>
        </p:txBody>
      </p:sp>
      <p:sp>
        <p:nvSpPr>
          <p:cNvPr id="467" name="TextShape 13"/>
          <p:cNvSpPr txBox="1"/>
          <p:nvPr/>
        </p:nvSpPr>
        <p:spPr>
          <a:xfrm>
            <a:off x="3816000" y="3105720"/>
            <a:ext cx="361080" cy="415080"/>
          </a:xfrm>
          <a:prstGeom prst="rect">
            <a:avLst/>
          </a:prstGeom>
        </p:spPr>
        <p:txBody>
          <a:bodyPr lIns="90000" rIns="90000" tIns="45000" bIns="45000" anchorCtr="1">
            <a:prstTxWarp prst="textPlain">
              <a:avLst>
                <a:gd name="adj" fmla="val 50000"/>
              </a:avLst>
            </a:prstTxWarp>
            <a:noAutofit/>
          </a:bodyPr>
          <a:p>
            <a:pPr algn="ctr">
              <a:lnSpc>
                <a:spcPct val="100000"/>
              </a:lnSpc>
            </a:pPr>
            <a:r>
              <a:rPr b="1" lang="en-IN" sz="1400" spc="-1" strike="noStrike">
                <a:solidFill>
                  <a:srgbClr val="ffffff"/>
                </a:solidFill>
                <a:latin typeface="Bebas Neue"/>
                <a:ea typeface="Arial"/>
              </a:rPr>
              <a:t>O</a:t>
            </a:r>
            <a:endParaRPr b="0" lang="en-IN" sz="1400" spc="-1" strike="noStrike">
              <a:latin typeface="Arial"/>
            </a:endParaRPr>
          </a:p>
        </p:txBody>
      </p:sp>
      <p:sp>
        <p:nvSpPr>
          <p:cNvPr id="468" name="TextShape 14"/>
          <p:cNvSpPr txBox="1"/>
          <p:nvPr/>
        </p:nvSpPr>
        <p:spPr>
          <a:xfrm>
            <a:off x="4896000" y="3123360"/>
            <a:ext cx="540720" cy="404280"/>
          </a:xfrm>
          <a:prstGeom prst="rect">
            <a:avLst/>
          </a:prstGeom>
        </p:spPr>
        <p:txBody>
          <a:bodyPr lIns="90000" rIns="90000" tIns="45000" bIns="45000" anchorCtr="1">
            <a:prstTxWarp prst="textPlain">
              <a:avLst>
                <a:gd name="adj" fmla="val 50000"/>
              </a:avLst>
            </a:prstTxWarp>
            <a:noAutofit/>
          </a:bodyPr>
          <a:p>
            <a:pPr algn="ctr">
              <a:lnSpc>
                <a:spcPct val="100000"/>
              </a:lnSpc>
            </a:pPr>
            <a:r>
              <a:rPr b="1" lang="en-IN" sz="2800" spc="-1" strike="noStrike">
                <a:solidFill>
                  <a:srgbClr val="ffffff"/>
                </a:solidFill>
                <a:latin typeface="Bebas Neue"/>
                <a:ea typeface="Arial"/>
              </a:rPr>
              <a:t>Q</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9" name="CustomShape 1"/>
          <p:cNvSpPr/>
          <p:nvPr/>
        </p:nvSpPr>
        <p:spPr>
          <a:xfrm>
            <a:off x="792000" y="288000"/>
            <a:ext cx="7592400" cy="4557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3200" spc="-1" strike="noStrike" u="sng">
                <a:uFillTx/>
                <a:latin typeface="Arial"/>
              </a:rPr>
              <a:t>References</a:t>
            </a:r>
            <a:endParaRPr b="0" lang="en-IN" sz="3200" spc="-1" strike="noStrike">
              <a:latin typeface="Arial"/>
            </a:endParaRPr>
          </a:p>
        </p:txBody>
      </p:sp>
      <p:sp>
        <p:nvSpPr>
          <p:cNvPr id="470" name="CustomShape 2"/>
          <p:cNvSpPr/>
          <p:nvPr/>
        </p:nvSpPr>
        <p:spPr>
          <a:xfrm>
            <a:off x="457200" y="1203480"/>
            <a:ext cx="8228880" cy="2982600"/>
          </a:xfrm>
          <a:prstGeom prst="rect">
            <a:avLst/>
          </a:prstGeom>
          <a:noFill/>
          <a:ln>
            <a:noFill/>
          </a:ln>
        </p:spPr>
        <p:style>
          <a:lnRef idx="0"/>
          <a:fillRef idx="0"/>
          <a:effectRef idx="0"/>
          <a:fontRef idx="minor"/>
        </p:style>
        <p:txBody>
          <a:bodyPr lIns="0" rIns="0" tIns="0" bIns="0">
            <a:normAutofit fontScale="54000"/>
          </a:bodyPr>
          <a:p>
            <a:pPr marL="432000" indent="-323640">
              <a:lnSpc>
                <a:spcPct val="100000"/>
              </a:lnSpc>
              <a:spcBef>
                <a:spcPts val="1417"/>
              </a:spcBef>
              <a:buClr>
                <a:srgbClr val="000000"/>
              </a:buClr>
              <a:buSzPct val="45000"/>
              <a:buFont typeface="Wingdings" charset="2"/>
              <a:buChar char=""/>
            </a:pPr>
            <a:r>
              <a:rPr b="0" lang="en-IN" sz="2400" spc="-1" strike="noStrike">
                <a:latin typeface="Arial"/>
              </a:rPr>
              <a:t>“</a:t>
            </a:r>
            <a:r>
              <a:rPr b="0" lang="en-IN" sz="2400" spc="-1" strike="noStrike">
                <a:latin typeface="Arial"/>
              </a:rPr>
              <a:t>Synthesizing obama: Learning lip sync from audio,”ACM Transactions on Graphics, vol. 36, no. 4CD, pp.95.1–95.13, 2017.</a:t>
            </a:r>
            <a:endParaRPr b="0" lang="en-IN" sz="24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2400" spc="-1" strike="noStrike">
                <a:latin typeface="Arial"/>
              </a:rPr>
              <a:t>Xin Wen, Miao Wang, Christian Richardt, Ze-Yin Chen,and Shi-Min Hu, “Photorealistic audio-driven video portraits,” IEEE Transactions on Visualization and Computer Graphics, vol. 26, no. 12, pp. 3457–3466,2020.</a:t>
            </a:r>
            <a:endParaRPr b="0" lang="en-IN" sz="24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2400" spc="-1" strike="noStrike">
                <a:latin typeface="Arial"/>
              </a:rPr>
              <a:t>Lele Chen, Ross K. Maddox, Zhiyao Duan, and Chenliang Xu, “Hierarchical cross-modal talking face generation with dynamic pixel-wise loss,” in 2019 IEEE/CVF Conference on Computer Vision and Pattern Recognition (CVPR), 2019, pp. 7824–7833.</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1" name="CustomShape 1"/>
          <p:cNvSpPr/>
          <p:nvPr/>
        </p:nvSpPr>
        <p:spPr>
          <a:xfrm>
            <a:off x="457200" y="216000"/>
            <a:ext cx="8228880" cy="3970080"/>
          </a:xfrm>
          <a:prstGeom prst="rect">
            <a:avLst/>
          </a:prstGeom>
          <a:noFill/>
          <a:ln>
            <a:noFill/>
          </a:ln>
        </p:spPr>
        <p:style>
          <a:lnRef idx="0"/>
          <a:fillRef idx="0"/>
          <a:effectRef idx="0"/>
          <a:fontRef idx="minor"/>
        </p:style>
        <p:txBody>
          <a:bodyPr lIns="0" rIns="0" tIns="0" bIns="0">
            <a:normAutofit fontScale="74000"/>
          </a:bodyPr>
          <a:p>
            <a:pPr marL="432000" indent="-323640">
              <a:lnSpc>
                <a:spcPct val="100000"/>
              </a:lnSpc>
              <a:spcBef>
                <a:spcPts val="1417"/>
              </a:spcBef>
              <a:buClr>
                <a:srgbClr val="000000"/>
              </a:buClr>
              <a:buSzPct val="45000"/>
              <a:buFont typeface="Wingdings" charset="2"/>
              <a:buChar char=""/>
            </a:pPr>
            <a:r>
              <a:rPr b="0" lang="en-IN" sz="2400" spc="-1" strike="noStrike">
                <a:latin typeface="Arial"/>
              </a:rPr>
              <a:t>K R Prajwal, Rudrabha Mukhopadhyay, Vinay P. Namboodiri, and C.V. Jawahar, “A lip sync expert is all you need for speech to lip generation in the wild,” in Proceedings of the 28th ACM International Conference on Multimedia, New York, NY, USA, 2020, MM ’20, p.484–492, Association for Computing Machinery.</a:t>
            </a:r>
            <a:endParaRPr b="0" lang="en-IN" sz="24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2400" spc="-1" strike="noStrike">
                <a:latin typeface="Arial"/>
              </a:rPr>
              <a:t>Yang Zhou, Xintong Han, Eli Shechtman, Jose Echevarria, Evangelos Kalogerakis, and Dingzeyu Li,“Makelttalk,” ACM Transactions on Graphics, vol. 39,no. 6, pp. 1–15, Nov 2020.</a:t>
            </a:r>
            <a:endParaRPr b="0" lang="en-IN" sz="24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2400" spc="-1" strike="noStrike">
                <a:latin typeface="Arial"/>
              </a:rPr>
              <a:t>Yurui Ren, Ge Li, Yuanqi Chen, Thomas H. Li, and Shan Liu, “Pirenderer: Controllable portrait image generation via semantic neural rendering,” 2021.</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2" name="CustomShape 1"/>
          <p:cNvSpPr/>
          <p:nvPr/>
        </p:nvSpPr>
        <p:spPr>
          <a:xfrm>
            <a:off x="457200" y="432000"/>
            <a:ext cx="8228880" cy="3754080"/>
          </a:xfrm>
          <a:prstGeom prst="rect">
            <a:avLst/>
          </a:prstGeom>
          <a:noFill/>
          <a:ln>
            <a:noFill/>
          </a:ln>
        </p:spPr>
        <p:style>
          <a:lnRef idx="0"/>
          <a:fillRef idx="0"/>
          <a:effectRef idx="0"/>
          <a:fontRef idx="minor"/>
        </p:style>
        <p:txBody>
          <a:bodyPr lIns="0" rIns="0" tIns="0" bIns="0">
            <a:normAutofit fontScale="69000"/>
          </a:bodyPr>
          <a:p>
            <a:pPr marL="432000" indent="-323640">
              <a:lnSpc>
                <a:spcPct val="100000"/>
              </a:lnSpc>
              <a:spcBef>
                <a:spcPts val="1417"/>
              </a:spcBef>
              <a:buClr>
                <a:srgbClr val="000000"/>
              </a:buClr>
              <a:buSzPct val="45000"/>
              <a:buFont typeface="Wingdings" charset="2"/>
              <a:buChar char=""/>
            </a:pPr>
            <a:r>
              <a:rPr b="0" lang="en-IN" sz="2400" spc="-1" strike="noStrike">
                <a:latin typeface="Arial"/>
              </a:rPr>
              <a:t>Chenxu Zhang, Saifeng Ni, Zhipeng Fan, Hongbo Li,Ming Zeng, Madhukar Budagavi, and Xiaohu Guo, “3d talking face with personalized pose dynamics,” IEEE Transactions on Visualization and Computer Graphics,pp. 1–1, 2021.</a:t>
            </a:r>
            <a:endParaRPr b="0" lang="en-IN" sz="24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2400" spc="-1" strike="noStrike">
                <a:latin typeface="Arial"/>
              </a:rPr>
              <a:t>Chenxu Zhang, Yifan Zhao, Yifei Huang, Ming Zeng,Saifeng Ni, Madhukar Budagavi, and Xiaohu Guo, “FA-CIAL: synthesizing dynamic talking face with implicit attribute learning,” CoRR, vol. Abs/2108.07938, 2021.</a:t>
            </a:r>
            <a:endParaRPr b="0" lang="en-IN" sz="24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2400" spc="-1" strike="noStrike">
                <a:latin typeface="Arial"/>
              </a:rPr>
              <a:t>Triantafyllos Afouras, Joon Son Chung, Andrew Senior,Oriol Vinyals, and Andrew Zisserman, “Deep audio-visual speech recognition,” IEEE Transactions on Pattern Analysis and Machine Intelligence, pp. 1–1, 2018.</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3" name="CustomShape 1"/>
          <p:cNvSpPr/>
          <p:nvPr/>
        </p:nvSpPr>
        <p:spPr>
          <a:xfrm>
            <a:off x="457200" y="360000"/>
            <a:ext cx="8228880" cy="3826080"/>
          </a:xfrm>
          <a:prstGeom prst="rect">
            <a:avLst/>
          </a:prstGeom>
          <a:noFill/>
          <a:ln>
            <a:noFill/>
          </a:ln>
        </p:spPr>
        <p:style>
          <a:lnRef idx="0"/>
          <a:fillRef idx="0"/>
          <a:effectRef idx="0"/>
          <a:fontRef idx="minor"/>
        </p:style>
        <p:txBody>
          <a:bodyPr lIns="0" rIns="0" tIns="0" bIns="0">
            <a:normAutofit fontScale="94000"/>
          </a:bodyPr>
          <a:p>
            <a:pPr marL="432000" indent="-323640">
              <a:lnSpc>
                <a:spcPct val="100000"/>
              </a:lnSpc>
              <a:spcBef>
                <a:spcPts val="1417"/>
              </a:spcBef>
              <a:buClr>
                <a:srgbClr val="000000"/>
              </a:buClr>
              <a:buSzPct val="45000"/>
              <a:buFont typeface="Wingdings" charset="2"/>
              <a:buChar char=""/>
            </a:pPr>
            <a:r>
              <a:rPr b="0" lang="en-IN" sz="2400" spc="-1" strike="noStrike">
                <a:latin typeface="Arial"/>
              </a:rPr>
              <a:t>Yu Deng, Jiaolong Yang, Sicheng Xu, Dong Chen,Yunde Jia, and Xin Tong, “Accurate 3d face reconstruction with weakly-supervised learning: From single image to image set,” in 2019 IEEE/CVF Conference on Computer Vision and Pattern Recognition Workshops(CVPRW), 2019, pp. 285–295.</a:t>
            </a:r>
            <a:endParaRPr b="0" lang="en-IN" sz="24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2400" spc="-1" strike="noStrike">
                <a:latin typeface="Arial"/>
              </a:rPr>
              <a:t>Pascal Paysan, Reinhard Knothe, Brian Amberg, Sami Romdhani, and Thomas Vetter, “A 3d face model for pose and illumination invariant face recognition,” in 2009 Sixth IEEE International Conference on Advanced Video and Signal Based Surveillance, 2009, pp. 296–301.</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4" name="CustomShape 1"/>
          <p:cNvSpPr/>
          <p:nvPr/>
        </p:nvSpPr>
        <p:spPr>
          <a:xfrm>
            <a:off x="457200" y="360000"/>
            <a:ext cx="8228880" cy="382608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IN" sz="2400" spc="-1" strike="noStrike">
                <a:latin typeface="Arial"/>
              </a:rPr>
              <a:t>Yudong Guo, juyong zhang, Jianfei Cai, Boyi Jiang, and Jianmin Zheng, “Cnn-based real-time dense face reconstruction with inverse-rendered photo-realistic face images,” IEEE Transactions on Pattern Analysis and Machine Intelligence, vol. 41, no. 6, pp. 1294–1307, 2019</a:t>
            </a:r>
            <a:endParaRPr b="0" lang="en-IN" sz="24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2400" spc="-1" strike="noStrike">
                <a:latin typeface="Arial"/>
              </a:rPr>
              <a:t>Chen Cao, Yanlin Weng, Shun Zhou, Yiying Tong, and Kun Zhou, “Facewarehouse: A 3d facial expression database for visual computing,” IEEE Transactions on Visualization and Computer Graphics, vol. 20, no. 3, pp.413–425, 2014.</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5" name="CustomShape 1"/>
          <p:cNvSpPr/>
          <p:nvPr/>
        </p:nvSpPr>
        <p:spPr>
          <a:xfrm>
            <a:off x="457200" y="360000"/>
            <a:ext cx="8228880" cy="382608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IN" sz="2600" spc="-1" strike="noStrike">
                <a:latin typeface="Arial"/>
              </a:rPr>
              <a:t>R. Ramamoorthi and P. Hanrahan, “An efficient repre-sentation for irradiance environment maps,” Proceed-ings of the 28th annual conference on Computer graph-ics and interactive techniques, 2001.</a:t>
            </a:r>
            <a:endParaRPr b="0" lang="en-IN" sz="26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2600" spc="-1" strike="noStrike">
                <a:latin typeface="Arial"/>
              </a:rPr>
              <a:t>Phillip Isola, Jun-Yan Zhu, Tinghui Zhou, and Alexei A.Efros, “Image-to-image translation with conditional adversarial networks,” 2018.</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6" name="CustomShape 1"/>
          <p:cNvSpPr/>
          <p:nvPr/>
        </p:nvSpPr>
        <p:spPr>
          <a:xfrm>
            <a:off x="2592000" y="1872000"/>
            <a:ext cx="3671640" cy="771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4800" spc="-1" strike="noStrike">
                <a:latin typeface="Arial"/>
              </a:rPr>
              <a:t>Thank You</a:t>
            </a:r>
            <a:endParaRPr b="0" lang="en-IN" sz="4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88" name="Google Shape;90;p15" descr=""/>
          <p:cNvPicPr/>
          <p:nvPr/>
        </p:nvPicPr>
        <p:blipFill>
          <a:blip r:embed="rId1"/>
          <a:srcRect l="0" t="0" r="20896" b="32606"/>
          <a:stretch/>
        </p:blipFill>
        <p:spPr>
          <a:xfrm rot="19200">
            <a:off x="6941520" y="1982160"/>
            <a:ext cx="2219760" cy="2527200"/>
          </a:xfrm>
          <a:prstGeom prst="rect">
            <a:avLst/>
          </a:prstGeom>
          <a:ln>
            <a:noFill/>
          </a:ln>
        </p:spPr>
      </p:pic>
      <p:sp>
        <p:nvSpPr>
          <p:cNvPr id="389" name="CustomShape 1"/>
          <p:cNvSpPr/>
          <p:nvPr/>
        </p:nvSpPr>
        <p:spPr>
          <a:xfrm>
            <a:off x="2952000" y="-72000"/>
            <a:ext cx="2854080" cy="8578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IN" sz="2800" spc="-1" strike="noStrike" u="sng">
                <a:solidFill>
                  <a:srgbClr val="000000"/>
                </a:solidFill>
                <a:uFillTx/>
                <a:latin typeface="Arial"/>
                <a:ea typeface="DejaVu Sans"/>
              </a:rPr>
              <a:t>INTRODUCTION</a:t>
            </a:r>
            <a:endParaRPr b="0" lang="en-IN" sz="2800" spc="-1" strike="noStrike">
              <a:latin typeface="Arial"/>
            </a:endParaRPr>
          </a:p>
        </p:txBody>
      </p:sp>
      <p:sp>
        <p:nvSpPr>
          <p:cNvPr id="390" name="CustomShape 2"/>
          <p:cNvSpPr/>
          <p:nvPr/>
        </p:nvSpPr>
        <p:spPr>
          <a:xfrm>
            <a:off x="1008000" y="864000"/>
            <a:ext cx="5831280" cy="3501000"/>
          </a:xfrm>
          <a:prstGeom prst="rect">
            <a:avLst/>
          </a:prstGeom>
          <a:noFill/>
          <a:ln>
            <a:noFill/>
          </a:ln>
        </p:spPr>
        <p:style>
          <a:lnRef idx="0"/>
          <a:fillRef idx="0"/>
          <a:effectRef idx="0"/>
          <a:fontRef idx="minor"/>
        </p:style>
        <p:txBody>
          <a:bodyPr lIns="0" rIns="0" tIns="0" bIns="0" anchor="ctr">
            <a:noAutofit/>
          </a:bodyPr>
          <a:p>
            <a:pPr algn="just">
              <a:lnSpc>
                <a:spcPct val="100000"/>
              </a:lnSpc>
              <a:tabLst>
                <a:tab algn="l" pos="0"/>
              </a:tabLst>
            </a:pPr>
            <a:r>
              <a:rPr b="0" i="1" lang="en" sz="2200" spc="-1" strike="noStrike">
                <a:solidFill>
                  <a:srgbClr val="1e263a"/>
                </a:solidFill>
                <a:latin typeface="IBM Plex Sans Condensed"/>
                <a:ea typeface="IBM Plex Sans Condensed"/>
              </a:rPr>
              <a:t>This paper proposes data-efficient audio-driven talking face generation method, which uses just a short target video to produce both lip-synchronized and high-definition face video driven by arbitrary audio in the wild.</a:t>
            </a:r>
            <a:endParaRPr b="0" lang="en-IN" sz="2200" spc="-1" strike="noStrike">
              <a:latin typeface="Arial"/>
            </a:endParaRPr>
          </a:p>
          <a:p>
            <a:pPr algn="just">
              <a:lnSpc>
                <a:spcPct val="100000"/>
              </a:lnSpc>
              <a:tabLst>
                <a:tab algn="l" pos="0"/>
              </a:tabLst>
            </a:pPr>
            <a:r>
              <a:rPr b="0" i="1" lang="en" sz="2200" spc="-1" strike="noStrike">
                <a:solidFill>
                  <a:srgbClr val="1e263a"/>
                </a:solidFill>
                <a:latin typeface="IBM Plex Sans Condensed"/>
                <a:ea typeface="IBM Plex Sans Condensed"/>
              </a:rPr>
              <a:t>In this work, the original target character’s face images are decomposed into 3D face model parameters including expression, geometry, illumination,etc.</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CustomShape 1"/>
          <p:cNvSpPr/>
          <p:nvPr/>
        </p:nvSpPr>
        <p:spPr>
          <a:xfrm>
            <a:off x="792000" y="310680"/>
            <a:ext cx="7592400" cy="6249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IN" sz="4400" spc="-1" strike="noStrike" u="sng">
                <a:uFillTx/>
                <a:latin typeface="Arial"/>
              </a:rPr>
              <a:t>Scope</a:t>
            </a:r>
            <a:endParaRPr b="0" lang="en-IN" sz="4400" spc="-1" strike="noStrike">
              <a:latin typeface="Arial"/>
            </a:endParaRPr>
          </a:p>
        </p:txBody>
      </p:sp>
      <p:sp>
        <p:nvSpPr>
          <p:cNvPr id="392" name="CustomShape 2"/>
          <p:cNvSpPr/>
          <p:nvPr/>
        </p:nvSpPr>
        <p:spPr>
          <a:xfrm>
            <a:off x="457200" y="1203480"/>
            <a:ext cx="8228880" cy="2982600"/>
          </a:xfrm>
          <a:prstGeom prst="rect">
            <a:avLst/>
          </a:prstGeom>
          <a:noFill/>
          <a:ln>
            <a:noFill/>
          </a:ln>
        </p:spPr>
        <p:style>
          <a:lnRef idx="0"/>
          <a:fillRef idx="0"/>
          <a:effectRef idx="0"/>
          <a:fontRef idx="minor"/>
        </p:style>
        <p:txBody>
          <a:bodyPr lIns="0" rIns="0" tIns="0" bIns="0">
            <a:normAutofit fontScale="97000"/>
          </a:bodyPr>
          <a:p>
            <a:pPr marL="432000" indent="-323640">
              <a:lnSpc>
                <a:spcPct val="100000"/>
              </a:lnSpc>
              <a:spcBef>
                <a:spcPts val="1417"/>
              </a:spcBef>
              <a:buClr>
                <a:srgbClr val="000000"/>
              </a:buClr>
              <a:buSzPct val="45000"/>
              <a:buFont typeface="Wingdings" charset="2"/>
              <a:buChar char=""/>
            </a:pPr>
            <a:r>
              <a:rPr b="0" lang="en-IN" sz="3200" spc="-1" strike="noStrike">
                <a:latin typeface="Arial"/>
              </a:rPr>
              <a:t>Virtual Education</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Videoconferencing</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Game</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Entertainment</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Film and Television Animation</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393" name="Table 1"/>
          <p:cNvGraphicFramePr/>
          <p:nvPr/>
        </p:nvGraphicFramePr>
        <p:xfrm>
          <a:off x="265320" y="864000"/>
          <a:ext cx="8423640" cy="3033000"/>
        </p:xfrm>
        <a:graphic>
          <a:graphicData uri="http://schemas.openxmlformats.org/drawingml/2006/table">
            <a:tbl>
              <a:tblPr/>
              <a:tblGrid>
                <a:gridCol w="915840"/>
                <a:gridCol w="3581280"/>
                <a:gridCol w="3926880"/>
              </a:tblGrid>
              <a:tr h="393480">
                <a:tc>
                  <a:txBody>
                    <a:bodyPr lIns="90000" rIns="90000">
                      <a:noAutofit/>
                    </a:bodyPr>
                    <a:p>
                      <a:pPr>
                        <a:lnSpc>
                          <a:spcPct val="100000"/>
                        </a:lnSpc>
                      </a:pPr>
                      <a:r>
                        <a:rPr b="0" lang="en-IN" sz="1800" spc="-1" strike="noStrike">
                          <a:latin typeface="Arial"/>
                        </a:rPr>
                        <a:t>Year</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IN" sz="1800" spc="-1" strike="noStrike">
                          <a:latin typeface="Arial"/>
                        </a:rPr>
                        <a:t>Authors</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IN" sz="1800" spc="-1" strike="noStrike">
                          <a:latin typeface="Arial"/>
                        </a:rPr>
                        <a:t>Title</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659160">
                <a:tc>
                  <a:txBody>
                    <a:bodyPr lIns="90000" rIns="90000">
                      <a:noAutofit/>
                    </a:bodyPr>
                    <a:p>
                      <a:pPr>
                        <a:lnSpc>
                          <a:spcPct val="100000"/>
                        </a:lnSpc>
                      </a:pPr>
                      <a:r>
                        <a:rPr b="0" lang="en-IN" sz="1800" spc="-1" strike="noStrike">
                          <a:latin typeface="Arial"/>
                        </a:rPr>
                        <a:t>2017</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IN" sz="1800" spc="-1" strike="noStrike">
                          <a:latin typeface="Arial"/>
                        </a:rPr>
                        <a:t>Supasorn Suwajanakorn,Steven M. Seitz,Ira Kemelmacher-Shlizerman</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IN" sz="1800" spc="-1" strike="noStrike">
                          <a:latin typeface="Arial"/>
                        </a:rPr>
                        <a:t>Synthesizing Obama: learning lip sync from audio</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59160">
                <a:tc>
                  <a:txBody>
                    <a:bodyPr lIns="90000" rIns="90000">
                      <a:noAutofit/>
                    </a:bodyPr>
                    <a:p>
                      <a:pPr>
                        <a:lnSpc>
                          <a:spcPct val="100000"/>
                        </a:lnSpc>
                      </a:pPr>
                      <a:r>
                        <a:rPr b="0" lang="en-IN" sz="1800" spc="-1" strike="noStrike">
                          <a:latin typeface="Arial"/>
                        </a:rPr>
                        <a:t>2020</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IN" sz="1800" spc="-1" strike="noStrike">
                          <a:latin typeface="Arial"/>
                        </a:rPr>
                        <a:t>Xin Wen, Miao Wang, Christian Richardt, Ze-Yin Chen,and Shi-Min Hu</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IN" sz="1800" spc="-1" strike="noStrike">
                          <a:latin typeface="Arial"/>
                        </a:rPr>
                        <a:t>Photorealistic audio-driven video portraits</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59160">
                <a:tc>
                  <a:txBody>
                    <a:bodyPr lIns="90000" rIns="90000">
                      <a:noAutofit/>
                    </a:bodyPr>
                    <a:p>
                      <a:pPr>
                        <a:lnSpc>
                          <a:spcPct val="100000"/>
                        </a:lnSpc>
                      </a:pPr>
                      <a:r>
                        <a:rPr b="0" lang="en-IN" sz="1800" spc="-1" strike="noStrike">
                          <a:latin typeface="Arial"/>
                        </a:rPr>
                        <a:t>2019</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IN" sz="1800" spc="-1" strike="noStrike">
                          <a:latin typeface="Arial"/>
                        </a:rPr>
                        <a:t>Lele Chen, Ross K. Maddox, Zhiyao Duan, and Chenliang Xu</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IN" sz="1800" spc="-1" strike="noStrike">
                          <a:latin typeface="Arial"/>
                        </a:rPr>
                        <a:t>Hierarchical cross-modal talking face generation with dynamic pixel-wise</a:t>
                      </a:r>
                      <a:endParaRPr b="0" lang="en-IN" sz="1800" spc="-1" strike="noStrike">
                        <a:latin typeface="Arial"/>
                      </a:endParaRPr>
                    </a:p>
                    <a:p>
                      <a:pPr>
                        <a:lnSpc>
                          <a:spcPct val="100000"/>
                        </a:lnSpc>
                      </a:pPr>
                      <a:r>
                        <a:rPr b="0" lang="en-IN" sz="1800" spc="-1" strike="noStrike">
                          <a:latin typeface="Arial"/>
                        </a:rPr>
                        <a:t>loss</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62400">
                <a:tc>
                  <a:txBody>
                    <a:bodyPr lIns="90000" rIns="90000">
                      <a:noAutofit/>
                    </a:bodyPr>
                    <a:p>
                      <a:pPr>
                        <a:lnSpc>
                          <a:spcPct val="100000"/>
                        </a:lnSpc>
                      </a:pPr>
                      <a:r>
                        <a:rPr b="0" lang="en-IN" sz="1800" spc="-1" strike="noStrike">
                          <a:latin typeface="Arial"/>
                        </a:rPr>
                        <a:t>2020</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IN" sz="1800" spc="-1" strike="noStrike">
                          <a:latin typeface="Arial"/>
                        </a:rPr>
                        <a:t>K R Prajwal, Rudrabha Mukhopadhyay, Vinay P. Namboodiri, and</a:t>
                      </a:r>
                      <a:endParaRPr b="0" lang="en-IN" sz="1800" spc="-1" strike="noStrike">
                        <a:latin typeface="Arial"/>
                      </a:endParaRPr>
                    </a:p>
                    <a:p>
                      <a:pPr>
                        <a:lnSpc>
                          <a:spcPct val="100000"/>
                        </a:lnSpc>
                      </a:pPr>
                      <a:r>
                        <a:rPr b="0" lang="en-IN" sz="1800" spc="-1" strike="noStrike">
                          <a:latin typeface="Arial"/>
                        </a:rPr>
                        <a:t>C.V. Jawahar</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IN" sz="1800" spc="-1" strike="noStrike">
                          <a:latin typeface="Arial"/>
                        </a:rPr>
                        <a:t>A lip sync expert is all you need for speech to lip</a:t>
                      </a:r>
                      <a:endParaRPr b="0" lang="en-IN" sz="1800" spc="-1" strike="noStrike">
                        <a:latin typeface="Arial"/>
                      </a:endParaRPr>
                    </a:p>
                    <a:p>
                      <a:pPr>
                        <a:lnSpc>
                          <a:spcPct val="100000"/>
                        </a:lnSpc>
                      </a:pPr>
                      <a:r>
                        <a:rPr b="0" lang="en-IN" sz="1800" spc="-1" strike="noStrike">
                          <a:latin typeface="Arial"/>
                        </a:rPr>
                        <a:t>generation in the wild</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
        <p:nvSpPr>
          <p:cNvPr id="394" name="CustomShape 2"/>
          <p:cNvSpPr/>
          <p:nvPr/>
        </p:nvSpPr>
        <p:spPr>
          <a:xfrm>
            <a:off x="2736000" y="72000"/>
            <a:ext cx="3887640" cy="5457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3200" spc="-1" strike="noStrike" u="sng">
                <a:uFillTx/>
                <a:latin typeface="Arial"/>
              </a:rPr>
              <a:t>Literature Survey</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395" name="Table 1"/>
          <p:cNvGraphicFramePr/>
          <p:nvPr/>
        </p:nvGraphicFramePr>
        <p:xfrm>
          <a:off x="252360" y="376920"/>
          <a:ext cx="8423640" cy="4263480"/>
        </p:xfrm>
        <a:graphic>
          <a:graphicData uri="http://schemas.openxmlformats.org/drawingml/2006/table">
            <a:tbl>
              <a:tblPr/>
              <a:tblGrid>
                <a:gridCol w="915840"/>
                <a:gridCol w="3581280"/>
                <a:gridCol w="3926880"/>
              </a:tblGrid>
              <a:tr h="448560">
                <a:tc>
                  <a:txBody>
                    <a:bodyPr lIns="90000" rIns="90000">
                      <a:noAutofit/>
                    </a:bodyPr>
                    <a:p>
                      <a:pPr>
                        <a:lnSpc>
                          <a:spcPct val="100000"/>
                        </a:lnSpc>
                      </a:pPr>
                      <a:r>
                        <a:rPr b="0" lang="en-IN" sz="1800" spc="-1" strike="noStrike">
                          <a:latin typeface="Arial"/>
                        </a:rPr>
                        <a:t>Year</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IN" sz="1800" spc="-1" strike="noStrike">
                          <a:latin typeface="Arial"/>
                        </a:rPr>
                        <a:t>Authors</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IN" sz="1800" spc="-1" strike="noStrike">
                          <a:latin typeface="Arial"/>
                        </a:rPr>
                        <a:t>Title</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982800">
                <a:tc>
                  <a:txBody>
                    <a:bodyPr lIns="90000" rIns="90000">
                      <a:noAutofit/>
                    </a:bodyPr>
                    <a:p>
                      <a:pPr>
                        <a:lnSpc>
                          <a:spcPct val="100000"/>
                        </a:lnSpc>
                      </a:pPr>
                      <a:r>
                        <a:rPr b="0" lang="en-IN" sz="1800" spc="-1" strike="noStrike">
                          <a:latin typeface="Arial"/>
                        </a:rPr>
                        <a:t>2020</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IN" sz="1800" spc="-1" strike="noStrike">
                          <a:latin typeface="Arial"/>
                        </a:rPr>
                        <a:t>Yang Zhou, Xintong Han, Eli Shechtman, Jose Echevarria,</a:t>
                      </a:r>
                      <a:endParaRPr b="0" lang="en-IN" sz="1800" spc="-1" strike="noStrike">
                        <a:latin typeface="Arial"/>
                      </a:endParaRPr>
                    </a:p>
                    <a:p>
                      <a:pPr>
                        <a:lnSpc>
                          <a:spcPct val="100000"/>
                        </a:lnSpc>
                      </a:pPr>
                      <a:r>
                        <a:rPr b="0" lang="en-IN" sz="1800" spc="-1" strike="noStrike">
                          <a:latin typeface="Arial"/>
                        </a:rPr>
                        <a:t>Evangelos Kalogerakis, and Dingzeyu Li</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IN" sz="1800" spc="-1" strike="noStrike">
                          <a:latin typeface="Arial"/>
                        </a:rPr>
                        <a:t>Makelttalk</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876240">
                <a:tc>
                  <a:txBody>
                    <a:bodyPr lIns="90000" rIns="90000">
                      <a:noAutofit/>
                    </a:bodyPr>
                    <a:p>
                      <a:pPr>
                        <a:lnSpc>
                          <a:spcPct val="100000"/>
                        </a:lnSpc>
                      </a:pPr>
                      <a:r>
                        <a:rPr b="0" lang="en-IN" sz="1800" spc="-1" strike="noStrike">
                          <a:latin typeface="Arial"/>
                        </a:rPr>
                        <a:t>2021</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IN" sz="1800" spc="-1" strike="noStrike">
                          <a:latin typeface="Arial"/>
                        </a:rPr>
                        <a:t>Yurui Ren, Ge Li, Yuanqi Chen, Thomas H. Li, and Shan Liu</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IN" sz="1800" spc="-1" strike="noStrike">
                          <a:latin typeface="Arial"/>
                        </a:rPr>
                        <a:t>Pirenderer: Controllable portrait image generation via semantic</a:t>
                      </a:r>
                      <a:endParaRPr b="0" lang="en-IN" sz="1800" spc="-1" strike="noStrike">
                        <a:latin typeface="Arial"/>
                      </a:endParaRPr>
                    </a:p>
                    <a:p>
                      <a:pPr>
                        <a:lnSpc>
                          <a:spcPct val="100000"/>
                        </a:lnSpc>
                      </a:pPr>
                      <a:r>
                        <a:rPr b="0" lang="en-IN" sz="1800" spc="-1" strike="noStrike">
                          <a:latin typeface="Arial"/>
                        </a:rPr>
                        <a:t>neural rendering</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982800">
                <a:tc>
                  <a:txBody>
                    <a:bodyPr lIns="90000" rIns="90000">
                      <a:noAutofit/>
                    </a:bodyPr>
                    <a:p>
                      <a:pPr>
                        <a:lnSpc>
                          <a:spcPct val="100000"/>
                        </a:lnSpc>
                      </a:pPr>
                      <a:r>
                        <a:rPr b="0" lang="en-IN" sz="1800" spc="-1" strike="noStrike">
                          <a:latin typeface="Arial"/>
                        </a:rPr>
                        <a:t>2021</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IN" sz="1800" spc="-1" strike="noStrike">
                          <a:latin typeface="Arial"/>
                        </a:rPr>
                        <a:t>Chenxu Zhang, Saifeng Ni, Zhipeng Fan, Hongbo Li,Ming Zeng,Madhukar Budagavi, and Xiaohu Guo</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IN" sz="1800" spc="-1" strike="noStrike">
                          <a:latin typeface="Arial"/>
                        </a:rPr>
                        <a:t>3d talking face with personalized</a:t>
                      </a:r>
                      <a:endParaRPr b="0" lang="en-IN" sz="1800" spc="-1" strike="noStrike">
                        <a:latin typeface="Arial"/>
                      </a:endParaRPr>
                    </a:p>
                    <a:p>
                      <a:pPr>
                        <a:lnSpc>
                          <a:spcPct val="100000"/>
                        </a:lnSpc>
                      </a:pPr>
                      <a:r>
                        <a:rPr b="0" lang="en-IN" sz="1800" spc="-1" strike="noStrike">
                          <a:latin typeface="Arial"/>
                        </a:rPr>
                        <a:t>pose dynamics</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973440">
                <a:tc>
                  <a:txBody>
                    <a:bodyPr lIns="90000" rIns="90000">
                      <a:noAutofit/>
                    </a:bodyPr>
                    <a:p>
                      <a:pPr>
                        <a:lnSpc>
                          <a:spcPct val="100000"/>
                        </a:lnSpc>
                      </a:pPr>
                      <a:r>
                        <a:rPr b="0" lang="en-IN" sz="1800" spc="-1" strike="noStrike">
                          <a:latin typeface="Arial"/>
                        </a:rPr>
                        <a:t>2018</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IN" sz="1800" spc="-1" strike="noStrike">
                          <a:latin typeface="Arial"/>
                        </a:rPr>
                        <a:t>Triantafyllos Afouras, Joon Son Chung, Andrew Senior,Oriol Vinyals, and Andrew Zisserman</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IN" sz="1800" spc="-1" strike="noStrike">
                          <a:latin typeface="Arial"/>
                        </a:rPr>
                        <a:t>Deep audio-visual speech recognition</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396" name="Table 1"/>
          <p:cNvGraphicFramePr/>
          <p:nvPr/>
        </p:nvGraphicFramePr>
        <p:xfrm>
          <a:off x="238320" y="178200"/>
          <a:ext cx="8423640" cy="4317480"/>
        </p:xfrm>
        <a:graphic>
          <a:graphicData uri="http://schemas.openxmlformats.org/drawingml/2006/table">
            <a:tbl>
              <a:tblPr/>
              <a:tblGrid>
                <a:gridCol w="915840"/>
                <a:gridCol w="3581280"/>
                <a:gridCol w="3926880"/>
              </a:tblGrid>
              <a:tr h="448560">
                <a:tc>
                  <a:txBody>
                    <a:bodyPr lIns="90000" rIns="90000">
                      <a:noAutofit/>
                    </a:bodyPr>
                    <a:p>
                      <a:pPr>
                        <a:lnSpc>
                          <a:spcPct val="100000"/>
                        </a:lnSpc>
                      </a:pPr>
                      <a:r>
                        <a:rPr b="0" lang="en-IN" sz="1800" spc="-1" strike="noStrike">
                          <a:latin typeface="Arial"/>
                        </a:rPr>
                        <a:t>Year</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IN" sz="1800" spc="-1" strike="noStrike">
                          <a:latin typeface="Arial"/>
                        </a:rPr>
                        <a:t>Authors</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IN" sz="1800" spc="-1" strike="noStrike">
                          <a:latin typeface="Arial"/>
                        </a:rPr>
                        <a:t>Title</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982800">
                <a:tc>
                  <a:txBody>
                    <a:bodyPr lIns="90000" rIns="90000">
                      <a:noAutofit/>
                    </a:bodyPr>
                    <a:p>
                      <a:pPr>
                        <a:lnSpc>
                          <a:spcPct val="100000"/>
                        </a:lnSpc>
                      </a:pPr>
                      <a:r>
                        <a:rPr b="0" lang="en-IN" sz="1800" spc="-1" strike="noStrike">
                          <a:latin typeface="Arial"/>
                        </a:rPr>
                        <a:t>2019</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IN" sz="1800" spc="-1" strike="noStrike">
                          <a:latin typeface="Arial"/>
                        </a:rPr>
                        <a:t>Yu Deng, Jiaolong Yang, Sicheng Xu, Dong Chen,Yunde Jia,</a:t>
                      </a:r>
                      <a:endParaRPr b="0" lang="en-IN" sz="1800" spc="-1" strike="noStrike">
                        <a:latin typeface="Arial"/>
                      </a:endParaRPr>
                    </a:p>
                    <a:p>
                      <a:pPr>
                        <a:lnSpc>
                          <a:spcPct val="100000"/>
                        </a:lnSpc>
                      </a:pPr>
                      <a:r>
                        <a:rPr b="0" lang="en-IN" sz="1800" spc="-1" strike="noStrike">
                          <a:latin typeface="Arial"/>
                        </a:rPr>
                        <a:t>and Xin Tong</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IN" sz="1800" spc="-1" strike="noStrike">
                          <a:latin typeface="Arial"/>
                        </a:rPr>
                        <a:t>Accurate 3d face reconstruction with weakly-supervised learning: From single image to image set</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876240">
                <a:tc>
                  <a:txBody>
                    <a:bodyPr lIns="90000" rIns="90000">
                      <a:noAutofit/>
                    </a:bodyPr>
                    <a:p>
                      <a:pPr>
                        <a:lnSpc>
                          <a:spcPct val="100000"/>
                        </a:lnSpc>
                      </a:pPr>
                      <a:r>
                        <a:rPr b="0" lang="en-IN" sz="1800" spc="-1" strike="noStrike">
                          <a:latin typeface="Arial"/>
                        </a:rPr>
                        <a:t>2009</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IN" sz="1800" spc="-1" strike="noStrike">
                          <a:latin typeface="Arial"/>
                        </a:rPr>
                        <a:t>Pascal Paysan, Reinhard Knothe, Brian Amberg, Sami</a:t>
                      </a:r>
                      <a:endParaRPr b="0" lang="en-IN" sz="1800" spc="-1" strike="noStrike">
                        <a:latin typeface="Arial"/>
                      </a:endParaRPr>
                    </a:p>
                    <a:p>
                      <a:pPr>
                        <a:lnSpc>
                          <a:spcPct val="100000"/>
                        </a:lnSpc>
                      </a:pPr>
                      <a:r>
                        <a:rPr b="0" lang="en-IN" sz="1800" spc="-1" strike="noStrike">
                          <a:latin typeface="Arial"/>
                        </a:rPr>
                        <a:t>Romdhani, and Thomas Vetter</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IN" sz="1800" spc="-1" strike="noStrike">
                          <a:latin typeface="Arial"/>
                        </a:rPr>
                        <a:t>A 3d face model for pose and</a:t>
                      </a:r>
                      <a:endParaRPr b="0" lang="en-IN" sz="1800" spc="-1" strike="noStrike">
                        <a:latin typeface="Arial"/>
                      </a:endParaRPr>
                    </a:p>
                    <a:p>
                      <a:pPr>
                        <a:lnSpc>
                          <a:spcPct val="100000"/>
                        </a:lnSpc>
                      </a:pPr>
                      <a:r>
                        <a:rPr b="0" lang="en-IN" sz="1800" spc="-1" strike="noStrike">
                          <a:latin typeface="Arial"/>
                        </a:rPr>
                        <a:t>illumination invariant face recognition</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982800">
                <a:tc>
                  <a:txBody>
                    <a:bodyPr lIns="90000" rIns="90000">
                      <a:noAutofit/>
                    </a:bodyPr>
                    <a:p>
                      <a:pPr>
                        <a:lnSpc>
                          <a:spcPct val="100000"/>
                        </a:lnSpc>
                      </a:pPr>
                      <a:r>
                        <a:rPr b="0" lang="en-IN" sz="1800" spc="-1" strike="noStrike">
                          <a:latin typeface="Arial"/>
                        </a:rPr>
                        <a:t>2019</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IN" sz="1800" spc="-1" strike="noStrike">
                          <a:latin typeface="Arial"/>
                        </a:rPr>
                        <a:t>Yudong Guo, juyong zhang, Jianfei Cai, Boyi Jiang, and</a:t>
                      </a:r>
                      <a:endParaRPr b="0" lang="en-IN" sz="1800" spc="-1" strike="noStrike">
                        <a:latin typeface="Arial"/>
                      </a:endParaRPr>
                    </a:p>
                    <a:p>
                      <a:pPr>
                        <a:lnSpc>
                          <a:spcPct val="100000"/>
                        </a:lnSpc>
                      </a:pPr>
                      <a:r>
                        <a:rPr b="0" lang="en-IN" sz="1800" spc="-1" strike="noStrike">
                          <a:latin typeface="Arial"/>
                        </a:rPr>
                        <a:t>Jianmin Zheng</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IN" sz="1800" spc="-1" strike="noStrike">
                          <a:latin typeface="Arial"/>
                        </a:rPr>
                        <a:t>Cnn-based real-time dense face</a:t>
                      </a:r>
                      <a:endParaRPr b="0" lang="en-IN" sz="1800" spc="-1" strike="noStrike">
                        <a:latin typeface="Arial"/>
                      </a:endParaRPr>
                    </a:p>
                    <a:p>
                      <a:pPr>
                        <a:lnSpc>
                          <a:spcPct val="100000"/>
                        </a:lnSpc>
                      </a:pPr>
                      <a:r>
                        <a:rPr b="0" lang="en-IN" sz="1800" spc="-1" strike="noStrike">
                          <a:latin typeface="Arial"/>
                        </a:rPr>
                        <a:t>reconstruction with inverse-rendered photo-realistic face images</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1027440">
                <a:tc>
                  <a:txBody>
                    <a:bodyPr lIns="90000" rIns="90000">
                      <a:noAutofit/>
                    </a:bodyPr>
                    <a:p>
                      <a:pPr>
                        <a:lnSpc>
                          <a:spcPct val="100000"/>
                        </a:lnSpc>
                      </a:pPr>
                      <a:r>
                        <a:rPr b="0" lang="en-IN" sz="1800" spc="-1" strike="noStrike">
                          <a:latin typeface="Arial"/>
                        </a:rPr>
                        <a:t>2014</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IN" sz="1800" spc="-1" strike="noStrike">
                          <a:latin typeface="Arial"/>
                        </a:rPr>
                        <a:t>Chen Cao, Yanlin Weng, Shun Zhou, Yiying Tong, and</a:t>
                      </a:r>
                      <a:endParaRPr b="0" lang="en-IN" sz="1800" spc="-1" strike="noStrike">
                        <a:latin typeface="Arial"/>
                      </a:endParaRPr>
                    </a:p>
                    <a:p>
                      <a:pPr>
                        <a:lnSpc>
                          <a:spcPct val="100000"/>
                        </a:lnSpc>
                      </a:pPr>
                      <a:r>
                        <a:rPr b="0" lang="en-IN" sz="1800" spc="-1" strike="noStrike">
                          <a:latin typeface="Arial"/>
                        </a:rPr>
                        <a:t>Kun Zhou</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IN" sz="1800" spc="-1" strike="noStrike">
                          <a:latin typeface="Arial"/>
                        </a:rPr>
                        <a:t>Facewarehouse: A 3d facial expression database for visual computing</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397" name="Table 1"/>
          <p:cNvGraphicFramePr/>
          <p:nvPr/>
        </p:nvGraphicFramePr>
        <p:xfrm>
          <a:off x="504000" y="360000"/>
          <a:ext cx="8233200" cy="1434240"/>
        </p:xfrm>
        <a:graphic>
          <a:graphicData uri="http://schemas.openxmlformats.org/drawingml/2006/table">
            <a:tbl>
              <a:tblPr/>
              <a:tblGrid>
                <a:gridCol w="2199240"/>
                <a:gridCol w="2199240"/>
                <a:gridCol w="3835080"/>
              </a:tblGrid>
              <a:tr h="402120">
                <a:tc>
                  <a:txBody>
                    <a:bodyPr lIns="90000" rIns="90000">
                      <a:noAutofit/>
                    </a:bodyPr>
                    <a:p>
                      <a:pPr>
                        <a:lnSpc>
                          <a:spcPct val="100000"/>
                        </a:lnSpc>
                      </a:pPr>
                      <a:r>
                        <a:rPr b="0" lang="en-IN" sz="1800" spc="-1" strike="noStrike">
                          <a:latin typeface="Arial"/>
                        </a:rPr>
                        <a:t>Year</a:t>
                      </a:r>
                      <a:endParaRPr b="0" lang="en-IN" sz="1800" spc="-1" strike="noStrike">
                        <a:latin typeface="Arial"/>
                      </a:endParaRPr>
                    </a:p>
                    <a:p>
                      <a:pPr>
                        <a:lnSpc>
                          <a:spcPct val="100000"/>
                        </a:lnSpc>
                      </a:pP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IN" sz="1800" spc="-1" strike="noStrike">
                          <a:latin typeface="Arial"/>
                        </a:rPr>
                        <a:t>Authors</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IN" sz="1800" spc="-1" strike="noStrike">
                          <a:latin typeface="Arial"/>
                        </a:rPr>
                        <a:t>Title</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596880">
                <a:tc>
                  <a:txBody>
                    <a:bodyPr lIns="90000" rIns="90000">
                      <a:noAutofit/>
                    </a:bodyPr>
                    <a:p>
                      <a:pPr>
                        <a:lnSpc>
                          <a:spcPct val="100000"/>
                        </a:lnSpc>
                      </a:pPr>
                      <a:r>
                        <a:rPr b="0" lang="en-IN" sz="1800" spc="-1" strike="noStrike">
                          <a:latin typeface="Arial"/>
                        </a:rPr>
                        <a:t>2001</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IN" sz="1800" spc="-1" strike="noStrike">
                          <a:latin typeface="Arial"/>
                        </a:rPr>
                        <a:t>R. Ramamoorthi and P. Hanrahan</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IN" sz="1800" spc="-1" strike="noStrike">
                          <a:latin typeface="Arial"/>
                        </a:rPr>
                        <a:t>An efficient</a:t>
                      </a:r>
                      <a:endParaRPr b="0" lang="en-IN" sz="1800" spc="-1" strike="noStrike">
                        <a:latin typeface="Arial"/>
                      </a:endParaRPr>
                    </a:p>
                    <a:p>
                      <a:pPr>
                        <a:lnSpc>
                          <a:spcPct val="100000"/>
                        </a:lnSpc>
                      </a:pPr>
                      <a:r>
                        <a:rPr b="0" lang="en-IN" sz="1800" spc="-1" strike="noStrike">
                          <a:latin typeface="Arial"/>
                        </a:rPr>
                        <a:t>repre-sentation for irradiance environment maps</a:t>
                      </a:r>
                      <a:endParaRPr b="0" lang="en-IN" sz="1800" spc="-1" strike="noStrike">
                        <a:latin typeface="Arial"/>
                      </a:endParaRPr>
                    </a:p>
                    <a:p>
                      <a:pPr>
                        <a:lnSpc>
                          <a:spcPct val="100000"/>
                        </a:lnSpc>
                      </a:pP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435600">
                <a:tc>
                  <a:txBody>
                    <a:bodyPr lIns="90000" rIns="90000">
                      <a:noAutofit/>
                    </a:bodyPr>
                    <a:p>
                      <a:pPr>
                        <a:lnSpc>
                          <a:spcPct val="100000"/>
                        </a:lnSpc>
                      </a:pPr>
                      <a:r>
                        <a:rPr b="0" lang="en-IN" sz="1800" spc="-1" strike="noStrike">
                          <a:latin typeface="Arial"/>
                        </a:rPr>
                        <a:t>2018</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IN" sz="1800" spc="-1" strike="noStrike">
                          <a:latin typeface="Arial"/>
                        </a:rPr>
                        <a:t>Phillip Isola, Jun-Yan Zhu, Tinghui Zhou, and Alexei</a:t>
                      </a:r>
                      <a:endParaRPr b="0" lang="en-IN" sz="1800" spc="-1" strike="noStrike">
                        <a:latin typeface="Arial"/>
                      </a:endParaRPr>
                    </a:p>
                    <a:p>
                      <a:pPr>
                        <a:lnSpc>
                          <a:spcPct val="100000"/>
                        </a:lnSpc>
                      </a:pPr>
                      <a:r>
                        <a:rPr b="0" lang="en-IN" sz="1800" spc="-1" strike="noStrike">
                          <a:latin typeface="Arial"/>
                        </a:rPr>
                        <a:t>A.Efros</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IN" sz="1800" spc="-1" strike="noStrike">
                          <a:latin typeface="Arial"/>
                        </a:rPr>
                        <a:t>Image-to-image translation with conditional</a:t>
                      </a:r>
                      <a:endParaRPr b="0" lang="en-IN" sz="1800" spc="-1" strike="noStrike">
                        <a:latin typeface="Arial"/>
                      </a:endParaRPr>
                    </a:p>
                    <a:p>
                      <a:pPr>
                        <a:lnSpc>
                          <a:spcPct val="100000"/>
                        </a:lnSpc>
                      </a:pPr>
                      <a:r>
                        <a:rPr b="0" lang="en-IN" sz="1800" spc="-1" strike="noStrike">
                          <a:latin typeface="Arial"/>
                        </a:rPr>
                        <a:t>adversarial networks</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CustomShape 1"/>
          <p:cNvSpPr/>
          <p:nvPr/>
        </p:nvSpPr>
        <p:spPr>
          <a:xfrm>
            <a:off x="720000" y="1476720"/>
            <a:ext cx="7592400" cy="18349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IN" sz="4400" spc="-1" strike="noStrike">
                <a:latin typeface="Arial"/>
              </a:rPr>
              <a:t>Let’s Start</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161</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2022-10-24T21:29:31Z</dcterms:modified>
  <cp:revision>17</cp:revision>
  <dc:subject/>
  <dc:title/>
</cp:coreProperties>
</file>