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2.xml.rels" ContentType="application/vnd.openxmlformats-package.relationships+xml"/>
  <Override PartName="/ppt/slideLayouts/_rels/slideLayout112.xml.rels" ContentType="application/vnd.openxmlformats-package.relationships+xml"/>
  <Override PartName="/ppt/slideLayouts/_rels/slideLayout108.xml.rels" ContentType="application/vnd.openxmlformats-package.relationships+xml"/>
  <Override PartName="/ppt/slideLayouts/_rels/slideLayout60.xml.rels" ContentType="application/vnd.openxmlformats-package.relationships+xml"/>
  <Override PartName="/ppt/slideLayouts/_rels/slideLayout56.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_rels/slideLayout118.xml.rels" ContentType="application/vnd.openxmlformats-package.relationships+xml"/>
  <Override PartName="/ppt/slideLayouts/_rels/slideLayout75.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6.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1.xml.rels" ContentType="application/vnd.openxmlformats-package.relationships+xml"/>
  <Override PartName="/ppt/slideLayouts/_rels/slideLayout107.xml.rels" ContentType="application/vnd.openxmlformats-package.relationships+xml"/>
  <Override PartName="/ppt/slideLayouts/_rels/slideLayout65.xml.rels" ContentType="application/vnd.openxmlformats-package.relationships+xml"/>
  <Override PartName="/ppt/slideLayouts/_rels/slideLayout117.xml.rels" ContentType="application/vnd.openxmlformats-package.relationships+xml"/>
  <Override PartName="/ppt/slideLayouts/_rels/slideLayout74.xml.rels" ContentType="application/vnd.openxmlformats-package.relationships+xml"/>
  <Override PartName="/ppt/slideLayouts/_rels/slideLayout109.xml.rels" ContentType="application/vnd.openxmlformats-package.relationships+xml"/>
  <Override PartName="/ppt/slideLayouts/_rels/slideLayout113.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11.xml.rels" ContentType="application/vnd.openxmlformats-package.relationships+xml"/>
  <Override PartName="/ppt/slideLayouts/_rels/slideLayout6.xml.rels" ContentType="application/vnd.openxmlformats-package.relationships+xml"/>
  <Override PartName="/ppt/slideLayouts/_rels/slideLayout80.xml.rels" ContentType="application/vnd.openxmlformats-package.relationships+xml"/>
  <Override PartName="/ppt/slideLayouts/_rels/slideLayout106.xml.rels" ContentType="application/vnd.openxmlformats-package.relationships+xml"/>
  <Override PartName="/ppt/slideLayouts/_rels/slideLayout64.xml.rels" ContentType="application/vnd.openxmlformats-package.relationships+xml"/>
  <Override PartName="/ppt/slideLayouts/_rels/slideLayout116.xml.rels" ContentType="application/vnd.openxmlformats-package.relationships+xml"/>
  <Override PartName="/ppt/slideLayouts/_rels/slideLayout88.xml.rels" ContentType="application/vnd.openxmlformats-package.relationships+xml"/>
  <Override PartName="/ppt/slideLayouts/_rels/slideLayout95.xml.rels" ContentType="application/vnd.openxmlformats-package.relationships+xml"/>
  <Override PartName="/ppt/slideLayouts/_rels/slideLayout79.xml.rels" ContentType="application/vnd.openxmlformats-package.relationships+xml"/>
  <Override PartName="/ppt/slideLayouts/_rels/slideLayout83.xml.rels" ContentType="application/vnd.openxmlformats-package.relationships+xml"/>
  <Override PartName="/ppt/slideLayouts/_rels/slideLayout30.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114.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115.xml.rels" ContentType="application/vnd.openxmlformats-package.relationships+xml"/>
  <Override PartName="/ppt/slideLayouts/_rels/slideLayout100.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91.xml.rels" ContentType="application/vnd.openxmlformats-package.relationships+xml"/>
  <Override PartName="/ppt/slideLayouts/_rels/slideLayout50.xml.rels" ContentType="application/vnd.openxmlformats-package.relationships+xml"/>
  <Override PartName="/ppt/slideLayouts/_rels/slideLayout99.xml.rels" ContentType="application/vnd.openxmlformats-package.relationships+xml"/>
  <Override PartName="/ppt/slideLayouts/_rels/slideLayout25.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0.xml.rels" ContentType="application/vnd.openxmlformats-package.relationships+xml"/>
  <Override PartName="/ppt/slideLayouts/_rels/slideLayout45.xml.rels" ContentType="application/vnd.openxmlformats-package.relationships+xml"/>
  <Override PartName="/ppt/slideLayouts/_rels/slideLayout98.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8.xml.rels" ContentType="application/vnd.openxmlformats-package.relationships+xml"/>
  <Override PartName="/ppt/slideLayouts/_rels/slideLayout101.xml.rels" ContentType="application/vnd.openxmlformats-package.relationships+xml"/>
  <Override PartName="/ppt/slideLayouts/_rels/slideLayout86.xml.rels" ContentType="application/vnd.openxmlformats-package.relationships+xml"/>
  <Override PartName="/ppt/slideLayouts/_rels/slideLayout77.xml.rels" ContentType="application/vnd.openxmlformats-package.relationships+xml"/>
  <Override PartName="/ppt/slideLayouts/_rels/slideLayout102.xml.rels" ContentType="application/vnd.openxmlformats-package.relationships+xml"/>
  <Override PartName="/ppt/slideLayouts/_rels/slideLayout120.xml.rels" ContentType="application/vnd.openxmlformats-package.relationships+xml"/>
  <Override PartName="/ppt/slideLayouts/_rels/slideLayout93.xml.rels" ContentType="application/vnd.openxmlformats-package.relationships+xml"/>
  <Override PartName="/ppt/slideLayouts/_rels/slideLayout119.xml.rels" ContentType="application/vnd.openxmlformats-package.relationships+xml"/>
  <Override PartName="/ppt/slideLayouts/_rels/slideLayout44.xml.rels" ContentType="application/vnd.openxmlformats-package.relationships+xml"/>
  <Override PartName="/ppt/slideLayouts/_rels/slideLayout9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8.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117.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0.xml" ContentType="application/vnd.openxmlformats-officedocument.presentationml.slideLayout+xml"/>
  <Override PartName="/ppt/slideLayouts/slideLayout95.xml" ContentType="application/vnd.openxmlformats-officedocument.presentationml.slideLayout+xml"/>
  <Override PartName="/ppt/slideLayouts/slideLayout108.xml" ContentType="application/vnd.openxmlformats-officedocument.presentationml.slideLayout+xml"/>
  <Override PartName="/ppt/slideLayouts/slideLayout101.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02.xml" ContentType="application/vnd.openxmlformats-officedocument.presentationml.slideLayout+xml"/>
  <Override PartName="/ppt/slideLayouts/slideLayout77.xml" ContentType="application/vnd.openxmlformats-officedocument.presentationml.slideLayout+xml"/>
  <Override PartName="/ppt/slideLayouts/slideLayout120.xml" ContentType="application/vnd.openxmlformats-officedocument.presentationml.slideLayout+xml"/>
  <Override PartName="/ppt/slideLayouts/slideLayout65.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5.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4.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3.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0.xml" ContentType="application/vnd.openxmlformats-officedocument.presentationml.slideLayout+xml"/>
  <Override PartName="/ppt/slideLayouts/slideLayout93.xml" ContentType="application/vnd.openxmlformats-officedocument.presentationml.slideLayout+xml"/>
  <Override PartName="/ppt/slideLayouts/slideLayout28.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jpeg" ContentType="image/jpeg"/>
  <Override PartName="/ppt/media/image8.png" ContentType="image/png"/>
  <Override PartName="/ppt/media/image9.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Relationship Id="rId40" Type="http://schemas.openxmlformats.org/officeDocument/2006/relationships/slide" Target="slides/slide29.xml"/><Relationship Id="rId41" Type="http://schemas.openxmlformats.org/officeDocument/2006/relationships/slide" Target="slides/slide30.xml"/><Relationship Id="rId42" Type="http://schemas.openxmlformats.org/officeDocument/2006/relationships/slide" Target="slides/slide31.xml"/><Relationship Id="rId43" Type="http://schemas.openxmlformats.org/officeDocument/2006/relationships/slide" Target="slides/slide32.xml"/><Relationship Id="rId44"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1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1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1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32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2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2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2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2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28"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30"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331"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3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3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3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3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38"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3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4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41"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4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4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4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49"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5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5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5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35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6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6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6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66"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68"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369"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7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7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7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7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76"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7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7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79"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8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8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6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7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7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9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9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9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0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0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1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1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1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1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0"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2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2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7"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9"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40"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4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4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4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47"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4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4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50"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5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5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5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5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6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6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7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7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7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7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7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7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8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8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8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8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8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8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8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8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9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9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9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9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0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0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0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0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0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0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1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1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1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1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1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2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2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2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22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22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22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22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22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3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3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3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3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4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4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4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4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5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5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5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5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5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5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5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6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6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26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26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26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26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26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7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73"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7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7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8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8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8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8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8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8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8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90"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92"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93"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9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9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9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00"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0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0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03"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0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0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0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11"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4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e659"/>
            </a:gs>
            <a:gs pos="58000">
              <a:srgbClr val="f5a73b"/>
            </a:gs>
            <a:gs pos="100000">
              <a:srgbClr val="f5a73b"/>
            </a:gs>
          </a:gsLst>
          <a:path path="circle">
            <a:fillToRect l="50000" t="50000" r="50000" b="50000"/>
          </a:path>
        </a:gradFill>
      </p:bgPr>
    </p:bg>
    <p:spTree>
      <p:nvGrpSpPr>
        <p:cNvPr id="1" name=""/>
        <p:cNvGrpSpPr/>
        <p:nvPr/>
      </p:nvGrpSpPr>
      <p:grpSpPr>
        <a:xfrm>
          <a:off x="0" y="0"/>
          <a:ext cx="0" cy="0"/>
          <a:chOff x="0" y="0"/>
          <a:chExt cx="0" cy="0"/>
        </a:xfrm>
      </p:grpSpPr>
      <p:sp>
        <p:nvSpPr>
          <p:cNvPr id="38" name="CustomShape 1"/>
          <p:cNvSpPr/>
          <p:nvPr/>
        </p:nvSpPr>
        <p:spPr>
          <a:xfrm>
            <a:off x="781920" y="768240"/>
            <a:ext cx="6650640" cy="3621240"/>
          </a:xfrm>
          <a:custGeom>
            <a:avLst/>
            <a:gdLst/>
            <a:ahLst/>
            <a:rect l="l" t="t" r="r" b="b"/>
            <a:pathLst>
              <a:path w="266097" h="144918">
                <a:moveTo>
                  <a:pt x="0" y="153"/>
                </a:moveTo>
                <a:lnTo>
                  <a:pt x="249225" y="0"/>
                </a:lnTo>
                <a:lnTo>
                  <a:pt x="249225" y="34949"/>
                </a:lnTo>
                <a:lnTo>
                  <a:pt x="266097" y="50315"/>
                </a:lnTo>
                <a:lnTo>
                  <a:pt x="248923" y="47415"/>
                </a:lnTo>
                <a:lnTo>
                  <a:pt x="248924" y="144918"/>
                </a:lnTo>
                <a:lnTo>
                  <a:pt x="63" y="144918"/>
                </a:lnTo>
                <a:close/>
              </a:path>
            </a:pathLst>
          </a:custGeom>
          <a:gradFill rotWithShape="0">
            <a:gsLst>
              <a:gs pos="0">
                <a:srgbClr val="ffffff"/>
              </a:gs>
              <a:gs pos="100000">
                <a:srgbClr val="eaeef0"/>
              </a:gs>
            </a:gsLst>
            <a:path path="circle">
              <a:fillToRect l="50000" t="50000" r="50000" b="50000"/>
            </a:path>
          </a:gradFill>
          <a:ln>
            <a:noFill/>
          </a:ln>
          <a:effectLst>
            <a:outerShdw dir="5400000" dist="19080">
              <a:srgbClr val="000000">
                <a:alpha val="30000"/>
              </a:srgbClr>
            </a:outerShdw>
          </a:effectLst>
        </p:spPr>
        <p:style>
          <a:lnRef idx="0"/>
          <a:fillRef idx="0"/>
          <a:effectRef idx="0"/>
          <a:fontRef idx="minor"/>
        </p:style>
      </p:sp>
      <p:sp>
        <p:nvSpPr>
          <p:cNvPr id="39"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0"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8"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16"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a:t>
            </a:r>
            <a:r>
              <a:rPr b="0" lang="en-IN" sz="3200" spc="-1" strike="noStrike">
                <a:latin typeface="Arial"/>
              </a:rPr>
              <a:t>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a:t>
            </a:r>
            <a:r>
              <a:rPr b="0" lang="en-IN" sz="2800" spc="-1" strike="noStrike">
                <a:latin typeface="Arial"/>
              </a:rPr>
              <a:t>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a:t>
            </a:r>
            <a:r>
              <a:rPr b="0" lang="en-IN" sz="2000" spc="-1" strike="noStrike">
                <a:latin typeface="Arial"/>
              </a:rPr>
              <a:t>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a:t>
            </a:r>
            <a:r>
              <a:rPr b="0" lang="en-IN" sz="2000" spc="-1" strike="noStrike">
                <a:latin typeface="Arial"/>
              </a:rPr>
              <a:t>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a:t>
            </a:r>
            <a:r>
              <a:rPr b="0" lang="en-IN" sz="2000" spc="-1" strike="noStrike">
                <a:latin typeface="Arial"/>
              </a:rPr>
              <a:t>Outline </a:t>
            </a:r>
            <a:r>
              <a:rPr b="0" lang="en-IN" sz="2000" spc="-1" strike="noStrike">
                <a:latin typeface="Arial"/>
              </a:rPr>
              <a:t>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a:t>
            </a:r>
            <a:r>
              <a:rPr b="0" lang="en-IN" sz="2000" spc="-1" strike="noStrike">
                <a:latin typeface="Arial"/>
              </a:rPr>
              <a:t>Outline </a:t>
            </a:r>
            <a:r>
              <a:rPr b="0" lang="en-IN" sz="2000" spc="-1" strike="noStrike">
                <a:latin typeface="Arial"/>
              </a:rPr>
              <a:t>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4"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8880" cy="8582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92" name="PlaceHolder 2"/>
          <p:cNvSpPr>
            <a:spLocks noGrp="1"/>
          </p:cNvSpPr>
          <p:nvPr>
            <p:ph type="body"/>
          </p:nvPr>
        </p:nvSpPr>
        <p:spPr>
          <a:xfrm>
            <a:off x="457200" y="1203480"/>
            <a:ext cx="4015440" cy="2982600"/>
          </a:xfrm>
          <a:prstGeom prst="rect">
            <a:avLst/>
          </a:prstGeom>
        </p:spPr>
        <p:txBody>
          <a:bodyPr lIns="0" rIns="0" tIns="0" bIns="0">
            <a:normAutofit fontScale="97000"/>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193" name="PlaceHolder 3"/>
          <p:cNvSpPr>
            <a:spLocks noGrp="1"/>
          </p:cNvSpPr>
          <p:nvPr>
            <p:ph type="body"/>
          </p:nvPr>
        </p:nvSpPr>
        <p:spPr>
          <a:xfrm>
            <a:off x="4674240" y="1203480"/>
            <a:ext cx="4015440" cy="2982600"/>
          </a:xfrm>
          <a:prstGeom prst="rect">
            <a:avLst/>
          </a:prstGeom>
        </p:spPr>
        <p:txBody>
          <a:bodyPr lIns="0" rIns="0" tIns="0" bIns="0">
            <a:normAutofit fontScale="97000"/>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3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05200"/>
            <a:ext cx="8228880" cy="8582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6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306" name="PlaceHolder 1"/>
          <p:cNvSpPr>
            <a:spLocks noGrp="1"/>
          </p:cNvSpPr>
          <p:nvPr>
            <p:ph type="title"/>
          </p:nvPr>
        </p:nvSpPr>
        <p:spPr>
          <a:xfrm>
            <a:off x="457200" y="205200"/>
            <a:ext cx="8228880" cy="8582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30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8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0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504000" y="633240"/>
            <a:ext cx="5533920" cy="1237320"/>
          </a:xfrm>
          <a:prstGeom prst="rect">
            <a:avLst/>
          </a:prstGeom>
          <a:noFill/>
          <a:ln>
            <a:noFill/>
          </a:ln>
          <a:effectLst>
            <a:outerShdw dir="5400000" dist="9360">
              <a:srgbClr val="1e263a">
                <a:alpha val="30000"/>
              </a:srgbClr>
            </a:outerShdw>
          </a:effectLst>
        </p:spPr>
        <p:style>
          <a:lnRef idx="0"/>
          <a:fillRef idx="0"/>
          <a:effectRef idx="0"/>
          <a:fontRef idx="minor"/>
        </p:style>
        <p:txBody>
          <a:bodyPr lIns="0" rIns="0" tIns="0" bIns="0" anchor="ctr">
            <a:noAutofit/>
          </a:bodyPr>
          <a:p>
            <a:pPr algn="ctr">
              <a:lnSpc>
                <a:spcPct val="90000"/>
              </a:lnSpc>
              <a:tabLst>
                <a:tab algn="l" pos="0"/>
              </a:tabLst>
            </a:pPr>
            <a:r>
              <a:rPr b="0" lang="en" sz="4000" spc="-1" strike="noStrike">
                <a:solidFill>
                  <a:srgbClr val="000000"/>
                </a:solidFill>
                <a:latin typeface="Bebas Neue"/>
                <a:ea typeface="Bebas Neue"/>
              </a:rPr>
              <a:t>Seminar Presentation</a:t>
            </a:r>
            <a:endParaRPr b="0" lang="en-IN" sz="4000" spc="-1" strike="noStrike">
              <a:latin typeface="Arial"/>
            </a:endParaRPr>
          </a:p>
        </p:txBody>
      </p:sp>
      <p:pic>
        <p:nvPicPr>
          <p:cNvPr id="383" name="Google Shape;46;p11" descr=""/>
          <p:cNvPicPr/>
          <p:nvPr/>
        </p:nvPicPr>
        <p:blipFill>
          <a:blip r:embed="rId1"/>
          <a:stretch/>
        </p:blipFill>
        <p:spPr>
          <a:xfrm>
            <a:off x="6264000" y="1368000"/>
            <a:ext cx="2800800" cy="3454560"/>
          </a:xfrm>
          <a:prstGeom prst="rect">
            <a:avLst/>
          </a:prstGeom>
          <a:ln>
            <a:noFill/>
          </a:ln>
        </p:spPr>
      </p:pic>
      <p:pic>
        <p:nvPicPr>
          <p:cNvPr id="384" name="Google Shape;47;p11" descr=""/>
          <p:cNvPicPr/>
          <p:nvPr/>
        </p:nvPicPr>
        <p:blipFill>
          <a:blip r:embed="rId2"/>
          <a:stretch/>
        </p:blipFill>
        <p:spPr>
          <a:xfrm rot="20235000">
            <a:off x="5877000" y="719280"/>
            <a:ext cx="765720" cy="765720"/>
          </a:xfrm>
          <a:prstGeom prst="rect">
            <a:avLst/>
          </a:prstGeom>
          <a:ln>
            <a:noFill/>
          </a:ln>
        </p:spPr>
      </p:pic>
      <p:sp>
        <p:nvSpPr>
          <p:cNvPr id="385" name="CustomShape 2"/>
          <p:cNvSpPr/>
          <p:nvPr/>
        </p:nvSpPr>
        <p:spPr>
          <a:xfrm>
            <a:off x="-72000" y="1656000"/>
            <a:ext cx="6838560" cy="30686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IN" sz="2000" spc="-1" strike="noStrike">
                <a:solidFill>
                  <a:srgbClr val="000000"/>
                </a:solidFill>
                <a:latin typeface="Arial"/>
                <a:ea typeface="DejaVu Sans"/>
              </a:rPr>
              <a:t>ON</a:t>
            </a: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r>
              <a:rPr b="1" lang="en-IN" sz="2000" spc="-1" strike="noStrike">
                <a:solidFill>
                  <a:srgbClr val="000000"/>
                </a:solidFill>
                <a:latin typeface="Arial"/>
                <a:ea typeface="DejaVu Sans"/>
              </a:rPr>
              <a:t>META TALK: LEARNING TO DATA-EFFICIENTLY GENERATE AUDIO-DRIVEN</a:t>
            </a:r>
            <a:endParaRPr b="0" lang="en-IN" sz="2000" spc="-1" strike="noStrike">
              <a:latin typeface="Arial"/>
            </a:endParaRPr>
          </a:p>
          <a:p>
            <a:pPr algn="ctr">
              <a:lnSpc>
                <a:spcPct val="100000"/>
              </a:lnSpc>
            </a:pPr>
            <a:r>
              <a:rPr b="1" lang="en-IN" sz="2000" spc="-1" strike="noStrike">
                <a:solidFill>
                  <a:srgbClr val="000000"/>
                </a:solidFill>
                <a:latin typeface="Arial"/>
                <a:ea typeface="DejaVu Sans"/>
              </a:rPr>
              <a:t>LIP-SYNCHRONIZED TALKING FACE WITH HIGH DEFINITION</a:t>
            </a: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r>
              <a:rPr b="0" lang="en-IN" sz="2000" spc="-1" strike="noStrike">
                <a:solidFill>
                  <a:srgbClr val="000000"/>
                </a:solidFill>
                <a:latin typeface="Arial"/>
                <a:ea typeface="DejaVu Sans"/>
              </a:rPr>
              <a:t>BY</a:t>
            </a: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r>
              <a:rPr b="1" lang="en-IN" sz="1800" spc="-1" strike="noStrike">
                <a:solidFill>
                  <a:srgbClr val="000000"/>
                </a:solidFill>
                <a:latin typeface="Arial"/>
                <a:ea typeface="DejaVu Sans"/>
              </a:rPr>
              <a:t>AJITH D</a:t>
            </a:r>
            <a:endParaRPr b="0" lang="en-IN" sz="1800" spc="-1" strike="noStrike">
              <a:latin typeface="Arial"/>
            </a:endParaRPr>
          </a:p>
          <a:p>
            <a:pPr algn="ctr">
              <a:lnSpc>
                <a:spcPct val="100000"/>
              </a:lnSpc>
            </a:pPr>
            <a:r>
              <a:rPr b="1" lang="en-IN" sz="1800" spc="-1" strike="noStrike">
                <a:solidFill>
                  <a:srgbClr val="000000"/>
                </a:solidFill>
                <a:latin typeface="Arial"/>
                <a:ea typeface="DejaVu Sans"/>
              </a:rPr>
              <a:t>(PRP19CS008)</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5" name="" descr=""/>
          <p:cNvPicPr/>
          <p:nvPr/>
        </p:nvPicPr>
        <p:blipFill>
          <a:blip r:embed="rId1"/>
          <a:stretch/>
        </p:blipFill>
        <p:spPr>
          <a:xfrm>
            <a:off x="432000" y="504000"/>
            <a:ext cx="8278560" cy="38865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TextShape 1"/>
          <p:cNvSpPr txBox="1"/>
          <p:nvPr/>
        </p:nvSpPr>
        <p:spPr>
          <a:xfrm>
            <a:off x="457200" y="205200"/>
            <a:ext cx="8229240" cy="858600"/>
          </a:xfrm>
          <a:prstGeom prst="rect">
            <a:avLst/>
          </a:prstGeom>
          <a:noFill/>
          <a:ln>
            <a:noFill/>
          </a:ln>
        </p:spPr>
        <p:txBody>
          <a:bodyPr lIns="0" rIns="0" tIns="0" bIns="0" anchor="ctr">
            <a:noAutofit/>
          </a:bodyPr>
          <a:p>
            <a:pPr algn="ctr"/>
            <a:r>
              <a:rPr b="0" lang="en-IN" sz="4000" spc="-1" strike="noStrike" u="sng">
                <a:uFillTx/>
                <a:latin typeface="Arial"/>
              </a:rPr>
              <a:t>Neural Rendering</a:t>
            </a:r>
            <a:endParaRPr b="0" lang="en-IN" sz="4000" spc="-1" strike="noStrike" u="sng">
              <a:uFillTx/>
              <a:latin typeface="Arial"/>
            </a:endParaRPr>
          </a:p>
        </p:txBody>
      </p:sp>
      <p:sp>
        <p:nvSpPr>
          <p:cNvPr id="407" name="TextShape 2"/>
          <p:cNvSpPr txBox="1"/>
          <p:nvPr/>
        </p:nvSpPr>
        <p:spPr>
          <a:xfrm>
            <a:off x="457200" y="1203480"/>
            <a:ext cx="8229240" cy="2982960"/>
          </a:xfrm>
          <a:prstGeom prst="rect">
            <a:avLst/>
          </a:prstGeom>
          <a:noFill/>
          <a:ln>
            <a:noFill/>
          </a:ln>
        </p:spPr>
        <p:txBody>
          <a:bodyPr lIns="0" rIns="0" tIns="0" bIns="0">
            <a:normAutofit fontScale="52000"/>
          </a:bodyPr>
          <a:p>
            <a:pPr marL="432000" indent="-324000">
              <a:spcBef>
                <a:spcPts val="1417"/>
              </a:spcBef>
              <a:buClr>
                <a:srgbClr val="000000"/>
              </a:buClr>
              <a:buSzPct val="45000"/>
              <a:buFont typeface="Wingdings" charset="2"/>
              <a:buChar char=""/>
            </a:pPr>
            <a:r>
              <a:rPr b="0" lang="en-IN" sz="3200" spc="-1" strike="noStrike">
                <a:latin typeface="Arial"/>
              </a:rPr>
              <a:t>Neural rendering is an emerging class of deep image and video generation approaches that enable control of scene properties such as illumination, camera parameters, pose, geometry, appearance, and semantic structure. It combines machine learning techniques with physical knowledge from computer graphics to obtain controllable and photo-realistic models of scenes.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TextShape 1"/>
          <p:cNvSpPr txBox="1"/>
          <p:nvPr/>
        </p:nvSpPr>
        <p:spPr>
          <a:xfrm>
            <a:off x="457200" y="205200"/>
            <a:ext cx="8229240" cy="858600"/>
          </a:xfrm>
          <a:prstGeom prst="rect">
            <a:avLst/>
          </a:prstGeom>
          <a:noFill/>
          <a:ln>
            <a:noFill/>
          </a:ln>
        </p:spPr>
        <p:txBody>
          <a:bodyPr lIns="0" rIns="0" tIns="0" bIns="0" anchor="ctr">
            <a:noAutofit/>
          </a:bodyPr>
          <a:p>
            <a:pPr algn="ctr"/>
            <a:r>
              <a:rPr b="1" lang="en-IN" sz="3600" spc="-1" strike="noStrike" u="sng">
                <a:uFillTx/>
                <a:latin typeface="Arial"/>
              </a:rPr>
              <a:t>Methodology Used</a:t>
            </a:r>
            <a:endParaRPr b="1" lang="en-IN" sz="3600" spc="-1" strike="noStrike" u="sng">
              <a:uFillTx/>
              <a:latin typeface="Arial"/>
            </a:endParaRPr>
          </a:p>
        </p:txBody>
      </p:sp>
      <p:sp>
        <p:nvSpPr>
          <p:cNvPr id="409" name="TextShape 2"/>
          <p:cNvSpPr txBox="1"/>
          <p:nvPr/>
        </p:nvSpPr>
        <p:spPr>
          <a:xfrm>
            <a:off x="457200" y="1203480"/>
            <a:ext cx="8229240" cy="298296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Training Model</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Testing Model</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3D Face Construction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Target Video Generation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758880" y="288000"/>
            <a:ext cx="7591680" cy="394560"/>
          </a:xfrm>
          <a:prstGeom prst="rect">
            <a:avLst/>
          </a:prstGeom>
          <a:noFill/>
          <a:ln>
            <a:noFill/>
          </a:ln>
          <a:effectLst>
            <a:outerShdw dir="5400000" dist="9360">
              <a:srgbClr val="1e263a">
                <a:alpha val="30000"/>
              </a:srgbClr>
            </a:outerShdw>
          </a:effectLst>
        </p:spPr>
        <p:style>
          <a:lnRef idx="0"/>
          <a:fillRef idx="0"/>
          <a:effectRef idx="0"/>
          <a:fontRef idx="minor"/>
        </p:style>
        <p:txBody>
          <a:bodyPr lIns="0" rIns="0" tIns="0" bIns="0" anchor="b">
            <a:noAutofit/>
          </a:bodyPr>
          <a:p>
            <a:pPr>
              <a:lnSpc>
                <a:spcPct val="90000"/>
              </a:lnSpc>
              <a:tabLst>
                <a:tab algn="l" pos="0"/>
              </a:tabLst>
            </a:pPr>
            <a:r>
              <a:rPr b="0" lang="en" sz="3400" spc="-1" strike="noStrike">
                <a:solidFill>
                  <a:srgbClr val="000000"/>
                </a:solidFill>
                <a:latin typeface="Bebas Neue"/>
                <a:ea typeface="Bebas Neue"/>
              </a:rPr>
              <a:t>Let’s get in to the Paper</a:t>
            </a:r>
            <a:endParaRPr b="0" lang="en-IN" sz="3400" spc="-1" strike="noStrike">
              <a:latin typeface="Arial"/>
            </a:endParaRPr>
          </a:p>
        </p:txBody>
      </p:sp>
      <p:grpSp>
        <p:nvGrpSpPr>
          <p:cNvPr id="411" name="Group 2"/>
          <p:cNvGrpSpPr/>
          <p:nvPr/>
        </p:nvGrpSpPr>
        <p:grpSpPr>
          <a:xfrm>
            <a:off x="72000" y="216000"/>
            <a:ext cx="528840" cy="453240"/>
            <a:chOff x="72000" y="216000"/>
            <a:chExt cx="528840" cy="453240"/>
          </a:xfrm>
        </p:grpSpPr>
        <p:sp>
          <p:nvSpPr>
            <p:cNvPr id="412" name="CustomShape 3"/>
            <p:cNvSpPr/>
            <p:nvPr/>
          </p:nvSpPr>
          <p:spPr>
            <a:xfrm>
              <a:off x="72000" y="602280"/>
              <a:ext cx="255960" cy="66960"/>
            </a:xfrm>
            <a:custGeom>
              <a:avLst/>
              <a:gdLst/>
              <a:ahLst/>
              <a:rect l="l" t="t" r="r" b="b"/>
              <a:pathLst>
                <a:path w="8329" h="215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adFill rotWithShape="0">
              <a:gsLst>
                <a:gs pos="0">
                  <a:srgbClr val="44506e"/>
                </a:gs>
                <a:gs pos="58000">
                  <a:srgbClr val="1e263a"/>
                </a:gs>
                <a:gs pos="100000">
                  <a:srgbClr val="1e263a"/>
                </a:gs>
              </a:gsLst>
              <a:path path="circle">
                <a:fillToRect l="50000" t="50000" r="50000" b="50000"/>
              </a:path>
            </a:gradFill>
            <a:ln>
              <a:noFill/>
            </a:ln>
          </p:spPr>
          <p:style>
            <a:lnRef idx="0"/>
            <a:fillRef idx="0"/>
            <a:effectRef idx="0"/>
            <a:fontRef idx="minor"/>
          </p:style>
        </p:sp>
        <p:sp>
          <p:nvSpPr>
            <p:cNvPr id="413" name="CustomShape 4"/>
            <p:cNvSpPr/>
            <p:nvPr/>
          </p:nvSpPr>
          <p:spPr>
            <a:xfrm>
              <a:off x="344880" y="602280"/>
              <a:ext cx="255960" cy="66960"/>
            </a:xfrm>
            <a:custGeom>
              <a:avLst/>
              <a:gdLst/>
              <a:ahLst/>
              <a:rect l="l" t="t" r="r" b="b"/>
              <a:pathLst>
                <a:path w="8329" h="215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adFill rotWithShape="0">
              <a:gsLst>
                <a:gs pos="0">
                  <a:srgbClr val="44506e"/>
                </a:gs>
                <a:gs pos="58000">
                  <a:srgbClr val="1e263a"/>
                </a:gs>
                <a:gs pos="100000">
                  <a:srgbClr val="1e263a"/>
                </a:gs>
              </a:gsLst>
              <a:path path="circle">
                <a:fillToRect l="50000" t="50000" r="50000" b="50000"/>
              </a:path>
            </a:gradFill>
            <a:ln>
              <a:noFill/>
            </a:ln>
          </p:spPr>
          <p:style>
            <a:lnRef idx="0"/>
            <a:fillRef idx="0"/>
            <a:effectRef idx="0"/>
            <a:fontRef idx="minor"/>
          </p:style>
        </p:sp>
        <p:sp>
          <p:nvSpPr>
            <p:cNvPr id="414" name="CustomShape 5"/>
            <p:cNvSpPr/>
            <p:nvPr/>
          </p:nvSpPr>
          <p:spPr>
            <a:xfrm>
              <a:off x="72000" y="216000"/>
              <a:ext cx="255960" cy="422280"/>
            </a:xfrm>
            <a:custGeom>
              <a:avLst/>
              <a:gdLst/>
              <a:ahLst/>
              <a:rect l="l" t="t" r="r" b="b"/>
              <a:pathLst>
                <a:path w="8329" h="13287">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adFill rotWithShape="0">
              <a:gsLst>
                <a:gs pos="0">
                  <a:srgbClr val="44506e"/>
                </a:gs>
                <a:gs pos="58000">
                  <a:srgbClr val="1e263a"/>
                </a:gs>
                <a:gs pos="100000">
                  <a:srgbClr val="1e263a"/>
                </a:gs>
              </a:gsLst>
              <a:path path="circle">
                <a:fillToRect l="50000" t="50000" r="50000" b="50000"/>
              </a:path>
            </a:gradFill>
            <a:ln>
              <a:noFill/>
            </a:ln>
          </p:spPr>
          <p:style>
            <a:lnRef idx="0"/>
            <a:fillRef idx="0"/>
            <a:effectRef idx="0"/>
            <a:fontRef idx="minor"/>
          </p:style>
        </p:sp>
        <p:sp>
          <p:nvSpPr>
            <p:cNvPr id="415" name="CustomShape 6"/>
            <p:cNvSpPr/>
            <p:nvPr/>
          </p:nvSpPr>
          <p:spPr>
            <a:xfrm>
              <a:off x="344880" y="216000"/>
              <a:ext cx="255960" cy="422280"/>
            </a:xfrm>
            <a:custGeom>
              <a:avLst/>
              <a:gdLst/>
              <a:ahLst/>
              <a:rect l="l" t="t" r="r" b="b"/>
              <a:pathLst>
                <a:path w="8329" h="13287">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adFill rotWithShape="0">
              <a:gsLst>
                <a:gs pos="0">
                  <a:srgbClr val="44506e"/>
                </a:gs>
                <a:gs pos="58000">
                  <a:srgbClr val="1e263a"/>
                </a:gs>
                <a:gs pos="100000">
                  <a:srgbClr val="1e263a"/>
                </a:gs>
              </a:gsLst>
              <a:path path="circle">
                <a:fillToRect l="50000" t="50000" r="50000" b="50000"/>
              </a:path>
            </a:gradFill>
            <a:ln>
              <a:noFill/>
            </a:ln>
          </p:spPr>
          <p:style>
            <a:lnRef idx="0"/>
            <a:fillRef idx="0"/>
            <a:effectRef idx="0"/>
            <a:fontRef idx="minor"/>
          </p:style>
        </p:sp>
      </p:grpSp>
      <p:sp>
        <p:nvSpPr>
          <p:cNvPr id="416" name="CustomShape 7"/>
          <p:cNvSpPr/>
          <p:nvPr/>
        </p:nvSpPr>
        <p:spPr>
          <a:xfrm>
            <a:off x="216000" y="936000"/>
            <a:ext cx="8710560" cy="4167000"/>
          </a:xfrm>
          <a:prstGeom prst="rect">
            <a:avLst/>
          </a:prstGeom>
          <a:noFill/>
          <a:ln>
            <a:noFill/>
          </a:ln>
        </p:spPr>
        <p:style>
          <a:lnRef idx="0"/>
          <a:fillRef idx="0"/>
          <a:effectRef idx="0"/>
          <a:fontRef idx="minor"/>
        </p:style>
        <p:txBody>
          <a:bodyPr lIns="90000" rIns="90000" tIns="45000" bIns="45000">
            <a:noAutofit/>
          </a:bodyPr>
          <a:p>
            <a:pPr marL="216000" indent="-214560" algn="just">
              <a:lnSpc>
                <a:spcPct val="100000"/>
              </a:lnSpc>
              <a:buClr>
                <a:srgbClr val="000000"/>
              </a:buClr>
              <a:buFont typeface="Wingdings" charset="2"/>
              <a:buChar char=""/>
            </a:pPr>
            <a:r>
              <a:rPr b="0" lang="en-IN" sz="2400" spc="-1" strike="noStrike">
                <a:solidFill>
                  <a:srgbClr val="000000"/>
                </a:solidFill>
                <a:latin typeface="Arial"/>
                <a:ea typeface="DejaVu Sans"/>
              </a:rPr>
              <a:t>Talking face generation has attracted intensive attention in the field of multi-modal human-computer interaction. </a:t>
            </a:r>
            <a:endParaRPr b="0" lang="en-IN" sz="2400" spc="-1" strike="noStrike">
              <a:latin typeface="Arial"/>
            </a:endParaRPr>
          </a:p>
          <a:p>
            <a:pPr algn="just">
              <a:lnSpc>
                <a:spcPct val="100000"/>
              </a:lnSpc>
            </a:pPr>
            <a:endParaRPr b="0" lang="en-IN" sz="2400" spc="-1" strike="noStrike">
              <a:latin typeface="Arial"/>
            </a:endParaRPr>
          </a:p>
          <a:p>
            <a:pPr marL="216000" indent="-214560" algn="just">
              <a:lnSpc>
                <a:spcPct val="100000"/>
              </a:lnSpc>
              <a:buClr>
                <a:srgbClr val="000000"/>
              </a:buClr>
              <a:buFont typeface="Wingdings" charset="2"/>
              <a:buChar char=""/>
            </a:pP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Accurate lip movements during lip-syncing and realistic video portraits are key to better user experience feedback , natural head poses and eye blinks can also enhance user experience in these application scenarios.</a:t>
            </a:r>
            <a:endParaRPr b="0" lang="en-IN" sz="2400" spc="-1" strike="noStrike">
              <a:latin typeface="Arial"/>
            </a:endParaRPr>
          </a:p>
          <a:p>
            <a:pPr algn="just">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1"/>
          <p:cNvSpPr/>
          <p:nvPr/>
        </p:nvSpPr>
        <p:spPr>
          <a:xfrm>
            <a:off x="720000" y="216000"/>
            <a:ext cx="309456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000000"/>
                </a:solidFill>
                <a:latin typeface="Arial"/>
                <a:ea typeface="DejaVu Sans"/>
              </a:rPr>
              <a:t>Example</a:t>
            </a:r>
            <a:r>
              <a:rPr b="0" lang="en-IN" sz="1800" spc="-1" strike="noStrike">
                <a:solidFill>
                  <a:srgbClr val="000000"/>
                </a:solidFill>
                <a:latin typeface="Arial"/>
                <a:ea typeface="DejaVu Sans"/>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TextShape 1"/>
          <p:cNvSpPr txBox="1"/>
          <p:nvPr/>
        </p:nvSpPr>
        <p:spPr>
          <a:xfrm>
            <a:off x="457200" y="205200"/>
            <a:ext cx="8229240" cy="858600"/>
          </a:xfrm>
          <a:prstGeom prst="rect">
            <a:avLst/>
          </a:prstGeom>
          <a:noFill/>
          <a:ln>
            <a:noFill/>
          </a:ln>
        </p:spPr>
        <p:txBody>
          <a:bodyPr lIns="0" rIns="0" tIns="0" bIns="0" anchor="ctr">
            <a:noAutofit/>
          </a:bodyPr>
          <a:p>
            <a:pPr algn="ctr"/>
            <a:r>
              <a:rPr b="1" lang="en-IN" sz="4400" spc="-1" strike="noStrike" u="sng">
                <a:uFillTx/>
                <a:latin typeface="Arial"/>
              </a:rPr>
              <a:t>Phases</a:t>
            </a:r>
            <a:endParaRPr b="1" lang="en-IN" sz="4400" spc="-1" strike="noStrike" u="sng">
              <a:uFillTx/>
              <a:latin typeface="Arial"/>
            </a:endParaRPr>
          </a:p>
        </p:txBody>
      </p:sp>
      <p:sp>
        <p:nvSpPr>
          <p:cNvPr id="419" name="TextShape 2"/>
          <p:cNvSpPr txBox="1"/>
          <p:nvPr/>
        </p:nvSpPr>
        <p:spPr>
          <a:xfrm>
            <a:off x="385200" y="1728000"/>
            <a:ext cx="4006800" cy="16045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600" spc="-1" strike="noStrike">
                <a:latin typeface="Arial"/>
              </a:rPr>
              <a:t>Training Phase</a:t>
            </a:r>
            <a:endParaRPr b="0" lang="en-IN" sz="3600" spc="-1" strike="noStrike">
              <a:latin typeface="Arial"/>
            </a:endParaRPr>
          </a:p>
          <a:p>
            <a:pPr marL="432000" indent="-324000">
              <a:spcBef>
                <a:spcPts val="1417"/>
              </a:spcBef>
              <a:buClr>
                <a:srgbClr val="000000"/>
              </a:buClr>
              <a:buSzPct val="45000"/>
              <a:buFont typeface="Wingdings" charset="2"/>
              <a:buChar char=""/>
            </a:pPr>
            <a:r>
              <a:rPr b="0" lang="en-IN" sz="3600" spc="-1" strike="noStrike">
                <a:latin typeface="Arial"/>
              </a:rPr>
              <a:t>Testing Phase</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CustomShape 1"/>
          <p:cNvSpPr/>
          <p:nvPr/>
        </p:nvSpPr>
        <p:spPr>
          <a:xfrm>
            <a:off x="2808000" y="216000"/>
            <a:ext cx="3152880" cy="5400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IN" sz="3200" spc="-1" strike="noStrike" u="sng">
                <a:solidFill>
                  <a:srgbClr val="000000"/>
                </a:solidFill>
                <a:uFillTx/>
                <a:latin typeface="Arial"/>
                <a:ea typeface="DejaVu Sans"/>
              </a:rPr>
              <a:t>Training Phase</a:t>
            </a:r>
            <a:endParaRPr b="0" lang="en-IN" sz="3200" spc="-1" strike="noStrike" u="sng">
              <a:uFillTx/>
              <a:latin typeface="Arial"/>
            </a:endParaRPr>
          </a:p>
        </p:txBody>
      </p:sp>
      <p:sp>
        <p:nvSpPr>
          <p:cNvPr id="421" name="CustomShape 2"/>
          <p:cNvSpPr/>
          <p:nvPr/>
        </p:nvSpPr>
        <p:spPr>
          <a:xfrm>
            <a:off x="720000" y="772200"/>
            <a:ext cx="8062560" cy="4050360"/>
          </a:xfrm>
          <a:prstGeom prst="rect">
            <a:avLst/>
          </a:prstGeom>
          <a:noFill/>
          <a:ln>
            <a:noFill/>
          </a:ln>
        </p:spPr>
        <p:style>
          <a:lnRef idx="0"/>
          <a:fillRef idx="0"/>
          <a:effectRef idx="0"/>
          <a:fontRef idx="minor"/>
        </p:style>
      </p:sp>
      <p:sp>
        <p:nvSpPr>
          <p:cNvPr id="422" name="CustomShape 3"/>
          <p:cNvSpPr/>
          <p:nvPr/>
        </p:nvSpPr>
        <p:spPr>
          <a:xfrm>
            <a:off x="720000" y="1080000"/>
            <a:ext cx="8206920" cy="37792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IN" sz="2600" spc="-1" strike="noStrike" u="sng">
                <a:solidFill>
                  <a:srgbClr val="000000"/>
                </a:solidFill>
                <a:uFillTx/>
                <a:latin typeface="Arial"/>
                <a:ea typeface="DejaVu Sans"/>
              </a:rPr>
              <a:t>Input</a:t>
            </a:r>
            <a:r>
              <a:rPr b="0" lang="en-IN" sz="2600" spc="-1" strike="noStrike">
                <a:solidFill>
                  <a:srgbClr val="000000"/>
                </a:solidFill>
                <a:latin typeface="Arial"/>
                <a:ea typeface="DejaVu Sans"/>
              </a:rPr>
              <a:t>:Target Video</a:t>
            </a:r>
            <a:endParaRPr b="0" lang="en-IN" sz="2600" spc="-1" strike="noStrike">
              <a:latin typeface="Arial"/>
            </a:endParaRPr>
          </a:p>
          <a:p>
            <a:pPr algn="just">
              <a:lnSpc>
                <a:spcPct val="100000"/>
              </a:lnSpc>
            </a:pPr>
            <a:endParaRPr b="0" lang="en-IN" sz="2600" spc="-1" strike="noStrike">
              <a:latin typeface="Arial"/>
            </a:endParaRPr>
          </a:p>
          <a:p>
            <a:pPr algn="just">
              <a:lnSpc>
                <a:spcPct val="100000"/>
              </a:lnSpc>
            </a:pPr>
            <a:r>
              <a:rPr b="1" lang="en-IN" sz="2600" spc="-1" strike="noStrike" u="sng">
                <a:solidFill>
                  <a:srgbClr val="000000"/>
                </a:solidFill>
                <a:uFillTx/>
                <a:latin typeface="Arial"/>
                <a:ea typeface="DejaVu Sans"/>
              </a:rPr>
              <a:t>Step 1:</a:t>
            </a:r>
            <a:endParaRPr b="0" lang="en-IN" sz="2600" spc="-1" strike="noStrike">
              <a:latin typeface="Arial"/>
            </a:endParaRPr>
          </a:p>
          <a:p>
            <a:pPr algn="just">
              <a:lnSpc>
                <a:spcPct val="100000"/>
              </a:lnSpc>
            </a:pPr>
            <a:r>
              <a:rPr b="0" lang="en-IN" sz="2400" spc="-1" strike="noStrike">
                <a:solidFill>
                  <a:srgbClr val="000000"/>
                </a:solidFill>
                <a:latin typeface="Arial"/>
                <a:ea typeface="DejaVu Sans"/>
              </a:rPr>
              <a:t>Crop the original target video into the target  face </a:t>
            </a: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video, which is then resized to be low-resolution to generate a low-definition talking face video with LRS2 audio using the pre-trained model Wav2Lip.</a:t>
            </a:r>
            <a:endParaRPr b="0" lang="en-IN" sz="2400" spc="-1" strike="noStrike">
              <a:latin typeface="Arial"/>
            </a:endParaRPr>
          </a:p>
          <a:p>
            <a:pPr algn="just">
              <a:lnSpc>
                <a:spcPct val="100000"/>
              </a:lnSpc>
            </a:pPr>
            <a:endParaRPr b="0" lang="en-IN" sz="2400" spc="-1" strike="noStrike">
              <a:latin typeface="Arial"/>
            </a:endParaRPr>
          </a:p>
          <a:p>
            <a:pPr>
              <a:lnSpc>
                <a:spcPct val="100000"/>
              </a:lnSpc>
            </a:pPr>
            <a:r>
              <a:rPr b="1" lang="en-IN" sz="2600" spc="-1" strike="noStrike" u="sng">
                <a:solidFill>
                  <a:srgbClr val="000000"/>
                </a:solidFill>
                <a:uFillTx/>
                <a:latin typeface="Arial"/>
                <a:ea typeface="DejaVu Sans"/>
              </a:rPr>
              <a:t>Output:</a:t>
            </a:r>
            <a:r>
              <a:rPr b="1" lang="en-IN" sz="2600" spc="-1" strike="noStrike">
                <a:solidFill>
                  <a:srgbClr val="000000"/>
                </a:solidFill>
                <a:latin typeface="Arial"/>
                <a:ea typeface="DejaVu Sans"/>
              </a:rPr>
              <a:t> </a:t>
            </a:r>
            <a:r>
              <a:rPr b="0" lang="en-IN" sz="2600" spc="-1" strike="noStrike">
                <a:solidFill>
                  <a:srgbClr val="000000"/>
                </a:solidFill>
                <a:latin typeface="Arial"/>
                <a:ea typeface="DejaVu Sans"/>
              </a:rPr>
              <a:t>a pseudo video with excellent lip synchronization.</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CustomShape 1"/>
          <p:cNvSpPr/>
          <p:nvPr/>
        </p:nvSpPr>
        <p:spPr>
          <a:xfrm>
            <a:off x="457200" y="792000"/>
            <a:ext cx="8228160" cy="2981880"/>
          </a:xfrm>
          <a:prstGeom prst="rect">
            <a:avLst/>
          </a:prstGeom>
          <a:noFill/>
          <a:ln>
            <a:noFill/>
          </a:ln>
        </p:spPr>
        <p:style>
          <a:lnRef idx="0"/>
          <a:fillRef idx="0"/>
          <a:effectRef idx="0"/>
          <a:fontRef idx="minor"/>
        </p:style>
        <p:txBody>
          <a:bodyPr lIns="0" rIns="0" tIns="0" bIns="0">
            <a:normAutofit fontScale="38000"/>
          </a:bodyPr>
          <a:p>
            <a:pPr marL="432000" indent="-32292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LRS2</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Lip Reading Sentences 2 (LRS2) Dataset.The dataset consists of thousands of spoken sentences from BBC television.</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Wav2Lip</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It is a neural network that adapts video with a speaking face for an audio recording of the speech. The proposed neural network bypasses state-of-the-art approaches on the task of synchronizing human lips on video recording with an audio track.</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457200" y="144000"/>
            <a:ext cx="8228160" cy="2734920"/>
          </a:xfrm>
          <a:prstGeom prst="rect">
            <a:avLst/>
          </a:prstGeom>
          <a:noFill/>
          <a:ln>
            <a:noFill/>
          </a:ln>
        </p:spPr>
        <p:style>
          <a:lnRef idx="0"/>
          <a:fillRef idx="0"/>
          <a:effectRef idx="0"/>
          <a:fontRef idx="minor"/>
        </p:style>
        <p:txBody>
          <a:bodyPr lIns="0" rIns="0" tIns="0" bIns="0">
            <a:normAutofit fontScale="88000"/>
          </a:bodyPr>
          <a:p>
            <a:pPr>
              <a:lnSpc>
                <a:spcPct val="100000"/>
              </a:lnSpc>
            </a:pPr>
            <a:r>
              <a:rPr b="1" lang="en-IN" sz="2600" spc="-1" strike="noStrike" u="sng">
                <a:solidFill>
                  <a:srgbClr val="000000"/>
                </a:solidFill>
                <a:uFillTx/>
                <a:latin typeface="Arial"/>
                <a:ea typeface="DejaVu Sans"/>
              </a:rPr>
              <a:t>Step 2:</a:t>
            </a:r>
            <a:endParaRPr b="0" lang="en-IN" sz="2600" spc="-1" strike="noStrike">
              <a:latin typeface="Arial"/>
            </a:endParaRPr>
          </a:p>
          <a:p>
            <a:pPr algn="just">
              <a:lnSpc>
                <a:spcPct val="100000"/>
              </a:lnSpc>
              <a:spcBef>
                <a:spcPts val="1417"/>
              </a:spcBef>
            </a:pPr>
            <a:r>
              <a:rPr b="0" lang="en-IN" sz="2600" spc="-1" strike="noStrike">
                <a:solidFill>
                  <a:srgbClr val="000000"/>
                </a:solidFill>
                <a:latin typeface="Arial"/>
                <a:ea typeface="DejaVu Sans"/>
              </a:rPr>
              <a:t>Then, the 3DMM parameters are used to re-render the synthetic facial images in the target video. The facial 3D  morphable model (3DMM) parameters including expression, geometry, texture, pose, illumination coefficients are extracted from each frame of them.</a:t>
            </a:r>
            <a:endParaRPr b="0" lang="en-IN" sz="2600" spc="-1" strike="noStrike">
              <a:latin typeface="Arial"/>
            </a:endParaRPr>
          </a:p>
          <a:p>
            <a:pPr algn="just">
              <a:lnSpc>
                <a:spcPct val="100000"/>
              </a:lnSpc>
              <a:spcBef>
                <a:spcPts val="1417"/>
              </a:spcBef>
            </a:pPr>
            <a:r>
              <a:rPr b="1" lang="en-IN" sz="2600" spc="-1" strike="noStrike">
                <a:solidFill>
                  <a:srgbClr val="000000"/>
                </a:solidFill>
                <a:latin typeface="Arial"/>
                <a:ea typeface="Noto Sans CJK SC"/>
              </a:rPr>
              <a:t>Output:</a:t>
            </a:r>
            <a:r>
              <a:rPr b="0" lang="en-IN" sz="2600" spc="-1" strike="noStrike">
                <a:solidFill>
                  <a:srgbClr val="000000"/>
                </a:solidFill>
                <a:latin typeface="Arial"/>
                <a:ea typeface="Noto Sans CJK SC"/>
              </a:rPr>
              <a:t> Synthetic face</a:t>
            </a:r>
            <a:endParaRPr b="0" lang="en-IN" sz="2600" spc="-1" strike="noStrike">
              <a:latin typeface="Arial"/>
            </a:endParaRPr>
          </a:p>
          <a:p>
            <a:pPr algn="just">
              <a:lnSpc>
                <a:spcPct val="100000"/>
              </a:lnSpc>
              <a:spcBef>
                <a:spcPts val="1417"/>
              </a:spcBef>
            </a:pPr>
            <a:endParaRPr b="0" lang="en-IN" sz="2600" spc="-1" strike="noStrike">
              <a:latin typeface="Arial"/>
            </a:endParaRPr>
          </a:p>
          <a:p>
            <a:pPr>
              <a:lnSpc>
                <a:spcPct val="100000"/>
              </a:lnSpc>
            </a:pPr>
            <a:endParaRPr b="0" lang="en-IN" sz="2600" spc="-1" strike="noStrike">
              <a:latin typeface="Arial"/>
            </a:endParaRPr>
          </a:p>
        </p:txBody>
      </p:sp>
      <p:sp>
        <p:nvSpPr>
          <p:cNvPr id="425" name="CustomShape 2"/>
          <p:cNvSpPr/>
          <p:nvPr/>
        </p:nvSpPr>
        <p:spPr>
          <a:xfrm>
            <a:off x="360000" y="3230280"/>
            <a:ext cx="8206920" cy="1448640"/>
          </a:xfrm>
          <a:prstGeom prst="rect">
            <a:avLst/>
          </a:prstGeom>
          <a:noFill/>
          <a:ln>
            <a:noFill/>
          </a:ln>
        </p:spPr>
        <p:style>
          <a:lnRef idx="0"/>
          <a:fillRef idx="0"/>
          <a:effectRef idx="0"/>
          <a:fontRef idx="minor"/>
        </p:style>
        <p:txBody>
          <a:bodyPr lIns="90000" rIns="90000" tIns="45000" bIns="45000">
            <a:noAutofit/>
          </a:bodyPr>
          <a:p>
            <a:pPr marL="216000" indent="-214920">
              <a:lnSpc>
                <a:spcPct val="100000"/>
              </a:lnSpc>
              <a:buClr>
                <a:srgbClr val="000000"/>
              </a:buClr>
              <a:buSzPct val="45000"/>
              <a:buFont typeface="Wingdings" charset="2"/>
              <a:buChar char=""/>
            </a:pPr>
            <a:r>
              <a:rPr b="1" lang="en-IN" sz="2400" spc="-1" strike="noStrike">
                <a:solidFill>
                  <a:srgbClr val="000000"/>
                </a:solidFill>
                <a:latin typeface="Arial"/>
                <a:ea typeface="DejaVu Sans"/>
              </a:rPr>
              <a:t>3DMM</a:t>
            </a:r>
            <a:endParaRPr b="0" lang="en-IN" sz="2400" spc="-1" strike="noStrike">
              <a:latin typeface="Arial"/>
            </a:endParaRPr>
          </a:p>
          <a:p>
            <a:pPr>
              <a:lnSpc>
                <a:spcPct val="100000"/>
              </a:lnSpc>
            </a:pPr>
            <a:endParaRPr b="0" lang="en-IN" sz="2400" spc="-1" strike="noStrike">
              <a:latin typeface="Arial"/>
            </a:endParaRPr>
          </a:p>
          <a:p>
            <a:pPr marL="216000" indent="-214920">
              <a:lnSpc>
                <a:spcPct val="100000"/>
              </a:lnSpc>
              <a:buClr>
                <a:srgbClr val="000000"/>
              </a:buClr>
              <a:buSzPct val="45000"/>
              <a:buFont typeface="Wingdings" charset="2"/>
              <a:buChar char=""/>
            </a:pPr>
            <a:r>
              <a:rPr b="0" lang="en-IN" sz="2400" spc="-1" strike="noStrike">
                <a:solidFill>
                  <a:srgbClr val="000000"/>
                </a:solidFill>
                <a:latin typeface="Arial"/>
                <a:ea typeface="DejaVu Sans"/>
              </a:rPr>
              <a:t>A 3D Morphable Face Model is a generative model for face shape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CustomShape 1"/>
          <p:cNvSpPr/>
          <p:nvPr/>
        </p:nvSpPr>
        <p:spPr>
          <a:xfrm>
            <a:off x="216000" y="288000"/>
            <a:ext cx="8638920" cy="2467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800" spc="-1" strike="noStrike" u="sng">
                <a:solidFill>
                  <a:srgbClr val="000000"/>
                </a:solidFill>
                <a:uFillTx/>
                <a:latin typeface="Arial"/>
                <a:ea typeface="DejaVu Sans"/>
              </a:rPr>
              <a:t>Step 3:</a:t>
            </a:r>
            <a:endParaRPr b="0" lang="en-IN" sz="2800" spc="-1" strike="noStrike">
              <a:latin typeface="Arial"/>
            </a:endParaRPr>
          </a:p>
          <a:p>
            <a:pPr>
              <a:lnSpc>
                <a:spcPct val="100000"/>
              </a:lnSpc>
            </a:pPr>
            <a:endParaRPr b="0" lang="en-IN" sz="2800" spc="-1" strike="noStrike">
              <a:latin typeface="Arial"/>
            </a:endParaRPr>
          </a:p>
          <a:p>
            <a:pPr>
              <a:lnSpc>
                <a:spcPct val="100000"/>
              </a:lnSpc>
            </a:pPr>
            <a:r>
              <a:rPr b="0" lang="en-IN" sz="2800" spc="-1" strike="noStrike">
                <a:solidFill>
                  <a:srgbClr val="000000"/>
                </a:solidFill>
                <a:latin typeface="Arial"/>
                <a:ea typeface="DejaVu Sans"/>
              </a:rPr>
              <a:t>Finally, we train a neural rendering network with the lower half of synthetic and real target faces to generate a high-definition photo-realistic talking face video.</a:t>
            </a:r>
            <a:endParaRPr b="0" lang="en-IN" sz="2800" spc="-1" strike="noStrike">
              <a:latin typeface="Arial"/>
            </a:endParaRPr>
          </a:p>
        </p:txBody>
      </p:sp>
      <p:sp>
        <p:nvSpPr>
          <p:cNvPr id="427" name="CustomShape 2"/>
          <p:cNvSpPr/>
          <p:nvPr/>
        </p:nvSpPr>
        <p:spPr>
          <a:xfrm>
            <a:off x="360000" y="3246840"/>
            <a:ext cx="8350920" cy="1792080"/>
          </a:xfrm>
          <a:prstGeom prst="rect">
            <a:avLst/>
          </a:prstGeom>
          <a:noFill/>
          <a:ln>
            <a:noFill/>
          </a:ln>
        </p:spPr>
        <p:style>
          <a:lnRef idx="0"/>
          <a:fillRef idx="0"/>
          <a:effectRef idx="0"/>
          <a:fontRef idx="minor"/>
        </p:style>
        <p:txBody>
          <a:bodyPr lIns="90000" rIns="90000" tIns="45000" bIns="45000">
            <a:noAutofit/>
          </a:bodyPr>
          <a:p>
            <a:pPr marL="216000" indent="-214920">
              <a:lnSpc>
                <a:spcPct val="100000"/>
              </a:lnSpc>
              <a:buClr>
                <a:srgbClr val="000000"/>
              </a:buClr>
              <a:buSzPct val="45000"/>
              <a:buFont typeface="Wingdings" charset="2"/>
              <a:buChar char=""/>
            </a:pPr>
            <a:r>
              <a:rPr b="1" lang="en-IN" sz="2400" spc="-1" strike="noStrike">
                <a:solidFill>
                  <a:srgbClr val="000000"/>
                </a:solidFill>
                <a:latin typeface="Arial"/>
                <a:ea typeface="DejaVu Sans"/>
              </a:rPr>
              <a:t>Neural rendering</a:t>
            </a:r>
            <a:r>
              <a:rPr b="0" lang="en-IN" sz="1800" spc="-1" strike="noStrike">
                <a:solidFill>
                  <a:srgbClr val="000000"/>
                </a:solidFill>
                <a:latin typeface="Arial"/>
                <a:ea typeface="DejaVu Sans"/>
              </a:rPr>
              <a:t> </a:t>
            </a:r>
            <a:endParaRPr b="0" lang="en-IN" sz="1800" spc="-1" strike="noStrike">
              <a:latin typeface="Arial"/>
            </a:endParaRPr>
          </a:p>
          <a:p>
            <a:pPr>
              <a:lnSpc>
                <a:spcPct val="100000"/>
              </a:lnSpc>
            </a:pPr>
            <a:endParaRPr b="0" lang="en-IN" sz="1800" spc="-1" strike="noStrike">
              <a:latin typeface="Arial"/>
            </a:endParaRPr>
          </a:p>
          <a:p>
            <a:pPr marL="216000" indent="-214920">
              <a:lnSpc>
                <a:spcPct val="100000"/>
              </a:lnSpc>
              <a:buClr>
                <a:srgbClr val="000000"/>
              </a:buClr>
              <a:buSzPct val="45000"/>
              <a:buFont typeface="Wingdings" charset="2"/>
              <a:buChar char=""/>
            </a:pPr>
            <a:r>
              <a:rPr b="0" lang="en-IN" sz="2600" spc="-1" strike="noStrike">
                <a:solidFill>
                  <a:srgbClr val="000000"/>
                </a:solidFill>
                <a:latin typeface="Arial"/>
                <a:ea typeface="DejaVu Sans"/>
              </a:rPr>
              <a:t>It is a method, based on deep neural networks , which can create novel images and video footage based on existing scenes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1728000" y="238680"/>
            <a:ext cx="4999680" cy="6242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4400" spc="-1" strike="noStrike" u="sng">
                <a:solidFill>
                  <a:srgbClr val="000000"/>
                </a:solidFill>
                <a:uFillTx/>
                <a:latin typeface="Arial"/>
                <a:ea typeface="DejaVu Sans"/>
              </a:rPr>
              <a:t>Contents</a:t>
            </a:r>
            <a:endParaRPr b="0" lang="en-IN" sz="4400" spc="-1" strike="noStrike">
              <a:latin typeface="Arial"/>
            </a:endParaRPr>
          </a:p>
        </p:txBody>
      </p:sp>
      <p:sp>
        <p:nvSpPr>
          <p:cNvPr id="387" name="TextShape 2"/>
          <p:cNvSpPr txBox="1"/>
          <p:nvPr/>
        </p:nvSpPr>
        <p:spPr>
          <a:xfrm>
            <a:off x="4674240" y="1203480"/>
            <a:ext cx="4015800" cy="298296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2110" spc="-1" strike="noStrike">
                <a:latin typeface="Arial"/>
              </a:rPr>
              <a:t>Result</a:t>
            </a:r>
            <a:endParaRPr b="0" lang="en-IN" sz="2110" spc="-1" strike="noStrike">
              <a:latin typeface="Arial"/>
            </a:endParaRPr>
          </a:p>
          <a:p>
            <a:pPr marL="432000" indent="-324000">
              <a:spcBef>
                <a:spcPts val="1417"/>
              </a:spcBef>
              <a:buClr>
                <a:srgbClr val="000000"/>
              </a:buClr>
              <a:buSzPct val="45000"/>
              <a:buFont typeface="Wingdings" charset="2"/>
              <a:buChar char=""/>
            </a:pPr>
            <a:r>
              <a:rPr b="0" lang="en-IN" sz="2110" spc="-1" strike="noStrike">
                <a:latin typeface="Arial"/>
              </a:rPr>
              <a:t>Existing vs Proposed system</a:t>
            </a:r>
            <a:endParaRPr b="0" lang="en-IN" sz="2110" spc="-1" strike="noStrike">
              <a:latin typeface="Arial"/>
            </a:endParaRPr>
          </a:p>
          <a:p>
            <a:pPr marL="432000" indent="-324000">
              <a:spcBef>
                <a:spcPts val="1417"/>
              </a:spcBef>
              <a:buClr>
                <a:srgbClr val="000000"/>
              </a:buClr>
              <a:buSzPct val="45000"/>
              <a:buFont typeface="Wingdings" charset="2"/>
              <a:buChar char=""/>
            </a:pPr>
            <a:r>
              <a:rPr b="0" lang="en-IN" sz="2110" spc="-1" strike="noStrike">
                <a:latin typeface="Arial"/>
              </a:rPr>
              <a:t>Conclusion</a:t>
            </a:r>
            <a:endParaRPr b="0" lang="en-IN" sz="2110" spc="-1" strike="noStrike">
              <a:latin typeface="Arial"/>
            </a:endParaRPr>
          </a:p>
          <a:p>
            <a:pPr marL="432000" indent="-324000">
              <a:spcBef>
                <a:spcPts val="1417"/>
              </a:spcBef>
              <a:buClr>
                <a:srgbClr val="000000"/>
              </a:buClr>
              <a:buSzPct val="45000"/>
              <a:buFont typeface="Wingdings" charset="2"/>
              <a:buChar char=""/>
            </a:pPr>
            <a:r>
              <a:rPr b="0" lang="en-IN" sz="2110" spc="-1" strike="noStrike">
                <a:latin typeface="Arial"/>
              </a:rPr>
              <a:t>Future Scope</a:t>
            </a:r>
            <a:endParaRPr b="0" lang="en-IN" sz="211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References</a:t>
            </a:r>
            <a:endParaRPr b="0" lang="en-IN" sz="2200" spc="-1" strike="noStrike">
              <a:latin typeface="Arial"/>
            </a:endParaRPr>
          </a:p>
        </p:txBody>
      </p:sp>
      <p:sp>
        <p:nvSpPr>
          <p:cNvPr id="388" name="TextShape 3"/>
          <p:cNvSpPr txBox="1"/>
          <p:nvPr/>
        </p:nvSpPr>
        <p:spPr>
          <a:xfrm>
            <a:off x="376200" y="1224000"/>
            <a:ext cx="4015800" cy="2982960"/>
          </a:xfrm>
          <a:prstGeom prst="rect">
            <a:avLst/>
          </a:prstGeom>
          <a:noFill/>
          <a:ln>
            <a:noFill/>
          </a:ln>
        </p:spPr>
        <p:txBody>
          <a:bodyPr lIns="0" rIns="0" tIns="0" bIns="0">
            <a:normAutofit/>
          </a:bodyPr>
          <a:p>
            <a:pPr marL="432000" indent="-32400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Introduction</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Key Terms</a:t>
            </a:r>
            <a:endParaRPr b="0" lang="en-IN" sz="2200" spc="-1" strike="noStrike">
              <a:latin typeface="Arial"/>
            </a:endParaRPr>
          </a:p>
          <a:p>
            <a:pPr marL="432000" indent="-324000">
              <a:spcBef>
                <a:spcPts val="1417"/>
              </a:spcBef>
              <a:buClr>
                <a:srgbClr val="000000"/>
              </a:buClr>
              <a:buSzPct val="45000"/>
              <a:buFont typeface="Wingdings" charset="2"/>
              <a:buChar char=""/>
            </a:pPr>
            <a:r>
              <a:rPr b="0" lang="en-IN" sz="2110" spc="-1" strike="noStrike">
                <a:latin typeface="Arial"/>
              </a:rPr>
              <a:t>Literature Survey</a:t>
            </a:r>
            <a:endParaRPr b="0" lang="en-IN" sz="2110" spc="-1" strike="noStrike">
              <a:latin typeface="Arial"/>
            </a:endParaRPr>
          </a:p>
          <a:p>
            <a:pPr marL="432000" indent="-324000">
              <a:spcBef>
                <a:spcPts val="1417"/>
              </a:spcBef>
              <a:buClr>
                <a:srgbClr val="000000"/>
              </a:buClr>
              <a:buSzPct val="45000"/>
              <a:buFont typeface="Wingdings" charset="2"/>
              <a:buChar char=""/>
            </a:pPr>
            <a:r>
              <a:rPr b="0" lang="en-IN" sz="2110" spc="-1" strike="noStrike">
                <a:latin typeface="Arial"/>
              </a:rPr>
              <a:t>Methodologies Used</a:t>
            </a:r>
            <a:endParaRPr b="0" lang="en-IN" sz="2110" spc="-1" strike="noStrike">
              <a:latin typeface="Arial"/>
            </a:endParaRPr>
          </a:p>
          <a:p>
            <a:pPr marL="432000" indent="-324000">
              <a:spcBef>
                <a:spcPts val="1417"/>
              </a:spcBef>
              <a:buClr>
                <a:srgbClr val="000000"/>
              </a:buClr>
              <a:buSzPct val="45000"/>
              <a:buFont typeface="Wingdings" charset="2"/>
              <a:buChar char=""/>
            </a:pPr>
            <a:r>
              <a:rPr b="0" lang="en-IN" sz="2110" spc="-1" strike="noStrike">
                <a:latin typeface="Arial"/>
              </a:rPr>
              <a:t>Phases</a:t>
            </a:r>
            <a:endParaRPr b="0" lang="en-IN" sz="211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28" name="Group 1"/>
          <p:cNvGrpSpPr/>
          <p:nvPr/>
        </p:nvGrpSpPr>
        <p:grpSpPr>
          <a:xfrm>
            <a:off x="5209920" y="1136520"/>
            <a:ext cx="3608640" cy="1288080"/>
            <a:chOff x="5209920" y="1136520"/>
            <a:chExt cx="3608640" cy="1288080"/>
          </a:xfrm>
        </p:grpSpPr>
        <p:sp>
          <p:nvSpPr>
            <p:cNvPr id="429" name="CustomShape 2"/>
            <p:cNvSpPr/>
            <p:nvPr/>
          </p:nvSpPr>
          <p:spPr>
            <a:xfrm>
              <a:off x="6696360" y="1136520"/>
              <a:ext cx="2122200" cy="12880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 sz="1800" spc="-1" strike="noStrike">
                  <a:solidFill>
                    <a:srgbClr val="1e263a"/>
                  </a:solidFill>
                  <a:latin typeface="IBM Plex Sans Condensed"/>
                  <a:ea typeface="IBM Plex Sans Condensed"/>
                </a:rPr>
                <a:t>high-definition photo realistic talking face video.</a:t>
              </a:r>
              <a:endParaRPr b="0" lang="en-IN" sz="1800" spc="-1" strike="noStrike">
                <a:latin typeface="Arial"/>
              </a:endParaRPr>
            </a:p>
          </p:txBody>
        </p:sp>
        <p:sp>
          <p:nvSpPr>
            <p:cNvPr id="430" name="CustomShape 3"/>
            <p:cNvSpPr/>
            <p:nvPr/>
          </p:nvSpPr>
          <p:spPr>
            <a:xfrm>
              <a:off x="5209920" y="1781280"/>
              <a:ext cx="1284840" cy="360"/>
            </a:xfrm>
            <a:custGeom>
              <a:avLst/>
              <a:gdLst/>
              <a:ahLst/>
              <a:rect l="l" t="t" r="r" b="b"/>
              <a:pathLst>
                <a:path w="21600" h="21600">
                  <a:moveTo>
                    <a:pt x="0" y="0"/>
                  </a:moveTo>
                  <a:lnTo>
                    <a:pt x="21600" y="21600"/>
                  </a:lnTo>
                </a:path>
              </a:pathLst>
            </a:custGeom>
            <a:noFill/>
            <a:ln w="9360">
              <a:solidFill>
                <a:srgbClr val="ffffff"/>
              </a:solidFill>
              <a:round/>
              <a:tailEnd len="med" type="oval" w="med"/>
            </a:ln>
          </p:spPr>
          <p:style>
            <a:lnRef idx="0"/>
            <a:fillRef idx="0"/>
            <a:effectRef idx="0"/>
            <a:fontRef idx="minor"/>
          </p:style>
        </p:sp>
      </p:grpSp>
      <p:sp>
        <p:nvSpPr>
          <p:cNvPr id="431" name="CustomShape 4"/>
          <p:cNvSpPr/>
          <p:nvPr/>
        </p:nvSpPr>
        <p:spPr>
          <a:xfrm rot="3600000">
            <a:off x="3211920" y="1240200"/>
            <a:ext cx="2772720" cy="2867760"/>
          </a:xfrm>
          <a:prstGeom prst="blockArc">
            <a:avLst>
              <a:gd name="adj1" fmla="val 12622480"/>
              <a:gd name="adj2" fmla="val 19781569"/>
              <a:gd name="adj3" fmla="val 20773"/>
            </a:avLst>
          </a:prstGeom>
          <a:solidFill>
            <a:srgbClr val="ff8000"/>
          </a:solidFill>
          <a:ln>
            <a:noFill/>
          </a:ln>
        </p:spPr>
        <p:style>
          <a:lnRef idx="0"/>
          <a:fillRef idx="0"/>
          <a:effectRef idx="0"/>
          <a:fontRef idx="minor"/>
        </p:style>
      </p:sp>
      <p:pic>
        <p:nvPicPr>
          <p:cNvPr id="432" name="Google Shape;240;p27" descr=""/>
          <p:cNvPicPr/>
          <p:nvPr/>
        </p:nvPicPr>
        <p:blipFill>
          <a:blip r:embed="rId1"/>
          <a:srcRect l="0" t="0" r="-4677" b="-3871"/>
          <a:stretch/>
        </p:blipFill>
        <p:spPr>
          <a:xfrm flipH="1">
            <a:off x="3385080" y="1954080"/>
            <a:ext cx="2404080" cy="3188520"/>
          </a:xfrm>
          <a:prstGeom prst="rect">
            <a:avLst/>
          </a:prstGeom>
          <a:ln>
            <a:noFill/>
          </a:ln>
        </p:spPr>
      </p:pic>
      <p:sp>
        <p:nvSpPr>
          <p:cNvPr id="433" name="CustomShape 5"/>
          <p:cNvSpPr/>
          <p:nvPr/>
        </p:nvSpPr>
        <p:spPr>
          <a:xfrm>
            <a:off x="471240" y="360000"/>
            <a:ext cx="7591680" cy="394560"/>
          </a:xfrm>
          <a:prstGeom prst="rect">
            <a:avLst/>
          </a:prstGeom>
          <a:noFill/>
          <a:ln>
            <a:noFill/>
          </a:ln>
          <a:effectLst>
            <a:outerShdw dir="5400000" dist="9360">
              <a:srgbClr val="1e263a">
                <a:alpha val="30000"/>
              </a:srgbClr>
            </a:outerShdw>
          </a:effectLst>
        </p:spPr>
        <p:style>
          <a:lnRef idx="0"/>
          <a:fillRef idx="0"/>
          <a:effectRef idx="0"/>
          <a:fontRef idx="minor"/>
        </p:style>
        <p:txBody>
          <a:bodyPr lIns="0" rIns="0" tIns="0" bIns="0" anchor="b">
            <a:noAutofit/>
          </a:bodyPr>
          <a:p>
            <a:pPr>
              <a:lnSpc>
                <a:spcPct val="90000"/>
              </a:lnSpc>
              <a:tabLst>
                <a:tab algn="l" pos="0"/>
              </a:tabLst>
            </a:pPr>
            <a:r>
              <a:rPr b="0" lang="en" sz="3600" spc="-1" strike="noStrike">
                <a:solidFill>
                  <a:srgbClr val="ffffff"/>
                </a:solidFill>
                <a:latin typeface="Bebas Neue"/>
                <a:ea typeface="Bebas Neue"/>
              </a:rPr>
              <a:t>Our process is easy</a:t>
            </a:r>
            <a:endParaRPr b="0" lang="en-IN" sz="3600" spc="-1" strike="noStrike">
              <a:latin typeface="Arial"/>
            </a:endParaRPr>
          </a:p>
        </p:txBody>
      </p:sp>
      <p:sp>
        <p:nvSpPr>
          <p:cNvPr id="434" name="CustomShape 6"/>
          <p:cNvSpPr/>
          <p:nvPr/>
        </p:nvSpPr>
        <p:spPr>
          <a:xfrm>
            <a:off x="8404200" y="4642920"/>
            <a:ext cx="546840" cy="315000"/>
          </a:xfrm>
          <a:prstGeom prst="rect">
            <a:avLst/>
          </a:prstGeom>
          <a:noFill/>
          <a:ln>
            <a:noFill/>
          </a:ln>
          <a:effectLst>
            <a:outerShdw dir="5400000" dist="9360">
              <a:srgbClr val="1e263a">
                <a:alpha val="30000"/>
              </a:srgbClr>
            </a:outerShdw>
          </a:effectLst>
        </p:spPr>
        <p:style>
          <a:lnRef idx="0"/>
          <a:fillRef idx="0"/>
          <a:effectRef idx="0"/>
          <a:fontRef idx="minor"/>
        </p:style>
        <p:txBody>
          <a:bodyPr lIns="0" rIns="0" tIns="0" bIns="0" anchor="b">
            <a:noAutofit/>
          </a:bodyPr>
          <a:p>
            <a:pPr algn="r">
              <a:lnSpc>
                <a:spcPct val="90000"/>
              </a:lnSpc>
              <a:tabLst>
                <a:tab algn="l" pos="0"/>
              </a:tabLst>
            </a:pPr>
            <a:fld id="{DA8C222C-514D-405D-8776-E11AC171BA90}" type="slidenum">
              <a:rPr b="0" lang="en" sz="1800" spc="-1" strike="noStrike">
                <a:solidFill>
                  <a:srgbClr val="ffffff"/>
                </a:solidFill>
                <a:latin typeface="Bebas Neue"/>
                <a:ea typeface="Bebas Neue"/>
              </a:rPr>
              <a:t>&lt;number&gt;</a:t>
            </a:fld>
            <a:endParaRPr b="0" lang="en-IN" sz="1800" spc="-1" strike="noStrike">
              <a:latin typeface="Arial"/>
            </a:endParaRPr>
          </a:p>
        </p:txBody>
      </p:sp>
      <p:grpSp>
        <p:nvGrpSpPr>
          <p:cNvPr id="435" name="Group 7"/>
          <p:cNvGrpSpPr/>
          <p:nvPr/>
        </p:nvGrpSpPr>
        <p:grpSpPr>
          <a:xfrm>
            <a:off x="2880" y="1656000"/>
            <a:ext cx="3579120" cy="1561680"/>
            <a:chOff x="2880" y="1656000"/>
            <a:chExt cx="3579120" cy="1561680"/>
          </a:xfrm>
        </p:grpSpPr>
        <p:sp>
          <p:nvSpPr>
            <p:cNvPr id="436" name="CustomShape 8"/>
            <p:cNvSpPr/>
            <p:nvPr/>
          </p:nvSpPr>
          <p:spPr>
            <a:xfrm>
              <a:off x="2880" y="1656000"/>
              <a:ext cx="2573280" cy="15616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 sz="2000" spc="-1" strike="noStrike">
                  <a:solidFill>
                    <a:srgbClr val="1e263a"/>
                  </a:solidFill>
                  <a:latin typeface="IBM Plex Sans Condensed"/>
                  <a:ea typeface="IBM Plex Sans Condensed"/>
                </a:rPr>
                <a:t>A pseudo video with excellent lip synchronization</a:t>
              </a:r>
              <a:endParaRPr b="0" lang="en-IN" sz="2000" spc="-1" strike="noStrike">
                <a:latin typeface="Arial"/>
              </a:endParaRPr>
            </a:p>
          </p:txBody>
        </p:sp>
        <p:sp>
          <p:nvSpPr>
            <p:cNvPr id="437" name="CustomShape 9"/>
            <p:cNvSpPr/>
            <p:nvPr/>
          </p:nvSpPr>
          <p:spPr>
            <a:xfrm rot="10800000">
              <a:off x="2815920" y="2455200"/>
              <a:ext cx="766080" cy="360"/>
            </a:xfrm>
            <a:custGeom>
              <a:avLst/>
              <a:gdLst/>
              <a:ahLst/>
              <a:rect l="l" t="t" r="r" b="b"/>
              <a:pathLst>
                <a:path w="21600" h="21600">
                  <a:moveTo>
                    <a:pt x="0" y="0"/>
                  </a:moveTo>
                  <a:lnTo>
                    <a:pt x="21600" y="21600"/>
                  </a:lnTo>
                </a:path>
              </a:pathLst>
            </a:custGeom>
            <a:noFill/>
            <a:ln w="9360">
              <a:solidFill>
                <a:srgbClr val="ffffff"/>
              </a:solidFill>
              <a:round/>
              <a:tailEnd len="med" type="oval" w="med"/>
            </a:ln>
          </p:spPr>
          <p:style>
            <a:lnRef idx="0"/>
            <a:fillRef idx="0"/>
            <a:effectRef idx="0"/>
            <a:fontRef idx="minor"/>
          </p:style>
        </p:sp>
      </p:grpSp>
      <p:grpSp>
        <p:nvGrpSpPr>
          <p:cNvPr id="438" name="Group 10"/>
          <p:cNvGrpSpPr/>
          <p:nvPr/>
        </p:nvGrpSpPr>
        <p:grpSpPr>
          <a:xfrm>
            <a:off x="5209920" y="3456000"/>
            <a:ext cx="3357000" cy="928800"/>
            <a:chOff x="5209920" y="3456000"/>
            <a:chExt cx="3357000" cy="928800"/>
          </a:xfrm>
        </p:grpSpPr>
        <p:sp>
          <p:nvSpPr>
            <p:cNvPr id="439" name="CustomShape 11"/>
            <p:cNvSpPr/>
            <p:nvPr/>
          </p:nvSpPr>
          <p:spPr>
            <a:xfrm>
              <a:off x="6592680" y="3456000"/>
              <a:ext cx="1974240" cy="92880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 sz="2000" spc="-1" strike="noStrike">
                  <a:solidFill>
                    <a:srgbClr val="1e263a"/>
                  </a:solidFill>
                  <a:latin typeface="IBM Plex Sans Condensed"/>
                  <a:ea typeface="IBM Plex Sans Condensed"/>
                </a:rPr>
                <a:t>Synthetic face</a:t>
              </a:r>
              <a:endParaRPr b="0" lang="en-IN" sz="2000" spc="-1" strike="noStrike">
                <a:latin typeface="Arial"/>
              </a:endParaRPr>
            </a:p>
          </p:txBody>
        </p:sp>
        <p:sp>
          <p:nvSpPr>
            <p:cNvPr id="440" name="CustomShape 12"/>
            <p:cNvSpPr/>
            <p:nvPr/>
          </p:nvSpPr>
          <p:spPr>
            <a:xfrm>
              <a:off x="5209920" y="3908880"/>
              <a:ext cx="1195200" cy="360"/>
            </a:xfrm>
            <a:custGeom>
              <a:avLst/>
              <a:gdLst/>
              <a:ahLst/>
              <a:rect l="l" t="t" r="r" b="b"/>
              <a:pathLst>
                <a:path w="21600" h="21600">
                  <a:moveTo>
                    <a:pt x="0" y="0"/>
                  </a:moveTo>
                  <a:lnTo>
                    <a:pt x="21600" y="21600"/>
                  </a:lnTo>
                </a:path>
              </a:pathLst>
            </a:custGeom>
            <a:noFill/>
            <a:ln w="9360">
              <a:solidFill>
                <a:srgbClr val="ffffff"/>
              </a:solidFill>
              <a:round/>
              <a:tailEnd len="med" type="oval" w="med"/>
            </a:ln>
          </p:spPr>
          <p:style>
            <a:lnRef idx="0"/>
            <a:fillRef idx="0"/>
            <a:effectRef idx="0"/>
            <a:fontRef idx="minor"/>
          </p:style>
        </p:sp>
      </p:grpSp>
      <p:sp>
        <p:nvSpPr>
          <p:cNvPr id="441" name="CustomShape 13"/>
          <p:cNvSpPr/>
          <p:nvPr/>
        </p:nvSpPr>
        <p:spPr>
          <a:xfrm rot="10800000">
            <a:off x="3185280" y="1291320"/>
            <a:ext cx="2773080" cy="2773080"/>
          </a:xfrm>
          <a:prstGeom prst="blockArc">
            <a:avLst>
              <a:gd name="adj1" fmla="val 12622480"/>
              <a:gd name="adj2" fmla="val 19662822"/>
              <a:gd name="adj3" fmla="val 20729"/>
            </a:avLst>
          </a:prstGeom>
          <a:solidFill>
            <a:srgbClr val="ffbf00"/>
          </a:solidFill>
          <a:ln>
            <a:noFill/>
          </a:ln>
        </p:spPr>
        <p:style>
          <a:lnRef idx="0"/>
          <a:fillRef idx="0"/>
          <a:effectRef idx="0"/>
          <a:fontRef idx="minor"/>
        </p:style>
      </p:sp>
      <p:sp>
        <p:nvSpPr>
          <p:cNvPr id="442" name="CustomShape 14"/>
          <p:cNvSpPr/>
          <p:nvPr/>
        </p:nvSpPr>
        <p:spPr>
          <a:xfrm rot="18000000">
            <a:off x="3142440" y="1225800"/>
            <a:ext cx="2772720" cy="2889000"/>
          </a:xfrm>
          <a:prstGeom prst="blockArc">
            <a:avLst>
              <a:gd name="adj1" fmla="val 12622480"/>
              <a:gd name="adj2" fmla="val 19703271"/>
              <a:gd name="adj3" fmla="val 20851"/>
            </a:avLst>
          </a:prstGeom>
          <a:solidFill>
            <a:srgbClr val="81d41a"/>
          </a:solidFill>
          <a:ln>
            <a:noFill/>
          </a:ln>
        </p:spPr>
        <p:style>
          <a:lnRef idx="0"/>
          <a:fillRef idx="0"/>
          <a:effectRef idx="0"/>
          <a:fontRef idx="minor"/>
        </p:style>
      </p:sp>
      <p:grpSp>
        <p:nvGrpSpPr>
          <p:cNvPr id="443" name="Group 15"/>
          <p:cNvGrpSpPr/>
          <p:nvPr/>
        </p:nvGrpSpPr>
        <p:grpSpPr>
          <a:xfrm>
            <a:off x="3171240" y="2810520"/>
            <a:ext cx="788040" cy="788760"/>
            <a:chOff x="3171240" y="2810520"/>
            <a:chExt cx="788040" cy="788760"/>
          </a:xfrm>
        </p:grpSpPr>
        <p:sp>
          <p:nvSpPr>
            <p:cNvPr id="444" name="CustomShape 16"/>
            <p:cNvSpPr/>
            <p:nvPr/>
          </p:nvSpPr>
          <p:spPr>
            <a:xfrm rot="14439000">
              <a:off x="3276000" y="2917800"/>
              <a:ext cx="576720" cy="577080"/>
            </a:xfrm>
            <a:prstGeom prst="pie">
              <a:avLst>
                <a:gd name="adj1" fmla="val 6190354"/>
                <a:gd name="adj2" fmla="val 14996165"/>
              </a:avLst>
            </a:prstGeom>
            <a:solidFill>
              <a:srgbClr val="81d41a"/>
            </a:solidFill>
            <a:ln>
              <a:noFill/>
            </a:ln>
            <a:effectLst>
              <a:outerShdw dir="0" dist="0">
                <a:srgbClr val="000000">
                  <a:alpha val="43000"/>
                </a:srgbClr>
              </a:outerShdw>
            </a:effectLst>
          </p:spPr>
          <p:style>
            <a:lnRef idx="0"/>
            <a:fillRef idx="0"/>
            <a:effectRef idx="0"/>
            <a:fontRef idx="minor"/>
          </p:style>
        </p:sp>
        <p:sp>
          <p:nvSpPr>
            <p:cNvPr id="445" name="CustomShape 17"/>
            <p:cNvSpPr/>
            <p:nvPr/>
          </p:nvSpPr>
          <p:spPr>
            <a:xfrm rot="3600000">
              <a:off x="3276720" y="2915640"/>
              <a:ext cx="576720" cy="577080"/>
            </a:xfrm>
            <a:prstGeom prst="pie">
              <a:avLst>
                <a:gd name="adj1" fmla="val 4028252"/>
                <a:gd name="adj2" fmla="val 17183677"/>
              </a:avLst>
            </a:prstGeom>
            <a:solidFill>
              <a:srgbClr val="81d41a"/>
            </a:solidFill>
            <a:ln>
              <a:noFill/>
            </a:ln>
          </p:spPr>
          <p:style>
            <a:lnRef idx="0"/>
            <a:fillRef idx="0"/>
            <a:effectRef idx="0"/>
            <a:fontRef idx="minor"/>
          </p:style>
        </p:sp>
      </p:grpSp>
      <p:grpSp>
        <p:nvGrpSpPr>
          <p:cNvPr id="446" name="Group 18"/>
          <p:cNvGrpSpPr/>
          <p:nvPr/>
        </p:nvGrpSpPr>
        <p:grpSpPr>
          <a:xfrm>
            <a:off x="4208760" y="1254240"/>
            <a:ext cx="583200" cy="583560"/>
            <a:chOff x="4208760" y="1254240"/>
            <a:chExt cx="583200" cy="583560"/>
          </a:xfrm>
        </p:grpSpPr>
        <p:sp>
          <p:nvSpPr>
            <p:cNvPr id="447" name="CustomShape 19"/>
            <p:cNvSpPr/>
            <p:nvPr/>
          </p:nvSpPr>
          <p:spPr>
            <a:xfrm rot="39000">
              <a:off x="4211640" y="1257480"/>
              <a:ext cx="576720" cy="577080"/>
            </a:xfrm>
            <a:prstGeom prst="pie">
              <a:avLst>
                <a:gd name="adj1" fmla="val 6190354"/>
                <a:gd name="adj2" fmla="val 14996165"/>
              </a:avLst>
            </a:prstGeom>
            <a:solidFill>
              <a:srgbClr val="ff8000"/>
            </a:solidFill>
            <a:ln>
              <a:noFill/>
            </a:ln>
            <a:effectLst>
              <a:outerShdw dir="0" dist="0">
                <a:srgbClr val="000000">
                  <a:alpha val="43000"/>
                </a:srgbClr>
              </a:outerShdw>
            </a:effectLst>
          </p:spPr>
          <p:style>
            <a:lnRef idx="0"/>
            <a:fillRef idx="0"/>
            <a:effectRef idx="0"/>
            <a:fontRef idx="minor"/>
          </p:style>
        </p:sp>
        <p:sp>
          <p:nvSpPr>
            <p:cNvPr id="448" name="CustomShape 20"/>
            <p:cNvSpPr/>
            <p:nvPr/>
          </p:nvSpPr>
          <p:spPr>
            <a:xfrm rot="10800000">
              <a:off x="4214880" y="1257840"/>
              <a:ext cx="576720" cy="577080"/>
            </a:xfrm>
            <a:prstGeom prst="pie">
              <a:avLst>
                <a:gd name="adj1" fmla="val 4028252"/>
                <a:gd name="adj2" fmla="val 17183677"/>
              </a:avLst>
            </a:prstGeom>
            <a:solidFill>
              <a:srgbClr val="ff8000"/>
            </a:solidFill>
            <a:ln>
              <a:noFill/>
            </a:ln>
          </p:spPr>
          <p:style>
            <a:lnRef idx="0"/>
            <a:fillRef idx="0"/>
            <a:effectRef idx="0"/>
            <a:fontRef idx="minor"/>
          </p:style>
        </p:sp>
      </p:grpSp>
      <p:grpSp>
        <p:nvGrpSpPr>
          <p:cNvPr id="449" name="Group 21"/>
          <p:cNvGrpSpPr/>
          <p:nvPr/>
        </p:nvGrpSpPr>
        <p:grpSpPr>
          <a:xfrm>
            <a:off x="5126400" y="2829600"/>
            <a:ext cx="791640" cy="790200"/>
            <a:chOff x="5126400" y="2829600"/>
            <a:chExt cx="791640" cy="790200"/>
          </a:xfrm>
        </p:grpSpPr>
        <p:sp>
          <p:nvSpPr>
            <p:cNvPr id="450" name="CustomShape 22"/>
            <p:cNvSpPr/>
            <p:nvPr/>
          </p:nvSpPr>
          <p:spPr>
            <a:xfrm rot="7239000">
              <a:off x="5234400" y="2935800"/>
              <a:ext cx="576720" cy="577080"/>
            </a:xfrm>
            <a:prstGeom prst="pie">
              <a:avLst>
                <a:gd name="adj1" fmla="val 6190354"/>
                <a:gd name="adj2" fmla="val 14996165"/>
              </a:avLst>
            </a:prstGeom>
            <a:solidFill>
              <a:srgbClr val="ffbf00"/>
            </a:solidFill>
            <a:ln>
              <a:noFill/>
            </a:ln>
            <a:effectLst>
              <a:outerShdw dir="0" dist="0">
                <a:srgbClr val="000000">
                  <a:alpha val="43000"/>
                </a:srgbClr>
              </a:outerShdw>
            </a:effectLst>
          </p:spPr>
          <p:style>
            <a:lnRef idx="0"/>
            <a:fillRef idx="0"/>
            <a:effectRef idx="0"/>
            <a:fontRef idx="minor"/>
          </p:style>
        </p:sp>
        <p:sp>
          <p:nvSpPr>
            <p:cNvPr id="451" name="CustomShape 23"/>
            <p:cNvSpPr/>
            <p:nvPr/>
          </p:nvSpPr>
          <p:spPr>
            <a:xfrm rot="18000000">
              <a:off x="5231880" y="2936160"/>
              <a:ext cx="576720" cy="577080"/>
            </a:xfrm>
            <a:prstGeom prst="pie">
              <a:avLst>
                <a:gd name="adj1" fmla="val 4028252"/>
                <a:gd name="adj2" fmla="val 17183677"/>
              </a:avLst>
            </a:prstGeom>
            <a:solidFill>
              <a:srgbClr val="ffbf00"/>
            </a:solidFill>
            <a:ln>
              <a:noFill/>
            </a:ln>
          </p:spPr>
          <p:style>
            <a:lnRef idx="0"/>
            <a:fillRef idx="0"/>
            <a:effectRef idx="0"/>
            <a:fontRef idx="minor"/>
          </p:style>
        </p:sp>
      </p:grpSp>
      <p:sp>
        <p:nvSpPr>
          <p:cNvPr id="452" name="CustomShape 24"/>
          <p:cNvSpPr/>
          <p:nvPr/>
        </p:nvSpPr>
        <p:spPr>
          <a:xfrm>
            <a:off x="4334400" y="1383480"/>
            <a:ext cx="507240" cy="26532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 sz="1600" spc="-1" strike="noStrike">
                <a:solidFill>
                  <a:srgbClr val="ffffff"/>
                </a:solidFill>
                <a:latin typeface="Bebas Neue"/>
                <a:ea typeface="Bebas Neue"/>
              </a:rPr>
              <a:t>03 </a:t>
            </a:r>
            <a:endParaRPr b="0" lang="en-IN" sz="1600" spc="-1" strike="noStrike">
              <a:latin typeface="Arial"/>
            </a:endParaRPr>
          </a:p>
        </p:txBody>
      </p:sp>
      <p:sp>
        <p:nvSpPr>
          <p:cNvPr id="453" name="CustomShape 25"/>
          <p:cNvSpPr/>
          <p:nvPr/>
        </p:nvSpPr>
        <p:spPr>
          <a:xfrm>
            <a:off x="3375720" y="3015720"/>
            <a:ext cx="507240" cy="26532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 sz="1600" spc="-1" strike="noStrike">
                <a:solidFill>
                  <a:srgbClr val="ffffff"/>
                </a:solidFill>
                <a:latin typeface="Bebas Neue"/>
                <a:ea typeface="Bebas Neue"/>
              </a:rPr>
              <a:t>01 </a:t>
            </a:r>
            <a:endParaRPr b="0" lang="en-IN" sz="1600" spc="-1" strike="noStrike">
              <a:latin typeface="Arial"/>
            </a:endParaRPr>
          </a:p>
        </p:txBody>
      </p:sp>
      <p:sp>
        <p:nvSpPr>
          <p:cNvPr id="454" name="CustomShape 26"/>
          <p:cNvSpPr/>
          <p:nvPr/>
        </p:nvSpPr>
        <p:spPr>
          <a:xfrm>
            <a:off x="5281920" y="2986200"/>
            <a:ext cx="507240" cy="26532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 sz="1600" spc="-1" strike="noStrike">
                <a:solidFill>
                  <a:srgbClr val="ffffff"/>
                </a:solidFill>
                <a:latin typeface="Bebas Neue"/>
                <a:ea typeface="Bebas Neue"/>
              </a:rPr>
              <a:t>02 </a:t>
            </a:r>
            <a:endParaRPr b="0" lang="en-IN" sz="1600" spc="-1" strike="noStrike">
              <a:latin typeface="Arial"/>
            </a:endParaRPr>
          </a:p>
        </p:txBody>
      </p:sp>
      <p:sp>
        <p:nvSpPr>
          <p:cNvPr id="455" name="CustomShape 27"/>
          <p:cNvSpPr/>
          <p:nvPr/>
        </p:nvSpPr>
        <p:spPr>
          <a:xfrm>
            <a:off x="4104000" y="3528000"/>
            <a:ext cx="862920" cy="430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3DMM</a:t>
            </a:r>
            <a:endParaRPr b="0" lang="en-IN" sz="1800" spc="-1" strike="noStrike">
              <a:latin typeface="Arial"/>
            </a:endParaRPr>
          </a:p>
        </p:txBody>
      </p:sp>
      <p:sp>
        <p:nvSpPr>
          <p:cNvPr id="456" name="CustomShape 28"/>
          <p:cNvSpPr/>
          <p:nvPr/>
        </p:nvSpPr>
        <p:spPr>
          <a:xfrm>
            <a:off x="3240000" y="1741680"/>
            <a:ext cx="8629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LRS2</a:t>
            </a:r>
            <a:endParaRPr b="0" lang="en-IN" sz="1800" spc="-1" strike="noStrike">
              <a:latin typeface="Arial"/>
            </a:endParaRPr>
          </a:p>
        </p:txBody>
      </p:sp>
      <p:sp>
        <p:nvSpPr>
          <p:cNvPr id="457" name="CustomShape 29"/>
          <p:cNvSpPr/>
          <p:nvPr/>
        </p:nvSpPr>
        <p:spPr>
          <a:xfrm>
            <a:off x="3024000" y="2304000"/>
            <a:ext cx="934920" cy="601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Wav2</a:t>
            </a:r>
            <a:endParaRPr b="0" lang="en-IN" sz="1800" spc="-1" strike="noStrike">
              <a:latin typeface="Arial"/>
            </a:endParaRPr>
          </a:p>
          <a:p>
            <a:pPr>
              <a:lnSpc>
                <a:spcPct val="100000"/>
              </a:lnSpc>
            </a:pPr>
            <a:r>
              <a:rPr b="0" lang="en-IN" sz="1800" spc="-1" strike="noStrike">
                <a:solidFill>
                  <a:srgbClr val="000000"/>
                </a:solidFill>
                <a:latin typeface="Arial"/>
                <a:ea typeface="DejaVu Sans"/>
              </a:rPr>
              <a:t>Lip</a:t>
            </a:r>
            <a:endParaRPr b="0" lang="en-IN" sz="1800" spc="-1" strike="noStrike">
              <a:latin typeface="Arial"/>
            </a:endParaRPr>
          </a:p>
        </p:txBody>
      </p:sp>
      <p:sp>
        <p:nvSpPr>
          <p:cNvPr id="458" name="CustomShape 30"/>
          <p:cNvSpPr/>
          <p:nvPr/>
        </p:nvSpPr>
        <p:spPr>
          <a:xfrm>
            <a:off x="3295800" y="2010240"/>
            <a:ext cx="3589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&amp;</a:t>
            </a:r>
            <a:endParaRPr b="0" lang="en-IN" sz="1800" spc="-1" strike="noStrike">
              <a:latin typeface="Arial"/>
            </a:endParaRPr>
          </a:p>
        </p:txBody>
      </p:sp>
      <p:sp>
        <p:nvSpPr>
          <p:cNvPr id="459" name="CustomShape 31"/>
          <p:cNvSpPr/>
          <p:nvPr/>
        </p:nvSpPr>
        <p:spPr>
          <a:xfrm>
            <a:off x="4689360" y="1436040"/>
            <a:ext cx="1294920" cy="601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500" spc="-1" strike="noStrike">
                <a:solidFill>
                  <a:srgbClr val="000000"/>
                </a:solidFill>
                <a:latin typeface="Arial"/>
                <a:ea typeface="DejaVu Sans"/>
              </a:rPr>
              <a:t>Neural Rendering</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CustomShape 1"/>
          <p:cNvSpPr/>
          <p:nvPr/>
        </p:nvSpPr>
        <p:spPr>
          <a:xfrm>
            <a:off x="779040" y="701640"/>
            <a:ext cx="7591680" cy="511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3600" spc="-1" strike="noStrike" u="sng">
                <a:solidFill>
                  <a:srgbClr val="000000"/>
                </a:solidFill>
                <a:uFillTx/>
                <a:latin typeface="Arial"/>
                <a:ea typeface="DejaVu Sans"/>
              </a:rPr>
              <a:t>Testing Phase</a:t>
            </a:r>
            <a:endParaRPr b="0" lang="en-IN" sz="3600" spc="-1" strike="noStrike" u="sng">
              <a:uFillTx/>
              <a:latin typeface="Arial"/>
            </a:endParaRPr>
          </a:p>
        </p:txBody>
      </p:sp>
      <p:sp>
        <p:nvSpPr>
          <p:cNvPr id="461" name="CustomShape 2"/>
          <p:cNvSpPr/>
          <p:nvPr/>
        </p:nvSpPr>
        <p:spPr>
          <a:xfrm>
            <a:off x="457200" y="1440000"/>
            <a:ext cx="8228160" cy="2745360"/>
          </a:xfrm>
          <a:prstGeom prst="rect">
            <a:avLst/>
          </a:prstGeom>
          <a:noFill/>
          <a:ln>
            <a:noFill/>
          </a:ln>
        </p:spPr>
        <p:style>
          <a:lnRef idx="0"/>
          <a:fillRef idx="0"/>
          <a:effectRef idx="0"/>
          <a:fontRef idx="minor"/>
        </p:style>
        <p:txBody>
          <a:bodyPr lIns="0" rIns="0" tIns="0" bIns="0">
            <a:normAutofit fontScale="61000"/>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Input : Trained Model</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We test the current model using a Audio to Expression network(A2E) to guarantee the accurate lip motion.</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A2E</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 neural network model used to map audio to expressions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CustomShape 1"/>
          <p:cNvSpPr/>
          <p:nvPr/>
        </p:nvSpPr>
        <p:spPr>
          <a:xfrm>
            <a:off x="615240" y="144000"/>
            <a:ext cx="2551680" cy="614880"/>
          </a:xfrm>
          <a:prstGeom prst="rect">
            <a:avLst/>
          </a:prstGeom>
          <a:noFill/>
          <a:ln>
            <a:noFill/>
          </a:ln>
          <a:effectLst>
            <a:outerShdw dir="5400000" dist="9360">
              <a:srgbClr val="1e263a">
                <a:alpha val="30000"/>
              </a:srgbClr>
            </a:outerShdw>
          </a:effectLst>
        </p:spPr>
        <p:style>
          <a:lnRef idx="0"/>
          <a:fillRef idx="0"/>
          <a:effectRef idx="0"/>
          <a:fontRef idx="minor"/>
        </p:style>
        <p:txBody>
          <a:bodyPr lIns="0" rIns="0" tIns="0" bIns="0" anchor="b">
            <a:noAutofit/>
          </a:bodyPr>
          <a:p>
            <a:pPr>
              <a:lnSpc>
                <a:spcPct val="90000"/>
              </a:lnSpc>
              <a:tabLst>
                <a:tab algn="l" pos="0"/>
              </a:tabLst>
            </a:pPr>
            <a:r>
              <a:rPr b="0" lang="en" sz="4400" spc="-1" strike="noStrike">
                <a:solidFill>
                  <a:srgbClr val="ffffff"/>
                </a:solidFill>
                <a:latin typeface="Bebas Neue"/>
                <a:ea typeface="Bebas Neue"/>
              </a:rPr>
              <a:t>Analysis</a:t>
            </a:r>
            <a:endParaRPr b="0" lang="en-IN" sz="4400" spc="-1" strike="noStrike">
              <a:latin typeface="Arial"/>
            </a:endParaRPr>
          </a:p>
        </p:txBody>
      </p:sp>
      <p:sp>
        <p:nvSpPr>
          <p:cNvPr id="463" name="CustomShape 2"/>
          <p:cNvSpPr/>
          <p:nvPr/>
        </p:nvSpPr>
        <p:spPr>
          <a:xfrm>
            <a:off x="8404200" y="4642920"/>
            <a:ext cx="546840" cy="315000"/>
          </a:xfrm>
          <a:prstGeom prst="rect">
            <a:avLst/>
          </a:prstGeom>
          <a:noFill/>
          <a:ln>
            <a:noFill/>
          </a:ln>
          <a:effectLst>
            <a:outerShdw dir="5400000" dist="9360">
              <a:srgbClr val="1e263a">
                <a:alpha val="30000"/>
              </a:srgbClr>
            </a:outerShdw>
          </a:effectLst>
        </p:spPr>
        <p:style>
          <a:lnRef idx="0"/>
          <a:fillRef idx="0"/>
          <a:effectRef idx="0"/>
          <a:fontRef idx="minor"/>
        </p:style>
      </p:sp>
      <p:sp>
        <p:nvSpPr>
          <p:cNvPr id="464" name="CustomShape 3"/>
          <p:cNvSpPr/>
          <p:nvPr/>
        </p:nvSpPr>
        <p:spPr>
          <a:xfrm>
            <a:off x="288000" y="1296000"/>
            <a:ext cx="4213440" cy="1453680"/>
          </a:xfrm>
          <a:prstGeom prst="rect">
            <a:avLst/>
          </a:prstGeom>
          <a:solidFill>
            <a:srgbClr val="ffffff">
              <a:alpha val="18000"/>
            </a:srgbClr>
          </a:solidFill>
          <a:ln>
            <a:noFill/>
          </a:ln>
        </p:spPr>
        <p:style>
          <a:lnRef idx="0"/>
          <a:fillRef idx="0"/>
          <a:effectRef idx="0"/>
          <a:fontRef idx="minor"/>
        </p:style>
        <p:txBody>
          <a:bodyPr lIns="90000" rIns="1371600" tIns="91440" bIns="91440">
            <a:noAutofit/>
          </a:bodyPr>
          <a:p>
            <a:pPr>
              <a:lnSpc>
                <a:spcPct val="100000"/>
              </a:lnSpc>
              <a:tabLst>
                <a:tab algn="l" pos="0"/>
              </a:tabLst>
            </a:pPr>
            <a:r>
              <a:rPr b="1" lang="en" sz="1800" spc="-1" strike="noStrike">
                <a:solidFill>
                  <a:srgbClr val="1e263a"/>
                </a:solidFill>
                <a:latin typeface="IBM Plex Sans Condensed"/>
                <a:ea typeface="IBM Plex Sans Condensed"/>
              </a:rPr>
              <a:t>synchronization</a:t>
            </a:r>
            <a:endParaRPr b="0" lang="en-IN" sz="1800" spc="-1" strike="noStrike">
              <a:latin typeface="Arial"/>
            </a:endParaRPr>
          </a:p>
          <a:p>
            <a:pPr>
              <a:lnSpc>
                <a:spcPct val="100000"/>
              </a:lnSpc>
              <a:spcBef>
                <a:spcPts val="601"/>
              </a:spcBef>
              <a:spcAft>
                <a:spcPts val="601"/>
              </a:spcAft>
              <a:tabLst>
                <a:tab algn="l" pos="0"/>
              </a:tabLst>
            </a:pPr>
            <a:r>
              <a:rPr b="0" lang="en" sz="1600" spc="-1" strike="noStrike">
                <a:solidFill>
                  <a:srgbClr val="1e263a"/>
                </a:solidFill>
                <a:latin typeface="IBM Plex Sans Condensed"/>
                <a:ea typeface="IBM Plex Sans Condensed"/>
              </a:rPr>
              <a:t>A Best Quality Lip synchronization is obtained</a:t>
            </a:r>
            <a:endParaRPr b="0" lang="en-IN" sz="1600" spc="-1" strike="noStrike">
              <a:latin typeface="Arial"/>
            </a:endParaRPr>
          </a:p>
        </p:txBody>
      </p:sp>
      <p:sp>
        <p:nvSpPr>
          <p:cNvPr id="465" name="CustomShape 4"/>
          <p:cNvSpPr/>
          <p:nvPr/>
        </p:nvSpPr>
        <p:spPr>
          <a:xfrm>
            <a:off x="4656960" y="1296000"/>
            <a:ext cx="3837960" cy="1453680"/>
          </a:xfrm>
          <a:prstGeom prst="rect">
            <a:avLst/>
          </a:prstGeom>
          <a:solidFill>
            <a:srgbClr val="ffffff">
              <a:alpha val="18000"/>
            </a:srgbClr>
          </a:solidFill>
          <a:ln>
            <a:noFill/>
          </a:ln>
        </p:spPr>
        <p:style>
          <a:lnRef idx="0"/>
          <a:fillRef idx="0"/>
          <a:effectRef idx="0"/>
          <a:fontRef idx="minor"/>
        </p:style>
        <p:txBody>
          <a:bodyPr lIns="1371600" rIns="90000" tIns="91440" bIns="91440">
            <a:noAutofit/>
          </a:bodyPr>
          <a:p>
            <a:pPr algn="r">
              <a:lnSpc>
                <a:spcPct val="100000"/>
              </a:lnSpc>
              <a:tabLst>
                <a:tab algn="l" pos="0"/>
              </a:tabLst>
            </a:pPr>
            <a:r>
              <a:rPr b="1" lang="en" sz="1800" spc="-1" strike="noStrike">
                <a:solidFill>
                  <a:srgbClr val="1e263a"/>
                </a:solidFill>
                <a:latin typeface="IBM Plex Sans Condensed"/>
                <a:ea typeface="IBM Plex Sans Condensed"/>
              </a:rPr>
              <a:t>Efficiency</a:t>
            </a:r>
            <a:endParaRPr b="0" lang="en-IN" sz="1800" spc="-1" strike="noStrike">
              <a:latin typeface="Arial"/>
            </a:endParaRPr>
          </a:p>
          <a:p>
            <a:pPr algn="r">
              <a:lnSpc>
                <a:spcPct val="100000"/>
              </a:lnSpc>
              <a:spcBef>
                <a:spcPts val="601"/>
              </a:spcBef>
              <a:spcAft>
                <a:spcPts val="601"/>
              </a:spcAft>
              <a:tabLst>
                <a:tab algn="l" pos="0"/>
              </a:tabLst>
            </a:pPr>
            <a:r>
              <a:rPr b="0" lang="en" sz="1600" spc="-1" strike="noStrike">
                <a:solidFill>
                  <a:srgbClr val="1e263a"/>
                </a:solidFill>
                <a:latin typeface="IBM Plex Sans Condensed"/>
                <a:ea typeface="IBM Plex Sans Condensed"/>
              </a:rPr>
              <a:t>Achieving data-efficient training</a:t>
            </a:r>
            <a:endParaRPr b="0" lang="en-IN" sz="1600" spc="-1" strike="noStrike">
              <a:latin typeface="Arial"/>
            </a:endParaRPr>
          </a:p>
        </p:txBody>
      </p:sp>
      <p:sp>
        <p:nvSpPr>
          <p:cNvPr id="466" name="CustomShape 5"/>
          <p:cNvSpPr/>
          <p:nvPr/>
        </p:nvSpPr>
        <p:spPr>
          <a:xfrm>
            <a:off x="288000" y="2904840"/>
            <a:ext cx="4213440" cy="1918080"/>
          </a:xfrm>
          <a:prstGeom prst="rect">
            <a:avLst/>
          </a:prstGeom>
          <a:solidFill>
            <a:srgbClr val="ffffff">
              <a:alpha val="18000"/>
            </a:srgbClr>
          </a:solidFill>
          <a:ln>
            <a:noFill/>
          </a:ln>
        </p:spPr>
        <p:style>
          <a:lnRef idx="0"/>
          <a:fillRef idx="0"/>
          <a:effectRef idx="0"/>
          <a:fontRef idx="minor"/>
        </p:style>
        <p:txBody>
          <a:bodyPr lIns="90000" rIns="1371600" tIns="91440" bIns="91440" anchor="b">
            <a:noAutofit/>
          </a:bodyPr>
          <a:p>
            <a:pPr>
              <a:lnSpc>
                <a:spcPct val="100000"/>
              </a:lnSpc>
              <a:tabLst>
                <a:tab algn="l" pos="0"/>
              </a:tabLst>
            </a:pPr>
            <a:endParaRPr b="0" lang="en-IN" sz="1800" spc="-1" strike="noStrike">
              <a:latin typeface="Arial"/>
            </a:endParaRPr>
          </a:p>
          <a:p>
            <a:pPr>
              <a:lnSpc>
                <a:spcPct val="100000"/>
              </a:lnSpc>
              <a:spcBef>
                <a:spcPts val="601"/>
              </a:spcBef>
              <a:tabLst>
                <a:tab algn="l" pos="0"/>
              </a:tabLst>
            </a:pPr>
            <a:r>
              <a:rPr b="0" lang="en" sz="1800" spc="-1" strike="noStrike">
                <a:solidFill>
                  <a:srgbClr val="1e263a"/>
                </a:solidFill>
                <a:latin typeface="IBM Plex Sans Condensed"/>
                <a:ea typeface="IBM Plex Sans Condensed"/>
              </a:rPr>
              <a:t>virtual education, videoconferencing, game,entertainment, film and television animation,etc</a:t>
            </a:r>
            <a:endParaRPr b="0" lang="en-IN" sz="1800" spc="-1" strike="noStrike">
              <a:latin typeface="Arial"/>
            </a:endParaRPr>
          </a:p>
          <a:p>
            <a:pPr>
              <a:lnSpc>
                <a:spcPct val="100000"/>
              </a:lnSpc>
              <a:spcBef>
                <a:spcPts val="601"/>
              </a:spcBef>
              <a:spcAft>
                <a:spcPts val="601"/>
              </a:spcAft>
              <a:tabLst>
                <a:tab algn="l" pos="0"/>
              </a:tabLst>
            </a:pPr>
            <a:r>
              <a:rPr b="1" lang="en" sz="1800" spc="-1" strike="noStrike">
                <a:solidFill>
                  <a:srgbClr val="1e263a"/>
                </a:solidFill>
                <a:latin typeface="IBM Plex Sans Condensed"/>
                <a:ea typeface="IBM Plex Sans Condensed"/>
              </a:rPr>
              <a:t>OPPORTUNITIES</a:t>
            </a:r>
            <a:endParaRPr b="0" lang="en-IN" sz="1800" spc="-1" strike="noStrike">
              <a:latin typeface="Arial"/>
            </a:endParaRPr>
          </a:p>
        </p:txBody>
      </p:sp>
      <p:sp>
        <p:nvSpPr>
          <p:cNvPr id="467" name="CustomShape 6"/>
          <p:cNvSpPr/>
          <p:nvPr/>
        </p:nvSpPr>
        <p:spPr>
          <a:xfrm>
            <a:off x="4656960" y="2904840"/>
            <a:ext cx="3837960" cy="1918080"/>
          </a:xfrm>
          <a:prstGeom prst="rect">
            <a:avLst/>
          </a:prstGeom>
          <a:solidFill>
            <a:srgbClr val="ffffff">
              <a:alpha val="18000"/>
            </a:srgbClr>
          </a:solidFill>
          <a:ln>
            <a:noFill/>
          </a:ln>
        </p:spPr>
        <p:style>
          <a:lnRef idx="0"/>
          <a:fillRef idx="0"/>
          <a:effectRef idx="0"/>
          <a:fontRef idx="minor"/>
        </p:style>
        <p:txBody>
          <a:bodyPr lIns="1371600" rIns="90000" tIns="91440" bIns="91440" anchor="b">
            <a:noAutofit/>
          </a:bodyPr>
          <a:p>
            <a:pPr algn="r">
              <a:lnSpc>
                <a:spcPct val="100000"/>
              </a:lnSpc>
              <a:tabLst>
                <a:tab algn="l" pos="0"/>
              </a:tabLst>
            </a:pPr>
            <a:r>
              <a:rPr b="0" lang="en" sz="1800" spc="-1" strike="noStrike">
                <a:solidFill>
                  <a:srgbClr val="1e263a"/>
                </a:solidFill>
                <a:latin typeface="IBM Plex Sans Condensed"/>
                <a:ea typeface="IBM Plex Sans Condensed"/>
              </a:rPr>
              <a:t>Generate a high-definition video</a:t>
            </a:r>
            <a:endParaRPr b="0" lang="en-IN" sz="1800" spc="-1" strike="noStrike">
              <a:latin typeface="Arial"/>
            </a:endParaRPr>
          </a:p>
          <a:p>
            <a:pPr algn="r">
              <a:lnSpc>
                <a:spcPct val="100000"/>
              </a:lnSpc>
              <a:spcBef>
                <a:spcPts val="601"/>
              </a:spcBef>
              <a:spcAft>
                <a:spcPts val="601"/>
              </a:spcAft>
              <a:tabLst>
                <a:tab algn="l" pos="0"/>
              </a:tabLst>
            </a:pPr>
            <a:r>
              <a:rPr b="1" lang="en" sz="1800" spc="-1" strike="noStrike">
                <a:solidFill>
                  <a:srgbClr val="1e263a"/>
                </a:solidFill>
                <a:latin typeface="IBM Plex Sans Condensed"/>
                <a:ea typeface="IBM Plex Sans Condensed"/>
              </a:rPr>
              <a:t>Quality</a:t>
            </a:r>
            <a:endParaRPr b="0" lang="en-IN" sz="1800" spc="-1" strike="noStrike">
              <a:latin typeface="Arial"/>
            </a:endParaRPr>
          </a:p>
        </p:txBody>
      </p:sp>
      <p:sp>
        <p:nvSpPr>
          <p:cNvPr id="468" name="CustomShape 7"/>
          <p:cNvSpPr/>
          <p:nvPr/>
        </p:nvSpPr>
        <p:spPr>
          <a:xfrm>
            <a:off x="3435480" y="1681560"/>
            <a:ext cx="2135880" cy="2135880"/>
          </a:xfrm>
          <a:prstGeom prst="pie">
            <a:avLst>
              <a:gd name="adj1" fmla="val 10788866"/>
              <a:gd name="adj2" fmla="val 16200000"/>
            </a:avLst>
          </a:prstGeom>
          <a:gradFill rotWithShape="0">
            <a:gsLst>
              <a:gs pos="0">
                <a:srgbClr val="9ffaff"/>
              </a:gs>
              <a:gs pos="58000">
                <a:srgbClr val="6db9e4"/>
              </a:gs>
              <a:gs pos="100000">
                <a:srgbClr val="6db9e4"/>
              </a:gs>
            </a:gsLst>
            <a:path path="circle">
              <a:fillToRect l="50000" t="50000" r="50000" b="50000"/>
            </a:path>
          </a:gradFill>
          <a:ln>
            <a:noFill/>
          </a:ln>
        </p:spPr>
        <p:style>
          <a:lnRef idx="0"/>
          <a:fillRef idx="0"/>
          <a:effectRef idx="0"/>
          <a:fontRef idx="minor"/>
        </p:style>
      </p:sp>
      <p:sp>
        <p:nvSpPr>
          <p:cNvPr id="469" name="CustomShape 8"/>
          <p:cNvSpPr/>
          <p:nvPr/>
        </p:nvSpPr>
        <p:spPr>
          <a:xfrm rot="5400000">
            <a:off x="3601080" y="1679040"/>
            <a:ext cx="2135880" cy="2135880"/>
          </a:xfrm>
          <a:prstGeom prst="pie">
            <a:avLst>
              <a:gd name="adj1" fmla="val 10788866"/>
              <a:gd name="adj2" fmla="val 16200000"/>
            </a:avLst>
          </a:prstGeom>
          <a:gradFill rotWithShape="0">
            <a:gsLst>
              <a:gs pos="0">
                <a:srgbClr val="ffe659"/>
              </a:gs>
              <a:gs pos="58000">
                <a:srgbClr val="f5a73b"/>
              </a:gs>
              <a:gs pos="100000">
                <a:srgbClr val="f5a73b"/>
              </a:gs>
            </a:gsLst>
            <a:path path="circle">
              <a:fillToRect l="50000" t="50000" r="50000" b="50000"/>
            </a:path>
          </a:gradFill>
          <a:ln>
            <a:noFill/>
          </a:ln>
        </p:spPr>
        <p:style>
          <a:lnRef idx="0"/>
          <a:fillRef idx="0"/>
          <a:effectRef idx="0"/>
          <a:fontRef idx="minor"/>
        </p:style>
      </p:sp>
      <p:sp>
        <p:nvSpPr>
          <p:cNvPr id="470" name="CustomShape 9"/>
          <p:cNvSpPr/>
          <p:nvPr/>
        </p:nvSpPr>
        <p:spPr>
          <a:xfrm rot="10800000">
            <a:off x="3591000" y="1836720"/>
            <a:ext cx="2135880" cy="2135880"/>
          </a:xfrm>
          <a:prstGeom prst="pie">
            <a:avLst>
              <a:gd name="adj1" fmla="val 10788866"/>
              <a:gd name="adj2" fmla="val 16200000"/>
            </a:avLst>
          </a:prstGeom>
          <a:gradFill rotWithShape="0">
            <a:gsLst>
              <a:gs pos="0">
                <a:srgbClr val="ff9f4d"/>
              </a:gs>
              <a:gs pos="58000">
                <a:srgbClr val="f36846"/>
              </a:gs>
              <a:gs pos="100000">
                <a:srgbClr val="f36846"/>
              </a:gs>
            </a:gsLst>
            <a:path path="circle">
              <a:fillToRect l="50000" t="50000" r="50000" b="50000"/>
            </a:path>
          </a:gradFill>
          <a:ln>
            <a:noFill/>
          </a:ln>
        </p:spPr>
        <p:style>
          <a:lnRef idx="0"/>
          <a:fillRef idx="0"/>
          <a:effectRef idx="0"/>
          <a:fontRef idx="minor"/>
        </p:style>
      </p:sp>
      <p:sp>
        <p:nvSpPr>
          <p:cNvPr id="471" name="CustomShape 10"/>
          <p:cNvSpPr/>
          <p:nvPr/>
        </p:nvSpPr>
        <p:spPr>
          <a:xfrm rot="16200000">
            <a:off x="3435480" y="1838520"/>
            <a:ext cx="2135880" cy="2135880"/>
          </a:xfrm>
          <a:prstGeom prst="pie">
            <a:avLst>
              <a:gd name="adj1" fmla="val 10788866"/>
              <a:gd name="adj2" fmla="val 16200000"/>
            </a:avLst>
          </a:prstGeom>
          <a:gradFill rotWithShape="0">
            <a:gsLst>
              <a:gs pos="0">
                <a:srgbClr val="f4fc68"/>
              </a:gs>
              <a:gs pos="58000">
                <a:srgbClr val="9ece46"/>
              </a:gs>
              <a:gs pos="100000">
                <a:srgbClr val="9ece46"/>
              </a:gs>
            </a:gsLst>
            <a:path path="circle">
              <a:fillToRect l="50000" t="50000" r="50000" b="50000"/>
            </a:path>
          </a:gradFill>
          <a:ln>
            <a:noFill/>
          </a:ln>
        </p:spPr>
        <p:style>
          <a:lnRef idx="0"/>
          <a:fillRef idx="0"/>
          <a:effectRef idx="0"/>
          <a:fontRef idx="minor"/>
        </p:style>
      </p:sp>
      <p:sp>
        <p:nvSpPr>
          <p:cNvPr id="472" name="TextShape 11"/>
          <p:cNvSpPr txBox="1"/>
          <p:nvPr/>
        </p:nvSpPr>
        <p:spPr>
          <a:xfrm>
            <a:off x="3816000" y="2127240"/>
            <a:ext cx="387720" cy="414360"/>
          </a:xfrm>
          <a:prstGeom prst="rect">
            <a:avLst/>
          </a:prstGeom>
        </p:spPr>
        <p:txBody>
          <a:bodyPr lIns="90000" rIns="90000" tIns="45000" bIns="45000" anchorCtr="1">
            <a:prstTxWarp prst="textPlain">
              <a:avLst>
                <a:gd name="adj" fmla="val 50000"/>
              </a:avLst>
            </a:prstTxWarp>
            <a:noAutofit/>
          </a:bodyPr>
          <a:p>
            <a:pPr algn="ctr">
              <a:lnSpc>
                <a:spcPct val="100000"/>
              </a:lnSpc>
            </a:pPr>
            <a:r>
              <a:rPr b="1" lang="en-IN" sz="1400" spc="-1" strike="noStrike">
                <a:solidFill>
                  <a:srgbClr val="ffffff"/>
                </a:solidFill>
                <a:latin typeface="Bebas Neue"/>
                <a:ea typeface="Arial"/>
              </a:rPr>
              <a:t>S</a:t>
            </a:r>
            <a:endParaRPr b="0" lang="en-IN" sz="1400" spc="-1" strike="noStrike">
              <a:latin typeface="Arial"/>
            </a:endParaRPr>
          </a:p>
        </p:txBody>
      </p:sp>
      <p:sp>
        <p:nvSpPr>
          <p:cNvPr id="473" name="TextShape 12"/>
          <p:cNvSpPr txBox="1"/>
          <p:nvPr/>
        </p:nvSpPr>
        <p:spPr>
          <a:xfrm>
            <a:off x="4901760" y="2134080"/>
            <a:ext cx="311040" cy="403560"/>
          </a:xfrm>
          <a:prstGeom prst="rect">
            <a:avLst/>
          </a:prstGeom>
        </p:spPr>
        <p:txBody>
          <a:bodyPr lIns="90000" rIns="90000" tIns="45000" bIns="45000" anchorCtr="1">
            <a:prstTxWarp prst="textPlain">
              <a:avLst>
                <a:gd name="adj" fmla="val 50000"/>
              </a:avLst>
            </a:prstTxWarp>
            <a:noAutofit/>
          </a:bodyPr>
          <a:p>
            <a:pPr algn="ctr">
              <a:lnSpc>
                <a:spcPct val="100000"/>
              </a:lnSpc>
            </a:pPr>
            <a:r>
              <a:rPr b="1" lang="en-IN" sz="5400" spc="-1" strike="noStrike">
                <a:solidFill>
                  <a:srgbClr val="ffffff"/>
                </a:solidFill>
                <a:latin typeface="Bebas Neue"/>
                <a:ea typeface="Arial"/>
              </a:rPr>
              <a:t>E</a:t>
            </a:r>
            <a:endParaRPr b="0" lang="en-IN" sz="5400" spc="-1" strike="noStrike">
              <a:latin typeface="Arial"/>
            </a:endParaRPr>
          </a:p>
        </p:txBody>
      </p:sp>
      <p:sp>
        <p:nvSpPr>
          <p:cNvPr id="474" name="TextShape 13"/>
          <p:cNvSpPr txBox="1"/>
          <p:nvPr/>
        </p:nvSpPr>
        <p:spPr>
          <a:xfrm>
            <a:off x="3816000" y="3105720"/>
            <a:ext cx="360360" cy="414360"/>
          </a:xfrm>
          <a:prstGeom prst="rect">
            <a:avLst/>
          </a:prstGeom>
        </p:spPr>
        <p:txBody>
          <a:bodyPr lIns="90000" rIns="90000" tIns="45000" bIns="45000" anchorCtr="1">
            <a:prstTxWarp prst="textPlain">
              <a:avLst>
                <a:gd name="adj" fmla="val 50000"/>
              </a:avLst>
            </a:prstTxWarp>
            <a:noAutofit/>
          </a:bodyPr>
          <a:p>
            <a:pPr algn="ctr">
              <a:lnSpc>
                <a:spcPct val="100000"/>
              </a:lnSpc>
            </a:pPr>
            <a:r>
              <a:rPr b="1" lang="en-IN" sz="1400" spc="-1" strike="noStrike">
                <a:solidFill>
                  <a:srgbClr val="ffffff"/>
                </a:solidFill>
                <a:latin typeface="Bebas Neue"/>
                <a:ea typeface="Arial"/>
              </a:rPr>
              <a:t>O</a:t>
            </a:r>
            <a:endParaRPr b="0" lang="en-IN" sz="1400" spc="-1" strike="noStrike">
              <a:latin typeface="Arial"/>
            </a:endParaRPr>
          </a:p>
        </p:txBody>
      </p:sp>
      <p:sp>
        <p:nvSpPr>
          <p:cNvPr id="475" name="TextShape 14"/>
          <p:cNvSpPr txBox="1"/>
          <p:nvPr/>
        </p:nvSpPr>
        <p:spPr>
          <a:xfrm>
            <a:off x="4896000" y="3123360"/>
            <a:ext cx="540000" cy="403560"/>
          </a:xfrm>
          <a:prstGeom prst="rect">
            <a:avLst/>
          </a:prstGeom>
        </p:spPr>
        <p:txBody>
          <a:bodyPr lIns="90000" rIns="90000" tIns="45000" bIns="45000" anchorCtr="1">
            <a:prstTxWarp prst="textPlain">
              <a:avLst>
                <a:gd name="adj" fmla="val 50000"/>
              </a:avLst>
            </a:prstTxWarp>
            <a:noAutofit/>
          </a:bodyPr>
          <a:p>
            <a:pPr algn="ctr">
              <a:lnSpc>
                <a:spcPct val="100000"/>
              </a:lnSpc>
            </a:pPr>
            <a:r>
              <a:rPr b="1" lang="en-IN" sz="2800" spc="-1" strike="noStrike">
                <a:solidFill>
                  <a:srgbClr val="ffffff"/>
                </a:solidFill>
                <a:latin typeface="Bebas Neue"/>
                <a:ea typeface="Arial"/>
              </a:rPr>
              <a:t>Q</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TextShape 1"/>
          <p:cNvSpPr txBox="1"/>
          <p:nvPr/>
        </p:nvSpPr>
        <p:spPr>
          <a:xfrm>
            <a:off x="457200" y="205200"/>
            <a:ext cx="8229240" cy="858600"/>
          </a:xfrm>
          <a:prstGeom prst="rect">
            <a:avLst/>
          </a:prstGeom>
          <a:noFill/>
          <a:ln>
            <a:noFill/>
          </a:ln>
        </p:spPr>
        <p:txBody>
          <a:bodyPr lIns="0" rIns="0" tIns="0" bIns="0" anchor="ctr">
            <a:noAutofit/>
          </a:bodyPr>
          <a:p>
            <a:pPr algn="ctr"/>
            <a:r>
              <a:rPr b="1" lang="en-IN" sz="3600" spc="-1" strike="noStrike" u="sng">
                <a:uFillTx/>
                <a:latin typeface="Arial"/>
              </a:rPr>
              <a:t>Result</a:t>
            </a:r>
            <a:endParaRPr b="1" lang="en-IN" sz="3600" spc="-1" strike="noStrike" u="sng">
              <a:uFillTx/>
              <a:latin typeface="Arial"/>
            </a:endParaRPr>
          </a:p>
        </p:txBody>
      </p:sp>
      <p:sp>
        <p:nvSpPr>
          <p:cNvPr id="477" name="TextShape 2"/>
          <p:cNvSpPr txBox="1"/>
          <p:nvPr/>
        </p:nvSpPr>
        <p:spPr>
          <a:xfrm>
            <a:off x="457200" y="1203480"/>
            <a:ext cx="8229240" cy="298296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2600" spc="-1" strike="noStrike">
                <a:latin typeface="Arial"/>
              </a:rPr>
              <a:t>Our method generates more synchronized lip movements compared with the other methods.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8" name="" descr=""/>
          <p:cNvPicPr/>
          <p:nvPr/>
        </p:nvPicPr>
        <p:blipFill>
          <a:blip r:embed="rId1"/>
          <a:stretch/>
        </p:blipFill>
        <p:spPr>
          <a:xfrm>
            <a:off x="1368000" y="144000"/>
            <a:ext cx="4968000" cy="482400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TextShape 1"/>
          <p:cNvSpPr txBox="1"/>
          <p:nvPr/>
        </p:nvSpPr>
        <p:spPr>
          <a:xfrm>
            <a:off x="432000" y="1366200"/>
            <a:ext cx="8496000" cy="2809080"/>
          </a:xfrm>
          <a:prstGeom prst="rect">
            <a:avLst/>
          </a:prstGeom>
          <a:noFill/>
          <a:ln>
            <a:noFill/>
          </a:ln>
        </p:spPr>
        <p:txBody>
          <a:bodyPr lIns="90000" rIns="90000" tIns="45000" bIns="45000">
            <a:noAutofit/>
          </a:bodyPr>
          <a:p>
            <a:pPr algn="just"/>
            <a:r>
              <a:rPr b="0" lang="en-IN" sz="2400" spc="-1" strike="noStrike">
                <a:latin typeface="Arial"/>
              </a:rPr>
              <a:t>In this paper, we propose a new method to generate lip-</a:t>
            </a:r>
            <a:endParaRPr b="0" lang="en-IN" sz="2400" spc="-1" strike="noStrike">
              <a:latin typeface="Arial"/>
            </a:endParaRPr>
          </a:p>
          <a:p>
            <a:pPr algn="just"/>
            <a:r>
              <a:rPr b="0" lang="en-IN" sz="2400" spc="-1" strike="noStrike">
                <a:latin typeface="Arial"/>
              </a:rPr>
              <a:t>synchronized talking face videos with high definition using</a:t>
            </a:r>
            <a:endParaRPr b="0" lang="en-IN" sz="2400" spc="-1" strike="noStrike">
              <a:latin typeface="Arial"/>
            </a:endParaRPr>
          </a:p>
          <a:p>
            <a:pPr algn="just"/>
            <a:r>
              <a:rPr b="0" lang="en-IN" sz="2400" spc="-1" strike="noStrike">
                <a:latin typeface="Arial"/>
              </a:rPr>
              <a:t>only 3min video, achieving data-efficient training. Given</a:t>
            </a:r>
            <a:endParaRPr b="0" lang="en-IN" sz="2400" spc="-1" strike="noStrike">
              <a:latin typeface="Arial"/>
            </a:endParaRPr>
          </a:p>
          <a:p>
            <a:pPr algn="just"/>
            <a:r>
              <a:rPr b="0" lang="en-IN" sz="2400" spc="-1" strike="noStrike">
                <a:latin typeface="Arial"/>
              </a:rPr>
              <a:t>any arbitrary audio input in the wild, it can drive the speech</a:t>
            </a:r>
            <a:endParaRPr b="0" lang="en-IN" sz="2400" spc="-1" strike="noStrike">
              <a:latin typeface="Arial"/>
            </a:endParaRPr>
          </a:p>
          <a:p>
            <a:pPr algn="just"/>
            <a:r>
              <a:rPr b="0" lang="en-IN" sz="2400" spc="-1" strike="noStrike">
                <a:latin typeface="Arial"/>
              </a:rPr>
              <a:t>video generation of the target character in the test process.</a:t>
            </a:r>
            <a:endParaRPr b="0" lang="en-IN" sz="2400" spc="-1" strike="noStrike">
              <a:latin typeface="Arial"/>
            </a:endParaRPr>
          </a:p>
          <a:p>
            <a:pPr algn="just"/>
            <a:r>
              <a:rPr b="0" lang="en-IN" sz="2400" spc="-1" strike="noStrike">
                <a:latin typeface="Arial"/>
              </a:rPr>
              <a:t>This method relieves the burden of target video collection</a:t>
            </a:r>
            <a:endParaRPr b="0" lang="en-IN" sz="2400" spc="-1" strike="noStrike">
              <a:latin typeface="Arial"/>
            </a:endParaRPr>
          </a:p>
          <a:p>
            <a:pPr algn="just"/>
            <a:r>
              <a:rPr b="0" lang="en-IN" sz="2400" spc="-1" strike="noStrike">
                <a:latin typeface="Arial"/>
              </a:rPr>
              <a:t>and reduces the production cost for virtual reality application,</a:t>
            </a:r>
            <a:endParaRPr b="0" lang="en-IN" sz="2400" spc="-1" strike="noStrike">
              <a:latin typeface="Arial"/>
            </a:endParaRPr>
          </a:p>
          <a:p>
            <a:pPr algn="just"/>
            <a:r>
              <a:rPr b="0" lang="en-IN" sz="2400" spc="-1" strike="noStrike">
                <a:latin typeface="Arial"/>
              </a:rPr>
              <a:t>which may lead to various potential applications</a:t>
            </a:r>
            <a:endParaRPr b="0" lang="en-IN" sz="2400" spc="-1" strike="noStrike">
              <a:latin typeface="Arial"/>
            </a:endParaRPr>
          </a:p>
        </p:txBody>
      </p:sp>
      <p:sp>
        <p:nvSpPr>
          <p:cNvPr id="480" name="TextShape 2"/>
          <p:cNvSpPr txBox="1"/>
          <p:nvPr/>
        </p:nvSpPr>
        <p:spPr>
          <a:xfrm>
            <a:off x="457200" y="205200"/>
            <a:ext cx="8229240" cy="858600"/>
          </a:xfrm>
          <a:prstGeom prst="rect">
            <a:avLst/>
          </a:prstGeom>
          <a:noFill/>
          <a:ln>
            <a:noFill/>
          </a:ln>
        </p:spPr>
        <p:txBody>
          <a:bodyPr lIns="0" rIns="0" tIns="0" bIns="0" anchor="ctr">
            <a:noAutofit/>
          </a:bodyPr>
          <a:p>
            <a:pPr algn="ctr">
              <a:lnSpc>
                <a:spcPct val="100000"/>
              </a:lnSpc>
            </a:pPr>
            <a:r>
              <a:rPr b="1" lang="en-IN" sz="3200" spc="-1" strike="noStrike" u="sng">
                <a:uFillTx/>
                <a:latin typeface="Arial"/>
              </a:rPr>
              <a:t>CONCLUSION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CustomShape 1"/>
          <p:cNvSpPr/>
          <p:nvPr/>
        </p:nvSpPr>
        <p:spPr>
          <a:xfrm>
            <a:off x="792000" y="310680"/>
            <a:ext cx="7591680" cy="6242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4400" spc="-1" strike="noStrike" u="sng">
                <a:solidFill>
                  <a:srgbClr val="000000"/>
                </a:solidFill>
                <a:uFillTx/>
                <a:latin typeface="Arial"/>
                <a:ea typeface="DejaVu Sans"/>
              </a:rPr>
              <a:t>Future Scope</a:t>
            </a:r>
            <a:endParaRPr b="0" lang="en-IN" sz="4400" spc="-1" strike="noStrike">
              <a:latin typeface="Arial"/>
            </a:endParaRPr>
          </a:p>
        </p:txBody>
      </p:sp>
      <p:sp>
        <p:nvSpPr>
          <p:cNvPr id="482" name="CustomShape 2"/>
          <p:cNvSpPr/>
          <p:nvPr/>
        </p:nvSpPr>
        <p:spPr>
          <a:xfrm>
            <a:off x="457200" y="1203480"/>
            <a:ext cx="8228160" cy="2981880"/>
          </a:xfrm>
          <a:prstGeom prst="rect">
            <a:avLst/>
          </a:prstGeom>
          <a:noFill/>
          <a:ln>
            <a:noFill/>
          </a:ln>
        </p:spPr>
        <p:style>
          <a:lnRef idx="0"/>
          <a:fillRef idx="0"/>
          <a:effectRef idx="0"/>
          <a:fontRef idx="minor"/>
        </p:style>
        <p:txBody>
          <a:bodyPr lIns="0" rIns="0" tIns="0" bIns="0">
            <a:normAutofit fontScale="97000"/>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Virtual Education</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Videoconferencing</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Game</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Entertainment</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Film and Television Animation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CustomShape 1"/>
          <p:cNvSpPr/>
          <p:nvPr/>
        </p:nvSpPr>
        <p:spPr>
          <a:xfrm>
            <a:off x="792000" y="288000"/>
            <a:ext cx="7591680" cy="455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u="sng">
                <a:solidFill>
                  <a:srgbClr val="000000"/>
                </a:solidFill>
                <a:uFillTx/>
                <a:latin typeface="Arial"/>
                <a:ea typeface="DejaVu Sans"/>
              </a:rPr>
              <a:t>References</a:t>
            </a:r>
            <a:endParaRPr b="0" lang="en-IN" sz="3200" spc="-1" strike="noStrike">
              <a:latin typeface="Arial"/>
            </a:endParaRPr>
          </a:p>
        </p:txBody>
      </p:sp>
      <p:sp>
        <p:nvSpPr>
          <p:cNvPr id="484" name="CustomShape 2"/>
          <p:cNvSpPr/>
          <p:nvPr/>
        </p:nvSpPr>
        <p:spPr>
          <a:xfrm>
            <a:off x="457200" y="1203480"/>
            <a:ext cx="8228160" cy="2981880"/>
          </a:xfrm>
          <a:prstGeom prst="rect">
            <a:avLst/>
          </a:prstGeom>
          <a:noFill/>
          <a:ln>
            <a:noFill/>
          </a:ln>
        </p:spPr>
        <p:style>
          <a:lnRef idx="0"/>
          <a:fillRef idx="0"/>
          <a:effectRef idx="0"/>
          <a:fontRef idx="minor"/>
        </p:style>
        <p:txBody>
          <a:bodyPr lIns="0" rIns="0" tIns="0" bIns="0">
            <a:normAutofit fontScale="54000"/>
          </a:bodyPr>
          <a:p>
            <a:pPr marL="432000" indent="-32292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a:t>
            </a:r>
            <a:r>
              <a:rPr b="0" lang="en-IN" sz="2400" spc="-1" strike="noStrike">
                <a:solidFill>
                  <a:srgbClr val="000000"/>
                </a:solidFill>
                <a:latin typeface="Arial"/>
                <a:ea typeface="DejaVu Sans"/>
              </a:rPr>
              <a:t>Synthesizing obama: Learning lip sync from audio,”ACM Transactions on Graphics, vol. 36, no. 4CD, pp.95.1–95.13, 2017.</a:t>
            </a:r>
            <a:endParaRPr b="0" lang="en-IN" sz="2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Xin Wen, Miao Wang, Christian Richardt, Ze-Yin Chen,and Shi-Min Hu, “Photorealistic audio-driven video portraits,” IEEE Transactions on Visualization and Computer Graphics, vol. 26, no. 12, pp. 3457–3466,2020.</a:t>
            </a:r>
            <a:endParaRPr b="0" lang="en-IN" sz="2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Lele Chen, Ross K. Maddox, Zhiyao Duan, and Chenliang Xu, “Hierarchical cross-modal talking face generation with dynamic pixel-wise loss,” in 2019 IEEE/CVF Conference on Computer Vision and Pattern Recognition (CVPR), 2019, pp. 7824–7833.</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CustomShape 1"/>
          <p:cNvSpPr/>
          <p:nvPr/>
        </p:nvSpPr>
        <p:spPr>
          <a:xfrm>
            <a:off x="457200" y="216000"/>
            <a:ext cx="8228160" cy="3969360"/>
          </a:xfrm>
          <a:prstGeom prst="rect">
            <a:avLst/>
          </a:prstGeom>
          <a:noFill/>
          <a:ln>
            <a:noFill/>
          </a:ln>
        </p:spPr>
        <p:style>
          <a:lnRef idx="0"/>
          <a:fillRef idx="0"/>
          <a:effectRef idx="0"/>
          <a:fontRef idx="minor"/>
        </p:style>
        <p:txBody>
          <a:bodyPr lIns="0" rIns="0" tIns="0" bIns="0">
            <a:normAutofit fontScale="74000"/>
          </a:bodyPr>
          <a:p>
            <a:pPr marL="432000" indent="-32292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K R Prajwal, Rudrabha Mukhopadhyay, Vinay P. Namboodiri, and C.V. Jawahar, “A lip sync expert is all you need for speech to lip generation in the wild,” in Proceedings of the 28th ACM International Conference on Multimedia, New York, NY, USA, 2020, MM ’20, p.484–492, Association for Computing Machinery.</a:t>
            </a:r>
            <a:endParaRPr b="0" lang="en-IN" sz="2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Yang Zhou, Xintong Han, Eli Shechtman, Jose Echevarria, Evangelos Kalogerakis, and Dingzeyu Li,“Makelttalk,” ACM Transactions on Graphics, vol. 39,no. 6, pp. 1–15, Nov 2020.</a:t>
            </a:r>
            <a:endParaRPr b="0" lang="en-IN" sz="2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Yurui Ren, Ge Li, Yuanqi Chen, Thomas H. Li, and Shan Liu, “Pirenderer: Controllable portrait image generation via semantic neural rendering,” 2021.</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CustomShape 1"/>
          <p:cNvSpPr/>
          <p:nvPr/>
        </p:nvSpPr>
        <p:spPr>
          <a:xfrm>
            <a:off x="457200" y="432000"/>
            <a:ext cx="8228160" cy="3753360"/>
          </a:xfrm>
          <a:prstGeom prst="rect">
            <a:avLst/>
          </a:prstGeom>
          <a:noFill/>
          <a:ln>
            <a:noFill/>
          </a:ln>
        </p:spPr>
        <p:style>
          <a:lnRef idx="0"/>
          <a:fillRef idx="0"/>
          <a:effectRef idx="0"/>
          <a:fontRef idx="minor"/>
        </p:style>
        <p:txBody>
          <a:bodyPr lIns="0" rIns="0" tIns="0" bIns="0">
            <a:normAutofit fontScale="68000"/>
          </a:bodyPr>
          <a:p>
            <a:pPr marL="432000" indent="-32292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Chenxu Zhang, Saifeng Ni, Zhipeng Fan, Hongbo Li,Ming Zeng, Madhukar Budagavi, and Xiaohu Guo, “3d talking face with personalized pose dynamics,” IEEE Transactions on Visualization and Computer Graphics,pp. 1–1, 2021.</a:t>
            </a:r>
            <a:endParaRPr b="0" lang="en-IN" sz="2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Chenxu Zhang, Yifan Zhao, Yifei Huang, Ming Zeng,Saifeng Ni, Madhukar Budagavi, and Xiaohu Guo, “FA-CIAL: synthesizing dynamic talking face with implicit attribute learning,” CoRR, vol. Abs/2108.07938, 2021.</a:t>
            </a:r>
            <a:endParaRPr b="0" lang="en-IN" sz="2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Triantafyllos Afouras, Joon Son Chung, Andrew Senior,Oriol Vinyals, and Andrew Zisserman, “Deep audio-visual speech recognition,” IEEE Transactions on Pattern Analysis and Machine Intelligence, pp. 1–1, 2018.</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9" name="Google Shape;90;p15" descr=""/>
          <p:cNvPicPr/>
          <p:nvPr/>
        </p:nvPicPr>
        <p:blipFill>
          <a:blip r:embed="rId1"/>
          <a:srcRect l="0" t="0" r="20896" b="32596"/>
          <a:stretch/>
        </p:blipFill>
        <p:spPr>
          <a:xfrm rot="19200">
            <a:off x="6941520" y="1982160"/>
            <a:ext cx="2219040" cy="2526480"/>
          </a:xfrm>
          <a:prstGeom prst="rect">
            <a:avLst/>
          </a:prstGeom>
          <a:ln>
            <a:noFill/>
          </a:ln>
        </p:spPr>
      </p:pic>
      <p:sp>
        <p:nvSpPr>
          <p:cNvPr id="390" name="CustomShape 1"/>
          <p:cNvSpPr/>
          <p:nvPr/>
        </p:nvSpPr>
        <p:spPr>
          <a:xfrm>
            <a:off x="2952000" y="-72000"/>
            <a:ext cx="2853360" cy="857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2800" spc="-1" strike="noStrike" u="sng">
                <a:solidFill>
                  <a:srgbClr val="000000"/>
                </a:solidFill>
                <a:uFillTx/>
                <a:latin typeface="Arial"/>
                <a:ea typeface="DejaVu Sans"/>
              </a:rPr>
              <a:t>INTRODUCTION</a:t>
            </a:r>
            <a:endParaRPr b="0" lang="en-IN" sz="2800" spc="-1" strike="noStrike">
              <a:latin typeface="Arial"/>
            </a:endParaRPr>
          </a:p>
        </p:txBody>
      </p:sp>
      <p:sp>
        <p:nvSpPr>
          <p:cNvPr id="391" name="CustomShape 2"/>
          <p:cNvSpPr/>
          <p:nvPr/>
        </p:nvSpPr>
        <p:spPr>
          <a:xfrm>
            <a:off x="1008000" y="864000"/>
            <a:ext cx="5830560" cy="3500280"/>
          </a:xfrm>
          <a:prstGeom prst="rect">
            <a:avLst/>
          </a:prstGeom>
          <a:noFill/>
          <a:ln>
            <a:noFill/>
          </a:ln>
        </p:spPr>
        <p:style>
          <a:lnRef idx="0"/>
          <a:fillRef idx="0"/>
          <a:effectRef idx="0"/>
          <a:fontRef idx="minor"/>
        </p:style>
        <p:txBody>
          <a:bodyPr lIns="0" rIns="0" tIns="0" bIns="0" anchor="ctr">
            <a:noAutofit/>
          </a:bodyPr>
          <a:p>
            <a:pPr algn="just">
              <a:lnSpc>
                <a:spcPct val="100000"/>
              </a:lnSpc>
              <a:tabLst>
                <a:tab algn="l" pos="0"/>
              </a:tabLst>
            </a:pPr>
            <a:r>
              <a:rPr b="0" i="1" lang="en" sz="2200" spc="-1" strike="noStrike">
                <a:solidFill>
                  <a:srgbClr val="1e263a"/>
                </a:solidFill>
                <a:latin typeface="IBM Plex Sans Condensed"/>
                <a:ea typeface="IBM Plex Sans Condensed"/>
              </a:rPr>
              <a:t>This paper proposes data-efficient audio-driven talking face generation method, which uses just a short target video to produce both lip-synchronized and high-definition face video driven by arbitrary audio in the wild.</a:t>
            </a:r>
            <a:endParaRPr b="0" lang="en-IN" sz="2200" spc="-1" strike="noStrike">
              <a:latin typeface="Arial"/>
            </a:endParaRPr>
          </a:p>
          <a:p>
            <a:pPr algn="just">
              <a:lnSpc>
                <a:spcPct val="100000"/>
              </a:lnSpc>
              <a:tabLst>
                <a:tab algn="l" pos="0"/>
              </a:tabLst>
            </a:pPr>
            <a:r>
              <a:rPr b="0" i="1" lang="en" sz="2200" spc="-1" strike="noStrike">
                <a:solidFill>
                  <a:srgbClr val="1e263a"/>
                </a:solidFill>
                <a:latin typeface="IBM Plex Sans Condensed"/>
                <a:ea typeface="IBM Plex Sans Condensed"/>
              </a:rPr>
              <a:t>In this work, the original target character’s face images are decomposed into 3D face model parameters including expression, geometry, illumination,etc.</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CustomShape 1"/>
          <p:cNvSpPr/>
          <p:nvPr/>
        </p:nvSpPr>
        <p:spPr>
          <a:xfrm>
            <a:off x="457200" y="360000"/>
            <a:ext cx="8228160" cy="3825360"/>
          </a:xfrm>
          <a:prstGeom prst="rect">
            <a:avLst/>
          </a:prstGeom>
          <a:noFill/>
          <a:ln>
            <a:noFill/>
          </a:ln>
        </p:spPr>
        <p:style>
          <a:lnRef idx="0"/>
          <a:fillRef idx="0"/>
          <a:effectRef idx="0"/>
          <a:fontRef idx="minor"/>
        </p:style>
        <p:txBody>
          <a:bodyPr lIns="0" rIns="0" tIns="0" bIns="0">
            <a:normAutofit fontScale="94000"/>
          </a:bodyPr>
          <a:p>
            <a:pPr marL="432000" indent="-32292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Yu Deng, Jiaolong Yang, Sicheng Xu, Dong Chen,Yunde Jia, and Xin Tong, “Accurate 3d face reconstruction with weakly-supervised learning: From single image to image set,” in 2019 IEEE/CVF Conference on Computer Vision and Pattern Recognition Workshops(CVPRW), 2019, pp. 285–295.</a:t>
            </a:r>
            <a:endParaRPr b="0" lang="en-IN" sz="2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Pascal Paysan, Reinhard Knothe, Brian Amberg, Sami Romdhani, and Thomas Vetter, “A 3d face model for pose and illumination invariant face recognition,” in 2009 Sixth IEEE International Conference on Advanced Video and Signal Based Surveillance, 2009, pp. 296–301.</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CustomShape 1"/>
          <p:cNvSpPr/>
          <p:nvPr/>
        </p:nvSpPr>
        <p:spPr>
          <a:xfrm>
            <a:off x="457200" y="360000"/>
            <a:ext cx="8228160" cy="38253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Yudong Guo, juyong zhang, Jianfei Cai, Boyi Jiang, and Jianmin Zheng, “Cnn-based real-time dense face reconstruction with inverse-rendered photo-realistic face images,” IEEE Transactions on Pattern Analysis and Machine Intelligence, vol. 41, no. 6, pp. 1294–1307, 2019</a:t>
            </a:r>
            <a:endParaRPr b="0" lang="en-IN" sz="2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Chen Cao, Yanlin Weng, Shun Zhou, Yiying Tong, and Kun Zhou, “Facewarehouse: A 3d facial expression database for visual computing,” IEEE Transactions on Visualization and Computer Graphics, vol. 20, no. 3, pp.413–425, 2014.</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CustomShape 1"/>
          <p:cNvSpPr/>
          <p:nvPr/>
        </p:nvSpPr>
        <p:spPr>
          <a:xfrm>
            <a:off x="457200" y="360000"/>
            <a:ext cx="8228160" cy="38253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2600" spc="-1" strike="noStrike">
                <a:solidFill>
                  <a:srgbClr val="000000"/>
                </a:solidFill>
                <a:latin typeface="Arial"/>
                <a:ea typeface="DejaVu Sans"/>
              </a:rPr>
              <a:t>R. Ramamoorthi and P. Hanrahan, “An efficient repre-sentation for irradiance environment maps,” Proceed-ings of the 28th annual conference on Computer graph-ics and interactive techniques, 2001.</a:t>
            </a:r>
            <a:endParaRPr b="0" lang="en-IN" sz="2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600" spc="-1" strike="noStrike">
                <a:solidFill>
                  <a:srgbClr val="000000"/>
                </a:solidFill>
                <a:latin typeface="Arial"/>
                <a:ea typeface="DejaVu Sans"/>
              </a:rPr>
              <a:t>Phillip Isola, Jun-Yan Zhu, Tinghui Zhou, and Alexei A.Efros, “Image-to-image translation with conditional adversarial networks,” 2018.</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CustomShape 1"/>
          <p:cNvSpPr/>
          <p:nvPr/>
        </p:nvSpPr>
        <p:spPr>
          <a:xfrm>
            <a:off x="2592000" y="1872000"/>
            <a:ext cx="3670920" cy="77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4800" spc="-1" strike="noStrike">
                <a:solidFill>
                  <a:srgbClr val="000000"/>
                </a:solidFill>
                <a:latin typeface="Arial"/>
                <a:ea typeface="DejaVu Sans"/>
              </a:rPr>
              <a:t>Thank You</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92" name="Table 1"/>
          <p:cNvGraphicFramePr/>
          <p:nvPr/>
        </p:nvGraphicFramePr>
        <p:xfrm>
          <a:off x="172800" y="652680"/>
          <a:ext cx="8423640" cy="2160000"/>
        </p:xfrm>
        <a:graphic>
          <a:graphicData uri="http://schemas.openxmlformats.org/drawingml/2006/table">
            <a:tbl>
              <a:tblPr/>
              <a:tblGrid>
                <a:gridCol w="915840"/>
                <a:gridCol w="3581280"/>
                <a:gridCol w="3926880"/>
              </a:tblGrid>
              <a:tr h="261720">
                <a:tc>
                  <a:txBody>
                    <a:bodyPr lIns="90000" rIns="90000">
                      <a:noAutofit/>
                    </a:bodyPr>
                    <a:p>
                      <a:pPr>
                        <a:lnSpc>
                          <a:spcPct val="100000"/>
                        </a:lnSpc>
                      </a:pPr>
                      <a:r>
                        <a:rPr b="0" lang="en-IN" sz="1100" spc="-1" strike="noStrike">
                          <a:latin typeface="Arial"/>
                        </a:rPr>
                        <a:t>Year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IN" sz="1100" spc="-1" strike="noStrike">
                          <a:latin typeface="Arial"/>
                        </a:rPr>
                        <a:t>Authors</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IN" sz="1100" spc="-1" strike="noStrike">
                          <a:latin typeface="Arial"/>
                        </a:rPr>
                        <a:t>Title</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33440">
                <a:tc>
                  <a:txBody>
                    <a:bodyPr lIns="90000" rIns="90000">
                      <a:noAutofit/>
                    </a:bodyPr>
                    <a:p>
                      <a:pPr>
                        <a:lnSpc>
                          <a:spcPct val="100000"/>
                        </a:lnSpc>
                      </a:pPr>
                      <a:r>
                        <a:rPr b="0" lang="en-IN" sz="1100" spc="-1" strike="noStrike">
                          <a:latin typeface="Arial"/>
                        </a:rPr>
                        <a:t>2017</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100" spc="-1" strike="noStrike">
                          <a:latin typeface="Arial"/>
                        </a:rPr>
                        <a:t>Supasorn </a:t>
                      </a:r>
                      <a:r>
                        <a:rPr b="0" lang="en-IN" sz="1100" spc="-1" strike="noStrike">
                          <a:latin typeface="Arial"/>
                        </a:rPr>
                        <a:t>Suwajanak</a:t>
                      </a:r>
                      <a:r>
                        <a:rPr b="0" lang="en-IN" sz="1100" spc="-1" strike="noStrike">
                          <a:latin typeface="Arial"/>
                        </a:rPr>
                        <a:t>orn,Steven </a:t>
                      </a:r>
                      <a:r>
                        <a:rPr b="0" lang="en-IN" sz="1100" spc="-1" strike="noStrike">
                          <a:latin typeface="Arial"/>
                        </a:rPr>
                        <a:t>M. Seitz,Ira </a:t>
                      </a:r>
                      <a:r>
                        <a:rPr b="0" lang="en-IN" sz="1100" spc="-1" strike="noStrike">
                          <a:latin typeface="Arial"/>
                        </a:rPr>
                        <a:t>Kemelmach</a:t>
                      </a:r>
                      <a:r>
                        <a:rPr b="0" lang="en-IN" sz="1100" spc="-1" strike="noStrike">
                          <a:latin typeface="Arial"/>
                        </a:rPr>
                        <a:t>er-</a:t>
                      </a:r>
                      <a:r>
                        <a:rPr b="0" lang="en-IN" sz="1100" spc="-1" strike="noStrike">
                          <a:latin typeface="Arial"/>
                        </a:rPr>
                        <a:t>Shlizerman</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100" spc="-1" strike="noStrike">
                          <a:latin typeface="Arial"/>
                        </a:rPr>
                        <a:t>Synthesizin</a:t>
                      </a:r>
                      <a:r>
                        <a:rPr b="0" lang="en-IN" sz="1100" spc="-1" strike="noStrike">
                          <a:latin typeface="Arial"/>
                        </a:rPr>
                        <a:t>g Obama: </a:t>
                      </a:r>
                      <a:r>
                        <a:rPr b="0" lang="en-IN" sz="1100" spc="-1" strike="noStrike">
                          <a:latin typeface="Arial"/>
                        </a:rPr>
                        <a:t>learning lip </a:t>
                      </a:r>
                      <a:r>
                        <a:rPr b="0" lang="en-IN" sz="1100" spc="-1" strike="noStrike">
                          <a:latin typeface="Arial"/>
                        </a:rPr>
                        <a:t>sync from </a:t>
                      </a:r>
                      <a:r>
                        <a:rPr b="0" lang="en-IN" sz="1100" spc="-1" strike="noStrike">
                          <a:latin typeface="Arial"/>
                        </a:rPr>
                        <a:t>audio</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33440">
                <a:tc>
                  <a:txBody>
                    <a:bodyPr lIns="90000" rIns="90000">
                      <a:noAutofit/>
                    </a:bodyPr>
                    <a:p>
                      <a:pPr>
                        <a:lnSpc>
                          <a:spcPct val="100000"/>
                        </a:lnSpc>
                      </a:pPr>
                      <a:r>
                        <a:rPr b="0" lang="en-IN" sz="1100" spc="-1" strike="noStrike">
                          <a:latin typeface="Arial"/>
                        </a:rPr>
                        <a:t>2020</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100" spc="-1" strike="noStrike">
                          <a:latin typeface="Arial"/>
                        </a:rPr>
                        <a:t>Xin Wen, </a:t>
                      </a:r>
                      <a:r>
                        <a:rPr b="0" lang="en-IN" sz="1100" spc="-1" strike="noStrike">
                          <a:latin typeface="Arial"/>
                        </a:rPr>
                        <a:t>Miao Wang, </a:t>
                      </a:r>
                      <a:r>
                        <a:rPr b="0" lang="en-IN" sz="1100" spc="-1" strike="noStrike">
                          <a:latin typeface="Arial"/>
                        </a:rPr>
                        <a:t>Christian </a:t>
                      </a:r>
                      <a:r>
                        <a:rPr b="0" lang="en-IN" sz="1100" spc="-1" strike="noStrike">
                          <a:latin typeface="Arial"/>
                        </a:rPr>
                        <a:t>Richardt, </a:t>
                      </a:r>
                      <a:r>
                        <a:rPr b="0" lang="en-IN" sz="1100" spc="-1" strike="noStrike">
                          <a:latin typeface="Arial"/>
                        </a:rPr>
                        <a:t>Ze-Yin </a:t>
                      </a:r>
                      <a:r>
                        <a:rPr b="0" lang="en-IN" sz="1100" spc="-1" strike="noStrike">
                          <a:latin typeface="Arial"/>
                        </a:rPr>
                        <a:t>Chen,and </a:t>
                      </a:r>
                      <a:r>
                        <a:rPr b="0" lang="en-IN" sz="1100" spc="-1" strike="noStrike">
                          <a:latin typeface="Arial"/>
                        </a:rPr>
                        <a:t>Shi-Min Hu</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100" spc="-1" strike="noStrike">
                          <a:latin typeface="Arial"/>
                        </a:rPr>
                        <a:t>Photorealist</a:t>
                      </a:r>
                      <a:r>
                        <a:rPr b="0" lang="en-IN" sz="1100" spc="-1" strike="noStrike">
                          <a:latin typeface="Arial"/>
                        </a:rPr>
                        <a:t>ic audio-</a:t>
                      </a:r>
                      <a:r>
                        <a:rPr b="0" lang="en-IN" sz="1100" spc="-1" strike="noStrike">
                          <a:latin typeface="Arial"/>
                        </a:rPr>
                        <a:t>driven </a:t>
                      </a:r>
                      <a:r>
                        <a:rPr b="0" lang="en-IN" sz="1100" spc="-1" strike="noStrike">
                          <a:latin typeface="Arial"/>
                        </a:rPr>
                        <a:t>video </a:t>
                      </a:r>
                      <a:r>
                        <a:rPr b="0" lang="en-IN" sz="1100" spc="-1" strike="noStrike">
                          <a:latin typeface="Arial"/>
                        </a:rPr>
                        <a:t>portraits</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17320">
                <a:tc>
                  <a:txBody>
                    <a:bodyPr lIns="90000" rIns="90000">
                      <a:noAutofit/>
                    </a:bodyPr>
                    <a:p>
                      <a:pPr>
                        <a:lnSpc>
                          <a:spcPct val="100000"/>
                        </a:lnSpc>
                      </a:pPr>
                      <a:r>
                        <a:rPr b="0" lang="en-IN" sz="1100" spc="-1" strike="noStrike">
                          <a:latin typeface="Arial"/>
                        </a:rPr>
                        <a:t>2019</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100" spc="-1" strike="noStrike">
                          <a:latin typeface="Arial"/>
                        </a:rPr>
                        <a:t>Lele Chen, Ross K. Maddox, Zhiyao Duan, and </a:t>
                      </a:r>
                      <a:r>
                        <a:rPr b="0" lang="en-IN" sz="1100" spc="-1" strike="noStrike">
                          <a:latin typeface="Arial"/>
                        </a:rPr>
                        <a:t>Chenliang Xu</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100" spc="-1" strike="noStrike">
                          <a:latin typeface="Arial"/>
                        </a:rPr>
                        <a:t>Hierarchical cross-modal talking face generation with </a:t>
                      </a:r>
                      <a:r>
                        <a:rPr b="0" lang="en-IN" sz="1100" spc="-1" strike="noStrike">
                          <a:latin typeface="Arial"/>
                        </a:rPr>
                        <a:t>dynamic pixel-wise</a:t>
                      </a:r>
                      <a:endParaRPr b="0" lang="en-IN" sz="1100" spc="-1" strike="noStrike">
                        <a:latin typeface="Arial"/>
                      </a:endParaRPr>
                    </a:p>
                    <a:p>
                      <a:pPr>
                        <a:lnSpc>
                          <a:spcPct val="100000"/>
                        </a:lnSpc>
                      </a:pPr>
                      <a:r>
                        <a:rPr b="0" lang="en-IN" sz="1100" spc="-1" strike="noStrike">
                          <a:latin typeface="Arial"/>
                        </a:rPr>
                        <a:t>loss</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17320">
                <a:tc>
                  <a:txBody>
                    <a:bodyPr lIns="90000" rIns="90000">
                      <a:noAutofit/>
                    </a:bodyPr>
                    <a:p>
                      <a:pPr>
                        <a:lnSpc>
                          <a:spcPct val="100000"/>
                        </a:lnSpc>
                      </a:pPr>
                      <a:r>
                        <a:rPr b="0" lang="en-IN" sz="1100" spc="-1" strike="noStrike">
                          <a:latin typeface="Arial"/>
                        </a:rPr>
                        <a:t>2020</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100" spc="-1" strike="noStrike">
                          <a:latin typeface="Arial"/>
                        </a:rPr>
                        <a:t>K R Prajwal, Rudrabha Mukhopadhyay, Vinay P. </a:t>
                      </a:r>
                      <a:r>
                        <a:rPr b="0" lang="en-IN" sz="1100" spc="-1" strike="noStrike">
                          <a:latin typeface="Arial"/>
                        </a:rPr>
                        <a:t>Namboodiri, and</a:t>
                      </a:r>
                      <a:endParaRPr b="0" lang="en-IN" sz="1100" spc="-1" strike="noStrike">
                        <a:latin typeface="Arial"/>
                      </a:endParaRPr>
                    </a:p>
                    <a:p>
                      <a:pPr>
                        <a:lnSpc>
                          <a:spcPct val="100000"/>
                        </a:lnSpc>
                      </a:pPr>
                      <a:r>
                        <a:rPr b="0" lang="en-IN" sz="1100" spc="-1" strike="noStrike">
                          <a:latin typeface="Arial"/>
                        </a:rPr>
                        <a:t>C.V. Jawahar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100" spc="-1" strike="noStrike">
                          <a:latin typeface="Arial"/>
                        </a:rPr>
                        <a:t>A lip sync expert is all you need for speech to lip</a:t>
                      </a:r>
                      <a:endParaRPr b="0" lang="en-IN" sz="1100" spc="-1" strike="noStrike">
                        <a:latin typeface="Arial"/>
                      </a:endParaRPr>
                    </a:p>
                    <a:p>
                      <a:pPr>
                        <a:lnSpc>
                          <a:spcPct val="100000"/>
                        </a:lnSpc>
                      </a:pPr>
                      <a:r>
                        <a:rPr b="0" lang="en-IN" sz="1100" spc="-1" strike="noStrike">
                          <a:latin typeface="Arial"/>
                        </a:rPr>
                        <a:t>generation in the wild</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58840">
                <a:tc>
                  <a:txBody>
                    <a:bodyPr lIns="90000" rIns="90000">
                      <a:noAutofit/>
                    </a:bodyPr>
                    <a:p>
                      <a:pPr>
                        <a:lnSpc>
                          <a:spcPct val="100000"/>
                        </a:lnSpc>
                      </a:pPr>
                      <a:r>
                        <a:rPr b="0" lang="en-IN" sz="1100" spc="-1" strike="noStrike">
                          <a:latin typeface="Arial"/>
                        </a:rPr>
                        <a:t>2020</a:t>
                      </a:r>
                      <a:endParaRPr b="0" lang="en-IN" sz="11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100" spc="-1" strike="noStrike">
                          <a:latin typeface="Arial"/>
                        </a:rPr>
                        <a:t>Yang Zhou, Xintong Han, Eli Shechtman, Jose </a:t>
                      </a:r>
                      <a:r>
                        <a:rPr b="0" lang="en-IN" sz="1100" spc="-1" strike="noStrike">
                          <a:latin typeface="Arial"/>
                        </a:rPr>
                        <a:t>Echevarria,</a:t>
                      </a:r>
                      <a:endParaRPr b="0" lang="en-IN" sz="1100" spc="-1" strike="noStrike">
                        <a:latin typeface="Times New Roman"/>
                      </a:endParaRPr>
                    </a:p>
                    <a:p>
                      <a:pPr>
                        <a:lnSpc>
                          <a:spcPct val="100000"/>
                        </a:lnSpc>
                      </a:pPr>
                      <a:r>
                        <a:rPr b="0" lang="en-IN" sz="1100" spc="-1" strike="noStrike">
                          <a:latin typeface="Arial"/>
                        </a:rPr>
                        <a:t>Evangelos Kalogerakis, and Dingzeyu Li</a:t>
                      </a:r>
                      <a:endParaRPr b="0" lang="en-IN" sz="11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100" spc="-1" strike="noStrike">
                          <a:latin typeface="Arial"/>
                        </a:rPr>
                        <a:t>Makelttalk</a:t>
                      </a:r>
                      <a:endParaRPr b="0" lang="en-IN" sz="11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58840">
                <a:tc>
                  <a:txBody>
                    <a:bodyPr lIns="90000" rIns="90000">
                      <a:noAutofit/>
                    </a:bodyPr>
                    <a:p>
                      <a:pPr>
                        <a:lnSpc>
                          <a:spcPct val="100000"/>
                        </a:lnSpc>
                      </a:pPr>
                      <a:r>
                        <a:rPr b="0" lang="en-IN" sz="1100" spc="-1" strike="noStrike">
                          <a:latin typeface="Arial"/>
                        </a:rPr>
                        <a:t>2021</a:t>
                      </a:r>
                      <a:endParaRPr b="0" lang="en-IN" sz="11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100" spc="-1" strike="noStrike">
                          <a:latin typeface="Arial"/>
                        </a:rPr>
                        <a:t>Yurui Ren, Ge Li, Yuanqi Chen, Thomas H. Li, and Shan Liu</a:t>
                      </a:r>
                      <a:endParaRPr b="0" lang="en-IN" sz="11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100" spc="-1" strike="noStrike">
                          <a:latin typeface="Arial"/>
                        </a:rPr>
                        <a:t>Pirenderer: Controllable portrait image generation via semantic</a:t>
                      </a:r>
                      <a:endParaRPr b="0" lang="en-IN" sz="1100" spc="-1" strike="noStrike">
                        <a:latin typeface="Times New Roman"/>
                      </a:endParaRPr>
                    </a:p>
                    <a:p>
                      <a:pPr>
                        <a:lnSpc>
                          <a:spcPct val="100000"/>
                        </a:lnSpc>
                      </a:pPr>
                      <a:r>
                        <a:rPr b="0" lang="en-IN" sz="1100" spc="-1" strike="noStrike">
                          <a:latin typeface="Arial"/>
                        </a:rPr>
                        <a:t>neural rendering</a:t>
                      </a:r>
                      <a:endParaRPr b="0" lang="en-IN" sz="11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58840">
                <a:tc>
                  <a:txBody>
                    <a:bodyPr lIns="90000" rIns="90000">
                      <a:noAutofit/>
                    </a:bodyPr>
                    <a:p>
                      <a:pPr>
                        <a:lnSpc>
                          <a:spcPct val="100000"/>
                        </a:lnSpc>
                      </a:pPr>
                      <a:r>
                        <a:rPr b="0" lang="en-IN" sz="1100" spc="-1" strike="noStrike">
                          <a:latin typeface="Arial"/>
                        </a:rPr>
                        <a:t>2021</a:t>
                      </a:r>
                      <a:endParaRPr b="0" lang="en-IN" sz="11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100" spc="-1" strike="noStrike">
                          <a:latin typeface="Arial"/>
                        </a:rPr>
                        <a:t>Chenxu Zhang, Saifeng Ni, Zhipeng Fan, Hongbo Li,Ming Zeng,Madhukar Budagavi, and Xiaohu Guo</a:t>
                      </a:r>
                      <a:endParaRPr b="0" lang="en-IN" sz="11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100" spc="-1" strike="noStrike">
                          <a:latin typeface="Arial"/>
                        </a:rPr>
                        <a:t>3d talking face with personalized</a:t>
                      </a:r>
                      <a:endParaRPr b="0" lang="en-IN" sz="1100" spc="-1" strike="noStrike">
                        <a:latin typeface="Times New Roman"/>
                      </a:endParaRPr>
                    </a:p>
                    <a:p>
                      <a:pPr>
                        <a:lnSpc>
                          <a:spcPct val="100000"/>
                        </a:lnSpc>
                      </a:pPr>
                      <a:r>
                        <a:rPr b="0" lang="en-IN" sz="1100" spc="-1" strike="noStrike">
                          <a:latin typeface="Arial"/>
                        </a:rPr>
                        <a:t>pose dynamics</a:t>
                      </a:r>
                      <a:endParaRPr b="0" lang="en-IN" sz="11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58840">
                <a:tc>
                  <a:txBody>
                    <a:bodyPr lIns="90000" rIns="90000">
                      <a:noAutofit/>
                    </a:bodyPr>
                    <a:p>
                      <a:pPr>
                        <a:lnSpc>
                          <a:spcPct val="100000"/>
                        </a:lnSpc>
                      </a:pPr>
                      <a:r>
                        <a:rPr b="0" lang="en-IN" sz="1100" spc="-1" strike="noStrike">
                          <a:latin typeface="Arial"/>
                        </a:rPr>
                        <a:t>2018</a:t>
                      </a:r>
                      <a:endParaRPr b="0" lang="en-IN" sz="11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100" spc="-1" strike="noStrike">
                          <a:latin typeface="Arial"/>
                        </a:rPr>
                        <a:t>Triantafyllos Afouras, Joon Son Chung, Andrew Senior,Oriol Vinyals, and Andrew Zisserman</a:t>
                      </a:r>
                      <a:endParaRPr b="0" lang="en-IN" sz="11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100" spc="-1" strike="noStrike">
                          <a:latin typeface="Arial"/>
                        </a:rPr>
                        <a:t>Deep audio-visual speech recognition</a:t>
                      </a:r>
                      <a:endParaRPr b="0" lang="en-IN" sz="11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393" name="CustomShape 2"/>
          <p:cNvSpPr/>
          <p:nvPr/>
        </p:nvSpPr>
        <p:spPr>
          <a:xfrm>
            <a:off x="2736000" y="72000"/>
            <a:ext cx="3886920" cy="545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3200" spc="-1" strike="noStrike" u="sng">
                <a:solidFill>
                  <a:srgbClr val="000000"/>
                </a:solidFill>
                <a:uFillTx/>
                <a:latin typeface="Arial"/>
                <a:ea typeface="DejaVu Sans"/>
              </a:rPr>
              <a:t>Literature Survey</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94" name="Table 1"/>
          <p:cNvGraphicFramePr/>
          <p:nvPr/>
        </p:nvGraphicFramePr>
        <p:xfrm>
          <a:off x="251280" y="419760"/>
          <a:ext cx="8423640" cy="2386800"/>
        </p:xfrm>
        <a:graphic>
          <a:graphicData uri="http://schemas.openxmlformats.org/drawingml/2006/table">
            <a:tbl>
              <a:tblPr/>
              <a:tblGrid>
                <a:gridCol w="915840"/>
                <a:gridCol w="3581280"/>
                <a:gridCol w="3926880"/>
              </a:tblGrid>
              <a:tr h="271800">
                <a:tc>
                  <a:txBody>
                    <a:bodyPr lIns="90000" rIns="90000">
                      <a:noAutofit/>
                    </a:bodyPr>
                    <a:p>
                      <a:pPr>
                        <a:lnSpc>
                          <a:spcPct val="100000"/>
                        </a:lnSpc>
                      </a:pPr>
                      <a:r>
                        <a:rPr b="0" lang="en-IN" sz="1100" spc="-1" strike="noStrike">
                          <a:latin typeface="Arial"/>
                        </a:rPr>
                        <a:t>Year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IN" sz="1100" spc="-1" strike="noStrike">
                          <a:latin typeface="Arial"/>
                        </a:rPr>
                        <a:t>Authors</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IN" sz="1100" spc="-1" strike="noStrike">
                          <a:latin typeface="Arial"/>
                        </a:rPr>
                        <a:t>Title</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13800">
                <a:tc>
                  <a:txBody>
                    <a:bodyPr lIns="90000" rIns="90000">
                      <a:noAutofit/>
                    </a:bodyPr>
                    <a:p>
                      <a:pPr>
                        <a:lnSpc>
                          <a:spcPct val="100000"/>
                        </a:lnSpc>
                      </a:pPr>
                      <a:r>
                        <a:rPr b="0" lang="en-IN" sz="1100" spc="-1" strike="noStrike">
                          <a:latin typeface="Arial"/>
                        </a:rPr>
                        <a:t>2019</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100" spc="-1" strike="noStrike">
                          <a:latin typeface="Arial"/>
                        </a:rPr>
                        <a:t>Yu Deng, Jiaolong Yang, Sicheng Xu, Dong Chen,Yunde Jia,</a:t>
                      </a:r>
                      <a:endParaRPr b="0" lang="en-IN" sz="1100" spc="-1" strike="noStrike">
                        <a:latin typeface="Arial"/>
                      </a:endParaRPr>
                    </a:p>
                    <a:p>
                      <a:pPr>
                        <a:lnSpc>
                          <a:spcPct val="100000"/>
                        </a:lnSpc>
                      </a:pPr>
                      <a:r>
                        <a:rPr b="0" lang="en-IN" sz="1100" spc="-1" strike="noStrike">
                          <a:latin typeface="Arial"/>
                        </a:rPr>
                        <a:t>and Xin Tong</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100" spc="-1" strike="noStrike">
                          <a:latin typeface="Arial"/>
                        </a:rPr>
                        <a:t>Accurate 3d face reconstruction with weakly-supervised learning: From single image to image set</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42800">
                <a:tc>
                  <a:txBody>
                    <a:bodyPr lIns="90000" rIns="90000">
                      <a:noAutofit/>
                    </a:bodyPr>
                    <a:p>
                      <a:pPr>
                        <a:lnSpc>
                          <a:spcPct val="100000"/>
                        </a:lnSpc>
                      </a:pPr>
                      <a:r>
                        <a:rPr b="0" lang="en-IN" sz="1100" spc="-1" strike="noStrike">
                          <a:latin typeface="Arial"/>
                        </a:rPr>
                        <a:t>2009</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100" spc="-1" strike="noStrike">
                          <a:latin typeface="Arial"/>
                        </a:rPr>
                        <a:t>Pascal Paysan, Reinhard Knothe, Brian Amberg, Sami</a:t>
                      </a:r>
                      <a:endParaRPr b="0" lang="en-IN" sz="1100" spc="-1" strike="noStrike">
                        <a:latin typeface="Arial"/>
                      </a:endParaRPr>
                    </a:p>
                    <a:p>
                      <a:pPr>
                        <a:lnSpc>
                          <a:spcPct val="100000"/>
                        </a:lnSpc>
                      </a:pPr>
                      <a:r>
                        <a:rPr b="0" lang="en-IN" sz="1100" spc="-1" strike="noStrike">
                          <a:latin typeface="Arial"/>
                        </a:rPr>
                        <a:t>Romdhani, and Thomas Vetter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100" spc="-1" strike="noStrike">
                          <a:latin typeface="Arial"/>
                        </a:rPr>
                        <a:t>A 3d face model for pose and</a:t>
                      </a:r>
                      <a:endParaRPr b="0" lang="en-IN" sz="1100" spc="-1" strike="noStrike">
                        <a:latin typeface="Arial"/>
                      </a:endParaRPr>
                    </a:p>
                    <a:p>
                      <a:pPr>
                        <a:lnSpc>
                          <a:spcPct val="100000"/>
                        </a:lnSpc>
                      </a:pPr>
                      <a:r>
                        <a:rPr b="0" lang="en-IN" sz="1100" spc="-1" strike="noStrike">
                          <a:latin typeface="Arial"/>
                        </a:rPr>
                        <a:t>illumination invariant face recognition</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13800">
                <a:tc>
                  <a:txBody>
                    <a:bodyPr lIns="90000" rIns="90000">
                      <a:noAutofit/>
                    </a:bodyPr>
                    <a:p>
                      <a:pPr>
                        <a:lnSpc>
                          <a:spcPct val="100000"/>
                        </a:lnSpc>
                      </a:pPr>
                      <a:r>
                        <a:rPr b="0" lang="en-IN" sz="1100" spc="-1" strike="noStrike">
                          <a:latin typeface="Arial"/>
                        </a:rPr>
                        <a:t>2019</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100" spc="-1" strike="noStrike">
                          <a:latin typeface="Arial"/>
                        </a:rPr>
                        <a:t>Yudong Guo, juyong zhang, Jianfei Cai, Boyi Jiang, and</a:t>
                      </a:r>
                      <a:endParaRPr b="0" lang="en-IN" sz="1100" spc="-1" strike="noStrike">
                        <a:latin typeface="Arial"/>
                      </a:endParaRPr>
                    </a:p>
                    <a:p>
                      <a:pPr>
                        <a:lnSpc>
                          <a:spcPct val="100000"/>
                        </a:lnSpc>
                      </a:pPr>
                      <a:r>
                        <a:rPr b="0" lang="en-IN" sz="1100" spc="-1" strike="noStrike">
                          <a:latin typeface="Arial"/>
                        </a:rPr>
                        <a:t>Jianmin Zheng</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100" spc="-1" strike="noStrike">
                          <a:latin typeface="Arial"/>
                        </a:rPr>
                        <a:t>Cnn-based real-time dense face</a:t>
                      </a:r>
                      <a:endParaRPr b="0" lang="en-IN" sz="1100" spc="-1" strike="noStrike">
                        <a:latin typeface="Arial"/>
                      </a:endParaRPr>
                    </a:p>
                    <a:p>
                      <a:pPr>
                        <a:lnSpc>
                          <a:spcPct val="100000"/>
                        </a:lnSpc>
                      </a:pPr>
                      <a:r>
                        <a:rPr b="0" lang="en-IN" sz="1100" spc="-1" strike="noStrike">
                          <a:latin typeface="Arial"/>
                        </a:rPr>
                        <a:t>reconstruction with inverse-rendered photo-realistic face images</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44600">
                <a:tc>
                  <a:txBody>
                    <a:bodyPr lIns="90000" rIns="90000">
                      <a:noAutofit/>
                    </a:bodyPr>
                    <a:p>
                      <a:pPr>
                        <a:lnSpc>
                          <a:spcPct val="100000"/>
                        </a:lnSpc>
                      </a:pPr>
                      <a:r>
                        <a:rPr b="0" lang="en-IN" sz="1100" spc="-1" strike="noStrike">
                          <a:latin typeface="Arial"/>
                        </a:rPr>
                        <a:t>2014</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100" spc="-1" strike="noStrike">
                          <a:latin typeface="Arial"/>
                        </a:rPr>
                        <a:t>Chen Cao, Yanlin Weng, Shun Zhou, Yiying Tong, and</a:t>
                      </a:r>
                      <a:endParaRPr b="0" lang="en-IN" sz="1100" spc="-1" strike="noStrike">
                        <a:latin typeface="Arial"/>
                      </a:endParaRPr>
                    </a:p>
                    <a:p>
                      <a:pPr>
                        <a:lnSpc>
                          <a:spcPct val="100000"/>
                        </a:lnSpc>
                      </a:pPr>
                      <a:r>
                        <a:rPr b="0" lang="en-IN" sz="1100" spc="-1" strike="noStrike">
                          <a:latin typeface="Arial"/>
                        </a:rPr>
                        <a:t>Kun Zhou</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100" spc="-1" strike="noStrike">
                          <a:latin typeface="Arial"/>
                        </a:rPr>
                        <a:t>Facewarehouse: A 3d facial expression database for visual computing</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44600">
                <a:tc>
                  <a:txBody>
                    <a:bodyPr lIns="90000" rIns="90000">
                      <a:noAutofit/>
                    </a:bodyPr>
                    <a:p>
                      <a:pPr>
                        <a:lnSpc>
                          <a:spcPct val="100000"/>
                        </a:lnSpc>
                      </a:pPr>
                      <a:r>
                        <a:rPr b="0" lang="en-IN" sz="1100" spc="-1" strike="noStrike">
                          <a:latin typeface="Arial"/>
                        </a:rPr>
                        <a:t>2001</a:t>
                      </a:r>
                      <a:endParaRPr b="0" lang="en-IN" sz="11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100" spc="-1" strike="noStrike">
                          <a:latin typeface="Arial"/>
                        </a:rPr>
                        <a:t>R. Ramamoorthi and P. Hanrahan</a:t>
                      </a:r>
                      <a:endParaRPr b="0" lang="en-IN" sz="11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100" spc="-1" strike="noStrike">
                          <a:latin typeface="Arial"/>
                        </a:rPr>
                        <a:t>An efficient</a:t>
                      </a:r>
                      <a:endParaRPr b="0" lang="en-IN" sz="1100" spc="-1" strike="noStrike">
                        <a:latin typeface="Times New Roman"/>
                      </a:endParaRPr>
                    </a:p>
                    <a:p>
                      <a:pPr>
                        <a:lnSpc>
                          <a:spcPct val="100000"/>
                        </a:lnSpc>
                      </a:pPr>
                      <a:r>
                        <a:rPr b="0" lang="en-IN" sz="1100" spc="-1" strike="noStrike">
                          <a:latin typeface="Arial"/>
                        </a:rPr>
                        <a:t>repre-sentation for irradiance environment maps</a:t>
                      </a:r>
                      <a:endParaRPr b="0" lang="en-IN" sz="1100" spc="-1" strike="noStrike">
                        <a:latin typeface="Times New Roman"/>
                      </a:endParaRPr>
                    </a:p>
                    <a:p>
                      <a:pPr>
                        <a:lnSpc>
                          <a:spcPct val="100000"/>
                        </a:lnSpc>
                      </a:pPr>
                      <a:endParaRPr b="0" lang="en-IN" sz="11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44600">
                <a:tc>
                  <a:txBody>
                    <a:bodyPr lIns="90000" rIns="90000">
                      <a:noAutofit/>
                    </a:bodyPr>
                    <a:p>
                      <a:pPr>
                        <a:lnSpc>
                          <a:spcPct val="100000"/>
                        </a:lnSpc>
                      </a:pPr>
                      <a:r>
                        <a:rPr b="0" lang="en-IN" sz="1100" spc="-1" strike="noStrike">
                          <a:latin typeface="Arial"/>
                        </a:rPr>
                        <a:t>2018</a:t>
                      </a:r>
                      <a:endParaRPr b="0" lang="en-IN" sz="11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100" spc="-1" strike="noStrike">
                          <a:latin typeface="Arial"/>
                        </a:rPr>
                        <a:t>Phillip Isola, Jun-Yan Zhu, Tinghui Zhou, and Alexei</a:t>
                      </a:r>
                      <a:endParaRPr b="0" lang="en-IN" sz="1100" spc="-1" strike="noStrike">
                        <a:latin typeface="Times New Roman"/>
                      </a:endParaRPr>
                    </a:p>
                    <a:p>
                      <a:pPr>
                        <a:lnSpc>
                          <a:spcPct val="100000"/>
                        </a:lnSpc>
                      </a:pPr>
                      <a:r>
                        <a:rPr b="0" lang="en-IN" sz="1100" spc="-1" strike="noStrike">
                          <a:latin typeface="Arial"/>
                        </a:rPr>
                        <a:t>A.Efros</a:t>
                      </a:r>
                      <a:endParaRPr b="0" lang="en-IN" sz="11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100" spc="-1" strike="noStrike">
                          <a:latin typeface="Arial"/>
                        </a:rPr>
                        <a:t>Image-to-image translation with conditional</a:t>
                      </a:r>
                      <a:endParaRPr b="0" lang="en-IN" sz="1100" spc="-1" strike="noStrike">
                        <a:latin typeface="Times New Roman"/>
                      </a:endParaRPr>
                    </a:p>
                    <a:p>
                      <a:pPr>
                        <a:lnSpc>
                          <a:spcPct val="100000"/>
                        </a:lnSpc>
                      </a:pPr>
                      <a:r>
                        <a:rPr b="0" lang="en-IN" sz="1100" spc="-1" strike="noStrike">
                          <a:latin typeface="Arial"/>
                        </a:rPr>
                        <a:t>adversarial networks</a:t>
                      </a:r>
                      <a:endParaRPr b="0" lang="en-IN" sz="11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TextShape 1"/>
          <p:cNvSpPr txBox="1"/>
          <p:nvPr/>
        </p:nvSpPr>
        <p:spPr>
          <a:xfrm>
            <a:off x="457200" y="205200"/>
            <a:ext cx="8229240" cy="858600"/>
          </a:xfrm>
          <a:prstGeom prst="rect">
            <a:avLst/>
          </a:prstGeom>
          <a:noFill/>
          <a:ln>
            <a:noFill/>
          </a:ln>
        </p:spPr>
        <p:txBody>
          <a:bodyPr lIns="0" rIns="0" tIns="0" bIns="0" anchor="ctr">
            <a:noAutofit/>
          </a:bodyPr>
          <a:p>
            <a:pPr algn="ctr"/>
            <a:r>
              <a:rPr b="1" lang="en-IN" sz="2800" spc="-1" strike="noStrike" u="sng">
                <a:uFillTx/>
                <a:latin typeface="Arial"/>
              </a:rPr>
              <a:t>Existing vs Proposed Methods</a:t>
            </a:r>
            <a:endParaRPr b="1" lang="en-IN" sz="2800" spc="-1" strike="noStrike" u="sng">
              <a:uFillTx/>
              <a:latin typeface="Arial"/>
            </a:endParaRPr>
          </a:p>
        </p:txBody>
      </p:sp>
      <p:sp>
        <p:nvSpPr>
          <p:cNvPr id="396" name="TextShape 2"/>
          <p:cNvSpPr txBox="1"/>
          <p:nvPr/>
        </p:nvSpPr>
        <p:spPr>
          <a:xfrm>
            <a:off x="457200" y="1203480"/>
            <a:ext cx="8229240" cy="298296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2200" spc="-1" strike="noStrike">
                <a:latin typeface="Arial"/>
              </a:rPr>
              <a:t>The existing talking face generation methods can not simultaneously achieve high definition and lip synchronization</a:t>
            </a:r>
            <a:endParaRPr b="0" lang="en-IN" sz="2200" spc="-1" strike="noStrike">
              <a:latin typeface="Arial"/>
            </a:endParaRPr>
          </a:p>
          <a:p>
            <a:pPr marL="432000" indent="-324000">
              <a:spcBef>
                <a:spcPts val="1417"/>
              </a:spcBef>
              <a:buClr>
                <a:srgbClr val="000000"/>
              </a:buClr>
              <a:buSzPct val="45000"/>
              <a:buFont typeface="Wingdings" charset="2"/>
              <a:buChar char=""/>
            </a:pPr>
            <a:r>
              <a:rPr b="0" lang="en-IN" sz="2200" spc="-1" strike="noStrike">
                <a:latin typeface="Arial"/>
              </a:rPr>
              <a:t>Rating</a:t>
            </a:r>
            <a:endParaRPr b="0" lang="en-IN" sz="2200" spc="-1" strike="noStrike">
              <a:latin typeface="Arial"/>
            </a:endParaRPr>
          </a:p>
        </p:txBody>
      </p:sp>
      <p:pic>
        <p:nvPicPr>
          <p:cNvPr id="397" name="" descr=""/>
          <p:cNvPicPr/>
          <p:nvPr/>
        </p:nvPicPr>
        <p:blipFill>
          <a:blip r:embed="rId1"/>
          <a:stretch/>
        </p:blipFill>
        <p:spPr>
          <a:xfrm>
            <a:off x="1574280" y="2520000"/>
            <a:ext cx="3609720" cy="25920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TextShape 1"/>
          <p:cNvSpPr txBox="1"/>
          <p:nvPr/>
        </p:nvSpPr>
        <p:spPr>
          <a:xfrm>
            <a:off x="457200" y="205200"/>
            <a:ext cx="8229240" cy="858600"/>
          </a:xfrm>
          <a:prstGeom prst="rect">
            <a:avLst/>
          </a:prstGeom>
          <a:noFill/>
          <a:ln>
            <a:noFill/>
          </a:ln>
        </p:spPr>
        <p:txBody>
          <a:bodyPr lIns="0" rIns="0" tIns="0" bIns="0" anchor="ctr">
            <a:noAutofit/>
          </a:bodyPr>
          <a:p>
            <a:pPr algn="ctr"/>
            <a:r>
              <a:rPr b="1" lang="en-IN" sz="3200" spc="-1" strike="noStrike" u="sng">
                <a:uFillTx/>
                <a:latin typeface="Arial"/>
              </a:rPr>
              <a:t>Key Terms</a:t>
            </a:r>
            <a:endParaRPr b="1" lang="en-IN" sz="3200" spc="-1" strike="noStrike" u="sng">
              <a:uFillTx/>
              <a:latin typeface="Arial"/>
            </a:endParaRPr>
          </a:p>
        </p:txBody>
      </p:sp>
      <p:sp>
        <p:nvSpPr>
          <p:cNvPr id="399" name="TextShape 2"/>
          <p:cNvSpPr txBox="1"/>
          <p:nvPr/>
        </p:nvSpPr>
        <p:spPr>
          <a:xfrm>
            <a:off x="576000" y="1872000"/>
            <a:ext cx="8110440" cy="231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2800" spc="-1" strike="noStrike">
                <a:latin typeface="Arial"/>
              </a:rPr>
              <a:t>Lip Synchronization</a:t>
            </a:r>
            <a:endParaRPr b="0" lang="en-IN" sz="2800" spc="-1" strike="noStrike">
              <a:latin typeface="Arial"/>
            </a:endParaRPr>
          </a:p>
          <a:p>
            <a:pPr marL="432000" indent="-324000">
              <a:spcBef>
                <a:spcPts val="1417"/>
              </a:spcBef>
              <a:buClr>
                <a:srgbClr val="000000"/>
              </a:buClr>
              <a:buSzPct val="45000"/>
              <a:buFont typeface="Wingdings" charset="2"/>
              <a:buChar char=""/>
            </a:pPr>
            <a:r>
              <a:rPr b="0" lang="en-IN" sz="2800" spc="-1" strike="noStrike">
                <a:latin typeface="Arial"/>
              </a:rPr>
              <a:t>Neural Rendering</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0" name="Google Shape;354;p33" descr=""/>
          <p:cNvPicPr/>
          <p:nvPr/>
        </p:nvPicPr>
        <p:blipFill>
          <a:blip r:embed="rId1"/>
          <a:stretch/>
        </p:blipFill>
        <p:spPr>
          <a:xfrm>
            <a:off x="1224000" y="384480"/>
            <a:ext cx="7589880" cy="1774080"/>
          </a:xfrm>
          <a:prstGeom prst="rect">
            <a:avLst/>
          </a:prstGeom>
          <a:ln>
            <a:noFill/>
          </a:ln>
        </p:spPr>
      </p:pic>
      <p:pic>
        <p:nvPicPr>
          <p:cNvPr id="401" name="Google Shape;356;p33" descr=""/>
          <p:cNvPicPr/>
          <p:nvPr/>
        </p:nvPicPr>
        <p:blipFill>
          <a:blip r:embed="rId2"/>
          <a:stretch/>
        </p:blipFill>
        <p:spPr>
          <a:xfrm>
            <a:off x="4392000" y="2088000"/>
            <a:ext cx="2903040" cy="2983680"/>
          </a:xfrm>
          <a:prstGeom prst="rect">
            <a:avLst/>
          </a:prstGeom>
          <a:ln>
            <a:noFill/>
          </a:ln>
        </p:spPr>
      </p:pic>
      <p:sp>
        <p:nvSpPr>
          <p:cNvPr id="402" name="CustomShape 1"/>
          <p:cNvSpPr/>
          <p:nvPr/>
        </p:nvSpPr>
        <p:spPr>
          <a:xfrm>
            <a:off x="2808360" y="504000"/>
            <a:ext cx="4894560" cy="1112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3600" spc="-1" strike="noStrike">
                <a:solidFill>
                  <a:srgbClr val="000000"/>
                </a:solidFill>
                <a:latin typeface="Arial"/>
                <a:ea typeface="DejaVu Sans"/>
              </a:rPr>
              <a:t>What is meant by Lip Synchronization?</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457200" y="205200"/>
            <a:ext cx="8227800" cy="857160"/>
          </a:xfrm>
          <a:prstGeom prst="rect">
            <a:avLst/>
          </a:prstGeom>
          <a:noFill/>
          <a:ln>
            <a:noFill/>
          </a:ln>
          <a:effectLst>
            <a:outerShdw dir="5400000" dist="9360">
              <a:srgbClr val="1e263a">
                <a:alpha val="30000"/>
              </a:srgbClr>
            </a:outerShdw>
          </a:effectLst>
        </p:spPr>
        <p:style>
          <a:lnRef idx="0"/>
          <a:fillRef idx="0"/>
          <a:effectRef idx="0"/>
          <a:fontRef idx="minor"/>
        </p:style>
        <p:txBody>
          <a:bodyPr lIns="0" rIns="0" tIns="0" bIns="0" anchor="b">
            <a:noAutofit/>
          </a:bodyPr>
          <a:p>
            <a:pPr>
              <a:lnSpc>
                <a:spcPct val="100000"/>
              </a:lnSpc>
              <a:tabLst>
                <a:tab algn="l" pos="0"/>
              </a:tabLst>
            </a:pPr>
            <a:r>
              <a:rPr b="1" lang="en" sz="3600" spc="-1" strike="noStrike">
                <a:solidFill>
                  <a:srgbClr val="000000"/>
                </a:solidFill>
                <a:latin typeface="Bebas Neue"/>
                <a:ea typeface="Bebas Neue"/>
              </a:rPr>
              <a:t>Lip Synchronization</a:t>
            </a:r>
            <a:endParaRPr b="0" lang="en-IN" sz="3600" spc="-1" strike="noStrike">
              <a:latin typeface="Arial"/>
            </a:endParaRPr>
          </a:p>
        </p:txBody>
      </p:sp>
      <p:sp>
        <p:nvSpPr>
          <p:cNvPr id="404" name="CustomShape 2"/>
          <p:cNvSpPr/>
          <p:nvPr/>
        </p:nvSpPr>
        <p:spPr>
          <a:xfrm>
            <a:off x="410760" y="1800000"/>
            <a:ext cx="8227800" cy="2179080"/>
          </a:xfrm>
          <a:prstGeom prst="rect">
            <a:avLst/>
          </a:prstGeom>
          <a:noFill/>
          <a:ln>
            <a:noFill/>
          </a:ln>
        </p:spPr>
        <p:style>
          <a:lnRef idx="0"/>
          <a:fillRef idx="0"/>
          <a:effectRef idx="0"/>
          <a:fontRef idx="minor"/>
        </p:style>
        <p:txBody>
          <a:bodyPr lIns="0" rIns="0" tIns="0" bIns="0">
            <a:noAutofit/>
          </a:bodyPr>
          <a:p>
            <a:pPr>
              <a:lnSpc>
                <a:spcPct val="115000"/>
              </a:lnSpc>
              <a:spcAft>
                <a:spcPts val="799"/>
              </a:spcAft>
              <a:tabLst>
                <a:tab algn="l" pos="0"/>
              </a:tabLst>
            </a:pPr>
            <a:r>
              <a:rPr b="0" lang="en" sz="3200" spc="-1" strike="noStrike">
                <a:solidFill>
                  <a:srgbClr val="000000"/>
                </a:solidFill>
                <a:latin typeface="IBM Plex Sans Condensed"/>
                <a:ea typeface="IBM Plex Sans Condensed"/>
              </a:rPr>
              <a:t>It is a technical term for matching a speaking or singing person's lip movements with sung or spoken vocals.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2022-11-02T23:30:25Z</dcterms:modified>
  <cp:revision>24</cp:revision>
  <dc:subject/>
  <dc:title/>
</cp:coreProperties>
</file>