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7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2760" cy="183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16002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24210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body"/>
          </p:nvPr>
        </p:nvSpPr>
        <p:spPr>
          <a:xfrm>
            <a:off x="16002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 type="body"/>
          </p:nvPr>
        </p:nvSpPr>
        <p:spPr>
          <a:xfrm>
            <a:off x="24210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2760" cy="183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002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4210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6002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4210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16002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24210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0" name="PlaceHolder 6"/>
          <p:cNvSpPr>
            <a:spLocks noGrp="1"/>
          </p:cNvSpPr>
          <p:nvPr>
            <p:ph type="body"/>
          </p:nvPr>
        </p:nvSpPr>
        <p:spPr>
          <a:xfrm>
            <a:off x="16002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1" name="PlaceHolder 7"/>
          <p:cNvSpPr>
            <a:spLocks noGrp="1"/>
          </p:cNvSpPr>
          <p:nvPr>
            <p:ph type="body"/>
          </p:nvPr>
        </p:nvSpPr>
        <p:spPr>
          <a:xfrm>
            <a:off x="24210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2760" cy="183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6002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4210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16002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24210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2760" cy="183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6002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24210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16002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24210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2760" cy="183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16002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24210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16002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24210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2760" cy="183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2760" cy="183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6002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24210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16002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24210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2760" cy="183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16002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24210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16002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24210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2760" cy="183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16002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24210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16002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 type="body"/>
          </p:nvPr>
        </p:nvSpPr>
        <p:spPr>
          <a:xfrm>
            <a:off x="24210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779040" y="759960"/>
            <a:ext cx="7592760" cy="183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779040" y="2862360"/>
            <a:ext cx="242748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2023200" y="127764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77904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2023200" y="2862360"/>
            <a:ext cx="1184400" cy="144684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16002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2421000" y="127764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77904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16002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2421000" y="2862360"/>
            <a:ext cx="781560" cy="14468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779040" y="645120"/>
            <a:ext cx="7592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ffaff"/>
            </a:gs>
            <a:gs pos="58000">
              <a:srgbClr val="6db9e4"/>
            </a:gs>
            <a:gs pos="100000">
              <a:srgbClr val="6db9e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760" cy="39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9f4d"/>
            </a:gs>
            <a:gs pos="58000">
              <a:srgbClr val="f36846"/>
            </a:gs>
            <a:gs pos="100000">
              <a:srgbClr val="f36846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760" cy="39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4840" cy="30333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e659"/>
            </a:gs>
            <a:gs pos="58000">
              <a:srgbClr val="f5a73b"/>
            </a:gs>
            <a:gs pos="100000">
              <a:srgbClr val="f5a73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81920" y="768240"/>
            <a:ext cx="6651720" cy="3622320"/>
          </a:xfrm>
          <a:custGeom>
            <a:avLst/>
            <a:gdLst/>
            <a:ahLst/>
            <a:rect l="l" t="t" r="r" b="b"/>
            <a:pathLst>
              <a:path w="266097" h="144918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eaeef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dist="19080" dir="5400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760" cy="39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4506e"/>
            </a:gs>
            <a:gs pos="58000">
              <a:srgbClr val="1e263a"/>
            </a:gs>
            <a:gs pos="100000">
              <a:srgbClr val="1e263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4506e"/>
            </a:gs>
            <a:gs pos="58000">
              <a:srgbClr val="1e263a"/>
            </a:gs>
            <a:gs pos="100000">
              <a:srgbClr val="1e263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760" cy="39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4506e"/>
            </a:gs>
            <a:gs pos="58000">
              <a:srgbClr val="1e263a"/>
            </a:gs>
            <a:gs pos="100000">
              <a:srgbClr val="1e263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760" cy="39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4840" cy="30333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ffaff"/>
            </a:gs>
            <a:gs pos="58000">
              <a:srgbClr val="6db9e4"/>
            </a:gs>
            <a:gs pos="100000">
              <a:srgbClr val="6db9e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760" cy="39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2427480" cy="3033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328560" y="1277640"/>
            <a:ext cx="2427480" cy="303336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ffaff"/>
            </a:gs>
            <a:gs pos="58000">
              <a:srgbClr val="6db9e4"/>
            </a:gs>
            <a:gs pos="100000">
              <a:srgbClr val="6db9e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760" cy="39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e659"/>
            </a:gs>
            <a:gs pos="58000">
              <a:srgbClr val="f5a73b"/>
            </a:gs>
            <a:gs pos="100000">
              <a:srgbClr val="f5a73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760" cy="39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4fc68"/>
            </a:gs>
            <a:gs pos="58000">
              <a:srgbClr val="9ece46"/>
            </a:gs>
            <a:gs pos="100000">
              <a:srgbClr val="9ece46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504000" y="633240"/>
            <a:ext cx="5535000" cy="123840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Bebas Neue"/>
                <a:ea typeface="Bebas Neue"/>
              </a:rPr>
              <a:t>Seminar Presentation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383" name="Google Shape;46;p11" descr=""/>
          <p:cNvPicPr/>
          <p:nvPr/>
        </p:nvPicPr>
        <p:blipFill>
          <a:blip r:embed="rId1"/>
          <a:stretch/>
        </p:blipFill>
        <p:spPr>
          <a:xfrm>
            <a:off x="5976000" y="718200"/>
            <a:ext cx="3161880" cy="4033440"/>
          </a:xfrm>
          <a:prstGeom prst="rect">
            <a:avLst/>
          </a:prstGeom>
          <a:ln>
            <a:noFill/>
          </a:ln>
        </p:spPr>
      </p:pic>
      <p:pic>
        <p:nvPicPr>
          <p:cNvPr id="384" name="Google Shape;47;p11" descr=""/>
          <p:cNvPicPr/>
          <p:nvPr/>
        </p:nvPicPr>
        <p:blipFill>
          <a:blip r:embed="rId2"/>
          <a:stretch/>
        </p:blipFill>
        <p:spPr>
          <a:xfrm>
            <a:off x="5640840" y="96840"/>
            <a:ext cx="766800" cy="766800"/>
          </a:xfrm>
          <a:prstGeom prst="rect">
            <a:avLst/>
          </a:prstGeom>
          <a:ln>
            <a:noFill/>
          </a:ln>
        </p:spPr>
      </p:pic>
      <p:sp>
        <p:nvSpPr>
          <p:cNvPr id="385" name="CustomShape 2"/>
          <p:cNvSpPr/>
          <p:nvPr/>
        </p:nvSpPr>
        <p:spPr>
          <a:xfrm>
            <a:off x="-72000" y="1656000"/>
            <a:ext cx="6839640" cy="30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ON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META TALK: LEARNING TO DATA-EFFICIENTLY GENERATE AUDIO-DRIVEN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LIP-SYNCHRONIZED TALKING FACE WITH HIGH DEFINITION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BY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AJITH 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(PRP19CS008)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457200" y="144000"/>
            <a:ext cx="8229240" cy="27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r>
              <a:rPr b="0" lang="en-IN" sz="2600" spc="-1" strike="noStrike">
                <a:latin typeface="Arial"/>
              </a:rPr>
              <a:t>2)</a:t>
            </a:r>
            <a:endParaRPr b="0" lang="en-IN" sz="26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en-IN" sz="2600" spc="-1" strike="noStrike">
                <a:latin typeface="Arial"/>
              </a:rPr>
              <a:t>Then, the 3DMM parameters are used to re-render the </a:t>
            </a:r>
            <a:r>
              <a:rPr b="0" lang="en-IN" sz="2600" spc="-1" strike="noStrike">
                <a:latin typeface="Arial"/>
              </a:rPr>
              <a:t>synthetic facial images in the target video. The facial 3D  </a:t>
            </a:r>
            <a:r>
              <a:rPr b="0" lang="en-IN" sz="2600" spc="-1" strike="noStrike">
                <a:latin typeface="Arial"/>
              </a:rPr>
              <a:t>morphable model (3DMM) parameters including expression, </a:t>
            </a:r>
            <a:r>
              <a:rPr b="0" lang="en-IN" sz="2600" spc="-1" strike="noStrike">
                <a:latin typeface="Arial"/>
              </a:rPr>
              <a:t>geometry, texture, pose, illumination coefficients are </a:t>
            </a:r>
            <a:r>
              <a:rPr b="0" lang="en-IN" sz="2600" spc="-1" strike="noStrike">
                <a:latin typeface="Arial"/>
              </a:rPr>
              <a:t>extracted from each frame of them.</a:t>
            </a:r>
            <a:endParaRPr b="0" lang="en-IN" sz="26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1" lang="en-IN" sz="2600" spc="-1" strike="noStrike">
                <a:latin typeface="Arial"/>
                <a:ea typeface="Noto Sans CJK SC"/>
              </a:rPr>
              <a:t>Output:</a:t>
            </a:r>
            <a:r>
              <a:rPr b="0" lang="en-IN" sz="2600" spc="-1" strike="noStrike">
                <a:latin typeface="Arial"/>
                <a:ea typeface="Noto Sans CJK SC"/>
              </a:rPr>
              <a:t> S</a:t>
            </a:r>
            <a:r>
              <a:rPr b="0" lang="en-IN" sz="2600" spc="-1" strike="noStrike">
                <a:latin typeface="Arial"/>
              </a:rPr>
              <a:t>ynthetic face</a:t>
            </a:r>
            <a:endParaRPr b="0" lang="en-IN" sz="26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360000" y="3230280"/>
            <a:ext cx="820800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3DM</a:t>
            </a:r>
            <a:r>
              <a:rPr b="1" lang="en-IN" sz="2400" spc="-1" strike="noStrike">
                <a:latin typeface="Arial"/>
              </a:rPr>
              <a:t>M</a:t>
            </a:r>
            <a:endParaRPr b="1" lang="en-IN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 3D </a:t>
            </a:r>
            <a:r>
              <a:rPr b="0" lang="en-IN" sz="2400" spc="-1" strike="noStrike">
                <a:latin typeface="Arial"/>
              </a:rPr>
              <a:t>Morp</a:t>
            </a:r>
            <a:r>
              <a:rPr b="0" lang="en-IN" sz="2400" spc="-1" strike="noStrike">
                <a:latin typeface="Arial"/>
              </a:rPr>
              <a:t>hable </a:t>
            </a:r>
            <a:r>
              <a:rPr b="0" lang="en-IN" sz="2400" spc="-1" strike="noStrike">
                <a:latin typeface="Arial"/>
              </a:rPr>
              <a:t>Face </a:t>
            </a:r>
            <a:r>
              <a:rPr b="0" lang="en-IN" sz="2400" spc="-1" strike="noStrike">
                <a:latin typeface="Arial"/>
              </a:rPr>
              <a:t>Model </a:t>
            </a:r>
            <a:r>
              <a:rPr b="0" lang="en-IN" sz="2400" spc="-1" strike="noStrike">
                <a:latin typeface="Arial"/>
              </a:rPr>
              <a:t>is a </a:t>
            </a:r>
            <a:r>
              <a:rPr b="0" lang="en-IN" sz="2400" spc="-1" strike="noStrike">
                <a:latin typeface="Arial"/>
              </a:rPr>
              <a:t>gener</a:t>
            </a:r>
            <a:r>
              <a:rPr b="0" lang="en-IN" sz="2400" spc="-1" strike="noStrike">
                <a:latin typeface="Arial"/>
              </a:rPr>
              <a:t>ative </a:t>
            </a:r>
            <a:r>
              <a:rPr b="0" lang="en-IN" sz="2400" spc="-1" strike="noStrike">
                <a:latin typeface="Arial"/>
              </a:rPr>
              <a:t>model </a:t>
            </a:r>
            <a:r>
              <a:rPr b="0" lang="en-IN" sz="2400" spc="-1" strike="noStrike">
                <a:latin typeface="Arial"/>
              </a:rPr>
              <a:t>for </a:t>
            </a:r>
            <a:r>
              <a:rPr b="0" lang="en-IN" sz="2400" spc="-1" strike="noStrike">
                <a:latin typeface="Arial"/>
              </a:rPr>
              <a:t>face </a:t>
            </a:r>
            <a:r>
              <a:rPr b="0" lang="en-IN" sz="2400" spc="-1" strike="noStrike">
                <a:latin typeface="Arial"/>
              </a:rPr>
              <a:t>shape</a:t>
            </a:r>
            <a:endParaRPr b="1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216000" y="288000"/>
            <a:ext cx="8640000" cy="246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800" spc="-1" strike="noStrike">
                <a:latin typeface="Arial"/>
              </a:rPr>
              <a:t>3)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r>
              <a:rPr b="0" lang="en-IN" sz="2800" spc="-1" strike="noStrike">
                <a:latin typeface="Arial"/>
              </a:rPr>
              <a:t>Finally, we train a neural rendering network with the lower half of synthetic and real target faces to generate a high-definition photo-realistic talking face video.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360000" y="3246840"/>
            <a:ext cx="8352000" cy="179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Neural rendering</a:t>
            </a:r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It is a method, based on deep neural networks , which can create novel images and video footage based on existing scenes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1"/>
          <p:cNvGrpSpPr/>
          <p:nvPr/>
        </p:nvGrpSpPr>
        <p:grpSpPr>
          <a:xfrm>
            <a:off x="5209920" y="1136520"/>
            <a:ext cx="3609720" cy="1289160"/>
            <a:chOff x="5209920" y="1136520"/>
            <a:chExt cx="3609720" cy="1289160"/>
          </a:xfrm>
        </p:grpSpPr>
        <p:sp>
          <p:nvSpPr>
            <p:cNvPr id="412" name="CustomShape 2"/>
            <p:cNvSpPr/>
            <p:nvPr/>
          </p:nvSpPr>
          <p:spPr>
            <a:xfrm>
              <a:off x="6696360" y="1136520"/>
              <a:ext cx="2123280" cy="1289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800" spc="-1" strike="noStrike">
                  <a:solidFill>
                    <a:srgbClr val="1e263a"/>
                  </a:solidFill>
                  <a:latin typeface="IBM Plex Sans Condensed"/>
                  <a:ea typeface="IBM Plex Sans Condensed"/>
                </a:rPr>
                <a:t>high-definition photo realistic talking face video.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13" name="CustomShape 3"/>
            <p:cNvSpPr/>
            <p:nvPr/>
          </p:nvSpPr>
          <p:spPr>
            <a:xfrm>
              <a:off x="5209920" y="1781280"/>
              <a:ext cx="1285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4" name="CustomShape 4"/>
          <p:cNvSpPr/>
          <p:nvPr/>
        </p:nvSpPr>
        <p:spPr>
          <a:xfrm rot="3600000">
            <a:off x="3211560" y="1241280"/>
            <a:ext cx="2773800" cy="2868840"/>
          </a:xfrm>
          <a:prstGeom prst="blockArc">
            <a:avLst>
              <a:gd name="adj1" fmla="val 12622480"/>
              <a:gd name="adj2" fmla="val 19781569"/>
              <a:gd name="adj3" fmla="val 20773"/>
            </a:avLst>
          </a:prstGeom>
          <a:solidFill>
            <a:srgbClr val="ff8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5" name="Google Shape;240;p27" descr=""/>
          <p:cNvPicPr/>
          <p:nvPr/>
        </p:nvPicPr>
        <p:blipFill>
          <a:blip r:embed="rId1"/>
          <a:srcRect l="0" t="0" r="-4677" b="-3871"/>
          <a:stretch/>
        </p:blipFill>
        <p:spPr>
          <a:xfrm flipH="1">
            <a:off x="3384000" y="1954080"/>
            <a:ext cx="2405160" cy="3189600"/>
          </a:xfrm>
          <a:prstGeom prst="rect">
            <a:avLst/>
          </a:prstGeom>
          <a:ln>
            <a:noFill/>
          </a:ln>
        </p:spPr>
      </p:pic>
      <p:sp>
        <p:nvSpPr>
          <p:cNvPr id="416" name="CustomShape 5"/>
          <p:cNvSpPr/>
          <p:nvPr/>
        </p:nvSpPr>
        <p:spPr>
          <a:xfrm>
            <a:off x="471240" y="360000"/>
            <a:ext cx="7592760" cy="3956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Bebas Neue"/>
                <a:ea typeface="Bebas Neue"/>
              </a:rPr>
              <a:t>Our process is easy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17" name="CustomShape 6"/>
          <p:cNvSpPr/>
          <p:nvPr/>
        </p:nvSpPr>
        <p:spPr>
          <a:xfrm>
            <a:off x="8404200" y="4642920"/>
            <a:ext cx="547920" cy="31608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fld id="{3FD1D1C5-6A33-4CCD-A83B-5C11152A8DBB}" type="slidenum">
              <a:rPr b="0" lang="en" sz="1800" spc="-1" strike="noStrike">
                <a:solidFill>
                  <a:srgbClr val="ffffff"/>
                </a:solidFill>
                <a:latin typeface="Bebas Neue"/>
                <a:ea typeface="Bebas Neue"/>
              </a:rPr>
              <a:t>&lt;number&gt;</a:t>
            </a:fld>
            <a:endParaRPr b="0" lang="en-IN" sz="1800" spc="-1" strike="noStrike">
              <a:latin typeface="Arial"/>
            </a:endParaRPr>
          </a:p>
        </p:txBody>
      </p:sp>
      <p:grpSp>
        <p:nvGrpSpPr>
          <p:cNvPr id="418" name="Group 7"/>
          <p:cNvGrpSpPr/>
          <p:nvPr/>
        </p:nvGrpSpPr>
        <p:grpSpPr>
          <a:xfrm>
            <a:off x="2880" y="1656000"/>
            <a:ext cx="3579120" cy="1562760"/>
            <a:chOff x="2880" y="1656000"/>
            <a:chExt cx="3579120" cy="1562760"/>
          </a:xfrm>
        </p:grpSpPr>
        <p:sp>
          <p:nvSpPr>
            <p:cNvPr id="419" name="CustomShape 8"/>
            <p:cNvSpPr/>
            <p:nvPr/>
          </p:nvSpPr>
          <p:spPr>
            <a:xfrm>
              <a:off x="2880" y="1656000"/>
              <a:ext cx="2574360" cy="156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000" spc="-1" strike="noStrike">
                  <a:solidFill>
                    <a:srgbClr val="1e263a"/>
                  </a:solidFill>
                  <a:latin typeface="IBM Plex Sans Condensed"/>
                  <a:ea typeface="IBM Plex Sans Condensed"/>
                </a:rPr>
                <a:t>A pseudo video with excellent lip synchronization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0" name="CustomShape 9"/>
            <p:cNvSpPr/>
            <p:nvPr/>
          </p:nvSpPr>
          <p:spPr>
            <a:xfrm rot="10800000">
              <a:off x="2814840" y="2456280"/>
              <a:ext cx="767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1" name="Group 10"/>
          <p:cNvGrpSpPr/>
          <p:nvPr/>
        </p:nvGrpSpPr>
        <p:grpSpPr>
          <a:xfrm>
            <a:off x="5209920" y="3456000"/>
            <a:ext cx="3358080" cy="929880"/>
            <a:chOff x="5209920" y="3456000"/>
            <a:chExt cx="3358080" cy="929880"/>
          </a:xfrm>
        </p:grpSpPr>
        <p:sp>
          <p:nvSpPr>
            <p:cNvPr id="422" name="CustomShape 11"/>
            <p:cNvSpPr/>
            <p:nvPr/>
          </p:nvSpPr>
          <p:spPr>
            <a:xfrm>
              <a:off x="6592680" y="3456000"/>
              <a:ext cx="1975320" cy="929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000" spc="-1" strike="noStrike">
                  <a:solidFill>
                    <a:srgbClr val="1e263a"/>
                  </a:solidFill>
                  <a:latin typeface="IBM Plex Sans Condensed"/>
                  <a:ea typeface="IBM Plex Sans Condensed"/>
                </a:rPr>
                <a:t>Synthetic face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3" name="CustomShape 12"/>
            <p:cNvSpPr/>
            <p:nvPr/>
          </p:nvSpPr>
          <p:spPr>
            <a:xfrm>
              <a:off x="5209920" y="3908880"/>
              <a:ext cx="119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4" name="CustomShape 13"/>
          <p:cNvSpPr/>
          <p:nvPr/>
        </p:nvSpPr>
        <p:spPr>
          <a:xfrm rot="10800000">
            <a:off x="3184200" y="1291320"/>
            <a:ext cx="2774160" cy="2774160"/>
          </a:xfrm>
          <a:prstGeom prst="blockArc">
            <a:avLst>
              <a:gd name="adj1" fmla="val 12622480"/>
              <a:gd name="adj2" fmla="val 19662822"/>
              <a:gd name="adj3" fmla="val 20729"/>
            </a:avLst>
          </a:prstGeom>
          <a:solidFill>
            <a:srgbClr val="ffb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4"/>
          <p:cNvSpPr/>
          <p:nvPr/>
        </p:nvSpPr>
        <p:spPr>
          <a:xfrm rot="18000000">
            <a:off x="3143520" y="1225440"/>
            <a:ext cx="2773800" cy="2890080"/>
          </a:xfrm>
          <a:prstGeom prst="blockArc">
            <a:avLst>
              <a:gd name="adj1" fmla="val 12622480"/>
              <a:gd name="adj2" fmla="val 19703271"/>
              <a:gd name="adj3" fmla="val 20851"/>
            </a:avLst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6" name="Group 15"/>
          <p:cNvGrpSpPr/>
          <p:nvPr/>
        </p:nvGrpSpPr>
        <p:grpSpPr>
          <a:xfrm>
            <a:off x="3170520" y="2810520"/>
            <a:ext cx="789480" cy="789480"/>
            <a:chOff x="3170520" y="2810520"/>
            <a:chExt cx="789480" cy="789480"/>
          </a:xfrm>
        </p:grpSpPr>
        <p:sp>
          <p:nvSpPr>
            <p:cNvPr id="427" name="CustomShape 16"/>
            <p:cNvSpPr/>
            <p:nvPr/>
          </p:nvSpPr>
          <p:spPr>
            <a:xfrm rot="14439000">
              <a:off x="3276000" y="2916720"/>
              <a:ext cx="577800" cy="578160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81d41a"/>
            </a:solidFill>
            <a:ln>
              <a:noFill/>
            </a:ln>
            <a:effectLst>
              <a:outerShdw dist="0" dir="0">
                <a:srgbClr val="000000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17"/>
            <p:cNvSpPr/>
            <p:nvPr/>
          </p:nvSpPr>
          <p:spPr>
            <a:xfrm rot="3600000">
              <a:off x="3276360" y="2916000"/>
              <a:ext cx="577800" cy="57816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81d41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9" name="Group 18"/>
          <p:cNvGrpSpPr/>
          <p:nvPr/>
        </p:nvGrpSpPr>
        <p:grpSpPr>
          <a:xfrm>
            <a:off x="4209840" y="1254240"/>
            <a:ext cx="584280" cy="584640"/>
            <a:chOff x="4209840" y="1254240"/>
            <a:chExt cx="584280" cy="584640"/>
          </a:xfrm>
        </p:grpSpPr>
        <p:sp>
          <p:nvSpPr>
            <p:cNvPr id="430" name="CustomShape 19"/>
            <p:cNvSpPr/>
            <p:nvPr/>
          </p:nvSpPr>
          <p:spPr>
            <a:xfrm rot="39000">
              <a:off x="4212720" y="1257480"/>
              <a:ext cx="577800" cy="578160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f8000"/>
            </a:solidFill>
            <a:ln>
              <a:noFill/>
            </a:ln>
            <a:effectLst>
              <a:outerShdw dist="0" dir="0">
                <a:srgbClr val="000000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20"/>
            <p:cNvSpPr/>
            <p:nvPr/>
          </p:nvSpPr>
          <p:spPr>
            <a:xfrm rot="10800000">
              <a:off x="4213800" y="1257840"/>
              <a:ext cx="577800" cy="57816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f8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2" name="Group 21"/>
          <p:cNvGrpSpPr/>
          <p:nvPr/>
        </p:nvGrpSpPr>
        <p:grpSpPr>
          <a:xfrm>
            <a:off x="5127120" y="2829240"/>
            <a:ext cx="792000" cy="792000"/>
            <a:chOff x="5127120" y="2829240"/>
            <a:chExt cx="792000" cy="792000"/>
          </a:xfrm>
        </p:grpSpPr>
        <p:sp>
          <p:nvSpPr>
            <p:cNvPr id="433" name="CustomShape 22"/>
            <p:cNvSpPr/>
            <p:nvPr/>
          </p:nvSpPr>
          <p:spPr>
            <a:xfrm rot="7239000">
              <a:off x="5234040" y="2936160"/>
              <a:ext cx="577800" cy="578160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fbf00"/>
            </a:solidFill>
            <a:ln>
              <a:noFill/>
            </a:ln>
            <a:effectLst>
              <a:outerShdw dist="0" dir="0">
                <a:srgbClr val="000000">
                  <a:alpha val="4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23"/>
            <p:cNvSpPr/>
            <p:nvPr/>
          </p:nvSpPr>
          <p:spPr>
            <a:xfrm rot="18000000">
              <a:off x="5232960" y="2936160"/>
              <a:ext cx="577800" cy="57816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fb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5" name="CustomShape 24"/>
          <p:cNvSpPr/>
          <p:nvPr/>
        </p:nvSpPr>
        <p:spPr>
          <a:xfrm>
            <a:off x="4334400" y="1383480"/>
            <a:ext cx="508320" cy="26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Bebas Neue"/>
                <a:ea typeface="Bebas Neue"/>
              </a:rPr>
              <a:t>03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36" name="CustomShape 25"/>
          <p:cNvSpPr/>
          <p:nvPr/>
        </p:nvSpPr>
        <p:spPr>
          <a:xfrm>
            <a:off x="3375720" y="3015720"/>
            <a:ext cx="508320" cy="26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Bebas Neue"/>
                <a:ea typeface="Bebas Neue"/>
              </a:rPr>
              <a:t>01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37" name="CustomShape 26"/>
          <p:cNvSpPr/>
          <p:nvPr/>
        </p:nvSpPr>
        <p:spPr>
          <a:xfrm>
            <a:off x="5281920" y="2986200"/>
            <a:ext cx="508320" cy="26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Bebas Neue"/>
                <a:ea typeface="Bebas Neue"/>
              </a:rPr>
              <a:t>02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38" name="TextShape 27"/>
          <p:cNvSpPr txBox="1"/>
          <p:nvPr/>
        </p:nvSpPr>
        <p:spPr>
          <a:xfrm>
            <a:off x="4104000" y="3528000"/>
            <a:ext cx="864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3DMM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9" name="TextShape 28"/>
          <p:cNvSpPr txBox="1"/>
          <p:nvPr/>
        </p:nvSpPr>
        <p:spPr>
          <a:xfrm>
            <a:off x="3240000" y="174168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LRS2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0" name="TextShape 29"/>
          <p:cNvSpPr txBox="1"/>
          <p:nvPr/>
        </p:nvSpPr>
        <p:spPr>
          <a:xfrm>
            <a:off x="3024000" y="2304000"/>
            <a:ext cx="93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Wav2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Lip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1" name="TextShape 30"/>
          <p:cNvSpPr txBox="1"/>
          <p:nvPr/>
        </p:nvSpPr>
        <p:spPr>
          <a:xfrm>
            <a:off x="3295800" y="2010240"/>
            <a:ext cx="36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&amp;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2" name="TextShape 31"/>
          <p:cNvSpPr txBox="1"/>
          <p:nvPr/>
        </p:nvSpPr>
        <p:spPr>
          <a:xfrm>
            <a:off x="4689360" y="1436040"/>
            <a:ext cx="129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500" spc="-1" strike="noStrike">
                <a:latin typeface="Arial"/>
              </a:rPr>
              <a:t>Neural Rendering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779040" y="759960"/>
            <a:ext cx="7592760" cy="3956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fffff"/>
                </a:solidFill>
                <a:latin typeface="Bebas Neue"/>
                <a:ea typeface="Bebas Neue"/>
              </a:rPr>
              <a:t>Analysis</a:t>
            </a:r>
            <a:endParaRPr b="0" lang="en-IN" sz="34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8404200" y="4642920"/>
            <a:ext cx="547920" cy="31608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5" name="CustomShape 3"/>
          <p:cNvSpPr/>
          <p:nvPr/>
        </p:nvSpPr>
        <p:spPr>
          <a:xfrm>
            <a:off x="288000" y="1296000"/>
            <a:ext cx="4214520" cy="1454760"/>
          </a:xfrm>
          <a:prstGeom prst="rect">
            <a:avLst/>
          </a:pr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13716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synchronization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 Best Quality Lip synchronization is obtained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4656960" y="1296000"/>
            <a:ext cx="3839040" cy="1454760"/>
          </a:xfrm>
          <a:prstGeom prst="rect">
            <a:avLst/>
          </a:pr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Efficiency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Achieving data-efficient training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47" name="CustomShape 5"/>
          <p:cNvSpPr/>
          <p:nvPr/>
        </p:nvSpPr>
        <p:spPr>
          <a:xfrm>
            <a:off x="288000" y="2904840"/>
            <a:ext cx="4214520" cy="1919160"/>
          </a:xfrm>
          <a:prstGeom prst="rect">
            <a:avLst/>
          </a:pr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13716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virtual education, videoconferencing, game,entertainment, film and television animation,etc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OPPORTUNITIES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8" name="CustomShape 6"/>
          <p:cNvSpPr/>
          <p:nvPr/>
        </p:nvSpPr>
        <p:spPr>
          <a:xfrm>
            <a:off x="4656960" y="2904840"/>
            <a:ext cx="3839040" cy="1919160"/>
          </a:xfrm>
          <a:prstGeom prst="rect">
            <a:avLst/>
          </a:pr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Generate a high-definition video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9" name="CustomShape 7"/>
          <p:cNvSpPr/>
          <p:nvPr/>
        </p:nvSpPr>
        <p:spPr>
          <a:xfrm>
            <a:off x="3435480" y="1681560"/>
            <a:ext cx="2136960" cy="2136960"/>
          </a:xfrm>
          <a:prstGeom prst="pie">
            <a:avLst>
              <a:gd name="adj1" fmla="val 10788866"/>
              <a:gd name="adj2" fmla="val 16200000"/>
            </a:avLst>
          </a:prstGeom>
          <a:gradFill rotWithShape="0">
            <a:gsLst>
              <a:gs pos="0">
                <a:srgbClr val="9ffaff"/>
              </a:gs>
              <a:gs pos="58000">
                <a:srgbClr val="6db9e4"/>
              </a:gs>
              <a:gs pos="100000">
                <a:srgbClr val="6db9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8"/>
          <p:cNvSpPr/>
          <p:nvPr/>
        </p:nvSpPr>
        <p:spPr>
          <a:xfrm rot="5400000">
            <a:off x="3600000" y="1679040"/>
            <a:ext cx="2136960" cy="2136960"/>
          </a:xfrm>
          <a:prstGeom prst="pie">
            <a:avLst>
              <a:gd name="adj1" fmla="val 10788866"/>
              <a:gd name="adj2" fmla="val 16200000"/>
            </a:avLst>
          </a:prstGeom>
          <a:gradFill rotWithShape="0">
            <a:gsLst>
              <a:gs pos="0">
                <a:srgbClr val="ffe659"/>
              </a:gs>
              <a:gs pos="58000">
                <a:srgbClr val="f5a73b"/>
              </a:gs>
              <a:gs pos="100000">
                <a:srgbClr val="f5a73b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9"/>
          <p:cNvSpPr/>
          <p:nvPr/>
        </p:nvSpPr>
        <p:spPr>
          <a:xfrm rot="10800000">
            <a:off x="3589920" y="1836720"/>
            <a:ext cx="2136960" cy="2136960"/>
          </a:xfrm>
          <a:prstGeom prst="pie">
            <a:avLst>
              <a:gd name="adj1" fmla="val 10788866"/>
              <a:gd name="adj2" fmla="val 16200000"/>
            </a:avLst>
          </a:prstGeom>
          <a:gradFill rotWithShape="0">
            <a:gsLst>
              <a:gs pos="0">
                <a:srgbClr val="ff9f4d"/>
              </a:gs>
              <a:gs pos="58000">
                <a:srgbClr val="f36846"/>
              </a:gs>
              <a:gs pos="100000">
                <a:srgbClr val="f3684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0"/>
          <p:cNvSpPr/>
          <p:nvPr/>
        </p:nvSpPr>
        <p:spPr>
          <a:xfrm rot="16200000">
            <a:off x="3435480" y="1837440"/>
            <a:ext cx="2136960" cy="2136960"/>
          </a:xfrm>
          <a:prstGeom prst="pie">
            <a:avLst>
              <a:gd name="adj1" fmla="val 10788866"/>
              <a:gd name="adj2" fmla="val 16200000"/>
            </a:avLst>
          </a:prstGeom>
          <a:gradFill rotWithShape="0">
            <a:gsLst>
              <a:gs pos="0">
                <a:srgbClr val="f4fc68"/>
              </a:gs>
              <a:gs pos="58000">
                <a:srgbClr val="9ece46"/>
              </a:gs>
              <a:gs pos="100000">
                <a:srgbClr val="9ece4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TextShape 11"/>
          <p:cNvSpPr txBox="1"/>
          <p:nvPr/>
        </p:nvSpPr>
        <p:spPr>
          <a:xfrm>
            <a:off x="3816000" y="2127240"/>
            <a:ext cx="388800" cy="415440"/>
          </a:xfrm>
          <a:prstGeom prst="rect">
            <a:avLst/>
          </a:prstGeom>
        </p:spPr>
        <p:txBody>
          <a:bodyPr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Bebas Neue"/>
                <a:ea typeface="Arial"/>
              </a:rPr>
              <a:t>S</a:t>
            </a:r>
            <a:endParaRPr b="1" lang="en-IN" sz="1400" spc="-1" strike="noStrike">
              <a:latin typeface="Arial"/>
            </a:endParaRPr>
          </a:p>
        </p:txBody>
      </p:sp>
      <p:sp>
        <p:nvSpPr>
          <p:cNvPr id="454" name="TextShape 12"/>
          <p:cNvSpPr txBox="1"/>
          <p:nvPr/>
        </p:nvSpPr>
        <p:spPr>
          <a:xfrm>
            <a:off x="4901760" y="2134080"/>
            <a:ext cx="312120" cy="404640"/>
          </a:xfrm>
          <a:prstGeom prst="rect">
            <a:avLst/>
          </a:prstGeom>
        </p:spPr>
        <p:txBody>
          <a:bodyPr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ffffff"/>
                </a:solidFill>
                <a:latin typeface="Bebas Neue"/>
                <a:ea typeface="Arial"/>
              </a:rPr>
              <a:t>E</a:t>
            </a:r>
            <a:endParaRPr b="1" lang="en-IN" sz="5400" spc="-1" strike="noStrike">
              <a:latin typeface="Arial"/>
            </a:endParaRPr>
          </a:p>
        </p:txBody>
      </p:sp>
      <p:sp>
        <p:nvSpPr>
          <p:cNvPr id="455" name="TextShape 13"/>
          <p:cNvSpPr txBox="1"/>
          <p:nvPr/>
        </p:nvSpPr>
        <p:spPr>
          <a:xfrm>
            <a:off x="3816000" y="3105720"/>
            <a:ext cx="361440" cy="415440"/>
          </a:xfrm>
          <a:prstGeom prst="rect">
            <a:avLst/>
          </a:prstGeom>
        </p:spPr>
        <p:txBody>
          <a:bodyPr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Bebas Neue"/>
                <a:ea typeface="Arial"/>
              </a:rPr>
              <a:t>O</a:t>
            </a:r>
            <a:endParaRPr b="1" lang="en-IN" sz="1400" spc="-1" strike="noStrike">
              <a:latin typeface="Arial"/>
            </a:endParaRPr>
          </a:p>
        </p:txBody>
      </p:sp>
      <p:sp>
        <p:nvSpPr>
          <p:cNvPr id="456" name="TextShape 14"/>
          <p:cNvSpPr txBox="1"/>
          <p:nvPr/>
        </p:nvSpPr>
        <p:spPr>
          <a:xfrm>
            <a:off x="4896000" y="3123360"/>
            <a:ext cx="541080" cy="404640"/>
          </a:xfrm>
          <a:prstGeom prst="rect">
            <a:avLst/>
          </a:prstGeom>
        </p:spPr>
        <p:txBody>
          <a:bodyPr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Bebas Neue"/>
                <a:ea typeface="Arial"/>
              </a:rPr>
              <a:t>Q</a:t>
            </a:r>
            <a:endParaRPr b="1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720000" y="273600"/>
            <a:ext cx="7592760" cy="45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 u="sng">
                <a:uFillTx/>
                <a:latin typeface="Arial"/>
              </a:rPr>
              <a:t>Re</a:t>
            </a:r>
            <a:r>
              <a:rPr b="0" lang="en-IN" sz="3200" spc="-1" strike="noStrike" u="sng">
                <a:uFillTx/>
                <a:latin typeface="Arial"/>
              </a:rPr>
              <a:t>fer</a:t>
            </a:r>
            <a:r>
              <a:rPr b="0" lang="en-IN" sz="3200" spc="-1" strike="noStrike" u="sng">
                <a:uFillTx/>
                <a:latin typeface="Arial"/>
              </a:rPr>
              <a:t>en</a:t>
            </a:r>
            <a:r>
              <a:rPr b="0" lang="en-IN" sz="3200" spc="-1" strike="noStrike" u="sng">
                <a:uFillTx/>
                <a:latin typeface="Arial"/>
              </a:rPr>
              <a:t>ce</a:t>
            </a:r>
            <a:r>
              <a:rPr b="0" lang="en-IN" sz="3200" spc="-1" strike="noStrike" u="sng">
                <a:uFillTx/>
                <a:latin typeface="Arial"/>
              </a:rPr>
              <a:t>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90;p15" descr=""/>
          <p:cNvPicPr/>
          <p:nvPr/>
        </p:nvPicPr>
        <p:blipFill>
          <a:blip r:embed="rId1"/>
          <a:srcRect l="0" t="0" r="20896" b="32611"/>
          <a:stretch/>
        </p:blipFill>
        <p:spPr>
          <a:xfrm rot="19200">
            <a:off x="6941520" y="1982160"/>
            <a:ext cx="2220120" cy="2527560"/>
          </a:xfrm>
          <a:prstGeom prst="rect">
            <a:avLst/>
          </a:prstGeom>
          <a:ln>
            <a:noFill/>
          </a:ln>
        </p:spPr>
      </p:pic>
      <p:sp>
        <p:nvSpPr>
          <p:cNvPr id="387" name="CustomShape 1"/>
          <p:cNvSpPr/>
          <p:nvPr/>
        </p:nvSpPr>
        <p:spPr>
          <a:xfrm>
            <a:off x="864000" y="-72000"/>
            <a:ext cx="285444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INTRODUCTION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1008000" y="864000"/>
            <a:ext cx="5831640" cy="35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i="1" lang="en" sz="2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This paper proposes data-efficient audio-driven talking face generation method, which uses just a short target video to produce both lip-synchronized and high-definition face video driven by arbitrary audio in the wild.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i="1" lang="en" sz="2200" spc="-1" strike="noStrike">
                <a:solidFill>
                  <a:srgbClr val="1e263a"/>
                </a:solidFill>
                <a:latin typeface="IBM Plex Sans Condensed"/>
                <a:ea typeface="IBM Plex Sans Condensed"/>
              </a:rPr>
              <a:t>In this work, the original target character’s face images are decomposed into 3D face model parameters including expression, geometry, illumination,etc.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54;p33" descr=""/>
          <p:cNvPicPr/>
          <p:nvPr/>
        </p:nvPicPr>
        <p:blipFill>
          <a:blip r:embed="rId1"/>
          <a:stretch/>
        </p:blipFill>
        <p:spPr>
          <a:xfrm>
            <a:off x="1224000" y="384480"/>
            <a:ext cx="7590960" cy="1775160"/>
          </a:xfrm>
          <a:prstGeom prst="rect">
            <a:avLst/>
          </a:prstGeom>
          <a:ln>
            <a:noFill/>
          </a:ln>
        </p:spPr>
      </p:pic>
      <p:pic>
        <p:nvPicPr>
          <p:cNvPr id="390" name="Google Shape;356;p33" descr=""/>
          <p:cNvPicPr/>
          <p:nvPr/>
        </p:nvPicPr>
        <p:blipFill>
          <a:blip r:embed="rId2"/>
          <a:stretch/>
        </p:blipFill>
        <p:spPr>
          <a:xfrm>
            <a:off x="4392000" y="2088000"/>
            <a:ext cx="2904120" cy="2984760"/>
          </a:xfrm>
          <a:prstGeom prst="rect">
            <a:avLst/>
          </a:prstGeom>
          <a:ln>
            <a:noFill/>
          </a:ln>
        </p:spPr>
      </p:pic>
      <p:sp>
        <p:nvSpPr>
          <p:cNvPr id="391" name="CustomShape 1"/>
          <p:cNvSpPr/>
          <p:nvPr/>
        </p:nvSpPr>
        <p:spPr>
          <a:xfrm>
            <a:off x="2808360" y="504000"/>
            <a:ext cx="4895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What is mean by Lip Synchronization?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 u="sng">
                <a:solidFill>
                  <a:srgbClr val="ffffd7"/>
                </a:solidFill>
                <a:uFillTx/>
                <a:latin typeface="Bebas Neue"/>
                <a:ea typeface="Bebas Neue"/>
              </a:rPr>
              <a:t>Lip Synchronization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410760" y="1800000"/>
            <a:ext cx="8228880" cy="21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" sz="3200" spc="-1" strike="noStrike">
                <a:solidFill>
                  <a:srgbClr val="000000"/>
                </a:solidFill>
                <a:latin typeface="IBM Plex Sans Condensed"/>
                <a:ea typeface="IBM Plex Sans Condensed"/>
              </a:rPr>
              <a:t>It is a technical term for matching a speaking or singing person's lip movements with sung or spoken vocals.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432000" y="504000"/>
            <a:ext cx="8279640" cy="388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758880" y="288000"/>
            <a:ext cx="7592760" cy="395640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1e263a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000000"/>
                </a:solidFill>
                <a:latin typeface="Bebas Neue"/>
                <a:ea typeface="Bebas Neue"/>
              </a:rPr>
              <a:t>Let’s get in to the Paper</a:t>
            </a:r>
            <a:endParaRPr b="0" lang="en-IN" sz="3400" spc="-1" strike="noStrike">
              <a:latin typeface="Arial"/>
            </a:endParaRPr>
          </a:p>
        </p:txBody>
      </p:sp>
      <p:grpSp>
        <p:nvGrpSpPr>
          <p:cNvPr id="396" name="Group 2"/>
          <p:cNvGrpSpPr/>
          <p:nvPr/>
        </p:nvGrpSpPr>
        <p:grpSpPr>
          <a:xfrm>
            <a:off x="72000" y="216000"/>
            <a:ext cx="529920" cy="454320"/>
            <a:chOff x="72000" y="216000"/>
            <a:chExt cx="529920" cy="454320"/>
          </a:xfrm>
        </p:grpSpPr>
        <p:sp>
          <p:nvSpPr>
            <p:cNvPr id="397" name="CustomShape 3"/>
            <p:cNvSpPr/>
            <p:nvPr/>
          </p:nvSpPr>
          <p:spPr>
            <a:xfrm>
              <a:off x="72000" y="602280"/>
              <a:ext cx="257040" cy="680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44506e"/>
                </a:gs>
                <a:gs pos="58000">
                  <a:srgbClr val="1e263a"/>
                </a:gs>
                <a:gs pos="100000">
                  <a:srgbClr val="1e263a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4"/>
            <p:cNvSpPr/>
            <p:nvPr/>
          </p:nvSpPr>
          <p:spPr>
            <a:xfrm>
              <a:off x="344880" y="602280"/>
              <a:ext cx="257040" cy="680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44506e"/>
                </a:gs>
                <a:gs pos="58000">
                  <a:srgbClr val="1e263a"/>
                </a:gs>
                <a:gs pos="100000">
                  <a:srgbClr val="1e263a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5"/>
            <p:cNvSpPr/>
            <p:nvPr/>
          </p:nvSpPr>
          <p:spPr>
            <a:xfrm>
              <a:off x="72000" y="216000"/>
              <a:ext cx="257040" cy="423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44506e"/>
                </a:gs>
                <a:gs pos="58000">
                  <a:srgbClr val="1e263a"/>
                </a:gs>
                <a:gs pos="100000">
                  <a:srgbClr val="1e263a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6"/>
            <p:cNvSpPr/>
            <p:nvPr/>
          </p:nvSpPr>
          <p:spPr>
            <a:xfrm>
              <a:off x="344880" y="216000"/>
              <a:ext cx="257040" cy="423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44506e"/>
                </a:gs>
                <a:gs pos="58000">
                  <a:srgbClr val="1e263a"/>
                </a:gs>
                <a:gs pos="100000">
                  <a:srgbClr val="1e263a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1" name="CustomShape 7"/>
          <p:cNvSpPr/>
          <p:nvPr/>
        </p:nvSpPr>
        <p:spPr>
          <a:xfrm>
            <a:off x="216000" y="936000"/>
            <a:ext cx="8711640" cy="41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latin typeface="Arial"/>
              </a:rPr>
              <a:t>Talking face generation has attracted intensive attention in the field of multi-modal human-computer interaction. Its powerful communication mode makes it widely used in virtual education,videoconferencing,virtualanchor,game, entertainment, film and television animation production and other fields.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Accurate lip movements during lip-syncing and realistic video portraits are key to better user experience feedback , natural head poses and eye blinks can also enhance user experience in these application scenarios.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720000" y="216000"/>
            <a:ext cx="309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Example</a:t>
            </a:r>
            <a:r>
              <a:rPr b="0" lang="en-IN" sz="1800" spc="-1" strike="noStrike">
                <a:latin typeface="Arial"/>
              </a:rPr>
              <a:t>: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661680" y="288000"/>
            <a:ext cx="761796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Operations: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720000" y="772200"/>
            <a:ext cx="8063640" cy="40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TextShape 3"/>
          <p:cNvSpPr txBox="1"/>
          <p:nvPr/>
        </p:nvSpPr>
        <p:spPr>
          <a:xfrm>
            <a:off x="720000" y="1080000"/>
            <a:ext cx="8208000" cy="378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IN" sz="2600" spc="-1" strike="noStrike">
                <a:latin typeface="Arial"/>
              </a:rPr>
              <a:t>1)</a:t>
            </a:r>
            <a:endParaRPr b="0" lang="en-IN" sz="2600" spc="-1" strike="noStrike">
              <a:latin typeface="Arial"/>
            </a:endParaRPr>
          </a:p>
          <a:p>
            <a:pPr algn="just"/>
            <a:endParaRPr b="0" lang="en-IN" sz="2600" spc="-1" strike="noStrike">
              <a:latin typeface="Arial"/>
            </a:endParaRPr>
          </a:p>
          <a:p>
            <a:pPr algn="just"/>
            <a:r>
              <a:rPr b="0" lang="en-IN" sz="2600" spc="-1" strike="noStrike">
                <a:latin typeface="Arial"/>
              </a:rPr>
              <a:t>Crop </a:t>
            </a:r>
            <a:r>
              <a:rPr b="0" lang="en-IN" sz="2600" spc="-1" strike="noStrike">
                <a:latin typeface="Arial"/>
              </a:rPr>
              <a:t>the </a:t>
            </a:r>
            <a:r>
              <a:rPr b="0" lang="en-IN" sz="2600" spc="-1" strike="noStrike">
                <a:latin typeface="Arial"/>
              </a:rPr>
              <a:t>origina</a:t>
            </a:r>
            <a:r>
              <a:rPr b="0" lang="en-IN" sz="2600" spc="-1" strike="noStrike">
                <a:latin typeface="Arial"/>
              </a:rPr>
              <a:t>l target </a:t>
            </a:r>
            <a:r>
              <a:rPr b="0" lang="en-IN" sz="2600" spc="-1" strike="noStrike">
                <a:latin typeface="Arial"/>
              </a:rPr>
              <a:t>video </a:t>
            </a:r>
            <a:r>
              <a:rPr b="0" lang="en-IN" sz="2600" spc="-1" strike="noStrike">
                <a:latin typeface="Arial"/>
              </a:rPr>
              <a:t>into </a:t>
            </a:r>
            <a:r>
              <a:rPr b="0" lang="en-IN" sz="2600" spc="-1" strike="noStrike">
                <a:latin typeface="Arial"/>
              </a:rPr>
              <a:t>the </a:t>
            </a:r>
            <a:r>
              <a:rPr b="0" lang="en-IN" sz="2600" spc="-1" strike="noStrike">
                <a:latin typeface="Arial"/>
              </a:rPr>
              <a:t>target </a:t>
            </a:r>
            <a:r>
              <a:rPr b="0" lang="en-IN" sz="2600" spc="-1" strike="noStrike">
                <a:latin typeface="Arial"/>
              </a:rPr>
              <a:t>face 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video, </a:t>
            </a:r>
            <a:r>
              <a:rPr b="0" lang="en-IN" sz="2600" spc="-1" strike="noStrike">
                <a:latin typeface="Arial"/>
              </a:rPr>
              <a:t>which </a:t>
            </a:r>
            <a:r>
              <a:rPr b="0" lang="en-IN" sz="2600" spc="-1" strike="noStrike">
                <a:latin typeface="Arial"/>
              </a:rPr>
              <a:t>is then </a:t>
            </a:r>
            <a:r>
              <a:rPr b="0" lang="en-IN" sz="2600" spc="-1" strike="noStrike">
                <a:latin typeface="Arial"/>
              </a:rPr>
              <a:t>resize</a:t>
            </a:r>
            <a:r>
              <a:rPr b="0" lang="en-IN" sz="2600" spc="-1" strike="noStrike">
                <a:latin typeface="Arial"/>
              </a:rPr>
              <a:t>d to be </a:t>
            </a:r>
            <a:r>
              <a:rPr b="0" lang="en-IN" sz="2600" spc="-1" strike="noStrike">
                <a:latin typeface="Arial"/>
              </a:rPr>
              <a:t>low-</a:t>
            </a:r>
            <a:r>
              <a:rPr b="0" lang="en-IN" sz="2600" spc="-1" strike="noStrike">
                <a:latin typeface="Arial"/>
              </a:rPr>
              <a:t>resolut</a:t>
            </a:r>
            <a:r>
              <a:rPr b="0" lang="en-IN" sz="2600" spc="-1" strike="noStrike">
                <a:latin typeface="Arial"/>
              </a:rPr>
              <a:t>ion to 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genera</a:t>
            </a:r>
            <a:r>
              <a:rPr b="0" lang="en-IN" sz="2600" spc="-1" strike="noStrike">
                <a:latin typeface="Arial"/>
              </a:rPr>
              <a:t>te a </a:t>
            </a:r>
            <a:r>
              <a:rPr b="0" lang="en-IN" sz="2600" spc="-1" strike="noStrike">
                <a:latin typeface="Arial"/>
              </a:rPr>
              <a:t>low-</a:t>
            </a:r>
            <a:r>
              <a:rPr b="0" lang="en-IN" sz="2600" spc="-1" strike="noStrike">
                <a:latin typeface="Arial"/>
              </a:rPr>
              <a:t>definiti</a:t>
            </a:r>
            <a:r>
              <a:rPr b="0" lang="en-IN" sz="2600" spc="-1" strike="noStrike">
                <a:latin typeface="Arial"/>
              </a:rPr>
              <a:t>on </a:t>
            </a:r>
            <a:r>
              <a:rPr b="0" lang="en-IN" sz="2600" spc="-1" strike="noStrike">
                <a:latin typeface="Arial"/>
              </a:rPr>
              <a:t>talking </a:t>
            </a:r>
            <a:r>
              <a:rPr b="0" lang="en-IN" sz="2600" spc="-1" strike="noStrike">
                <a:latin typeface="Arial"/>
              </a:rPr>
              <a:t>face </a:t>
            </a:r>
            <a:r>
              <a:rPr b="0" lang="en-IN" sz="2600" spc="-1" strike="noStrike">
                <a:latin typeface="Arial"/>
              </a:rPr>
              <a:t>video </a:t>
            </a:r>
            <a:r>
              <a:rPr b="0" lang="en-IN" sz="2600" spc="-1" strike="noStrike">
                <a:latin typeface="Arial"/>
              </a:rPr>
              <a:t>with 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LRS2 </a:t>
            </a:r>
            <a:r>
              <a:rPr b="0" lang="en-IN" sz="2600" spc="-1" strike="noStrike">
                <a:latin typeface="Arial"/>
              </a:rPr>
              <a:t>audio </a:t>
            </a:r>
            <a:r>
              <a:rPr b="0" lang="en-IN" sz="2600" spc="-1" strike="noStrike">
                <a:latin typeface="Arial"/>
              </a:rPr>
              <a:t>using </a:t>
            </a:r>
            <a:r>
              <a:rPr b="0" lang="en-IN" sz="2600" spc="-1" strike="noStrike">
                <a:latin typeface="Arial"/>
              </a:rPr>
              <a:t>the </a:t>
            </a:r>
            <a:r>
              <a:rPr b="0" lang="en-IN" sz="2600" spc="-1" strike="noStrike">
                <a:latin typeface="Arial"/>
              </a:rPr>
              <a:t>pre-</a:t>
            </a:r>
            <a:r>
              <a:rPr b="0" lang="en-IN" sz="2600" spc="-1" strike="noStrike">
                <a:latin typeface="Arial"/>
              </a:rPr>
              <a:t>trained </a:t>
            </a:r>
            <a:r>
              <a:rPr b="0" lang="en-IN" sz="2600" spc="-1" strike="noStrike">
                <a:latin typeface="Arial"/>
              </a:rPr>
              <a:t>model 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Wav2L</a:t>
            </a:r>
            <a:r>
              <a:rPr b="0" lang="en-IN" sz="2600" spc="-1" strike="noStrike">
                <a:latin typeface="Arial"/>
              </a:rPr>
              <a:t>ip.</a:t>
            </a:r>
            <a:endParaRPr b="0" lang="en-IN" sz="2600" spc="-1" strike="noStrike">
              <a:latin typeface="Arial"/>
            </a:endParaRPr>
          </a:p>
          <a:p>
            <a:pPr algn="just"/>
            <a:endParaRPr b="0" lang="en-IN" sz="2600" spc="-1" strike="noStrike">
              <a:latin typeface="Arial"/>
            </a:endParaRPr>
          </a:p>
          <a:p>
            <a:pPr algn="just"/>
            <a:r>
              <a:rPr b="1" lang="en-IN" sz="2600" spc="-1" strike="noStrike">
                <a:latin typeface="Arial"/>
              </a:rPr>
              <a:t>Outpu</a:t>
            </a:r>
            <a:r>
              <a:rPr b="1" lang="en-IN" sz="2600" spc="-1" strike="noStrike">
                <a:latin typeface="Arial"/>
              </a:rPr>
              <a:t>t: </a:t>
            </a:r>
            <a:r>
              <a:rPr b="0" lang="en-IN" sz="2600" spc="-1" strike="noStrike">
                <a:latin typeface="Arial"/>
              </a:rPr>
              <a:t>a </a:t>
            </a:r>
            <a:r>
              <a:rPr b="0" lang="en-IN" sz="2600" spc="-1" strike="noStrike">
                <a:latin typeface="Arial"/>
              </a:rPr>
              <a:t>pseud</a:t>
            </a:r>
            <a:r>
              <a:rPr b="0" lang="en-IN" sz="2600" spc="-1" strike="noStrike">
                <a:latin typeface="Arial"/>
              </a:rPr>
              <a:t>o </a:t>
            </a:r>
            <a:r>
              <a:rPr b="0" lang="en-IN" sz="2600" spc="-1" strike="noStrike">
                <a:latin typeface="Arial"/>
              </a:rPr>
              <a:t>video </a:t>
            </a:r>
            <a:r>
              <a:rPr b="0" lang="en-IN" sz="2600" spc="-1" strike="noStrike">
                <a:latin typeface="Arial"/>
              </a:rPr>
              <a:t>with </a:t>
            </a:r>
            <a:r>
              <a:rPr b="0" lang="en-IN" sz="2600" spc="-1" strike="noStrike">
                <a:latin typeface="Arial"/>
              </a:rPr>
              <a:t>excelle</a:t>
            </a:r>
            <a:r>
              <a:rPr b="0" lang="en-IN" sz="2600" spc="-1" strike="noStrike">
                <a:latin typeface="Arial"/>
              </a:rPr>
              <a:t>nt lip </a:t>
            </a:r>
            <a:r>
              <a:rPr b="0" lang="en-IN" sz="2600" spc="-1" strike="noStrike">
                <a:latin typeface="Arial"/>
              </a:rPr>
              <a:t>synchr</a:t>
            </a:r>
            <a:r>
              <a:rPr b="0" lang="en-IN" sz="2600" spc="-1" strike="noStrike">
                <a:latin typeface="Arial"/>
              </a:rPr>
              <a:t>onizati</a:t>
            </a:r>
            <a:r>
              <a:rPr b="0" lang="en-IN" sz="2600" spc="-1" strike="noStrike">
                <a:latin typeface="Arial"/>
              </a:rPr>
              <a:t>on.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LRS2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Lip Reading Sentences 2 (LRS2) Dataset.The dataset consists of thousands of spoken sentences from BBC television.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Wav2Lip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Wav2Lip is a neural network that adapts video with a speaking face for an audio recording of the speech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2022-10-24T00:18:05Z</dcterms:modified>
  <cp:revision>9</cp:revision>
  <dc:subject/>
  <dc:title/>
</cp:coreProperties>
</file>