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8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6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unpopularopinio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eddit.com/r/ran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unpopularopinio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eddit.com/r/ran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net_forum#Discussion" TargetMode="External"/><Relationship Id="rId3" Type="http://schemas.openxmlformats.org/officeDocument/2006/relationships/image" Target="../media/image17.jpg"/><Relationship Id="rId7" Type="http://schemas.openxmlformats.org/officeDocument/2006/relationships/hyperlink" Target="https://en.wikipedia.org/wiki/Rating_site" TargetMode="External"/><Relationship Id="rId2" Type="http://schemas.openxmlformats.org/officeDocument/2006/relationships/hyperlink" Target="https://www.reddit.com/r/unpopularopin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News_aggregator" TargetMode="External"/><Relationship Id="rId5" Type="http://schemas.openxmlformats.org/officeDocument/2006/relationships/hyperlink" Target="https://en.wikipedia.org/wiki/Social_news" TargetMode="External"/><Relationship Id="rId4" Type="http://schemas.openxmlformats.org/officeDocument/2006/relationships/hyperlink" Target="https://en.wikipedia.org/wiki/Help:IPA/English" TargetMode="External"/><Relationship Id="rId9" Type="http://schemas.openxmlformats.org/officeDocument/2006/relationships/hyperlink" Target="https://en.wikipedia.org/wiki/Reddi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ws_aggregator" TargetMode="External"/><Relationship Id="rId3" Type="http://schemas.openxmlformats.org/officeDocument/2006/relationships/hyperlink" Target="https://www.reddit.com/r/rant/" TargetMode="External"/><Relationship Id="rId7" Type="http://schemas.openxmlformats.org/officeDocument/2006/relationships/hyperlink" Target="https://en.wikipedia.org/wiki/Social_news" TargetMode="External"/><Relationship Id="rId2" Type="http://schemas.openxmlformats.org/officeDocument/2006/relationships/hyperlink" Target="https://www.reddit.com/r/unpopularopin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Help:IPA/English" TargetMode="External"/><Relationship Id="rId11" Type="http://schemas.openxmlformats.org/officeDocument/2006/relationships/hyperlink" Target="https://en.wikipedia.org/wiki/Reddit" TargetMode="External"/><Relationship Id="rId5" Type="http://schemas.openxmlformats.org/officeDocument/2006/relationships/image" Target="../media/image17.jpg"/><Relationship Id="rId10" Type="http://schemas.openxmlformats.org/officeDocument/2006/relationships/hyperlink" Target="https://en.wikipedia.org/wiki/Internet_forum#Discussion" TargetMode="External"/><Relationship Id="rId4" Type="http://schemas.openxmlformats.org/officeDocument/2006/relationships/hyperlink" Target="https://www.dictionary.com/browse/rant" TargetMode="External"/><Relationship Id="rId9" Type="http://schemas.openxmlformats.org/officeDocument/2006/relationships/hyperlink" Target="https://en.wikipedia.org/wiki/Rating_sit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ating_site" TargetMode="External"/><Relationship Id="rId3" Type="http://schemas.openxmlformats.org/officeDocument/2006/relationships/hyperlink" Target="https://www.reddit.com/r/rant/" TargetMode="External"/><Relationship Id="rId7" Type="http://schemas.openxmlformats.org/officeDocument/2006/relationships/hyperlink" Target="https://en.wikipedia.org/wiki/News_aggregator" TargetMode="External"/><Relationship Id="rId2" Type="http://schemas.openxmlformats.org/officeDocument/2006/relationships/hyperlink" Target="https://www.reddit.com/r/unpopularopin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Social_news" TargetMode="External"/><Relationship Id="rId5" Type="http://schemas.openxmlformats.org/officeDocument/2006/relationships/hyperlink" Target="https://en.wikipedia.org/wiki/Help:IPA/English" TargetMode="External"/><Relationship Id="rId10" Type="http://schemas.openxmlformats.org/officeDocument/2006/relationships/hyperlink" Target="https://en.wikipedia.org/wiki/Reddit" TargetMode="External"/><Relationship Id="rId4" Type="http://schemas.openxmlformats.org/officeDocument/2006/relationships/image" Target="../media/image17.jpg"/><Relationship Id="rId9" Type="http://schemas.openxmlformats.org/officeDocument/2006/relationships/hyperlink" Target="https://en.wikipedia.org/wiki/Internet_forum#Discuss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ant/" TargetMode="External"/><Relationship Id="rId2" Type="http://schemas.openxmlformats.org/officeDocument/2006/relationships/hyperlink" Target="https://www.reddit.com/r/unpopularopinion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unpopularopinion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eddit.com/r/ran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unpopularopinion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eddit.com/r/ra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2603157"/>
            <a:ext cx="4941771" cy="2953885"/>
          </a:xfrm>
        </p:spPr>
        <p:txBody>
          <a:bodyPr/>
          <a:lstStyle/>
          <a:p>
            <a:pPr algn="r"/>
            <a:r>
              <a:rPr lang="en-US" dirty="0"/>
              <a:t>USING </a:t>
            </a:r>
            <a:r>
              <a:rPr lang="en-US" b="1" dirty="0"/>
              <a:t>NLP</a:t>
            </a:r>
            <a:r>
              <a:rPr lang="en-US" dirty="0"/>
              <a:t> to DISCERN WHAT </a:t>
            </a:r>
            <a:r>
              <a:rPr lang="en-US" b="1" dirty="0"/>
              <a:t>UNPOPULAR OPINIONS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are made 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 STEVEN TRAN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About the sample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0A2FD-7783-45A0-A7FD-251FF9E74AC6}"/>
              </a:ext>
            </a:extLst>
          </p:cNvPr>
          <p:cNvSpPr txBox="1"/>
          <p:nvPr/>
        </p:nvSpPr>
        <p:spPr>
          <a:xfrm>
            <a:off x="4975654" y="1920456"/>
            <a:ext cx="224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(continued)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7466C0-66B6-4E9A-A27C-B9A1B741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2420304"/>
            <a:ext cx="8668960" cy="3486637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7ACA283A-5B44-46F8-ABDE-21B9D6382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52421"/>
              </p:ext>
            </p:extLst>
          </p:nvPr>
        </p:nvGraphicFramePr>
        <p:xfrm>
          <a:off x="2031999" y="49101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57075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58002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390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3"/>
                        </a:rPr>
                        <a:t>/r/UnpopularOpinion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4"/>
                        </a:rPr>
                        <a:t>/r/Rant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7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  <a:r>
                        <a:rPr lang="en-US" dirty="0" err="1"/>
                        <a:t>selftext</a:t>
                      </a:r>
                      <a:r>
                        <a:rPr lang="en-US" dirty="0"/>
                        <a:t> word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0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About the sample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0A2FD-7783-45A0-A7FD-251FF9E74AC6}"/>
              </a:ext>
            </a:extLst>
          </p:cNvPr>
          <p:cNvSpPr txBox="1"/>
          <p:nvPr/>
        </p:nvSpPr>
        <p:spPr>
          <a:xfrm>
            <a:off x="4975654" y="1920456"/>
            <a:ext cx="224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(continued)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7E84F-F5A1-41F6-97B8-F4AB83D8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2420304"/>
            <a:ext cx="8764223" cy="3505689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00646C19-459A-4231-8216-A23C9052E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31038"/>
              </p:ext>
            </p:extLst>
          </p:nvPr>
        </p:nvGraphicFramePr>
        <p:xfrm>
          <a:off x="2031999" y="49101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57075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58002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390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3"/>
                        </a:rPr>
                        <a:t>/r/UnpopularOpinion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4"/>
                        </a:rPr>
                        <a:t>/r/Rant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7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  <a:r>
                        <a:rPr lang="en-US" dirty="0" err="1"/>
                        <a:t>selftext</a:t>
                      </a:r>
                      <a:r>
                        <a:rPr lang="en-US" dirty="0"/>
                        <a:t> str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646.52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988.88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1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About the sample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0A2FD-7783-45A0-A7FD-251FF9E74AC6}"/>
              </a:ext>
            </a:extLst>
          </p:cNvPr>
          <p:cNvSpPr txBox="1"/>
          <p:nvPr/>
        </p:nvSpPr>
        <p:spPr>
          <a:xfrm>
            <a:off x="4975654" y="1920456"/>
            <a:ext cx="224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5CDF2-C529-4154-A85C-B91988A0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1" y="2420304"/>
            <a:ext cx="6062840" cy="3426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FEA56F-CC24-469E-80CE-93573E18F235}"/>
              </a:ext>
            </a:extLst>
          </p:cNvPr>
          <p:cNvSpPr txBox="1"/>
          <p:nvPr/>
        </p:nvSpPr>
        <p:spPr>
          <a:xfrm>
            <a:off x="7339914" y="2100649"/>
            <a:ext cx="4013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What we’d hypothesize from this:</a:t>
            </a:r>
          </a:p>
          <a:p>
            <a:endParaRPr lang="en-US" dirty="0"/>
          </a:p>
          <a:p>
            <a:r>
              <a:rPr lang="en-US" dirty="0"/>
              <a:t>The combination of words present or absent from text fields in a reddit post are likely more predictive of whether a post belongs in </a:t>
            </a:r>
            <a:r>
              <a:rPr lang="en-US" b="1" dirty="0"/>
              <a:t>/r/UnpopularOpinion </a:t>
            </a:r>
            <a:r>
              <a:rPr lang="en-US" dirty="0"/>
              <a:t>vs. </a:t>
            </a:r>
            <a:r>
              <a:rPr lang="en-US" b="1" dirty="0"/>
              <a:t>/r/Rant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23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The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42E65-BDBF-43FF-B19B-D146CA693619}"/>
              </a:ext>
            </a:extLst>
          </p:cNvPr>
          <p:cNvSpPr txBox="1"/>
          <p:nvPr/>
        </p:nvSpPr>
        <p:spPr>
          <a:xfrm>
            <a:off x="1491049" y="2005419"/>
            <a:ext cx="92099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b="1" dirty="0"/>
              <a:t>DATA PREPARATION</a:t>
            </a:r>
          </a:p>
          <a:p>
            <a:pPr marL="742950" lvl="1" indent="-285750" algn="just">
              <a:buFont typeface="Tenorite" panose="00000500000000000000" pitchFamily="2" charset="0"/>
              <a:buChar char="–"/>
            </a:pPr>
            <a:r>
              <a:rPr lang="en-US" dirty="0"/>
              <a:t>Scrape posts from both subreddits</a:t>
            </a:r>
          </a:p>
          <a:p>
            <a:pPr marL="742950" lvl="1" indent="-285750" algn="just">
              <a:buFont typeface="Tenorite" panose="00000500000000000000" pitchFamily="2" charset="0"/>
              <a:buChar char="–"/>
            </a:pPr>
            <a:r>
              <a:rPr lang="en-US" dirty="0"/>
              <a:t>Cleanse text fields of special characters, such as line breaks and zero-width space characters; strip leading/trailing spaces; remove URL hyperlinks</a:t>
            </a:r>
          </a:p>
          <a:p>
            <a:pPr marL="742950" lvl="1" indent="-285750" algn="just">
              <a:buFont typeface="Tenorite" panose="00000500000000000000" pitchFamily="2" charset="0"/>
              <a:buChar char="–"/>
            </a:pPr>
            <a:r>
              <a:rPr lang="en-US" dirty="0"/>
              <a:t>Delete observations which had empty text fields after cleansing</a:t>
            </a:r>
          </a:p>
          <a:p>
            <a:pPr marL="742950" lvl="1" indent="-285750" algn="just">
              <a:buFont typeface="Tenorite" panose="00000500000000000000" pitchFamily="2" charset="0"/>
              <a:buChar char="–"/>
            </a:pPr>
            <a:r>
              <a:rPr lang="en-US" i="1" dirty="0"/>
              <a:t>Lemmatize</a:t>
            </a:r>
            <a:r>
              <a:rPr lang="en-US" dirty="0"/>
              <a:t> (reduce word forms to more elementary versions) words in text fields</a:t>
            </a:r>
          </a:p>
          <a:p>
            <a:pPr lvl="1" algn="just"/>
            <a:endParaRPr lang="en-US" dirty="0"/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b="1" dirty="0"/>
              <a:t>MODELING</a:t>
            </a:r>
            <a:endParaRPr lang="en-US" b="1" i="1" dirty="0"/>
          </a:p>
          <a:p>
            <a:pPr marL="742950" lvl="1" indent="-285750">
              <a:buFont typeface="Tenorite" panose="00000500000000000000" pitchFamily="2" charset="0"/>
              <a:buChar char="–"/>
            </a:pPr>
            <a:r>
              <a:rPr lang="en-US" dirty="0"/>
              <a:t>Split cleaned data in to training and testing sets (75% training 25% testing)</a:t>
            </a:r>
          </a:p>
          <a:p>
            <a:pPr marL="742950" lvl="1" indent="-285750">
              <a:buFont typeface="Tenorite" panose="00000500000000000000" pitchFamily="2" charset="0"/>
              <a:buChar char="–"/>
            </a:pPr>
            <a:r>
              <a:rPr lang="en-US" dirty="0"/>
              <a:t>Deploy three (3) classification algorithms to be trained using the training data and evaluated on their accuracy of classification on features in the testing data</a:t>
            </a:r>
          </a:p>
          <a:p>
            <a:pPr marL="742950" lvl="1" indent="-285750">
              <a:buFont typeface="Tenorite" panose="00000500000000000000" pitchFamily="2" charset="0"/>
              <a:buChar char="–"/>
            </a:pPr>
            <a:r>
              <a:rPr lang="en-US" dirty="0"/>
              <a:t>Select the production model by determining which model achieves the best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87595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MODELING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42E65-BDBF-43FF-B19B-D146CA693619}"/>
              </a:ext>
            </a:extLst>
          </p:cNvPr>
          <p:cNvSpPr txBox="1"/>
          <p:nvPr/>
        </p:nvSpPr>
        <p:spPr>
          <a:xfrm>
            <a:off x="1491049" y="2005419"/>
            <a:ext cx="9209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Preprocessing</a:t>
            </a:r>
            <a:endParaRPr lang="en-US" dirty="0"/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b="1" dirty="0"/>
              <a:t>Term frequency – inverse document frequency </a:t>
            </a:r>
            <a:r>
              <a:rPr lang="en-US" dirty="0"/>
              <a:t>vectorization would produce the best results for modeling. Specific vectorization hyperparameters would be determined in the steps below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The Classification Models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K-Nearest Neighbors Classification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</a:t>
            </a:r>
            <a:r>
              <a:rPr lang="en-US" b="1" dirty="0"/>
              <a:t>X</a:t>
            </a:r>
            <a:r>
              <a:rPr lang="en-US" dirty="0"/>
              <a:t>treme </a:t>
            </a:r>
            <a:r>
              <a:rPr lang="en-US" b="1" dirty="0"/>
              <a:t>G</a:t>
            </a:r>
            <a:r>
              <a:rPr lang="en-US" dirty="0"/>
              <a:t>radient Boosted Ensemble Classifier (XGBoost)</a:t>
            </a:r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General Method</a:t>
            </a:r>
            <a:r>
              <a:rPr lang="en-US" dirty="0"/>
              <a:t>:</a:t>
            </a:r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dirty="0"/>
              <a:t>Using </a:t>
            </a:r>
            <a:r>
              <a:rPr lang="en-US" b="1" dirty="0"/>
              <a:t>grid search cross-validation</a:t>
            </a:r>
            <a:r>
              <a:rPr lang="en-US" dirty="0"/>
              <a:t>, search for set of vectorizer (TFIDF) and classifier hyperparameters which produce the best classification accuracy</a:t>
            </a:r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dirty="0"/>
              <a:t>The model with the best accuracy in classifying the testing data is selected as the production model</a:t>
            </a:r>
          </a:p>
        </p:txBody>
      </p:sp>
    </p:spTree>
    <p:extLst>
      <p:ext uri="{BB962C8B-B14F-4D97-AF65-F5344CB8AC3E}">
        <p14:creationId xmlns:p14="http://schemas.microsoft.com/office/powerpoint/2010/main" val="72743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230"/>
            <a:ext cx="10515600" cy="499848"/>
          </a:xfrm>
        </p:spPr>
        <p:txBody>
          <a:bodyPr/>
          <a:lstStyle/>
          <a:p>
            <a:r>
              <a:rPr lang="en-US" b="1" dirty="0"/>
              <a:t>MODELING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B3A15-0FFF-4C91-8260-CC763F1A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5" y="2637456"/>
            <a:ext cx="9702114" cy="3718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0308B-48B8-4776-B30E-2841FA5C5C4D}"/>
              </a:ext>
            </a:extLst>
          </p:cNvPr>
          <p:cNvSpPr txBox="1"/>
          <p:nvPr/>
        </p:nvSpPr>
        <p:spPr>
          <a:xfrm>
            <a:off x="1087395" y="859159"/>
            <a:ext cx="9702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Findings: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600" b="1" dirty="0"/>
              <a:t>KNN </a:t>
            </a:r>
            <a:r>
              <a:rPr lang="en-US" sz="1600" dirty="0"/>
              <a:t>was the </a:t>
            </a:r>
            <a:r>
              <a:rPr lang="en-US" sz="1600" b="1" dirty="0"/>
              <a:t>worst</a:t>
            </a:r>
            <a:r>
              <a:rPr lang="en-US" sz="1600" dirty="0"/>
              <a:t> classifier, failing to achieve better classification accuracy than the benchmark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600" b="1" dirty="0" err="1"/>
              <a:t>LogisticRegression</a:t>
            </a:r>
            <a:r>
              <a:rPr lang="en-US" sz="1600" dirty="0"/>
              <a:t> and </a:t>
            </a:r>
            <a:r>
              <a:rPr lang="en-US" sz="1600" b="1" dirty="0"/>
              <a:t>XGBoost</a:t>
            </a:r>
            <a:r>
              <a:rPr lang="en-US" sz="1600" dirty="0"/>
              <a:t> achieved similar accuracy in testing, but the XGBoost classifications suffered from greater error due to variance indicating worse overfitting compared to the Logistic Regression model</a:t>
            </a:r>
            <a:endParaRPr lang="en-US" b="1" dirty="0"/>
          </a:p>
          <a:p>
            <a:r>
              <a:rPr lang="en-US" b="1" dirty="0"/>
              <a:t>THEREFORE, the Logistic Regression model becomes the production model for our problem.</a:t>
            </a:r>
          </a:p>
        </p:txBody>
      </p:sp>
    </p:spTree>
    <p:extLst>
      <p:ext uri="{BB962C8B-B14F-4D97-AF65-F5344CB8AC3E}">
        <p14:creationId xmlns:p14="http://schemas.microsoft.com/office/powerpoint/2010/main" val="270207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PRODUCTION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42E65-BDBF-43FF-B19B-D146CA693619}"/>
              </a:ext>
            </a:extLst>
          </p:cNvPr>
          <p:cNvSpPr txBox="1"/>
          <p:nvPr/>
        </p:nvSpPr>
        <p:spPr>
          <a:xfrm>
            <a:off x="1491049" y="2005419"/>
            <a:ext cx="9209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Using the </a:t>
            </a:r>
            <a:r>
              <a:rPr lang="en-US" sz="2000" b="1" dirty="0"/>
              <a:t>best hyperparameters</a:t>
            </a:r>
            <a:r>
              <a:rPr lang="en-US" sz="2000" dirty="0"/>
              <a:t> from the grid search, the tuned </a:t>
            </a:r>
            <a:r>
              <a:rPr lang="en-US" sz="2000" b="1" dirty="0"/>
              <a:t>Logistic Regression</a:t>
            </a:r>
            <a:r>
              <a:rPr lang="en-US" sz="2000" dirty="0"/>
              <a:t> model using </a:t>
            </a:r>
            <a:r>
              <a:rPr lang="en-US" sz="2000" b="1" dirty="0"/>
              <a:t>TFIDF</a:t>
            </a:r>
            <a:r>
              <a:rPr lang="en-US" sz="2000" dirty="0"/>
              <a:t> can classify a post as belonging to /r/UnpopularOpinion or /r/Rant approx. </a:t>
            </a:r>
            <a:r>
              <a:rPr lang="en-US" sz="2000" b="1" dirty="0"/>
              <a:t>82%</a:t>
            </a:r>
            <a:r>
              <a:rPr lang="en-US" sz="2000" dirty="0"/>
              <a:t> of the time, beating the benchmark accuracy by about </a:t>
            </a:r>
            <a:r>
              <a:rPr lang="en-US" sz="2000" b="1" dirty="0"/>
              <a:t>31 percentage points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2914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744"/>
            <a:ext cx="10515600" cy="499848"/>
          </a:xfrm>
        </p:spPr>
        <p:txBody>
          <a:bodyPr/>
          <a:lstStyle/>
          <a:p>
            <a:r>
              <a:rPr lang="en-US" b="1" dirty="0"/>
              <a:t>TERM INSIGHTS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058BF-169A-47BD-9D73-F5E21F3A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8" y="1214936"/>
            <a:ext cx="2172003" cy="46202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AC452A2-2FBB-406B-823E-87AC0A90CF56}"/>
              </a:ext>
            </a:extLst>
          </p:cNvPr>
          <p:cNvGrpSpPr/>
          <p:nvPr/>
        </p:nvGrpSpPr>
        <p:grpSpPr>
          <a:xfrm>
            <a:off x="9887465" y="1214936"/>
            <a:ext cx="1649407" cy="4620270"/>
            <a:chOff x="8610600" y="1118866"/>
            <a:chExt cx="1649407" cy="462027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24CC72-2804-4BAC-8420-3F4970044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00" y="1118866"/>
              <a:ext cx="1649407" cy="462027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0C91E8-B79C-4295-87F8-D1C5C60D2B01}"/>
                </a:ext>
              </a:extLst>
            </p:cNvPr>
            <p:cNvSpPr/>
            <p:nvPr/>
          </p:nvSpPr>
          <p:spPr>
            <a:xfrm>
              <a:off x="9728886" y="1565189"/>
              <a:ext cx="205946" cy="2224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ABFBE5-1AEB-496C-9237-7AD015D193B6}"/>
                </a:ext>
              </a:extLst>
            </p:cNvPr>
            <p:cNvSpPr/>
            <p:nvPr/>
          </p:nvSpPr>
          <p:spPr>
            <a:xfrm>
              <a:off x="9943070" y="1940011"/>
              <a:ext cx="92676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834313-CB81-4D05-9A35-27FF73BD2809}"/>
                </a:ext>
              </a:extLst>
            </p:cNvPr>
            <p:cNvSpPr/>
            <p:nvPr/>
          </p:nvSpPr>
          <p:spPr>
            <a:xfrm>
              <a:off x="9934832" y="4415481"/>
              <a:ext cx="92676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7B84F0-DE36-442C-B5DD-54A33274AE6D}"/>
              </a:ext>
            </a:extLst>
          </p:cNvPr>
          <p:cNvSpPr txBox="1"/>
          <p:nvPr/>
        </p:nvSpPr>
        <p:spPr>
          <a:xfrm>
            <a:off x="3245708" y="1186103"/>
            <a:ext cx="57829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Posts in which terms from the left occur more frequently relative to other posts are </a:t>
            </a:r>
            <a:r>
              <a:rPr lang="en-US" b="1" dirty="0"/>
              <a:t>more likely </a:t>
            </a:r>
            <a:r>
              <a:rPr lang="en-US" dirty="0"/>
              <a:t>to be from users </a:t>
            </a:r>
            <a:r>
              <a:rPr lang="en-US" b="1" dirty="0"/>
              <a:t>expressing unpopular or controversial opinions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Posts in which terms from the right occur more frequently relative to other posts are </a:t>
            </a:r>
            <a:r>
              <a:rPr lang="en-US" b="1" dirty="0"/>
              <a:t>more likely</a:t>
            </a:r>
            <a:r>
              <a:rPr lang="en-US" dirty="0"/>
              <a:t> to be from users </a:t>
            </a:r>
            <a:r>
              <a:rPr lang="en-US" b="1" dirty="0"/>
              <a:t>ranting </a:t>
            </a:r>
            <a:r>
              <a:rPr lang="en-US" dirty="0"/>
              <a:t>about a topic.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BAFB9BEF-73E3-404B-B4B1-A2D92B7976ED}"/>
              </a:ext>
            </a:extLst>
          </p:cNvPr>
          <p:cNvSpPr/>
          <p:nvPr/>
        </p:nvSpPr>
        <p:spPr>
          <a:xfrm>
            <a:off x="2677298" y="2112281"/>
            <a:ext cx="4687329" cy="1065341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EXPRESSION OF UNPOPULAR OPINION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55CC58C-BB1B-49D6-A454-59A7840054B3}"/>
              </a:ext>
            </a:extLst>
          </p:cNvPr>
          <p:cNvSpPr/>
          <p:nvPr/>
        </p:nvSpPr>
        <p:spPr>
          <a:xfrm>
            <a:off x="5638800" y="4663951"/>
            <a:ext cx="4343400" cy="9013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RANTING</a:t>
            </a:r>
          </a:p>
        </p:txBody>
      </p:sp>
    </p:spTree>
    <p:extLst>
      <p:ext uri="{BB962C8B-B14F-4D97-AF65-F5344CB8AC3E}">
        <p14:creationId xmlns:p14="http://schemas.microsoft.com/office/powerpoint/2010/main" val="90952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CONCLUSION &amp; RECOMMENDATIONS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42E65-BDBF-43FF-B19B-D146CA693619}"/>
              </a:ext>
            </a:extLst>
          </p:cNvPr>
          <p:cNvSpPr txBox="1"/>
          <p:nvPr/>
        </p:nvSpPr>
        <p:spPr>
          <a:xfrm>
            <a:off x="1491049" y="2005419"/>
            <a:ext cx="92099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dirty="0"/>
              <a:t>Our analysis demonstrates you can construct a Logistic Regression model to identify whether a sequence of words should be classified as an expression of unpopular or controversial opinion vs. an individual ranting, based on specific word relevance.</a:t>
            </a:r>
          </a:p>
          <a:p>
            <a:pPr algn="just"/>
            <a:endParaRPr lang="en-US" dirty="0"/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dirty="0"/>
              <a:t>Our sample was limited in that it only looked at posts from a small window of time. These models would likely benefit from more stratified posts over a greater time period. Further, given unconstrained time, we would have done model-tuning grid searches over larger combinations of hyperparameters.</a:t>
            </a:r>
          </a:p>
          <a:p>
            <a:pPr algn="just"/>
            <a:endParaRPr lang="en-US" dirty="0"/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dirty="0"/>
              <a:t>User-submitted reddit posts to specific subreddits may not be the gold standard for how unpopular opinions or rants should be characterized. To further this research, I would call for more rigorous study into how to characterize a sentiment as being unpopular or controversial and richer characteristics that might define an expression of thought as being a rant.</a:t>
            </a:r>
          </a:p>
        </p:txBody>
      </p:sp>
    </p:spTree>
    <p:extLst>
      <p:ext uri="{BB962C8B-B14F-4D97-AF65-F5344CB8AC3E}">
        <p14:creationId xmlns:p14="http://schemas.microsoft.com/office/powerpoint/2010/main" val="20052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A363-7498-478F-B648-BA6F74BF3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DFF80-4E49-4944-ADC0-D2FB52C8A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49E0-800B-4564-A9BF-F4284C79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8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A2C9-9485-424C-BB6A-3B925277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053801"/>
            <a:ext cx="5111750" cy="775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EXPRESSING CONTROVERIAL OPINIONS VS SIMPLY RANTING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ACAB9-26A5-4ECA-9621-B7D44BB4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828801"/>
            <a:ext cx="6043741" cy="3830594"/>
          </a:xfrm>
        </p:spPr>
        <p:txBody>
          <a:bodyPr>
            <a:normAutofit/>
          </a:bodyPr>
          <a:lstStyle/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sz="1600" dirty="0"/>
              <a:t>The digital age has made it relatively easier to voice ideas and reach a large audience</a:t>
            </a:r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sz="1600" dirty="0"/>
              <a:t>It can be sometimes be difficult to identify when an individual is attempting to contribute to the marketplace of ideas by expressing a controversial opinion or simply ranting</a:t>
            </a:r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sz="1600" dirty="0"/>
              <a:t>Any inability to distinguish between the two makes it more difficult to elevate the speech platforms for those who are earnestly contributing to important conversations</a:t>
            </a:r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sz="1600" b="1" dirty="0"/>
              <a:t>Social networks, discussion boards, or any virtual platforms which promote and moderate stratified discussion would benefit from a way to better distinguish between the two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44A8-4EBA-431F-9D63-53E69EF9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CE47-16C0-4AC8-967C-477DAC5E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55D4-AEAC-4836-9117-74BA52EC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9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The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42E65-BDBF-43FF-B19B-D146CA693619}"/>
              </a:ext>
            </a:extLst>
          </p:cNvPr>
          <p:cNvSpPr txBox="1"/>
          <p:nvPr/>
        </p:nvSpPr>
        <p:spPr>
          <a:xfrm>
            <a:off x="1491049" y="2269030"/>
            <a:ext cx="9209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dirty="0"/>
              <a:t>Use </a:t>
            </a:r>
            <a:r>
              <a:rPr lang="en-US" b="1" dirty="0"/>
              <a:t>Natural Language Processing</a:t>
            </a:r>
            <a:r>
              <a:rPr lang="en-US" dirty="0"/>
              <a:t> (NLP) to identify how specific words’ relevance in a sequence of text or speech can classify the writer/speaker as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expressing a controversial opinion or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simply ranting</a:t>
            </a:r>
          </a:p>
          <a:p>
            <a:pPr marL="800100" lvl="1" indent="-342900" algn="just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Being able to distinguish between these two types of expression would allow a moderator to elevate or restrict certain types of speech</a:t>
            </a:r>
          </a:p>
        </p:txBody>
      </p:sp>
    </p:spTree>
    <p:extLst>
      <p:ext uri="{BB962C8B-B14F-4D97-AF65-F5344CB8AC3E}">
        <p14:creationId xmlns:p14="http://schemas.microsoft.com/office/powerpoint/2010/main" val="69366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42E65-BDBF-43FF-B19B-D146CA693619}"/>
              </a:ext>
            </a:extLst>
          </p:cNvPr>
          <p:cNvSpPr txBox="1"/>
          <p:nvPr/>
        </p:nvSpPr>
        <p:spPr>
          <a:xfrm>
            <a:off x="1491048" y="1746443"/>
            <a:ext cx="6178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Tenorite" panose="00000500000000000000" pitchFamily="2" charset="0"/>
              <a:buChar char="–"/>
            </a:pPr>
            <a:endParaRPr lang="en-US" dirty="0"/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dirty="0">
                <a:hlinkClick r:id="rId2"/>
              </a:rPr>
              <a:t>reddit.com</a:t>
            </a:r>
            <a:r>
              <a:rPr lang="en-US" b="1" dirty="0">
                <a:hlinkClick r:id="rId2"/>
              </a:rPr>
              <a:t>/r/UnpopularOpinion</a:t>
            </a:r>
            <a:endParaRPr lang="en-US" b="1" dirty="0"/>
          </a:p>
          <a:p>
            <a:pPr marL="742950" lvl="1" indent="-285750" algn="just">
              <a:buFont typeface="Tenorite" panose="00000500000000000000" pitchFamily="2" charset="0"/>
              <a:buChar char="–"/>
            </a:pPr>
            <a:r>
              <a:rPr lang="en-US" sz="1400" dirty="0"/>
              <a:t>“Your post must be an opinion. Not a question. Not a showerthought. </a:t>
            </a:r>
            <a:r>
              <a:rPr lang="en-US" sz="1400" dirty="0">
                <a:solidFill>
                  <a:srgbClr val="FF0000"/>
                </a:solidFill>
              </a:rPr>
              <a:t>Not a rant</a:t>
            </a:r>
            <a:r>
              <a:rPr lang="en-US" sz="1400" dirty="0"/>
              <a:t>. Not a proposal. Not a fact. An opinion. One opinion. </a:t>
            </a:r>
            <a:r>
              <a:rPr lang="en-US" sz="1400" b="1" dirty="0"/>
              <a:t>A subjective statement about your position on some topic.</a:t>
            </a:r>
            <a:r>
              <a:rPr lang="en-US" sz="1400" dirty="0"/>
              <a:t> Please have a clear, self contained opinion as your post title, and use the text field to elaborate and expand on why you think/feel this way.”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F3DFC-AE06-4F74-97E6-85C903AC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936" y="1094409"/>
            <a:ext cx="2350528" cy="1322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0448F-0088-4270-BAD1-58EAD4DD0DD4}"/>
              </a:ext>
            </a:extLst>
          </p:cNvPr>
          <p:cNvSpPr txBox="1"/>
          <p:nvPr/>
        </p:nvSpPr>
        <p:spPr>
          <a:xfrm>
            <a:off x="8322274" y="2416582"/>
            <a:ext cx="35484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Reddit</a:t>
            </a:r>
            <a:r>
              <a:rPr lang="en-US" sz="1100" dirty="0"/>
              <a:t> (</a:t>
            </a:r>
            <a:r>
              <a:rPr lang="en-US" sz="1100" dirty="0">
                <a:hlinkClick r:id="rId4" tooltip="Help:IPA/English"/>
              </a:rPr>
              <a:t>/</a:t>
            </a:r>
            <a:r>
              <a:rPr lang="en-US" sz="1100" dirty="0">
                <a:effectLst/>
                <a:hlinkClick r:id="rId4" tooltip="Help:IPA/English"/>
              </a:rPr>
              <a:t>ˈ</a:t>
            </a:r>
            <a:r>
              <a:rPr lang="en-US" sz="1100" dirty="0" err="1">
                <a:effectLst/>
                <a:hlinkClick r:id="rId4" tooltip="Help:IPA/English"/>
              </a:rPr>
              <a:t>rɛdɪt</a:t>
            </a:r>
            <a:r>
              <a:rPr lang="en-US" sz="1100" dirty="0">
                <a:hlinkClick r:id="rId4" tooltip="Help:IPA/English"/>
              </a:rPr>
              <a:t>/</a:t>
            </a:r>
            <a:r>
              <a:rPr lang="en-US" sz="1100" dirty="0"/>
              <a:t>, stylized as </a:t>
            </a:r>
            <a:r>
              <a:rPr lang="en-US" sz="1100" b="1" dirty="0"/>
              <a:t>reddit</a:t>
            </a:r>
            <a:r>
              <a:rPr lang="en-US" sz="1100" dirty="0"/>
              <a:t>) is an American </a:t>
            </a:r>
            <a:r>
              <a:rPr lang="en-US" sz="1100" dirty="0">
                <a:hlinkClick r:id="rId5" tooltip="Social news"/>
              </a:rPr>
              <a:t>social news</a:t>
            </a:r>
            <a:r>
              <a:rPr lang="en-US" sz="1100" dirty="0"/>
              <a:t> </a:t>
            </a:r>
            <a:r>
              <a:rPr lang="en-US" sz="1100" dirty="0">
                <a:hlinkClick r:id="rId6" tooltip="News aggregator"/>
              </a:rPr>
              <a:t>aggregation</a:t>
            </a:r>
            <a:r>
              <a:rPr lang="en-US" sz="1100" dirty="0"/>
              <a:t>, web content </a:t>
            </a:r>
            <a:r>
              <a:rPr lang="en-US" sz="1100" dirty="0">
                <a:hlinkClick r:id="rId7" tooltip="Rating site"/>
              </a:rPr>
              <a:t>rating</a:t>
            </a:r>
            <a:r>
              <a:rPr lang="en-US" sz="1100" dirty="0"/>
              <a:t>, and </a:t>
            </a:r>
            <a:r>
              <a:rPr lang="en-US" sz="1100" dirty="0">
                <a:hlinkClick r:id="rId8" tooltip="Internet forum"/>
              </a:rPr>
              <a:t>discussion</a:t>
            </a:r>
            <a:r>
              <a:rPr lang="en-US" sz="1100" dirty="0"/>
              <a:t> website. </a:t>
            </a:r>
          </a:p>
          <a:p>
            <a:endParaRPr lang="en-US" sz="1100" dirty="0"/>
          </a:p>
          <a:p>
            <a:r>
              <a:rPr lang="en-US" sz="1100" dirty="0"/>
              <a:t>Posts are organized by subject into user-created boards called "communities" or "subreddits", which cover a variety of topics such as news, politics, religion, etc.</a:t>
            </a:r>
          </a:p>
          <a:p>
            <a:endParaRPr lang="en-US" sz="1100" dirty="0"/>
          </a:p>
          <a:p>
            <a:r>
              <a:rPr lang="en-US" sz="1100" dirty="0"/>
              <a:t>~from </a:t>
            </a:r>
            <a:r>
              <a:rPr lang="en-US" sz="1100" dirty="0">
                <a:hlinkClick r:id="rId9"/>
              </a:rPr>
              <a:t>Wikipedia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96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42E65-BDBF-43FF-B19B-D146CA693619}"/>
              </a:ext>
            </a:extLst>
          </p:cNvPr>
          <p:cNvSpPr txBox="1"/>
          <p:nvPr/>
        </p:nvSpPr>
        <p:spPr>
          <a:xfrm>
            <a:off x="1491048" y="1746443"/>
            <a:ext cx="61783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Tenorite" panose="00000500000000000000" pitchFamily="2" charset="0"/>
              <a:buChar char="–"/>
            </a:pPr>
            <a:endParaRPr lang="en-US" dirty="0"/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dirty="0">
                <a:hlinkClick r:id="rId2"/>
              </a:rPr>
              <a:t>reddit.com</a:t>
            </a:r>
            <a:r>
              <a:rPr lang="en-US" b="1" dirty="0">
                <a:hlinkClick r:id="rId2"/>
              </a:rPr>
              <a:t>/r/UnpopularOpinion</a:t>
            </a:r>
            <a:endParaRPr lang="en-US" b="1" dirty="0"/>
          </a:p>
          <a:p>
            <a:pPr marL="742950" lvl="1" indent="-285750" algn="just">
              <a:buFont typeface="Tenorite" panose="00000500000000000000" pitchFamily="2" charset="0"/>
              <a:buChar char="–"/>
            </a:pPr>
            <a:r>
              <a:rPr lang="en-US" sz="1400" dirty="0"/>
              <a:t>“Your post must be an opinion. Not a question. Not a showerthought. </a:t>
            </a:r>
            <a:r>
              <a:rPr lang="en-US" sz="1400" dirty="0">
                <a:solidFill>
                  <a:srgbClr val="FF0000"/>
                </a:solidFill>
              </a:rPr>
              <a:t>Not a rant</a:t>
            </a:r>
            <a:r>
              <a:rPr lang="en-US" sz="1400" dirty="0"/>
              <a:t>. Not a proposal. Not a fact. An opinion. One opinion. </a:t>
            </a:r>
            <a:r>
              <a:rPr lang="en-US" sz="1400" b="1" dirty="0"/>
              <a:t>A subjective statement about your position on some topic.</a:t>
            </a:r>
            <a:r>
              <a:rPr lang="en-US" sz="1400" dirty="0"/>
              <a:t> Please have a clear, self contained opinion as your post title, and use the text field to elaborate and expand on why you think/feel this way.”</a:t>
            </a:r>
          </a:p>
          <a:p>
            <a:pPr marL="285750" indent="-285750" algn="just">
              <a:buFont typeface="Tenorite" panose="00000500000000000000" pitchFamily="2" charset="0"/>
              <a:buChar char="–"/>
            </a:pPr>
            <a:endParaRPr lang="en-US" sz="1400" dirty="0"/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dirty="0">
                <a:hlinkClick r:id="rId3"/>
              </a:rPr>
              <a:t>reddit.com</a:t>
            </a:r>
            <a:r>
              <a:rPr lang="en-US" b="1" dirty="0">
                <a:hlinkClick r:id="rId3"/>
              </a:rPr>
              <a:t>/r/Rant</a:t>
            </a:r>
            <a:endParaRPr lang="en-US" dirty="0"/>
          </a:p>
          <a:p>
            <a:pPr marL="742950" lvl="1" indent="-285750" algn="just">
              <a:buFont typeface="Tenorite" panose="00000500000000000000" pitchFamily="2" charset="0"/>
              <a:buChar char="–"/>
            </a:pPr>
            <a:r>
              <a:rPr lang="en-US" sz="1400" dirty="0"/>
              <a:t>Per </a:t>
            </a:r>
            <a:r>
              <a:rPr lang="en-US" sz="1400" dirty="0">
                <a:hlinkClick r:id="rId4"/>
              </a:rPr>
              <a:t>dictionary.com</a:t>
            </a:r>
            <a:r>
              <a:rPr lang="en-US" sz="1400" dirty="0"/>
              <a:t>:</a:t>
            </a:r>
          </a:p>
          <a:p>
            <a:pPr lvl="1" algn="just"/>
            <a:r>
              <a:rPr lang="en-US" sz="1400" i="1" dirty="0"/>
              <a:t>verb (used without object)</a:t>
            </a:r>
          </a:p>
          <a:p>
            <a:pPr lvl="1" algn="just"/>
            <a:r>
              <a:rPr lang="en-US" sz="1400" dirty="0"/>
              <a:t>to speak or declaim extravagantly or violently; talk in a wild or vehement way; rave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F3DFC-AE06-4F74-97E6-85C903AC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936" y="1094409"/>
            <a:ext cx="2350528" cy="1322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0448F-0088-4270-BAD1-58EAD4DD0DD4}"/>
              </a:ext>
            </a:extLst>
          </p:cNvPr>
          <p:cNvSpPr txBox="1"/>
          <p:nvPr/>
        </p:nvSpPr>
        <p:spPr>
          <a:xfrm>
            <a:off x="8322274" y="2416582"/>
            <a:ext cx="35484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Reddit</a:t>
            </a:r>
            <a:r>
              <a:rPr lang="en-US" sz="1100" dirty="0"/>
              <a:t> (</a:t>
            </a:r>
            <a:r>
              <a:rPr lang="en-US" sz="1100" dirty="0">
                <a:hlinkClick r:id="rId6" tooltip="Help:IPA/English"/>
              </a:rPr>
              <a:t>/</a:t>
            </a:r>
            <a:r>
              <a:rPr lang="en-US" sz="1100" dirty="0">
                <a:effectLst/>
                <a:hlinkClick r:id="rId6" tooltip="Help:IPA/English"/>
              </a:rPr>
              <a:t>ˈ</a:t>
            </a:r>
            <a:r>
              <a:rPr lang="en-US" sz="1100" dirty="0" err="1">
                <a:effectLst/>
                <a:hlinkClick r:id="rId6" tooltip="Help:IPA/English"/>
              </a:rPr>
              <a:t>rɛdɪt</a:t>
            </a:r>
            <a:r>
              <a:rPr lang="en-US" sz="1100" dirty="0">
                <a:hlinkClick r:id="rId6" tooltip="Help:IPA/English"/>
              </a:rPr>
              <a:t>/</a:t>
            </a:r>
            <a:r>
              <a:rPr lang="en-US" sz="1100" dirty="0"/>
              <a:t>, stylized as </a:t>
            </a:r>
            <a:r>
              <a:rPr lang="en-US" sz="1100" b="1" dirty="0"/>
              <a:t>reddit</a:t>
            </a:r>
            <a:r>
              <a:rPr lang="en-US" sz="1100" dirty="0"/>
              <a:t>) is an American </a:t>
            </a:r>
            <a:r>
              <a:rPr lang="en-US" sz="1100" dirty="0">
                <a:hlinkClick r:id="rId7" tooltip="Social news"/>
              </a:rPr>
              <a:t>social news</a:t>
            </a:r>
            <a:r>
              <a:rPr lang="en-US" sz="1100" dirty="0"/>
              <a:t> </a:t>
            </a:r>
            <a:r>
              <a:rPr lang="en-US" sz="1100" dirty="0">
                <a:hlinkClick r:id="rId8" tooltip="News aggregator"/>
              </a:rPr>
              <a:t>aggregation</a:t>
            </a:r>
            <a:r>
              <a:rPr lang="en-US" sz="1100" dirty="0"/>
              <a:t>, web content </a:t>
            </a:r>
            <a:r>
              <a:rPr lang="en-US" sz="1100" dirty="0">
                <a:hlinkClick r:id="rId9" tooltip="Rating site"/>
              </a:rPr>
              <a:t>rating</a:t>
            </a:r>
            <a:r>
              <a:rPr lang="en-US" sz="1100" dirty="0"/>
              <a:t>, and </a:t>
            </a:r>
            <a:r>
              <a:rPr lang="en-US" sz="1100" dirty="0">
                <a:hlinkClick r:id="rId10" tooltip="Internet forum"/>
              </a:rPr>
              <a:t>discussion</a:t>
            </a:r>
            <a:r>
              <a:rPr lang="en-US" sz="1100" dirty="0"/>
              <a:t> website. </a:t>
            </a:r>
          </a:p>
          <a:p>
            <a:endParaRPr lang="en-US" sz="1100" dirty="0"/>
          </a:p>
          <a:p>
            <a:r>
              <a:rPr lang="en-US" sz="1100" dirty="0"/>
              <a:t>Posts are organized by subject into user-created boards called "communities" or "subreddits", which cover a variety of topics such as news, politics, religion, etc.</a:t>
            </a:r>
          </a:p>
          <a:p>
            <a:endParaRPr lang="en-US" sz="1100" dirty="0"/>
          </a:p>
          <a:p>
            <a:r>
              <a:rPr lang="en-US" sz="1100" dirty="0"/>
              <a:t>~from </a:t>
            </a:r>
            <a:r>
              <a:rPr lang="en-US" sz="1100" dirty="0">
                <a:hlinkClick r:id="rId11"/>
              </a:rPr>
              <a:t>Wikipedia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724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42E65-BDBF-43FF-B19B-D146CA693619}"/>
              </a:ext>
            </a:extLst>
          </p:cNvPr>
          <p:cNvSpPr txBox="1"/>
          <p:nvPr/>
        </p:nvSpPr>
        <p:spPr>
          <a:xfrm>
            <a:off x="1491048" y="1746443"/>
            <a:ext cx="617837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Tenorite" panose="00000500000000000000" pitchFamily="2" charset="0"/>
              <a:buChar char="–"/>
            </a:pPr>
            <a:endParaRPr lang="en-US" dirty="0"/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dirty="0">
                <a:hlinkClick r:id="rId2"/>
              </a:rPr>
              <a:t>reddit.com</a:t>
            </a:r>
            <a:r>
              <a:rPr lang="en-US" b="1" dirty="0">
                <a:hlinkClick r:id="rId2"/>
              </a:rPr>
              <a:t>/r/UnpopularOpinion</a:t>
            </a:r>
            <a:endParaRPr lang="en-US" b="1" dirty="0"/>
          </a:p>
          <a:p>
            <a:pPr marL="742950" lvl="1" indent="-285750" algn="just">
              <a:buFont typeface="Tenorite" panose="00000500000000000000" pitchFamily="2" charset="0"/>
              <a:buChar char="–"/>
            </a:pPr>
            <a:r>
              <a:rPr lang="en-US" sz="1400" dirty="0"/>
              <a:t>“Your post must be an opinion. Not a question. Not a showerthought. </a:t>
            </a:r>
            <a:r>
              <a:rPr lang="en-US" sz="1400" dirty="0">
                <a:solidFill>
                  <a:srgbClr val="FF0000"/>
                </a:solidFill>
              </a:rPr>
              <a:t>Not a rant</a:t>
            </a:r>
            <a:r>
              <a:rPr lang="en-US" sz="1400" dirty="0"/>
              <a:t>. Not a proposal. Not a fact. An opinion. One opinion. </a:t>
            </a:r>
            <a:r>
              <a:rPr lang="en-US" sz="1400" b="1" dirty="0"/>
              <a:t>A subjective statement about your position on some topic.</a:t>
            </a:r>
            <a:r>
              <a:rPr lang="en-US" sz="1400" dirty="0"/>
              <a:t> Please have a clear, self contained opinion as your post title, and use the text field to elaborate and expand on why you think/feel this way.”</a:t>
            </a:r>
          </a:p>
          <a:p>
            <a:pPr marL="285750" indent="-285750" algn="just">
              <a:buFont typeface="Tenorite" panose="00000500000000000000" pitchFamily="2" charset="0"/>
              <a:buChar char="–"/>
            </a:pPr>
            <a:endParaRPr lang="en-US" sz="1400" dirty="0"/>
          </a:p>
          <a:p>
            <a:pPr marL="285750" indent="-285750" algn="just">
              <a:buFont typeface="Tenorite" panose="00000500000000000000" pitchFamily="2" charset="0"/>
              <a:buChar char="–"/>
            </a:pPr>
            <a:r>
              <a:rPr lang="en-US" dirty="0">
                <a:hlinkClick r:id="rId3"/>
              </a:rPr>
              <a:t>reddit.com</a:t>
            </a:r>
            <a:r>
              <a:rPr lang="en-US" b="1" dirty="0">
                <a:hlinkClick r:id="rId3"/>
              </a:rPr>
              <a:t>/r/Rant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F3DFC-AE06-4F74-97E6-85C903AC7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936" y="1094409"/>
            <a:ext cx="2350528" cy="1322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EA87D8-7E2A-4D76-B3BC-533080AEA216}"/>
              </a:ext>
            </a:extLst>
          </p:cNvPr>
          <p:cNvSpPr txBox="1"/>
          <p:nvPr/>
        </p:nvSpPr>
        <p:spPr>
          <a:xfrm>
            <a:off x="1491049" y="4386001"/>
            <a:ext cx="98627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Measuring Success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600" dirty="0"/>
              <a:t>An NLP machine-learning model which can classify a sequence of text as belonging to the correct subreddit should be able to determine words which are </a:t>
            </a:r>
            <a:r>
              <a:rPr lang="en-US" sz="1600" b="1" dirty="0"/>
              <a:t>more associated with unpopular opinions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600" dirty="0"/>
              <a:t>The classification accuracy must be </a:t>
            </a:r>
            <a:r>
              <a:rPr lang="en-US" sz="1600" b="1" dirty="0"/>
              <a:t>demonstrably better</a:t>
            </a:r>
            <a:r>
              <a:rPr lang="en-US" sz="1600" dirty="0"/>
              <a:t> than a model which uniformly classifies all posts as belonging to the target subreddit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0448F-0088-4270-BAD1-58EAD4DD0DD4}"/>
              </a:ext>
            </a:extLst>
          </p:cNvPr>
          <p:cNvSpPr txBox="1"/>
          <p:nvPr/>
        </p:nvSpPr>
        <p:spPr>
          <a:xfrm>
            <a:off x="8322274" y="2416582"/>
            <a:ext cx="35484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Reddit</a:t>
            </a:r>
            <a:r>
              <a:rPr lang="en-US" sz="1100" dirty="0"/>
              <a:t> (</a:t>
            </a:r>
            <a:r>
              <a:rPr lang="en-US" sz="1100" dirty="0">
                <a:hlinkClick r:id="rId5" tooltip="Help:IPA/English"/>
              </a:rPr>
              <a:t>/</a:t>
            </a:r>
            <a:r>
              <a:rPr lang="en-US" sz="1100" dirty="0">
                <a:effectLst/>
                <a:hlinkClick r:id="rId5" tooltip="Help:IPA/English"/>
              </a:rPr>
              <a:t>ˈ</a:t>
            </a:r>
            <a:r>
              <a:rPr lang="en-US" sz="1100" dirty="0" err="1">
                <a:effectLst/>
                <a:hlinkClick r:id="rId5" tooltip="Help:IPA/English"/>
              </a:rPr>
              <a:t>rɛdɪt</a:t>
            </a:r>
            <a:r>
              <a:rPr lang="en-US" sz="1100" dirty="0">
                <a:hlinkClick r:id="rId5" tooltip="Help:IPA/English"/>
              </a:rPr>
              <a:t>/</a:t>
            </a:r>
            <a:r>
              <a:rPr lang="en-US" sz="1100" dirty="0"/>
              <a:t>, stylized as </a:t>
            </a:r>
            <a:r>
              <a:rPr lang="en-US" sz="1100" b="1" dirty="0"/>
              <a:t>reddit</a:t>
            </a:r>
            <a:r>
              <a:rPr lang="en-US" sz="1100" dirty="0"/>
              <a:t>) is an American </a:t>
            </a:r>
            <a:r>
              <a:rPr lang="en-US" sz="1100" dirty="0">
                <a:hlinkClick r:id="rId6" tooltip="Social news"/>
              </a:rPr>
              <a:t>social news</a:t>
            </a:r>
            <a:r>
              <a:rPr lang="en-US" sz="1100" dirty="0"/>
              <a:t> </a:t>
            </a:r>
            <a:r>
              <a:rPr lang="en-US" sz="1100" dirty="0">
                <a:hlinkClick r:id="rId7" tooltip="News aggregator"/>
              </a:rPr>
              <a:t>aggregation</a:t>
            </a:r>
            <a:r>
              <a:rPr lang="en-US" sz="1100" dirty="0"/>
              <a:t>, web content </a:t>
            </a:r>
            <a:r>
              <a:rPr lang="en-US" sz="1100" dirty="0">
                <a:hlinkClick r:id="rId8" tooltip="Rating site"/>
              </a:rPr>
              <a:t>rating</a:t>
            </a:r>
            <a:r>
              <a:rPr lang="en-US" sz="1100" dirty="0"/>
              <a:t>, and </a:t>
            </a:r>
            <a:r>
              <a:rPr lang="en-US" sz="1100" dirty="0">
                <a:hlinkClick r:id="rId9" tooltip="Internet forum"/>
              </a:rPr>
              <a:t>discussion</a:t>
            </a:r>
            <a:r>
              <a:rPr lang="en-US" sz="1100" dirty="0"/>
              <a:t> website. </a:t>
            </a:r>
          </a:p>
          <a:p>
            <a:endParaRPr lang="en-US" sz="1100" dirty="0"/>
          </a:p>
          <a:p>
            <a:r>
              <a:rPr lang="en-US" sz="1100" dirty="0"/>
              <a:t>Posts are organized by subject into user-created boards called "communities" or "subreddits", which cover a variety of topics such as news, politics, religion, etc.</a:t>
            </a:r>
          </a:p>
          <a:p>
            <a:endParaRPr lang="en-US" sz="1100" dirty="0"/>
          </a:p>
          <a:p>
            <a:r>
              <a:rPr lang="en-US" sz="1100" dirty="0"/>
              <a:t>~from </a:t>
            </a:r>
            <a:r>
              <a:rPr lang="en-US" sz="1100" dirty="0">
                <a:hlinkClick r:id="rId10"/>
              </a:rPr>
              <a:t>Wikipedia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938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About the sample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2F0C5F-C775-4BEA-A26F-981D1C921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33450"/>
              </p:ext>
            </p:extLst>
          </p:nvPr>
        </p:nvGraphicFramePr>
        <p:xfrm>
          <a:off x="2032000" y="2256702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4356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39523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482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2"/>
                        </a:rPr>
                        <a:t>/r/UnpopularOpinion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3"/>
                        </a:rPr>
                        <a:t>/r/Rant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9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Posts collected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93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Posts remaining after data 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7,715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47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creation 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15, 2020 – </a:t>
                      </a:r>
                    </a:p>
                    <a:p>
                      <a:pPr algn="ctr"/>
                      <a:r>
                        <a:rPr lang="en-US" dirty="0"/>
                        <a:t>December 31,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2, 2020 –</a:t>
                      </a:r>
                    </a:p>
                    <a:p>
                      <a:pPr algn="ctr"/>
                      <a:r>
                        <a:rPr lang="en-US" dirty="0"/>
                        <a:t>December 31, 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86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31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About the sample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0A2FD-7783-45A0-A7FD-251FF9E74AC6}"/>
              </a:ext>
            </a:extLst>
          </p:cNvPr>
          <p:cNvSpPr txBox="1"/>
          <p:nvPr/>
        </p:nvSpPr>
        <p:spPr>
          <a:xfrm>
            <a:off x="4975654" y="1920456"/>
            <a:ext cx="224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(continued)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3F74E-D8BE-4F7C-AF57-0D81BD31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2420304"/>
            <a:ext cx="8678486" cy="3505689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4FCCD49-8BC8-4173-A85A-8AAC22B6C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95585"/>
              </p:ext>
            </p:extLst>
          </p:nvPr>
        </p:nvGraphicFramePr>
        <p:xfrm>
          <a:off x="2031999" y="49101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57075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58002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390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3"/>
                        </a:rPr>
                        <a:t>/r/UnpopularOpinion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4"/>
                        </a:rPr>
                        <a:t>/r/Rant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7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title word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41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9D5F-3B00-4F82-B0D0-E3C011C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571"/>
            <a:ext cx="10515600" cy="499848"/>
          </a:xfrm>
        </p:spPr>
        <p:txBody>
          <a:bodyPr/>
          <a:lstStyle/>
          <a:p>
            <a:r>
              <a:rPr lang="en-US" b="1" dirty="0"/>
              <a:t>About the sample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011-BEDD-44F2-AF2E-C9CDF7C1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A04C2C-7CA6-43C5-A8F8-CBB501D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F3D399-F033-4A72-9B86-7BFEEFC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632200" cy="365125"/>
          </a:xfrm>
        </p:spPr>
        <p:txBody>
          <a:bodyPr/>
          <a:lstStyle/>
          <a:p>
            <a:r>
              <a:rPr lang="en-US" dirty="0"/>
              <a:t>USING NLP to DISCERN WHAT </a:t>
            </a:r>
            <a:r>
              <a:rPr lang="en-US" b="1" dirty="0"/>
              <a:t>UNPOPULAR OPINIONS</a:t>
            </a:r>
            <a:r>
              <a:rPr lang="en-US" dirty="0"/>
              <a:t> ARE MADE 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0A2FD-7783-45A0-A7FD-251FF9E74AC6}"/>
              </a:ext>
            </a:extLst>
          </p:cNvPr>
          <p:cNvSpPr txBox="1"/>
          <p:nvPr/>
        </p:nvSpPr>
        <p:spPr>
          <a:xfrm>
            <a:off x="4975654" y="1920456"/>
            <a:ext cx="224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78C9E-2BE9-42E8-B9F5-940CE6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2420304"/>
            <a:ext cx="8630854" cy="3486637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950DD8DC-BE3D-43A5-A965-6D8DFD70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58418"/>
              </p:ext>
            </p:extLst>
          </p:nvPr>
        </p:nvGraphicFramePr>
        <p:xfrm>
          <a:off x="2031999" y="49101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57075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58002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390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3"/>
                        </a:rPr>
                        <a:t>/r/UnpopularOpinion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linkClick r:id="rId4"/>
                        </a:rPr>
                        <a:t>/r/Rant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7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title string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0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19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306</TotalTime>
  <Words>1604</Words>
  <Application>Microsoft Office PowerPoint</Application>
  <PresentationFormat>Widescreen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Office Theme</vt:lpstr>
      <vt:lpstr>USING NLP to DISCERN WHAT UNPOPULAR OPINIONS  are made of</vt:lpstr>
      <vt:lpstr>EXPRESSING CONTROVERIAL OPINIONS VS SIMPLY RANTING</vt:lpstr>
      <vt:lpstr>The solution</vt:lpstr>
      <vt:lpstr>METHODS</vt:lpstr>
      <vt:lpstr>METHODS</vt:lpstr>
      <vt:lpstr>METHODS</vt:lpstr>
      <vt:lpstr>About the sample</vt:lpstr>
      <vt:lpstr>About the sample</vt:lpstr>
      <vt:lpstr>About the sample</vt:lpstr>
      <vt:lpstr>About the sample</vt:lpstr>
      <vt:lpstr>About the sample</vt:lpstr>
      <vt:lpstr>About the sample</vt:lpstr>
      <vt:lpstr>The process</vt:lpstr>
      <vt:lpstr>MODELING</vt:lpstr>
      <vt:lpstr>MODELING RESULTS</vt:lpstr>
      <vt:lpstr>PRODUCTION MODEL</vt:lpstr>
      <vt:lpstr>TERM INSIGHTS</vt:lpstr>
      <vt:lpstr>CONCLUSION &amp; RECOMMENDATIONS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to DISCERN WHAT UNPOPULAR OPINIONS  are made of</dc:title>
  <dc:creator>Steven Tran</dc:creator>
  <cp:lastModifiedBy>Steven Tran</cp:lastModifiedBy>
  <cp:revision>9</cp:revision>
  <dcterms:created xsi:type="dcterms:W3CDTF">2021-11-05T07:10:51Z</dcterms:created>
  <dcterms:modified xsi:type="dcterms:W3CDTF">2021-11-05T17:16:17Z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