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9" r:id="rId3"/>
    <p:sldId id="269" r:id="rId4"/>
    <p:sldId id="258" r:id="rId5"/>
    <p:sldId id="270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88" r:id="rId23"/>
    <p:sldId id="299" r:id="rId24"/>
    <p:sldId id="298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05" r:id="rId36"/>
    <p:sldId id="261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4F76-38EB-4463-B4A1-EA7AE33BC683}">
          <p14:sldIdLst>
            <p14:sldId id="256"/>
            <p14:sldId id="279"/>
            <p14:sldId id="269"/>
            <p14:sldId id="258"/>
            <p14:sldId id="270"/>
            <p14:sldId id="280"/>
            <p14:sldId id="281"/>
            <p14:sldId id="282"/>
            <p14:sldId id="283"/>
            <p14:sldId id="284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88"/>
            <p14:sldId id="299"/>
            <p14:sldId id="298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0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E24E0C"/>
    <a:srgbClr val="E60000"/>
    <a:srgbClr val="E4E3E3"/>
    <a:srgbClr val="9E0000"/>
    <a:srgbClr val="C7450B"/>
    <a:srgbClr val="DC614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6182" autoAdjust="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>
        <p:guide orient="horz" pos="2273"/>
        <p:guide pos="3863"/>
        <p:guide pos="416"/>
        <p:guide pos="7265"/>
        <p:guide orient="horz" pos="648"/>
        <p:guide orient="horz" pos="712"/>
        <p:guide orient="horz" pos="3906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sḷíḓê">
            <a:extLst>
              <a:ext uri="{FF2B5EF4-FFF2-40B4-BE49-F238E27FC236}">
                <a16:creationId xmlns:a16="http://schemas.microsoft.com/office/drawing/2014/main" id="{42A8215B-EF04-43F6-B507-EECF4347F6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ïṩlîḓê">
            <a:extLst>
              <a:ext uri="{FF2B5EF4-FFF2-40B4-BE49-F238E27FC236}">
                <a16:creationId xmlns:a16="http://schemas.microsoft.com/office/drawing/2014/main" id="{266F4A5A-B6F8-4F3A-ACEC-5A8D8DAA1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834029"/>
            <a:ext cx="10845800" cy="406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4688" y="1130300"/>
            <a:ext cx="10845800" cy="28440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" name="iṡļidê">
            <a:extLst>
              <a:ext uri="{FF2B5EF4-FFF2-40B4-BE49-F238E27FC236}">
                <a16:creationId xmlns:a16="http://schemas.microsoft.com/office/drawing/2014/main" id="{B3088AFB-A9BB-4BF3-BD15-29B47AF9128C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îşľiḑé">
            <a:extLst>
              <a:ext uri="{FF2B5EF4-FFF2-40B4-BE49-F238E27FC236}">
                <a16:creationId xmlns:a16="http://schemas.microsoft.com/office/drawing/2014/main" id="{F646A996-7125-4BF6-85EB-4C708C92EB2B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$ľidé">
            <a:extLst>
              <a:ext uri="{FF2B5EF4-FFF2-40B4-BE49-F238E27FC236}">
                <a16:creationId xmlns:a16="http://schemas.microsoft.com/office/drawing/2014/main" id="{B7B43C01-6527-4F60-A682-120E43EFD8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íṩľïḓé">
            <a:extLst>
              <a:ext uri="{FF2B5EF4-FFF2-40B4-BE49-F238E27FC236}">
                <a16:creationId xmlns:a16="http://schemas.microsoft.com/office/drawing/2014/main" id="{12F92AF7-9EDC-4BB3-BE60-DA187B62B6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4884" y="34290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6000" y="432435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iṩḻïḍè">
            <a:extLst>
              <a:ext uri="{FF2B5EF4-FFF2-40B4-BE49-F238E27FC236}">
                <a16:creationId xmlns:a16="http://schemas.microsoft.com/office/drawing/2014/main" id="{EBE1DE18-102A-479B-A9D2-1AD0B3465763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íṣļïďè">
            <a:extLst>
              <a:ext uri="{FF2B5EF4-FFF2-40B4-BE49-F238E27FC236}">
                <a16:creationId xmlns:a16="http://schemas.microsoft.com/office/drawing/2014/main" id="{BB7EA242-68C3-423F-943B-1C682CC767BE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ḻîḓe">
            <a:extLst>
              <a:ext uri="{FF2B5EF4-FFF2-40B4-BE49-F238E27FC236}">
                <a16:creationId xmlns:a16="http://schemas.microsoft.com/office/drawing/2014/main" id="{685E58D1-47DE-439C-B864-4323FCE172B0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ṧliḍe">
            <a:extLst>
              <a:ext uri="{FF2B5EF4-FFF2-40B4-BE49-F238E27FC236}">
                <a16:creationId xmlns:a16="http://schemas.microsoft.com/office/drawing/2014/main" id="{DE29FC70-EB4A-4D76-B26D-D14C516154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7388" cy="302024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5823229"/>
            <a:ext cx="108537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7" y="5837829"/>
            <a:ext cx="108537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8" name="işḷíďè">
            <a:extLst>
              <a:ext uri="{FF2B5EF4-FFF2-40B4-BE49-F238E27FC236}">
                <a16:creationId xmlns:a16="http://schemas.microsoft.com/office/drawing/2014/main" id="{409AE849-2833-434B-8D81-C9955B812DA1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íṥḷiḑe">
            <a:extLst>
              <a:ext uri="{FF2B5EF4-FFF2-40B4-BE49-F238E27FC236}">
                <a16:creationId xmlns:a16="http://schemas.microsoft.com/office/drawing/2014/main" id="{12BC4DBC-971B-4C83-B9F0-09F80FBA25D0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-nlper/SLTK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jp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ľ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ślïdé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ïsļîde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şļiďè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şḷíḓé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200" spc="1800" dirty="0"/>
          </a:p>
        </p:txBody>
      </p:sp>
      <p:sp>
        <p:nvSpPr>
          <p:cNvPr id="4" name="ïs1îḍé"/>
          <p:cNvSpPr>
            <a:spLocks noGrp="1"/>
          </p:cNvSpPr>
          <p:nvPr>
            <p:ph type="ctrTitle"/>
          </p:nvPr>
        </p:nvSpPr>
        <p:spPr>
          <a:xfrm>
            <a:off x="673100" y="1130300"/>
            <a:ext cx="10845800" cy="2844009"/>
          </a:xfrm>
        </p:spPr>
        <p:txBody>
          <a:bodyPr lIns="91440" tIns="45720" rIns="91440" bIns="45720"/>
          <a:lstStyle/>
          <a:p>
            <a:r>
              <a:rPr lang="zh-CN" altLang="en-US" sz="4800" dirty="0"/>
              <a:t>基于神经网络的序列标注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sz="1800" b="0" spc="1200" dirty="0"/>
              <a:t>基于</a:t>
            </a:r>
            <a:r>
              <a:rPr lang="en-US" altLang="zh-CN" sz="1800" b="0" spc="1200" dirty="0" err="1"/>
              <a:t>Pytorch</a:t>
            </a:r>
            <a:r>
              <a:rPr lang="zh-CN" altLang="en-US" sz="1800" b="0" spc="1200" dirty="0"/>
              <a:t>实现</a:t>
            </a:r>
          </a:p>
        </p:txBody>
      </p:sp>
      <p:sp>
        <p:nvSpPr>
          <p:cNvPr id="6" name="ïṥ1iḑ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制作人：史毅斌</a:t>
            </a:r>
            <a:endParaRPr lang="en-US" altLang="zh-CN" sz="1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4B760E-9219-4DD8-973B-887E5D4A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77B309-7A4E-46ED-BA34-CAFF7E12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序列标注中的条件随机场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AE0AEAD-8D0A-470C-962D-B6186B98F36A}"/>
                  </a:ext>
                </a:extLst>
              </p:cNvPr>
              <p:cNvSpPr txBox="1"/>
              <p:nvPr/>
            </p:nvSpPr>
            <p:spPr>
              <a:xfrm>
                <a:off x="812801" y="1436914"/>
                <a:ext cx="5283200" cy="3079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Bi-LSTM</a:t>
                </a:r>
                <a:r>
                  <a:rPr lang="zh-CN" altLang="en-US" dirty="0">
                    <a:latin typeface="+mn-ea"/>
                  </a:rPr>
                  <a:t>层的输出维度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是标签个数，假设其输出矩阵为</a:t>
                </a:r>
                <a:r>
                  <a:rPr lang="en-US" altLang="zh-CN" dirty="0">
                    <a:latin typeface="+mn-ea"/>
                  </a:rPr>
                  <a:t>P</a:t>
                </a:r>
                <a:r>
                  <a:rPr lang="zh-CN" altLang="en-US" dirty="0">
                    <a:latin typeface="+mn-ea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代表词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映射</m:t>
                    </m:r>
                  </m:oMath>
                </a14:m>
                <a:r>
                  <a:rPr lang="zh-CN" altLang="en-US" dirty="0">
                    <a:latin typeface="+mn-ea"/>
                  </a:rPr>
                  <a:t>到标签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+mn-ea"/>
                  </a:rPr>
                  <a:t>非归一化概率。对于</a:t>
                </a:r>
                <a:r>
                  <a:rPr lang="en-US" altLang="zh-CN" dirty="0">
                    <a:latin typeface="+mn-ea"/>
                  </a:rPr>
                  <a:t>CRF</a:t>
                </a:r>
                <a:r>
                  <a:rPr lang="zh-CN" altLang="en-US" dirty="0">
                    <a:latin typeface="+mn-ea"/>
                  </a:rPr>
                  <a:t>层来说，我们假定其中存在一个转移矩阵</a:t>
                </a:r>
                <a:r>
                  <a:rPr lang="en-US" altLang="zh-CN" dirty="0">
                    <a:latin typeface="+mn-ea"/>
                  </a:rPr>
                  <a:t>A,</a:t>
                </a:r>
                <a:r>
                  <a:rPr lang="zh-CN" altLang="en-US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代表标签从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</a:rPr>
                  <a:t>转移到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</a:rPr>
                  <a:t>的转移概率。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对于输入序列</a:t>
                </a:r>
                <a:r>
                  <a:rPr lang="en-US" altLang="zh-CN" dirty="0">
                    <a:latin typeface="+mn-ea"/>
                  </a:rPr>
                  <a:t>X</a:t>
                </a:r>
                <a:r>
                  <a:rPr lang="zh-CN" altLang="en-US" dirty="0">
                    <a:latin typeface="+mn-ea"/>
                  </a:rPr>
                  <a:t>对应的输出标签序列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，定义打分函数为：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AE0AEAD-8D0A-470C-962D-B6186B98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436914"/>
                <a:ext cx="5283200" cy="3079626"/>
              </a:xfrm>
              <a:prstGeom prst="rect">
                <a:avLst/>
              </a:prstGeom>
              <a:blipFill>
                <a:blip r:embed="rId2"/>
                <a:stretch>
                  <a:fillRect l="-923" r="-923" b="-2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87CAE31-2797-4966-A0FF-DAA18C1CD343}"/>
                  </a:ext>
                </a:extLst>
              </p:cNvPr>
              <p:cNvSpPr/>
              <p:nvPr/>
            </p:nvSpPr>
            <p:spPr>
              <a:xfrm>
                <a:off x="812800" y="4500375"/>
                <a:ext cx="3452932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= 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87CAE31-2797-4966-A0FF-DAA18C1CD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4500375"/>
                <a:ext cx="3452932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9286EA8-2CE6-4895-8E53-FF8F0C97F08B}"/>
              </a:ext>
            </a:extLst>
          </p:cNvPr>
          <p:cNvSpPr txBox="1"/>
          <p:nvPr/>
        </p:nvSpPr>
        <p:spPr>
          <a:xfrm>
            <a:off x="812800" y="5421086"/>
            <a:ext cx="546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目标：选择出分数最大的一个序列作为最终的输出</a:t>
            </a:r>
            <a:r>
              <a:rPr lang="zh-CN" altLang="en-US" dirty="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06261D-93A4-48B6-BD9F-471C59418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1623609"/>
            <a:ext cx="5386388" cy="41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4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şļiḓe"/>
          <p:cNvSpPr>
            <a:spLocks noGrp="1"/>
          </p:cNvSpPr>
          <p:nvPr>
            <p:ph type="title"/>
          </p:nvPr>
        </p:nvSpPr>
        <p:spPr>
          <a:xfrm>
            <a:off x="6096000" y="3048592"/>
            <a:ext cx="5419185" cy="480131"/>
          </a:xfr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论文精读</a:t>
            </a:r>
          </a:p>
        </p:txBody>
      </p:sp>
      <p:sp>
        <p:nvSpPr>
          <p:cNvPr id="6" name="íş1iḋé"/>
          <p:cNvSpPr>
            <a:spLocks noGrp="1"/>
          </p:cNvSpPr>
          <p:nvPr>
            <p:ph type="body" idx="1"/>
          </p:nvPr>
        </p:nvSpPr>
        <p:spPr>
          <a:xfrm>
            <a:off x="6095999" y="3443808"/>
            <a:ext cx="5419185" cy="1893339"/>
          </a:xfrm>
        </p:spPr>
        <p:txBody>
          <a:bodyPr>
            <a:spAutoFit/>
          </a:bodyPr>
          <a:lstStyle/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整体框架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提出的模型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实验和结果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相关工作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结论</a:t>
            </a:r>
          </a:p>
        </p:txBody>
      </p:sp>
      <p:sp>
        <p:nvSpPr>
          <p:cNvPr id="9" name="ïṩḻíḍ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696460" y="3084698"/>
            <a:ext cx="1180800" cy="10950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91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4F185A-3E18-4E79-998A-12FAB9FC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论文整体框架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3DB88D6C-76AD-4727-A8C8-E46CD7A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7" name="#18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7ADB37-8B51-48DA-A4C1-41B43C5A3FC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54701" y="1839133"/>
            <a:ext cx="7718971" cy="3817943"/>
            <a:chOff x="2254701" y="1839133"/>
            <a:chExt cx="7718971" cy="3817943"/>
          </a:xfrm>
        </p:grpSpPr>
        <p:grpSp>
          <p:nvGrpSpPr>
            <p:cNvPr id="8" name="isļîḓe">
              <a:extLst>
                <a:ext uri="{FF2B5EF4-FFF2-40B4-BE49-F238E27FC236}">
                  <a16:creationId xmlns:a16="http://schemas.microsoft.com/office/drawing/2014/main" id="{FEF8060A-2978-4164-84B9-87B9E5854C61}"/>
                </a:ext>
              </a:extLst>
            </p:cNvPr>
            <p:cNvGrpSpPr/>
            <p:nvPr/>
          </p:nvGrpSpPr>
          <p:grpSpPr>
            <a:xfrm>
              <a:off x="4715384" y="1839133"/>
              <a:ext cx="3095624" cy="3817943"/>
              <a:chOff x="4715384" y="1839132"/>
              <a:chExt cx="3095624" cy="3817943"/>
            </a:xfrm>
          </p:grpSpPr>
          <p:grpSp>
            <p:nvGrpSpPr>
              <p:cNvPr id="46" name="îŝľîḑê">
                <a:extLst>
                  <a:ext uri="{FF2B5EF4-FFF2-40B4-BE49-F238E27FC236}">
                    <a16:creationId xmlns:a16="http://schemas.microsoft.com/office/drawing/2014/main" id="{8E5FEBD5-27A0-4C66-A28D-A0F09795362F}"/>
                  </a:ext>
                </a:extLst>
              </p:cNvPr>
              <p:cNvGrpSpPr/>
              <p:nvPr/>
            </p:nvGrpSpPr>
            <p:grpSpPr>
              <a:xfrm>
                <a:off x="4715384" y="4643694"/>
                <a:ext cx="3095624" cy="1013381"/>
                <a:chOff x="4889500" y="4559301"/>
                <a:chExt cx="2400300" cy="1392238"/>
              </a:xfrm>
            </p:grpSpPr>
            <p:sp>
              <p:nvSpPr>
                <p:cNvPr id="72" name="iṩlîḑé">
                  <a:extLst>
                    <a:ext uri="{FF2B5EF4-FFF2-40B4-BE49-F238E27FC236}">
                      <a16:creationId xmlns:a16="http://schemas.microsoft.com/office/drawing/2014/main" id="{87BDA42C-31E3-46D0-BBF1-D5B121512DE9}"/>
                    </a:ext>
                  </a:extLst>
                </p:cNvPr>
                <p:cNvSpPr/>
                <p:nvPr/>
              </p:nvSpPr>
              <p:spPr bwMode="auto">
                <a:xfrm>
                  <a:off x="5365750" y="4797426"/>
                  <a:ext cx="723900" cy="552450"/>
                </a:xfrm>
                <a:custGeom>
                  <a:avLst/>
                  <a:gdLst>
                    <a:gd name="T0" fmla="*/ 456 w 456"/>
                    <a:gd name="T1" fmla="*/ 0 h 348"/>
                    <a:gd name="T2" fmla="*/ 456 w 456"/>
                    <a:gd name="T3" fmla="*/ 123 h 348"/>
                    <a:gd name="T4" fmla="*/ 0 w 456"/>
                    <a:gd name="T5" fmla="*/ 348 h 348"/>
                    <a:gd name="T6" fmla="*/ 0 w 456"/>
                    <a:gd name="T7" fmla="*/ 229 h 348"/>
                    <a:gd name="T8" fmla="*/ 456 w 456"/>
                    <a:gd name="T9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348">
                      <a:moveTo>
                        <a:pt x="456" y="0"/>
                      </a:moveTo>
                      <a:lnTo>
                        <a:pt x="456" y="123"/>
                      </a:lnTo>
                      <a:lnTo>
                        <a:pt x="0" y="348"/>
                      </a:lnTo>
                      <a:lnTo>
                        <a:pt x="0" y="229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ísļíďé">
                  <a:extLst>
                    <a:ext uri="{FF2B5EF4-FFF2-40B4-BE49-F238E27FC236}">
                      <a16:creationId xmlns:a16="http://schemas.microsoft.com/office/drawing/2014/main" id="{8CD086CF-DD87-4A04-99B0-C11F12F31F8C}"/>
                    </a:ext>
                  </a:extLst>
                </p:cNvPr>
                <p:cNvSpPr/>
                <p:nvPr/>
              </p:nvSpPr>
              <p:spPr bwMode="auto">
                <a:xfrm>
                  <a:off x="4889500" y="4797426"/>
                  <a:ext cx="1922463" cy="1154113"/>
                </a:xfrm>
                <a:custGeom>
                  <a:avLst/>
                  <a:gdLst>
                    <a:gd name="T0" fmla="*/ 1211 w 1211"/>
                    <a:gd name="T1" fmla="*/ 229 h 727"/>
                    <a:gd name="T2" fmla="*/ 1211 w 1211"/>
                    <a:gd name="T3" fmla="*/ 348 h 727"/>
                    <a:gd name="T4" fmla="*/ 756 w 1211"/>
                    <a:gd name="T5" fmla="*/ 123 h 727"/>
                    <a:gd name="T6" fmla="*/ 756 w 1211"/>
                    <a:gd name="T7" fmla="*/ 0 h 727"/>
                    <a:gd name="T8" fmla="*/ 1211 w 1211"/>
                    <a:gd name="T9" fmla="*/ 229 h 727"/>
                    <a:gd name="T10" fmla="*/ 0 w 1211"/>
                    <a:gd name="T11" fmla="*/ 348 h 727"/>
                    <a:gd name="T12" fmla="*/ 756 w 1211"/>
                    <a:gd name="T13" fmla="*/ 727 h 727"/>
                    <a:gd name="T14" fmla="*/ 756 w 1211"/>
                    <a:gd name="T15" fmla="*/ 603 h 727"/>
                    <a:gd name="T16" fmla="*/ 0 w 1211"/>
                    <a:gd name="T17" fmla="*/ 229 h 727"/>
                    <a:gd name="T18" fmla="*/ 0 w 1211"/>
                    <a:gd name="T19" fmla="*/ 348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1" h="727">
                      <a:moveTo>
                        <a:pt x="1211" y="229"/>
                      </a:moveTo>
                      <a:lnTo>
                        <a:pt x="1211" y="348"/>
                      </a:lnTo>
                      <a:lnTo>
                        <a:pt x="756" y="123"/>
                      </a:lnTo>
                      <a:lnTo>
                        <a:pt x="756" y="0"/>
                      </a:lnTo>
                      <a:lnTo>
                        <a:pt x="1211" y="229"/>
                      </a:lnTo>
                      <a:close/>
                      <a:moveTo>
                        <a:pt x="0" y="348"/>
                      </a:moveTo>
                      <a:lnTo>
                        <a:pt x="756" y="727"/>
                      </a:lnTo>
                      <a:lnTo>
                        <a:pt x="756" y="603"/>
                      </a:lnTo>
                      <a:lnTo>
                        <a:pt x="0" y="229"/>
                      </a:lnTo>
                      <a:lnTo>
                        <a:pt x="0" y="348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ïṧľíde">
                  <a:extLst>
                    <a:ext uri="{FF2B5EF4-FFF2-40B4-BE49-F238E27FC236}">
                      <a16:creationId xmlns:a16="http://schemas.microsoft.com/office/drawing/2014/main" id="{E298147F-A180-4038-B9A1-B0BEE7508883}"/>
                    </a:ext>
                  </a:extLst>
                </p:cNvPr>
                <p:cNvSpPr/>
                <p:nvPr/>
              </p:nvSpPr>
              <p:spPr bwMode="auto">
                <a:xfrm>
                  <a:off x="6089650" y="5160963"/>
                  <a:ext cx="1200150" cy="790575"/>
                </a:xfrm>
                <a:custGeom>
                  <a:avLst/>
                  <a:gdLst>
                    <a:gd name="T0" fmla="*/ 756 w 756"/>
                    <a:gd name="T1" fmla="*/ 0 h 498"/>
                    <a:gd name="T2" fmla="*/ 756 w 756"/>
                    <a:gd name="T3" fmla="*/ 119 h 498"/>
                    <a:gd name="T4" fmla="*/ 0 w 756"/>
                    <a:gd name="T5" fmla="*/ 498 h 498"/>
                    <a:gd name="T6" fmla="*/ 0 w 756"/>
                    <a:gd name="T7" fmla="*/ 374 h 498"/>
                    <a:gd name="T8" fmla="*/ 756 w 756"/>
                    <a:gd name="T9" fmla="*/ 0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498">
                      <a:moveTo>
                        <a:pt x="756" y="0"/>
                      </a:moveTo>
                      <a:lnTo>
                        <a:pt x="756" y="119"/>
                      </a:lnTo>
                      <a:lnTo>
                        <a:pt x="0" y="498"/>
                      </a:lnTo>
                      <a:lnTo>
                        <a:pt x="0" y="374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ïSḷiḍè">
                  <a:extLst>
                    <a:ext uri="{FF2B5EF4-FFF2-40B4-BE49-F238E27FC236}">
                      <a16:creationId xmlns:a16="http://schemas.microsoft.com/office/drawing/2014/main" id="{A4008896-200E-482F-B7A2-A2041654D6F3}"/>
                    </a:ext>
                  </a:extLst>
                </p:cNvPr>
                <p:cNvSpPr/>
                <p:nvPr/>
              </p:nvSpPr>
              <p:spPr bwMode="auto">
                <a:xfrm>
                  <a:off x="4889500" y="4559301"/>
                  <a:ext cx="2400300" cy="1195388"/>
                </a:xfrm>
                <a:custGeom>
                  <a:avLst/>
                  <a:gdLst>
                    <a:gd name="T0" fmla="*/ 756 w 1512"/>
                    <a:gd name="T1" fmla="*/ 0 h 753"/>
                    <a:gd name="T2" fmla="*/ 1512 w 1512"/>
                    <a:gd name="T3" fmla="*/ 379 h 753"/>
                    <a:gd name="T4" fmla="*/ 756 w 1512"/>
                    <a:gd name="T5" fmla="*/ 753 h 753"/>
                    <a:gd name="T6" fmla="*/ 0 w 1512"/>
                    <a:gd name="T7" fmla="*/ 379 h 753"/>
                    <a:gd name="T8" fmla="*/ 756 w 1512"/>
                    <a:gd name="T9" fmla="*/ 0 h 753"/>
                    <a:gd name="T10" fmla="*/ 300 w 1512"/>
                    <a:gd name="T11" fmla="*/ 379 h 753"/>
                    <a:gd name="T12" fmla="*/ 756 w 1512"/>
                    <a:gd name="T13" fmla="*/ 604 h 753"/>
                    <a:gd name="T14" fmla="*/ 1211 w 1512"/>
                    <a:gd name="T15" fmla="*/ 379 h 753"/>
                    <a:gd name="T16" fmla="*/ 756 w 1512"/>
                    <a:gd name="T17" fmla="*/ 150 h 753"/>
                    <a:gd name="T18" fmla="*/ 300 w 1512"/>
                    <a:gd name="T19" fmla="*/ 379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2" h="753">
                      <a:moveTo>
                        <a:pt x="756" y="0"/>
                      </a:moveTo>
                      <a:lnTo>
                        <a:pt x="1512" y="379"/>
                      </a:lnTo>
                      <a:lnTo>
                        <a:pt x="756" y="753"/>
                      </a:lnTo>
                      <a:lnTo>
                        <a:pt x="0" y="379"/>
                      </a:lnTo>
                      <a:lnTo>
                        <a:pt x="756" y="0"/>
                      </a:lnTo>
                      <a:close/>
                      <a:moveTo>
                        <a:pt x="300" y="379"/>
                      </a:moveTo>
                      <a:lnTo>
                        <a:pt x="756" y="604"/>
                      </a:lnTo>
                      <a:lnTo>
                        <a:pt x="1211" y="379"/>
                      </a:lnTo>
                      <a:lnTo>
                        <a:pt x="756" y="150"/>
                      </a:lnTo>
                      <a:lnTo>
                        <a:pt x="300" y="37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ïŝlíde">
                <a:extLst>
                  <a:ext uri="{FF2B5EF4-FFF2-40B4-BE49-F238E27FC236}">
                    <a16:creationId xmlns:a16="http://schemas.microsoft.com/office/drawing/2014/main" id="{10788E61-2474-4334-9951-437AF228BA3B}"/>
                  </a:ext>
                </a:extLst>
              </p:cNvPr>
              <p:cNvGrpSpPr/>
              <p:nvPr/>
            </p:nvGrpSpPr>
            <p:grpSpPr>
              <a:xfrm>
                <a:off x="4715384" y="4085097"/>
                <a:ext cx="3095624" cy="1008762"/>
                <a:chOff x="4889500" y="3152776"/>
                <a:chExt cx="2400300" cy="1385888"/>
              </a:xfrm>
            </p:grpSpPr>
            <p:sp>
              <p:nvSpPr>
                <p:cNvPr id="68" name="ïṡḷîḓè">
                  <a:extLst>
                    <a:ext uri="{FF2B5EF4-FFF2-40B4-BE49-F238E27FC236}">
                      <a16:creationId xmlns:a16="http://schemas.microsoft.com/office/drawing/2014/main" id="{9D68A614-07B5-4427-A212-273A80D83BF4}"/>
                    </a:ext>
                  </a:extLst>
                </p:cNvPr>
                <p:cNvSpPr/>
                <p:nvPr/>
              </p:nvSpPr>
              <p:spPr bwMode="auto">
                <a:xfrm>
                  <a:off x="5365750" y="3390901"/>
                  <a:ext cx="723900" cy="552450"/>
                </a:xfrm>
                <a:custGeom>
                  <a:avLst/>
                  <a:gdLst>
                    <a:gd name="T0" fmla="*/ 456 w 456"/>
                    <a:gd name="T1" fmla="*/ 0 h 348"/>
                    <a:gd name="T2" fmla="*/ 456 w 456"/>
                    <a:gd name="T3" fmla="*/ 119 h 348"/>
                    <a:gd name="T4" fmla="*/ 0 w 456"/>
                    <a:gd name="T5" fmla="*/ 348 h 348"/>
                    <a:gd name="T6" fmla="*/ 0 w 456"/>
                    <a:gd name="T7" fmla="*/ 225 h 348"/>
                    <a:gd name="T8" fmla="*/ 456 w 456"/>
                    <a:gd name="T9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348">
                      <a:moveTo>
                        <a:pt x="456" y="0"/>
                      </a:moveTo>
                      <a:lnTo>
                        <a:pt x="456" y="119"/>
                      </a:lnTo>
                      <a:lnTo>
                        <a:pt x="0" y="348"/>
                      </a:lnTo>
                      <a:lnTo>
                        <a:pt x="0" y="225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sḻïďê">
                  <a:extLst>
                    <a:ext uri="{FF2B5EF4-FFF2-40B4-BE49-F238E27FC236}">
                      <a16:creationId xmlns:a16="http://schemas.microsoft.com/office/drawing/2014/main" id="{CFE86DD9-58CA-4A42-B261-6A6C0E521E82}"/>
                    </a:ext>
                  </a:extLst>
                </p:cNvPr>
                <p:cNvSpPr/>
                <p:nvPr/>
              </p:nvSpPr>
              <p:spPr bwMode="auto">
                <a:xfrm>
                  <a:off x="4889500" y="3390901"/>
                  <a:ext cx="1922463" cy="1147763"/>
                </a:xfrm>
                <a:custGeom>
                  <a:avLst/>
                  <a:gdLst>
                    <a:gd name="T0" fmla="*/ 1211 w 1211"/>
                    <a:gd name="T1" fmla="*/ 225 h 723"/>
                    <a:gd name="T2" fmla="*/ 1211 w 1211"/>
                    <a:gd name="T3" fmla="*/ 348 h 723"/>
                    <a:gd name="T4" fmla="*/ 756 w 1211"/>
                    <a:gd name="T5" fmla="*/ 119 h 723"/>
                    <a:gd name="T6" fmla="*/ 756 w 1211"/>
                    <a:gd name="T7" fmla="*/ 0 h 723"/>
                    <a:gd name="T8" fmla="*/ 1211 w 1211"/>
                    <a:gd name="T9" fmla="*/ 225 h 723"/>
                    <a:gd name="T10" fmla="*/ 0 w 1211"/>
                    <a:gd name="T11" fmla="*/ 348 h 723"/>
                    <a:gd name="T12" fmla="*/ 756 w 1211"/>
                    <a:gd name="T13" fmla="*/ 723 h 723"/>
                    <a:gd name="T14" fmla="*/ 756 w 1211"/>
                    <a:gd name="T15" fmla="*/ 599 h 723"/>
                    <a:gd name="T16" fmla="*/ 0 w 1211"/>
                    <a:gd name="T17" fmla="*/ 225 h 723"/>
                    <a:gd name="T18" fmla="*/ 0 w 1211"/>
                    <a:gd name="T19" fmla="*/ 348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1" h="723">
                      <a:moveTo>
                        <a:pt x="1211" y="225"/>
                      </a:moveTo>
                      <a:lnTo>
                        <a:pt x="1211" y="348"/>
                      </a:lnTo>
                      <a:lnTo>
                        <a:pt x="756" y="119"/>
                      </a:lnTo>
                      <a:lnTo>
                        <a:pt x="756" y="0"/>
                      </a:lnTo>
                      <a:lnTo>
                        <a:pt x="1211" y="225"/>
                      </a:lnTo>
                      <a:close/>
                      <a:moveTo>
                        <a:pt x="0" y="348"/>
                      </a:moveTo>
                      <a:lnTo>
                        <a:pt x="756" y="723"/>
                      </a:lnTo>
                      <a:lnTo>
                        <a:pt x="756" y="599"/>
                      </a:lnTo>
                      <a:lnTo>
                        <a:pt x="0" y="225"/>
                      </a:lnTo>
                      <a:lnTo>
                        <a:pt x="0" y="348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îṡ1íḓe">
                  <a:extLst>
                    <a:ext uri="{FF2B5EF4-FFF2-40B4-BE49-F238E27FC236}">
                      <a16:creationId xmlns:a16="http://schemas.microsoft.com/office/drawing/2014/main" id="{80A1562D-3343-4B0B-8A15-956CA7180D8C}"/>
                    </a:ext>
                  </a:extLst>
                </p:cNvPr>
                <p:cNvSpPr/>
                <p:nvPr/>
              </p:nvSpPr>
              <p:spPr bwMode="auto">
                <a:xfrm>
                  <a:off x="6089650" y="3748088"/>
                  <a:ext cx="1200150" cy="790575"/>
                </a:xfrm>
                <a:custGeom>
                  <a:avLst/>
                  <a:gdLst>
                    <a:gd name="T0" fmla="*/ 756 w 756"/>
                    <a:gd name="T1" fmla="*/ 0 h 498"/>
                    <a:gd name="T2" fmla="*/ 756 w 756"/>
                    <a:gd name="T3" fmla="*/ 123 h 498"/>
                    <a:gd name="T4" fmla="*/ 0 w 756"/>
                    <a:gd name="T5" fmla="*/ 498 h 498"/>
                    <a:gd name="T6" fmla="*/ 0 w 756"/>
                    <a:gd name="T7" fmla="*/ 374 h 498"/>
                    <a:gd name="T8" fmla="*/ 756 w 756"/>
                    <a:gd name="T9" fmla="*/ 0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498">
                      <a:moveTo>
                        <a:pt x="756" y="0"/>
                      </a:moveTo>
                      <a:lnTo>
                        <a:pt x="756" y="123"/>
                      </a:lnTo>
                      <a:lnTo>
                        <a:pt x="0" y="498"/>
                      </a:lnTo>
                      <a:lnTo>
                        <a:pt x="0" y="374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îṥļïḋê">
                  <a:extLst>
                    <a:ext uri="{FF2B5EF4-FFF2-40B4-BE49-F238E27FC236}">
                      <a16:creationId xmlns:a16="http://schemas.microsoft.com/office/drawing/2014/main" id="{7E9193B9-1700-4F5A-9FBC-D8116E4E4D9F}"/>
                    </a:ext>
                  </a:extLst>
                </p:cNvPr>
                <p:cNvSpPr/>
                <p:nvPr/>
              </p:nvSpPr>
              <p:spPr bwMode="auto">
                <a:xfrm>
                  <a:off x="4889500" y="3152776"/>
                  <a:ext cx="2400300" cy="1189038"/>
                </a:xfrm>
                <a:custGeom>
                  <a:avLst/>
                  <a:gdLst>
                    <a:gd name="T0" fmla="*/ 756 w 1512"/>
                    <a:gd name="T1" fmla="*/ 0 h 749"/>
                    <a:gd name="T2" fmla="*/ 1512 w 1512"/>
                    <a:gd name="T3" fmla="*/ 375 h 749"/>
                    <a:gd name="T4" fmla="*/ 756 w 1512"/>
                    <a:gd name="T5" fmla="*/ 749 h 749"/>
                    <a:gd name="T6" fmla="*/ 0 w 1512"/>
                    <a:gd name="T7" fmla="*/ 375 h 749"/>
                    <a:gd name="T8" fmla="*/ 756 w 1512"/>
                    <a:gd name="T9" fmla="*/ 0 h 749"/>
                    <a:gd name="T10" fmla="*/ 300 w 1512"/>
                    <a:gd name="T11" fmla="*/ 375 h 749"/>
                    <a:gd name="T12" fmla="*/ 756 w 1512"/>
                    <a:gd name="T13" fmla="*/ 604 h 749"/>
                    <a:gd name="T14" fmla="*/ 1211 w 1512"/>
                    <a:gd name="T15" fmla="*/ 375 h 749"/>
                    <a:gd name="T16" fmla="*/ 756 w 1512"/>
                    <a:gd name="T17" fmla="*/ 150 h 749"/>
                    <a:gd name="T18" fmla="*/ 300 w 1512"/>
                    <a:gd name="T19" fmla="*/ 375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2" h="749">
                      <a:moveTo>
                        <a:pt x="756" y="0"/>
                      </a:moveTo>
                      <a:lnTo>
                        <a:pt x="1512" y="375"/>
                      </a:lnTo>
                      <a:lnTo>
                        <a:pt x="756" y="749"/>
                      </a:lnTo>
                      <a:lnTo>
                        <a:pt x="0" y="375"/>
                      </a:lnTo>
                      <a:lnTo>
                        <a:pt x="756" y="0"/>
                      </a:lnTo>
                      <a:close/>
                      <a:moveTo>
                        <a:pt x="300" y="375"/>
                      </a:moveTo>
                      <a:lnTo>
                        <a:pt x="756" y="604"/>
                      </a:lnTo>
                      <a:lnTo>
                        <a:pt x="1211" y="375"/>
                      </a:lnTo>
                      <a:lnTo>
                        <a:pt x="756" y="150"/>
                      </a:lnTo>
                      <a:lnTo>
                        <a:pt x="300" y="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ïṡḷíḑê">
                <a:extLst>
                  <a:ext uri="{FF2B5EF4-FFF2-40B4-BE49-F238E27FC236}">
                    <a16:creationId xmlns:a16="http://schemas.microsoft.com/office/drawing/2014/main" id="{46442AF5-F054-449C-BE6E-907ADA6BA3AC}"/>
                  </a:ext>
                </a:extLst>
              </p:cNvPr>
              <p:cNvGrpSpPr/>
              <p:nvPr/>
            </p:nvGrpSpPr>
            <p:grpSpPr>
              <a:xfrm>
                <a:off x="4715384" y="3521876"/>
                <a:ext cx="3095624" cy="1013381"/>
                <a:chOff x="4889500" y="4090988"/>
                <a:chExt cx="2400300" cy="1392238"/>
              </a:xfrm>
            </p:grpSpPr>
            <p:sp>
              <p:nvSpPr>
                <p:cNvPr id="64" name="îṥḻiḓé">
                  <a:extLst>
                    <a:ext uri="{FF2B5EF4-FFF2-40B4-BE49-F238E27FC236}">
                      <a16:creationId xmlns:a16="http://schemas.microsoft.com/office/drawing/2014/main" id="{3CFC709E-6AD6-4425-832D-77C312B8CA2B}"/>
                    </a:ext>
                  </a:extLst>
                </p:cNvPr>
                <p:cNvSpPr/>
                <p:nvPr/>
              </p:nvSpPr>
              <p:spPr bwMode="auto">
                <a:xfrm>
                  <a:off x="5365750" y="4329113"/>
                  <a:ext cx="723900" cy="552450"/>
                </a:xfrm>
                <a:custGeom>
                  <a:avLst/>
                  <a:gdLst>
                    <a:gd name="T0" fmla="*/ 456 w 456"/>
                    <a:gd name="T1" fmla="*/ 0 h 348"/>
                    <a:gd name="T2" fmla="*/ 456 w 456"/>
                    <a:gd name="T3" fmla="*/ 123 h 348"/>
                    <a:gd name="T4" fmla="*/ 0 w 456"/>
                    <a:gd name="T5" fmla="*/ 348 h 348"/>
                    <a:gd name="T6" fmla="*/ 0 w 456"/>
                    <a:gd name="T7" fmla="*/ 224 h 348"/>
                    <a:gd name="T8" fmla="*/ 456 w 456"/>
                    <a:gd name="T9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348">
                      <a:moveTo>
                        <a:pt x="456" y="0"/>
                      </a:moveTo>
                      <a:lnTo>
                        <a:pt x="456" y="123"/>
                      </a:lnTo>
                      <a:lnTo>
                        <a:pt x="0" y="348"/>
                      </a:lnTo>
                      <a:lnTo>
                        <a:pt x="0" y="224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işḻïḓe">
                  <a:extLst>
                    <a:ext uri="{FF2B5EF4-FFF2-40B4-BE49-F238E27FC236}">
                      <a16:creationId xmlns:a16="http://schemas.microsoft.com/office/drawing/2014/main" id="{893A2A65-A748-4BDA-BC53-0759CAE881C5}"/>
                    </a:ext>
                  </a:extLst>
                </p:cNvPr>
                <p:cNvSpPr/>
                <p:nvPr/>
              </p:nvSpPr>
              <p:spPr bwMode="auto">
                <a:xfrm>
                  <a:off x="4889500" y="4329113"/>
                  <a:ext cx="1922463" cy="1154113"/>
                </a:xfrm>
                <a:custGeom>
                  <a:avLst/>
                  <a:gdLst>
                    <a:gd name="T0" fmla="*/ 1211 w 1211"/>
                    <a:gd name="T1" fmla="*/ 224 h 727"/>
                    <a:gd name="T2" fmla="*/ 1211 w 1211"/>
                    <a:gd name="T3" fmla="*/ 348 h 727"/>
                    <a:gd name="T4" fmla="*/ 756 w 1211"/>
                    <a:gd name="T5" fmla="*/ 123 h 727"/>
                    <a:gd name="T6" fmla="*/ 756 w 1211"/>
                    <a:gd name="T7" fmla="*/ 0 h 727"/>
                    <a:gd name="T8" fmla="*/ 1211 w 1211"/>
                    <a:gd name="T9" fmla="*/ 224 h 727"/>
                    <a:gd name="T10" fmla="*/ 0 w 1211"/>
                    <a:gd name="T11" fmla="*/ 348 h 727"/>
                    <a:gd name="T12" fmla="*/ 756 w 1211"/>
                    <a:gd name="T13" fmla="*/ 727 h 727"/>
                    <a:gd name="T14" fmla="*/ 756 w 1211"/>
                    <a:gd name="T15" fmla="*/ 603 h 727"/>
                    <a:gd name="T16" fmla="*/ 0 w 1211"/>
                    <a:gd name="T17" fmla="*/ 224 h 727"/>
                    <a:gd name="T18" fmla="*/ 0 w 1211"/>
                    <a:gd name="T19" fmla="*/ 348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1" h="727">
                      <a:moveTo>
                        <a:pt x="1211" y="224"/>
                      </a:moveTo>
                      <a:lnTo>
                        <a:pt x="1211" y="348"/>
                      </a:lnTo>
                      <a:lnTo>
                        <a:pt x="756" y="123"/>
                      </a:lnTo>
                      <a:lnTo>
                        <a:pt x="756" y="0"/>
                      </a:lnTo>
                      <a:lnTo>
                        <a:pt x="1211" y="224"/>
                      </a:lnTo>
                      <a:close/>
                      <a:moveTo>
                        <a:pt x="0" y="348"/>
                      </a:moveTo>
                      <a:lnTo>
                        <a:pt x="756" y="727"/>
                      </a:lnTo>
                      <a:lnTo>
                        <a:pt x="756" y="603"/>
                      </a:lnTo>
                      <a:lnTo>
                        <a:pt x="0" y="224"/>
                      </a:lnTo>
                      <a:lnTo>
                        <a:pt x="0" y="34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ŝľíḓê">
                  <a:extLst>
                    <a:ext uri="{FF2B5EF4-FFF2-40B4-BE49-F238E27FC236}">
                      <a16:creationId xmlns:a16="http://schemas.microsoft.com/office/drawing/2014/main" id="{8776D27A-356A-4154-81E8-1F2AB0CF59DE}"/>
                    </a:ext>
                  </a:extLst>
                </p:cNvPr>
                <p:cNvSpPr/>
                <p:nvPr/>
              </p:nvSpPr>
              <p:spPr bwMode="auto">
                <a:xfrm>
                  <a:off x="6089650" y="4684713"/>
                  <a:ext cx="1200150" cy="798513"/>
                </a:xfrm>
                <a:custGeom>
                  <a:avLst/>
                  <a:gdLst>
                    <a:gd name="T0" fmla="*/ 756 w 756"/>
                    <a:gd name="T1" fmla="*/ 0 h 503"/>
                    <a:gd name="T2" fmla="*/ 756 w 756"/>
                    <a:gd name="T3" fmla="*/ 124 h 503"/>
                    <a:gd name="T4" fmla="*/ 0 w 756"/>
                    <a:gd name="T5" fmla="*/ 503 h 503"/>
                    <a:gd name="T6" fmla="*/ 0 w 756"/>
                    <a:gd name="T7" fmla="*/ 379 h 503"/>
                    <a:gd name="T8" fmla="*/ 756 w 756"/>
                    <a:gd name="T9" fmla="*/ 0 h 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503">
                      <a:moveTo>
                        <a:pt x="756" y="0"/>
                      </a:moveTo>
                      <a:lnTo>
                        <a:pt x="756" y="124"/>
                      </a:lnTo>
                      <a:lnTo>
                        <a:pt x="0" y="503"/>
                      </a:lnTo>
                      <a:lnTo>
                        <a:pt x="0" y="379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sḷíḓé">
                  <a:extLst>
                    <a:ext uri="{FF2B5EF4-FFF2-40B4-BE49-F238E27FC236}">
                      <a16:creationId xmlns:a16="http://schemas.microsoft.com/office/drawing/2014/main" id="{746209CB-02C3-4D25-91C5-8920977A81AE}"/>
                    </a:ext>
                  </a:extLst>
                </p:cNvPr>
                <p:cNvSpPr/>
                <p:nvPr/>
              </p:nvSpPr>
              <p:spPr bwMode="auto">
                <a:xfrm>
                  <a:off x="4889500" y="4090988"/>
                  <a:ext cx="2400300" cy="1195388"/>
                </a:xfrm>
                <a:custGeom>
                  <a:avLst/>
                  <a:gdLst>
                    <a:gd name="T0" fmla="*/ 756 w 1512"/>
                    <a:gd name="T1" fmla="*/ 0 h 753"/>
                    <a:gd name="T2" fmla="*/ 1512 w 1512"/>
                    <a:gd name="T3" fmla="*/ 374 h 753"/>
                    <a:gd name="T4" fmla="*/ 756 w 1512"/>
                    <a:gd name="T5" fmla="*/ 753 h 753"/>
                    <a:gd name="T6" fmla="*/ 0 w 1512"/>
                    <a:gd name="T7" fmla="*/ 374 h 753"/>
                    <a:gd name="T8" fmla="*/ 756 w 1512"/>
                    <a:gd name="T9" fmla="*/ 0 h 753"/>
                    <a:gd name="T10" fmla="*/ 300 w 1512"/>
                    <a:gd name="T11" fmla="*/ 374 h 753"/>
                    <a:gd name="T12" fmla="*/ 756 w 1512"/>
                    <a:gd name="T13" fmla="*/ 603 h 753"/>
                    <a:gd name="T14" fmla="*/ 1211 w 1512"/>
                    <a:gd name="T15" fmla="*/ 374 h 753"/>
                    <a:gd name="T16" fmla="*/ 756 w 1512"/>
                    <a:gd name="T17" fmla="*/ 150 h 753"/>
                    <a:gd name="T18" fmla="*/ 300 w 1512"/>
                    <a:gd name="T19" fmla="*/ 374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2" h="753">
                      <a:moveTo>
                        <a:pt x="756" y="0"/>
                      </a:moveTo>
                      <a:lnTo>
                        <a:pt x="1512" y="374"/>
                      </a:lnTo>
                      <a:lnTo>
                        <a:pt x="756" y="753"/>
                      </a:lnTo>
                      <a:lnTo>
                        <a:pt x="0" y="374"/>
                      </a:lnTo>
                      <a:lnTo>
                        <a:pt x="756" y="0"/>
                      </a:lnTo>
                      <a:close/>
                      <a:moveTo>
                        <a:pt x="300" y="374"/>
                      </a:moveTo>
                      <a:lnTo>
                        <a:pt x="756" y="603"/>
                      </a:lnTo>
                      <a:lnTo>
                        <a:pt x="1211" y="374"/>
                      </a:lnTo>
                      <a:lnTo>
                        <a:pt x="756" y="150"/>
                      </a:lnTo>
                      <a:lnTo>
                        <a:pt x="300" y="3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iṣļîḑé">
                <a:extLst>
                  <a:ext uri="{FF2B5EF4-FFF2-40B4-BE49-F238E27FC236}">
                    <a16:creationId xmlns:a16="http://schemas.microsoft.com/office/drawing/2014/main" id="{9FB7CFA6-AC94-4B4E-939B-C7C7AE05E063}"/>
                  </a:ext>
                </a:extLst>
              </p:cNvPr>
              <p:cNvGrpSpPr/>
              <p:nvPr/>
            </p:nvGrpSpPr>
            <p:grpSpPr>
              <a:xfrm>
                <a:off x="4715384" y="2958650"/>
                <a:ext cx="3095624" cy="1013381"/>
                <a:chOff x="4889500" y="2678113"/>
                <a:chExt cx="2400300" cy="1392238"/>
              </a:xfrm>
            </p:grpSpPr>
            <p:sp>
              <p:nvSpPr>
                <p:cNvPr id="60" name="ïṩlîḋê">
                  <a:extLst>
                    <a:ext uri="{FF2B5EF4-FFF2-40B4-BE49-F238E27FC236}">
                      <a16:creationId xmlns:a16="http://schemas.microsoft.com/office/drawing/2014/main" id="{8EA9D5FF-5834-4D09-B1FB-A291470B1372}"/>
                    </a:ext>
                  </a:extLst>
                </p:cNvPr>
                <p:cNvSpPr/>
                <p:nvPr/>
              </p:nvSpPr>
              <p:spPr bwMode="auto">
                <a:xfrm>
                  <a:off x="5365750" y="2916238"/>
                  <a:ext cx="723900" cy="558800"/>
                </a:xfrm>
                <a:custGeom>
                  <a:avLst/>
                  <a:gdLst>
                    <a:gd name="T0" fmla="*/ 456 w 456"/>
                    <a:gd name="T1" fmla="*/ 0 h 352"/>
                    <a:gd name="T2" fmla="*/ 456 w 456"/>
                    <a:gd name="T3" fmla="*/ 123 h 352"/>
                    <a:gd name="T4" fmla="*/ 0 w 456"/>
                    <a:gd name="T5" fmla="*/ 352 h 352"/>
                    <a:gd name="T6" fmla="*/ 0 w 456"/>
                    <a:gd name="T7" fmla="*/ 229 h 352"/>
                    <a:gd name="T8" fmla="*/ 456 w 456"/>
                    <a:gd name="T9" fmla="*/ 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352">
                      <a:moveTo>
                        <a:pt x="456" y="0"/>
                      </a:moveTo>
                      <a:lnTo>
                        <a:pt x="456" y="123"/>
                      </a:lnTo>
                      <a:lnTo>
                        <a:pt x="0" y="352"/>
                      </a:lnTo>
                      <a:lnTo>
                        <a:pt x="0" y="229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$1ïďe">
                  <a:extLst>
                    <a:ext uri="{FF2B5EF4-FFF2-40B4-BE49-F238E27FC236}">
                      <a16:creationId xmlns:a16="http://schemas.microsoft.com/office/drawing/2014/main" id="{A7C68732-3BA1-44B2-9867-34E7828AF2B9}"/>
                    </a:ext>
                  </a:extLst>
                </p:cNvPr>
                <p:cNvSpPr/>
                <p:nvPr/>
              </p:nvSpPr>
              <p:spPr bwMode="auto">
                <a:xfrm>
                  <a:off x="4889500" y="2916238"/>
                  <a:ext cx="1922463" cy="1154113"/>
                </a:xfrm>
                <a:custGeom>
                  <a:avLst/>
                  <a:gdLst>
                    <a:gd name="T0" fmla="*/ 1211 w 1211"/>
                    <a:gd name="T1" fmla="*/ 229 h 727"/>
                    <a:gd name="T2" fmla="*/ 1211 w 1211"/>
                    <a:gd name="T3" fmla="*/ 352 h 727"/>
                    <a:gd name="T4" fmla="*/ 756 w 1211"/>
                    <a:gd name="T5" fmla="*/ 123 h 727"/>
                    <a:gd name="T6" fmla="*/ 756 w 1211"/>
                    <a:gd name="T7" fmla="*/ 0 h 727"/>
                    <a:gd name="T8" fmla="*/ 1211 w 1211"/>
                    <a:gd name="T9" fmla="*/ 229 h 727"/>
                    <a:gd name="T10" fmla="*/ 0 w 1211"/>
                    <a:gd name="T11" fmla="*/ 352 h 727"/>
                    <a:gd name="T12" fmla="*/ 756 w 1211"/>
                    <a:gd name="T13" fmla="*/ 727 h 727"/>
                    <a:gd name="T14" fmla="*/ 756 w 1211"/>
                    <a:gd name="T15" fmla="*/ 603 h 727"/>
                    <a:gd name="T16" fmla="*/ 0 w 1211"/>
                    <a:gd name="T17" fmla="*/ 229 h 727"/>
                    <a:gd name="T18" fmla="*/ 0 w 1211"/>
                    <a:gd name="T19" fmla="*/ 352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1" h="727">
                      <a:moveTo>
                        <a:pt x="1211" y="229"/>
                      </a:moveTo>
                      <a:lnTo>
                        <a:pt x="1211" y="352"/>
                      </a:lnTo>
                      <a:lnTo>
                        <a:pt x="756" y="123"/>
                      </a:lnTo>
                      <a:lnTo>
                        <a:pt x="756" y="0"/>
                      </a:lnTo>
                      <a:lnTo>
                        <a:pt x="1211" y="229"/>
                      </a:lnTo>
                      <a:close/>
                      <a:moveTo>
                        <a:pt x="0" y="352"/>
                      </a:moveTo>
                      <a:lnTo>
                        <a:pt x="756" y="727"/>
                      </a:lnTo>
                      <a:lnTo>
                        <a:pt x="756" y="603"/>
                      </a:lnTo>
                      <a:lnTo>
                        <a:pt x="0" y="229"/>
                      </a:lnTo>
                      <a:lnTo>
                        <a:pt x="0" y="35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śľíḓe">
                  <a:extLst>
                    <a:ext uri="{FF2B5EF4-FFF2-40B4-BE49-F238E27FC236}">
                      <a16:creationId xmlns:a16="http://schemas.microsoft.com/office/drawing/2014/main" id="{4F3763B0-452D-4B90-B9E9-4FF1299D77CC}"/>
                    </a:ext>
                  </a:extLst>
                </p:cNvPr>
                <p:cNvSpPr/>
                <p:nvPr/>
              </p:nvSpPr>
              <p:spPr bwMode="auto">
                <a:xfrm>
                  <a:off x="6089650" y="3279776"/>
                  <a:ext cx="1200150" cy="790575"/>
                </a:xfrm>
                <a:custGeom>
                  <a:avLst/>
                  <a:gdLst>
                    <a:gd name="T0" fmla="*/ 756 w 756"/>
                    <a:gd name="T1" fmla="*/ 0 h 498"/>
                    <a:gd name="T2" fmla="*/ 756 w 756"/>
                    <a:gd name="T3" fmla="*/ 123 h 498"/>
                    <a:gd name="T4" fmla="*/ 0 w 756"/>
                    <a:gd name="T5" fmla="*/ 498 h 498"/>
                    <a:gd name="T6" fmla="*/ 0 w 756"/>
                    <a:gd name="T7" fmla="*/ 374 h 498"/>
                    <a:gd name="T8" fmla="*/ 756 w 756"/>
                    <a:gd name="T9" fmla="*/ 0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498">
                      <a:moveTo>
                        <a:pt x="756" y="0"/>
                      </a:moveTo>
                      <a:lnTo>
                        <a:pt x="756" y="123"/>
                      </a:lnTo>
                      <a:lnTo>
                        <a:pt x="0" y="498"/>
                      </a:lnTo>
                      <a:lnTo>
                        <a:pt x="0" y="374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ïŝļïḑe">
                  <a:extLst>
                    <a:ext uri="{FF2B5EF4-FFF2-40B4-BE49-F238E27FC236}">
                      <a16:creationId xmlns:a16="http://schemas.microsoft.com/office/drawing/2014/main" id="{826A0D41-E804-491F-91D3-2F2239E489B0}"/>
                    </a:ext>
                  </a:extLst>
                </p:cNvPr>
                <p:cNvSpPr/>
                <p:nvPr/>
              </p:nvSpPr>
              <p:spPr bwMode="auto">
                <a:xfrm>
                  <a:off x="4889500" y="2678113"/>
                  <a:ext cx="2400300" cy="1195388"/>
                </a:xfrm>
                <a:custGeom>
                  <a:avLst/>
                  <a:gdLst>
                    <a:gd name="T0" fmla="*/ 756 w 1512"/>
                    <a:gd name="T1" fmla="*/ 0 h 753"/>
                    <a:gd name="T2" fmla="*/ 1512 w 1512"/>
                    <a:gd name="T3" fmla="*/ 379 h 753"/>
                    <a:gd name="T4" fmla="*/ 756 w 1512"/>
                    <a:gd name="T5" fmla="*/ 753 h 753"/>
                    <a:gd name="T6" fmla="*/ 0 w 1512"/>
                    <a:gd name="T7" fmla="*/ 379 h 753"/>
                    <a:gd name="T8" fmla="*/ 756 w 1512"/>
                    <a:gd name="T9" fmla="*/ 0 h 753"/>
                    <a:gd name="T10" fmla="*/ 300 w 1512"/>
                    <a:gd name="T11" fmla="*/ 379 h 753"/>
                    <a:gd name="T12" fmla="*/ 756 w 1512"/>
                    <a:gd name="T13" fmla="*/ 603 h 753"/>
                    <a:gd name="T14" fmla="*/ 1211 w 1512"/>
                    <a:gd name="T15" fmla="*/ 379 h 753"/>
                    <a:gd name="T16" fmla="*/ 756 w 1512"/>
                    <a:gd name="T17" fmla="*/ 150 h 753"/>
                    <a:gd name="T18" fmla="*/ 300 w 1512"/>
                    <a:gd name="T19" fmla="*/ 379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2" h="753">
                      <a:moveTo>
                        <a:pt x="756" y="0"/>
                      </a:moveTo>
                      <a:lnTo>
                        <a:pt x="1512" y="379"/>
                      </a:lnTo>
                      <a:lnTo>
                        <a:pt x="756" y="753"/>
                      </a:lnTo>
                      <a:lnTo>
                        <a:pt x="0" y="379"/>
                      </a:lnTo>
                      <a:lnTo>
                        <a:pt x="756" y="0"/>
                      </a:lnTo>
                      <a:close/>
                      <a:moveTo>
                        <a:pt x="300" y="379"/>
                      </a:moveTo>
                      <a:lnTo>
                        <a:pt x="756" y="603"/>
                      </a:lnTo>
                      <a:lnTo>
                        <a:pt x="1211" y="379"/>
                      </a:lnTo>
                      <a:lnTo>
                        <a:pt x="756" y="150"/>
                      </a:lnTo>
                      <a:lnTo>
                        <a:pt x="300" y="37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íšļïḓé">
                <a:extLst>
                  <a:ext uri="{FF2B5EF4-FFF2-40B4-BE49-F238E27FC236}">
                    <a16:creationId xmlns:a16="http://schemas.microsoft.com/office/drawing/2014/main" id="{14E29B1F-DEA2-441F-80B2-9C2D4EBCB9FC}"/>
                  </a:ext>
                </a:extLst>
              </p:cNvPr>
              <p:cNvGrpSpPr/>
              <p:nvPr/>
            </p:nvGrpSpPr>
            <p:grpSpPr>
              <a:xfrm>
                <a:off x="4715384" y="2401209"/>
                <a:ext cx="3095624" cy="1007606"/>
                <a:chOff x="4889500" y="3622676"/>
                <a:chExt cx="2400300" cy="1384300"/>
              </a:xfrm>
            </p:grpSpPr>
            <p:sp>
              <p:nvSpPr>
                <p:cNvPr id="56" name="îṩḷîďe">
                  <a:extLst>
                    <a:ext uri="{FF2B5EF4-FFF2-40B4-BE49-F238E27FC236}">
                      <a16:creationId xmlns:a16="http://schemas.microsoft.com/office/drawing/2014/main" id="{EB4853B6-36D2-4F4C-866B-66CC607FC74D}"/>
                    </a:ext>
                  </a:extLst>
                </p:cNvPr>
                <p:cNvSpPr/>
                <p:nvPr/>
              </p:nvSpPr>
              <p:spPr bwMode="auto">
                <a:xfrm>
                  <a:off x="5365750" y="3859213"/>
                  <a:ext cx="723900" cy="552450"/>
                </a:xfrm>
                <a:custGeom>
                  <a:avLst/>
                  <a:gdLst>
                    <a:gd name="T0" fmla="*/ 456 w 456"/>
                    <a:gd name="T1" fmla="*/ 0 h 348"/>
                    <a:gd name="T2" fmla="*/ 456 w 456"/>
                    <a:gd name="T3" fmla="*/ 119 h 348"/>
                    <a:gd name="T4" fmla="*/ 0 w 456"/>
                    <a:gd name="T5" fmla="*/ 348 h 348"/>
                    <a:gd name="T6" fmla="*/ 0 w 456"/>
                    <a:gd name="T7" fmla="*/ 225 h 348"/>
                    <a:gd name="T8" fmla="*/ 456 w 456"/>
                    <a:gd name="T9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348">
                      <a:moveTo>
                        <a:pt x="456" y="0"/>
                      </a:moveTo>
                      <a:lnTo>
                        <a:pt x="456" y="119"/>
                      </a:lnTo>
                      <a:lnTo>
                        <a:pt x="0" y="348"/>
                      </a:lnTo>
                      <a:lnTo>
                        <a:pt x="0" y="225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i$ḷidè">
                  <a:extLst>
                    <a:ext uri="{FF2B5EF4-FFF2-40B4-BE49-F238E27FC236}">
                      <a16:creationId xmlns:a16="http://schemas.microsoft.com/office/drawing/2014/main" id="{4DAE029B-0F51-4269-B209-4531153A0140}"/>
                    </a:ext>
                  </a:extLst>
                </p:cNvPr>
                <p:cNvSpPr/>
                <p:nvPr/>
              </p:nvSpPr>
              <p:spPr bwMode="auto">
                <a:xfrm>
                  <a:off x="4889500" y="3859213"/>
                  <a:ext cx="1922463" cy="1147763"/>
                </a:xfrm>
                <a:custGeom>
                  <a:avLst/>
                  <a:gdLst>
                    <a:gd name="T0" fmla="*/ 1211 w 1211"/>
                    <a:gd name="T1" fmla="*/ 225 h 723"/>
                    <a:gd name="T2" fmla="*/ 1211 w 1211"/>
                    <a:gd name="T3" fmla="*/ 348 h 723"/>
                    <a:gd name="T4" fmla="*/ 756 w 1211"/>
                    <a:gd name="T5" fmla="*/ 119 h 723"/>
                    <a:gd name="T6" fmla="*/ 756 w 1211"/>
                    <a:gd name="T7" fmla="*/ 0 h 723"/>
                    <a:gd name="T8" fmla="*/ 1211 w 1211"/>
                    <a:gd name="T9" fmla="*/ 225 h 723"/>
                    <a:gd name="T10" fmla="*/ 0 w 1211"/>
                    <a:gd name="T11" fmla="*/ 348 h 723"/>
                    <a:gd name="T12" fmla="*/ 756 w 1211"/>
                    <a:gd name="T13" fmla="*/ 723 h 723"/>
                    <a:gd name="T14" fmla="*/ 756 w 1211"/>
                    <a:gd name="T15" fmla="*/ 604 h 723"/>
                    <a:gd name="T16" fmla="*/ 0 w 1211"/>
                    <a:gd name="T17" fmla="*/ 225 h 723"/>
                    <a:gd name="T18" fmla="*/ 0 w 1211"/>
                    <a:gd name="T19" fmla="*/ 348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1" h="723">
                      <a:moveTo>
                        <a:pt x="1211" y="225"/>
                      </a:moveTo>
                      <a:lnTo>
                        <a:pt x="1211" y="348"/>
                      </a:lnTo>
                      <a:lnTo>
                        <a:pt x="756" y="119"/>
                      </a:lnTo>
                      <a:lnTo>
                        <a:pt x="756" y="0"/>
                      </a:lnTo>
                      <a:lnTo>
                        <a:pt x="1211" y="225"/>
                      </a:lnTo>
                      <a:close/>
                      <a:moveTo>
                        <a:pt x="0" y="348"/>
                      </a:moveTo>
                      <a:lnTo>
                        <a:pt x="756" y="723"/>
                      </a:lnTo>
                      <a:lnTo>
                        <a:pt x="756" y="604"/>
                      </a:lnTo>
                      <a:lnTo>
                        <a:pt x="0" y="225"/>
                      </a:lnTo>
                      <a:lnTo>
                        <a:pt x="0" y="34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ṥḷidè">
                  <a:extLst>
                    <a:ext uri="{FF2B5EF4-FFF2-40B4-BE49-F238E27FC236}">
                      <a16:creationId xmlns:a16="http://schemas.microsoft.com/office/drawing/2014/main" id="{ACE462E4-117B-491B-BA23-F5416C7050DB}"/>
                    </a:ext>
                  </a:extLst>
                </p:cNvPr>
                <p:cNvSpPr/>
                <p:nvPr/>
              </p:nvSpPr>
              <p:spPr bwMode="auto">
                <a:xfrm>
                  <a:off x="6089650" y="4216401"/>
                  <a:ext cx="1200150" cy="790575"/>
                </a:xfrm>
                <a:custGeom>
                  <a:avLst/>
                  <a:gdLst>
                    <a:gd name="T0" fmla="*/ 756 w 756"/>
                    <a:gd name="T1" fmla="*/ 0 h 498"/>
                    <a:gd name="T2" fmla="*/ 756 w 756"/>
                    <a:gd name="T3" fmla="*/ 123 h 498"/>
                    <a:gd name="T4" fmla="*/ 0 w 756"/>
                    <a:gd name="T5" fmla="*/ 498 h 498"/>
                    <a:gd name="T6" fmla="*/ 0 w 756"/>
                    <a:gd name="T7" fmla="*/ 379 h 498"/>
                    <a:gd name="T8" fmla="*/ 756 w 756"/>
                    <a:gd name="T9" fmla="*/ 0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498">
                      <a:moveTo>
                        <a:pt x="756" y="0"/>
                      </a:moveTo>
                      <a:lnTo>
                        <a:pt x="756" y="123"/>
                      </a:lnTo>
                      <a:lnTo>
                        <a:pt x="0" y="498"/>
                      </a:lnTo>
                      <a:lnTo>
                        <a:pt x="0" y="379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işḷiďé">
                  <a:extLst>
                    <a:ext uri="{FF2B5EF4-FFF2-40B4-BE49-F238E27FC236}">
                      <a16:creationId xmlns:a16="http://schemas.microsoft.com/office/drawing/2014/main" id="{653392AB-148E-41BC-8E5B-B13D9F2ADA9B}"/>
                    </a:ext>
                  </a:extLst>
                </p:cNvPr>
                <p:cNvSpPr/>
                <p:nvPr/>
              </p:nvSpPr>
              <p:spPr bwMode="auto">
                <a:xfrm>
                  <a:off x="4889500" y="3622676"/>
                  <a:ext cx="2400300" cy="1195388"/>
                </a:xfrm>
                <a:custGeom>
                  <a:avLst/>
                  <a:gdLst>
                    <a:gd name="T0" fmla="*/ 756 w 1512"/>
                    <a:gd name="T1" fmla="*/ 0 h 753"/>
                    <a:gd name="T2" fmla="*/ 1512 w 1512"/>
                    <a:gd name="T3" fmla="*/ 374 h 753"/>
                    <a:gd name="T4" fmla="*/ 756 w 1512"/>
                    <a:gd name="T5" fmla="*/ 753 h 753"/>
                    <a:gd name="T6" fmla="*/ 0 w 1512"/>
                    <a:gd name="T7" fmla="*/ 374 h 753"/>
                    <a:gd name="T8" fmla="*/ 756 w 1512"/>
                    <a:gd name="T9" fmla="*/ 0 h 753"/>
                    <a:gd name="T10" fmla="*/ 300 w 1512"/>
                    <a:gd name="T11" fmla="*/ 374 h 753"/>
                    <a:gd name="T12" fmla="*/ 756 w 1512"/>
                    <a:gd name="T13" fmla="*/ 603 h 753"/>
                    <a:gd name="T14" fmla="*/ 1211 w 1512"/>
                    <a:gd name="T15" fmla="*/ 374 h 753"/>
                    <a:gd name="T16" fmla="*/ 756 w 1512"/>
                    <a:gd name="T17" fmla="*/ 149 h 753"/>
                    <a:gd name="T18" fmla="*/ 300 w 1512"/>
                    <a:gd name="T19" fmla="*/ 374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2" h="753">
                      <a:moveTo>
                        <a:pt x="756" y="0"/>
                      </a:moveTo>
                      <a:lnTo>
                        <a:pt x="1512" y="374"/>
                      </a:lnTo>
                      <a:lnTo>
                        <a:pt x="756" y="753"/>
                      </a:lnTo>
                      <a:lnTo>
                        <a:pt x="0" y="374"/>
                      </a:lnTo>
                      <a:lnTo>
                        <a:pt x="756" y="0"/>
                      </a:lnTo>
                      <a:close/>
                      <a:moveTo>
                        <a:pt x="300" y="374"/>
                      </a:moveTo>
                      <a:lnTo>
                        <a:pt x="756" y="603"/>
                      </a:lnTo>
                      <a:lnTo>
                        <a:pt x="1211" y="374"/>
                      </a:lnTo>
                      <a:lnTo>
                        <a:pt x="756" y="149"/>
                      </a:lnTo>
                      <a:lnTo>
                        <a:pt x="300" y="37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îṩlíḍe">
                <a:extLst>
                  <a:ext uri="{FF2B5EF4-FFF2-40B4-BE49-F238E27FC236}">
                    <a16:creationId xmlns:a16="http://schemas.microsoft.com/office/drawing/2014/main" id="{D8D8EC38-A329-432F-A67D-EDC2EFE34B79}"/>
                  </a:ext>
                </a:extLst>
              </p:cNvPr>
              <p:cNvGrpSpPr/>
              <p:nvPr/>
            </p:nvGrpSpPr>
            <p:grpSpPr>
              <a:xfrm>
                <a:off x="4715384" y="1839132"/>
                <a:ext cx="3095624" cy="1012225"/>
                <a:chOff x="4889500" y="2209801"/>
                <a:chExt cx="2400300" cy="1390650"/>
              </a:xfrm>
            </p:grpSpPr>
            <p:sp>
              <p:nvSpPr>
                <p:cNvPr id="52" name="íṥľïḑe">
                  <a:extLst>
                    <a:ext uri="{FF2B5EF4-FFF2-40B4-BE49-F238E27FC236}">
                      <a16:creationId xmlns:a16="http://schemas.microsoft.com/office/drawing/2014/main" id="{5D9F8499-3EA8-4712-B8A9-AD1A652225D5}"/>
                    </a:ext>
                  </a:extLst>
                </p:cNvPr>
                <p:cNvSpPr/>
                <p:nvPr/>
              </p:nvSpPr>
              <p:spPr bwMode="auto">
                <a:xfrm>
                  <a:off x="5365750" y="2446338"/>
                  <a:ext cx="723900" cy="554038"/>
                </a:xfrm>
                <a:custGeom>
                  <a:avLst/>
                  <a:gdLst>
                    <a:gd name="T0" fmla="*/ 456 w 456"/>
                    <a:gd name="T1" fmla="*/ 0 h 349"/>
                    <a:gd name="T2" fmla="*/ 456 w 456"/>
                    <a:gd name="T3" fmla="*/ 124 h 349"/>
                    <a:gd name="T4" fmla="*/ 0 w 456"/>
                    <a:gd name="T5" fmla="*/ 349 h 349"/>
                    <a:gd name="T6" fmla="*/ 0 w 456"/>
                    <a:gd name="T7" fmla="*/ 230 h 349"/>
                    <a:gd name="T8" fmla="*/ 456 w 456"/>
                    <a:gd name="T9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349">
                      <a:moveTo>
                        <a:pt x="456" y="0"/>
                      </a:moveTo>
                      <a:lnTo>
                        <a:pt x="456" y="124"/>
                      </a:lnTo>
                      <a:lnTo>
                        <a:pt x="0" y="349"/>
                      </a:lnTo>
                      <a:lnTo>
                        <a:pt x="0" y="230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iSḻiďê">
                  <a:extLst>
                    <a:ext uri="{FF2B5EF4-FFF2-40B4-BE49-F238E27FC236}">
                      <a16:creationId xmlns:a16="http://schemas.microsoft.com/office/drawing/2014/main" id="{954EFAE2-325F-4309-A948-58DE57F52138}"/>
                    </a:ext>
                  </a:extLst>
                </p:cNvPr>
                <p:cNvSpPr/>
                <p:nvPr/>
              </p:nvSpPr>
              <p:spPr bwMode="auto">
                <a:xfrm>
                  <a:off x="4889500" y="2446338"/>
                  <a:ext cx="1922463" cy="1154113"/>
                </a:xfrm>
                <a:custGeom>
                  <a:avLst/>
                  <a:gdLst>
                    <a:gd name="T0" fmla="*/ 1211 w 1211"/>
                    <a:gd name="T1" fmla="*/ 230 h 727"/>
                    <a:gd name="T2" fmla="*/ 1211 w 1211"/>
                    <a:gd name="T3" fmla="*/ 349 h 727"/>
                    <a:gd name="T4" fmla="*/ 756 w 1211"/>
                    <a:gd name="T5" fmla="*/ 124 h 727"/>
                    <a:gd name="T6" fmla="*/ 756 w 1211"/>
                    <a:gd name="T7" fmla="*/ 0 h 727"/>
                    <a:gd name="T8" fmla="*/ 1211 w 1211"/>
                    <a:gd name="T9" fmla="*/ 230 h 727"/>
                    <a:gd name="T10" fmla="*/ 0 w 1211"/>
                    <a:gd name="T11" fmla="*/ 349 h 727"/>
                    <a:gd name="T12" fmla="*/ 756 w 1211"/>
                    <a:gd name="T13" fmla="*/ 727 h 727"/>
                    <a:gd name="T14" fmla="*/ 756 w 1211"/>
                    <a:gd name="T15" fmla="*/ 604 h 727"/>
                    <a:gd name="T16" fmla="*/ 0 w 1211"/>
                    <a:gd name="T17" fmla="*/ 230 h 727"/>
                    <a:gd name="T18" fmla="*/ 0 w 1211"/>
                    <a:gd name="T19" fmla="*/ 349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1" h="727">
                      <a:moveTo>
                        <a:pt x="1211" y="230"/>
                      </a:moveTo>
                      <a:lnTo>
                        <a:pt x="1211" y="349"/>
                      </a:lnTo>
                      <a:lnTo>
                        <a:pt x="756" y="124"/>
                      </a:lnTo>
                      <a:lnTo>
                        <a:pt x="756" y="0"/>
                      </a:lnTo>
                      <a:lnTo>
                        <a:pt x="1211" y="230"/>
                      </a:lnTo>
                      <a:close/>
                      <a:moveTo>
                        <a:pt x="0" y="349"/>
                      </a:moveTo>
                      <a:lnTo>
                        <a:pt x="756" y="727"/>
                      </a:lnTo>
                      <a:lnTo>
                        <a:pt x="756" y="604"/>
                      </a:lnTo>
                      <a:lnTo>
                        <a:pt x="0" y="230"/>
                      </a:lnTo>
                      <a:lnTo>
                        <a:pt x="0" y="34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isliḓê">
                  <a:extLst>
                    <a:ext uri="{FF2B5EF4-FFF2-40B4-BE49-F238E27FC236}">
                      <a16:creationId xmlns:a16="http://schemas.microsoft.com/office/drawing/2014/main" id="{9B073BE1-B2EE-45D0-9EE9-CDC67E2A1364}"/>
                    </a:ext>
                  </a:extLst>
                </p:cNvPr>
                <p:cNvSpPr/>
                <p:nvPr/>
              </p:nvSpPr>
              <p:spPr bwMode="auto">
                <a:xfrm>
                  <a:off x="6089650" y="2811463"/>
                  <a:ext cx="1200150" cy="788988"/>
                </a:xfrm>
                <a:custGeom>
                  <a:avLst/>
                  <a:gdLst>
                    <a:gd name="T0" fmla="*/ 756 w 756"/>
                    <a:gd name="T1" fmla="*/ 0 h 497"/>
                    <a:gd name="T2" fmla="*/ 756 w 756"/>
                    <a:gd name="T3" fmla="*/ 119 h 497"/>
                    <a:gd name="T4" fmla="*/ 0 w 756"/>
                    <a:gd name="T5" fmla="*/ 497 h 497"/>
                    <a:gd name="T6" fmla="*/ 0 w 756"/>
                    <a:gd name="T7" fmla="*/ 374 h 497"/>
                    <a:gd name="T8" fmla="*/ 756 w 756"/>
                    <a:gd name="T9" fmla="*/ 0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497">
                      <a:moveTo>
                        <a:pt x="756" y="0"/>
                      </a:moveTo>
                      <a:lnTo>
                        <a:pt x="756" y="119"/>
                      </a:lnTo>
                      <a:lnTo>
                        <a:pt x="0" y="497"/>
                      </a:lnTo>
                      <a:lnTo>
                        <a:pt x="0" y="374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śliďe">
                  <a:extLst>
                    <a:ext uri="{FF2B5EF4-FFF2-40B4-BE49-F238E27FC236}">
                      <a16:creationId xmlns:a16="http://schemas.microsoft.com/office/drawing/2014/main" id="{B03A421D-BDBB-402A-AE13-CA1008178643}"/>
                    </a:ext>
                  </a:extLst>
                </p:cNvPr>
                <p:cNvSpPr/>
                <p:nvPr/>
              </p:nvSpPr>
              <p:spPr bwMode="auto">
                <a:xfrm>
                  <a:off x="4889500" y="2209801"/>
                  <a:ext cx="2400300" cy="1195388"/>
                </a:xfrm>
                <a:custGeom>
                  <a:avLst/>
                  <a:gdLst>
                    <a:gd name="T0" fmla="*/ 756 w 1512"/>
                    <a:gd name="T1" fmla="*/ 0 h 753"/>
                    <a:gd name="T2" fmla="*/ 1512 w 1512"/>
                    <a:gd name="T3" fmla="*/ 379 h 753"/>
                    <a:gd name="T4" fmla="*/ 756 w 1512"/>
                    <a:gd name="T5" fmla="*/ 753 h 753"/>
                    <a:gd name="T6" fmla="*/ 0 w 1512"/>
                    <a:gd name="T7" fmla="*/ 379 h 753"/>
                    <a:gd name="T8" fmla="*/ 756 w 1512"/>
                    <a:gd name="T9" fmla="*/ 0 h 753"/>
                    <a:gd name="T10" fmla="*/ 300 w 1512"/>
                    <a:gd name="T11" fmla="*/ 379 h 753"/>
                    <a:gd name="T12" fmla="*/ 756 w 1512"/>
                    <a:gd name="T13" fmla="*/ 603 h 753"/>
                    <a:gd name="T14" fmla="*/ 1211 w 1512"/>
                    <a:gd name="T15" fmla="*/ 379 h 753"/>
                    <a:gd name="T16" fmla="*/ 756 w 1512"/>
                    <a:gd name="T17" fmla="*/ 149 h 753"/>
                    <a:gd name="T18" fmla="*/ 300 w 1512"/>
                    <a:gd name="T19" fmla="*/ 379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2" h="753">
                      <a:moveTo>
                        <a:pt x="756" y="0"/>
                      </a:moveTo>
                      <a:lnTo>
                        <a:pt x="1512" y="379"/>
                      </a:lnTo>
                      <a:lnTo>
                        <a:pt x="756" y="753"/>
                      </a:lnTo>
                      <a:lnTo>
                        <a:pt x="0" y="379"/>
                      </a:lnTo>
                      <a:lnTo>
                        <a:pt x="756" y="0"/>
                      </a:lnTo>
                      <a:close/>
                      <a:moveTo>
                        <a:pt x="300" y="379"/>
                      </a:moveTo>
                      <a:lnTo>
                        <a:pt x="756" y="603"/>
                      </a:lnTo>
                      <a:lnTo>
                        <a:pt x="1211" y="379"/>
                      </a:lnTo>
                      <a:lnTo>
                        <a:pt x="756" y="149"/>
                      </a:lnTo>
                      <a:lnTo>
                        <a:pt x="300" y="3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A0432B8-D184-474F-9343-A063833147B0}"/>
                </a:ext>
              </a:extLst>
            </p:cNvPr>
            <p:cNvCxnSpPr/>
            <p:nvPr/>
          </p:nvCxnSpPr>
          <p:spPr>
            <a:xfrm>
              <a:off x="7928659" y="5116717"/>
              <a:ext cx="432000" cy="0"/>
            </a:xfrm>
            <a:prstGeom prst="straightConnector1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isḻíḓè">
              <a:extLst>
                <a:ext uri="{FF2B5EF4-FFF2-40B4-BE49-F238E27FC236}">
                  <a16:creationId xmlns:a16="http://schemas.microsoft.com/office/drawing/2014/main" id="{E5894B33-6F8C-464D-8630-7AC52A095A45}"/>
                </a:ext>
              </a:extLst>
            </p:cNvPr>
            <p:cNvGrpSpPr/>
            <p:nvPr/>
          </p:nvGrpSpPr>
          <p:grpSpPr>
            <a:xfrm flipH="1">
              <a:off x="4302180" y="1927703"/>
              <a:ext cx="0" cy="783911"/>
              <a:chOff x="33075" y="-1"/>
              <a:chExt cx="3467961" cy="1461015"/>
            </a:xfrm>
          </p:grpSpPr>
          <p:sp>
            <p:nvSpPr>
              <p:cNvPr id="44" name="íşļiďé">
                <a:extLst>
                  <a:ext uri="{FF2B5EF4-FFF2-40B4-BE49-F238E27FC236}">
                    <a16:creationId xmlns:a16="http://schemas.microsoft.com/office/drawing/2014/main" id="{CFD4CCD0-2CB1-482E-B429-F8BC6FB84B71}"/>
                  </a:ext>
                </a:extLst>
              </p:cNvPr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ṡļiḋè">
                <a:extLst>
                  <a:ext uri="{FF2B5EF4-FFF2-40B4-BE49-F238E27FC236}">
                    <a16:creationId xmlns:a16="http://schemas.microsoft.com/office/drawing/2014/main" id="{FFDC76C1-B53C-440E-81EC-FB6FF4CC4E10}"/>
                  </a:ext>
                </a:extLst>
              </p:cNvPr>
              <p:cNvSpPr/>
              <p:nvPr/>
            </p:nvSpPr>
            <p:spPr>
              <a:xfrm flipH="1" flipV="1">
                <a:off x="33075" y="730506"/>
                <a:ext cx="3467961" cy="1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îṡ1iḑe">
              <a:extLst>
                <a:ext uri="{FF2B5EF4-FFF2-40B4-BE49-F238E27FC236}">
                  <a16:creationId xmlns:a16="http://schemas.microsoft.com/office/drawing/2014/main" id="{FE55023A-77F4-407F-8400-4B5B5EB003D2}"/>
                </a:ext>
              </a:extLst>
            </p:cNvPr>
            <p:cNvGrpSpPr/>
            <p:nvPr/>
          </p:nvGrpSpPr>
          <p:grpSpPr>
            <a:xfrm flipH="1">
              <a:off x="4302180" y="3059405"/>
              <a:ext cx="0" cy="783911"/>
              <a:chOff x="33075" y="-1"/>
              <a:chExt cx="3467961" cy="1461015"/>
            </a:xfrm>
          </p:grpSpPr>
          <p:sp>
            <p:nvSpPr>
              <p:cNvPr id="42" name="îśḷîde">
                <a:extLst>
                  <a:ext uri="{FF2B5EF4-FFF2-40B4-BE49-F238E27FC236}">
                    <a16:creationId xmlns:a16="http://schemas.microsoft.com/office/drawing/2014/main" id="{8EDCBE06-C49A-4A9C-A669-E573FA140435}"/>
                  </a:ext>
                </a:extLst>
              </p:cNvPr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sļïḓe">
                <a:extLst>
                  <a:ext uri="{FF2B5EF4-FFF2-40B4-BE49-F238E27FC236}">
                    <a16:creationId xmlns:a16="http://schemas.microsoft.com/office/drawing/2014/main" id="{26B4B58A-1D56-4967-83AD-C6F5BDD362F4}"/>
                  </a:ext>
                </a:extLst>
              </p:cNvPr>
              <p:cNvSpPr/>
              <p:nvPr/>
            </p:nvSpPr>
            <p:spPr>
              <a:xfrm flipH="1" flipV="1">
                <a:off x="33075" y="730506"/>
                <a:ext cx="3467961" cy="1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iṧľïḑe">
              <a:extLst>
                <a:ext uri="{FF2B5EF4-FFF2-40B4-BE49-F238E27FC236}">
                  <a16:creationId xmlns:a16="http://schemas.microsoft.com/office/drawing/2014/main" id="{C5F64E78-9975-4FF3-B1BA-C665D44C7785}"/>
                </a:ext>
              </a:extLst>
            </p:cNvPr>
            <p:cNvGrpSpPr/>
            <p:nvPr/>
          </p:nvGrpSpPr>
          <p:grpSpPr>
            <a:xfrm flipH="1">
              <a:off x="4302180" y="4164712"/>
              <a:ext cx="0" cy="783911"/>
              <a:chOff x="33075" y="-1"/>
              <a:chExt cx="3467961" cy="1461015"/>
            </a:xfrm>
          </p:grpSpPr>
          <p:sp>
            <p:nvSpPr>
              <p:cNvPr id="40" name="íşlïďé">
                <a:extLst>
                  <a:ext uri="{FF2B5EF4-FFF2-40B4-BE49-F238E27FC236}">
                    <a16:creationId xmlns:a16="http://schemas.microsoft.com/office/drawing/2014/main" id="{A2ED1112-8244-4B45-95AE-AB45BC011844}"/>
                  </a:ext>
                </a:extLst>
              </p:cNvPr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ṡļiḍé">
                <a:extLst>
                  <a:ext uri="{FF2B5EF4-FFF2-40B4-BE49-F238E27FC236}">
                    <a16:creationId xmlns:a16="http://schemas.microsoft.com/office/drawing/2014/main" id="{ED009C85-2EF7-45D9-BAB7-DD294831D442}"/>
                  </a:ext>
                </a:extLst>
              </p:cNvPr>
              <p:cNvSpPr/>
              <p:nvPr/>
            </p:nvSpPr>
            <p:spPr>
              <a:xfrm flipH="1" flipV="1">
                <a:off x="33075" y="730506"/>
                <a:ext cx="3467961" cy="1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íS1îḋé">
              <a:extLst>
                <a:ext uri="{FF2B5EF4-FFF2-40B4-BE49-F238E27FC236}">
                  <a16:creationId xmlns:a16="http://schemas.microsoft.com/office/drawing/2014/main" id="{59D527BF-8A0D-488C-A8DD-72EECBFD5AF4}"/>
                </a:ext>
              </a:extLst>
            </p:cNvPr>
            <p:cNvGrpSpPr/>
            <p:nvPr/>
          </p:nvGrpSpPr>
          <p:grpSpPr>
            <a:xfrm flipV="1">
              <a:off x="7923867" y="2490347"/>
              <a:ext cx="0" cy="783911"/>
              <a:chOff x="33075" y="-1"/>
              <a:chExt cx="3467961" cy="1461015"/>
            </a:xfrm>
          </p:grpSpPr>
          <p:sp>
            <p:nvSpPr>
              <p:cNvPr id="38" name="îş1iḓé">
                <a:extLst>
                  <a:ext uri="{FF2B5EF4-FFF2-40B4-BE49-F238E27FC236}">
                    <a16:creationId xmlns:a16="http://schemas.microsoft.com/office/drawing/2014/main" id="{617E0340-DC53-4887-96DE-598D2394296D}"/>
                  </a:ext>
                </a:extLst>
              </p:cNvPr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Sḷïḍè">
                <a:extLst>
                  <a:ext uri="{FF2B5EF4-FFF2-40B4-BE49-F238E27FC236}">
                    <a16:creationId xmlns:a16="http://schemas.microsoft.com/office/drawing/2014/main" id="{02BCF0CA-9748-4274-AC77-15ABED420DF9}"/>
                  </a:ext>
                </a:extLst>
              </p:cNvPr>
              <p:cNvSpPr/>
              <p:nvPr/>
            </p:nvSpPr>
            <p:spPr>
              <a:xfrm flipH="1" flipV="1">
                <a:off x="33075" y="730506"/>
                <a:ext cx="3467961" cy="1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şḻîḓé">
              <a:extLst>
                <a:ext uri="{FF2B5EF4-FFF2-40B4-BE49-F238E27FC236}">
                  <a16:creationId xmlns:a16="http://schemas.microsoft.com/office/drawing/2014/main" id="{246B659B-423A-4CC2-8D76-2E8C50F54816}"/>
                </a:ext>
              </a:extLst>
            </p:cNvPr>
            <p:cNvGrpSpPr/>
            <p:nvPr/>
          </p:nvGrpSpPr>
          <p:grpSpPr>
            <a:xfrm flipV="1">
              <a:off x="7923867" y="3595654"/>
              <a:ext cx="0" cy="783911"/>
              <a:chOff x="33075" y="-1"/>
              <a:chExt cx="3467961" cy="1461015"/>
            </a:xfrm>
          </p:grpSpPr>
          <p:sp>
            <p:nvSpPr>
              <p:cNvPr id="36" name="iṣliḑê">
                <a:extLst>
                  <a:ext uri="{FF2B5EF4-FFF2-40B4-BE49-F238E27FC236}">
                    <a16:creationId xmlns:a16="http://schemas.microsoft.com/office/drawing/2014/main" id="{2ECDD532-DB50-43E8-8B79-12DC89799891}"/>
                  </a:ext>
                </a:extLst>
              </p:cNvPr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ṩ1îďe">
                <a:extLst>
                  <a:ext uri="{FF2B5EF4-FFF2-40B4-BE49-F238E27FC236}">
                    <a16:creationId xmlns:a16="http://schemas.microsoft.com/office/drawing/2014/main" id="{FCEF0313-0936-4838-987D-AF1FE5F10E3F}"/>
                  </a:ext>
                </a:extLst>
              </p:cNvPr>
              <p:cNvSpPr/>
              <p:nvPr/>
            </p:nvSpPr>
            <p:spPr>
              <a:xfrm flipH="1" flipV="1">
                <a:off x="33075" y="730506"/>
                <a:ext cx="3467961" cy="1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îṡ1îḋè">
              <a:extLst>
                <a:ext uri="{FF2B5EF4-FFF2-40B4-BE49-F238E27FC236}">
                  <a16:creationId xmlns:a16="http://schemas.microsoft.com/office/drawing/2014/main" id="{85C2D23E-8DB7-4609-8D44-58F815281043}"/>
                </a:ext>
              </a:extLst>
            </p:cNvPr>
            <p:cNvGrpSpPr/>
            <p:nvPr/>
          </p:nvGrpSpPr>
          <p:grpSpPr>
            <a:xfrm flipV="1">
              <a:off x="7965947" y="4723363"/>
              <a:ext cx="0" cy="783911"/>
              <a:chOff x="33075" y="-1"/>
              <a:chExt cx="3467961" cy="1461015"/>
            </a:xfrm>
          </p:grpSpPr>
          <p:sp>
            <p:nvSpPr>
              <p:cNvPr id="34" name="íṩļiďê">
                <a:extLst>
                  <a:ext uri="{FF2B5EF4-FFF2-40B4-BE49-F238E27FC236}">
                    <a16:creationId xmlns:a16="http://schemas.microsoft.com/office/drawing/2014/main" id="{CA8C51B3-E4F0-4009-A8E7-789CDF93C235}"/>
                  </a:ext>
                </a:extLst>
              </p:cNvPr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ḻide">
                <a:extLst>
                  <a:ext uri="{FF2B5EF4-FFF2-40B4-BE49-F238E27FC236}">
                    <a16:creationId xmlns:a16="http://schemas.microsoft.com/office/drawing/2014/main" id="{0E177BA3-0E1A-4E67-B383-3083F95EB8A1}"/>
                  </a:ext>
                </a:extLst>
              </p:cNvPr>
              <p:cNvSpPr/>
              <p:nvPr/>
            </p:nvSpPr>
            <p:spPr>
              <a:xfrm flipH="1" flipV="1">
                <a:off x="33075" y="730506"/>
                <a:ext cx="3467961" cy="1"/>
              </a:xfrm>
              <a:prstGeom prst="line">
                <a:avLst/>
              </a:pr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iṩļîďe">
              <a:extLst>
                <a:ext uri="{FF2B5EF4-FFF2-40B4-BE49-F238E27FC236}">
                  <a16:creationId xmlns:a16="http://schemas.microsoft.com/office/drawing/2014/main" id="{BA8ABF5E-410F-4172-8BE4-E860F37D4C3D}"/>
                </a:ext>
              </a:extLst>
            </p:cNvPr>
            <p:cNvSpPr txBox="1"/>
            <p:nvPr/>
          </p:nvSpPr>
          <p:spPr>
            <a:xfrm>
              <a:off x="2254701" y="1921119"/>
              <a:ext cx="1231106" cy="355951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b="1" dirty="0"/>
                <a:t>0.</a:t>
              </a:r>
              <a:r>
                <a:rPr lang="en-US" altLang="zh-CN" sz="1600" b="1" dirty="0"/>
                <a:t> </a:t>
              </a:r>
              <a:r>
                <a:rPr lang="zh-CN" altLang="en-US" b="1" dirty="0"/>
                <a:t>摘要</a:t>
              </a:r>
              <a:endParaRPr lang="en-US" altLang="zh-CN" b="1" dirty="0"/>
            </a:p>
          </p:txBody>
        </p:sp>
        <p:sp>
          <p:nvSpPr>
            <p:cNvPr id="31" name="íş1iḓè">
              <a:extLst>
                <a:ext uri="{FF2B5EF4-FFF2-40B4-BE49-F238E27FC236}">
                  <a16:creationId xmlns:a16="http://schemas.microsoft.com/office/drawing/2014/main" id="{76B69FAF-B853-4C49-97E6-6AACA712B820}"/>
                </a:ext>
              </a:extLst>
            </p:cNvPr>
            <p:cNvSpPr txBox="1"/>
            <p:nvPr/>
          </p:nvSpPr>
          <p:spPr>
            <a:xfrm>
              <a:off x="2254701" y="3036372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b="1" dirty="0"/>
                <a:t>1. </a:t>
              </a:r>
              <a:r>
                <a:rPr lang="zh-CN" altLang="en-US" b="1" dirty="0"/>
                <a:t>引言</a:t>
              </a:r>
              <a:endParaRPr lang="en-US" altLang="zh-CN" b="1" dirty="0"/>
            </a:p>
          </p:txBody>
        </p:sp>
        <p:sp>
          <p:nvSpPr>
            <p:cNvPr id="29" name="îşļidè">
              <a:extLst>
                <a:ext uri="{FF2B5EF4-FFF2-40B4-BE49-F238E27FC236}">
                  <a16:creationId xmlns:a16="http://schemas.microsoft.com/office/drawing/2014/main" id="{04F683BB-B5E6-4E39-B247-36B58BBE0B40}"/>
                </a:ext>
              </a:extLst>
            </p:cNvPr>
            <p:cNvSpPr txBox="1"/>
            <p:nvPr/>
          </p:nvSpPr>
          <p:spPr>
            <a:xfrm>
              <a:off x="2254701" y="4151625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b="1" dirty="0"/>
                <a:t>2&amp;3. </a:t>
              </a:r>
              <a:r>
                <a:rPr lang="zh-CN" altLang="en-US" b="1" dirty="0"/>
                <a:t>网络架构与训练</a:t>
              </a:r>
              <a:endParaRPr lang="en-US" altLang="zh-CN" b="1" dirty="0"/>
            </a:p>
          </p:txBody>
        </p:sp>
        <p:sp>
          <p:nvSpPr>
            <p:cNvPr id="27" name="íŝļíḓé">
              <a:extLst>
                <a:ext uri="{FF2B5EF4-FFF2-40B4-BE49-F238E27FC236}">
                  <a16:creationId xmlns:a16="http://schemas.microsoft.com/office/drawing/2014/main" id="{CCD016A7-1B9A-4190-9D94-B3D5AC997D7F}"/>
                </a:ext>
              </a:extLst>
            </p:cNvPr>
            <p:cNvSpPr txBox="1"/>
            <p:nvPr/>
          </p:nvSpPr>
          <p:spPr>
            <a:xfrm>
              <a:off x="8708724" y="2364716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/>
                <a:t>4. </a:t>
              </a:r>
              <a:r>
                <a:rPr lang="zh-CN" altLang="en-US" b="1" dirty="0"/>
                <a:t>实验</a:t>
              </a:r>
              <a:endParaRPr lang="en-US" altLang="zh-CN" b="1" dirty="0"/>
            </a:p>
          </p:txBody>
        </p:sp>
        <p:sp>
          <p:nvSpPr>
            <p:cNvPr id="25" name="işľiďè">
              <a:extLst>
                <a:ext uri="{FF2B5EF4-FFF2-40B4-BE49-F238E27FC236}">
                  <a16:creationId xmlns:a16="http://schemas.microsoft.com/office/drawing/2014/main" id="{CE453319-E7B6-4CCA-80AC-967BC4039A2A}"/>
                </a:ext>
              </a:extLst>
            </p:cNvPr>
            <p:cNvSpPr txBox="1"/>
            <p:nvPr/>
          </p:nvSpPr>
          <p:spPr>
            <a:xfrm>
              <a:off x="8708724" y="3552364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/>
                <a:t>5. </a:t>
              </a:r>
              <a:r>
                <a:rPr lang="zh-CN" altLang="en-US" b="1" dirty="0"/>
                <a:t>相关工作</a:t>
              </a:r>
              <a:endParaRPr lang="en-US" altLang="zh-CN" b="1" dirty="0"/>
            </a:p>
          </p:txBody>
        </p:sp>
        <p:sp>
          <p:nvSpPr>
            <p:cNvPr id="23" name="îslíḍê">
              <a:extLst>
                <a:ext uri="{FF2B5EF4-FFF2-40B4-BE49-F238E27FC236}">
                  <a16:creationId xmlns:a16="http://schemas.microsoft.com/office/drawing/2014/main" id="{4B04BA92-9DF8-4D90-B944-5825600D85EC}"/>
                </a:ext>
              </a:extLst>
            </p:cNvPr>
            <p:cNvSpPr txBox="1"/>
            <p:nvPr/>
          </p:nvSpPr>
          <p:spPr>
            <a:xfrm>
              <a:off x="8742566" y="4740012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/>
                <a:t>6. </a:t>
              </a:r>
              <a:r>
                <a:rPr lang="zh-CN" altLang="en-US" b="1" dirty="0"/>
                <a:t>结论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B5310D-7D1E-4F8F-91D2-E450C5B8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B18D93-C975-4408-A387-E1AC1D78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论文提出的模型结构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B5D36B-C293-4DF4-8E80-8E215A160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7896"/>
            <a:ext cx="5422900" cy="53525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380AD7-66D3-4C7E-9AA9-194E8812441B}"/>
              </a:ext>
            </a:extLst>
          </p:cNvPr>
          <p:cNvSpPr txBox="1"/>
          <p:nvPr/>
        </p:nvSpPr>
        <p:spPr>
          <a:xfrm>
            <a:off x="2186609" y="4253948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CNN</a:t>
            </a:r>
            <a:r>
              <a:rPr lang="zh-CN" altLang="en-US" b="1" dirty="0">
                <a:latin typeface="+mn-ea"/>
              </a:rPr>
              <a:t>层用于捕获单词的形态学特征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6EFB58-9EE3-41C8-956A-44CE0E220DB4}"/>
              </a:ext>
            </a:extLst>
          </p:cNvPr>
          <p:cNvSpPr txBox="1"/>
          <p:nvPr/>
        </p:nvSpPr>
        <p:spPr>
          <a:xfrm>
            <a:off x="1822726" y="2536172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BiLSTM</a:t>
            </a:r>
            <a:r>
              <a:rPr lang="zh-CN" altLang="en-US" b="1" dirty="0">
                <a:latin typeface="+mn-ea"/>
              </a:rPr>
              <a:t>层用于捕获句子的上下文信息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D9197E-99E5-46E7-B236-2B281911CF48}"/>
              </a:ext>
            </a:extLst>
          </p:cNvPr>
          <p:cNvSpPr txBox="1"/>
          <p:nvPr/>
        </p:nvSpPr>
        <p:spPr>
          <a:xfrm>
            <a:off x="1822726" y="132197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CRF</a:t>
            </a:r>
            <a:r>
              <a:rPr lang="zh-CN" altLang="en-US" b="1" dirty="0">
                <a:latin typeface="+mn-ea"/>
              </a:rPr>
              <a:t>层用于捕获标签之间的依赖关系</a:t>
            </a:r>
          </a:p>
        </p:txBody>
      </p:sp>
    </p:spTree>
    <p:extLst>
      <p:ext uri="{BB962C8B-B14F-4D97-AF65-F5344CB8AC3E}">
        <p14:creationId xmlns:p14="http://schemas.microsoft.com/office/powerpoint/2010/main" val="145466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A8BFDB-CC35-41FE-85F2-A89C76DE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1BC6EF-22B5-4ED0-B562-3AB3C246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论文提出的模型结构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E42469-C563-42A1-84CC-D65104BCBED2}"/>
              </a:ext>
            </a:extLst>
          </p:cNvPr>
          <p:cNvSpPr txBox="1"/>
          <p:nvPr/>
        </p:nvSpPr>
        <p:spPr>
          <a:xfrm>
            <a:off x="669924" y="1582014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CNN</a:t>
            </a:r>
            <a:r>
              <a:rPr lang="zh-CN" altLang="en-US" b="1" dirty="0">
                <a:latin typeface="+mj-ea"/>
                <a:ea typeface="+mj-ea"/>
              </a:rPr>
              <a:t>层用于捕获单词的形态学特征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57F3F7-7A0F-4E25-8CE8-F1F67E37EB85}"/>
              </a:ext>
            </a:extLst>
          </p:cNvPr>
          <p:cNvSpPr txBox="1"/>
          <p:nvPr/>
        </p:nvSpPr>
        <p:spPr>
          <a:xfrm>
            <a:off x="669924" y="2504661"/>
            <a:ext cx="4047850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以字符为单位，经过卷积和最大池化，建模单词内部的固有信息，得到单词的字符表示。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A271F-CA18-4ED1-B092-E3200AB354AF}"/>
              </a:ext>
            </a:extLst>
          </p:cNvPr>
          <p:cNvSpPr txBox="1"/>
          <p:nvPr/>
        </p:nvSpPr>
        <p:spPr>
          <a:xfrm>
            <a:off x="669924" y="4174435"/>
            <a:ext cx="404785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形态学特征（单词的前缀、后缀等）在很大程度上可以表达出单词的词项等信息，并且对于一些组合单词，可以初步理解其语义。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B589D1A4-7DEB-4E61-9027-B26F5A03B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06" y="1194579"/>
            <a:ext cx="6552381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8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A8BFDB-CC35-41FE-85F2-A89C76DE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1BC6EF-22B5-4ED0-B562-3AB3C246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论文提出的模型结构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E42469-C563-42A1-84CC-D65104BCBED2}"/>
              </a:ext>
            </a:extLst>
          </p:cNvPr>
          <p:cNvSpPr txBox="1"/>
          <p:nvPr/>
        </p:nvSpPr>
        <p:spPr>
          <a:xfrm>
            <a:off x="669924" y="1582014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BiLSTM</a:t>
            </a:r>
            <a:r>
              <a:rPr lang="zh-CN" altLang="en-US" b="1" dirty="0">
                <a:latin typeface="+mn-ea"/>
              </a:rPr>
              <a:t>层用于捕获句子的上下文信息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57F3F7-7A0F-4E25-8CE8-F1F67E37EB85}"/>
              </a:ext>
            </a:extLst>
          </p:cNvPr>
          <p:cNvSpPr txBox="1"/>
          <p:nvPr/>
        </p:nvSpPr>
        <p:spPr>
          <a:xfrm>
            <a:off x="660400" y="2222580"/>
            <a:ext cx="5267050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把单词的字符表示和词表示拼接起来，得到单词的最终表示，</a:t>
            </a:r>
            <a:r>
              <a:rPr lang="en-US" altLang="zh-CN" dirty="0" err="1"/>
              <a:t>BiLSTM</a:t>
            </a:r>
            <a:r>
              <a:rPr lang="zh-CN" altLang="en-US" dirty="0"/>
              <a:t>以单词为单位，建模词与词之间的联系，最终为每个位置的单词得到融合了上下文语意义的向量表示。</a:t>
            </a: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F0D02137-B40D-484B-B106-B0612F1D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59" y="1028700"/>
            <a:ext cx="538842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A8BFDB-CC35-41FE-85F2-A89C76DE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1BC6EF-22B5-4ED0-B562-3AB3C246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论文提出的模型结构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E42469-C563-42A1-84CC-D65104BCBED2}"/>
              </a:ext>
            </a:extLst>
          </p:cNvPr>
          <p:cNvSpPr txBox="1"/>
          <p:nvPr/>
        </p:nvSpPr>
        <p:spPr>
          <a:xfrm>
            <a:off x="669924" y="1582014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CRF</a:t>
            </a:r>
            <a:r>
              <a:rPr lang="zh-CN" altLang="en-US" b="1" dirty="0">
                <a:latin typeface="+mn-ea"/>
              </a:rPr>
              <a:t>层用于捕获标签之间的依赖关系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7F3F7-7A0F-4E25-8CE8-F1F67E37EB85}"/>
                  </a:ext>
                </a:extLst>
              </p:cNvPr>
              <p:cNvSpPr txBox="1"/>
              <p:nvPr/>
            </p:nvSpPr>
            <p:spPr>
              <a:xfrm>
                <a:off x="660400" y="2222580"/>
                <a:ext cx="5267050" cy="872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把输入记作</a:t>
                </a:r>
                <a:r>
                  <a:rPr lang="en-US" altLang="zh-CN" dirty="0"/>
                  <a:t>z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预测</m:t>
                    </m:r>
                  </m:oMath>
                </a14:m>
                <a:r>
                  <a:rPr lang="zh-CN" altLang="en-US" dirty="0"/>
                  <a:t>的标签序列记作</a:t>
                </a:r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计算条件概率：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7F3F7-7A0F-4E25-8CE8-F1F67E37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222580"/>
                <a:ext cx="5267050" cy="872034"/>
              </a:xfrm>
              <a:prstGeom prst="rect">
                <a:avLst/>
              </a:prstGeom>
              <a:blipFill>
                <a:blip r:embed="rId2"/>
                <a:stretch>
                  <a:fillRect l="-926" r="-231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F0D02137-B40D-484B-B106-B0612F1D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59" y="1028700"/>
            <a:ext cx="5388428" cy="5105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EE39B7-3213-46A6-B0DF-ED9BA38B0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3261567"/>
            <a:ext cx="3350030" cy="10772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60FCAF-334E-43D8-8906-CA0E714602C3}"/>
              </a:ext>
            </a:extLst>
          </p:cNvPr>
          <p:cNvSpPr txBox="1"/>
          <p:nvPr/>
        </p:nvSpPr>
        <p:spPr>
          <a:xfrm>
            <a:off x="660400" y="4505739"/>
            <a:ext cx="52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根据最大对数似然来训练模型，预测时使用维特比算法。</a:t>
            </a:r>
          </a:p>
        </p:txBody>
      </p:sp>
    </p:spTree>
    <p:extLst>
      <p:ext uri="{BB962C8B-B14F-4D97-AF65-F5344CB8AC3E}">
        <p14:creationId xmlns:p14="http://schemas.microsoft.com/office/powerpoint/2010/main" val="315654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FAF906-C7CA-4C4D-ABA7-60D3E51E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F58025-5F55-4A81-9A4F-23CEF54D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A5E203-BF9E-4C7E-BC77-76478EB27EB1}"/>
              </a:ext>
            </a:extLst>
          </p:cNvPr>
          <p:cNvSpPr txBox="1"/>
          <p:nvPr/>
        </p:nvSpPr>
        <p:spPr>
          <a:xfrm>
            <a:off x="669924" y="1130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实验设置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11DCF-A991-4619-8E30-F3522B2725F6}"/>
              </a:ext>
            </a:extLst>
          </p:cNvPr>
          <p:cNvSpPr txBox="1"/>
          <p:nvPr/>
        </p:nvSpPr>
        <p:spPr>
          <a:xfrm>
            <a:off x="660400" y="1674674"/>
            <a:ext cx="3232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词向量：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Glove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/>
              <a:t>维，维基百科</a:t>
            </a:r>
            <a:endParaRPr lang="en-US" altLang="zh-CN" dirty="0"/>
          </a:p>
          <a:p>
            <a:r>
              <a:rPr lang="en-US" altLang="zh-CN" dirty="0"/>
              <a:t>Senna</a:t>
            </a:r>
            <a:r>
              <a:rPr lang="zh-CN" altLang="en-US" dirty="0"/>
              <a:t>：</a:t>
            </a:r>
            <a:r>
              <a:rPr lang="en-US" altLang="zh-CN" dirty="0"/>
              <a:t>50</a:t>
            </a:r>
            <a:r>
              <a:rPr lang="zh-CN" altLang="en-US" dirty="0"/>
              <a:t>维，维基百科</a:t>
            </a:r>
            <a:endParaRPr lang="en-US" altLang="zh-CN" dirty="0"/>
          </a:p>
          <a:p>
            <a:r>
              <a:rPr lang="en-US" altLang="zh-CN" dirty="0"/>
              <a:t>Word2Vec</a:t>
            </a:r>
            <a:r>
              <a:rPr lang="zh-CN" altLang="en-US" dirty="0"/>
              <a:t>：</a:t>
            </a:r>
            <a:r>
              <a:rPr lang="en-US" altLang="zh-CN" dirty="0"/>
              <a:t>300</a:t>
            </a:r>
            <a:r>
              <a:rPr lang="zh-CN" altLang="en-US" dirty="0"/>
              <a:t>维，谷歌新闻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/>
              <a:t>维，随机生成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BD774C-9468-483B-B963-184378B4B530}"/>
              </a:ext>
            </a:extLst>
          </p:cNvPr>
          <p:cNvSpPr txBox="1"/>
          <p:nvPr/>
        </p:nvSpPr>
        <p:spPr>
          <a:xfrm>
            <a:off x="660400" y="3915948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字向量：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维，随机生成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一般来说，字向量维度会小于词向量维度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1CCA7-B576-4A99-B488-757B129E9816}"/>
              </a:ext>
            </a:extLst>
          </p:cNvPr>
          <p:cNvSpPr txBox="1"/>
          <p:nvPr/>
        </p:nvSpPr>
        <p:spPr>
          <a:xfrm>
            <a:off x="6682582" y="1685645"/>
            <a:ext cx="16850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SGD</a:t>
            </a:r>
          </a:p>
          <a:p>
            <a:r>
              <a:rPr lang="en-US" altLang="zh-CN" dirty="0" err="1"/>
              <a:t>AdaDelta</a:t>
            </a:r>
            <a:endParaRPr lang="en-US" altLang="zh-CN" dirty="0"/>
          </a:p>
          <a:p>
            <a:r>
              <a:rPr lang="en-US" altLang="zh-CN" dirty="0"/>
              <a:t>Adam</a:t>
            </a:r>
          </a:p>
          <a:p>
            <a:r>
              <a:rPr lang="en-US" altLang="zh-CN" dirty="0" err="1"/>
              <a:t>RMSProp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Early Stopping</a:t>
            </a:r>
          </a:p>
          <a:p>
            <a:r>
              <a:rPr lang="en-US" altLang="zh-CN" dirty="0"/>
              <a:t>Fine Turing</a:t>
            </a:r>
          </a:p>
          <a:p>
            <a:r>
              <a:rPr lang="en-US" altLang="zh-CN" dirty="0"/>
              <a:t>Dropout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26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FAF906-C7CA-4C4D-ABA7-60D3E51E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F58025-5F55-4A81-9A4F-23CEF54D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A5E203-BF9E-4C7E-BC77-76478EB27EB1}"/>
              </a:ext>
            </a:extLst>
          </p:cNvPr>
          <p:cNvSpPr txBox="1"/>
          <p:nvPr/>
        </p:nvSpPr>
        <p:spPr>
          <a:xfrm>
            <a:off x="669924" y="1130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数据集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11DCF-A991-4619-8E30-F3522B2725F6}"/>
              </a:ext>
            </a:extLst>
          </p:cNvPr>
          <p:cNvSpPr txBox="1"/>
          <p:nvPr/>
        </p:nvSpPr>
        <p:spPr>
          <a:xfrm>
            <a:off x="660400" y="2141150"/>
            <a:ext cx="484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 Tagging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WSJ</a:t>
            </a:r>
            <a:r>
              <a:rPr lang="zh-CN" altLang="en-US" dirty="0"/>
              <a:t>：共包含</a:t>
            </a:r>
            <a:r>
              <a:rPr lang="en-US" altLang="zh-CN" dirty="0"/>
              <a:t>45</a:t>
            </a:r>
            <a:r>
              <a:rPr lang="zh-CN" altLang="en-US" dirty="0"/>
              <a:t>种词性标签（按照宾州树库的标注和分类）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BD774C-9468-483B-B963-184378B4B530}"/>
              </a:ext>
            </a:extLst>
          </p:cNvPr>
          <p:cNvSpPr txBox="1"/>
          <p:nvPr/>
        </p:nvSpPr>
        <p:spPr>
          <a:xfrm>
            <a:off x="660399" y="3853764"/>
            <a:ext cx="484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NER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CoNLL</a:t>
            </a:r>
            <a:r>
              <a:rPr lang="en-US" altLang="zh-CN" dirty="0"/>
              <a:t> 2003</a:t>
            </a:r>
            <a:r>
              <a:rPr lang="zh-CN" altLang="en-US" dirty="0"/>
              <a:t>：共包含四类（人名、地名、组织名、其他）实体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1170D-7BAF-42A0-A6F1-4FEA8071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95" y="1973710"/>
            <a:ext cx="4218231" cy="30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FAF906-C7CA-4C4D-ABA7-60D3E51E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F58025-5F55-4A81-9A4F-23CEF54D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A5E203-BF9E-4C7E-BC77-76478EB27EB1}"/>
              </a:ext>
            </a:extLst>
          </p:cNvPr>
          <p:cNvSpPr txBox="1"/>
          <p:nvPr/>
        </p:nvSpPr>
        <p:spPr>
          <a:xfrm>
            <a:off x="669924" y="1130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主实验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C550B9-14AC-45AC-8220-98BAA9C8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3" y="1864643"/>
            <a:ext cx="9984824" cy="24776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BB613-169A-4AC0-8CF2-0EDE6CF0B364}"/>
              </a:ext>
            </a:extLst>
          </p:cNvPr>
          <p:cNvSpPr txBox="1"/>
          <p:nvPr/>
        </p:nvSpPr>
        <p:spPr>
          <a:xfrm>
            <a:off x="669924" y="4847772"/>
            <a:ext cx="10309232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对比</a:t>
            </a:r>
            <a:r>
              <a:rPr lang="en-US" altLang="zh-CN" dirty="0">
                <a:latin typeface="+mn-ea"/>
              </a:rPr>
              <a:t>1-2</a:t>
            </a:r>
            <a:r>
              <a:rPr lang="zh-CN" altLang="en-US" dirty="0">
                <a:latin typeface="+mn-ea"/>
              </a:rPr>
              <a:t>行，</a:t>
            </a:r>
            <a:r>
              <a:rPr lang="en-US" altLang="zh-CN" dirty="0">
                <a:latin typeface="+mn-ea"/>
              </a:rPr>
              <a:t>BRNN</a:t>
            </a:r>
            <a:r>
              <a:rPr lang="zh-CN" altLang="en-US" dirty="0">
                <a:latin typeface="+mn-ea"/>
              </a:rPr>
              <a:t>不如</a:t>
            </a:r>
            <a:r>
              <a:rPr lang="en-US" altLang="zh-CN" dirty="0">
                <a:latin typeface="+mn-ea"/>
              </a:rPr>
              <a:t>BLSTM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LSTM</a:t>
            </a:r>
            <a:r>
              <a:rPr lang="zh-CN" altLang="en-US" dirty="0">
                <a:latin typeface="+mn-ea"/>
              </a:rPr>
              <a:t>是要优于</a:t>
            </a:r>
            <a:r>
              <a:rPr lang="en-US" altLang="zh-CN" dirty="0">
                <a:latin typeface="+mn-ea"/>
              </a:rPr>
              <a:t>RNN</a:t>
            </a:r>
            <a:r>
              <a:rPr lang="zh-CN" altLang="en-US" dirty="0">
                <a:latin typeface="+mn-ea"/>
              </a:rPr>
              <a:t>的。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对比</a:t>
            </a:r>
            <a:r>
              <a:rPr lang="en-US" altLang="zh-CN" dirty="0">
                <a:latin typeface="+mn-ea"/>
              </a:rPr>
              <a:t>2-3</a:t>
            </a:r>
            <a:r>
              <a:rPr lang="zh-CN" altLang="en-US" dirty="0">
                <a:latin typeface="+mn-ea"/>
              </a:rPr>
              <a:t>行，仅</a:t>
            </a:r>
            <a:r>
              <a:rPr lang="en-US" altLang="zh-CN" dirty="0">
                <a:latin typeface="+mn-ea"/>
              </a:rPr>
              <a:t>BLSTM</a:t>
            </a:r>
            <a:r>
              <a:rPr lang="zh-CN" altLang="en-US" dirty="0">
                <a:latin typeface="+mn-ea"/>
              </a:rPr>
              <a:t>效果一般，而</a:t>
            </a:r>
            <a:r>
              <a:rPr lang="en-US" altLang="zh-CN" dirty="0">
                <a:latin typeface="+mn-ea"/>
              </a:rPr>
              <a:t>BLSTM-CNN</a:t>
            </a:r>
            <a:r>
              <a:rPr lang="zh-CN" altLang="en-US" dirty="0">
                <a:latin typeface="+mn-ea"/>
              </a:rPr>
              <a:t>略有提升，说明捕获单词内部的特征是有效果的。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对比</a:t>
            </a:r>
            <a:r>
              <a:rPr lang="en-US" altLang="zh-CN" dirty="0">
                <a:latin typeface="+mn-ea"/>
              </a:rPr>
              <a:t>2-4</a:t>
            </a:r>
            <a:r>
              <a:rPr lang="zh-CN" altLang="en-US" dirty="0">
                <a:latin typeface="+mn-ea"/>
              </a:rPr>
              <a:t>行，说明</a:t>
            </a:r>
            <a:r>
              <a:rPr lang="en-US" altLang="zh-CN" dirty="0">
                <a:latin typeface="+mn-ea"/>
              </a:rPr>
              <a:t>CNN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CRF</a:t>
            </a:r>
            <a:r>
              <a:rPr lang="zh-CN" altLang="en-US" dirty="0">
                <a:latin typeface="+mn-ea"/>
              </a:rPr>
              <a:t>均对进一步提升效果有作用。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65FEC1-246B-4E96-8A00-8393EFC0FEEC}"/>
              </a:ext>
            </a:extLst>
          </p:cNvPr>
          <p:cNvSpPr txBox="1"/>
          <p:nvPr/>
        </p:nvSpPr>
        <p:spPr>
          <a:xfrm>
            <a:off x="145143" y="43768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根据资料，此处为作者笔误，应为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BLSTM-CNN-CRF</a:t>
            </a:r>
            <a:endParaRPr lang="zh-CN" altLang="en-US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B493B9-0137-40EA-887B-1F1CA1B9ACA3}"/>
              </a:ext>
            </a:extLst>
          </p:cNvPr>
          <p:cNvCxnSpPr/>
          <p:nvPr/>
        </p:nvCxnSpPr>
        <p:spPr>
          <a:xfrm flipV="1">
            <a:off x="1785257" y="4049486"/>
            <a:ext cx="0" cy="36086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9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363DD0F-24BA-4A76-91B2-5C11427E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DD3DB80-B894-403A-B48E-6FDC1A72010E}" type="slidenum">
              <a:rPr lang="zh-CN" altLang="en-US" smtClean="0"/>
              <a:pPr>
                <a:spcAft>
                  <a:spcPts val="600"/>
                </a:spcAft>
              </a:pPr>
              <a:t>2</a:t>
            </a:fld>
            <a:endParaRPr lang="zh-CN" altLang="en-US"/>
          </a:p>
        </p:txBody>
      </p:sp>
      <p:sp>
        <p:nvSpPr>
          <p:cNvPr id="335" name="标题 334">
            <a:extLst>
              <a:ext uri="{FF2B5EF4-FFF2-40B4-BE49-F238E27FC236}">
                <a16:creationId xmlns:a16="http://schemas.microsoft.com/office/drawing/2014/main" id="{B337ACE8-9A21-4C10-8DFB-F1478C29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参考论文</a:t>
            </a:r>
          </a:p>
        </p:txBody>
      </p:sp>
      <p:sp>
        <p:nvSpPr>
          <p:cNvPr id="344" name="Content Placeholder 335">
            <a:extLst>
              <a:ext uri="{FF2B5EF4-FFF2-40B4-BE49-F238E27FC236}">
                <a16:creationId xmlns:a16="http://schemas.microsoft.com/office/drawing/2014/main" id="{B558732A-2D67-49FF-AD01-D0C6C8C4294F}"/>
              </a:ext>
            </a:extLst>
          </p:cNvPr>
          <p:cNvSpPr>
            <a:spLocks noGrp="1"/>
          </p:cNvSpPr>
          <p:nvPr/>
        </p:nvSpPr>
        <p:spPr>
          <a:xfrm>
            <a:off x="669925" y="-1628098"/>
            <a:ext cx="10850563" cy="10523769"/>
          </a:xfrm>
          <a:custGeom>
            <a:avLst/>
            <a:gdLst>
              <a:gd name="T0" fmla="*/ 314 w 314"/>
              <a:gd name="T1" fmla="*/ 0 h 305"/>
              <a:gd name="T2" fmla="*/ 314 w 314"/>
              <a:gd name="T3" fmla="*/ 158 h 305"/>
              <a:gd name="T4" fmla="*/ 206 w 314"/>
              <a:gd name="T5" fmla="*/ 305 h 305"/>
              <a:gd name="T6" fmla="*/ 170 w 314"/>
              <a:gd name="T7" fmla="*/ 304 h 305"/>
              <a:gd name="T8" fmla="*/ 170 w 314"/>
              <a:gd name="T9" fmla="*/ 243 h 305"/>
              <a:gd name="T10" fmla="*/ 244 w 314"/>
              <a:gd name="T11" fmla="*/ 174 h 305"/>
              <a:gd name="T12" fmla="*/ 243 w 314"/>
              <a:gd name="T13" fmla="*/ 146 h 305"/>
              <a:gd name="T14" fmla="*/ 192 w 314"/>
              <a:gd name="T15" fmla="*/ 146 h 305"/>
              <a:gd name="T16" fmla="*/ 192 w 314"/>
              <a:gd name="T17" fmla="*/ 0 h 305"/>
              <a:gd name="T18" fmla="*/ 314 w 314"/>
              <a:gd name="T19" fmla="*/ 0 h 305"/>
              <a:gd name="T20" fmla="*/ 314 w 314"/>
              <a:gd name="T21" fmla="*/ 0 h 305"/>
              <a:gd name="T22" fmla="*/ 16 w 314"/>
              <a:gd name="T23" fmla="*/ 146 h 305"/>
              <a:gd name="T24" fmla="*/ 67 w 314"/>
              <a:gd name="T25" fmla="*/ 146 h 305"/>
              <a:gd name="T26" fmla="*/ 68 w 314"/>
              <a:gd name="T27" fmla="*/ 174 h 305"/>
              <a:gd name="T28" fmla="*/ 0 w 314"/>
              <a:gd name="T29" fmla="*/ 243 h 305"/>
              <a:gd name="T30" fmla="*/ 0 w 314"/>
              <a:gd name="T31" fmla="*/ 304 h 305"/>
              <a:gd name="T32" fmla="*/ 30 w 314"/>
              <a:gd name="T33" fmla="*/ 305 h 305"/>
              <a:gd name="T34" fmla="*/ 138 w 314"/>
              <a:gd name="T35" fmla="*/ 158 h 305"/>
              <a:gd name="T36" fmla="*/ 138 w 314"/>
              <a:gd name="T37" fmla="*/ 0 h 305"/>
              <a:gd name="T38" fmla="*/ 16 w 314"/>
              <a:gd name="T39" fmla="*/ 0 h 305"/>
              <a:gd name="T40" fmla="*/ 16 w 314"/>
              <a:gd name="T41" fmla="*/ 146 h 305"/>
              <a:gd name="T42" fmla="*/ 16 w 314"/>
              <a:gd name="T43" fmla="*/ 146 h 305"/>
              <a:gd name="T44" fmla="*/ 16 w 314"/>
              <a:gd name="T45" fmla="*/ 14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4" h="305">
                <a:moveTo>
                  <a:pt x="314" y="0"/>
                </a:moveTo>
                <a:lnTo>
                  <a:pt x="314" y="158"/>
                </a:lnTo>
                <a:cubicBezTo>
                  <a:pt x="314" y="256"/>
                  <a:pt x="278" y="305"/>
                  <a:pt x="206" y="305"/>
                </a:cubicBezTo>
                <a:cubicBezTo>
                  <a:pt x="198" y="305"/>
                  <a:pt x="186" y="305"/>
                  <a:pt x="170" y="304"/>
                </a:cubicBezTo>
                <a:lnTo>
                  <a:pt x="170" y="243"/>
                </a:lnTo>
                <a:cubicBezTo>
                  <a:pt x="219" y="243"/>
                  <a:pt x="244" y="220"/>
                  <a:pt x="244" y="174"/>
                </a:cubicBezTo>
                <a:lnTo>
                  <a:pt x="243" y="146"/>
                </a:lnTo>
                <a:lnTo>
                  <a:pt x="192" y="146"/>
                </a:lnTo>
                <a:lnTo>
                  <a:pt x="192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16" y="146"/>
                </a:moveTo>
                <a:lnTo>
                  <a:pt x="67" y="146"/>
                </a:lnTo>
                <a:lnTo>
                  <a:pt x="68" y="174"/>
                </a:lnTo>
                <a:cubicBezTo>
                  <a:pt x="68" y="217"/>
                  <a:pt x="45" y="240"/>
                  <a:pt x="0" y="243"/>
                </a:cubicBezTo>
                <a:lnTo>
                  <a:pt x="0" y="304"/>
                </a:lnTo>
                <a:cubicBezTo>
                  <a:pt x="14" y="305"/>
                  <a:pt x="24" y="305"/>
                  <a:pt x="30" y="305"/>
                </a:cubicBezTo>
                <a:cubicBezTo>
                  <a:pt x="102" y="305"/>
                  <a:pt x="138" y="256"/>
                  <a:pt x="138" y="158"/>
                </a:cubicBezTo>
                <a:lnTo>
                  <a:pt x="138" y="0"/>
                </a:lnTo>
                <a:lnTo>
                  <a:pt x="16" y="0"/>
                </a:lnTo>
                <a:lnTo>
                  <a:pt x="16" y="146"/>
                </a:lnTo>
                <a:lnTo>
                  <a:pt x="16" y="146"/>
                </a:lnTo>
                <a:lnTo>
                  <a:pt x="16" y="146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95AACC-716A-4C77-938E-983817CE893A}"/>
              </a:ext>
            </a:extLst>
          </p:cNvPr>
          <p:cNvSpPr txBox="1"/>
          <p:nvPr/>
        </p:nvSpPr>
        <p:spPr>
          <a:xfrm>
            <a:off x="2222096" y="1874389"/>
            <a:ext cx="8440844" cy="3816429"/>
          </a:xfrm>
          <a:prstGeom prst="rect">
            <a:avLst/>
          </a:prstGeom>
          <a:noFill/>
          <a:ln cap="rnd" cmpd="sng">
            <a:noFill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《End-to-End Sequence Labeling via Bi-directional                  LSTM-CNN-CRF》</a:t>
            </a:r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E24E0C"/>
                </a:solidFill>
              </a:rPr>
              <a:t>   </a:t>
            </a:r>
            <a:r>
              <a:rPr lang="zh-CN" altLang="en-US" sz="2800" dirty="0">
                <a:solidFill>
                  <a:srgbClr val="C00000"/>
                </a:solidFill>
              </a:rPr>
              <a:t>基于</a:t>
            </a:r>
            <a:r>
              <a:rPr lang="en-US" altLang="zh-CN" sz="2800" dirty="0" err="1">
                <a:solidFill>
                  <a:srgbClr val="C00000"/>
                </a:solidFill>
              </a:rPr>
              <a:t>BiLSTM</a:t>
            </a:r>
            <a:r>
              <a:rPr lang="en-US" altLang="zh-CN" sz="2800" dirty="0">
                <a:solidFill>
                  <a:srgbClr val="C00000"/>
                </a:solidFill>
              </a:rPr>
              <a:t>-CNN-CRF</a:t>
            </a:r>
            <a:r>
              <a:rPr lang="zh-CN" altLang="en-US" sz="2800" dirty="0">
                <a:solidFill>
                  <a:srgbClr val="C00000"/>
                </a:solidFill>
              </a:rPr>
              <a:t>的端到端序列标注</a:t>
            </a:r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sz="2800" dirty="0">
              <a:solidFill>
                <a:srgbClr val="E24E0C"/>
              </a:solidFill>
            </a:endParaRPr>
          </a:p>
          <a:p>
            <a:r>
              <a:rPr lang="zh-CN" altLang="en-US" sz="2800" dirty="0"/>
              <a:t>   </a:t>
            </a:r>
            <a:r>
              <a:rPr lang="zh-CN" altLang="en-US" sz="2800" dirty="0">
                <a:solidFill>
                  <a:schemeClr val="tx2"/>
                </a:solidFill>
              </a:rPr>
              <a:t>作者：</a:t>
            </a:r>
            <a:r>
              <a:rPr lang="en-US" altLang="zh-CN" sz="2800" dirty="0" err="1">
                <a:solidFill>
                  <a:schemeClr val="tx2"/>
                </a:solidFill>
              </a:rPr>
              <a:t>XuezheMa</a:t>
            </a:r>
            <a:r>
              <a:rPr lang="en-US" altLang="zh-CN" sz="2800" dirty="0">
                <a:solidFill>
                  <a:schemeClr val="tx2"/>
                </a:solidFill>
              </a:rPr>
              <a:t> and </a:t>
            </a:r>
            <a:r>
              <a:rPr lang="en-US" altLang="zh-CN" sz="2800" dirty="0" err="1">
                <a:solidFill>
                  <a:schemeClr val="tx2"/>
                </a:solidFill>
              </a:rPr>
              <a:t>EduardHovy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</a:p>
          <a:p>
            <a:r>
              <a:rPr lang="zh-CN" altLang="en-US" sz="2800" dirty="0">
                <a:solidFill>
                  <a:schemeClr val="tx2"/>
                </a:solidFill>
              </a:rPr>
              <a:t>   单位：</a:t>
            </a:r>
            <a:r>
              <a:rPr lang="en-US" altLang="zh-CN" sz="2800" dirty="0">
                <a:solidFill>
                  <a:schemeClr val="tx2"/>
                </a:solidFill>
              </a:rPr>
              <a:t>Carnegie Mellon University </a:t>
            </a:r>
          </a:p>
          <a:p>
            <a:r>
              <a:rPr lang="zh-CN" altLang="en-US" sz="2800" dirty="0">
                <a:solidFill>
                  <a:schemeClr val="tx2"/>
                </a:solidFill>
              </a:rPr>
              <a:t>   发表会议及时间：</a:t>
            </a:r>
            <a:r>
              <a:rPr lang="en-US" altLang="zh-CN" sz="2800" dirty="0">
                <a:solidFill>
                  <a:schemeClr val="tx2"/>
                </a:solidFill>
              </a:rPr>
              <a:t>ACL 2016</a:t>
            </a:r>
          </a:p>
          <a:p>
            <a:endParaRPr lang="zh-CN" altLang="en-US" dirty="0"/>
          </a:p>
        </p:txBody>
      </p:sp>
      <p:grpSp>
        <p:nvGrpSpPr>
          <p:cNvPr id="163" name="ae7e1649-102e-43e8-b815-9b53489380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B9B3C9B-AA14-474B-93CA-D01A5060931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3845" y="4735236"/>
            <a:ext cx="1178023" cy="992465"/>
            <a:chOff x="3465324" y="1212699"/>
            <a:chExt cx="5261353" cy="4432603"/>
          </a:xfrm>
        </p:grpSpPr>
        <p:sp>
          <p:nvSpPr>
            <p:cNvPr id="164" name="ïṡliḓè">
              <a:extLst>
                <a:ext uri="{FF2B5EF4-FFF2-40B4-BE49-F238E27FC236}">
                  <a16:creationId xmlns:a16="http://schemas.microsoft.com/office/drawing/2014/main" id="{266EDF3F-EF88-4D87-9571-4E72ABD619B4}"/>
                </a:ext>
              </a:extLst>
            </p:cNvPr>
            <p:cNvSpPr/>
            <p:nvPr/>
          </p:nvSpPr>
          <p:spPr bwMode="auto">
            <a:xfrm>
              <a:off x="7646871" y="4627584"/>
              <a:ext cx="502110" cy="261853"/>
            </a:xfrm>
            <a:custGeom>
              <a:avLst/>
              <a:gdLst>
                <a:gd name="T0" fmla="*/ 179 w 179"/>
                <a:gd name="T1" fmla="*/ 93 h 93"/>
                <a:gd name="T2" fmla="*/ 89 w 179"/>
                <a:gd name="T3" fmla="*/ 0 h 93"/>
                <a:gd name="T4" fmla="*/ 0 w 179"/>
                <a:gd name="T5" fmla="*/ 93 h 93"/>
                <a:gd name="T6" fmla="*/ 179 w 179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3">
                  <a:moveTo>
                    <a:pt x="179" y="93"/>
                  </a:moveTo>
                  <a:cubicBezTo>
                    <a:pt x="179" y="41"/>
                    <a:pt x="139" y="0"/>
                    <a:pt x="89" y="0"/>
                  </a:cubicBezTo>
                  <a:cubicBezTo>
                    <a:pt x="40" y="0"/>
                    <a:pt x="0" y="41"/>
                    <a:pt x="0" y="93"/>
                  </a:cubicBezTo>
                  <a:lnTo>
                    <a:pt x="179" y="93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ṡ1íḍé">
              <a:extLst>
                <a:ext uri="{FF2B5EF4-FFF2-40B4-BE49-F238E27FC236}">
                  <a16:creationId xmlns:a16="http://schemas.microsoft.com/office/drawing/2014/main" id="{D421D0A4-0A5F-4910-8725-5600BD0D89A5}"/>
                </a:ext>
              </a:extLst>
            </p:cNvPr>
            <p:cNvSpPr/>
            <p:nvPr/>
          </p:nvSpPr>
          <p:spPr bwMode="auto">
            <a:xfrm>
              <a:off x="7857433" y="4728817"/>
              <a:ext cx="39143" cy="168720"/>
            </a:xfrm>
            <a:custGeom>
              <a:avLst/>
              <a:gdLst>
                <a:gd name="T0" fmla="*/ 0 w 29"/>
                <a:gd name="T1" fmla="*/ 2 h 125"/>
                <a:gd name="T2" fmla="*/ 21 w 29"/>
                <a:gd name="T3" fmla="*/ 125 h 125"/>
                <a:gd name="T4" fmla="*/ 29 w 29"/>
                <a:gd name="T5" fmla="*/ 123 h 125"/>
                <a:gd name="T6" fmla="*/ 8 w 29"/>
                <a:gd name="T7" fmla="*/ 0 h 125"/>
                <a:gd name="T8" fmla="*/ 0 w 29"/>
                <a:gd name="T9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5">
                  <a:moveTo>
                    <a:pt x="0" y="2"/>
                  </a:moveTo>
                  <a:lnTo>
                    <a:pt x="21" y="125"/>
                  </a:lnTo>
                  <a:lnTo>
                    <a:pt x="29" y="123"/>
                  </a:lnTo>
                  <a:lnTo>
                    <a:pt x="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sļíḑè">
              <a:extLst>
                <a:ext uri="{FF2B5EF4-FFF2-40B4-BE49-F238E27FC236}">
                  <a16:creationId xmlns:a16="http://schemas.microsoft.com/office/drawing/2014/main" id="{3F7B5FEF-08EA-4228-BE62-78C8AC2A1B95}"/>
                </a:ext>
              </a:extLst>
            </p:cNvPr>
            <p:cNvSpPr/>
            <p:nvPr/>
          </p:nvSpPr>
          <p:spPr bwMode="auto">
            <a:xfrm>
              <a:off x="7857433" y="4728817"/>
              <a:ext cx="39143" cy="168720"/>
            </a:xfrm>
            <a:custGeom>
              <a:avLst/>
              <a:gdLst>
                <a:gd name="T0" fmla="*/ 0 w 29"/>
                <a:gd name="T1" fmla="*/ 2 h 125"/>
                <a:gd name="T2" fmla="*/ 21 w 29"/>
                <a:gd name="T3" fmla="*/ 125 h 125"/>
                <a:gd name="T4" fmla="*/ 29 w 29"/>
                <a:gd name="T5" fmla="*/ 123 h 125"/>
                <a:gd name="T6" fmla="*/ 8 w 29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5">
                  <a:moveTo>
                    <a:pt x="0" y="2"/>
                  </a:moveTo>
                  <a:lnTo>
                    <a:pt x="21" y="125"/>
                  </a:lnTo>
                  <a:lnTo>
                    <a:pt x="29" y="12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ṣḷiďê">
              <a:extLst>
                <a:ext uri="{FF2B5EF4-FFF2-40B4-BE49-F238E27FC236}">
                  <a16:creationId xmlns:a16="http://schemas.microsoft.com/office/drawing/2014/main" id="{0612ACBC-2BD7-4446-8161-AAB700737C2A}"/>
                </a:ext>
              </a:extLst>
            </p:cNvPr>
            <p:cNvSpPr/>
            <p:nvPr/>
          </p:nvSpPr>
          <p:spPr bwMode="auto">
            <a:xfrm>
              <a:off x="6799224" y="3611218"/>
              <a:ext cx="1024466" cy="1278220"/>
            </a:xfrm>
            <a:custGeom>
              <a:avLst/>
              <a:gdLst>
                <a:gd name="T0" fmla="*/ 75 w 365"/>
                <a:gd name="T1" fmla="*/ 456 h 456"/>
                <a:gd name="T2" fmla="*/ 75 w 365"/>
                <a:gd name="T3" fmla="*/ 183 h 456"/>
                <a:gd name="T4" fmla="*/ 107 w 365"/>
                <a:gd name="T5" fmla="*/ 299 h 456"/>
                <a:gd name="T6" fmla="*/ 249 w 365"/>
                <a:gd name="T7" fmla="*/ 3 h 456"/>
                <a:gd name="T8" fmla="*/ 219 w 365"/>
                <a:gd name="T9" fmla="*/ 357 h 456"/>
                <a:gd name="T10" fmla="*/ 283 w 365"/>
                <a:gd name="T11" fmla="*/ 330 h 456"/>
                <a:gd name="T12" fmla="*/ 205 w 365"/>
                <a:gd name="T13" fmla="*/ 456 h 456"/>
                <a:gd name="T14" fmla="*/ 75 w 365"/>
                <a:gd name="T1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456">
                  <a:moveTo>
                    <a:pt x="75" y="456"/>
                  </a:moveTo>
                  <a:cubicBezTo>
                    <a:pt x="75" y="456"/>
                    <a:pt x="0" y="184"/>
                    <a:pt x="75" y="183"/>
                  </a:cubicBezTo>
                  <a:cubicBezTo>
                    <a:pt x="114" y="182"/>
                    <a:pt x="107" y="299"/>
                    <a:pt x="107" y="299"/>
                  </a:cubicBezTo>
                  <a:cubicBezTo>
                    <a:pt x="107" y="299"/>
                    <a:pt x="133" y="0"/>
                    <a:pt x="249" y="3"/>
                  </a:cubicBezTo>
                  <a:cubicBezTo>
                    <a:pt x="365" y="6"/>
                    <a:pt x="219" y="357"/>
                    <a:pt x="219" y="357"/>
                  </a:cubicBezTo>
                  <a:cubicBezTo>
                    <a:pt x="219" y="357"/>
                    <a:pt x="260" y="308"/>
                    <a:pt x="283" y="330"/>
                  </a:cubicBezTo>
                  <a:cubicBezTo>
                    <a:pt x="306" y="352"/>
                    <a:pt x="285" y="416"/>
                    <a:pt x="205" y="456"/>
                  </a:cubicBezTo>
                  <a:lnTo>
                    <a:pt x="75" y="456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šlîḍê">
              <a:extLst>
                <a:ext uri="{FF2B5EF4-FFF2-40B4-BE49-F238E27FC236}">
                  <a16:creationId xmlns:a16="http://schemas.microsoft.com/office/drawing/2014/main" id="{B43864E1-4931-4030-AA5F-C526E2F5A253}"/>
                </a:ext>
              </a:extLst>
            </p:cNvPr>
            <p:cNvSpPr/>
            <p:nvPr/>
          </p:nvSpPr>
          <p:spPr bwMode="auto">
            <a:xfrm>
              <a:off x="7009786" y="4267200"/>
              <a:ext cx="78286" cy="622238"/>
            </a:xfrm>
            <a:custGeom>
              <a:avLst/>
              <a:gdLst>
                <a:gd name="T0" fmla="*/ 0 w 58"/>
                <a:gd name="T1" fmla="*/ 0 h 461"/>
                <a:gd name="T2" fmla="*/ 50 w 58"/>
                <a:gd name="T3" fmla="*/ 461 h 461"/>
                <a:gd name="T4" fmla="*/ 58 w 58"/>
                <a:gd name="T5" fmla="*/ 461 h 461"/>
                <a:gd name="T6" fmla="*/ 9 w 58"/>
                <a:gd name="T7" fmla="*/ 0 h 461"/>
                <a:gd name="T8" fmla="*/ 0 w 58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61">
                  <a:moveTo>
                    <a:pt x="0" y="0"/>
                  </a:moveTo>
                  <a:lnTo>
                    <a:pt x="50" y="461"/>
                  </a:lnTo>
                  <a:lnTo>
                    <a:pt x="58" y="46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ŝļíďe">
              <a:extLst>
                <a:ext uri="{FF2B5EF4-FFF2-40B4-BE49-F238E27FC236}">
                  <a16:creationId xmlns:a16="http://schemas.microsoft.com/office/drawing/2014/main" id="{24B1026E-02C0-4973-B559-2F9CFE7EA58A}"/>
                </a:ext>
              </a:extLst>
            </p:cNvPr>
            <p:cNvSpPr/>
            <p:nvPr/>
          </p:nvSpPr>
          <p:spPr bwMode="auto">
            <a:xfrm>
              <a:off x="7009786" y="4267200"/>
              <a:ext cx="78286" cy="622238"/>
            </a:xfrm>
            <a:custGeom>
              <a:avLst/>
              <a:gdLst>
                <a:gd name="T0" fmla="*/ 0 w 58"/>
                <a:gd name="T1" fmla="*/ 0 h 461"/>
                <a:gd name="T2" fmla="*/ 50 w 58"/>
                <a:gd name="T3" fmla="*/ 461 h 461"/>
                <a:gd name="T4" fmla="*/ 58 w 58"/>
                <a:gd name="T5" fmla="*/ 461 h 461"/>
                <a:gd name="T6" fmla="*/ 9 w 58"/>
                <a:gd name="T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461">
                  <a:moveTo>
                    <a:pt x="0" y="0"/>
                  </a:moveTo>
                  <a:lnTo>
                    <a:pt x="50" y="461"/>
                  </a:lnTo>
                  <a:lnTo>
                    <a:pt x="58" y="46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Sḷïḋé">
              <a:extLst>
                <a:ext uri="{FF2B5EF4-FFF2-40B4-BE49-F238E27FC236}">
                  <a16:creationId xmlns:a16="http://schemas.microsoft.com/office/drawing/2014/main" id="{AC47F270-EA04-4906-A046-6B451C61C5F0}"/>
                </a:ext>
              </a:extLst>
            </p:cNvPr>
            <p:cNvSpPr/>
            <p:nvPr/>
          </p:nvSpPr>
          <p:spPr bwMode="auto">
            <a:xfrm>
              <a:off x="7225747" y="3955405"/>
              <a:ext cx="184917" cy="934032"/>
            </a:xfrm>
            <a:custGeom>
              <a:avLst/>
              <a:gdLst>
                <a:gd name="T0" fmla="*/ 129 w 137"/>
                <a:gd name="T1" fmla="*/ 0 h 692"/>
                <a:gd name="T2" fmla="*/ 0 w 137"/>
                <a:gd name="T3" fmla="*/ 692 h 692"/>
                <a:gd name="T4" fmla="*/ 9 w 137"/>
                <a:gd name="T5" fmla="*/ 692 h 692"/>
                <a:gd name="T6" fmla="*/ 137 w 137"/>
                <a:gd name="T7" fmla="*/ 0 h 692"/>
                <a:gd name="T8" fmla="*/ 129 w 137"/>
                <a:gd name="T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692">
                  <a:moveTo>
                    <a:pt x="129" y="0"/>
                  </a:moveTo>
                  <a:lnTo>
                    <a:pt x="0" y="692"/>
                  </a:lnTo>
                  <a:lnTo>
                    <a:pt x="9" y="692"/>
                  </a:lnTo>
                  <a:lnTo>
                    <a:pt x="137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$ļiḓe">
              <a:extLst>
                <a:ext uri="{FF2B5EF4-FFF2-40B4-BE49-F238E27FC236}">
                  <a16:creationId xmlns:a16="http://schemas.microsoft.com/office/drawing/2014/main" id="{827A8F26-EDC3-44F7-ABE4-38D3944BA669}"/>
                </a:ext>
              </a:extLst>
            </p:cNvPr>
            <p:cNvSpPr/>
            <p:nvPr/>
          </p:nvSpPr>
          <p:spPr bwMode="auto">
            <a:xfrm>
              <a:off x="7225747" y="3955405"/>
              <a:ext cx="184917" cy="934032"/>
            </a:xfrm>
            <a:custGeom>
              <a:avLst/>
              <a:gdLst>
                <a:gd name="T0" fmla="*/ 129 w 137"/>
                <a:gd name="T1" fmla="*/ 0 h 692"/>
                <a:gd name="T2" fmla="*/ 0 w 137"/>
                <a:gd name="T3" fmla="*/ 692 h 692"/>
                <a:gd name="T4" fmla="*/ 9 w 137"/>
                <a:gd name="T5" fmla="*/ 692 h 692"/>
                <a:gd name="T6" fmla="*/ 137 w 137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692">
                  <a:moveTo>
                    <a:pt x="129" y="0"/>
                  </a:moveTo>
                  <a:lnTo>
                    <a:pt x="0" y="692"/>
                  </a:lnTo>
                  <a:lnTo>
                    <a:pt x="9" y="692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$lîḓe">
              <a:extLst>
                <a:ext uri="{FF2B5EF4-FFF2-40B4-BE49-F238E27FC236}">
                  <a16:creationId xmlns:a16="http://schemas.microsoft.com/office/drawing/2014/main" id="{BD9B7D75-8EB7-4EFA-9C57-6F83A631CDCD}"/>
                </a:ext>
              </a:extLst>
            </p:cNvPr>
            <p:cNvSpPr/>
            <p:nvPr/>
          </p:nvSpPr>
          <p:spPr bwMode="auto">
            <a:xfrm>
              <a:off x="7192004" y="4264500"/>
              <a:ext cx="109331" cy="274001"/>
            </a:xfrm>
            <a:custGeom>
              <a:avLst/>
              <a:gdLst>
                <a:gd name="T0" fmla="*/ 0 w 81"/>
                <a:gd name="T1" fmla="*/ 4 h 203"/>
                <a:gd name="T2" fmla="*/ 75 w 81"/>
                <a:gd name="T3" fmla="*/ 203 h 203"/>
                <a:gd name="T4" fmla="*/ 81 w 81"/>
                <a:gd name="T5" fmla="*/ 199 h 203"/>
                <a:gd name="T6" fmla="*/ 9 w 81"/>
                <a:gd name="T7" fmla="*/ 0 h 203"/>
                <a:gd name="T8" fmla="*/ 0 w 81"/>
                <a:gd name="T9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3">
                  <a:moveTo>
                    <a:pt x="0" y="4"/>
                  </a:moveTo>
                  <a:lnTo>
                    <a:pt x="75" y="203"/>
                  </a:lnTo>
                  <a:lnTo>
                    <a:pt x="81" y="199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ṧļíḋê">
              <a:extLst>
                <a:ext uri="{FF2B5EF4-FFF2-40B4-BE49-F238E27FC236}">
                  <a16:creationId xmlns:a16="http://schemas.microsoft.com/office/drawing/2014/main" id="{B753B4DB-59B6-4A9E-9B42-A7B46B7C6ECF}"/>
                </a:ext>
              </a:extLst>
            </p:cNvPr>
            <p:cNvSpPr/>
            <p:nvPr/>
          </p:nvSpPr>
          <p:spPr bwMode="auto">
            <a:xfrm>
              <a:off x="7192004" y="4264500"/>
              <a:ext cx="109331" cy="274001"/>
            </a:xfrm>
            <a:custGeom>
              <a:avLst/>
              <a:gdLst>
                <a:gd name="T0" fmla="*/ 0 w 81"/>
                <a:gd name="T1" fmla="*/ 4 h 203"/>
                <a:gd name="T2" fmla="*/ 75 w 81"/>
                <a:gd name="T3" fmla="*/ 203 h 203"/>
                <a:gd name="T4" fmla="*/ 81 w 81"/>
                <a:gd name="T5" fmla="*/ 199 h 203"/>
                <a:gd name="T6" fmla="*/ 9 w 81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03">
                  <a:moveTo>
                    <a:pt x="0" y="4"/>
                  </a:moveTo>
                  <a:lnTo>
                    <a:pt x="75" y="203"/>
                  </a:lnTo>
                  <a:lnTo>
                    <a:pt x="81" y="19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ṩḻidé">
              <a:extLst>
                <a:ext uri="{FF2B5EF4-FFF2-40B4-BE49-F238E27FC236}">
                  <a16:creationId xmlns:a16="http://schemas.microsoft.com/office/drawing/2014/main" id="{A4A4FA31-DE90-4115-90AA-D22AC9ACE18D}"/>
                </a:ext>
              </a:extLst>
            </p:cNvPr>
            <p:cNvSpPr/>
            <p:nvPr/>
          </p:nvSpPr>
          <p:spPr bwMode="auto">
            <a:xfrm>
              <a:off x="7360723" y="4053938"/>
              <a:ext cx="137675" cy="117429"/>
            </a:xfrm>
            <a:custGeom>
              <a:avLst/>
              <a:gdLst>
                <a:gd name="T0" fmla="*/ 6 w 102"/>
                <a:gd name="T1" fmla="*/ 87 h 87"/>
                <a:gd name="T2" fmla="*/ 102 w 102"/>
                <a:gd name="T3" fmla="*/ 6 h 87"/>
                <a:gd name="T4" fmla="*/ 96 w 102"/>
                <a:gd name="T5" fmla="*/ 0 h 87"/>
                <a:gd name="T6" fmla="*/ 0 w 102"/>
                <a:gd name="T7" fmla="*/ 81 h 87"/>
                <a:gd name="T8" fmla="*/ 6 w 102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7">
                  <a:moveTo>
                    <a:pt x="6" y="87"/>
                  </a:moveTo>
                  <a:lnTo>
                    <a:pt x="102" y="6"/>
                  </a:lnTo>
                  <a:lnTo>
                    <a:pt x="96" y="0"/>
                  </a:lnTo>
                  <a:lnTo>
                    <a:pt x="0" y="81"/>
                  </a:lnTo>
                  <a:lnTo>
                    <a:pt x="6" y="87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ṥlîďé">
              <a:extLst>
                <a:ext uri="{FF2B5EF4-FFF2-40B4-BE49-F238E27FC236}">
                  <a16:creationId xmlns:a16="http://schemas.microsoft.com/office/drawing/2014/main" id="{0A12D096-C275-4475-9C3B-0F938CF7A8FC}"/>
                </a:ext>
              </a:extLst>
            </p:cNvPr>
            <p:cNvSpPr/>
            <p:nvPr/>
          </p:nvSpPr>
          <p:spPr bwMode="auto">
            <a:xfrm>
              <a:off x="7360723" y="4053938"/>
              <a:ext cx="137675" cy="117429"/>
            </a:xfrm>
            <a:custGeom>
              <a:avLst/>
              <a:gdLst>
                <a:gd name="T0" fmla="*/ 6 w 102"/>
                <a:gd name="T1" fmla="*/ 87 h 87"/>
                <a:gd name="T2" fmla="*/ 102 w 102"/>
                <a:gd name="T3" fmla="*/ 6 h 87"/>
                <a:gd name="T4" fmla="*/ 96 w 102"/>
                <a:gd name="T5" fmla="*/ 0 h 87"/>
                <a:gd name="T6" fmla="*/ 0 w 102"/>
                <a:gd name="T7" fmla="*/ 8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87">
                  <a:moveTo>
                    <a:pt x="6" y="87"/>
                  </a:moveTo>
                  <a:lnTo>
                    <a:pt x="102" y="6"/>
                  </a:lnTo>
                  <a:lnTo>
                    <a:pt x="96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ṧliḍé">
              <a:extLst>
                <a:ext uri="{FF2B5EF4-FFF2-40B4-BE49-F238E27FC236}">
                  <a16:creationId xmlns:a16="http://schemas.microsoft.com/office/drawing/2014/main" id="{60949D0D-3268-4BF4-868B-C45D799EB54B}"/>
                </a:ext>
              </a:extLst>
            </p:cNvPr>
            <p:cNvSpPr/>
            <p:nvPr/>
          </p:nvSpPr>
          <p:spPr bwMode="auto">
            <a:xfrm>
              <a:off x="7277038" y="4507456"/>
              <a:ext cx="97183" cy="124178"/>
            </a:xfrm>
            <a:custGeom>
              <a:avLst/>
              <a:gdLst>
                <a:gd name="T0" fmla="*/ 6 w 72"/>
                <a:gd name="T1" fmla="*/ 92 h 92"/>
                <a:gd name="T2" fmla="*/ 72 w 72"/>
                <a:gd name="T3" fmla="*/ 6 h 92"/>
                <a:gd name="T4" fmla="*/ 66 w 72"/>
                <a:gd name="T5" fmla="*/ 0 h 92"/>
                <a:gd name="T6" fmla="*/ 0 w 72"/>
                <a:gd name="T7" fmla="*/ 85 h 92"/>
                <a:gd name="T8" fmla="*/ 6 w 7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2">
                  <a:moveTo>
                    <a:pt x="6" y="92"/>
                  </a:moveTo>
                  <a:lnTo>
                    <a:pt x="72" y="6"/>
                  </a:lnTo>
                  <a:lnTo>
                    <a:pt x="66" y="0"/>
                  </a:lnTo>
                  <a:lnTo>
                    <a:pt x="0" y="85"/>
                  </a:lnTo>
                  <a:lnTo>
                    <a:pt x="6" y="92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ṣ1iďè">
              <a:extLst>
                <a:ext uri="{FF2B5EF4-FFF2-40B4-BE49-F238E27FC236}">
                  <a16:creationId xmlns:a16="http://schemas.microsoft.com/office/drawing/2014/main" id="{3F08EA49-39CC-4BF9-A8AD-3C3AF1D3DF38}"/>
                </a:ext>
              </a:extLst>
            </p:cNvPr>
            <p:cNvSpPr/>
            <p:nvPr/>
          </p:nvSpPr>
          <p:spPr bwMode="auto">
            <a:xfrm>
              <a:off x="7277038" y="4507456"/>
              <a:ext cx="97183" cy="124178"/>
            </a:xfrm>
            <a:custGeom>
              <a:avLst/>
              <a:gdLst>
                <a:gd name="T0" fmla="*/ 6 w 72"/>
                <a:gd name="T1" fmla="*/ 92 h 92"/>
                <a:gd name="T2" fmla="*/ 72 w 72"/>
                <a:gd name="T3" fmla="*/ 6 h 92"/>
                <a:gd name="T4" fmla="*/ 66 w 72"/>
                <a:gd name="T5" fmla="*/ 0 h 92"/>
                <a:gd name="T6" fmla="*/ 0 w 72"/>
                <a:gd name="T7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2">
                  <a:moveTo>
                    <a:pt x="6" y="92"/>
                  </a:moveTo>
                  <a:lnTo>
                    <a:pt x="72" y="6"/>
                  </a:lnTo>
                  <a:lnTo>
                    <a:pt x="66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ṧḻîḑe">
              <a:extLst>
                <a:ext uri="{FF2B5EF4-FFF2-40B4-BE49-F238E27FC236}">
                  <a16:creationId xmlns:a16="http://schemas.microsoft.com/office/drawing/2014/main" id="{F0B676DA-8752-4DA4-9F1D-57557C648A64}"/>
                </a:ext>
              </a:extLst>
            </p:cNvPr>
            <p:cNvSpPr/>
            <p:nvPr/>
          </p:nvSpPr>
          <p:spPr bwMode="auto">
            <a:xfrm>
              <a:off x="3588152" y="3684105"/>
              <a:ext cx="858445" cy="1205333"/>
            </a:xfrm>
            <a:custGeom>
              <a:avLst/>
              <a:gdLst>
                <a:gd name="T0" fmla="*/ 144 w 306"/>
                <a:gd name="T1" fmla="*/ 430 h 430"/>
                <a:gd name="T2" fmla="*/ 94 w 306"/>
                <a:gd name="T3" fmla="*/ 57 h 430"/>
                <a:gd name="T4" fmla="*/ 212 w 306"/>
                <a:gd name="T5" fmla="*/ 319 h 430"/>
                <a:gd name="T6" fmla="*/ 250 w 306"/>
                <a:gd name="T7" fmla="*/ 275 h 430"/>
                <a:gd name="T8" fmla="*/ 250 w 306"/>
                <a:gd name="T9" fmla="*/ 344 h 430"/>
                <a:gd name="T10" fmla="*/ 292 w 306"/>
                <a:gd name="T11" fmla="*/ 342 h 430"/>
                <a:gd name="T12" fmla="*/ 235 w 306"/>
                <a:gd name="T13" fmla="*/ 430 h 430"/>
                <a:gd name="T14" fmla="*/ 144 w 306"/>
                <a:gd name="T15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30">
                  <a:moveTo>
                    <a:pt x="144" y="430"/>
                  </a:moveTo>
                  <a:cubicBezTo>
                    <a:pt x="144" y="430"/>
                    <a:pt x="0" y="114"/>
                    <a:pt x="94" y="57"/>
                  </a:cubicBezTo>
                  <a:cubicBezTo>
                    <a:pt x="188" y="0"/>
                    <a:pt x="212" y="319"/>
                    <a:pt x="212" y="319"/>
                  </a:cubicBezTo>
                  <a:cubicBezTo>
                    <a:pt x="212" y="319"/>
                    <a:pt x="226" y="269"/>
                    <a:pt x="250" y="275"/>
                  </a:cubicBezTo>
                  <a:cubicBezTo>
                    <a:pt x="274" y="282"/>
                    <a:pt x="260" y="314"/>
                    <a:pt x="250" y="344"/>
                  </a:cubicBezTo>
                  <a:cubicBezTo>
                    <a:pt x="250" y="344"/>
                    <a:pt x="277" y="320"/>
                    <a:pt x="292" y="342"/>
                  </a:cubicBezTo>
                  <a:cubicBezTo>
                    <a:pt x="306" y="364"/>
                    <a:pt x="286" y="410"/>
                    <a:pt x="235" y="430"/>
                  </a:cubicBezTo>
                  <a:lnTo>
                    <a:pt x="144" y="430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şḷïďê">
              <a:extLst>
                <a:ext uri="{FF2B5EF4-FFF2-40B4-BE49-F238E27FC236}">
                  <a16:creationId xmlns:a16="http://schemas.microsoft.com/office/drawing/2014/main" id="{A42B85DE-9ED5-4DDF-90B0-A4D3681A0BDB}"/>
                </a:ext>
              </a:extLst>
            </p:cNvPr>
            <p:cNvSpPr/>
            <p:nvPr/>
          </p:nvSpPr>
          <p:spPr bwMode="auto">
            <a:xfrm>
              <a:off x="3879700" y="4084982"/>
              <a:ext cx="241607" cy="807155"/>
            </a:xfrm>
            <a:custGeom>
              <a:avLst/>
              <a:gdLst>
                <a:gd name="T0" fmla="*/ 179 w 179"/>
                <a:gd name="T1" fmla="*/ 593 h 598"/>
                <a:gd name="T2" fmla="*/ 9 w 179"/>
                <a:gd name="T3" fmla="*/ 0 h 598"/>
                <a:gd name="T4" fmla="*/ 0 w 179"/>
                <a:gd name="T5" fmla="*/ 4 h 598"/>
                <a:gd name="T6" fmla="*/ 171 w 179"/>
                <a:gd name="T7" fmla="*/ 598 h 598"/>
                <a:gd name="T8" fmla="*/ 179 w 179"/>
                <a:gd name="T9" fmla="*/ 5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598">
                  <a:moveTo>
                    <a:pt x="179" y="593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171" y="598"/>
                  </a:lnTo>
                  <a:lnTo>
                    <a:pt x="179" y="593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ṥ1ïde">
              <a:extLst>
                <a:ext uri="{FF2B5EF4-FFF2-40B4-BE49-F238E27FC236}">
                  <a16:creationId xmlns:a16="http://schemas.microsoft.com/office/drawing/2014/main" id="{9CC9C091-114F-4359-9CC0-5B12E9FD55F2}"/>
                </a:ext>
              </a:extLst>
            </p:cNvPr>
            <p:cNvSpPr/>
            <p:nvPr/>
          </p:nvSpPr>
          <p:spPr bwMode="auto">
            <a:xfrm>
              <a:off x="3879700" y="4084982"/>
              <a:ext cx="241607" cy="807155"/>
            </a:xfrm>
            <a:custGeom>
              <a:avLst/>
              <a:gdLst>
                <a:gd name="T0" fmla="*/ 179 w 179"/>
                <a:gd name="T1" fmla="*/ 593 h 598"/>
                <a:gd name="T2" fmla="*/ 9 w 179"/>
                <a:gd name="T3" fmla="*/ 0 h 598"/>
                <a:gd name="T4" fmla="*/ 0 w 179"/>
                <a:gd name="T5" fmla="*/ 4 h 598"/>
                <a:gd name="T6" fmla="*/ 171 w 179"/>
                <a:gd name="T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598">
                  <a:moveTo>
                    <a:pt x="179" y="593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171" y="5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ślîde">
              <a:extLst>
                <a:ext uri="{FF2B5EF4-FFF2-40B4-BE49-F238E27FC236}">
                  <a16:creationId xmlns:a16="http://schemas.microsoft.com/office/drawing/2014/main" id="{D0A6F465-519D-4872-AC64-F2529A8FE491}"/>
                </a:ext>
              </a:extLst>
            </p:cNvPr>
            <p:cNvSpPr/>
            <p:nvPr/>
          </p:nvSpPr>
          <p:spPr bwMode="auto">
            <a:xfrm>
              <a:off x="3897246" y="4376530"/>
              <a:ext cx="89084" cy="52641"/>
            </a:xfrm>
            <a:custGeom>
              <a:avLst/>
              <a:gdLst>
                <a:gd name="T0" fmla="*/ 0 w 66"/>
                <a:gd name="T1" fmla="*/ 6 h 39"/>
                <a:gd name="T2" fmla="*/ 62 w 66"/>
                <a:gd name="T3" fmla="*/ 39 h 39"/>
                <a:gd name="T4" fmla="*/ 66 w 66"/>
                <a:gd name="T5" fmla="*/ 31 h 39"/>
                <a:gd name="T6" fmla="*/ 4 w 66"/>
                <a:gd name="T7" fmla="*/ 0 h 39"/>
                <a:gd name="T8" fmla="*/ 0 w 66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9">
                  <a:moveTo>
                    <a:pt x="0" y="6"/>
                  </a:moveTo>
                  <a:lnTo>
                    <a:pt x="62" y="39"/>
                  </a:lnTo>
                  <a:lnTo>
                    <a:pt x="66" y="31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šľïḋé">
              <a:extLst>
                <a:ext uri="{FF2B5EF4-FFF2-40B4-BE49-F238E27FC236}">
                  <a16:creationId xmlns:a16="http://schemas.microsoft.com/office/drawing/2014/main" id="{DA97476F-E9A1-404C-B252-F0B19537683B}"/>
                </a:ext>
              </a:extLst>
            </p:cNvPr>
            <p:cNvSpPr/>
            <p:nvPr/>
          </p:nvSpPr>
          <p:spPr bwMode="auto">
            <a:xfrm>
              <a:off x="3897246" y="4376530"/>
              <a:ext cx="89084" cy="52641"/>
            </a:xfrm>
            <a:custGeom>
              <a:avLst/>
              <a:gdLst>
                <a:gd name="T0" fmla="*/ 0 w 66"/>
                <a:gd name="T1" fmla="*/ 6 h 39"/>
                <a:gd name="T2" fmla="*/ 62 w 66"/>
                <a:gd name="T3" fmla="*/ 39 h 39"/>
                <a:gd name="T4" fmla="*/ 66 w 66"/>
                <a:gd name="T5" fmla="*/ 31 h 39"/>
                <a:gd name="T6" fmla="*/ 4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0" y="6"/>
                  </a:moveTo>
                  <a:lnTo>
                    <a:pt x="62" y="39"/>
                  </a:lnTo>
                  <a:lnTo>
                    <a:pt x="66" y="3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ṧļîḑè">
              <a:extLst>
                <a:ext uri="{FF2B5EF4-FFF2-40B4-BE49-F238E27FC236}">
                  <a16:creationId xmlns:a16="http://schemas.microsoft.com/office/drawing/2014/main" id="{95C4695D-71E9-449E-B2ED-017B4F18275D}"/>
                </a:ext>
              </a:extLst>
            </p:cNvPr>
            <p:cNvSpPr/>
            <p:nvPr/>
          </p:nvSpPr>
          <p:spPr bwMode="auto">
            <a:xfrm>
              <a:off x="4191493" y="4577644"/>
              <a:ext cx="62089" cy="314494"/>
            </a:xfrm>
            <a:custGeom>
              <a:avLst/>
              <a:gdLst>
                <a:gd name="T0" fmla="*/ 8 w 46"/>
                <a:gd name="T1" fmla="*/ 233 h 233"/>
                <a:gd name="T2" fmla="*/ 46 w 46"/>
                <a:gd name="T3" fmla="*/ 0 h 233"/>
                <a:gd name="T4" fmla="*/ 38 w 46"/>
                <a:gd name="T5" fmla="*/ 0 h 233"/>
                <a:gd name="T6" fmla="*/ 0 w 46"/>
                <a:gd name="T7" fmla="*/ 231 h 233"/>
                <a:gd name="T8" fmla="*/ 8 w 46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3">
                  <a:moveTo>
                    <a:pt x="8" y="233"/>
                  </a:moveTo>
                  <a:lnTo>
                    <a:pt x="46" y="0"/>
                  </a:lnTo>
                  <a:lnTo>
                    <a:pt x="38" y="0"/>
                  </a:lnTo>
                  <a:lnTo>
                    <a:pt x="0" y="231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1ïde">
              <a:extLst>
                <a:ext uri="{FF2B5EF4-FFF2-40B4-BE49-F238E27FC236}">
                  <a16:creationId xmlns:a16="http://schemas.microsoft.com/office/drawing/2014/main" id="{733082BC-D87F-4C8B-8B95-A3DF1ABFA788}"/>
                </a:ext>
              </a:extLst>
            </p:cNvPr>
            <p:cNvSpPr/>
            <p:nvPr/>
          </p:nvSpPr>
          <p:spPr bwMode="auto">
            <a:xfrm>
              <a:off x="4191493" y="4577644"/>
              <a:ext cx="62089" cy="314494"/>
            </a:xfrm>
            <a:custGeom>
              <a:avLst/>
              <a:gdLst>
                <a:gd name="T0" fmla="*/ 8 w 46"/>
                <a:gd name="T1" fmla="*/ 233 h 233"/>
                <a:gd name="T2" fmla="*/ 46 w 46"/>
                <a:gd name="T3" fmla="*/ 0 h 233"/>
                <a:gd name="T4" fmla="*/ 38 w 46"/>
                <a:gd name="T5" fmla="*/ 0 h 233"/>
                <a:gd name="T6" fmla="*/ 0 w 46"/>
                <a:gd name="T7" fmla="*/ 23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3">
                  <a:moveTo>
                    <a:pt x="8" y="233"/>
                  </a:moveTo>
                  <a:lnTo>
                    <a:pt x="46" y="0"/>
                  </a:lnTo>
                  <a:lnTo>
                    <a:pt x="38" y="0"/>
                  </a:lnTo>
                  <a:lnTo>
                    <a:pt x="0" y="2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ṣḻíḋê">
              <a:extLst>
                <a:ext uri="{FF2B5EF4-FFF2-40B4-BE49-F238E27FC236}">
                  <a16:creationId xmlns:a16="http://schemas.microsoft.com/office/drawing/2014/main" id="{50639056-0074-4940-A7FB-259B1EBB6F1B}"/>
                </a:ext>
              </a:extLst>
            </p:cNvPr>
            <p:cNvSpPr/>
            <p:nvPr/>
          </p:nvSpPr>
          <p:spPr bwMode="auto">
            <a:xfrm>
              <a:off x="3515265" y="4734216"/>
              <a:ext cx="371184" cy="157922"/>
            </a:xfrm>
            <a:custGeom>
              <a:avLst/>
              <a:gdLst>
                <a:gd name="T0" fmla="*/ 132 w 132"/>
                <a:gd name="T1" fmla="*/ 56 h 56"/>
                <a:gd name="T2" fmla="*/ 66 w 132"/>
                <a:gd name="T3" fmla="*/ 0 h 56"/>
                <a:gd name="T4" fmla="*/ 0 w 132"/>
                <a:gd name="T5" fmla="*/ 56 h 56"/>
                <a:gd name="T6" fmla="*/ 132 w 13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56">
                  <a:moveTo>
                    <a:pt x="132" y="56"/>
                  </a:moveTo>
                  <a:cubicBezTo>
                    <a:pt x="132" y="25"/>
                    <a:pt x="102" y="0"/>
                    <a:pt x="66" y="0"/>
                  </a:cubicBezTo>
                  <a:cubicBezTo>
                    <a:pt x="30" y="0"/>
                    <a:pt x="0" y="25"/>
                    <a:pt x="0" y="56"/>
                  </a:cubicBezTo>
                  <a:lnTo>
                    <a:pt x="132" y="56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śļïḍé">
              <a:extLst>
                <a:ext uri="{FF2B5EF4-FFF2-40B4-BE49-F238E27FC236}">
                  <a16:creationId xmlns:a16="http://schemas.microsoft.com/office/drawing/2014/main" id="{53FFBD76-EC65-461D-A24D-A434CFE9FA44}"/>
                </a:ext>
              </a:extLst>
            </p:cNvPr>
            <p:cNvSpPr/>
            <p:nvPr/>
          </p:nvSpPr>
          <p:spPr bwMode="auto">
            <a:xfrm>
              <a:off x="3667788" y="4782807"/>
              <a:ext cx="39143" cy="109331"/>
            </a:xfrm>
            <a:custGeom>
              <a:avLst/>
              <a:gdLst>
                <a:gd name="T0" fmla="*/ 29 w 29"/>
                <a:gd name="T1" fmla="*/ 76 h 81"/>
                <a:gd name="T2" fmla="*/ 8 w 29"/>
                <a:gd name="T3" fmla="*/ 0 h 81"/>
                <a:gd name="T4" fmla="*/ 0 w 29"/>
                <a:gd name="T5" fmla="*/ 2 h 81"/>
                <a:gd name="T6" fmla="*/ 20 w 29"/>
                <a:gd name="T7" fmla="*/ 81 h 81"/>
                <a:gd name="T8" fmla="*/ 29 w 29"/>
                <a:gd name="T9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1">
                  <a:moveTo>
                    <a:pt x="29" y="76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0" y="81"/>
                  </a:lnTo>
                  <a:lnTo>
                    <a:pt x="29" y="76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šḷïďé">
              <a:extLst>
                <a:ext uri="{FF2B5EF4-FFF2-40B4-BE49-F238E27FC236}">
                  <a16:creationId xmlns:a16="http://schemas.microsoft.com/office/drawing/2014/main" id="{0B596132-A986-441F-AA39-A8DCBFB4D668}"/>
                </a:ext>
              </a:extLst>
            </p:cNvPr>
            <p:cNvSpPr/>
            <p:nvPr/>
          </p:nvSpPr>
          <p:spPr bwMode="auto">
            <a:xfrm>
              <a:off x="3667788" y="4782807"/>
              <a:ext cx="39143" cy="109331"/>
            </a:xfrm>
            <a:custGeom>
              <a:avLst/>
              <a:gdLst>
                <a:gd name="T0" fmla="*/ 29 w 29"/>
                <a:gd name="T1" fmla="*/ 76 h 81"/>
                <a:gd name="T2" fmla="*/ 8 w 29"/>
                <a:gd name="T3" fmla="*/ 0 h 81"/>
                <a:gd name="T4" fmla="*/ 0 w 29"/>
                <a:gd name="T5" fmla="*/ 2 h 81"/>
                <a:gd name="T6" fmla="*/ 20 w 29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81">
                  <a:moveTo>
                    <a:pt x="29" y="76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ŝḷide">
              <a:extLst>
                <a:ext uri="{FF2B5EF4-FFF2-40B4-BE49-F238E27FC236}">
                  <a16:creationId xmlns:a16="http://schemas.microsoft.com/office/drawing/2014/main" id="{A7BDA2C5-1EC5-4175-81FB-601F6019BF6C}"/>
                </a:ext>
              </a:extLst>
            </p:cNvPr>
            <p:cNvSpPr/>
            <p:nvPr/>
          </p:nvSpPr>
          <p:spPr bwMode="auto">
            <a:xfrm>
              <a:off x="3959335" y="1269389"/>
              <a:ext cx="1205333" cy="506159"/>
            </a:xfrm>
            <a:custGeom>
              <a:avLst/>
              <a:gdLst>
                <a:gd name="T0" fmla="*/ 25 w 430"/>
                <a:gd name="T1" fmla="*/ 131 h 181"/>
                <a:gd name="T2" fmla="*/ 54 w 430"/>
                <a:gd name="T3" fmla="*/ 131 h 181"/>
                <a:gd name="T4" fmla="*/ 49 w 430"/>
                <a:gd name="T5" fmla="*/ 118 h 181"/>
                <a:gd name="T6" fmla="*/ 71 w 430"/>
                <a:gd name="T7" fmla="*/ 96 h 181"/>
                <a:gd name="T8" fmla="*/ 95 w 430"/>
                <a:gd name="T9" fmla="*/ 96 h 181"/>
                <a:gd name="T10" fmla="*/ 90 w 430"/>
                <a:gd name="T11" fmla="*/ 79 h 181"/>
                <a:gd name="T12" fmla="*/ 137 w 430"/>
                <a:gd name="T13" fmla="*/ 40 h 181"/>
                <a:gd name="T14" fmla="*/ 162 w 430"/>
                <a:gd name="T15" fmla="*/ 46 h 181"/>
                <a:gd name="T16" fmla="*/ 248 w 430"/>
                <a:gd name="T17" fmla="*/ 0 h 181"/>
                <a:gd name="T18" fmla="*/ 342 w 430"/>
                <a:gd name="T19" fmla="*/ 79 h 181"/>
                <a:gd name="T20" fmla="*/ 340 w 430"/>
                <a:gd name="T21" fmla="*/ 96 h 181"/>
                <a:gd name="T22" fmla="*/ 361 w 430"/>
                <a:gd name="T23" fmla="*/ 96 h 181"/>
                <a:gd name="T24" fmla="*/ 382 w 430"/>
                <a:gd name="T25" fmla="*/ 118 h 181"/>
                <a:gd name="T26" fmla="*/ 378 w 430"/>
                <a:gd name="T27" fmla="*/ 131 h 181"/>
                <a:gd name="T28" fmla="*/ 405 w 430"/>
                <a:gd name="T29" fmla="*/ 131 h 181"/>
                <a:gd name="T30" fmla="*/ 430 w 430"/>
                <a:gd name="T31" fmla="*/ 156 h 181"/>
                <a:gd name="T32" fmla="*/ 405 w 430"/>
                <a:gd name="T33" fmla="*/ 181 h 181"/>
                <a:gd name="T34" fmla="*/ 25 w 430"/>
                <a:gd name="T35" fmla="*/ 181 h 181"/>
                <a:gd name="T36" fmla="*/ 0 w 430"/>
                <a:gd name="T37" fmla="*/ 156 h 181"/>
                <a:gd name="T38" fmla="*/ 25 w 430"/>
                <a:gd name="T39" fmla="*/ 1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181">
                  <a:moveTo>
                    <a:pt x="25" y="131"/>
                  </a:moveTo>
                  <a:cubicBezTo>
                    <a:pt x="54" y="131"/>
                    <a:pt x="54" y="131"/>
                    <a:pt x="54" y="131"/>
                  </a:cubicBezTo>
                  <a:cubicBezTo>
                    <a:pt x="51" y="127"/>
                    <a:pt x="49" y="123"/>
                    <a:pt x="49" y="118"/>
                  </a:cubicBezTo>
                  <a:cubicBezTo>
                    <a:pt x="49" y="106"/>
                    <a:pt x="59" y="96"/>
                    <a:pt x="71" y="96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2" y="91"/>
                    <a:pt x="90" y="85"/>
                    <a:pt x="90" y="79"/>
                  </a:cubicBezTo>
                  <a:cubicBezTo>
                    <a:pt x="90" y="57"/>
                    <a:pt x="111" y="40"/>
                    <a:pt x="137" y="40"/>
                  </a:cubicBezTo>
                  <a:cubicBezTo>
                    <a:pt x="146" y="40"/>
                    <a:pt x="154" y="42"/>
                    <a:pt x="162" y="46"/>
                  </a:cubicBezTo>
                  <a:cubicBezTo>
                    <a:pt x="177" y="19"/>
                    <a:pt x="210" y="0"/>
                    <a:pt x="248" y="0"/>
                  </a:cubicBezTo>
                  <a:cubicBezTo>
                    <a:pt x="300" y="0"/>
                    <a:pt x="342" y="35"/>
                    <a:pt x="342" y="79"/>
                  </a:cubicBezTo>
                  <a:cubicBezTo>
                    <a:pt x="342" y="85"/>
                    <a:pt x="342" y="91"/>
                    <a:pt x="340" y="96"/>
                  </a:cubicBezTo>
                  <a:cubicBezTo>
                    <a:pt x="361" y="96"/>
                    <a:pt x="361" y="96"/>
                    <a:pt x="361" y="96"/>
                  </a:cubicBezTo>
                  <a:cubicBezTo>
                    <a:pt x="373" y="96"/>
                    <a:pt x="382" y="106"/>
                    <a:pt x="382" y="118"/>
                  </a:cubicBezTo>
                  <a:cubicBezTo>
                    <a:pt x="382" y="123"/>
                    <a:pt x="381" y="127"/>
                    <a:pt x="378" y="131"/>
                  </a:cubicBezTo>
                  <a:cubicBezTo>
                    <a:pt x="405" y="131"/>
                    <a:pt x="405" y="131"/>
                    <a:pt x="405" y="131"/>
                  </a:cubicBezTo>
                  <a:cubicBezTo>
                    <a:pt x="419" y="131"/>
                    <a:pt x="430" y="142"/>
                    <a:pt x="430" y="156"/>
                  </a:cubicBezTo>
                  <a:cubicBezTo>
                    <a:pt x="430" y="170"/>
                    <a:pt x="419" y="181"/>
                    <a:pt x="40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12" y="181"/>
                    <a:pt x="0" y="170"/>
                    <a:pt x="0" y="156"/>
                  </a:cubicBezTo>
                  <a:cubicBezTo>
                    <a:pt x="0" y="142"/>
                    <a:pt x="12" y="131"/>
                    <a:pt x="25" y="131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sḻïdê">
              <a:extLst>
                <a:ext uri="{FF2B5EF4-FFF2-40B4-BE49-F238E27FC236}">
                  <a16:creationId xmlns:a16="http://schemas.microsoft.com/office/drawing/2014/main" id="{A6F6F413-71CC-4B72-9BE8-2C803F08CC75}"/>
                </a:ext>
              </a:extLst>
            </p:cNvPr>
            <p:cNvSpPr/>
            <p:nvPr/>
          </p:nvSpPr>
          <p:spPr bwMode="auto">
            <a:xfrm>
              <a:off x="3465324" y="4879989"/>
              <a:ext cx="5261353" cy="17547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šliḓè">
              <a:extLst>
                <a:ext uri="{FF2B5EF4-FFF2-40B4-BE49-F238E27FC236}">
                  <a16:creationId xmlns:a16="http://schemas.microsoft.com/office/drawing/2014/main" id="{5722067D-6BF5-4D36-888D-0E665494211B}"/>
                </a:ext>
              </a:extLst>
            </p:cNvPr>
            <p:cNvSpPr/>
            <p:nvPr/>
          </p:nvSpPr>
          <p:spPr bwMode="auto">
            <a:xfrm>
              <a:off x="3465324" y="4879989"/>
              <a:ext cx="5261353" cy="17547"/>
            </a:xfrm>
            <a:custGeom>
              <a:avLst/>
              <a:gdLst>
                <a:gd name="T0" fmla="*/ 0 w 3898"/>
                <a:gd name="T1" fmla="*/ 13 h 13"/>
                <a:gd name="T2" fmla="*/ 3898 w 3898"/>
                <a:gd name="T3" fmla="*/ 13 h 13"/>
                <a:gd name="T4" fmla="*/ 3898 w 3898"/>
                <a:gd name="T5" fmla="*/ 0 h 13"/>
                <a:gd name="T6" fmla="*/ 0 w 389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8" h="13">
                  <a:moveTo>
                    <a:pt x="0" y="13"/>
                  </a:moveTo>
                  <a:lnTo>
                    <a:pt x="3898" y="13"/>
                  </a:lnTo>
                  <a:lnTo>
                    <a:pt x="38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śļíḋê">
              <a:extLst>
                <a:ext uri="{FF2B5EF4-FFF2-40B4-BE49-F238E27FC236}">
                  <a16:creationId xmlns:a16="http://schemas.microsoft.com/office/drawing/2014/main" id="{329A1A43-415C-4FD1-9782-B13106027970}"/>
                </a:ext>
              </a:extLst>
            </p:cNvPr>
            <p:cNvSpPr/>
            <p:nvPr/>
          </p:nvSpPr>
          <p:spPr bwMode="auto">
            <a:xfrm>
              <a:off x="4342666" y="4827348"/>
              <a:ext cx="496711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ṧľïḑé">
              <a:extLst>
                <a:ext uri="{FF2B5EF4-FFF2-40B4-BE49-F238E27FC236}">
                  <a16:creationId xmlns:a16="http://schemas.microsoft.com/office/drawing/2014/main" id="{033DF627-40EA-4437-A412-23F14BDA310A}"/>
                </a:ext>
              </a:extLst>
            </p:cNvPr>
            <p:cNvSpPr/>
            <p:nvPr/>
          </p:nvSpPr>
          <p:spPr bwMode="auto">
            <a:xfrm>
              <a:off x="4342666" y="4827348"/>
              <a:ext cx="496711" cy="16197"/>
            </a:xfrm>
            <a:custGeom>
              <a:avLst/>
              <a:gdLst>
                <a:gd name="T0" fmla="*/ 0 w 368"/>
                <a:gd name="T1" fmla="*/ 12 h 12"/>
                <a:gd name="T2" fmla="*/ 368 w 368"/>
                <a:gd name="T3" fmla="*/ 12 h 12"/>
                <a:gd name="T4" fmla="*/ 368 w 368"/>
                <a:gd name="T5" fmla="*/ 0 h 12"/>
                <a:gd name="T6" fmla="*/ 0 w 36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2">
                  <a:moveTo>
                    <a:pt x="0" y="12"/>
                  </a:moveTo>
                  <a:lnTo>
                    <a:pt x="368" y="12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şļídè">
              <a:extLst>
                <a:ext uri="{FF2B5EF4-FFF2-40B4-BE49-F238E27FC236}">
                  <a16:creationId xmlns:a16="http://schemas.microsoft.com/office/drawing/2014/main" id="{30BC7873-BC76-405E-A567-C63F7EFB4F49}"/>
                </a:ext>
              </a:extLst>
            </p:cNvPr>
            <p:cNvSpPr/>
            <p:nvPr/>
          </p:nvSpPr>
          <p:spPr bwMode="auto">
            <a:xfrm>
              <a:off x="4311622" y="3582872"/>
              <a:ext cx="444070" cy="190316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ŝļïḋe">
              <a:extLst>
                <a:ext uri="{FF2B5EF4-FFF2-40B4-BE49-F238E27FC236}">
                  <a16:creationId xmlns:a16="http://schemas.microsoft.com/office/drawing/2014/main" id="{1F914BF4-3DCE-4BC5-B321-8A391D29F976}"/>
                </a:ext>
              </a:extLst>
            </p:cNvPr>
            <p:cNvSpPr/>
            <p:nvPr/>
          </p:nvSpPr>
          <p:spPr bwMode="auto">
            <a:xfrm>
              <a:off x="4326469" y="3773189"/>
              <a:ext cx="72887" cy="1221531"/>
            </a:xfrm>
            <a:custGeom>
              <a:avLst/>
              <a:gdLst>
                <a:gd name="T0" fmla="*/ 41 w 54"/>
                <a:gd name="T1" fmla="*/ 0 h 905"/>
                <a:gd name="T2" fmla="*/ 0 w 54"/>
                <a:gd name="T3" fmla="*/ 903 h 905"/>
                <a:gd name="T4" fmla="*/ 12 w 54"/>
                <a:gd name="T5" fmla="*/ 905 h 905"/>
                <a:gd name="T6" fmla="*/ 54 w 54"/>
                <a:gd name="T7" fmla="*/ 0 h 905"/>
                <a:gd name="T8" fmla="*/ 41 w 54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05">
                  <a:moveTo>
                    <a:pt x="41" y="0"/>
                  </a:moveTo>
                  <a:lnTo>
                    <a:pt x="0" y="903"/>
                  </a:lnTo>
                  <a:lnTo>
                    <a:pt x="12" y="905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ṧlïḓè">
              <a:extLst>
                <a:ext uri="{FF2B5EF4-FFF2-40B4-BE49-F238E27FC236}">
                  <a16:creationId xmlns:a16="http://schemas.microsoft.com/office/drawing/2014/main" id="{9D69AD9C-756F-47CE-8DF1-19419FAEFE70}"/>
                </a:ext>
              </a:extLst>
            </p:cNvPr>
            <p:cNvSpPr/>
            <p:nvPr/>
          </p:nvSpPr>
          <p:spPr bwMode="auto">
            <a:xfrm>
              <a:off x="4326469" y="3773189"/>
              <a:ext cx="72887" cy="1221531"/>
            </a:xfrm>
            <a:custGeom>
              <a:avLst/>
              <a:gdLst>
                <a:gd name="T0" fmla="*/ 41 w 54"/>
                <a:gd name="T1" fmla="*/ 0 h 905"/>
                <a:gd name="T2" fmla="*/ 0 w 54"/>
                <a:gd name="T3" fmla="*/ 903 h 905"/>
                <a:gd name="T4" fmla="*/ 12 w 54"/>
                <a:gd name="T5" fmla="*/ 905 h 905"/>
                <a:gd name="T6" fmla="*/ 54 w 54"/>
                <a:gd name="T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05">
                  <a:moveTo>
                    <a:pt x="41" y="0"/>
                  </a:moveTo>
                  <a:lnTo>
                    <a:pt x="0" y="903"/>
                  </a:lnTo>
                  <a:lnTo>
                    <a:pt x="12" y="905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š1íḓé">
              <a:extLst>
                <a:ext uri="{FF2B5EF4-FFF2-40B4-BE49-F238E27FC236}">
                  <a16:creationId xmlns:a16="http://schemas.microsoft.com/office/drawing/2014/main" id="{E6404E15-2CFA-4F2D-A28F-659B7B241DA4}"/>
                </a:ext>
              </a:extLst>
            </p:cNvPr>
            <p:cNvSpPr/>
            <p:nvPr/>
          </p:nvSpPr>
          <p:spPr bwMode="auto">
            <a:xfrm>
              <a:off x="4707100" y="3773189"/>
              <a:ext cx="157922" cy="1221531"/>
            </a:xfrm>
            <a:custGeom>
              <a:avLst/>
              <a:gdLst>
                <a:gd name="T0" fmla="*/ 0 w 117"/>
                <a:gd name="T1" fmla="*/ 0 h 905"/>
                <a:gd name="T2" fmla="*/ 104 w 117"/>
                <a:gd name="T3" fmla="*/ 905 h 905"/>
                <a:gd name="T4" fmla="*/ 117 w 117"/>
                <a:gd name="T5" fmla="*/ 903 h 905"/>
                <a:gd name="T6" fmla="*/ 13 w 117"/>
                <a:gd name="T7" fmla="*/ 0 h 905"/>
                <a:gd name="T8" fmla="*/ 0 w 117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905">
                  <a:moveTo>
                    <a:pt x="0" y="0"/>
                  </a:moveTo>
                  <a:lnTo>
                    <a:pt x="104" y="905"/>
                  </a:lnTo>
                  <a:lnTo>
                    <a:pt x="117" y="90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ṩľïdè">
              <a:extLst>
                <a:ext uri="{FF2B5EF4-FFF2-40B4-BE49-F238E27FC236}">
                  <a16:creationId xmlns:a16="http://schemas.microsoft.com/office/drawing/2014/main" id="{58967744-33D4-4483-9FA9-A50F25F6C913}"/>
                </a:ext>
              </a:extLst>
            </p:cNvPr>
            <p:cNvSpPr/>
            <p:nvPr/>
          </p:nvSpPr>
          <p:spPr bwMode="auto">
            <a:xfrm>
              <a:off x="4707100" y="3773189"/>
              <a:ext cx="157922" cy="1221531"/>
            </a:xfrm>
            <a:custGeom>
              <a:avLst/>
              <a:gdLst>
                <a:gd name="T0" fmla="*/ 0 w 117"/>
                <a:gd name="T1" fmla="*/ 0 h 905"/>
                <a:gd name="T2" fmla="*/ 104 w 117"/>
                <a:gd name="T3" fmla="*/ 905 h 905"/>
                <a:gd name="T4" fmla="*/ 117 w 117"/>
                <a:gd name="T5" fmla="*/ 903 h 905"/>
                <a:gd name="T6" fmla="*/ 13 w 117"/>
                <a:gd name="T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905">
                  <a:moveTo>
                    <a:pt x="0" y="0"/>
                  </a:moveTo>
                  <a:lnTo>
                    <a:pt x="104" y="905"/>
                  </a:lnTo>
                  <a:lnTo>
                    <a:pt x="117" y="903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śļíḋe">
              <a:extLst>
                <a:ext uri="{FF2B5EF4-FFF2-40B4-BE49-F238E27FC236}">
                  <a16:creationId xmlns:a16="http://schemas.microsoft.com/office/drawing/2014/main" id="{8B4BE2F0-47FC-4C6C-8544-130FAD489951}"/>
                </a:ext>
              </a:extLst>
            </p:cNvPr>
            <p:cNvSpPr/>
            <p:nvPr/>
          </p:nvSpPr>
          <p:spPr bwMode="auto">
            <a:xfrm>
              <a:off x="4095661" y="3770489"/>
              <a:ext cx="275350" cy="1199934"/>
            </a:xfrm>
            <a:custGeom>
              <a:avLst/>
              <a:gdLst>
                <a:gd name="T0" fmla="*/ 192 w 204"/>
                <a:gd name="T1" fmla="*/ 0 h 889"/>
                <a:gd name="T2" fmla="*/ 0 w 204"/>
                <a:gd name="T3" fmla="*/ 885 h 889"/>
                <a:gd name="T4" fmla="*/ 13 w 204"/>
                <a:gd name="T5" fmla="*/ 889 h 889"/>
                <a:gd name="T6" fmla="*/ 204 w 204"/>
                <a:gd name="T7" fmla="*/ 4 h 889"/>
                <a:gd name="T8" fmla="*/ 192 w 204"/>
                <a:gd name="T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89">
                  <a:moveTo>
                    <a:pt x="192" y="0"/>
                  </a:moveTo>
                  <a:lnTo>
                    <a:pt x="0" y="885"/>
                  </a:lnTo>
                  <a:lnTo>
                    <a:pt x="13" y="889"/>
                  </a:lnTo>
                  <a:lnTo>
                    <a:pt x="204" y="4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šḷïďe">
              <a:extLst>
                <a:ext uri="{FF2B5EF4-FFF2-40B4-BE49-F238E27FC236}">
                  <a16:creationId xmlns:a16="http://schemas.microsoft.com/office/drawing/2014/main" id="{F8F2AE36-580C-4B6D-8FA9-28DDA9E442DF}"/>
                </a:ext>
              </a:extLst>
            </p:cNvPr>
            <p:cNvSpPr/>
            <p:nvPr/>
          </p:nvSpPr>
          <p:spPr bwMode="auto">
            <a:xfrm>
              <a:off x="4095661" y="3770489"/>
              <a:ext cx="275350" cy="1199934"/>
            </a:xfrm>
            <a:custGeom>
              <a:avLst/>
              <a:gdLst>
                <a:gd name="T0" fmla="*/ 192 w 204"/>
                <a:gd name="T1" fmla="*/ 0 h 889"/>
                <a:gd name="T2" fmla="*/ 0 w 204"/>
                <a:gd name="T3" fmla="*/ 885 h 889"/>
                <a:gd name="T4" fmla="*/ 13 w 204"/>
                <a:gd name="T5" fmla="*/ 889 h 889"/>
                <a:gd name="T6" fmla="*/ 204 w 204"/>
                <a:gd name="T7" fmla="*/ 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889">
                  <a:moveTo>
                    <a:pt x="192" y="0"/>
                  </a:moveTo>
                  <a:lnTo>
                    <a:pt x="0" y="885"/>
                  </a:lnTo>
                  <a:lnTo>
                    <a:pt x="13" y="889"/>
                  </a:lnTo>
                  <a:lnTo>
                    <a:pt x="2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ś1íḍè">
              <a:extLst>
                <a:ext uri="{FF2B5EF4-FFF2-40B4-BE49-F238E27FC236}">
                  <a16:creationId xmlns:a16="http://schemas.microsoft.com/office/drawing/2014/main" id="{845B9B0C-557C-46F7-8318-42C51408DA95}"/>
                </a:ext>
              </a:extLst>
            </p:cNvPr>
            <p:cNvSpPr/>
            <p:nvPr/>
          </p:nvSpPr>
          <p:spPr bwMode="auto">
            <a:xfrm>
              <a:off x="4488440" y="3746193"/>
              <a:ext cx="197065" cy="1221531"/>
            </a:xfrm>
            <a:custGeom>
              <a:avLst/>
              <a:gdLst>
                <a:gd name="T0" fmla="*/ 133 w 146"/>
                <a:gd name="T1" fmla="*/ 0 h 905"/>
                <a:gd name="T2" fmla="*/ 0 w 146"/>
                <a:gd name="T3" fmla="*/ 905 h 905"/>
                <a:gd name="T4" fmla="*/ 13 w 146"/>
                <a:gd name="T5" fmla="*/ 905 h 905"/>
                <a:gd name="T6" fmla="*/ 146 w 146"/>
                <a:gd name="T7" fmla="*/ 2 h 905"/>
                <a:gd name="T8" fmla="*/ 133 w 146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5">
                  <a:moveTo>
                    <a:pt x="133" y="0"/>
                  </a:moveTo>
                  <a:lnTo>
                    <a:pt x="0" y="905"/>
                  </a:lnTo>
                  <a:lnTo>
                    <a:pt x="13" y="905"/>
                  </a:lnTo>
                  <a:lnTo>
                    <a:pt x="146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ṡ1ïḑé">
              <a:extLst>
                <a:ext uri="{FF2B5EF4-FFF2-40B4-BE49-F238E27FC236}">
                  <a16:creationId xmlns:a16="http://schemas.microsoft.com/office/drawing/2014/main" id="{620A0490-E32B-4079-9DBB-360858D368CD}"/>
                </a:ext>
              </a:extLst>
            </p:cNvPr>
            <p:cNvSpPr/>
            <p:nvPr/>
          </p:nvSpPr>
          <p:spPr bwMode="auto">
            <a:xfrm>
              <a:off x="4488440" y="3746193"/>
              <a:ext cx="197065" cy="1221531"/>
            </a:xfrm>
            <a:custGeom>
              <a:avLst/>
              <a:gdLst>
                <a:gd name="T0" fmla="*/ 133 w 146"/>
                <a:gd name="T1" fmla="*/ 0 h 905"/>
                <a:gd name="T2" fmla="*/ 0 w 146"/>
                <a:gd name="T3" fmla="*/ 905 h 905"/>
                <a:gd name="T4" fmla="*/ 13 w 146"/>
                <a:gd name="T5" fmla="*/ 905 h 905"/>
                <a:gd name="T6" fmla="*/ 146 w 146"/>
                <a:gd name="T7" fmla="*/ 2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905">
                  <a:moveTo>
                    <a:pt x="133" y="0"/>
                  </a:moveTo>
                  <a:lnTo>
                    <a:pt x="0" y="905"/>
                  </a:lnTo>
                  <a:lnTo>
                    <a:pt x="13" y="905"/>
                  </a:lnTo>
                  <a:lnTo>
                    <a:pt x="14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$liḋé">
              <a:extLst>
                <a:ext uri="{FF2B5EF4-FFF2-40B4-BE49-F238E27FC236}">
                  <a16:creationId xmlns:a16="http://schemas.microsoft.com/office/drawing/2014/main" id="{D8E4A29C-75DB-4063-AC3C-D1E190C19672}"/>
                </a:ext>
              </a:extLst>
            </p:cNvPr>
            <p:cNvSpPr/>
            <p:nvPr/>
          </p:nvSpPr>
          <p:spPr bwMode="auto">
            <a:xfrm>
              <a:off x="4379110" y="3999948"/>
              <a:ext cx="368484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ṥḷidê">
              <a:extLst>
                <a:ext uri="{FF2B5EF4-FFF2-40B4-BE49-F238E27FC236}">
                  <a16:creationId xmlns:a16="http://schemas.microsoft.com/office/drawing/2014/main" id="{BA684E9F-F184-4D78-9DB3-29F9CA0ABED1}"/>
                </a:ext>
              </a:extLst>
            </p:cNvPr>
            <p:cNvSpPr/>
            <p:nvPr/>
          </p:nvSpPr>
          <p:spPr bwMode="auto">
            <a:xfrm>
              <a:off x="4379110" y="3999948"/>
              <a:ext cx="368484" cy="17547"/>
            </a:xfrm>
            <a:custGeom>
              <a:avLst/>
              <a:gdLst>
                <a:gd name="T0" fmla="*/ 0 w 273"/>
                <a:gd name="T1" fmla="*/ 13 h 13"/>
                <a:gd name="T2" fmla="*/ 273 w 273"/>
                <a:gd name="T3" fmla="*/ 13 h 13"/>
                <a:gd name="T4" fmla="*/ 273 w 273"/>
                <a:gd name="T5" fmla="*/ 0 h 13"/>
                <a:gd name="T6" fmla="*/ 0 w 273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" h="13">
                  <a:moveTo>
                    <a:pt x="0" y="13"/>
                  </a:moveTo>
                  <a:lnTo>
                    <a:pt x="273" y="13"/>
                  </a:lnTo>
                  <a:lnTo>
                    <a:pt x="2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ṥļiḑê">
              <a:extLst>
                <a:ext uri="{FF2B5EF4-FFF2-40B4-BE49-F238E27FC236}">
                  <a16:creationId xmlns:a16="http://schemas.microsoft.com/office/drawing/2014/main" id="{3D0A204D-6DA1-439F-9F11-D08545C4872F}"/>
                </a:ext>
              </a:extLst>
            </p:cNvPr>
            <p:cNvSpPr/>
            <p:nvPr/>
          </p:nvSpPr>
          <p:spPr bwMode="auto">
            <a:xfrm>
              <a:off x="4368312" y="4280697"/>
              <a:ext cx="418425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îŝḻiḍè">
              <a:extLst>
                <a:ext uri="{FF2B5EF4-FFF2-40B4-BE49-F238E27FC236}">
                  <a16:creationId xmlns:a16="http://schemas.microsoft.com/office/drawing/2014/main" id="{AC6A0E93-79B8-4B81-9E3E-67F848C5CC75}"/>
                </a:ext>
              </a:extLst>
            </p:cNvPr>
            <p:cNvSpPr/>
            <p:nvPr/>
          </p:nvSpPr>
          <p:spPr bwMode="auto">
            <a:xfrm>
              <a:off x="4368312" y="4280697"/>
              <a:ext cx="418425" cy="17547"/>
            </a:xfrm>
            <a:custGeom>
              <a:avLst/>
              <a:gdLst>
                <a:gd name="T0" fmla="*/ 0 w 310"/>
                <a:gd name="T1" fmla="*/ 13 h 13"/>
                <a:gd name="T2" fmla="*/ 310 w 310"/>
                <a:gd name="T3" fmla="*/ 13 h 13"/>
                <a:gd name="T4" fmla="*/ 310 w 310"/>
                <a:gd name="T5" fmla="*/ 0 h 13"/>
                <a:gd name="T6" fmla="*/ 0 w 3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13">
                  <a:moveTo>
                    <a:pt x="0" y="13"/>
                  </a:moveTo>
                  <a:lnTo>
                    <a:pt x="310" y="13"/>
                  </a:lnTo>
                  <a:lnTo>
                    <a:pt x="31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ṣḻïdé">
              <a:extLst>
                <a:ext uri="{FF2B5EF4-FFF2-40B4-BE49-F238E27FC236}">
                  <a16:creationId xmlns:a16="http://schemas.microsoft.com/office/drawing/2014/main" id="{7C678451-D7EA-45B3-95A0-B5478672C077}"/>
                </a:ext>
              </a:extLst>
            </p:cNvPr>
            <p:cNvSpPr/>
            <p:nvPr/>
          </p:nvSpPr>
          <p:spPr bwMode="auto">
            <a:xfrm>
              <a:off x="4354814" y="4549298"/>
              <a:ext cx="453518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ṧḷïḓe">
              <a:extLst>
                <a:ext uri="{FF2B5EF4-FFF2-40B4-BE49-F238E27FC236}">
                  <a16:creationId xmlns:a16="http://schemas.microsoft.com/office/drawing/2014/main" id="{EAABBAD4-60DE-41B9-98B8-D68263C26FEE}"/>
                </a:ext>
              </a:extLst>
            </p:cNvPr>
            <p:cNvSpPr/>
            <p:nvPr/>
          </p:nvSpPr>
          <p:spPr bwMode="auto">
            <a:xfrm>
              <a:off x="4354814" y="4549298"/>
              <a:ext cx="453518" cy="17547"/>
            </a:xfrm>
            <a:custGeom>
              <a:avLst/>
              <a:gdLst>
                <a:gd name="T0" fmla="*/ 0 w 336"/>
                <a:gd name="T1" fmla="*/ 13 h 13"/>
                <a:gd name="T2" fmla="*/ 336 w 336"/>
                <a:gd name="T3" fmla="*/ 13 h 13"/>
                <a:gd name="T4" fmla="*/ 336 w 336"/>
                <a:gd name="T5" fmla="*/ 0 h 13"/>
                <a:gd name="T6" fmla="*/ 0 w 33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13">
                  <a:moveTo>
                    <a:pt x="0" y="13"/>
                  </a:moveTo>
                  <a:lnTo>
                    <a:pt x="336" y="13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$ļiḓè">
              <a:extLst>
                <a:ext uri="{FF2B5EF4-FFF2-40B4-BE49-F238E27FC236}">
                  <a16:creationId xmlns:a16="http://schemas.microsoft.com/office/drawing/2014/main" id="{E854C7D5-B9D6-4C1F-B833-A31F8FE0E75D}"/>
                </a:ext>
              </a:extLst>
            </p:cNvPr>
            <p:cNvSpPr/>
            <p:nvPr/>
          </p:nvSpPr>
          <p:spPr bwMode="auto">
            <a:xfrm>
              <a:off x="4157750" y="4718018"/>
              <a:ext cx="376583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ŝliďê">
              <a:extLst>
                <a:ext uri="{FF2B5EF4-FFF2-40B4-BE49-F238E27FC236}">
                  <a16:creationId xmlns:a16="http://schemas.microsoft.com/office/drawing/2014/main" id="{D6323719-A047-4648-98B2-BC2241844F40}"/>
                </a:ext>
              </a:extLst>
            </p:cNvPr>
            <p:cNvSpPr/>
            <p:nvPr/>
          </p:nvSpPr>
          <p:spPr bwMode="auto">
            <a:xfrm>
              <a:off x="4157750" y="4718018"/>
              <a:ext cx="376583" cy="16197"/>
            </a:xfrm>
            <a:custGeom>
              <a:avLst/>
              <a:gdLst>
                <a:gd name="T0" fmla="*/ 0 w 279"/>
                <a:gd name="T1" fmla="*/ 12 h 12"/>
                <a:gd name="T2" fmla="*/ 279 w 279"/>
                <a:gd name="T3" fmla="*/ 12 h 12"/>
                <a:gd name="T4" fmla="*/ 279 w 279"/>
                <a:gd name="T5" fmla="*/ 0 h 12"/>
                <a:gd name="T6" fmla="*/ 0 w 2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12">
                  <a:moveTo>
                    <a:pt x="0" y="12"/>
                  </a:moveTo>
                  <a:lnTo>
                    <a:pt x="279" y="12"/>
                  </a:lnTo>
                  <a:lnTo>
                    <a:pt x="2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ṥḷiḋê">
              <a:extLst>
                <a:ext uri="{FF2B5EF4-FFF2-40B4-BE49-F238E27FC236}">
                  <a16:creationId xmlns:a16="http://schemas.microsoft.com/office/drawing/2014/main" id="{F59B5323-E2A6-436C-8639-ABFDDD486133}"/>
                </a:ext>
              </a:extLst>
            </p:cNvPr>
            <p:cNvSpPr/>
            <p:nvPr/>
          </p:nvSpPr>
          <p:spPr bwMode="auto">
            <a:xfrm>
              <a:off x="4230637" y="4376530"/>
              <a:ext cx="345538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ṥḷïḑé">
              <a:extLst>
                <a:ext uri="{FF2B5EF4-FFF2-40B4-BE49-F238E27FC236}">
                  <a16:creationId xmlns:a16="http://schemas.microsoft.com/office/drawing/2014/main" id="{22D92B84-2102-411A-A442-FB3DDF02523C}"/>
                </a:ext>
              </a:extLst>
            </p:cNvPr>
            <p:cNvSpPr/>
            <p:nvPr/>
          </p:nvSpPr>
          <p:spPr bwMode="auto">
            <a:xfrm>
              <a:off x="4230637" y="4376530"/>
              <a:ext cx="345538" cy="16197"/>
            </a:xfrm>
            <a:custGeom>
              <a:avLst/>
              <a:gdLst>
                <a:gd name="T0" fmla="*/ 0 w 256"/>
                <a:gd name="T1" fmla="*/ 12 h 12"/>
                <a:gd name="T2" fmla="*/ 256 w 256"/>
                <a:gd name="T3" fmla="*/ 12 h 12"/>
                <a:gd name="T4" fmla="*/ 256 w 256"/>
                <a:gd name="T5" fmla="*/ 0 h 12"/>
                <a:gd name="T6" fmla="*/ 0 w 25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2">
                  <a:moveTo>
                    <a:pt x="0" y="12"/>
                  </a:moveTo>
                  <a:lnTo>
                    <a:pt x="256" y="12"/>
                  </a:lnTo>
                  <a:lnTo>
                    <a:pt x="25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Sľiďè">
              <a:extLst>
                <a:ext uri="{FF2B5EF4-FFF2-40B4-BE49-F238E27FC236}">
                  <a16:creationId xmlns:a16="http://schemas.microsoft.com/office/drawing/2014/main" id="{D251390B-35D7-4D99-BE67-DBB4056FE92C}"/>
                </a:ext>
              </a:extLst>
            </p:cNvPr>
            <p:cNvSpPr/>
            <p:nvPr/>
          </p:nvSpPr>
          <p:spPr bwMode="auto">
            <a:xfrm>
              <a:off x="4290026" y="4101179"/>
              <a:ext cx="325292" cy="20247"/>
            </a:xfrm>
            <a:custGeom>
              <a:avLst/>
              <a:gdLst>
                <a:gd name="T0" fmla="*/ 0 w 241"/>
                <a:gd name="T1" fmla="*/ 13 h 15"/>
                <a:gd name="T2" fmla="*/ 241 w 241"/>
                <a:gd name="T3" fmla="*/ 15 h 15"/>
                <a:gd name="T4" fmla="*/ 241 w 241"/>
                <a:gd name="T5" fmla="*/ 2 h 15"/>
                <a:gd name="T6" fmla="*/ 0 w 241"/>
                <a:gd name="T7" fmla="*/ 0 h 15"/>
                <a:gd name="T8" fmla="*/ 0 w 241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5">
                  <a:moveTo>
                    <a:pt x="0" y="13"/>
                  </a:moveTo>
                  <a:lnTo>
                    <a:pt x="241" y="15"/>
                  </a:lnTo>
                  <a:lnTo>
                    <a:pt x="241" y="2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ŝḷîḋè">
              <a:extLst>
                <a:ext uri="{FF2B5EF4-FFF2-40B4-BE49-F238E27FC236}">
                  <a16:creationId xmlns:a16="http://schemas.microsoft.com/office/drawing/2014/main" id="{8586E867-D6E3-4C7E-8BA0-CF7B3CBB47A8}"/>
                </a:ext>
              </a:extLst>
            </p:cNvPr>
            <p:cNvSpPr/>
            <p:nvPr/>
          </p:nvSpPr>
          <p:spPr bwMode="auto">
            <a:xfrm>
              <a:off x="4290026" y="4101179"/>
              <a:ext cx="325292" cy="20247"/>
            </a:xfrm>
            <a:custGeom>
              <a:avLst/>
              <a:gdLst>
                <a:gd name="T0" fmla="*/ 0 w 241"/>
                <a:gd name="T1" fmla="*/ 13 h 15"/>
                <a:gd name="T2" fmla="*/ 241 w 241"/>
                <a:gd name="T3" fmla="*/ 15 h 15"/>
                <a:gd name="T4" fmla="*/ 241 w 241"/>
                <a:gd name="T5" fmla="*/ 2 h 15"/>
                <a:gd name="T6" fmla="*/ 0 w 24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15">
                  <a:moveTo>
                    <a:pt x="0" y="13"/>
                  </a:moveTo>
                  <a:lnTo>
                    <a:pt x="241" y="15"/>
                  </a:lnTo>
                  <a:lnTo>
                    <a:pt x="24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ṣḻîḑê">
              <a:extLst>
                <a:ext uri="{FF2B5EF4-FFF2-40B4-BE49-F238E27FC236}">
                  <a16:creationId xmlns:a16="http://schemas.microsoft.com/office/drawing/2014/main" id="{46198D56-2AB1-4482-9862-CA29530C7A2E}"/>
                </a:ext>
              </a:extLst>
            </p:cNvPr>
            <p:cNvSpPr/>
            <p:nvPr/>
          </p:nvSpPr>
          <p:spPr bwMode="auto">
            <a:xfrm>
              <a:off x="4334568" y="3894667"/>
              <a:ext cx="319893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$ḷidè">
              <a:extLst>
                <a:ext uri="{FF2B5EF4-FFF2-40B4-BE49-F238E27FC236}">
                  <a16:creationId xmlns:a16="http://schemas.microsoft.com/office/drawing/2014/main" id="{6C64D3C2-7903-458A-A8F8-E9A72ABD18E2}"/>
                </a:ext>
              </a:extLst>
            </p:cNvPr>
            <p:cNvSpPr/>
            <p:nvPr/>
          </p:nvSpPr>
          <p:spPr bwMode="auto">
            <a:xfrm>
              <a:off x="4334568" y="3894667"/>
              <a:ext cx="319893" cy="16197"/>
            </a:xfrm>
            <a:custGeom>
              <a:avLst/>
              <a:gdLst>
                <a:gd name="T0" fmla="*/ 0 w 237"/>
                <a:gd name="T1" fmla="*/ 12 h 12"/>
                <a:gd name="T2" fmla="*/ 237 w 237"/>
                <a:gd name="T3" fmla="*/ 12 h 12"/>
                <a:gd name="T4" fmla="*/ 237 w 237"/>
                <a:gd name="T5" fmla="*/ 0 h 12"/>
                <a:gd name="T6" fmla="*/ 0 w 23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2">
                  <a:moveTo>
                    <a:pt x="0" y="12"/>
                  </a:moveTo>
                  <a:lnTo>
                    <a:pt x="237" y="12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sļïdè">
              <a:extLst>
                <a:ext uri="{FF2B5EF4-FFF2-40B4-BE49-F238E27FC236}">
                  <a16:creationId xmlns:a16="http://schemas.microsoft.com/office/drawing/2014/main" id="{8E1560F9-BAC5-4097-BB1D-497CA6BBA955}"/>
                </a:ext>
              </a:extLst>
            </p:cNvPr>
            <p:cNvSpPr/>
            <p:nvPr/>
          </p:nvSpPr>
          <p:spPr bwMode="auto">
            <a:xfrm>
              <a:off x="4379110" y="2952536"/>
              <a:ext cx="236208" cy="153872"/>
            </a:xfrm>
            <a:custGeom>
              <a:avLst/>
              <a:gdLst>
                <a:gd name="T0" fmla="*/ 140 w 175"/>
                <a:gd name="T1" fmla="*/ 4 h 114"/>
                <a:gd name="T2" fmla="*/ 137 w 175"/>
                <a:gd name="T3" fmla="*/ 25 h 114"/>
                <a:gd name="T4" fmla="*/ 131 w 175"/>
                <a:gd name="T5" fmla="*/ 6 h 114"/>
                <a:gd name="T6" fmla="*/ 110 w 175"/>
                <a:gd name="T7" fmla="*/ 8 h 114"/>
                <a:gd name="T8" fmla="*/ 102 w 175"/>
                <a:gd name="T9" fmla="*/ 29 h 114"/>
                <a:gd name="T10" fmla="*/ 96 w 175"/>
                <a:gd name="T11" fmla="*/ 11 h 114"/>
                <a:gd name="T12" fmla="*/ 79 w 175"/>
                <a:gd name="T13" fmla="*/ 13 h 114"/>
                <a:gd name="T14" fmla="*/ 81 w 175"/>
                <a:gd name="T15" fmla="*/ 40 h 114"/>
                <a:gd name="T16" fmla="*/ 69 w 175"/>
                <a:gd name="T17" fmla="*/ 15 h 114"/>
                <a:gd name="T18" fmla="*/ 48 w 175"/>
                <a:gd name="T19" fmla="*/ 19 h 114"/>
                <a:gd name="T20" fmla="*/ 44 w 175"/>
                <a:gd name="T21" fmla="*/ 29 h 114"/>
                <a:gd name="T22" fmla="*/ 38 w 175"/>
                <a:gd name="T23" fmla="*/ 19 h 114"/>
                <a:gd name="T24" fmla="*/ 23 w 175"/>
                <a:gd name="T25" fmla="*/ 21 h 114"/>
                <a:gd name="T26" fmla="*/ 23 w 175"/>
                <a:gd name="T27" fmla="*/ 42 h 114"/>
                <a:gd name="T28" fmla="*/ 17 w 175"/>
                <a:gd name="T29" fmla="*/ 23 h 114"/>
                <a:gd name="T30" fmla="*/ 0 w 175"/>
                <a:gd name="T31" fmla="*/ 25 h 114"/>
                <a:gd name="T32" fmla="*/ 13 w 175"/>
                <a:gd name="T33" fmla="*/ 114 h 114"/>
                <a:gd name="T34" fmla="*/ 175 w 175"/>
                <a:gd name="T35" fmla="*/ 98 h 114"/>
                <a:gd name="T36" fmla="*/ 160 w 175"/>
                <a:gd name="T37" fmla="*/ 0 h 114"/>
                <a:gd name="T38" fmla="*/ 140 w 175"/>
                <a:gd name="T39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114">
                  <a:moveTo>
                    <a:pt x="140" y="4"/>
                  </a:moveTo>
                  <a:lnTo>
                    <a:pt x="137" y="25"/>
                  </a:lnTo>
                  <a:lnTo>
                    <a:pt x="131" y="6"/>
                  </a:lnTo>
                  <a:lnTo>
                    <a:pt x="110" y="8"/>
                  </a:lnTo>
                  <a:lnTo>
                    <a:pt x="102" y="29"/>
                  </a:lnTo>
                  <a:lnTo>
                    <a:pt x="96" y="11"/>
                  </a:lnTo>
                  <a:lnTo>
                    <a:pt x="79" y="13"/>
                  </a:lnTo>
                  <a:lnTo>
                    <a:pt x="81" y="40"/>
                  </a:lnTo>
                  <a:lnTo>
                    <a:pt x="69" y="15"/>
                  </a:lnTo>
                  <a:lnTo>
                    <a:pt x="48" y="19"/>
                  </a:lnTo>
                  <a:lnTo>
                    <a:pt x="44" y="29"/>
                  </a:lnTo>
                  <a:lnTo>
                    <a:pt x="38" y="19"/>
                  </a:lnTo>
                  <a:lnTo>
                    <a:pt x="23" y="21"/>
                  </a:lnTo>
                  <a:lnTo>
                    <a:pt x="23" y="42"/>
                  </a:lnTo>
                  <a:lnTo>
                    <a:pt x="17" y="23"/>
                  </a:lnTo>
                  <a:lnTo>
                    <a:pt x="0" y="25"/>
                  </a:lnTo>
                  <a:lnTo>
                    <a:pt x="13" y="114"/>
                  </a:lnTo>
                  <a:lnTo>
                    <a:pt x="175" y="98"/>
                  </a:lnTo>
                  <a:lnTo>
                    <a:pt x="160" y="0"/>
                  </a:lnTo>
                  <a:lnTo>
                    <a:pt x="140" y="4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sļïḍê">
              <a:extLst>
                <a:ext uri="{FF2B5EF4-FFF2-40B4-BE49-F238E27FC236}">
                  <a16:creationId xmlns:a16="http://schemas.microsoft.com/office/drawing/2014/main" id="{8BC40392-3B61-4721-9F17-42AFDA3431B5}"/>
                </a:ext>
              </a:extLst>
            </p:cNvPr>
            <p:cNvSpPr/>
            <p:nvPr/>
          </p:nvSpPr>
          <p:spPr bwMode="auto">
            <a:xfrm>
              <a:off x="4393957" y="3053768"/>
              <a:ext cx="226759" cy="417075"/>
            </a:xfrm>
            <a:custGeom>
              <a:avLst/>
              <a:gdLst>
                <a:gd name="T0" fmla="*/ 0 w 81"/>
                <a:gd name="T1" fmla="*/ 12 h 149"/>
                <a:gd name="T2" fmla="*/ 25 w 81"/>
                <a:gd name="T3" fmla="*/ 45 h 149"/>
                <a:gd name="T4" fmla="*/ 38 w 81"/>
                <a:gd name="T5" fmla="*/ 43 h 149"/>
                <a:gd name="T6" fmla="*/ 54 w 81"/>
                <a:gd name="T7" fmla="*/ 144 h 149"/>
                <a:gd name="T8" fmla="*/ 61 w 81"/>
                <a:gd name="T9" fmla="*/ 149 h 149"/>
                <a:gd name="T10" fmla="*/ 66 w 81"/>
                <a:gd name="T11" fmla="*/ 142 h 149"/>
                <a:gd name="T12" fmla="*/ 50 w 81"/>
                <a:gd name="T13" fmla="*/ 41 h 149"/>
                <a:gd name="T14" fmla="*/ 62 w 81"/>
                <a:gd name="T15" fmla="*/ 39 h 149"/>
                <a:gd name="T16" fmla="*/ 78 w 81"/>
                <a:gd name="T17" fmla="*/ 0 h 149"/>
                <a:gd name="T18" fmla="*/ 0 w 81"/>
                <a:gd name="T19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49">
                  <a:moveTo>
                    <a:pt x="0" y="12"/>
                  </a:moveTo>
                  <a:cubicBezTo>
                    <a:pt x="3" y="32"/>
                    <a:pt x="6" y="48"/>
                    <a:pt x="25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4" y="147"/>
                    <a:pt x="57" y="149"/>
                    <a:pt x="61" y="149"/>
                  </a:cubicBezTo>
                  <a:cubicBezTo>
                    <a:pt x="64" y="148"/>
                    <a:pt x="66" y="145"/>
                    <a:pt x="66" y="142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81" y="37"/>
                    <a:pt x="81" y="20"/>
                    <a:pt x="78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ṡḻïde">
              <a:extLst>
                <a:ext uri="{FF2B5EF4-FFF2-40B4-BE49-F238E27FC236}">
                  <a16:creationId xmlns:a16="http://schemas.microsoft.com/office/drawing/2014/main" id="{284C48A9-216A-4AF0-8272-3E97B28899AE}"/>
                </a:ext>
              </a:extLst>
            </p:cNvPr>
            <p:cNvSpPr/>
            <p:nvPr/>
          </p:nvSpPr>
          <p:spPr bwMode="auto">
            <a:xfrm>
              <a:off x="4391257" y="3040270"/>
              <a:ext cx="224060" cy="78286"/>
            </a:xfrm>
            <a:custGeom>
              <a:avLst/>
              <a:gdLst>
                <a:gd name="T0" fmla="*/ 166 w 166"/>
                <a:gd name="T1" fmla="*/ 33 h 58"/>
                <a:gd name="T2" fmla="*/ 6 w 166"/>
                <a:gd name="T3" fmla="*/ 58 h 58"/>
                <a:gd name="T4" fmla="*/ 0 w 166"/>
                <a:gd name="T5" fmla="*/ 24 h 58"/>
                <a:gd name="T6" fmla="*/ 162 w 166"/>
                <a:gd name="T7" fmla="*/ 0 h 58"/>
                <a:gd name="T8" fmla="*/ 166 w 166"/>
                <a:gd name="T9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8">
                  <a:moveTo>
                    <a:pt x="166" y="33"/>
                  </a:moveTo>
                  <a:lnTo>
                    <a:pt x="6" y="58"/>
                  </a:lnTo>
                  <a:lnTo>
                    <a:pt x="0" y="24"/>
                  </a:lnTo>
                  <a:lnTo>
                    <a:pt x="162" y="0"/>
                  </a:lnTo>
                  <a:lnTo>
                    <a:pt x="166" y="33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śľíḓé">
              <a:extLst>
                <a:ext uri="{FF2B5EF4-FFF2-40B4-BE49-F238E27FC236}">
                  <a16:creationId xmlns:a16="http://schemas.microsoft.com/office/drawing/2014/main" id="{740840EE-3B7B-492D-BF71-4A63650501FF}"/>
                </a:ext>
              </a:extLst>
            </p:cNvPr>
            <p:cNvSpPr/>
            <p:nvPr/>
          </p:nvSpPr>
          <p:spPr bwMode="auto">
            <a:xfrm>
              <a:off x="4654460" y="3048369"/>
              <a:ext cx="56690" cy="427873"/>
            </a:xfrm>
            <a:custGeom>
              <a:avLst/>
              <a:gdLst>
                <a:gd name="T0" fmla="*/ 12 w 20"/>
                <a:gd name="T1" fmla="*/ 148 h 153"/>
                <a:gd name="T2" fmla="*/ 6 w 20"/>
                <a:gd name="T3" fmla="*/ 153 h 153"/>
                <a:gd name="T4" fmla="*/ 0 w 20"/>
                <a:gd name="T5" fmla="*/ 147 h 153"/>
                <a:gd name="T6" fmla="*/ 8 w 20"/>
                <a:gd name="T7" fmla="*/ 6 h 153"/>
                <a:gd name="T8" fmla="*/ 15 w 20"/>
                <a:gd name="T9" fmla="*/ 0 h 153"/>
                <a:gd name="T10" fmla="*/ 20 w 20"/>
                <a:gd name="T11" fmla="*/ 6 h 153"/>
                <a:gd name="T12" fmla="*/ 12 w 20"/>
                <a:gd name="T13" fmla="*/ 14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3">
                  <a:moveTo>
                    <a:pt x="12" y="148"/>
                  </a:moveTo>
                  <a:cubicBezTo>
                    <a:pt x="12" y="151"/>
                    <a:pt x="9" y="153"/>
                    <a:pt x="6" y="153"/>
                  </a:cubicBezTo>
                  <a:cubicBezTo>
                    <a:pt x="2" y="153"/>
                    <a:pt x="0" y="150"/>
                    <a:pt x="0" y="14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lnTo>
                    <a:pt x="12" y="148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$ḻïḑè">
              <a:extLst>
                <a:ext uri="{FF2B5EF4-FFF2-40B4-BE49-F238E27FC236}">
                  <a16:creationId xmlns:a16="http://schemas.microsoft.com/office/drawing/2014/main" id="{1097129E-EF4B-45AF-AC54-EECBCB8B2564}"/>
                </a:ext>
              </a:extLst>
            </p:cNvPr>
            <p:cNvSpPr/>
            <p:nvPr/>
          </p:nvSpPr>
          <p:spPr bwMode="auto">
            <a:xfrm>
              <a:off x="4469543" y="3322370"/>
              <a:ext cx="286148" cy="260504"/>
            </a:xfrm>
            <a:custGeom>
              <a:avLst/>
              <a:gdLst>
                <a:gd name="T0" fmla="*/ 102 w 102"/>
                <a:gd name="T1" fmla="*/ 77 h 93"/>
                <a:gd name="T2" fmla="*/ 86 w 102"/>
                <a:gd name="T3" fmla="*/ 93 h 93"/>
                <a:gd name="T4" fmla="*/ 16 w 102"/>
                <a:gd name="T5" fmla="*/ 93 h 93"/>
                <a:gd name="T6" fmla="*/ 0 w 102"/>
                <a:gd name="T7" fmla="*/ 77 h 93"/>
                <a:gd name="T8" fmla="*/ 0 w 102"/>
                <a:gd name="T9" fmla="*/ 16 h 93"/>
                <a:gd name="T10" fmla="*/ 16 w 102"/>
                <a:gd name="T11" fmla="*/ 0 h 93"/>
                <a:gd name="T12" fmla="*/ 86 w 102"/>
                <a:gd name="T13" fmla="*/ 0 h 93"/>
                <a:gd name="T14" fmla="*/ 102 w 102"/>
                <a:gd name="T15" fmla="*/ 16 h 93"/>
                <a:gd name="T16" fmla="*/ 102 w 102"/>
                <a:gd name="T17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93">
                  <a:moveTo>
                    <a:pt x="102" y="77"/>
                  </a:moveTo>
                  <a:cubicBezTo>
                    <a:pt x="102" y="86"/>
                    <a:pt x="95" y="93"/>
                    <a:pt x="86" y="93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7" y="93"/>
                    <a:pt x="0" y="86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5" y="0"/>
                    <a:pt x="102" y="8"/>
                    <a:pt x="102" y="16"/>
                  </a:cubicBezTo>
                  <a:lnTo>
                    <a:pt x="102" y="77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ŝḻïdé">
              <a:extLst>
                <a:ext uri="{FF2B5EF4-FFF2-40B4-BE49-F238E27FC236}">
                  <a16:creationId xmlns:a16="http://schemas.microsoft.com/office/drawing/2014/main" id="{0518AD3A-889D-4B67-B53B-9BD0344DEA2A}"/>
                </a:ext>
              </a:extLst>
            </p:cNvPr>
            <p:cNvSpPr/>
            <p:nvPr/>
          </p:nvSpPr>
          <p:spPr bwMode="auto">
            <a:xfrm>
              <a:off x="4402055" y="3342616"/>
              <a:ext cx="95833" cy="190316"/>
            </a:xfrm>
            <a:custGeom>
              <a:avLst/>
              <a:gdLst>
                <a:gd name="T0" fmla="*/ 34 w 34"/>
                <a:gd name="T1" fmla="*/ 64 h 68"/>
                <a:gd name="T2" fmla="*/ 13 w 34"/>
                <a:gd name="T3" fmla="*/ 55 h 68"/>
                <a:gd name="T4" fmla="*/ 4 w 34"/>
                <a:gd name="T5" fmla="*/ 34 h 68"/>
                <a:gd name="T6" fmla="*/ 13 w 34"/>
                <a:gd name="T7" fmla="*/ 13 h 68"/>
                <a:gd name="T8" fmla="*/ 34 w 34"/>
                <a:gd name="T9" fmla="*/ 4 h 68"/>
                <a:gd name="T10" fmla="*/ 34 w 34"/>
                <a:gd name="T11" fmla="*/ 0 h 68"/>
                <a:gd name="T12" fmla="*/ 0 w 34"/>
                <a:gd name="T13" fmla="*/ 34 h 68"/>
                <a:gd name="T14" fmla="*/ 34 w 34"/>
                <a:gd name="T15" fmla="*/ 68 h 68"/>
                <a:gd name="T16" fmla="*/ 34 w 34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8">
                  <a:moveTo>
                    <a:pt x="34" y="64"/>
                  </a:moveTo>
                  <a:cubicBezTo>
                    <a:pt x="25" y="64"/>
                    <a:pt x="18" y="61"/>
                    <a:pt x="13" y="55"/>
                  </a:cubicBezTo>
                  <a:cubicBezTo>
                    <a:pt x="7" y="50"/>
                    <a:pt x="4" y="42"/>
                    <a:pt x="4" y="34"/>
                  </a:cubicBezTo>
                  <a:cubicBezTo>
                    <a:pt x="4" y="26"/>
                    <a:pt x="7" y="18"/>
                    <a:pt x="13" y="13"/>
                  </a:cubicBezTo>
                  <a:cubicBezTo>
                    <a:pt x="18" y="7"/>
                    <a:pt x="2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34" y="64"/>
                    <a:pt x="34" y="64"/>
                    <a:pt x="34" y="64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$ļíḋe">
              <a:extLst>
                <a:ext uri="{FF2B5EF4-FFF2-40B4-BE49-F238E27FC236}">
                  <a16:creationId xmlns:a16="http://schemas.microsoft.com/office/drawing/2014/main" id="{6DA0E00E-0EB5-4BCA-8C32-09987FB6DC40}"/>
                </a:ext>
              </a:extLst>
            </p:cNvPr>
            <p:cNvSpPr/>
            <p:nvPr/>
          </p:nvSpPr>
          <p:spPr bwMode="auto">
            <a:xfrm>
              <a:off x="7094821" y="1212699"/>
              <a:ext cx="1205333" cy="507509"/>
            </a:xfrm>
            <a:custGeom>
              <a:avLst/>
              <a:gdLst>
                <a:gd name="T0" fmla="*/ 405 w 430"/>
                <a:gd name="T1" fmla="*/ 131 h 181"/>
                <a:gd name="T2" fmla="*/ 377 w 430"/>
                <a:gd name="T3" fmla="*/ 131 h 181"/>
                <a:gd name="T4" fmla="*/ 381 w 430"/>
                <a:gd name="T5" fmla="*/ 118 h 181"/>
                <a:gd name="T6" fmla="*/ 360 w 430"/>
                <a:gd name="T7" fmla="*/ 96 h 181"/>
                <a:gd name="T8" fmla="*/ 335 w 430"/>
                <a:gd name="T9" fmla="*/ 96 h 181"/>
                <a:gd name="T10" fmla="*/ 340 w 430"/>
                <a:gd name="T11" fmla="*/ 78 h 181"/>
                <a:gd name="T12" fmla="*/ 294 w 430"/>
                <a:gd name="T13" fmla="*/ 39 h 181"/>
                <a:gd name="T14" fmla="*/ 269 w 430"/>
                <a:gd name="T15" fmla="*/ 45 h 181"/>
                <a:gd name="T16" fmla="*/ 183 w 430"/>
                <a:gd name="T17" fmla="*/ 0 h 181"/>
                <a:gd name="T18" fmla="*/ 88 w 430"/>
                <a:gd name="T19" fmla="*/ 78 h 181"/>
                <a:gd name="T20" fmla="*/ 90 w 430"/>
                <a:gd name="T21" fmla="*/ 96 h 181"/>
                <a:gd name="T22" fmla="*/ 70 w 430"/>
                <a:gd name="T23" fmla="*/ 96 h 181"/>
                <a:gd name="T24" fmla="*/ 48 w 430"/>
                <a:gd name="T25" fmla="*/ 118 h 181"/>
                <a:gd name="T26" fmla="*/ 53 w 430"/>
                <a:gd name="T27" fmla="*/ 131 h 181"/>
                <a:gd name="T28" fmla="*/ 25 w 430"/>
                <a:gd name="T29" fmla="*/ 131 h 181"/>
                <a:gd name="T30" fmla="*/ 0 w 430"/>
                <a:gd name="T31" fmla="*/ 156 h 181"/>
                <a:gd name="T32" fmla="*/ 25 w 430"/>
                <a:gd name="T33" fmla="*/ 181 h 181"/>
                <a:gd name="T34" fmla="*/ 405 w 430"/>
                <a:gd name="T35" fmla="*/ 181 h 181"/>
                <a:gd name="T36" fmla="*/ 430 w 430"/>
                <a:gd name="T37" fmla="*/ 156 h 181"/>
                <a:gd name="T38" fmla="*/ 405 w 430"/>
                <a:gd name="T39" fmla="*/ 1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181">
                  <a:moveTo>
                    <a:pt x="405" y="131"/>
                  </a:moveTo>
                  <a:cubicBezTo>
                    <a:pt x="377" y="131"/>
                    <a:pt x="377" y="131"/>
                    <a:pt x="377" y="131"/>
                  </a:cubicBezTo>
                  <a:cubicBezTo>
                    <a:pt x="380" y="127"/>
                    <a:pt x="381" y="123"/>
                    <a:pt x="381" y="118"/>
                  </a:cubicBezTo>
                  <a:cubicBezTo>
                    <a:pt x="381" y="106"/>
                    <a:pt x="372" y="96"/>
                    <a:pt x="360" y="96"/>
                  </a:cubicBezTo>
                  <a:cubicBezTo>
                    <a:pt x="335" y="96"/>
                    <a:pt x="335" y="96"/>
                    <a:pt x="335" y="96"/>
                  </a:cubicBezTo>
                  <a:cubicBezTo>
                    <a:pt x="339" y="91"/>
                    <a:pt x="340" y="85"/>
                    <a:pt x="340" y="78"/>
                  </a:cubicBezTo>
                  <a:cubicBezTo>
                    <a:pt x="340" y="57"/>
                    <a:pt x="320" y="39"/>
                    <a:pt x="294" y="39"/>
                  </a:cubicBezTo>
                  <a:cubicBezTo>
                    <a:pt x="285" y="39"/>
                    <a:pt x="276" y="41"/>
                    <a:pt x="269" y="45"/>
                  </a:cubicBezTo>
                  <a:cubicBezTo>
                    <a:pt x="254" y="18"/>
                    <a:pt x="221" y="0"/>
                    <a:pt x="183" y="0"/>
                  </a:cubicBezTo>
                  <a:cubicBezTo>
                    <a:pt x="130" y="0"/>
                    <a:pt x="88" y="35"/>
                    <a:pt x="88" y="78"/>
                  </a:cubicBezTo>
                  <a:cubicBezTo>
                    <a:pt x="88" y="84"/>
                    <a:pt x="89" y="90"/>
                    <a:pt x="9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58" y="96"/>
                    <a:pt x="48" y="106"/>
                    <a:pt x="48" y="118"/>
                  </a:cubicBezTo>
                  <a:cubicBezTo>
                    <a:pt x="48" y="123"/>
                    <a:pt x="50" y="127"/>
                    <a:pt x="53" y="13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11" y="131"/>
                    <a:pt x="0" y="142"/>
                    <a:pt x="0" y="156"/>
                  </a:cubicBezTo>
                  <a:cubicBezTo>
                    <a:pt x="0" y="169"/>
                    <a:pt x="11" y="181"/>
                    <a:pt x="25" y="181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19" y="181"/>
                    <a:pt x="430" y="169"/>
                    <a:pt x="430" y="156"/>
                  </a:cubicBezTo>
                  <a:cubicBezTo>
                    <a:pt x="430" y="142"/>
                    <a:pt x="419" y="131"/>
                    <a:pt x="405" y="131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ṩliḑè">
              <a:extLst>
                <a:ext uri="{FF2B5EF4-FFF2-40B4-BE49-F238E27FC236}">
                  <a16:creationId xmlns:a16="http://schemas.microsoft.com/office/drawing/2014/main" id="{01C55E21-7B21-4195-AB84-C575FD0541BD}"/>
                </a:ext>
              </a:extLst>
            </p:cNvPr>
            <p:cNvSpPr/>
            <p:nvPr/>
          </p:nvSpPr>
          <p:spPr bwMode="auto">
            <a:xfrm>
              <a:off x="3538211" y="2249312"/>
              <a:ext cx="807155" cy="338789"/>
            </a:xfrm>
            <a:custGeom>
              <a:avLst/>
              <a:gdLst>
                <a:gd name="T0" fmla="*/ 271 w 288"/>
                <a:gd name="T1" fmla="*/ 87 h 121"/>
                <a:gd name="T2" fmla="*/ 252 w 288"/>
                <a:gd name="T3" fmla="*/ 87 h 121"/>
                <a:gd name="T4" fmla="*/ 255 w 288"/>
                <a:gd name="T5" fmla="*/ 79 h 121"/>
                <a:gd name="T6" fmla="*/ 241 w 288"/>
                <a:gd name="T7" fmla="*/ 64 h 121"/>
                <a:gd name="T8" fmla="*/ 224 w 288"/>
                <a:gd name="T9" fmla="*/ 64 h 121"/>
                <a:gd name="T10" fmla="*/ 228 w 288"/>
                <a:gd name="T11" fmla="*/ 53 h 121"/>
                <a:gd name="T12" fmla="*/ 197 w 288"/>
                <a:gd name="T13" fmla="*/ 26 h 121"/>
                <a:gd name="T14" fmla="*/ 180 w 288"/>
                <a:gd name="T15" fmla="*/ 30 h 121"/>
                <a:gd name="T16" fmla="*/ 122 w 288"/>
                <a:gd name="T17" fmla="*/ 0 h 121"/>
                <a:gd name="T18" fmla="*/ 59 w 288"/>
                <a:gd name="T19" fmla="*/ 53 h 121"/>
                <a:gd name="T20" fmla="*/ 61 w 288"/>
                <a:gd name="T21" fmla="*/ 64 h 121"/>
                <a:gd name="T22" fmla="*/ 47 w 288"/>
                <a:gd name="T23" fmla="*/ 64 h 121"/>
                <a:gd name="T24" fmla="*/ 32 w 288"/>
                <a:gd name="T25" fmla="*/ 79 h 121"/>
                <a:gd name="T26" fmla="*/ 35 w 288"/>
                <a:gd name="T27" fmla="*/ 87 h 121"/>
                <a:gd name="T28" fmla="*/ 17 w 288"/>
                <a:gd name="T29" fmla="*/ 87 h 121"/>
                <a:gd name="T30" fmla="*/ 0 w 288"/>
                <a:gd name="T31" fmla="*/ 104 h 121"/>
                <a:gd name="T32" fmla="*/ 17 w 288"/>
                <a:gd name="T33" fmla="*/ 121 h 121"/>
                <a:gd name="T34" fmla="*/ 271 w 288"/>
                <a:gd name="T35" fmla="*/ 121 h 121"/>
                <a:gd name="T36" fmla="*/ 288 w 288"/>
                <a:gd name="T37" fmla="*/ 104 h 121"/>
                <a:gd name="T38" fmla="*/ 271 w 288"/>
                <a:gd name="T39" fmla="*/ 8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21">
                  <a:moveTo>
                    <a:pt x="271" y="87"/>
                  </a:moveTo>
                  <a:cubicBezTo>
                    <a:pt x="252" y="87"/>
                    <a:pt x="252" y="87"/>
                    <a:pt x="252" y="87"/>
                  </a:cubicBezTo>
                  <a:cubicBezTo>
                    <a:pt x="254" y="85"/>
                    <a:pt x="255" y="82"/>
                    <a:pt x="255" y="79"/>
                  </a:cubicBezTo>
                  <a:cubicBezTo>
                    <a:pt x="255" y="71"/>
                    <a:pt x="249" y="64"/>
                    <a:pt x="241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7" y="61"/>
                    <a:pt x="228" y="57"/>
                    <a:pt x="228" y="53"/>
                  </a:cubicBezTo>
                  <a:cubicBezTo>
                    <a:pt x="228" y="38"/>
                    <a:pt x="214" y="26"/>
                    <a:pt x="197" y="26"/>
                  </a:cubicBezTo>
                  <a:cubicBezTo>
                    <a:pt x="190" y="26"/>
                    <a:pt x="185" y="28"/>
                    <a:pt x="180" y="30"/>
                  </a:cubicBezTo>
                  <a:cubicBezTo>
                    <a:pt x="170" y="12"/>
                    <a:pt x="148" y="0"/>
                    <a:pt x="122" y="0"/>
                  </a:cubicBezTo>
                  <a:cubicBezTo>
                    <a:pt x="87" y="0"/>
                    <a:pt x="59" y="23"/>
                    <a:pt x="59" y="53"/>
                  </a:cubicBezTo>
                  <a:cubicBezTo>
                    <a:pt x="59" y="57"/>
                    <a:pt x="60" y="61"/>
                    <a:pt x="61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9" y="64"/>
                    <a:pt x="32" y="71"/>
                    <a:pt x="32" y="79"/>
                  </a:cubicBezTo>
                  <a:cubicBezTo>
                    <a:pt x="32" y="82"/>
                    <a:pt x="33" y="85"/>
                    <a:pt x="35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8" y="87"/>
                    <a:pt x="0" y="95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80" y="121"/>
                    <a:pt x="288" y="113"/>
                    <a:pt x="288" y="104"/>
                  </a:cubicBezTo>
                  <a:cubicBezTo>
                    <a:pt x="288" y="95"/>
                    <a:pt x="280" y="87"/>
                    <a:pt x="271" y="87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ś1íďê">
              <a:extLst>
                <a:ext uri="{FF2B5EF4-FFF2-40B4-BE49-F238E27FC236}">
                  <a16:creationId xmlns:a16="http://schemas.microsoft.com/office/drawing/2014/main" id="{C6FBD628-AF47-4992-819E-AC261C02E022}"/>
                </a:ext>
              </a:extLst>
            </p:cNvPr>
            <p:cNvSpPr/>
            <p:nvPr/>
          </p:nvSpPr>
          <p:spPr bwMode="auto">
            <a:xfrm>
              <a:off x="3886448" y="5264670"/>
              <a:ext cx="80985" cy="63439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ṩľïdê">
              <a:extLst>
                <a:ext uri="{FF2B5EF4-FFF2-40B4-BE49-F238E27FC236}">
                  <a16:creationId xmlns:a16="http://schemas.microsoft.com/office/drawing/2014/main" id="{2E29266A-ADC1-49BA-B94E-22F1C2D3B022}"/>
                </a:ext>
              </a:extLst>
            </p:cNvPr>
            <p:cNvSpPr/>
            <p:nvPr/>
          </p:nvSpPr>
          <p:spPr bwMode="auto">
            <a:xfrm>
              <a:off x="4354814" y="5301114"/>
              <a:ext cx="112030" cy="60739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ļiďé">
              <a:extLst>
                <a:ext uri="{FF2B5EF4-FFF2-40B4-BE49-F238E27FC236}">
                  <a16:creationId xmlns:a16="http://schemas.microsoft.com/office/drawing/2014/main" id="{49F5F6B4-73A1-4655-BD51-304233C32C1E}"/>
                </a:ext>
              </a:extLst>
            </p:cNvPr>
            <p:cNvSpPr/>
            <p:nvPr/>
          </p:nvSpPr>
          <p:spPr bwMode="auto">
            <a:xfrm>
              <a:off x="4391257" y="5228227"/>
              <a:ext cx="39143" cy="36444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şliḋê">
              <a:extLst>
                <a:ext uri="{FF2B5EF4-FFF2-40B4-BE49-F238E27FC236}">
                  <a16:creationId xmlns:a16="http://schemas.microsoft.com/office/drawing/2014/main" id="{66DA4F78-7FB2-4C99-973F-E44658E77F29}"/>
                </a:ext>
              </a:extLst>
            </p:cNvPr>
            <p:cNvSpPr/>
            <p:nvPr/>
          </p:nvSpPr>
          <p:spPr bwMode="auto">
            <a:xfrm>
              <a:off x="4071365" y="5522474"/>
              <a:ext cx="33744" cy="26995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ṣ1íḓè">
              <a:extLst>
                <a:ext uri="{FF2B5EF4-FFF2-40B4-BE49-F238E27FC236}">
                  <a16:creationId xmlns:a16="http://schemas.microsoft.com/office/drawing/2014/main" id="{BB8C2E6A-3C47-4F53-A5EA-149E1D895B1B}"/>
                </a:ext>
              </a:extLst>
            </p:cNvPr>
            <p:cNvSpPr/>
            <p:nvPr/>
          </p:nvSpPr>
          <p:spPr bwMode="auto">
            <a:xfrm>
              <a:off x="4196892" y="5611558"/>
              <a:ext cx="33744" cy="33744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ṧļîde">
              <a:extLst>
                <a:ext uri="{FF2B5EF4-FFF2-40B4-BE49-F238E27FC236}">
                  <a16:creationId xmlns:a16="http://schemas.microsoft.com/office/drawing/2014/main" id="{6B8664C9-866E-450E-B55D-B2B6679BE5C4}"/>
                </a:ext>
              </a:extLst>
            </p:cNvPr>
            <p:cNvSpPr/>
            <p:nvPr/>
          </p:nvSpPr>
          <p:spPr bwMode="auto">
            <a:xfrm>
              <a:off x="4248183" y="5473882"/>
              <a:ext cx="143074" cy="95833"/>
            </a:xfrm>
            <a:custGeom>
              <a:avLst/>
              <a:gdLst>
                <a:gd name="T0" fmla="*/ 42 w 51"/>
                <a:gd name="T1" fmla="*/ 15 h 34"/>
                <a:gd name="T2" fmla="*/ 43 w 51"/>
                <a:gd name="T3" fmla="*/ 15 h 34"/>
                <a:gd name="T4" fmla="*/ 21 w 51"/>
                <a:gd name="T5" fmla="*/ 0 h 34"/>
                <a:gd name="T6" fmla="*/ 0 w 51"/>
                <a:gd name="T7" fmla="*/ 15 h 34"/>
                <a:gd name="T8" fmla="*/ 21 w 51"/>
                <a:gd name="T9" fmla="*/ 29 h 34"/>
                <a:gd name="T10" fmla="*/ 23 w 51"/>
                <a:gd name="T11" fmla="*/ 29 h 34"/>
                <a:gd name="T12" fmla="*/ 36 w 51"/>
                <a:gd name="T13" fmla="*/ 34 h 34"/>
                <a:gd name="T14" fmla="*/ 51 w 51"/>
                <a:gd name="T15" fmla="*/ 24 h 34"/>
                <a:gd name="T16" fmla="*/ 42 w 51"/>
                <a:gd name="T1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4">
                  <a:moveTo>
                    <a:pt x="42" y="15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43" y="6"/>
                    <a:pt x="33" y="0"/>
                    <a:pt x="21" y="0"/>
                  </a:cubicBezTo>
                  <a:cubicBezTo>
                    <a:pt x="10" y="0"/>
                    <a:pt x="0" y="6"/>
                    <a:pt x="0" y="15"/>
                  </a:cubicBezTo>
                  <a:cubicBezTo>
                    <a:pt x="0" y="23"/>
                    <a:pt x="10" y="29"/>
                    <a:pt x="21" y="29"/>
                  </a:cubicBezTo>
                  <a:cubicBezTo>
                    <a:pt x="22" y="29"/>
                    <a:pt x="23" y="29"/>
                    <a:pt x="23" y="29"/>
                  </a:cubicBezTo>
                  <a:cubicBezTo>
                    <a:pt x="26" y="32"/>
                    <a:pt x="30" y="34"/>
                    <a:pt x="36" y="34"/>
                  </a:cubicBezTo>
                  <a:cubicBezTo>
                    <a:pt x="44" y="34"/>
                    <a:pt x="51" y="30"/>
                    <a:pt x="51" y="24"/>
                  </a:cubicBezTo>
                  <a:cubicBezTo>
                    <a:pt x="51" y="20"/>
                    <a:pt x="47" y="17"/>
                    <a:pt x="42" y="15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ṥḻiďé">
              <a:extLst>
                <a:ext uri="{FF2B5EF4-FFF2-40B4-BE49-F238E27FC236}">
                  <a16:creationId xmlns:a16="http://schemas.microsoft.com/office/drawing/2014/main" id="{28BCE241-1C16-425A-9DE0-BDCD438CE6FE}"/>
                </a:ext>
              </a:extLst>
            </p:cNvPr>
            <p:cNvSpPr/>
            <p:nvPr/>
          </p:nvSpPr>
          <p:spPr bwMode="auto">
            <a:xfrm>
              <a:off x="3967434" y="5222828"/>
              <a:ext cx="387381" cy="217311"/>
            </a:xfrm>
            <a:custGeom>
              <a:avLst/>
              <a:gdLst>
                <a:gd name="T0" fmla="*/ 138 w 138"/>
                <a:gd name="T1" fmla="*/ 23 h 78"/>
                <a:gd name="T2" fmla="*/ 89 w 138"/>
                <a:gd name="T3" fmla="*/ 0 h 78"/>
                <a:gd name="T4" fmla="*/ 39 w 138"/>
                <a:gd name="T5" fmla="*/ 23 h 78"/>
                <a:gd name="T6" fmla="*/ 47 w 138"/>
                <a:gd name="T7" fmla="*/ 35 h 78"/>
                <a:gd name="T8" fmla="*/ 0 w 138"/>
                <a:gd name="T9" fmla="*/ 56 h 78"/>
                <a:gd name="T10" fmla="*/ 62 w 138"/>
                <a:gd name="T11" fmla="*/ 78 h 78"/>
                <a:gd name="T12" fmla="*/ 125 w 138"/>
                <a:gd name="T13" fmla="*/ 56 h 78"/>
                <a:gd name="T14" fmla="*/ 111 w 138"/>
                <a:gd name="T15" fmla="*/ 42 h 78"/>
                <a:gd name="T16" fmla="*/ 138 w 138"/>
                <a:gd name="T17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78">
                  <a:moveTo>
                    <a:pt x="138" y="23"/>
                  </a:moveTo>
                  <a:cubicBezTo>
                    <a:pt x="138" y="10"/>
                    <a:pt x="116" y="0"/>
                    <a:pt x="89" y="0"/>
                  </a:cubicBezTo>
                  <a:cubicBezTo>
                    <a:pt x="61" y="0"/>
                    <a:pt x="39" y="10"/>
                    <a:pt x="39" y="23"/>
                  </a:cubicBezTo>
                  <a:cubicBezTo>
                    <a:pt x="39" y="27"/>
                    <a:pt x="42" y="31"/>
                    <a:pt x="47" y="35"/>
                  </a:cubicBezTo>
                  <a:cubicBezTo>
                    <a:pt x="20" y="37"/>
                    <a:pt x="0" y="46"/>
                    <a:pt x="0" y="56"/>
                  </a:cubicBezTo>
                  <a:cubicBezTo>
                    <a:pt x="0" y="68"/>
                    <a:pt x="28" y="78"/>
                    <a:pt x="62" y="78"/>
                  </a:cubicBezTo>
                  <a:cubicBezTo>
                    <a:pt x="97" y="78"/>
                    <a:pt x="125" y="68"/>
                    <a:pt x="125" y="56"/>
                  </a:cubicBezTo>
                  <a:cubicBezTo>
                    <a:pt x="125" y="51"/>
                    <a:pt x="120" y="46"/>
                    <a:pt x="111" y="42"/>
                  </a:cubicBezTo>
                  <a:cubicBezTo>
                    <a:pt x="127" y="39"/>
                    <a:pt x="138" y="31"/>
                    <a:pt x="138" y="23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ŝlîdê">
              <a:extLst>
                <a:ext uri="{FF2B5EF4-FFF2-40B4-BE49-F238E27FC236}">
                  <a16:creationId xmlns:a16="http://schemas.microsoft.com/office/drawing/2014/main" id="{3B97C8FE-1DFA-45B8-ADB7-E0B65216A100}"/>
                </a:ext>
              </a:extLst>
            </p:cNvPr>
            <p:cNvSpPr/>
            <p:nvPr/>
          </p:nvSpPr>
          <p:spPr bwMode="auto">
            <a:xfrm>
              <a:off x="7139363" y="3003827"/>
              <a:ext cx="1264723" cy="1044712"/>
            </a:xfrm>
            <a:custGeom>
              <a:avLst/>
              <a:gdLst>
                <a:gd name="T0" fmla="*/ 281 w 451"/>
                <a:gd name="T1" fmla="*/ 373 h 373"/>
                <a:gd name="T2" fmla="*/ 300 w 451"/>
                <a:gd name="T3" fmla="*/ 144 h 373"/>
                <a:gd name="T4" fmla="*/ 228 w 451"/>
                <a:gd name="T5" fmla="*/ 0 h 373"/>
                <a:gd name="T6" fmla="*/ 151 w 451"/>
                <a:gd name="T7" fmla="*/ 152 h 373"/>
                <a:gd name="T8" fmla="*/ 171 w 451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373">
                  <a:moveTo>
                    <a:pt x="281" y="373"/>
                  </a:moveTo>
                  <a:cubicBezTo>
                    <a:pt x="451" y="291"/>
                    <a:pt x="300" y="144"/>
                    <a:pt x="300" y="144"/>
                  </a:cubicBezTo>
                  <a:cubicBezTo>
                    <a:pt x="307" y="28"/>
                    <a:pt x="269" y="0"/>
                    <a:pt x="228" y="0"/>
                  </a:cubicBezTo>
                  <a:cubicBezTo>
                    <a:pt x="199" y="0"/>
                    <a:pt x="132" y="41"/>
                    <a:pt x="151" y="152"/>
                  </a:cubicBezTo>
                  <a:cubicBezTo>
                    <a:pt x="151" y="152"/>
                    <a:pt x="0" y="291"/>
                    <a:pt x="171" y="373"/>
                  </a:cubicBezTo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ṩļîḋé">
              <a:extLst>
                <a:ext uri="{FF2B5EF4-FFF2-40B4-BE49-F238E27FC236}">
                  <a16:creationId xmlns:a16="http://schemas.microsoft.com/office/drawing/2014/main" id="{E3D6F16F-0ADE-4A97-9DA6-4160609D83DF}"/>
                </a:ext>
              </a:extLst>
            </p:cNvPr>
            <p:cNvSpPr/>
            <p:nvPr/>
          </p:nvSpPr>
          <p:spPr bwMode="auto">
            <a:xfrm>
              <a:off x="7414713" y="4244253"/>
              <a:ext cx="408977" cy="711322"/>
            </a:xfrm>
            <a:custGeom>
              <a:avLst/>
              <a:gdLst>
                <a:gd name="T0" fmla="*/ 70 w 303"/>
                <a:gd name="T1" fmla="*/ 527 h 527"/>
                <a:gd name="T2" fmla="*/ 0 w 303"/>
                <a:gd name="T3" fmla="*/ 527 h 527"/>
                <a:gd name="T4" fmla="*/ 118 w 303"/>
                <a:gd name="T5" fmla="*/ 0 h 527"/>
                <a:gd name="T6" fmla="*/ 303 w 303"/>
                <a:gd name="T7" fmla="*/ 0 h 527"/>
                <a:gd name="T8" fmla="*/ 70 w 303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27">
                  <a:moveTo>
                    <a:pt x="70" y="527"/>
                  </a:moveTo>
                  <a:lnTo>
                    <a:pt x="0" y="527"/>
                  </a:lnTo>
                  <a:lnTo>
                    <a:pt x="118" y="0"/>
                  </a:lnTo>
                  <a:lnTo>
                    <a:pt x="303" y="0"/>
                  </a:lnTo>
                  <a:lnTo>
                    <a:pt x="70" y="527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ṧ1íḓe">
              <a:extLst>
                <a:ext uri="{FF2B5EF4-FFF2-40B4-BE49-F238E27FC236}">
                  <a16:creationId xmlns:a16="http://schemas.microsoft.com/office/drawing/2014/main" id="{99ED4024-669C-45C2-8D5A-313E700AFCD8}"/>
                </a:ext>
              </a:extLst>
            </p:cNvPr>
            <p:cNvSpPr/>
            <p:nvPr/>
          </p:nvSpPr>
          <p:spPr bwMode="auto">
            <a:xfrm>
              <a:off x="7862832" y="4322539"/>
              <a:ext cx="184917" cy="622238"/>
            </a:xfrm>
            <a:custGeom>
              <a:avLst/>
              <a:gdLst>
                <a:gd name="T0" fmla="*/ 118 w 137"/>
                <a:gd name="T1" fmla="*/ 461 h 461"/>
                <a:gd name="T2" fmla="*/ 46 w 137"/>
                <a:gd name="T3" fmla="*/ 461 h 461"/>
                <a:gd name="T4" fmla="*/ 0 w 137"/>
                <a:gd name="T5" fmla="*/ 0 h 461"/>
                <a:gd name="T6" fmla="*/ 137 w 137"/>
                <a:gd name="T7" fmla="*/ 0 h 461"/>
                <a:gd name="T8" fmla="*/ 118 w 137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61">
                  <a:moveTo>
                    <a:pt x="118" y="461"/>
                  </a:moveTo>
                  <a:lnTo>
                    <a:pt x="46" y="46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18" y="461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ṧḷiḓè">
              <a:extLst>
                <a:ext uri="{FF2B5EF4-FFF2-40B4-BE49-F238E27FC236}">
                  <a16:creationId xmlns:a16="http://schemas.microsoft.com/office/drawing/2014/main" id="{E0C477A8-F89D-42C4-9316-3ADCB0FD960A}"/>
                </a:ext>
              </a:extLst>
            </p:cNvPr>
            <p:cNvSpPr/>
            <p:nvPr/>
          </p:nvSpPr>
          <p:spPr bwMode="auto">
            <a:xfrm>
              <a:off x="7451157" y="3902765"/>
              <a:ext cx="677578" cy="619539"/>
            </a:xfrm>
            <a:custGeom>
              <a:avLst/>
              <a:gdLst>
                <a:gd name="T0" fmla="*/ 67 w 242"/>
                <a:gd name="T1" fmla="*/ 5 h 221"/>
                <a:gd name="T2" fmla="*/ 0 w 242"/>
                <a:gd name="T3" fmla="*/ 196 h 221"/>
                <a:gd name="T4" fmla="*/ 242 w 242"/>
                <a:gd name="T5" fmla="*/ 188 h 221"/>
                <a:gd name="T6" fmla="*/ 180 w 242"/>
                <a:gd name="T7" fmla="*/ 0 h 221"/>
                <a:gd name="T8" fmla="*/ 67 w 242"/>
                <a:gd name="T9" fmla="*/ 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21">
                  <a:moveTo>
                    <a:pt x="67" y="5"/>
                  </a:moveTo>
                  <a:cubicBezTo>
                    <a:pt x="67" y="5"/>
                    <a:pt x="15" y="95"/>
                    <a:pt x="0" y="196"/>
                  </a:cubicBezTo>
                  <a:cubicBezTo>
                    <a:pt x="0" y="196"/>
                    <a:pt x="109" y="221"/>
                    <a:pt x="242" y="188"/>
                  </a:cubicBezTo>
                  <a:cubicBezTo>
                    <a:pt x="242" y="188"/>
                    <a:pt x="225" y="80"/>
                    <a:pt x="180" y="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ṧľíďè">
              <a:extLst>
                <a:ext uri="{FF2B5EF4-FFF2-40B4-BE49-F238E27FC236}">
                  <a16:creationId xmlns:a16="http://schemas.microsoft.com/office/drawing/2014/main" id="{5CEA8383-F11C-446D-AA45-02DA9397FFC1}"/>
                </a:ext>
              </a:extLst>
            </p:cNvPr>
            <p:cNvSpPr/>
            <p:nvPr/>
          </p:nvSpPr>
          <p:spPr bwMode="auto">
            <a:xfrm>
              <a:off x="7371521" y="2952536"/>
              <a:ext cx="863845" cy="1047411"/>
            </a:xfrm>
            <a:custGeom>
              <a:avLst/>
              <a:gdLst>
                <a:gd name="T0" fmla="*/ 28 w 308"/>
                <a:gd name="T1" fmla="*/ 100 h 374"/>
                <a:gd name="T2" fmla="*/ 122 w 308"/>
                <a:gd name="T3" fmla="*/ 183 h 374"/>
                <a:gd name="T4" fmla="*/ 241 w 308"/>
                <a:gd name="T5" fmla="*/ 7 h 374"/>
                <a:gd name="T6" fmla="*/ 270 w 308"/>
                <a:gd name="T7" fmla="*/ 0 h 374"/>
                <a:gd name="T8" fmla="*/ 199 w 308"/>
                <a:gd name="T9" fmla="*/ 216 h 374"/>
                <a:gd name="T10" fmla="*/ 192 w 308"/>
                <a:gd name="T11" fmla="*/ 305 h 374"/>
                <a:gd name="T12" fmla="*/ 225 w 308"/>
                <a:gd name="T13" fmla="*/ 344 h 374"/>
                <a:gd name="T14" fmla="*/ 84 w 308"/>
                <a:gd name="T15" fmla="*/ 350 h 374"/>
                <a:gd name="T16" fmla="*/ 101 w 308"/>
                <a:gd name="T17" fmla="*/ 314 h 374"/>
                <a:gd name="T18" fmla="*/ 81 w 308"/>
                <a:gd name="T19" fmla="*/ 219 h 374"/>
                <a:gd name="T20" fmla="*/ 0 w 308"/>
                <a:gd name="T21" fmla="*/ 115 h 374"/>
                <a:gd name="T22" fmla="*/ 28 w 308"/>
                <a:gd name="T23" fmla="*/ 1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374">
                  <a:moveTo>
                    <a:pt x="28" y="100"/>
                  </a:moveTo>
                  <a:cubicBezTo>
                    <a:pt x="28" y="100"/>
                    <a:pt x="61" y="187"/>
                    <a:pt x="122" y="183"/>
                  </a:cubicBezTo>
                  <a:cubicBezTo>
                    <a:pt x="184" y="179"/>
                    <a:pt x="250" y="192"/>
                    <a:pt x="241" y="7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308" y="150"/>
                    <a:pt x="199" y="216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225" y="344"/>
                    <a:pt x="164" y="374"/>
                    <a:pt x="84" y="350"/>
                  </a:cubicBezTo>
                  <a:cubicBezTo>
                    <a:pt x="101" y="314"/>
                    <a:pt x="101" y="314"/>
                    <a:pt x="101" y="314"/>
                  </a:cubicBezTo>
                  <a:cubicBezTo>
                    <a:pt x="81" y="219"/>
                    <a:pt x="81" y="219"/>
                    <a:pt x="81" y="219"/>
                  </a:cubicBezTo>
                  <a:cubicBezTo>
                    <a:pt x="81" y="219"/>
                    <a:pt x="16" y="176"/>
                    <a:pt x="0" y="115"/>
                  </a:cubicBezTo>
                  <a:lnTo>
                    <a:pt x="28" y="10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ṧ1îḓé">
              <a:extLst>
                <a:ext uri="{FF2B5EF4-FFF2-40B4-BE49-F238E27FC236}">
                  <a16:creationId xmlns:a16="http://schemas.microsoft.com/office/drawing/2014/main" id="{11F5564E-04A9-45E0-94A0-202C236E82BD}"/>
                </a:ext>
              </a:extLst>
            </p:cNvPr>
            <p:cNvSpPr/>
            <p:nvPr/>
          </p:nvSpPr>
          <p:spPr bwMode="auto">
            <a:xfrm>
              <a:off x="7119117" y="2804063"/>
              <a:ext cx="332040" cy="471066"/>
            </a:xfrm>
            <a:custGeom>
              <a:avLst/>
              <a:gdLst>
                <a:gd name="T0" fmla="*/ 90 w 118"/>
                <a:gd name="T1" fmla="*/ 168 h 168"/>
                <a:gd name="T2" fmla="*/ 48 w 118"/>
                <a:gd name="T3" fmla="*/ 58 h 168"/>
                <a:gd name="T4" fmla="*/ 0 w 118"/>
                <a:gd name="T5" fmla="*/ 25 h 168"/>
                <a:gd name="T6" fmla="*/ 54 w 118"/>
                <a:gd name="T7" fmla="*/ 20 h 168"/>
                <a:gd name="T8" fmla="*/ 73 w 118"/>
                <a:gd name="T9" fmla="*/ 0 h 168"/>
                <a:gd name="T10" fmla="*/ 70 w 118"/>
                <a:gd name="T11" fmla="*/ 49 h 168"/>
                <a:gd name="T12" fmla="*/ 118 w 118"/>
                <a:gd name="T13" fmla="*/ 153 h 168"/>
                <a:gd name="T14" fmla="*/ 90 w 118"/>
                <a:gd name="T1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8">
                  <a:moveTo>
                    <a:pt x="90" y="168"/>
                  </a:moveTo>
                  <a:cubicBezTo>
                    <a:pt x="90" y="168"/>
                    <a:pt x="79" y="119"/>
                    <a:pt x="48" y="58"/>
                  </a:cubicBezTo>
                  <a:cubicBezTo>
                    <a:pt x="42" y="47"/>
                    <a:pt x="0" y="45"/>
                    <a:pt x="0" y="25"/>
                  </a:cubicBezTo>
                  <a:cubicBezTo>
                    <a:pt x="0" y="19"/>
                    <a:pt x="14" y="25"/>
                    <a:pt x="54" y="20"/>
                  </a:cubicBezTo>
                  <a:cubicBezTo>
                    <a:pt x="63" y="19"/>
                    <a:pt x="64" y="0"/>
                    <a:pt x="73" y="0"/>
                  </a:cubicBezTo>
                  <a:cubicBezTo>
                    <a:pt x="87" y="0"/>
                    <a:pt x="63" y="32"/>
                    <a:pt x="70" y="49"/>
                  </a:cubicBezTo>
                  <a:cubicBezTo>
                    <a:pt x="87" y="93"/>
                    <a:pt x="90" y="80"/>
                    <a:pt x="118" y="153"/>
                  </a:cubicBezTo>
                  <a:lnTo>
                    <a:pt x="90" y="168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Sļiďè">
              <a:extLst>
                <a:ext uri="{FF2B5EF4-FFF2-40B4-BE49-F238E27FC236}">
                  <a16:creationId xmlns:a16="http://schemas.microsoft.com/office/drawing/2014/main" id="{2C075192-4513-4E14-8239-385CCA21F28F}"/>
                </a:ext>
              </a:extLst>
            </p:cNvPr>
            <p:cNvSpPr/>
            <p:nvPr/>
          </p:nvSpPr>
          <p:spPr bwMode="auto">
            <a:xfrm>
              <a:off x="7787246" y="2465274"/>
              <a:ext cx="341489" cy="507509"/>
            </a:xfrm>
            <a:custGeom>
              <a:avLst/>
              <a:gdLst>
                <a:gd name="T0" fmla="*/ 27 w 122"/>
                <a:gd name="T1" fmla="*/ 4 h 181"/>
                <a:gd name="T2" fmla="*/ 16 w 122"/>
                <a:gd name="T3" fmla="*/ 56 h 181"/>
                <a:gd name="T4" fmla="*/ 0 w 122"/>
                <a:gd name="T5" fmla="*/ 62 h 181"/>
                <a:gd name="T6" fmla="*/ 21 w 122"/>
                <a:gd name="T7" fmla="*/ 74 h 181"/>
                <a:gd name="T8" fmla="*/ 93 w 122"/>
                <a:gd name="T9" fmla="*/ 181 h 181"/>
                <a:gd name="T10" fmla="*/ 122 w 122"/>
                <a:gd name="T11" fmla="*/ 174 h 181"/>
                <a:gd name="T12" fmla="*/ 41 w 122"/>
                <a:gd name="T13" fmla="*/ 58 h 181"/>
                <a:gd name="T14" fmla="*/ 27 w 122"/>
                <a:gd name="T15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81">
                  <a:moveTo>
                    <a:pt x="27" y="4"/>
                  </a:moveTo>
                  <a:cubicBezTo>
                    <a:pt x="20" y="0"/>
                    <a:pt x="12" y="29"/>
                    <a:pt x="16" y="56"/>
                  </a:cubicBezTo>
                  <a:cubicBezTo>
                    <a:pt x="17" y="60"/>
                    <a:pt x="1" y="53"/>
                    <a:pt x="0" y="62"/>
                  </a:cubicBezTo>
                  <a:cubicBezTo>
                    <a:pt x="0" y="70"/>
                    <a:pt x="21" y="74"/>
                    <a:pt x="21" y="74"/>
                  </a:cubicBezTo>
                  <a:cubicBezTo>
                    <a:pt x="21" y="74"/>
                    <a:pt x="78" y="114"/>
                    <a:pt x="93" y="18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97" y="101"/>
                    <a:pt x="41" y="58"/>
                  </a:cubicBezTo>
                  <a:cubicBezTo>
                    <a:pt x="29" y="48"/>
                    <a:pt x="45" y="12"/>
                    <a:pt x="27" y="4"/>
                  </a:cubicBez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ṣľïḑe">
              <a:extLst>
                <a:ext uri="{FF2B5EF4-FFF2-40B4-BE49-F238E27FC236}">
                  <a16:creationId xmlns:a16="http://schemas.microsoft.com/office/drawing/2014/main" id="{12E96736-A08B-47B2-9755-1F92835BF840}"/>
                </a:ext>
              </a:extLst>
            </p:cNvPr>
            <p:cNvSpPr/>
            <p:nvPr/>
          </p:nvSpPr>
          <p:spPr bwMode="auto">
            <a:xfrm>
              <a:off x="7264891" y="4911033"/>
              <a:ext cx="280749" cy="226759"/>
            </a:xfrm>
            <a:custGeom>
              <a:avLst/>
              <a:gdLst>
                <a:gd name="T0" fmla="*/ 100 w 100"/>
                <a:gd name="T1" fmla="*/ 8 h 81"/>
                <a:gd name="T2" fmla="*/ 39 w 100"/>
                <a:gd name="T3" fmla="*/ 0 h 81"/>
                <a:gd name="T4" fmla="*/ 39 w 100"/>
                <a:gd name="T5" fmla="*/ 34 h 81"/>
                <a:gd name="T6" fmla="*/ 17 w 100"/>
                <a:gd name="T7" fmla="*/ 47 h 81"/>
                <a:gd name="T8" fmla="*/ 0 w 100"/>
                <a:gd name="T9" fmla="*/ 71 h 81"/>
                <a:gd name="T10" fmla="*/ 69 w 100"/>
                <a:gd name="T11" fmla="*/ 66 h 81"/>
                <a:gd name="T12" fmla="*/ 84 w 100"/>
                <a:gd name="T13" fmla="*/ 43 h 81"/>
                <a:gd name="T14" fmla="*/ 100 w 100"/>
                <a:gd name="T15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81">
                  <a:moveTo>
                    <a:pt x="100" y="8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3" y="27"/>
                    <a:pt x="39" y="34"/>
                  </a:cubicBezTo>
                  <a:cubicBezTo>
                    <a:pt x="35" y="42"/>
                    <a:pt x="22" y="45"/>
                    <a:pt x="17" y="47"/>
                  </a:cubicBezTo>
                  <a:cubicBezTo>
                    <a:pt x="10" y="50"/>
                    <a:pt x="0" y="53"/>
                    <a:pt x="0" y="71"/>
                  </a:cubicBezTo>
                  <a:cubicBezTo>
                    <a:pt x="0" y="81"/>
                    <a:pt x="53" y="73"/>
                    <a:pt x="69" y="66"/>
                  </a:cubicBezTo>
                  <a:cubicBezTo>
                    <a:pt x="77" y="63"/>
                    <a:pt x="80" y="60"/>
                    <a:pt x="84" y="43"/>
                  </a:cubicBezTo>
                  <a:cubicBezTo>
                    <a:pt x="85" y="33"/>
                    <a:pt x="100" y="8"/>
                    <a:pt x="100" y="8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şḷîḋe">
              <a:extLst>
                <a:ext uri="{FF2B5EF4-FFF2-40B4-BE49-F238E27FC236}">
                  <a16:creationId xmlns:a16="http://schemas.microsoft.com/office/drawing/2014/main" id="{274FA8C8-7A49-42A6-8913-1147C249DE65}"/>
                </a:ext>
              </a:extLst>
            </p:cNvPr>
            <p:cNvSpPr/>
            <p:nvPr/>
          </p:nvSpPr>
          <p:spPr bwMode="auto">
            <a:xfrm>
              <a:off x="7891178" y="4921831"/>
              <a:ext cx="252405" cy="249705"/>
            </a:xfrm>
            <a:custGeom>
              <a:avLst/>
              <a:gdLst>
                <a:gd name="T0" fmla="*/ 0 w 90"/>
                <a:gd name="T1" fmla="*/ 0 h 89"/>
                <a:gd name="T2" fmla="*/ 61 w 90"/>
                <a:gd name="T3" fmla="*/ 2 h 89"/>
                <a:gd name="T4" fmla="*/ 55 w 90"/>
                <a:gd name="T5" fmla="*/ 36 h 89"/>
                <a:gd name="T6" fmla="*/ 75 w 90"/>
                <a:gd name="T7" fmla="*/ 52 h 89"/>
                <a:gd name="T8" fmla="*/ 87 w 90"/>
                <a:gd name="T9" fmla="*/ 80 h 89"/>
                <a:gd name="T10" fmla="*/ 20 w 90"/>
                <a:gd name="T11" fmla="*/ 62 h 89"/>
                <a:gd name="T12" fmla="*/ 10 w 90"/>
                <a:gd name="T13" fmla="*/ 37 h 89"/>
                <a:gd name="T14" fmla="*/ 0 w 90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9">
                  <a:moveTo>
                    <a:pt x="0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52" y="28"/>
                    <a:pt x="55" y="36"/>
                  </a:cubicBezTo>
                  <a:cubicBezTo>
                    <a:pt x="58" y="44"/>
                    <a:pt x="70" y="49"/>
                    <a:pt x="75" y="52"/>
                  </a:cubicBezTo>
                  <a:cubicBezTo>
                    <a:pt x="81" y="56"/>
                    <a:pt x="90" y="61"/>
                    <a:pt x="87" y="80"/>
                  </a:cubicBezTo>
                  <a:cubicBezTo>
                    <a:pt x="86" y="89"/>
                    <a:pt x="34" y="72"/>
                    <a:pt x="20" y="62"/>
                  </a:cubicBezTo>
                  <a:cubicBezTo>
                    <a:pt x="13" y="57"/>
                    <a:pt x="10" y="54"/>
                    <a:pt x="10" y="37"/>
                  </a:cubicBezTo>
                  <a:cubicBezTo>
                    <a:pt x="10" y="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ś1ïḋe">
              <a:extLst>
                <a:ext uri="{FF2B5EF4-FFF2-40B4-BE49-F238E27FC236}">
                  <a16:creationId xmlns:a16="http://schemas.microsoft.com/office/drawing/2014/main" id="{F73D59AE-A324-430D-8670-07EC4B2EBAD9}"/>
                </a:ext>
              </a:extLst>
            </p:cNvPr>
            <p:cNvSpPr/>
            <p:nvPr/>
          </p:nvSpPr>
          <p:spPr bwMode="auto">
            <a:xfrm>
              <a:off x="7646871" y="3051068"/>
              <a:ext cx="263203" cy="330691"/>
            </a:xfrm>
            <a:prstGeom prst="ellipse">
              <a:avLst/>
            </a:pr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şľiďè">
              <a:extLst>
                <a:ext uri="{FF2B5EF4-FFF2-40B4-BE49-F238E27FC236}">
                  <a16:creationId xmlns:a16="http://schemas.microsoft.com/office/drawing/2014/main" id="{BAC1B83D-20EB-4A31-80F2-7985322C8F92}"/>
                </a:ext>
              </a:extLst>
            </p:cNvPr>
            <p:cNvSpPr/>
            <p:nvPr/>
          </p:nvSpPr>
          <p:spPr bwMode="auto">
            <a:xfrm>
              <a:off x="7696813" y="3345315"/>
              <a:ext cx="166021" cy="164670"/>
            </a:xfrm>
            <a:custGeom>
              <a:avLst/>
              <a:gdLst>
                <a:gd name="T0" fmla="*/ 44 w 59"/>
                <a:gd name="T1" fmla="*/ 0 h 59"/>
                <a:gd name="T2" fmla="*/ 59 w 59"/>
                <a:gd name="T3" fmla="*/ 43 h 59"/>
                <a:gd name="T4" fmla="*/ 29 w 59"/>
                <a:gd name="T5" fmla="*/ 59 h 59"/>
                <a:gd name="T6" fmla="*/ 30 w 59"/>
                <a:gd name="T7" fmla="*/ 59 h 59"/>
                <a:gd name="T8" fmla="*/ 0 w 59"/>
                <a:gd name="T9" fmla="*/ 43 h 59"/>
                <a:gd name="T10" fmla="*/ 15 w 59"/>
                <a:gd name="T11" fmla="*/ 0 h 59"/>
                <a:gd name="T12" fmla="*/ 44 w 59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9">
                  <a:moveTo>
                    <a:pt x="44" y="0"/>
                  </a:moveTo>
                  <a:cubicBezTo>
                    <a:pt x="44" y="0"/>
                    <a:pt x="37" y="32"/>
                    <a:pt x="59" y="43"/>
                  </a:cubicBezTo>
                  <a:cubicBezTo>
                    <a:pt x="59" y="43"/>
                    <a:pt x="53" y="59"/>
                    <a:pt x="29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6" y="59"/>
                    <a:pt x="0" y="43"/>
                    <a:pt x="0" y="43"/>
                  </a:cubicBezTo>
                  <a:cubicBezTo>
                    <a:pt x="22" y="32"/>
                    <a:pt x="15" y="0"/>
                    <a:pt x="15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ṥḻîḑê">
              <a:extLst>
                <a:ext uri="{FF2B5EF4-FFF2-40B4-BE49-F238E27FC236}">
                  <a16:creationId xmlns:a16="http://schemas.microsoft.com/office/drawing/2014/main" id="{50DE5BAE-9D14-4ED5-ACC6-B48177AC1269}"/>
                </a:ext>
              </a:extLst>
            </p:cNvPr>
            <p:cNvSpPr/>
            <p:nvPr/>
          </p:nvSpPr>
          <p:spPr bwMode="auto">
            <a:xfrm>
              <a:off x="7740005" y="3022724"/>
              <a:ext cx="211912" cy="280749"/>
            </a:xfrm>
            <a:custGeom>
              <a:avLst/>
              <a:gdLst>
                <a:gd name="T0" fmla="*/ 12 w 76"/>
                <a:gd name="T1" fmla="*/ 0 h 100"/>
                <a:gd name="T2" fmla="*/ 71 w 76"/>
                <a:gd name="T3" fmla="*/ 100 h 100"/>
                <a:gd name="T4" fmla="*/ 12 w 7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0">
                  <a:moveTo>
                    <a:pt x="12" y="0"/>
                  </a:moveTo>
                  <a:cubicBezTo>
                    <a:pt x="12" y="0"/>
                    <a:pt x="0" y="59"/>
                    <a:pt x="71" y="100"/>
                  </a:cubicBezTo>
                  <a:cubicBezTo>
                    <a:pt x="71" y="100"/>
                    <a:pt x="76" y="19"/>
                    <a:pt x="12" y="0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ṥḷíḋe">
              <a:extLst>
                <a:ext uri="{FF2B5EF4-FFF2-40B4-BE49-F238E27FC236}">
                  <a16:creationId xmlns:a16="http://schemas.microsoft.com/office/drawing/2014/main" id="{0FA09F5E-76A4-48C9-BD70-0B5A0AC22143}"/>
                </a:ext>
              </a:extLst>
            </p:cNvPr>
            <p:cNvSpPr/>
            <p:nvPr/>
          </p:nvSpPr>
          <p:spPr bwMode="auto">
            <a:xfrm>
              <a:off x="3801414" y="3728646"/>
              <a:ext cx="14848" cy="44542"/>
            </a:xfrm>
            <a:custGeom>
              <a:avLst/>
              <a:gdLst>
                <a:gd name="T0" fmla="*/ 4 w 5"/>
                <a:gd name="T1" fmla="*/ 16 h 16"/>
                <a:gd name="T2" fmla="*/ 4 w 5"/>
                <a:gd name="T3" fmla="*/ 12 h 16"/>
                <a:gd name="T4" fmla="*/ 5 w 5"/>
                <a:gd name="T5" fmla="*/ 0 h 16"/>
                <a:gd name="T6" fmla="*/ 1 w 5"/>
                <a:gd name="T7" fmla="*/ 0 h 16"/>
                <a:gd name="T8" fmla="*/ 0 w 5"/>
                <a:gd name="T9" fmla="*/ 16 h 16"/>
                <a:gd name="T10" fmla="*/ 4 w 5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6">
                  <a:moveTo>
                    <a:pt x="4" y="16"/>
                  </a:moveTo>
                  <a:cubicBezTo>
                    <a:pt x="4" y="16"/>
                    <a:pt x="4" y="15"/>
                    <a:pt x="4" y="12"/>
                  </a:cubicBezTo>
                  <a:cubicBezTo>
                    <a:pt x="4" y="9"/>
                    <a:pt x="5" y="5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0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ṥliḍe">
              <a:extLst>
                <a:ext uri="{FF2B5EF4-FFF2-40B4-BE49-F238E27FC236}">
                  <a16:creationId xmlns:a16="http://schemas.microsoft.com/office/drawing/2014/main" id="{BF952625-628A-4622-B3B6-9F31A64FB828}"/>
                </a:ext>
              </a:extLst>
            </p:cNvPr>
            <p:cNvSpPr/>
            <p:nvPr/>
          </p:nvSpPr>
          <p:spPr bwMode="auto">
            <a:xfrm>
              <a:off x="3816261" y="2683934"/>
              <a:ext cx="885441" cy="955628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sļiḑè">
              <a:extLst>
                <a:ext uri="{FF2B5EF4-FFF2-40B4-BE49-F238E27FC236}">
                  <a16:creationId xmlns:a16="http://schemas.microsoft.com/office/drawing/2014/main" id="{6D933809-A3AD-49D5-9B42-FBDC786D1968}"/>
                </a:ext>
              </a:extLst>
            </p:cNvPr>
            <p:cNvSpPr/>
            <p:nvPr/>
          </p:nvSpPr>
          <p:spPr bwMode="auto">
            <a:xfrm>
              <a:off x="4792136" y="2663688"/>
              <a:ext cx="47242" cy="17547"/>
            </a:xfrm>
            <a:custGeom>
              <a:avLst/>
              <a:gdLst>
                <a:gd name="T0" fmla="*/ 1 w 17"/>
                <a:gd name="T1" fmla="*/ 6 h 6"/>
                <a:gd name="T2" fmla="*/ 17 w 17"/>
                <a:gd name="T3" fmla="*/ 4 h 6"/>
                <a:gd name="T4" fmla="*/ 16 w 17"/>
                <a:gd name="T5" fmla="*/ 0 h 6"/>
                <a:gd name="T6" fmla="*/ 0 w 17"/>
                <a:gd name="T7" fmla="*/ 2 h 6"/>
                <a:gd name="T8" fmla="*/ 1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" y="6"/>
                  </a:moveTo>
                  <a:cubicBezTo>
                    <a:pt x="6" y="5"/>
                    <a:pt x="11" y="4"/>
                    <a:pt x="17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ŝḷíḓe">
              <a:extLst>
                <a:ext uri="{FF2B5EF4-FFF2-40B4-BE49-F238E27FC236}">
                  <a16:creationId xmlns:a16="http://schemas.microsoft.com/office/drawing/2014/main" id="{D59FB6A0-0E3A-4263-9F92-230F6B210119}"/>
                </a:ext>
              </a:extLst>
            </p:cNvPr>
            <p:cNvSpPr/>
            <p:nvPr/>
          </p:nvSpPr>
          <p:spPr bwMode="auto">
            <a:xfrm>
              <a:off x="8174627" y="3319670"/>
              <a:ext cx="41843" cy="33744"/>
            </a:xfrm>
            <a:custGeom>
              <a:avLst/>
              <a:gdLst>
                <a:gd name="T0" fmla="*/ 0 w 15"/>
                <a:gd name="T1" fmla="*/ 3 h 12"/>
                <a:gd name="T2" fmla="*/ 0 w 15"/>
                <a:gd name="T3" fmla="*/ 3 h 12"/>
                <a:gd name="T4" fmla="*/ 13 w 15"/>
                <a:gd name="T5" fmla="*/ 12 h 12"/>
                <a:gd name="T6" fmla="*/ 15 w 15"/>
                <a:gd name="T7" fmla="*/ 9 h 12"/>
                <a:gd name="T8" fmla="*/ 2 w 15"/>
                <a:gd name="T9" fmla="*/ 0 h 12"/>
                <a:gd name="T10" fmla="*/ 0 w 1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6" y="7"/>
                    <a:pt x="13" y="1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ṣḷïḍe">
              <a:extLst>
                <a:ext uri="{FF2B5EF4-FFF2-40B4-BE49-F238E27FC236}">
                  <a16:creationId xmlns:a16="http://schemas.microsoft.com/office/drawing/2014/main" id="{34828935-8F3D-4FF8-A2C7-FDE7DD289FDA}"/>
                </a:ext>
              </a:extLst>
            </p:cNvPr>
            <p:cNvSpPr/>
            <p:nvPr/>
          </p:nvSpPr>
          <p:spPr bwMode="auto">
            <a:xfrm>
              <a:off x="8274509" y="3410103"/>
              <a:ext cx="300996" cy="1294417"/>
            </a:xfrm>
            <a:custGeom>
              <a:avLst/>
              <a:gdLst>
                <a:gd name="T0" fmla="*/ 96 w 107"/>
                <a:gd name="T1" fmla="*/ 429 h 462"/>
                <a:gd name="T2" fmla="*/ 91 w 107"/>
                <a:gd name="T3" fmla="*/ 461 h 462"/>
                <a:gd name="T4" fmla="*/ 95 w 107"/>
                <a:gd name="T5" fmla="*/ 462 h 462"/>
                <a:gd name="T6" fmla="*/ 100 w 107"/>
                <a:gd name="T7" fmla="*/ 429 h 462"/>
                <a:gd name="T8" fmla="*/ 96 w 107"/>
                <a:gd name="T9" fmla="*/ 429 h 462"/>
                <a:gd name="T10" fmla="*/ 101 w 107"/>
                <a:gd name="T11" fmla="*/ 365 h 462"/>
                <a:gd name="T12" fmla="*/ 99 w 107"/>
                <a:gd name="T13" fmla="*/ 397 h 462"/>
                <a:gd name="T14" fmla="*/ 103 w 107"/>
                <a:gd name="T15" fmla="*/ 397 h 462"/>
                <a:gd name="T16" fmla="*/ 105 w 107"/>
                <a:gd name="T17" fmla="*/ 365 h 462"/>
                <a:gd name="T18" fmla="*/ 101 w 107"/>
                <a:gd name="T19" fmla="*/ 365 h 462"/>
                <a:gd name="T20" fmla="*/ 102 w 107"/>
                <a:gd name="T21" fmla="*/ 300 h 462"/>
                <a:gd name="T22" fmla="*/ 103 w 107"/>
                <a:gd name="T23" fmla="*/ 322 h 462"/>
                <a:gd name="T24" fmla="*/ 103 w 107"/>
                <a:gd name="T25" fmla="*/ 333 h 462"/>
                <a:gd name="T26" fmla="*/ 107 w 107"/>
                <a:gd name="T27" fmla="*/ 333 h 462"/>
                <a:gd name="T28" fmla="*/ 107 w 107"/>
                <a:gd name="T29" fmla="*/ 322 h 462"/>
                <a:gd name="T30" fmla="*/ 106 w 107"/>
                <a:gd name="T31" fmla="*/ 300 h 462"/>
                <a:gd name="T32" fmla="*/ 102 w 107"/>
                <a:gd name="T33" fmla="*/ 300 h 462"/>
                <a:gd name="T34" fmla="*/ 97 w 107"/>
                <a:gd name="T35" fmla="*/ 236 h 462"/>
                <a:gd name="T36" fmla="*/ 101 w 107"/>
                <a:gd name="T37" fmla="*/ 268 h 462"/>
                <a:gd name="T38" fmla="*/ 105 w 107"/>
                <a:gd name="T39" fmla="*/ 268 h 462"/>
                <a:gd name="T40" fmla="*/ 101 w 107"/>
                <a:gd name="T41" fmla="*/ 236 h 462"/>
                <a:gd name="T42" fmla="*/ 97 w 107"/>
                <a:gd name="T43" fmla="*/ 236 h 462"/>
                <a:gd name="T44" fmla="*/ 86 w 107"/>
                <a:gd name="T45" fmla="*/ 173 h 462"/>
                <a:gd name="T46" fmla="*/ 93 w 107"/>
                <a:gd name="T47" fmla="*/ 204 h 462"/>
                <a:gd name="T48" fmla="*/ 97 w 107"/>
                <a:gd name="T49" fmla="*/ 204 h 462"/>
                <a:gd name="T50" fmla="*/ 90 w 107"/>
                <a:gd name="T51" fmla="*/ 172 h 462"/>
                <a:gd name="T52" fmla="*/ 86 w 107"/>
                <a:gd name="T53" fmla="*/ 173 h 462"/>
                <a:gd name="T54" fmla="*/ 67 w 107"/>
                <a:gd name="T55" fmla="*/ 111 h 462"/>
                <a:gd name="T56" fmla="*/ 77 w 107"/>
                <a:gd name="T57" fmla="*/ 142 h 462"/>
                <a:gd name="T58" fmla="*/ 81 w 107"/>
                <a:gd name="T59" fmla="*/ 141 h 462"/>
                <a:gd name="T60" fmla="*/ 70 w 107"/>
                <a:gd name="T61" fmla="*/ 110 h 462"/>
                <a:gd name="T62" fmla="*/ 67 w 107"/>
                <a:gd name="T63" fmla="*/ 111 h 462"/>
                <a:gd name="T64" fmla="*/ 38 w 107"/>
                <a:gd name="T65" fmla="*/ 54 h 462"/>
                <a:gd name="T66" fmla="*/ 54 w 107"/>
                <a:gd name="T67" fmla="*/ 82 h 462"/>
                <a:gd name="T68" fmla="*/ 57 w 107"/>
                <a:gd name="T69" fmla="*/ 80 h 462"/>
                <a:gd name="T70" fmla="*/ 42 w 107"/>
                <a:gd name="T71" fmla="*/ 52 h 462"/>
                <a:gd name="T72" fmla="*/ 38 w 107"/>
                <a:gd name="T73" fmla="*/ 54 h 462"/>
                <a:gd name="T74" fmla="*/ 0 w 107"/>
                <a:gd name="T75" fmla="*/ 2 h 462"/>
                <a:gd name="T76" fmla="*/ 20 w 107"/>
                <a:gd name="T77" fmla="*/ 27 h 462"/>
                <a:gd name="T78" fmla="*/ 24 w 107"/>
                <a:gd name="T79" fmla="*/ 25 h 462"/>
                <a:gd name="T80" fmla="*/ 3 w 107"/>
                <a:gd name="T81" fmla="*/ 0 h 462"/>
                <a:gd name="T82" fmla="*/ 0 w 107"/>
                <a:gd name="T83" fmla="*/ 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462">
                  <a:moveTo>
                    <a:pt x="96" y="429"/>
                  </a:moveTo>
                  <a:cubicBezTo>
                    <a:pt x="94" y="439"/>
                    <a:pt x="93" y="450"/>
                    <a:pt x="91" y="461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51"/>
                    <a:pt x="98" y="440"/>
                    <a:pt x="100" y="429"/>
                  </a:cubicBezTo>
                  <a:cubicBezTo>
                    <a:pt x="96" y="429"/>
                    <a:pt x="96" y="429"/>
                    <a:pt x="96" y="429"/>
                  </a:cubicBezTo>
                  <a:close/>
                  <a:moveTo>
                    <a:pt x="101" y="365"/>
                  </a:moveTo>
                  <a:cubicBezTo>
                    <a:pt x="101" y="375"/>
                    <a:pt x="100" y="386"/>
                    <a:pt x="99" y="397"/>
                  </a:cubicBezTo>
                  <a:cubicBezTo>
                    <a:pt x="103" y="397"/>
                    <a:pt x="103" y="397"/>
                    <a:pt x="103" y="397"/>
                  </a:cubicBezTo>
                  <a:cubicBezTo>
                    <a:pt x="104" y="386"/>
                    <a:pt x="105" y="375"/>
                    <a:pt x="105" y="365"/>
                  </a:cubicBezTo>
                  <a:cubicBezTo>
                    <a:pt x="101" y="365"/>
                    <a:pt x="101" y="365"/>
                    <a:pt x="101" y="365"/>
                  </a:cubicBezTo>
                  <a:close/>
                  <a:moveTo>
                    <a:pt x="102" y="300"/>
                  </a:moveTo>
                  <a:cubicBezTo>
                    <a:pt x="102" y="307"/>
                    <a:pt x="103" y="314"/>
                    <a:pt x="103" y="322"/>
                  </a:cubicBezTo>
                  <a:cubicBezTo>
                    <a:pt x="103" y="325"/>
                    <a:pt x="103" y="329"/>
                    <a:pt x="103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7" y="329"/>
                    <a:pt x="107" y="325"/>
                    <a:pt x="107" y="322"/>
                  </a:cubicBezTo>
                  <a:cubicBezTo>
                    <a:pt x="107" y="314"/>
                    <a:pt x="106" y="307"/>
                    <a:pt x="106" y="300"/>
                  </a:cubicBezTo>
                  <a:cubicBezTo>
                    <a:pt x="102" y="300"/>
                    <a:pt x="102" y="300"/>
                    <a:pt x="102" y="300"/>
                  </a:cubicBezTo>
                  <a:close/>
                  <a:moveTo>
                    <a:pt x="97" y="236"/>
                  </a:moveTo>
                  <a:cubicBezTo>
                    <a:pt x="99" y="246"/>
                    <a:pt x="100" y="257"/>
                    <a:pt x="101" y="268"/>
                  </a:cubicBezTo>
                  <a:cubicBezTo>
                    <a:pt x="105" y="268"/>
                    <a:pt x="105" y="268"/>
                    <a:pt x="105" y="268"/>
                  </a:cubicBezTo>
                  <a:cubicBezTo>
                    <a:pt x="104" y="257"/>
                    <a:pt x="103" y="246"/>
                    <a:pt x="101" y="236"/>
                  </a:cubicBezTo>
                  <a:lnTo>
                    <a:pt x="97" y="236"/>
                  </a:lnTo>
                  <a:close/>
                  <a:moveTo>
                    <a:pt x="86" y="173"/>
                  </a:moveTo>
                  <a:cubicBezTo>
                    <a:pt x="88" y="183"/>
                    <a:pt x="91" y="193"/>
                    <a:pt x="93" y="204"/>
                  </a:cubicBezTo>
                  <a:cubicBezTo>
                    <a:pt x="97" y="204"/>
                    <a:pt x="97" y="204"/>
                    <a:pt x="97" y="204"/>
                  </a:cubicBezTo>
                  <a:cubicBezTo>
                    <a:pt x="95" y="193"/>
                    <a:pt x="92" y="182"/>
                    <a:pt x="90" y="172"/>
                  </a:cubicBezTo>
                  <a:lnTo>
                    <a:pt x="86" y="173"/>
                  </a:lnTo>
                  <a:close/>
                  <a:moveTo>
                    <a:pt x="67" y="111"/>
                  </a:moveTo>
                  <a:cubicBezTo>
                    <a:pt x="70" y="121"/>
                    <a:pt x="74" y="131"/>
                    <a:pt x="77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78" y="130"/>
                    <a:pt x="74" y="120"/>
                    <a:pt x="70" y="110"/>
                  </a:cubicBezTo>
                  <a:lnTo>
                    <a:pt x="67" y="111"/>
                  </a:lnTo>
                  <a:close/>
                  <a:moveTo>
                    <a:pt x="38" y="54"/>
                  </a:moveTo>
                  <a:cubicBezTo>
                    <a:pt x="43" y="62"/>
                    <a:pt x="49" y="72"/>
                    <a:pt x="54" y="82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2" y="70"/>
                    <a:pt x="47" y="61"/>
                    <a:pt x="42" y="52"/>
                  </a:cubicBezTo>
                  <a:cubicBezTo>
                    <a:pt x="38" y="54"/>
                    <a:pt x="38" y="54"/>
                    <a:pt x="38" y="54"/>
                  </a:cubicBezTo>
                  <a:close/>
                  <a:moveTo>
                    <a:pt x="0" y="2"/>
                  </a:moveTo>
                  <a:cubicBezTo>
                    <a:pt x="6" y="9"/>
                    <a:pt x="13" y="18"/>
                    <a:pt x="20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6" y="15"/>
                    <a:pt x="9" y="7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ṩľïďê">
              <a:extLst>
                <a:ext uri="{FF2B5EF4-FFF2-40B4-BE49-F238E27FC236}">
                  <a16:creationId xmlns:a16="http://schemas.microsoft.com/office/drawing/2014/main" id="{26760E52-E6D2-49A9-82BC-C101C572F88C}"/>
                </a:ext>
              </a:extLst>
            </p:cNvPr>
            <p:cNvSpPr/>
            <p:nvPr/>
          </p:nvSpPr>
          <p:spPr bwMode="auto">
            <a:xfrm>
              <a:off x="8508016" y="4790905"/>
              <a:ext cx="18897" cy="44542"/>
            </a:xfrm>
            <a:custGeom>
              <a:avLst/>
              <a:gdLst>
                <a:gd name="T0" fmla="*/ 3 w 7"/>
                <a:gd name="T1" fmla="*/ 0 h 16"/>
                <a:gd name="T2" fmla="*/ 0 w 7"/>
                <a:gd name="T3" fmla="*/ 16 h 16"/>
                <a:gd name="T4" fmla="*/ 4 w 7"/>
                <a:gd name="T5" fmla="*/ 16 h 16"/>
                <a:gd name="T6" fmla="*/ 7 w 7"/>
                <a:gd name="T7" fmla="*/ 1 h 16"/>
                <a:gd name="T8" fmla="*/ 3 w 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3" y="0"/>
                  </a:moveTo>
                  <a:cubicBezTo>
                    <a:pt x="2" y="5"/>
                    <a:pt x="1" y="10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1"/>
                    <a:pt x="6" y="6"/>
                    <a:pt x="7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ṣ1idé">
              <a:extLst>
                <a:ext uri="{FF2B5EF4-FFF2-40B4-BE49-F238E27FC236}">
                  <a16:creationId xmlns:a16="http://schemas.microsoft.com/office/drawing/2014/main" id="{7B0CC7EF-C8E4-4FA4-8608-9A1C90ADCE23}"/>
                </a:ext>
              </a:extLst>
            </p:cNvPr>
            <p:cNvSpPr/>
            <p:nvPr/>
          </p:nvSpPr>
          <p:spPr bwMode="auto">
            <a:xfrm>
              <a:off x="7730556" y="2069795"/>
              <a:ext cx="62089" cy="59389"/>
            </a:xfrm>
            <a:custGeom>
              <a:avLst/>
              <a:gdLst>
                <a:gd name="T0" fmla="*/ 0 w 46"/>
                <a:gd name="T1" fmla="*/ 4 h 44"/>
                <a:gd name="T2" fmla="*/ 42 w 46"/>
                <a:gd name="T3" fmla="*/ 44 h 44"/>
                <a:gd name="T4" fmla="*/ 46 w 46"/>
                <a:gd name="T5" fmla="*/ 40 h 44"/>
                <a:gd name="T6" fmla="*/ 4 w 46"/>
                <a:gd name="T7" fmla="*/ 0 h 44"/>
                <a:gd name="T8" fmla="*/ 0 w 46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0" y="4"/>
                  </a:moveTo>
                  <a:lnTo>
                    <a:pt x="42" y="44"/>
                  </a:lnTo>
                  <a:lnTo>
                    <a:pt x="46" y="4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śļíḍê">
              <a:extLst>
                <a:ext uri="{FF2B5EF4-FFF2-40B4-BE49-F238E27FC236}">
                  <a16:creationId xmlns:a16="http://schemas.microsoft.com/office/drawing/2014/main" id="{8CF44CA4-0F6D-43C8-AD81-2BCEBFDEC8B7}"/>
                </a:ext>
              </a:extLst>
            </p:cNvPr>
            <p:cNvSpPr/>
            <p:nvPr/>
          </p:nvSpPr>
          <p:spPr bwMode="auto">
            <a:xfrm>
              <a:off x="7730556" y="2069795"/>
              <a:ext cx="62089" cy="59389"/>
            </a:xfrm>
            <a:custGeom>
              <a:avLst/>
              <a:gdLst>
                <a:gd name="T0" fmla="*/ 0 w 46"/>
                <a:gd name="T1" fmla="*/ 4 h 44"/>
                <a:gd name="T2" fmla="*/ 42 w 46"/>
                <a:gd name="T3" fmla="*/ 44 h 44"/>
                <a:gd name="T4" fmla="*/ 46 w 46"/>
                <a:gd name="T5" fmla="*/ 40 h 44"/>
                <a:gd name="T6" fmla="*/ 4 w 4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0" y="4"/>
                  </a:moveTo>
                  <a:lnTo>
                    <a:pt x="42" y="44"/>
                  </a:lnTo>
                  <a:lnTo>
                    <a:pt x="46" y="4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ṩ1ídê">
              <a:extLst>
                <a:ext uri="{FF2B5EF4-FFF2-40B4-BE49-F238E27FC236}">
                  <a16:creationId xmlns:a16="http://schemas.microsoft.com/office/drawing/2014/main" id="{376625F8-9D73-41ED-949D-A3ADD5E065D6}"/>
                </a:ext>
              </a:extLst>
            </p:cNvPr>
            <p:cNvSpPr/>
            <p:nvPr/>
          </p:nvSpPr>
          <p:spPr bwMode="auto">
            <a:xfrm>
              <a:off x="7772399" y="1946967"/>
              <a:ext cx="56690" cy="164670"/>
            </a:xfrm>
            <a:custGeom>
              <a:avLst/>
              <a:gdLst>
                <a:gd name="T0" fmla="*/ 0 w 42"/>
                <a:gd name="T1" fmla="*/ 2 h 122"/>
                <a:gd name="T2" fmla="*/ 34 w 42"/>
                <a:gd name="T3" fmla="*/ 122 h 122"/>
                <a:gd name="T4" fmla="*/ 42 w 42"/>
                <a:gd name="T5" fmla="*/ 118 h 122"/>
                <a:gd name="T6" fmla="*/ 9 w 42"/>
                <a:gd name="T7" fmla="*/ 0 h 122"/>
                <a:gd name="T8" fmla="*/ 0 w 42"/>
                <a:gd name="T9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2">
                  <a:moveTo>
                    <a:pt x="0" y="2"/>
                  </a:moveTo>
                  <a:lnTo>
                    <a:pt x="34" y="122"/>
                  </a:lnTo>
                  <a:lnTo>
                    <a:pt x="42" y="118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ṡḷïḑé">
              <a:extLst>
                <a:ext uri="{FF2B5EF4-FFF2-40B4-BE49-F238E27FC236}">
                  <a16:creationId xmlns:a16="http://schemas.microsoft.com/office/drawing/2014/main" id="{1A15D689-C059-415C-A27E-AF2EA3DBEADB}"/>
                </a:ext>
              </a:extLst>
            </p:cNvPr>
            <p:cNvSpPr/>
            <p:nvPr/>
          </p:nvSpPr>
          <p:spPr bwMode="auto">
            <a:xfrm>
              <a:off x="7772399" y="1946967"/>
              <a:ext cx="56690" cy="164670"/>
            </a:xfrm>
            <a:custGeom>
              <a:avLst/>
              <a:gdLst>
                <a:gd name="T0" fmla="*/ 0 w 42"/>
                <a:gd name="T1" fmla="*/ 2 h 122"/>
                <a:gd name="T2" fmla="*/ 34 w 42"/>
                <a:gd name="T3" fmla="*/ 122 h 122"/>
                <a:gd name="T4" fmla="*/ 42 w 42"/>
                <a:gd name="T5" fmla="*/ 118 h 122"/>
                <a:gd name="T6" fmla="*/ 9 w 42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22">
                  <a:moveTo>
                    <a:pt x="0" y="2"/>
                  </a:moveTo>
                  <a:lnTo>
                    <a:pt x="34" y="122"/>
                  </a:lnTo>
                  <a:lnTo>
                    <a:pt x="42" y="1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š1íďê">
              <a:extLst>
                <a:ext uri="{FF2B5EF4-FFF2-40B4-BE49-F238E27FC236}">
                  <a16:creationId xmlns:a16="http://schemas.microsoft.com/office/drawing/2014/main" id="{6CC7AE0D-7CD4-4EFC-BB95-0FD046140230}"/>
                </a:ext>
              </a:extLst>
            </p:cNvPr>
            <p:cNvSpPr/>
            <p:nvPr/>
          </p:nvSpPr>
          <p:spPr bwMode="auto">
            <a:xfrm>
              <a:off x="7857433" y="1946967"/>
              <a:ext cx="25646" cy="145774"/>
            </a:xfrm>
            <a:custGeom>
              <a:avLst/>
              <a:gdLst>
                <a:gd name="T0" fmla="*/ 10 w 19"/>
                <a:gd name="T1" fmla="*/ 0 h 108"/>
                <a:gd name="T2" fmla="*/ 0 w 19"/>
                <a:gd name="T3" fmla="*/ 108 h 108"/>
                <a:gd name="T4" fmla="*/ 8 w 19"/>
                <a:gd name="T5" fmla="*/ 108 h 108"/>
                <a:gd name="T6" fmla="*/ 19 w 19"/>
                <a:gd name="T7" fmla="*/ 2 h 108"/>
                <a:gd name="T8" fmla="*/ 10 w 19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8">
                  <a:moveTo>
                    <a:pt x="10" y="0"/>
                  </a:moveTo>
                  <a:lnTo>
                    <a:pt x="0" y="108"/>
                  </a:lnTo>
                  <a:lnTo>
                    <a:pt x="8" y="108"/>
                  </a:lnTo>
                  <a:lnTo>
                    <a:pt x="19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ŝ1ïḓê">
              <a:extLst>
                <a:ext uri="{FF2B5EF4-FFF2-40B4-BE49-F238E27FC236}">
                  <a16:creationId xmlns:a16="http://schemas.microsoft.com/office/drawing/2014/main" id="{6CDF0D20-5433-4285-BC14-E3547C98A2B6}"/>
                </a:ext>
              </a:extLst>
            </p:cNvPr>
            <p:cNvSpPr/>
            <p:nvPr/>
          </p:nvSpPr>
          <p:spPr bwMode="auto">
            <a:xfrm>
              <a:off x="7857433" y="1946967"/>
              <a:ext cx="25646" cy="145774"/>
            </a:xfrm>
            <a:custGeom>
              <a:avLst/>
              <a:gdLst>
                <a:gd name="T0" fmla="*/ 10 w 19"/>
                <a:gd name="T1" fmla="*/ 0 h 108"/>
                <a:gd name="T2" fmla="*/ 0 w 19"/>
                <a:gd name="T3" fmla="*/ 108 h 108"/>
                <a:gd name="T4" fmla="*/ 8 w 19"/>
                <a:gd name="T5" fmla="*/ 108 h 108"/>
                <a:gd name="T6" fmla="*/ 19 w 19"/>
                <a:gd name="T7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8">
                  <a:moveTo>
                    <a:pt x="10" y="0"/>
                  </a:moveTo>
                  <a:lnTo>
                    <a:pt x="0" y="108"/>
                  </a:lnTo>
                  <a:lnTo>
                    <a:pt x="8" y="108"/>
                  </a:lnTo>
                  <a:lnTo>
                    <a:pt x="19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ṩļiḍé">
              <a:extLst>
                <a:ext uri="{FF2B5EF4-FFF2-40B4-BE49-F238E27FC236}">
                  <a16:creationId xmlns:a16="http://schemas.microsoft.com/office/drawing/2014/main" id="{46C77F9A-F9A0-463C-A6BD-A4126BC07058}"/>
                </a:ext>
              </a:extLst>
            </p:cNvPr>
            <p:cNvSpPr/>
            <p:nvPr/>
          </p:nvSpPr>
          <p:spPr bwMode="auto">
            <a:xfrm>
              <a:off x="7907375" y="1999608"/>
              <a:ext cx="109331" cy="112030"/>
            </a:xfrm>
            <a:custGeom>
              <a:avLst/>
              <a:gdLst>
                <a:gd name="T0" fmla="*/ 77 w 81"/>
                <a:gd name="T1" fmla="*/ 0 h 83"/>
                <a:gd name="T2" fmla="*/ 0 w 81"/>
                <a:gd name="T3" fmla="*/ 79 h 83"/>
                <a:gd name="T4" fmla="*/ 6 w 81"/>
                <a:gd name="T5" fmla="*/ 83 h 83"/>
                <a:gd name="T6" fmla="*/ 81 w 81"/>
                <a:gd name="T7" fmla="*/ 5 h 83"/>
                <a:gd name="T8" fmla="*/ 77 w 81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3">
                  <a:moveTo>
                    <a:pt x="77" y="0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81" y="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ś1ïďê">
              <a:extLst>
                <a:ext uri="{FF2B5EF4-FFF2-40B4-BE49-F238E27FC236}">
                  <a16:creationId xmlns:a16="http://schemas.microsoft.com/office/drawing/2014/main" id="{D2A0F310-759C-4CF5-8DE4-19412BB9DA72}"/>
                </a:ext>
              </a:extLst>
            </p:cNvPr>
            <p:cNvSpPr/>
            <p:nvPr/>
          </p:nvSpPr>
          <p:spPr bwMode="auto">
            <a:xfrm>
              <a:off x="7907375" y="1999608"/>
              <a:ext cx="109331" cy="112030"/>
            </a:xfrm>
            <a:custGeom>
              <a:avLst/>
              <a:gdLst>
                <a:gd name="T0" fmla="*/ 77 w 81"/>
                <a:gd name="T1" fmla="*/ 0 h 83"/>
                <a:gd name="T2" fmla="*/ 0 w 81"/>
                <a:gd name="T3" fmla="*/ 79 h 83"/>
                <a:gd name="T4" fmla="*/ 6 w 81"/>
                <a:gd name="T5" fmla="*/ 83 h 83"/>
                <a:gd name="T6" fmla="*/ 81 w 81"/>
                <a:gd name="T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3">
                  <a:moveTo>
                    <a:pt x="77" y="0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81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ṧľíďé">
              <a:extLst>
                <a:ext uri="{FF2B5EF4-FFF2-40B4-BE49-F238E27FC236}">
                  <a16:creationId xmlns:a16="http://schemas.microsoft.com/office/drawing/2014/main" id="{02C2D64D-D35D-4AF1-94FA-8CE4A1382B4F}"/>
                </a:ext>
              </a:extLst>
            </p:cNvPr>
            <p:cNvSpPr/>
            <p:nvPr/>
          </p:nvSpPr>
          <p:spPr bwMode="auto">
            <a:xfrm>
              <a:off x="7924921" y="2148081"/>
              <a:ext cx="161971" cy="1214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ṥḻíḓè">
              <a:extLst>
                <a:ext uri="{FF2B5EF4-FFF2-40B4-BE49-F238E27FC236}">
                  <a16:creationId xmlns:a16="http://schemas.microsoft.com/office/drawing/2014/main" id="{D7A034BD-9122-4FFB-A783-50B753CABC9F}"/>
                </a:ext>
              </a:extLst>
            </p:cNvPr>
            <p:cNvSpPr/>
            <p:nvPr/>
          </p:nvSpPr>
          <p:spPr bwMode="auto">
            <a:xfrm>
              <a:off x="7924921" y="2148081"/>
              <a:ext cx="161971" cy="12148"/>
            </a:xfrm>
            <a:custGeom>
              <a:avLst/>
              <a:gdLst>
                <a:gd name="T0" fmla="*/ 0 w 120"/>
                <a:gd name="T1" fmla="*/ 9 h 9"/>
                <a:gd name="T2" fmla="*/ 120 w 120"/>
                <a:gd name="T3" fmla="*/ 9 h 9"/>
                <a:gd name="T4" fmla="*/ 120 w 120"/>
                <a:gd name="T5" fmla="*/ 0 h 9"/>
                <a:gd name="T6" fmla="*/ 0 w 12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">
                  <a:moveTo>
                    <a:pt x="0" y="9"/>
                  </a:moveTo>
                  <a:lnTo>
                    <a:pt x="120" y="9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ṣľîḓé">
              <a:extLst>
                <a:ext uri="{FF2B5EF4-FFF2-40B4-BE49-F238E27FC236}">
                  <a16:creationId xmlns:a16="http://schemas.microsoft.com/office/drawing/2014/main" id="{D8202A3D-A4EF-4BA4-BC0A-2AF7A6D5B788}"/>
                </a:ext>
              </a:extLst>
            </p:cNvPr>
            <p:cNvSpPr/>
            <p:nvPr/>
          </p:nvSpPr>
          <p:spPr bwMode="auto">
            <a:xfrm>
              <a:off x="7888478" y="2193973"/>
              <a:ext cx="145774" cy="70187"/>
            </a:xfrm>
            <a:custGeom>
              <a:avLst/>
              <a:gdLst>
                <a:gd name="T0" fmla="*/ 0 w 108"/>
                <a:gd name="T1" fmla="*/ 8 h 52"/>
                <a:gd name="T2" fmla="*/ 104 w 108"/>
                <a:gd name="T3" fmla="*/ 52 h 52"/>
                <a:gd name="T4" fmla="*/ 108 w 108"/>
                <a:gd name="T5" fmla="*/ 45 h 52"/>
                <a:gd name="T6" fmla="*/ 4 w 108"/>
                <a:gd name="T7" fmla="*/ 0 h 52"/>
                <a:gd name="T8" fmla="*/ 0 w 108"/>
                <a:gd name="T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2">
                  <a:moveTo>
                    <a:pt x="0" y="8"/>
                  </a:moveTo>
                  <a:lnTo>
                    <a:pt x="104" y="52"/>
                  </a:lnTo>
                  <a:lnTo>
                    <a:pt x="108" y="45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$ļidé">
              <a:extLst>
                <a:ext uri="{FF2B5EF4-FFF2-40B4-BE49-F238E27FC236}">
                  <a16:creationId xmlns:a16="http://schemas.microsoft.com/office/drawing/2014/main" id="{F3922D67-6E88-4E04-A6A2-62170B2DFB89}"/>
                </a:ext>
              </a:extLst>
            </p:cNvPr>
            <p:cNvSpPr/>
            <p:nvPr/>
          </p:nvSpPr>
          <p:spPr bwMode="auto">
            <a:xfrm>
              <a:off x="7888478" y="2193973"/>
              <a:ext cx="145774" cy="70187"/>
            </a:xfrm>
            <a:custGeom>
              <a:avLst/>
              <a:gdLst>
                <a:gd name="T0" fmla="*/ 0 w 108"/>
                <a:gd name="T1" fmla="*/ 8 h 52"/>
                <a:gd name="T2" fmla="*/ 104 w 108"/>
                <a:gd name="T3" fmla="*/ 52 h 52"/>
                <a:gd name="T4" fmla="*/ 108 w 108"/>
                <a:gd name="T5" fmla="*/ 45 h 52"/>
                <a:gd name="T6" fmla="*/ 4 w 108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52">
                  <a:moveTo>
                    <a:pt x="0" y="8"/>
                  </a:moveTo>
                  <a:lnTo>
                    <a:pt x="104" y="52"/>
                  </a:lnTo>
                  <a:lnTo>
                    <a:pt x="108" y="4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šḻiḋè">
              <a:extLst>
                <a:ext uri="{FF2B5EF4-FFF2-40B4-BE49-F238E27FC236}">
                  <a16:creationId xmlns:a16="http://schemas.microsoft.com/office/drawing/2014/main" id="{C3D9B596-4B61-4300-BBF3-B28D986D22AB}"/>
                </a:ext>
              </a:extLst>
            </p:cNvPr>
            <p:cNvSpPr/>
            <p:nvPr/>
          </p:nvSpPr>
          <p:spPr bwMode="auto">
            <a:xfrm>
              <a:off x="7857433" y="2220968"/>
              <a:ext cx="58040" cy="98533"/>
            </a:xfrm>
            <a:custGeom>
              <a:avLst/>
              <a:gdLst>
                <a:gd name="T0" fmla="*/ 0 w 43"/>
                <a:gd name="T1" fmla="*/ 5 h 73"/>
                <a:gd name="T2" fmla="*/ 37 w 43"/>
                <a:gd name="T3" fmla="*/ 73 h 73"/>
                <a:gd name="T4" fmla="*/ 43 w 43"/>
                <a:gd name="T5" fmla="*/ 69 h 73"/>
                <a:gd name="T6" fmla="*/ 6 w 43"/>
                <a:gd name="T7" fmla="*/ 0 h 73"/>
                <a:gd name="T8" fmla="*/ 0 w 43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0" y="5"/>
                  </a:moveTo>
                  <a:lnTo>
                    <a:pt x="37" y="73"/>
                  </a:lnTo>
                  <a:lnTo>
                    <a:pt x="43" y="69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ṡḻiḋe">
              <a:extLst>
                <a:ext uri="{FF2B5EF4-FFF2-40B4-BE49-F238E27FC236}">
                  <a16:creationId xmlns:a16="http://schemas.microsoft.com/office/drawing/2014/main" id="{0CC80761-38B8-4875-99EE-705DD3C48F21}"/>
                </a:ext>
              </a:extLst>
            </p:cNvPr>
            <p:cNvSpPr/>
            <p:nvPr/>
          </p:nvSpPr>
          <p:spPr bwMode="auto">
            <a:xfrm>
              <a:off x="7857433" y="2220968"/>
              <a:ext cx="58040" cy="98533"/>
            </a:xfrm>
            <a:custGeom>
              <a:avLst/>
              <a:gdLst>
                <a:gd name="T0" fmla="*/ 0 w 43"/>
                <a:gd name="T1" fmla="*/ 5 h 73"/>
                <a:gd name="T2" fmla="*/ 37 w 43"/>
                <a:gd name="T3" fmla="*/ 73 h 73"/>
                <a:gd name="T4" fmla="*/ 43 w 43"/>
                <a:gd name="T5" fmla="*/ 69 h 73"/>
                <a:gd name="T6" fmla="*/ 6 w 43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3">
                  <a:moveTo>
                    <a:pt x="0" y="5"/>
                  </a:moveTo>
                  <a:lnTo>
                    <a:pt x="37" y="73"/>
                  </a:lnTo>
                  <a:lnTo>
                    <a:pt x="43" y="69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$ḷîḓè">
              <a:extLst>
                <a:ext uri="{FF2B5EF4-FFF2-40B4-BE49-F238E27FC236}">
                  <a16:creationId xmlns:a16="http://schemas.microsoft.com/office/drawing/2014/main" id="{21E769EC-308D-4BF5-ADAC-BBA6BA5D98A7}"/>
                </a:ext>
              </a:extLst>
            </p:cNvPr>
            <p:cNvSpPr/>
            <p:nvPr/>
          </p:nvSpPr>
          <p:spPr bwMode="auto">
            <a:xfrm>
              <a:off x="4886619" y="1652720"/>
              <a:ext cx="1901808" cy="3339299"/>
            </a:xfrm>
            <a:custGeom>
              <a:avLst/>
              <a:gdLst>
                <a:gd name="T0" fmla="*/ 678 w 678"/>
                <a:gd name="T1" fmla="*/ 1144 h 1192"/>
                <a:gd name="T2" fmla="*/ 630 w 678"/>
                <a:gd name="T3" fmla="*/ 1192 h 1192"/>
                <a:gd name="T4" fmla="*/ 48 w 678"/>
                <a:gd name="T5" fmla="*/ 1192 h 1192"/>
                <a:gd name="T6" fmla="*/ 0 w 678"/>
                <a:gd name="T7" fmla="*/ 1144 h 1192"/>
                <a:gd name="T8" fmla="*/ 0 w 678"/>
                <a:gd name="T9" fmla="*/ 48 h 1192"/>
                <a:gd name="T10" fmla="*/ 48 w 678"/>
                <a:gd name="T11" fmla="*/ 0 h 1192"/>
                <a:gd name="T12" fmla="*/ 630 w 678"/>
                <a:gd name="T13" fmla="*/ 0 h 1192"/>
                <a:gd name="T14" fmla="*/ 678 w 678"/>
                <a:gd name="T15" fmla="*/ 48 h 1192"/>
                <a:gd name="T16" fmla="*/ 678 w 678"/>
                <a:gd name="T17" fmla="*/ 114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1192">
                  <a:moveTo>
                    <a:pt x="678" y="1144"/>
                  </a:moveTo>
                  <a:cubicBezTo>
                    <a:pt x="678" y="1171"/>
                    <a:pt x="656" y="1192"/>
                    <a:pt x="630" y="1192"/>
                  </a:cubicBezTo>
                  <a:cubicBezTo>
                    <a:pt x="48" y="1192"/>
                    <a:pt x="48" y="1192"/>
                    <a:pt x="48" y="1192"/>
                  </a:cubicBezTo>
                  <a:cubicBezTo>
                    <a:pt x="22" y="1192"/>
                    <a:pt x="0" y="1171"/>
                    <a:pt x="0" y="114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56" y="0"/>
                    <a:pt x="678" y="22"/>
                    <a:pt x="678" y="48"/>
                  </a:cubicBezTo>
                  <a:cubicBezTo>
                    <a:pt x="678" y="1144"/>
                    <a:pt x="678" y="1144"/>
                    <a:pt x="678" y="1144"/>
                  </a:cubicBezTo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Sḷíḍé">
              <a:extLst>
                <a:ext uri="{FF2B5EF4-FFF2-40B4-BE49-F238E27FC236}">
                  <a16:creationId xmlns:a16="http://schemas.microsoft.com/office/drawing/2014/main" id="{BFF13C85-F6AE-43CE-8D92-BDCEACD036EA}"/>
                </a:ext>
              </a:extLst>
            </p:cNvPr>
            <p:cNvSpPr/>
            <p:nvPr/>
          </p:nvSpPr>
          <p:spPr bwMode="auto">
            <a:xfrm>
              <a:off x="5052638" y="1946967"/>
              <a:ext cx="1581915" cy="2750805"/>
            </a:xfrm>
            <a:custGeom>
              <a:avLst/>
              <a:gdLst>
                <a:gd name="T0" fmla="*/ 564 w 564"/>
                <a:gd name="T1" fmla="*/ 934 h 982"/>
                <a:gd name="T2" fmla="*/ 517 w 564"/>
                <a:gd name="T3" fmla="*/ 982 h 982"/>
                <a:gd name="T4" fmla="*/ 47 w 564"/>
                <a:gd name="T5" fmla="*/ 982 h 982"/>
                <a:gd name="T6" fmla="*/ 0 w 564"/>
                <a:gd name="T7" fmla="*/ 934 h 982"/>
                <a:gd name="T8" fmla="*/ 0 w 564"/>
                <a:gd name="T9" fmla="*/ 48 h 982"/>
                <a:gd name="T10" fmla="*/ 47 w 564"/>
                <a:gd name="T11" fmla="*/ 0 h 982"/>
                <a:gd name="T12" fmla="*/ 517 w 564"/>
                <a:gd name="T13" fmla="*/ 0 h 982"/>
                <a:gd name="T14" fmla="*/ 564 w 564"/>
                <a:gd name="T15" fmla="*/ 48 h 982"/>
                <a:gd name="T16" fmla="*/ 564 w 564"/>
                <a:gd name="T17" fmla="*/ 93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982">
                  <a:moveTo>
                    <a:pt x="564" y="934"/>
                  </a:moveTo>
                  <a:cubicBezTo>
                    <a:pt x="564" y="961"/>
                    <a:pt x="543" y="982"/>
                    <a:pt x="517" y="982"/>
                  </a:cubicBezTo>
                  <a:cubicBezTo>
                    <a:pt x="47" y="982"/>
                    <a:pt x="47" y="982"/>
                    <a:pt x="47" y="982"/>
                  </a:cubicBezTo>
                  <a:cubicBezTo>
                    <a:pt x="21" y="982"/>
                    <a:pt x="0" y="961"/>
                    <a:pt x="0" y="93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43" y="0"/>
                    <a:pt x="564" y="22"/>
                    <a:pt x="564" y="48"/>
                  </a:cubicBezTo>
                  <a:cubicBezTo>
                    <a:pt x="564" y="934"/>
                    <a:pt x="564" y="934"/>
                    <a:pt x="564" y="9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ŝļíḋê">
              <a:extLst>
                <a:ext uri="{FF2B5EF4-FFF2-40B4-BE49-F238E27FC236}">
                  <a16:creationId xmlns:a16="http://schemas.microsoft.com/office/drawing/2014/main" id="{E45E37B1-C4C4-4E0B-A661-DCC8AF35BE27}"/>
                </a:ext>
              </a:extLst>
            </p:cNvPr>
            <p:cNvSpPr/>
            <p:nvPr/>
          </p:nvSpPr>
          <p:spPr bwMode="auto">
            <a:xfrm>
              <a:off x="5927281" y="3308872"/>
              <a:ext cx="606041" cy="1013668"/>
            </a:xfrm>
            <a:prstGeom prst="rect">
              <a:avLst/>
            </a:pr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šḷîde">
              <a:extLst>
                <a:ext uri="{FF2B5EF4-FFF2-40B4-BE49-F238E27FC236}">
                  <a16:creationId xmlns:a16="http://schemas.microsoft.com/office/drawing/2014/main" id="{9191DD52-541C-4167-9998-F21C7B6334E3}"/>
                </a:ext>
              </a:extLst>
            </p:cNvPr>
            <p:cNvSpPr/>
            <p:nvPr/>
          </p:nvSpPr>
          <p:spPr bwMode="auto">
            <a:xfrm>
              <a:off x="5927281" y="3308872"/>
              <a:ext cx="606041" cy="1013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ṧlîďè">
              <a:extLst>
                <a:ext uri="{FF2B5EF4-FFF2-40B4-BE49-F238E27FC236}">
                  <a16:creationId xmlns:a16="http://schemas.microsoft.com/office/drawing/2014/main" id="{879FF2F5-EA64-4290-9817-9A83BCC51718}"/>
                </a:ext>
              </a:extLst>
            </p:cNvPr>
            <p:cNvSpPr/>
            <p:nvPr/>
          </p:nvSpPr>
          <p:spPr bwMode="auto">
            <a:xfrm>
              <a:off x="6033912" y="3725947"/>
              <a:ext cx="431922" cy="431922"/>
            </a:xfrm>
            <a:prstGeom prst="ellipse">
              <a:avLst/>
            </a:prstGeom>
            <a:solidFill>
              <a:srgbClr val="D2C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ṩlíḋé">
              <a:extLst>
                <a:ext uri="{FF2B5EF4-FFF2-40B4-BE49-F238E27FC236}">
                  <a16:creationId xmlns:a16="http://schemas.microsoft.com/office/drawing/2014/main" id="{6E5432B1-C84A-425F-9172-5D0DB7101DA3}"/>
                </a:ext>
              </a:extLst>
            </p:cNvPr>
            <p:cNvSpPr/>
            <p:nvPr/>
          </p:nvSpPr>
          <p:spPr bwMode="auto">
            <a:xfrm>
              <a:off x="5434620" y="1775548"/>
              <a:ext cx="664080" cy="64788"/>
            </a:xfrm>
            <a:custGeom>
              <a:avLst/>
              <a:gdLst>
                <a:gd name="T0" fmla="*/ 237 w 237"/>
                <a:gd name="T1" fmla="*/ 12 h 23"/>
                <a:gd name="T2" fmla="*/ 226 w 237"/>
                <a:gd name="T3" fmla="*/ 23 h 23"/>
                <a:gd name="T4" fmla="*/ 11 w 237"/>
                <a:gd name="T5" fmla="*/ 23 h 23"/>
                <a:gd name="T6" fmla="*/ 0 w 237"/>
                <a:gd name="T7" fmla="*/ 12 h 23"/>
                <a:gd name="T8" fmla="*/ 11 w 237"/>
                <a:gd name="T9" fmla="*/ 0 h 23"/>
                <a:gd name="T10" fmla="*/ 226 w 237"/>
                <a:gd name="T11" fmla="*/ 0 h 23"/>
                <a:gd name="T12" fmla="*/ 237 w 237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3">
                  <a:moveTo>
                    <a:pt x="237" y="12"/>
                  </a:moveTo>
                  <a:cubicBezTo>
                    <a:pt x="237" y="18"/>
                    <a:pt x="232" y="23"/>
                    <a:pt x="226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32" y="0"/>
                    <a:pt x="237" y="5"/>
                    <a:pt x="237" y="12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ľíḋe">
              <a:extLst>
                <a:ext uri="{FF2B5EF4-FFF2-40B4-BE49-F238E27FC236}">
                  <a16:creationId xmlns:a16="http://schemas.microsoft.com/office/drawing/2014/main" id="{FF3CEA40-CAE4-4ABE-98CA-0F300D6B99EF}"/>
                </a:ext>
              </a:extLst>
            </p:cNvPr>
            <p:cNvSpPr/>
            <p:nvPr/>
          </p:nvSpPr>
          <p:spPr bwMode="auto">
            <a:xfrm>
              <a:off x="6152691" y="1775548"/>
              <a:ext cx="66139" cy="67488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şľidé">
              <a:extLst>
                <a:ext uri="{FF2B5EF4-FFF2-40B4-BE49-F238E27FC236}">
                  <a16:creationId xmlns:a16="http://schemas.microsoft.com/office/drawing/2014/main" id="{4528E938-D459-49DB-9EC4-E029F8BC301C}"/>
                </a:ext>
              </a:extLst>
            </p:cNvPr>
            <p:cNvSpPr/>
            <p:nvPr/>
          </p:nvSpPr>
          <p:spPr bwMode="auto">
            <a:xfrm>
              <a:off x="5728867" y="4726117"/>
              <a:ext cx="218661" cy="218661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1iḓè">
              <a:extLst>
                <a:ext uri="{FF2B5EF4-FFF2-40B4-BE49-F238E27FC236}">
                  <a16:creationId xmlns:a16="http://schemas.microsoft.com/office/drawing/2014/main" id="{B8F7E550-CBB5-4533-87EE-C5A9C32E69EC}"/>
                </a:ext>
              </a:extLst>
            </p:cNvPr>
            <p:cNvSpPr/>
            <p:nvPr/>
          </p:nvSpPr>
          <p:spPr bwMode="auto">
            <a:xfrm>
              <a:off x="5148471" y="4379229"/>
              <a:ext cx="1390250" cy="184917"/>
            </a:xfrm>
            <a:custGeom>
              <a:avLst/>
              <a:gdLst>
                <a:gd name="T0" fmla="*/ 1026 w 1030"/>
                <a:gd name="T1" fmla="*/ 133 h 137"/>
                <a:gd name="T2" fmla="*/ 1026 w 1030"/>
                <a:gd name="T3" fmla="*/ 128 h 137"/>
                <a:gd name="T4" fmla="*/ 8 w 1030"/>
                <a:gd name="T5" fmla="*/ 128 h 137"/>
                <a:gd name="T6" fmla="*/ 8 w 1030"/>
                <a:gd name="T7" fmla="*/ 8 h 137"/>
                <a:gd name="T8" fmla="*/ 1022 w 1030"/>
                <a:gd name="T9" fmla="*/ 8 h 137"/>
                <a:gd name="T10" fmla="*/ 1022 w 1030"/>
                <a:gd name="T11" fmla="*/ 133 h 137"/>
                <a:gd name="T12" fmla="*/ 1026 w 1030"/>
                <a:gd name="T13" fmla="*/ 133 h 137"/>
                <a:gd name="T14" fmla="*/ 1026 w 1030"/>
                <a:gd name="T15" fmla="*/ 128 h 137"/>
                <a:gd name="T16" fmla="*/ 1026 w 1030"/>
                <a:gd name="T17" fmla="*/ 133 h 137"/>
                <a:gd name="T18" fmla="*/ 1030 w 1030"/>
                <a:gd name="T19" fmla="*/ 133 h 137"/>
                <a:gd name="T20" fmla="*/ 1030 w 1030"/>
                <a:gd name="T21" fmla="*/ 0 h 137"/>
                <a:gd name="T22" fmla="*/ 0 w 1030"/>
                <a:gd name="T23" fmla="*/ 0 h 137"/>
                <a:gd name="T24" fmla="*/ 0 w 1030"/>
                <a:gd name="T25" fmla="*/ 137 h 137"/>
                <a:gd name="T26" fmla="*/ 1030 w 1030"/>
                <a:gd name="T27" fmla="*/ 137 h 137"/>
                <a:gd name="T28" fmla="*/ 1030 w 1030"/>
                <a:gd name="T29" fmla="*/ 133 h 137"/>
                <a:gd name="T30" fmla="*/ 1026 w 1030"/>
                <a:gd name="T31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0" h="137">
                  <a:moveTo>
                    <a:pt x="1026" y="133"/>
                  </a:moveTo>
                  <a:lnTo>
                    <a:pt x="1026" y="128"/>
                  </a:lnTo>
                  <a:lnTo>
                    <a:pt x="8" y="128"/>
                  </a:lnTo>
                  <a:lnTo>
                    <a:pt x="8" y="8"/>
                  </a:lnTo>
                  <a:lnTo>
                    <a:pt x="1022" y="8"/>
                  </a:lnTo>
                  <a:lnTo>
                    <a:pt x="1022" y="133"/>
                  </a:lnTo>
                  <a:lnTo>
                    <a:pt x="1026" y="133"/>
                  </a:lnTo>
                  <a:lnTo>
                    <a:pt x="1026" y="128"/>
                  </a:lnTo>
                  <a:lnTo>
                    <a:pt x="1026" y="133"/>
                  </a:lnTo>
                  <a:lnTo>
                    <a:pt x="1030" y="133"/>
                  </a:lnTo>
                  <a:lnTo>
                    <a:pt x="103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1030" y="137"/>
                  </a:lnTo>
                  <a:lnTo>
                    <a:pt x="1030" y="133"/>
                  </a:lnTo>
                  <a:lnTo>
                    <a:pt x="1026" y="133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ṧ1îďê">
              <a:extLst>
                <a:ext uri="{FF2B5EF4-FFF2-40B4-BE49-F238E27FC236}">
                  <a16:creationId xmlns:a16="http://schemas.microsoft.com/office/drawing/2014/main" id="{AEB71129-65C3-4E30-AC26-03FF6316E562}"/>
                </a:ext>
              </a:extLst>
            </p:cNvPr>
            <p:cNvSpPr/>
            <p:nvPr/>
          </p:nvSpPr>
          <p:spPr bwMode="auto">
            <a:xfrm>
              <a:off x="5175467" y="2002307"/>
              <a:ext cx="1334910" cy="90434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ś1íďê">
              <a:extLst>
                <a:ext uri="{FF2B5EF4-FFF2-40B4-BE49-F238E27FC236}">
                  <a16:creationId xmlns:a16="http://schemas.microsoft.com/office/drawing/2014/main" id="{BF540D3D-7F14-4DF3-BBCC-2495EA328CB8}"/>
                </a:ext>
              </a:extLst>
            </p:cNvPr>
            <p:cNvSpPr/>
            <p:nvPr/>
          </p:nvSpPr>
          <p:spPr bwMode="auto">
            <a:xfrm>
              <a:off x="6005567" y="2162928"/>
              <a:ext cx="4589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ŝļïḍe">
              <a:extLst>
                <a:ext uri="{FF2B5EF4-FFF2-40B4-BE49-F238E27FC236}">
                  <a16:creationId xmlns:a16="http://schemas.microsoft.com/office/drawing/2014/main" id="{76D0C7EA-DA58-4C3B-91E6-6BC4F94C239F}"/>
                </a:ext>
              </a:extLst>
            </p:cNvPr>
            <p:cNvSpPr/>
            <p:nvPr/>
          </p:nvSpPr>
          <p:spPr bwMode="auto">
            <a:xfrm>
              <a:off x="6005567" y="2162928"/>
              <a:ext cx="45892" cy="10798"/>
            </a:xfrm>
            <a:custGeom>
              <a:avLst/>
              <a:gdLst>
                <a:gd name="T0" fmla="*/ 34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4 w 34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4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şḷîḓe">
              <a:extLst>
                <a:ext uri="{FF2B5EF4-FFF2-40B4-BE49-F238E27FC236}">
                  <a16:creationId xmlns:a16="http://schemas.microsoft.com/office/drawing/2014/main" id="{1370DF5C-4EA3-48FD-B2CF-428716C2BF7A}"/>
                </a:ext>
              </a:extLst>
            </p:cNvPr>
            <p:cNvSpPr/>
            <p:nvPr/>
          </p:nvSpPr>
          <p:spPr bwMode="auto">
            <a:xfrm>
              <a:off x="5288846" y="2162928"/>
              <a:ext cx="627637" cy="10798"/>
            </a:xfrm>
            <a:custGeom>
              <a:avLst/>
              <a:gdLst>
                <a:gd name="T0" fmla="*/ 66 w 465"/>
                <a:gd name="T1" fmla="*/ 0 h 8"/>
                <a:gd name="T2" fmla="*/ 0 w 465"/>
                <a:gd name="T3" fmla="*/ 0 h 8"/>
                <a:gd name="T4" fmla="*/ 0 w 465"/>
                <a:gd name="T5" fmla="*/ 8 h 8"/>
                <a:gd name="T6" fmla="*/ 66 w 465"/>
                <a:gd name="T7" fmla="*/ 8 h 8"/>
                <a:gd name="T8" fmla="*/ 66 w 465"/>
                <a:gd name="T9" fmla="*/ 0 h 8"/>
                <a:gd name="T10" fmla="*/ 199 w 465"/>
                <a:gd name="T11" fmla="*/ 0 h 8"/>
                <a:gd name="T12" fmla="*/ 133 w 465"/>
                <a:gd name="T13" fmla="*/ 0 h 8"/>
                <a:gd name="T14" fmla="*/ 133 w 465"/>
                <a:gd name="T15" fmla="*/ 8 h 8"/>
                <a:gd name="T16" fmla="*/ 199 w 465"/>
                <a:gd name="T17" fmla="*/ 8 h 8"/>
                <a:gd name="T18" fmla="*/ 199 w 465"/>
                <a:gd name="T19" fmla="*/ 0 h 8"/>
                <a:gd name="T20" fmla="*/ 332 w 465"/>
                <a:gd name="T21" fmla="*/ 0 h 8"/>
                <a:gd name="T22" fmla="*/ 266 w 465"/>
                <a:gd name="T23" fmla="*/ 0 h 8"/>
                <a:gd name="T24" fmla="*/ 266 w 465"/>
                <a:gd name="T25" fmla="*/ 8 h 8"/>
                <a:gd name="T26" fmla="*/ 332 w 465"/>
                <a:gd name="T27" fmla="*/ 8 h 8"/>
                <a:gd name="T28" fmla="*/ 332 w 465"/>
                <a:gd name="T29" fmla="*/ 0 h 8"/>
                <a:gd name="T30" fmla="*/ 465 w 465"/>
                <a:gd name="T31" fmla="*/ 0 h 8"/>
                <a:gd name="T32" fmla="*/ 398 w 465"/>
                <a:gd name="T33" fmla="*/ 0 h 8"/>
                <a:gd name="T34" fmla="*/ 398 w 465"/>
                <a:gd name="T35" fmla="*/ 8 h 8"/>
                <a:gd name="T36" fmla="*/ 465 w 465"/>
                <a:gd name="T37" fmla="*/ 8 h 8"/>
                <a:gd name="T38" fmla="*/ 465 w 465"/>
                <a:gd name="T3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5" h="8">
                  <a:moveTo>
                    <a:pt x="66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6" y="8"/>
                  </a:lnTo>
                  <a:lnTo>
                    <a:pt x="66" y="0"/>
                  </a:lnTo>
                  <a:close/>
                  <a:moveTo>
                    <a:pt x="199" y="0"/>
                  </a:moveTo>
                  <a:lnTo>
                    <a:pt x="133" y="0"/>
                  </a:lnTo>
                  <a:lnTo>
                    <a:pt x="133" y="8"/>
                  </a:lnTo>
                  <a:lnTo>
                    <a:pt x="199" y="8"/>
                  </a:lnTo>
                  <a:lnTo>
                    <a:pt x="199" y="0"/>
                  </a:lnTo>
                  <a:close/>
                  <a:moveTo>
                    <a:pt x="332" y="0"/>
                  </a:moveTo>
                  <a:lnTo>
                    <a:pt x="266" y="0"/>
                  </a:lnTo>
                  <a:lnTo>
                    <a:pt x="266" y="8"/>
                  </a:lnTo>
                  <a:lnTo>
                    <a:pt x="332" y="8"/>
                  </a:lnTo>
                  <a:lnTo>
                    <a:pt x="332" y="0"/>
                  </a:lnTo>
                  <a:close/>
                  <a:moveTo>
                    <a:pt x="465" y="0"/>
                  </a:moveTo>
                  <a:lnTo>
                    <a:pt x="398" y="0"/>
                  </a:lnTo>
                  <a:lnTo>
                    <a:pt x="398" y="8"/>
                  </a:lnTo>
                  <a:lnTo>
                    <a:pt x="465" y="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ṩḷîḓê">
              <a:extLst>
                <a:ext uri="{FF2B5EF4-FFF2-40B4-BE49-F238E27FC236}">
                  <a16:creationId xmlns:a16="http://schemas.microsoft.com/office/drawing/2014/main" id="{F6870863-3784-4E64-B1EB-4016D971B12A}"/>
                </a:ext>
              </a:extLst>
            </p:cNvPr>
            <p:cNvSpPr/>
            <p:nvPr/>
          </p:nvSpPr>
          <p:spPr bwMode="auto">
            <a:xfrm>
              <a:off x="5148471" y="2162928"/>
              <a:ext cx="49941" cy="49941"/>
            </a:xfrm>
            <a:custGeom>
              <a:avLst/>
              <a:gdLst>
                <a:gd name="T0" fmla="*/ 37 w 37"/>
                <a:gd name="T1" fmla="*/ 0 h 37"/>
                <a:gd name="T2" fmla="*/ 0 w 37"/>
                <a:gd name="T3" fmla="*/ 0 h 37"/>
                <a:gd name="T4" fmla="*/ 0 w 37"/>
                <a:gd name="T5" fmla="*/ 37 h 37"/>
                <a:gd name="T6" fmla="*/ 8 w 37"/>
                <a:gd name="T7" fmla="*/ 37 h 37"/>
                <a:gd name="T8" fmla="*/ 8 w 37"/>
                <a:gd name="T9" fmla="*/ 8 h 37"/>
                <a:gd name="T10" fmla="*/ 37 w 37"/>
                <a:gd name="T11" fmla="*/ 8 h 37"/>
                <a:gd name="T12" fmla="*/ 37 w 3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8"/>
                  </a:lnTo>
                  <a:lnTo>
                    <a:pt x="37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śḷïďè">
              <a:extLst>
                <a:ext uri="{FF2B5EF4-FFF2-40B4-BE49-F238E27FC236}">
                  <a16:creationId xmlns:a16="http://schemas.microsoft.com/office/drawing/2014/main" id="{98AEBA2B-666C-433B-AB61-CF2ED918DD06}"/>
                </a:ext>
              </a:extLst>
            </p:cNvPr>
            <p:cNvSpPr/>
            <p:nvPr/>
          </p:nvSpPr>
          <p:spPr bwMode="auto">
            <a:xfrm>
              <a:off x="5148471" y="2300603"/>
              <a:ext cx="10798" cy="433272"/>
            </a:xfrm>
            <a:custGeom>
              <a:avLst/>
              <a:gdLst>
                <a:gd name="T0" fmla="*/ 0 w 8"/>
                <a:gd name="T1" fmla="*/ 257 h 321"/>
                <a:gd name="T2" fmla="*/ 0 w 8"/>
                <a:gd name="T3" fmla="*/ 321 h 321"/>
                <a:gd name="T4" fmla="*/ 8 w 8"/>
                <a:gd name="T5" fmla="*/ 321 h 321"/>
                <a:gd name="T6" fmla="*/ 8 w 8"/>
                <a:gd name="T7" fmla="*/ 257 h 321"/>
                <a:gd name="T8" fmla="*/ 0 w 8"/>
                <a:gd name="T9" fmla="*/ 257 h 321"/>
                <a:gd name="T10" fmla="*/ 0 w 8"/>
                <a:gd name="T11" fmla="*/ 128 h 321"/>
                <a:gd name="T12" fmla="*/ 0 w 8"/>
                <a:gd name="T13" fmla="*/ 193 h 321"/>
                <a:gd name="T14" fmla="*/ 8 w 8"/>
                <a:gd name="T15" fmla="*/ 193 h 321"/>
                <a:gd name="T16" fmla="*/ 8 w 8"/>
                <a:gd name="T17" fmla="*/ 128 h 321"/>
                <a:gd name="T18" fmla="*/ 0 w 8"/>
                <a:gd name="T19" fmla="*/ 128 h 321"/>
                <a:gd name="T20" fmla="*/ 0 w 8"/>
                <a:gd name="T21" fmla="*/ 0 h 321"/>
                <a:gd name="T22" fmla="*/ 0 w 8"/>
                <a:gd name="T23" fmla="*/ 64 h 321"/>
                <a:gd name="T24" fmla="*/ 8 w 8"/>
                <a:gd name="T25" fmla="*/ 64 h 321"/>
                <a:gd name="T26" fmla="*/ 8 w 8"/>
                <a:gd name="T27" fmla="*/ 0 h 321"/>
                <a:gd name="T28" fmla="*/ 0 w 8"/>
                <a:gd name="T2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321">
                  <a:moveTo>
                    <a:pt x="0" y="257"/>
                  </a:moveTo>
                  <a:lnTo>
                    <a:pt x="0" y="321"/>
                  </a:lnTo>
                  <a:lnTo>
                    <a:pt x="8" y="321"/>
                  </a:lnTo>
                  <a:lnTo>
                    <a:pt x="8" y="257"/>
                  </a:lnTo>
                  <a:lnTo>
                    <a:pt x="0" y="257"/>
                  </a:lnTo>
                  <a:close/>
                  <a:moveTo>
                    <a:pt x="0" y="128"/>
                  </a:moveTo>
                  <a:lnTo>
                    <a:pt x="0" y="193"/>
                  </a:lnTo>
                  <a:lnTo>
                    <a:pt x="8" y="193"/>
                  </a:lnTo>
                  <a:lnTo>
                    <a:pt x="8" y="128"/>
                  </a:lnTo>
                  <a:lnTo>
                    <a:pt x="0" y="128"/>
                  </a:lnTo>
                  <a:close/>
                  <a:moveTo>
                    <a:pt x="0" y="0"/>
                  </a:moveTo>
                  <a:lnTo>
                    <a:pt x="0" y="64"/>
                  </a:lnTo>
                  <a:lnTo>
                    <a:pt x="8" y="6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ṡlîḍê">
              <a:extLst>
                <a:ext uri="{FF2B5EF4-FFF2-40B4-BE49-F238E27FC236}">
                  <a16:creationId xmlns:a16="http://schemas.microsoft.com/office/drawing/2014/main" id="{DEAE48AE-A521-457F-964A-6A9CA9EAD21A}"/>
                </a:ext>
              </a:extLst>
            </p:cNvPr>
            <p:cNvSpPr/>
            <p:nvPr/>
          </p:nvSpPr>
          <p:spPr bwMode="auto">
            <a:xfrm>
              <a:off x="5148471" y="2821609"/>
              <a:ext cx="49941" cy="49941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37 h 37"/>
                <a:gd name="T4" fmla="*/ 37 w 37"/>
                <a:gd name="T5" fmla="*/ 37 h 37"/>
                <a:gd name="T6" fmla="*/ 37 w 37"/>
                <a:gd name="T7" fmla="*/ 29 h 37"/>
                <a:gd name="T8" fmla="*/ 8 w 37"/>
                <a:gd name="T9" fmla="*/ 29 h 37"/>
                <a:gd name="T10" fmla="*/ 8 w 37"/>
                <a:gd name="T11" fmla="*/ 0 h 37"/>
                <a:gd name="T12" fmla="*/ 0 w 3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0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37" y="29"/>
                  </a:lnTo>
                  <a:lnTo>
                    <a:pt x="8" y="29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ṥ1íḓè">
              <a:extLst>
                <a:ext uri="{FF2B5EF4-FFF2-40B4-BE49-F238E27FC236}">
                  <a16:creationId xmlns:a16="http://schemas.microsoft.com/office/drawing/2014/main" id="{35A73FCF-3573-41B5-8485-7D2F80C4E861}"/>
                </a:ext>
              </a:extLst>
            </p:cNvPr>
            <p:cNvSpPr/>
            <p:nvPr/>
          </p:nvSpPr>
          <p:spPr bwMode="auto">
            <a:xfrm>
              <a:off x="5288846" y="2860753"/>
              <a:ext cx="627637" cy="10798"/>
            </a:xfrm>
            <a:custGeom>
              <a:avLst/>
              <a:gdLst>
                <a:gd name="T0" fmla="*/ 398 w 465"/>
                <a:gd name="T1" fmla="*/ 8 h 8"/>
                <a:gd name="T2" fmla="*/ 465 w 465"/>
                <a:gd name="T3" fmla="*/ 8 h 8"/>
                <a:gd name="T4" fmla="*/ 465 w 465"/>
                <a:gd name="T5" fmla="*/ 0 h 8"/>
                <a:gd name="T6" fmla="*/ 398 w 465"/>
                <a:gd name="T7" fmla="*/ 0 h 8"/>
                <a:gd name="T8" fmla="*/ 398 w 465"/>
                <a:gd name="T9" fmla="*/ 8 h 8"/>
                <a:gd name="T10" fmla="*/ 266 w 465"/>
                <a:gd name="T11" fmla="*/ 8 h 8"/>
                <a:gd name="T12" fmla="*/ 332 w 465"/>
                <a:gd name="T13" fmla="*/ 8 h 8"/>
                <a:gd name="T14" fmla="*/ 332 w 465"/>
                <a:gd name="T15" fmla="*/ 0 h 8"/>
                <a:gd name="T16" fmla="*/ 266 w 465"/>
                <a:gd name="T17" fmla="*/ 0 h 8"/>
                <a:gd name="T18" fmla="*/ 266 w 465"/>
                <a:gd name="T19" fmla="*/ 8 h 8"/>
                <a:gd name="T20" fmla="*/ 133 w 465"/>
                <a:gd name="T21" fmla="*/ 8 h 8"/>
                <a:gd name="T22" fmla="*/ 199 w 465"/>
                <a:gd name="T23" fmla="*/ 8 h 8"/>
                <a:gd name="T24" fmla="*/ 199 w 465"/>
                <a:gd name="T25" fmla="*/ 0 h 8"/>
                <a:gd name="T26" fmla="*/ 133 w 465"/>
                <a:gd name="T27" fmla="*/ 0 h 8"/>
                <a:gd name="T28" fmla="*/ 133 w 465"/>
                <a:gd name="T29" fmla="*/ 8 h 8"/>
                <a:gd name="T30" fmla="*/ 0 w 465"/>
                <a:gd name="T31" fmla="*/ 8 h 8"/>
                <a:gd name="T32" fmla="*/ 66 w 465"/>
                <a:gd name="T33" fmla="*/ 8 h 8"/>
                <a:gd name="T34" fmla="*/ 66 w 465"/>
                <a:gd name="T35" fmla="*/ 0 h 8"/>
                <a:gd name="T36" fmla="*/ 0 w 465"/>
                <a:gd name="T37" fmla="*/ 0 h 8"/>
                <a:gd name="T38" fmla="*/ 0 w 465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5" h="8">
                  <a:moveTo>
                    <a:pt x="398" y="8"/>
                  </a:moveTo>
                  <a:lnTo>
                    <a:pt x="465" y="8"/>
                  </a:lnTo>
                  <a:lnTo>
                    <a:pt x="465" y="0"/>
                  </a:lnTo>
                  <a:lnTo>
                    <a:pt x="398" y="0"/>
                  </a:lnTo>
                  <a:lnTo>
                    <a:pt x="398" y="8"/>
                  </a:lnTo>
                  <a:close/>
                  <a:moveTo>
                    <a:pt x="266" y="8"/>
                  </a:moveTo>
                  <a:lnTo>
                    <a:pt x="332" y="8"/>
                  </a:lnTo>
                  <a:lnTo>
                    <a:pt x="332" y="0"/>
                  </a:lnTo>
                  <a:lnTo>
                    <a:pt x="266" y="0"/>
                  </a:lnTo>
                  <a:lnTo>
                    <a:pt x="266" y="8"/>
                  </a:lnTo>
                  <a:close/>
                  <a:moveTo>
                    <a:pt x="133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133" y="0"/>
                  </a:lnTo>
                  <a:lnTo>
                    <a:pt x="133" y="8"/>
                  </a:lnTo>
                  <a:close/>
                  <a:moveTo>
                    <a:pt x="0" y="8"/>
                  </a:moveTo>
                  <a:lnTo>
                    <a:pt x="66" y="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šḷïḓê">
              <a:extLst>
                <a:ext uri="{FF2B5EF4-FFF2-40B4-BE49-F238E27FC236}">
                  <a16:creationId xmlns:a16="http://schemas.microsoft.com/office/drawing/2014/main" id="{A44B5FCF-D806-489E-A13B-912A41C050F8}"/>
                </a:ext>
              </a:extLst>
            </p:cNvPr>
            <p:cNvSpPr/>
            <p:nvPr/>
          </p:nvSpPr>
          <p:spPr bwMode="auto">
            <a:xfrm>
              <a:off x="6005567" y="2860753"/>
              <a:ext cx="4589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ŝ1ïďè">
              <a:extLst>
                <a:ext uri="{FF2B5EF4-FFF2-40B4-BE49-F238E27FC236}">
                  <a16:creationId xmlns:a16="http://schemas.microsoft.com/office/drawing/2014/main" id="{CAA84EC8-4FE3-4F60-B7E4-10E1783403FA}"/>
                </a:ext>
              </a:extLst>
            </p:cNvPr>
            <p:cNvSpPr/>
            <p:nvPr/>
          </p:nvSpPr>
          <p:spPr bwMode="auto">
            <a:xfrm>
              <a:off x="6005567" y="2860753"/>
              <a:ext cx="45892" cy="10798"/>
            </a:xfrm>
            <a:custGeom>
              <a:avLst/>
              <a:gdLst>
                <a:gd name="T0" fmla="*/ 0 w 34"/>
                <a:gd name="T1" fmla="*/ 8 h 8"/>
                <a:gd name="T2" fmla="*/ 34 w 34"/>
                <a:gd name="T3" fmla="*/ 8 h 8"/>
                <a:gd name="T4" fmla="*/ 34 w 34"/>
                <a:gd name="T5" fmla="*/ 0 h 8"/>
                <a:gd name="T6" fmla="*/ 0 w 3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">
                  <a:moveTo>
                    <a:pt x="0" y="8"/>
                  </a:moveTo>
                  <a:lnTo>
                    <a:pt x="34" y="8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ṩļídé">
              <a:extLst>
                <a:ext uri="{FF2B5EF4-FFF2-40B4-BE49-F238E27FC236}">
                  <a16:creationId xmlns:a16="http://schemas.microsoft.com/office/drawing/2014/main" id="{0BF9796C-7AFE-4F4E-B53F-44A82D3D68FB}"/>
                </a:ext>
              </a:extLst>
            </p:cNvPr>
            <p:cNvSpPr/>
            <p:nvPr/>
          </p:nvSpPr>
          <p:spPr bwMode="auto">
            <a:xfrm>
              <a:off x="5153871" y="3296724"/>
              <a:ext cx="661381" cy="1025815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ṥḷiḍe">
              <a:extLst>
                <a:ext uri="{FF2B5EF4-FFF2-40B4-BE49-F238E27FC236}">
                  <a16:creationId xmlns:a16="http://schemas.microsoft.com/office/drawing/2014/main" id="{E1908F63-4BD3-4627-8B0F-CC1B92148401}"/>
                </a:ext>
              </a:extLst>
            </p:cNvPr>
            <p:cNvSpPr/>
            <p:nvPr/>
          </p:nvSpPr>
          <p:spPr bwMode="auto">
            <a:xfrm>
              <a:off x="5153871" y="3069965"/>
              <a:ext cx="661381" cy="118779"/>
            </a:xfrm>
            <a:prstGeom prst="rect">
              <a:avLst/>
            </a:pr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ṧļïďe">
              <a:extLst>
                <a:ext uri="{FF2B5EF4-FFF2-40B4-BE49-F238E27FC236}">
                  <a16:creationId xmlns:a16="http://schemas.microsoft.com/office/drawing/2014/main" id="{56895692-BED2-465C-8F43-CA8EEEAA5E06}"/>
                </a:ext>
              </a:extLst>
            </p:cNvPr>
            <p:cNvSpPr/>
            <p:nvPr/>
          </p:nvSpPr>
          <p:spPr bwMode="auto">
            <a:xfrm>
              <a:off x="5927281" y="3069965"/>
              <a:ext cx="611440" cy="118779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śļíḑê">
              <a:extLst>
                <a:ext uri="{FF2B5EF4-FFF2-40B4-BE49-F238E27FC236}">
                  <a16:creationId xmlns:a16="http://schemas.microsoft.com/office/drawing/2014/main" id="{CCD60A73-DCAD-417A-B657-B18BCDA7DAA8}"/>
                </a:ext>
              </a:extLst>
            </p:cNvPr>
            <p:cNvSpPr/>
            <p:nvPr/>
          </p:nvSpPr>
          <p:spPr bwMode="auto">
            <a:xfrm>
              <a:off x="6082503" y="3773189"/>
              <a:ext cx="336090" cy="336090"/>
            </a:xfrm>
            <a:prstGeom prst="ellipse">
              <a:avLst/>
            </a:pr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ṡļïdè">
              <a:extLst>
                <a:ext uri="{FF2B5EF4-FFF2-40B4-BE49-F238E27FC236}">
                  <a16:creationId xmlns:a16="http://schemas.microsoft.com/office/drawing/2014/main" id="{0713689B-6860-4D9F-B430-C36273156538}"/>
                </a:ext>
              </a:extLst>
            </p:cNvPr>
            <p:cNvSpPr/>
            <p:nvPr/>
          </p:nvSpPr>
          <p:spPr bwMode="auto">
            <a:xfrm>
              <a:off x="5927281" y="3885218"/>
              <a:ext cx="462967" cy="437321"/>
            </a:xfrm>
            <a:custGeom>
              <a:avLst/>
              <a:gdLst>
                <a:gd name="T0" fmla="*/ 165 w 165"/>
                <a:gd name="T1" fmla="*/ 134 h 156"/>
                <a:gd name="T2" fmla="*/ 163 w 165"/>
                <a:gd name="T3" fmla="*/ 156 h 156"/>
                <a:gd name="T4" fmla="*/ 0 w 165"/>
                <a:gd name="T5" fmla="*/ 156 h 156"/>
                <a:gd name="T6" fmla="*/ 0 w 165"/>
                <a:gd name="T7" fmla="*/ 4 h 156"/>
                <a:gd name="T8" fmla="*/ 32 w 165"/>
                <a:gd name="T9" fmla="*/ 0 h 156"/>
                <a:gd name="T10" fmla="*/ 124 w 165"/>
                <a:gd name="T11" fmla="*/ 37 h 156"/>
                <a:gd name="T12" fmla="*/ 165 w 165"/>
                <a:gd name="T13" fmla="*/ 13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56">
                  <a:moveTo>
                    <a:pt x="165" y="134"/>
                  </a:moveTo>
                  <a:cubicBezTo>
                    <a:pt x="165" y="141"/>
                    <a:pt x="164" y="149"/>
                    <a:pt x="163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" y="1"/>
                    <a:pt x="21" y="0"/>
                    <a:pt x="32" y="0"/>
                  </a:cubicBezTo>
                  <a:cubicBezTo>
                    <a:pt x="67" y="0"/>
                    <a:pt x="100" y="14"/>
                    <a:pt x="124" y="37"/>
                  </a:cubicBezTo>
                  <a:cubicBezTo>
                    <a:pt x="149" y="61"/>
                    <a:pt x="165" y="96"/>
                    <a:pt x="165" y="134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ṣľîḋê">
              <a:extLst>
                <a:ext uri="{FF2B5EF4-FFF2-40B4-BE49-F238E27FC236}">
                  <a16:creationId xmlns:a16="http://schemas.microsoft.com/office/drawing/2014/main" id="{37097045-6640-400C-B233-7F750E7D3949}"/>
                </a:ext>
              </a:extLst>
            </p:cNvPr>
            <p:cNvSpPr/>
            <p:nvPr/>
          </p:nvSpPr>
          <p:spPr bwMode="auto">
            <a:xfrm>
              <a:off x="5961025" y="3967554"/>
              <a:ext cx="572297" cy="354987"/>
            </a:xfrm>
            <a:custGeom>
              <a:avLst/>
              <a:gdLst>
                <a:gd name="T0" fmla="*/ 204 w 204"/>
                <a:gd name="T1" fmla="*/ 5 h 127"/>
                <a:gd name="T2" fmla="*/ 204 w 204"/>
                <a:gd name="T3" fmla="*/ 127 h 127"/>
                <a:gd name="T4" fmla="*/ 0 w 204"/>
                <a:gd name="T5" fmla="*/ 127 h 127"/>
                <a:gd name="T6" fmla="*/ 112 w 204"/>
                <a:gd name="T7" fmla="*/ 8 h 127"/>
                <a:gd name="T8" fmla="*/ 164 w 204"/>
                <a:gd name="T9" fmla="*/ 0 h 127"/>
                <a:gd name="T10" fmla="*/ 204 w 204"/>
                <a:gd name="T1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27">
                  <a:moveTo>
                    <a:pt x="204" y="5"/>
                  </a:moveTo>
                  <a:cubicBezTo>
                    <a:pt x="204" y="127"/>
                    <a:pt x="204" y="127"/>
                    <a:pt x="204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" y="71"/>
                    <a:pt x="57" y="26"/>
                    <a:pt x="112" y="8"/>
                  </a:cubicBezTo>
                  <a:cubicBezTo>
                    <a:pt x="128" y="3"/>
                    <a:pt x="145" y="0"/>
                    <a:pt x="164" y="0"/>
                  </a:cubicBezTo>
                  <a:cubicBezTo>
                    <a:pt x="177" y="0"/>
                    <a:pt x="191" y="2"/>
                    <a:pt x="204" y="5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ṩľíde">
              <a:extLst>
                <a:ext uri="{FF2B5EF4-FFF2-40B4-BE49-F238E27FC236}">
                  <a16:creationId xmlns:a16="http://schemas.microsoft.com/office/drawing/2014/main" id="{91ED4079-B3B3-4443-8E44-1B0CC0E5E989}"/>
                </a:ext>
              </a:extLst>
            </p:cNvPr>
            <p:cNvSpPr/>
            <p:nvPr/>
          </p:nvSpPr>
          <p:spPr bwMode="auto">
            <a:xfrm>
              <a:off x="6129744" y="3230586"/>
              <a:ext cx="171420" cy="78286"/>
            </a:xfrm>
            <a:custGeom>
              <a:avLst/>
              <a:gdLst>
                <a:gd name="T0" fmla="*/ 114 w 127"/>
                <a:gd name="T1" fmla="*/ 0 h 58"/>
                <a:gd name="T2" fmla="*/ 0 w 127"/>
                <a:gd name="T3" fmla="*/ 0 h 58"/>
                <a:gd name="T4" fmla="*/ 12 w 127"/>
                <a:gd name="T5" fmla="*/ 58 h 58"/>
                <a:gd name="T6" fmla="*/ 127 w 127"/>
                <a:gd name="T7" fmla="*/ 58 h 58"/>
                <a:gd name="T8" fmla="*/ 114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4" y="0"/>
                  </a:moveTo>
                  <a:lnTo>
                    <a:pt x="0" y="0"/>
                  </a:lnTo>
                  <a:lnTo>
                    <a:pt x="12" y="58"/>
                  </a:lnTo>
                  <a:lnTo>
                    <a:pt x="127" y="5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D4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šľîďê">
              <a:extLst>
                <a:ext uri="{FF2B5EF4-FFF2-40B4-BE49-F238E27FC236}">
                  <a16:creationId xmlns:a16="http://schemas.microsoft.com/office/drawing/2014/main" id="{E593D0AC-078D-465B-9DD7-26FA24475EC0}"/>
                </a:ext>
              </a:extLst>
            </p:cNvPr>
            <p:cNvSpPr/>
            <p:nvPr/>
          </p:nvSpPr>
          <p:spPr bwMode="auto">
            <a:xfrm>
              <a:off x="6129744" y="3230586"/>
              <a:ext cx="171420" cy="78286"/>
            </a:xfrm>
            <a:custGeom>
              <a:avLst/>
              <a:gdLst>
                <a:gd name="T0" fmla="*/ 114 w 127"/>
                <a:gd name="T1" fmla="*/ 0 h 58"/>
                <a:gd name="T2" fmla="*/ 0 w 127"/>
                <a:gd name="T3" fmla="*/ 0 h 58"/>
                <a:gd name="T4" fmla="*/ 12 w 127"/>
                <a:gd name="T5" fmla="*/ 58 h 58"/>
                <a:gd name="T6" fmla="*/ 127 w 127"/>
                <a:gd name="T7" fmla="*/ 58 h 58"/>
                <a:gd name="T8" fmla="*/ 114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4" y="0"/>
                  </a:moveTo>
                  <a:lnTo>
                    <a:pt x="0" y="0"/>
                  </a:lnTo>
                  <a:lnTo>
                    <a:pt x="12" y="58"/>
                  </a:lnTo>
                  <a:lnTo>
                    <a:pt x="127" y="5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šḷïḓé">
              <a:extLst>
                <a:ext uri="{FF2B5EF4-FFF2-40B4-BE49-F238E27FC236}">
                  <a16:creationId xmlns:a16="http://schemas.microsoft.com/office/drawing/2014/main" id="{EE40B920-F6A1-4E84-BC94-97EE29CBC177}"/>
                </a:ext>
              </a:extLst>
            </p:cNvPr>
            <p:cNvSpPr/>
            <p:nvPr/>
          </p:nvSpPr>
          <p:spPr bwMode="auto">
            <a:xfrm>
              <a:off x="6145942" y="3308872"/>
              <a:ext cx="171420" cy="78286"/>
            </a:xfrm>
            <a:custGeom>
              <a:avLst/>
              <a:gdLst>
                <a:gd name="T0" fmla="*/ 115 w 127"/>
                <a:gd name="T1" fmla="*/ 0 h 58"/>
                <a:gd name="T2" fmla="*/ 0 w 127"/>
                <a:gd name="T3" fmla="*/ 0 h 58"/>
                <a:gd name="T4" fmla="*/ 13 w 127"/>
                <a:gd name="T5" fmla="*/ 58 h 58"/>
                <a:gd name="T6" fmla="*/ 127 w 127"/>
                <a:gd name="T7" fmla="*/ 58 h 58"/>
                <a:gd name="T8" fmla="*/ 115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5" y="0"/>
                  </a:moveTo>
                  <a:lnTo>
                    <a:pt x="0" y="0"/>
                  </a:lnTo>
                  <a:lnTo>
                    <a:pt x="13" y="58"/>
                  </a:lnTo>
                  <a:lnTo>
                    <a:pt x="127" y="5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BDC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şḻîḍé">
              <a:extLst>
                <a:ext uri="{FF2B5EF4-FFF2-40B4-BE49-F238E27FC236}">
                  <a16:creationId xmlns:a16="http://schemas.microsoft.com/office/drawing/2014/main" id="{F4C9CE0D-A9DF-408C-B9AE-4EC760E957A3}"/>
                </a:ext>
              </a:extLst>
            </p:cNvPr>
            <p:cNvSpPr/>
            <p:nvPr/>
          </p:nvSpPr>
          <p:spPr bwMode="auto">
            <a:xfrm>
              <a:off x="6145942" y="3308872"/>
              <a:ext cx="171420" cy="78286"/>
            </a:xfrm>
            <a:custGeom>
              <a:avLst/>
              <a:gdLst>
                <a:gd name="T0" fmla="*/ 115 w 127"/>
                <a:gd name="T1" fmla="*/ 0 h 58"/>
                <a:gd name="T2" fmla="*/ 0 w 127"/>
                <a:gd name="T3" fmla="*/ 0 h 58"/>
                <a:gd name="T4" fmla="*/ 13 w 127"/>
                <a:gd name="T5" fmla="*/ 58 h 58"/>
                <a:gd name="T6" fmla="*/ 127 w 127"/>
                <a:gd name="T7" fmla="*/ 58 h 58"/>
                <a:gd name="T8" fmla="*/ 115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5" y="0"/>
                  </a:moveTo>
                  <a:lnTo>
                    <a:pt x="0" y="0"/>
                  </a:lnTo>
                  <a:lnTo>
                    <a:pt x="13" y="58"/>
                  </a:lnTo>
                  <a:lnTo>
                    <a:pt x="127" y="58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ṩľîḓê">
              <a:extLst>
                <a:ext uri="{FF2B5EF4-FFF2-40B4-BE49-F238E27FC236}">
                  <a16:creationId xmlns:a16="http://schemas.microsoft.com/office/drawing/2014/main" id="{9FA75642-9743-4C59-8D10-3A3123A6B82D}"/>
                </a:ext>
              </a:extLst>
            </p:cNvPr>
            <p:cNvSpPr/>
            <p:nvPr/>
          </p:nvSpPr>
          <p:spPr bwMode="auto">
            <a:xfrm>
              <a:off x="5215959" y="363686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śľîḍè">
              <a:extLst>
                <a:ext uri="{FF2B5EF4-FFF2-40B4-BE49-F238E27FC236}">
                  <a16:creationId xmlns:a16="http://schemas.microsoft.com/office/drawing/2014/main" id="{9B0EC47F-64C6-458F-B3B8-374CD3F032FB}"/>
                </a:ext>
              </a:extLst>
            </p:cNvPr>
            <p:cNvSpPr/>
            <p:nvPr/>
          </p:nvSpPr>
          <p:spPr bwMode="auto">
            <a:xfrm>
              <a:off x="5215959" y="363686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ŝ1íḑé">
              <a:extLst>
                <a:ext uri="{FF2B5EF4-FFF2-40B4-BE49-F238E27FC236}">
                  <a16:creationId xmlns:a16="http://schemas.microsoft.com/office/drawing/2014/main" id="{032A1425-2EB2-448B-A10D-B2DC55785814}"/>
                </a:ext>
              </a:extLst>
            </p:cNvPr>
            <p:cNvSpPr/>
            <p:nvPr/>
          </p:nvSpPr>
          <p:spPr bwMode="auto">
            <a:xfrm>
              <a:off x="5484561" y="3524833"/>
              <a:ext cx="26860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ṡļîḑè">
              <a:extLst>
                <a:ext uri="{FF2B5EF4-FFF2-40B4-BE49-F238E27FC236}">
                  <a16:creationId xmlns:a16="http://schemas.microsoft.com/office/drawing/2014/main" id="{6A8E3BB4-3619-4287-A8C5-14B289D565C8}"/>
                </a:ext>
              </a:extLst>
            </p:cNvPr>
            <p:cNvSpPr/>
            <p:nvPr/>
          </p:nvSpPr>
          <p:spPr bwMode="auto">
            <a:xfrm>
              <a:off x="5484561" y="3524833"/>
              <a:ext cx="268602" cy="10798"/>
            </a:xfrm>
            <a:custGeom>
              <a:avLst/>
              <a:gdLst>
                <a:gd name="T0" fmla="*/ 0 w 199"/>
                <a:gd name="T1" fmla="*/ 8 h 8"/>
                <a:gd name="T2" fmla="*/ 199 w 199"/>
                <a:gd name="T3" fmla="*/ 8 h 8"/>
                <a:gd name="T4" fmla="*/ 199 w 199"/>
                <a:gd name="T5" fmla="*/ 0 h 8"/>
                <a:gd name="T6" fmla="*/ 0 w 19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ṥḻîďè">
              <a:extLst>
                <a:ext uri="{FF2B5EF4-FFF2-40B4-BE49-F238E27FC236}">
                  <a16:creationId xmlns:a16="http://schemas.microsoft.com/office/drawing/2014/main" id="{D91A2515-6D22-486E-A30B-44D3E6F91E19}"/>
                </a:ext>
              </a:extLst>
            </p:cNvPr>
            <p:cNvSpPr/>
            <p:nvPr/>
          </p:nvSpPr>
          <p:spPr bwMode="auto">
            <a:xfrm>
              <a:off x="5484561" y="3412803"/>
              <a:ext cx="26860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ŝ1ïḍé">
              <a:extLst>
                <a:ext uri="{FF2B5EF4-FFF2-40B4-BE49-F238E27FC236}">
                  <a16:creationId xmlns:a16="http://schemas.microsoft.com/office/drawing/2014/main" id="{FA47C97A-107C-4098-B593-541B9E927A3D}"/>
                </a:ext>
              </a:extLst>
            </p:cNvPr>
            <p:cNvSpPr/>
            <p:nvPr/>
          </p:nvSpPr>
          <p:spPr bwMode="auto">
            <a:xfrm>
              <a:off x="5484561" y="3412803"/>
              <a:ext cx="268602" cy="10798"/>
            </a:xfrm>
            <a:custGeom>
              <a:avLst/>
              <a:gdLst>
                <a:gd name="T0" fmla="*/ 0 w 199"/>
                <a:gd name="T1" fmla="*/ 8 h 8"/>
                <a:gd name="T2" fmla="*/ 199 w 199"/>
                <a:gd name="T3" fmla="*/ 8 h 8"/>
                <a:gd name="T4" fmla="*/ 199 w 199"/>
                <a:gd name="T5" fmla="*/ 0 h 8"/>
                <a:gd name="T6" fmla="*/ 0 w 19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S1îdé">
              <a:extLst>
                <a:ext uri="{FF2B5EF4-FFF2-40B4-BE49-F238E27FC236}">
                  <a16:creationId xmlns:a16="http://schemas.microsoft.com/office/drawing/2014/main" id="{84871528-11C1-47D8-A8A0-113AD5A318FC}"/>
                </a:ext>
              </a:extLst>
            </p:cNvPr>
            <p:cNvSpPr/>
            <p:nvPr/>
          </p:nvSpPr>
          <p:spPr bwMode="auto">
            <a:xfrm>
              <a:off x="5215959" y="374889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ṣľídê">
              <a:extLst>
                <a:ext uri="{FF2B5EF4-FFF2-40B4-BE49-F238E27FC236}">
                  <a16:creationId xmlns:a16="http://schemas.microsoft.com/office/drawing/2014/main" id="{D4F20BA6-1EC4-47F9-BA70-27C2605F20B4}"/>
                </a:ext>
              </a:extLst>
            </p:cNvPr>
            <p:cNvSpPr/>
            <p:nvPr/>
          </p:nvSpPr>
          <p:spPr bwMode="auto">
            <a:xfrm>
              <a:off x="5215959" y="374889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ṡlide">
              <a:extLst>
                <a:ext uri="{FF2B5EF4-FFF2-40B4-BE49-F238E27FC236}">
                  <a16:creationId xmlns:a16="http://schemas.microsoft.com/office/drawing/2014/main" id="{B536655B-7E88-4A29-84F8-E58D1E915875}"/>
                </a:ext>
              </a:extLst>
            </p:cNvPr>
            <p:cNvSpPr/>
            <p:nvPr/>
          </p:nvSpPr>
          <p:spPr bwMode="auto">
            <a:xfrm>
              <a:off x="5215959" y="386092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śḻide">
              <a:extLst>
                <a:ext uri="{FF2B5EF4-FFF2-40B4-BE49-F238E27FC236}">
                  <a16:creationId xmlns:a16="http://schemas.microsoft.com/office/drawing/2014/main" id="{107F2D6B-C010-4C67-A910-5F1A01722800}"/>
                </a:ext>
              </a:extLst>
            </p:cNvPr>
            <p:cNvSpPr/>
            <p:nvPr/>
          </p:nvSpPr>
          <p:spPr bwMode="auto">
            <a:xfrm>
              <a:off x="5215959" y="386092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şľiḑê">
              <a:extLst>
                <a:ext uri="{FF2B5EF4-FFF2-40B4-BE49-F238E27FC236}">
                  <a16:creationId xmlns:a16="http://schemas.microsoft.com/office/drawing/2014/main" id="{20C94AB6-2FF1-47A3-BCBF-704047198906}"/>
                </a:ext>
              </a:extLst>
            </p:cNvPr>
            <p:cNvSpPr/>
            <p:nvPr/>
          </p:nvSpPr>
          <p:spPr bwMode="auto">
            <a:xfrm>
              <a:off x="5215959" y="397295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şlíḑé">
              <a:extLst>
                <a:ext uri="{FF2B5EF4-FFF2-40B4-BE49-F238E27FC236}">
                  <a16:creationId xmlns:a16="http://schemas.microsoft.com/office/drawing/2014/main" id="{B749F09C-F200-4763-874F-1D320E9CB500}"/>
                </a:ext>
              </a:extLst>
            </p:cNvPr>
            <p:cNvSpPr/>
            <p:nvPr/>
          </p:nvSpPr>
          <p:spPr bwMode="auto">
            <a:xfrm>
              <a:off x="5215959" y="397295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şlïḋê">
              <a:extLst>
                <a:ext uri="{FF2B5EF4-FFF2-40B4-BE49-F238E27FC236}">
                  <a16:creationId xmlns:a16="http://schemas.microsoft.com/office/drawing/2014/main" id="{34644229-46B0-4737-987D-D856244EDB2A}"/>
                </a:ext>
              </a:extLst>
            </p:cNvPr>
            <p:cNvSpPr/>
            <p:nvPr/>
          </p:nvSpPr>
          <p:spPr bwMode="auto">
            <a:xfrm>
              <a:off x="5215959" y="408498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sľïdè">
              <a:extLst>
                <a:ext uri="{FF2B5EF4-FFF2-40B4-BE49-F238E27FC236}">
                  <a16:creationId xmlns:a16="http://schemas.microsoft.com/office/drawing/2014/main" id="{EDE1C9B9-054E-4C44-BC4A-847538F3C6CF}"/>
                </a:ext>
              </a:extLst>
            </p:cNvPr>
            <p:cNvSpPr/>
            <p:nvPr/>
          </p:nvSpPr>
          <p:spPr bwMode="auto">
            <a:xfrm>
              <a:off x="5215959" y="408498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şļiḑe">
              <a:extLst>
                <a:ext uri="{FF2B5EF4-FFF2-40B4-BE49-F238E27FC236}">
                  <a16:creationId xmlns:a16="http://schemas.microsoft.com/office/drawing/2014/main" id="{5A659E82-0808-4D7F-BD15-B7067BF3DEA9}"/>
                </a:ext>
              </a:extLst>
            </p:cNvPr>
            <p:cNvSpPr/>
            <p:nvPr/>
          </p:nvSpPr>
          <p:spPr bwMode="auto">
            <a:xfrm>
              <a:off x="5215959" y="419701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ŝḻïḑe">
              <a:extLst>
                <a:ext uri="{FF2B5EF4-FFF2-40B4-BE49-F238E27FC236}">
                  <a16:creationId xmlns:a16="http://schemas.microsoft.com/office/drawing/2014/main" id="{7BFC59E2-E880-4C9B-BD77-CF78942AE1F7}"/>
                </a:ext>
              </a:extLst>
            </p:cNvPr>
            <p:cNvSpPr/>
            <p:nvPr/>
          </p:nvSpPr>
          <p:spPr bwMode="auto">
            <a:xfrm>
              <a:off x="5215959" y="419701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śḻîďe">
              <a:extLst>
                <a:ext uri="{FF2B5EF4-FFF2-40B4-BE49-F238E27FC236}">
                  <a16:creationId xmlns:a16="http://schemas.microsoft.com/office/drawing/2014/main" id="{D42EF465-694C-4DB5-B6AC-A8E77C953696}"/>
                </a:ext>
              </a:extLst>
            </p:cNvPr>
            <p:cNvSpPr/>
            <p:nvPr/>
          </p:nvSpPr>
          <p:spPr bwMode="auto">
            <a:xfrm>
              <a:off x="5201112" y="3348015"/>
              <a:ext cx="236208" cy="234858"/>
            </a:xfrm>
            <a:prstGeom prst="rect">
              <a:avLst/>
            </a:pr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$ḷîḑe">
              <a:extLst>
                <a:ext uri="{FF2B5EF4-FFF2-40B4-BE49-F238E27FC236}">
                  <a16:creationId xmlns:a16="http://schemas.microsoft.com/office/drawing/2014/main" id="{648D40B2-F595-4EFB-8277-AD4A276E4175}"/>
                </a:ext>
              </a:extLst>
            </p:cNvPr>
            <p:cNvSpPr/>
            <p:nvPr/>
          </p:nvSpPr>
          <p:spPr bwMode="auto">
            <a:xfrm>
              <a:off x="6418592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s1ïḋê">
              <a:extLst>
                <a:ext uri="{FF2B5EF4-FFF2-40B4-BE49-F238E27FC236}">
                  <a16:creationId xmlns:a16="http://schemas.microsoft.com/office/drawing/2014/main" id="{60FEC175-B4CB-49C3-9F64-E2A10903A87B}"/>
                </a:ext>
              </a:extLst>
            </p:cNvPr>
            <p:cNvSpPr/>
            <p:nvPr/>
          </p:nvSpPr>
          <p:spPr bwMode="auto">
            <a:xfrm>
              <a:off x="6306563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sḷïdé">
              <a:extLst>
                <a:ext uri="{FF2B5EF4-FFF2-40B4-BE49-F238E27FC236}">
                  <a16:creationId xmlns:a16="http://schemas.microsoft.com/office/drawing/2014/main" id="{DC583D69-C7B4-4F98-8670-ED6C1B99DA41}"/>
                </a:ext>
              </a:extLst>
            </p:cNvPr>
            <p:cNvSpPr/>
            <p:nvPr/>
          </p:nvSpPr>
          <p:spPr bwMode="auto">
            <a:xfrm>
              <a:off x="6194533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śliḑê">
              <a:extLst>
                <a:ext uri="{FF2B5EF4-FFF2-40B4-BE49-F238E27FC236}">
                  <a16:creationId xmlns:a16="http://schemas.microsoft.com/office/drawing/2014/main" id="{C0DD00A3-F720-4D36-B73B-ECE225DCB698}"/>
                </a:ext>
              </a:extLst>
            </p:cNvPr>
            <p:cNvSpPr/>
            <p:nvPr/>
          </p:nvSpPr>
          <p:spPr bwMode="auto">
            <a:xfrm>
              <a:off x="7027333" y="4981221"/>
              <a:ext cx="302346" cy="442720"/>
            </a:xfrm>
            <a:custGeom>
              <a:avLst/>
              <a:gdLst>
                <a:gd name="T0" fmla="*/ 7 w 108"/>
                <a:gd name="T1" fmla="*/ 158 h 158"/>
                <a:gd name="T2" fmla="*/ 87 w 108"/>
                <a:gd name="T3" fmla="*/ 158 h 158"/>
                <a:gd name="T4" fmla="*/ 47 w 108"/>
                <a:gd name="T5" fmla="*/ 148 h 158"/>
                <a:gd name="T6" fmla="*/ 95 w 108"/>
                <a:gd name="T7" fmla="*/ 63 h 158"/>
                <a:gd name="T8" fmla="*/ 22 w 108"/>
                <a:gd name="T9" fmla="*/ 137 h 158"/>
                <a:gd name="T10" fmla="*/ 52 w 108"/>
                <a:gd name="T11" fmla="*/ 17 h 158"/>
                <a:gd name="T12" fmla="*/ 7 w 108"/>
                <a:gd name="T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58">
                  <a:moveTo>
                    <a:pt x="7" y="158"/>
                  </a:moveTo>
                  <a:cubicBezTo>
                    <a:pt x="87" y="158"/>
                    <a:pt x="87" y="158"/>
                    <a:pt x="87" y="158"/>
                  </a:cubicBezTo>
                  <a:cubicBezTo>
                    <a:pt x="87" y="158"/>
                    <a:pt x="76" y="124"/>
                    <a:pt x="47" y="148"/>
                  </a:cubicBezTo>
                  <a:cubicBezTo>
                    <a:pt x="47" y="148"/>
                    <a:pt x="108" y="80"/>
                    <a:pt x="95" y="63"/>
                  </a:cubicBezTo>
                  <a:cubicBezTo>
                    <a:pt x="82" y="46"/>
                    <a:pt x="38" y="105"/>
                    <a:pt x="22" y="137"/>
                  </a:cubicBezTo>
                  <a:cubicBezTo>
                    <a:pt x="22" y="137"/>
                    <a:pt x="78" y="33"/>
                    <a:pt x="52" y="17"/>
                  </a:cubicBezTo>
                  <a:cubicBezTo>
                    <a:pt x="26" y="0"/>
                    <a:pt x="0" y="113"/>
                    <a:pt x="7" y="158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ŝľiḓê">
              <a:extLst>
                <a:ext uri="{FF2B5EF4-FFF2-40B4-BE49-F238E27FC236}">
                  <a16:creationId xmlns:a16="http://schemas.microsoft.com/office/drawing/2014/main" id="{1D25003E-9221-49C0-BB0D-DC07A5D68021}"/>
                </a:ext>
              </a:extLst>
            </p:cNvPr>
            <p:cNvSpPr/>
            <p:nvPr/>
          </p:nvSpPr>
          <p:spPr bwMode="auto">
            <a:xfrm>
              <a:off x="6160789" y="5109448"/>
              <a:ext cx="367134" cy="345538"/>
            </a:xfrm>
            <a:custGeom>
              <a:avLst/>
              <a:gdLst>
                <a:gd name="T0" fmla="*/ 25 w 131"/>
                <a:gd name="T1" fmla="*/ 123 h 123"/>
                <a:gd name="T2" fmla="*/ 129 w 131"/>
                <a:gd name="T3" fmla="*/ 123 h 123"/>
                <a:gd name="T4" fmla="*/ 116 w 131"/>
                <a:gd name="T5" fmla="*/ 89 h 123"/>
                <a:gd name="T6" fmla="*/ 90 w 131"/>
                <a:gd name="T7" fmla="*/ 107 h 123"/>
                <a:gd name="T8" fmla="*/ 63 w 131"/>
                <a:gd name="T9" fmla="*/ 10 h 123"/>
                <a:gd name="T10" fmla="*/ 46 w 131"/>
                <a:gd name="T11" fmla="*/ 105 h 123"/>
                <a:gd name="T12" fmla="*/ 20 w 131"/>
                <a:gd name="T13" fmla="*/ 84 h 123"/>
                <a:gd name="T14" fmla="*/ 25 w 131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3">
                  <a:moveTo>
                    <a:pt x="25" y="123"/>
                  </a:move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31" y="90"/>
                    <a:pt x="116" y="89"/>
                  </a:cubicBezTo>
                  <a:cubicBezTo>
                    <a:pt x="91" y="88"/>
                    <a:pt x="90" y="107"/>
                    <a:pt x="90" y="107"/>
                  </a:cubicBezTo>
                  <a:cubicBezTo>
                    <a:pt x="90" y="107"/>
                    <a:pt x="100" y="21"/>
                    <a:pt x="63" y="10"/>
                  </a:cubicBezTo>
                  <a:cubicBezTo>
                    <a:pt x="25" y="0"/>
                    <a:pt x="46" y="105"/>
                    <a:pt x="46" y="105"/>
                  </a:cubicBezTo>
                  <a:cubicBezTo>
                    <a:pt x="46" y="105"/>
                    <a:pt x="40" y="77"/>
                    <a:pt x="20" y="84"/>
                  </a:cubicBezTo>
                  <a:cubicBezTo>
                    <a:pt x="0" y="91"/>
                    <a:pt x="25" y="123"/>
                    <a:pt x="25" y="123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$1íḋê">
              <a:extLst>
                <a:ext uri="{FF2B5EF4-FFF2-40B4-BE49-F238E27FC236}">
                  <a16:creationId xmlns:a16="http://schemas.microsoft.com/office/drawing/2014/main" id="{5342E7E6-7E2E-4044-83BF-5B1266576E22}"/>
                </a:ext>
              </a:extLst>
            </p:cNvPr>
            <p:cNvSpPr/>
            <p:nvPr/>
          </p:nvSpPr>
          <p:spPr bwMode="auto">
            <a:xfrm>
              <a:off x="6645352" y="5194482"/>
              <a:ext cx="294247" cy="265903"/>
            </a:xfrm>
            <a:custGeom>
              <a:avLst/>
              <a:gdLst>
                <a:gd name="T0" fmla="*/ 0 w 105"/>
                <a:gd name="T1" fmla="*/ 76 h 95"/>
                <a:gd name="T2" fmla="*/ 105 w 105"/>
                <a:gd name="T3" fmla="*/ 76 h 95"/>
                <a:gd name="T4" fmla="*/ 51 w 105"/>
                <a:gd name="T5" fmla="*/ 0 h 95"/>
                <a:gd name="T6" fmla="*/ 0 w 105"/>
                <a:gd name="T7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95">
                  <a:moveTo>
                    <a:pt x="0" y="76"/>
                  </a:moveTo>
                  <a:cubicBezTo>
                    <a:pt x="0" y="76"/>
                    <a:pt x="40" y="95"/>
                    <a:pt x="105" y="76"/>
                  </a:cubicBezTo>
                  <a:cubicBezTo>
                    <a:pt x="105" y="76"/>
                    <a:pt x="101" y="0"/>
                    <a:pt x="51" y="0"/>
                  </a:cubicBezTo>
                  <a:cubicBezTo>
                    <a:pt x="0" y="0"/>
                    <a:pt x="0" y="76"/>
                    <a:pt x="0" y="76"/>
                  </a:cubicBez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śľíḋè">
              <a:extLst>
                <a:ext uri="{FF2B5EF4-FFF2-40B4-BE49-F238E27FC236}">
                  <a16:creationId xmlns:a16="http://schemas.microsoft.com/office/drawing/2014/main" id="{E36FA077-2AC6-4A9D-860F-E32243AD7FDD}"/>
                </a:ext>
              </a:extLst>
            </p:cNvPr>
            <p:cNvSpPr/>
            <p:nvPr/>
          </p:nvSpPr>
          <p:spPr bwMode="auto">
            <a:xfrm>
              <a:off x="4763790" y="5247123"/>
              <a:ext cx="1236377" cy="333390"/>
            </a:xfrm>
            <a:custGeom>
              <a:avLst/>
              <a:gdLst>
                <a:gd name="T0" fmla="*/ 438 w 441"/>
                <a:gd name="T1" fmla="*/ 100 h 119"/>
                <a:gd name="T2" fmla="*/ 424 w 441"/>
                <a:gd name="T3" fmla="*/ 119 h 119"/>
                <a:gd name="T4" fmla="*/ 18 w 441"/>
                <a:gd name="T5" fmla="*/ 119 h 119"/>
                <a:gd name="T6" fmla="*/ 3 w 441"/>
                <a:gd name="T7" fmla="*/ 99 h 119"/>
                <a:gd name="T8" fmla="*/ 24 w 441"/>
                <a:gd name="T9" fmla="*/ 19 h 119"/>
                <a:gd name="T10" fmla="*/ 49 w 441"/>
                <a:gd name="T11" fmla="*/ 0 h 119"/>
                <a:gd name="T12" fmla="*/ 387 w 441"/>
                <a:gd name="T13" fmla="*/ 0 h 119"/>
                <a:gd name="T14" fmla="*/ 413 w 441"/>
                <a:gd name="T15" fmla="*/ 19 h 119"/>
                <a:gd name="T16" fmla="*/ 438 w 441"/>
                <a:gd name="T17" fmla="*/ 10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119">
                  <a:moveTo>
                    <a:pt x="438" y="100"/>
                  </a:moveTo>
                  <a:cubicBezTo>
                    <a:pt x="441" y="110"/>
                    <a:pt x="435" y="119"/>
                    <a:pt x="424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7" y="119"/>
                    <a:pt x="0" y="110"/>
                    <a:pt x="3" y="9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6" y="8"/>
                    <a:pt x="38" y="0"/>
                    <a:pt x="49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98" y="0"/>
                    <a:pt x="410" y="8"/>
                    <a:pt x="413" y="19"/>
                  </a:cubicBezTo>
                  <a:lnTo>
                    <a:pt x="438" y="100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ṧľidè">
              <a:extLst>
                <a:ext uri="{FF2B5EF4-FFF2-40B4-BE49-F238E27FC236}">
                  <a16:creationId xmlns:a16="http://schemas.microsoft.com/office/drawing/2014/main" id="{61D2E569-9ED1-40DA-A28A-83A0CF6733DA}"/>
                </a:ext>
              </a:extLst>
            </p:cNvPr>
            <p:cNvSpPr/>
            <p:nvPr/>
          </p:nvSpPr>
          <p:spPr bwMode="auto">
            <a:xfrm>
              <a:off x="5315841" y="5298414"/>
              <a:ext cx="12148" cy="226759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ślíḍé">
              <a:extLst>
                <a:ext uri="{FF2B5EF4-FFF2-40B4-BE49-F238E27FC236}">
                  <a16:creationId xmlns:a16="http://schemas.microsoft.com/office/drawing/2014/main" id="{110EEDB0-8E8E-46B4-9AD8-3428BF816D00}"/>
                </a:ext>
              </a:extLst>
            </p:cNvPr>
            <p:cNvSpPr/>
            <p:nvPr/>
          </p:nvSpPr>
          <p:spPr bwMode="auto">
            <a:xfrm>
              <a:off x="5315841" y="5298414"/>
              <a:ext cx="12148" cy="226759"/>
            </a:xfrm>
            <a:custGeom>
              <a:avLst/>
              <a:gdLst>
                <a:gd name="T0" fmla="*/ 0 w 9"/>
                <a:gd name="T1" fmla="*/ 0 h 168"/>
                <a:gd name="T2" fmla="*/ 0 w 9"/>
                <a:gd name="T3" fmla="*/ 168 h 168"/>
                <a:gd name="T4" fmla="*/ 9 w 9"/>
                <a:gd name="T5" fmla="*/ 168 h 168"/>
                <a:gd name="T6" fmla="*/ 9 w 9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8">
                  <a:moveTo>
                    <a:pt x="0" y="0"/>
                  </a:moveTo>
                  <a:lnTo>
                    <a:pt x="0" y="168"/>
                  </a:lnTo>
                  <a:lnTo>
                    <a:pt x="9" y="16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ṩļïdê">
              <a:extLst>
                <a:ext uri="{FF2B5EF4-FFF2-40B4-BE49-F238E27FC236}">
                  <a16:creationId xmlns:a16="http://schemas.microsoft.com/office/drawing/2014/main" id="{1064278F-7267-43A8-B9E4-E0ABF1EC86C3}"/>
                </a:ext>
              </a:extLst>
            </p:cNvPr>
            <p:cNvSpPr/>
            <p:nvPr/>
          </p:nvSpPr>
          <p:spPr bwMode="auto">
            <a:xfrm>
              <a:off x="5408974" y="5449587"/>
              <a:ext cx="481864" cy="10798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ṣľide">
              <a:extLst>
                <a:ext uri="{FF2B5EF4-FFF2-40B4-BE49-F238E27FC236}">
                  <a16:creationId xmlns:a16="http://schemas.microsoft.com/office/drawing/2014/main" id="{52F9DB54-EA63-4278-842C-411654053854}"/>
                </a:ext>
              </a:extLst>
            </p:cNvPr>
            <p:cNvSpPr/>
            <p:nvPr/>
          </p:nvSpPr>
          <p:spPr bwMode="auto">
            <a:xfrm>
              <a:off x="5408974" y="5449587"/>
              <a:ext cx="481864" cy="10798"/>
            </a:xfrm>
            <a:custGeom>
              <a:avLst/>
              <a:gdLst>
                <a:gd name="T0" fmla="*/ 0 w 357"/>
                <a:gd name="T1" fmla="*/ 8 h 8"/>
                <a:gd name="T2" fmla="*/ 357 w 357"/>
                <a:gd name="T3" fmla="*/ 8 h 8"/>
                <a:gd name="T4" fmla="*/ 357 w 357"/>
                <a:gd name="T5" fmla="*/ 0 h 8"/>
                <a:gd name="T6" fmla="*/ 0 w 35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8">
                  <a:moveTo>
                    <a:pt x="0" y="8"/>
                  </a:moveTo>
                  <a:lnTo>
                    <a:pt x="357" y="8"/>
                  </a:lnTo>
                  <a:lnTo>
                    <a:pt x="35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ṩḻïḋê">
              <a:extLst>
                <a:ext uri="{FF2B5EF4-FFF2-40B4-BE49-F238E27FC236}">
                  <a16:creationId xmlns:a16="http://schemas.microsoft.com/office/drawing/2014/main" id="{40521762-538C-4ABB-87D8-32FFC879BC13}"/>
                </a:ext>
              </a:extLst>
            </p:cNvPr>
            <p:cNvSpPr/>
            <p:nvPr/>
          </p:nvSpPr>
          <p:spPr bwMode="auto">
            <a:xfrm>
              <a:off x="5456216" y="5513025"/>
              <a:ext cx="392780" cy="12148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íṧḻïḋê">
              <a:extLst>
                <a:ext uri="{FF2B5EF4-FFF2-40B4-BE49-F238E27FC236}">
                  <a16:creationId xmlns:a16="http://schemas.microsoft.com/office/drawing/2014/main" id="{AA476586-66EB-4D62-AB30-335C2B03AB59}"/>
                </a:ext>
              </a:extLst>
            </p:cNvPr>
            <p:cNvSpPr/>
            <p:nvPr/>
          </p:nvSpPr>
          <p:spPr bwMode="auto">
            <a:xfrm>
              <a:off x="5456216" y="5513025"/>
              <a:ext cx="392780" cy="12148"/>
            </a:xfrm>
            <a:custGeom>
              <a:avLst/>
              <a:gdLst>
                <a:gd name="T0" fmla="*/ 0 w 291"/>
                <a:gd name="T1" fmla="*/ 9 h 9"/>
                <a:gd name="T2" fmla="*/ 291 w 291"/>
                <a:gd name="T3" fmla="*/ 9 h 9"/>
                <a:gd name="T4" fmla="*/ 291 w 291"/>
                <a:gd name="T5" fmla="*/ 0 h 9"/>
                <a:gd name="T6" fmla="*/ 0 w 29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9">
                  <a:moveTo>
                    <a:pt x="0" y="9"/>
                  </a:moveTo>
                  <a:lnTo>
                    <a:pt x="291" y="9"/>
                  </a:lnTo>
                  <a:lnTo>
                    <a:pt x="29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ṣļiḓé">
              <a:extLst>
                <a:ext uri="{FF2B5EF4-FFF2-40B4-BE49-F238E27FC236}">
                  <a16:creationId xmlns:a16="http://schemas.microsoft.com/office/drawing/2014/main" id="{B23A925C-6D71-4AF4-A6A0-AA091B937809}"/>
                </a:ext>
              </a:extLst>
            </p:cNvPr>
            <p:cNvSpPr/>
            <p:nvPr/>
          </p:nvSpPr>
          <p:spPr bwMode="auto">
            <a:xfrm>
              <a:off x="5408974" y="5328109"/>
              <a:ext cx="465667" cy="56690"/>
            </a:xfrm>
            <a:prstGeom prst="rect">
              <a:avLst/>
            </a:prstGeom>
            <a:solidFill>
              <a:srgbClr val="E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ṣḷíḍé">
              <a:extLst>
                <a:ext uri="{FF2B5EF4-FFF2-40B4-BE49-F238E27FC236}">
                  <a16:creationId xmlns:a16="http://schemas.microsoft.com/office/drawing/2014/main" id="{FE162E4E-32B3-435B-B92D-9C1464A17CB6}"/>
                </a:ext>
              </a:extLst>
            </p:cNvPr>
            <p:cNvSpPr/>
            <p:nvPr/>
          </p:nvSpPr>
          <p:spPr bwMode="auto">
            <a:xfrm>
              <a:off x="4898766" y="5272768"/>
              <a:ext cx="280749" cy="263203"/>
            </a:xfrm>
            <a:custGeom>
              <a:avLst/>
              <a:gdLst>
                <a:gd name="T0" fmla="*/ 100 w 100"/>
                <a:gd name="T1" fmla="*/ 47 h 94"/>
                <a:gd name="T2" fmla="*/ 87 w 100"/>
                <a:gd name="T3" fmla="*/ 78 h 94"/>
                <a:gd name="T4" fmla="*/ 50 w 100"/>
                <a:gd name="T5" fmla="*/ 94 h 94"/>
                <a:gd name="T6" fmla="*/ 12 w 100"/>
                <a:gd name="T7" fmla="*/ 78 h 94"/>
                <a:gd name="T8" fmla="*/ 0 w 100"/>
                <a:gd name="T9" fmla="*/ 47 h 94"/>
                <a:gd name="T10" fmla="*/ 50 w 100"/>
                <a:gd name="T11" fmla="*/ 0 h 94"/>
                <a:gd name="T12" fmla="*/ 100 w 100"/>
                <a:gd name="T13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94">
                  <a:moveTo>
                    <a:pt x="100" y="47"/>
                  </a:moveTo>
                  <a:cubicBezTo>
                    <a:pt x="100" y="59"/>
                    <a:pt x="95" y="70"/>
                    <a:pt x="87" y="78"/>
                  </a:cubicBezTo>
                  <a:cubicBezTo>
                    <a:pt x="78" y="88"/>
                    <a:pt x="65" y="94"/>
                    <a:pt x="50" y="94"/>
                  </a:cubicBezTo>
                  <a:cubicBezTo>
                    <a:pt x="35" y="94"/>
                    <a:pt x="22" y="88"/>
                    <a:pt x="12" y="78"/>
                  </a:cubicBezTo>
                  <a:cubicBezTo>
                    <a:pt x="4" y="70"/>
                    <a:pt x="0" y="59"/>
                    <a:pt x="0" y="47"/>
                  </a:cubicBezTo>
                  <a:cubicBezTo>
                    <a:pt x="0" y="21"/>
                    <a:pt x="22" y="0"/>
                    <a:pt x="50" y="0"/>
                  </a:cubicBezTo>
                  <a:cubicBezTo>
                    <a:pt x="78" y="0"/>
                    <a:pt x="100" y="21"/>
                    <a:pt x="100" y="47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ŝ1íḑé">
              <a:extLst>
                <a:ext uri="{FF2B5EF4-FFF2-40B4-BE49-F238E27FC236}">
                  <a16:creationId xmlns:a16="http://schemas.microsoft.com/office/drawing/2014/main" id="{00FB7B83-C2AF-405A-8DB9-4F84B62D962A}"/>
                </a:ext>
              </a:extLst>
            </p:cNvPr>
            <p:cNvSpPr/>
            <p:nvPr/>
          </p:nvSpPr>
          <p:spPr bwMode="auto">
            <a:xfrm>
              <a:off x="4932510" y="5328109"/>
              <a:ext cx="210562" cy="207863"/>
            </a:xfrm>
            <a:custGeom>
              <a:avLst/>
              <a:gdLst>
                <a:gd name="T0" fmla="*/ 51 w 75"/>
                <a:gd name="T1" fmla="*/ 37 h 74"/>
                <a:gd name="T2" fmla="*/ 51 w 75"/>
                <a:gd name="T3" fmla="*/ 37 h 74"/>
                <a:gd name="T4" fmla="*/ 60 w 75"/>
                <a:gd name="T5" fmla="*/ 20 h 74"/>
                <a:gd name="T6" fmla="*/ 38 w 75"/>
                <a:gd name="T7" fmla="*/ 0 h 74"/>
                <a:gd name="T8" fmla="*/ 16 w 75"/>
                <a:gd name="T9" fmla="*/ 20 h 74"/>
                <a:gd name="T10" fmla="*/ 25 w 75"/>
                <a:gd name="T11" fmla="*/ 37 h 74"/>
                <a:gd name="T12" fmla="*/ 25 w 75"/>
                <a:gd name="T13" fmla="*/ 37 h 74"/>
                <a:gd name="T14" fmla="*/ 0 w 75"/>
                <a:gd name="T15" fmla="*/ 58 h 74"/>
                <a:gd name="T16" fmla="*/ 38 w 75"/>
                <a:gd name="T17" fmla="*/ 74 h 74"/>
                <a:gd name="T18" fmla="*/ 75 w 75"/>
                <a:gd name="T19" fmla="*/ 58 h 74"/>
                <a:gd name="T20" fmla="*/ 51 w 75"/>
                <a:gd name="T21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4">
                  <a:moveTo>
                    <a:pt x="51" y="37"/>
                  </a:moveTo>
                  <a:cubicBezTo>
                    <a:pt x="51" y="37"/>
                    <a:pt x="51" y="37"/>
                    <a:pt x="51" y="37"/>
                  </a:cubicBezTo>
                  <a:cubicBezTo>
                    <a:pt x="56" y="33"/>
                    <a:pt x="60" y="27"/>
                    <a:pt x="60" y="20"/>
                  </a:cubicBezTo>
                  <a:cubicBezTo>
                    <a:pt x="60" y="9"/>
                    <a:pt x="50" y="0"/>
                    <a:pt x="38" y="0"/>
                  </a:cubicBezTo>
                  <a:cubicBezTo>
                    <a:pt x="26" y="0"/>
                    <a:pt x="16" y="9"/>
                    <a:pt x="16" y="20"/>
                  </a:cubicBezTo>
                  <a:cubicBezTo>
                    <a:pt x="16" y="27"/>
                    <a:pt x="19" y="33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40"/>
                    <a:pt x="5" y="48"/>
                    <a:pt x="0" y="58"/>
                  </a:cubicBezTo>
                  <a:cubicBezTo>
                    <a:pt x="10" y="68"/>
                    <a:pt x="23" y="74"/>
                    <a:pt x="38" y="74"/>
                  </a:cubicBezTo>
                  <a:cubicBezTo>
                    <a:pt x="53" y="74"/>
                    <a:pt x="66" y="68"/>
                    <a:pt x="75" y="58"/>
                  </a:cubicBezTo>
                  <a:cubicBezTo>
                    <a:pt x="71" y="48"/>
                    <a:pt x="62" y="40"/>
                    <a:pt x="51" y="37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ŝḷíḋé">
              <a:extLst>
                <a:ext uri="{FF2B5EF4-FFF2-40B4-BE49-F238E27FC236}">
                  <a16:creationId xmlns:a16="http://schemas.microsoft.com/office/drawing/2014/main" id="{3B30A9BA-BEA1-4B48-B376-AF6D63D22F1A}"/>
                </a:ext>
              </a:extLst>
            </p:cNvPr>
            <p:cNvSpPr/>
            <p:nvPr/>
          </p:nvSpPr>
          <p:spPr bwMode="auto">
            <a:xfrm>
              <a:off x="6098700" y="2168327"/>
              <a:ext cx="1724990" cy="697825"/>
            </a:xfrm>
            <a:prstGeom prst="rect">
              <a:avLst/>
            </a:prstGeom>
            <a:solidFill>
              <a:srgbClr val="C6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ṩ1ídé">
              <a:extLst>
                <a:ext uri="{FF2B5EF4-FFF2-40B4-BE49-F238E27FC236}">
                  <a16:creationId xmlns:a16="http://schemas.microsoft.com/office/drawing/2014/main" id="{6C1AA3C3-8369-4E67-9B29-398A4D842C0D}"/>
                </a:ext>
              </a:extLst>
            </p:cNvPr>
            <p:cNvSpPr/>
            <p:nvPr/>
          </p:nvSpPr>
          <p:spPr bwMode="auto">
            <a:xfrm>
              <a:off x="6897757" y="2327598"/>
              <a:ext cx="835500" cy="62089"/>
            </a:xfrm>
            <a:prstGeom prst="rect">
              <a:avLst/>
            </a:pr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slïḍé">
              <a:extLst>
                <a:ext uri="{FF2B5EF4-FFF2-40B4-BE49-F238E27FC236}">
                  <a16:creationId xmlns:a16="http://schemas.microsoft.com/office/drawing/2014/main" id="{777CB1DF-EA0E-4029-8958-8E4C3B6B7913}"/>
                </a:ext>
              </a:extLst>
            </p:cNvPr>
            <p:cNvSpPr/>
            <p:nvPr/>
          </p:nvSpPr>
          <p:spPr bwMode="auto">
            <a:xfrm>
              <a:off x="6897757" y="246797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ṧḷïḑè">
              <a:extLst>
                <a:ext uri="{FF2B5EF4-FFF2-40B4-BE49-F238E27FC236}">
                  <a16:creationId xmlns:a16="http://schemas.microsoft.com/office/drawing/2014/main" id="{F55FCE41-14BE-426C-B63F-6858111C2CD4}"/>
                </a:ext>
              </a:extLst>
            </p:cNvPr>
            <p:cNvSpPr/>
            <p:nvPr/>
          </p:nvSpPr>
          <p:spPr bwMode="auto">
            <a:xfrm>
              <a:off x="6897757" y="246797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ṡ1iḑé">
              <a:extLst>
                <a:ext uri="{FF2B5EF4-FFF2-40B4-BE49-F238E27FC236}">
                  <a16:creationId xmlns:a16="http://schemas.microsoft.com/office/drawing/2014/main" id="{DA15746E-555B-4A5D-B7E3-C851E0FB4519}"/>
                </a:ext>
              </a:extLst>
            </p:cNvPr>
            <p:cNvSpPr/>
            <p:nvPr/>
          </p:nvSpPr>
          <p:spPr bwMode="auto">
            <a:xfrm>
              <a:off x="6897757" y="258000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ṧlíḑé">
              <a:extLst>
                <a:ext uri="{FF2B5EF4-FFF2-40B4-BE49-F238E27FC236}">
                  <a16:creationId xmlns:a16="http://schemas.microsoft.com/office/drawing/2014/main" id="{17634300-CD5F-4616-8009-CE9FC7011295}"/>
                </a:ext>
              </a:extLst>
            </p:cNvPr>
            <p:cNvSpPr/>
            <p:nvPr/>
          </p:nvSpPr>
          <p:spPr bwMode="auto">
            <a:xfrm>
              <a:off x="6897757" y="258000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$ľïḑè">
              <a:extLst>
                <a:ext uri="{FF2B5EF4-FFF2-40B4-BE49-F238E27FC236}">
                  <a16:creationId xmlns:a16="http://schemas.microsoft.com/office/drawing/2014/main" id="{0D08264A-2D14-4410-A34B-66D6D966508C}"/>
                </a:ext>
              </a:extLst>
            </p:cNvPr>
            <p:cNvSpPr/>
            <p:nvPr/>
          </p:nvSpPr>
          <p:spPr bwMode="auto">
            <a:xfrm>
              <a:off x="6897757" y="269203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ṡļiḓe">
              <a:extLst>
                <a:ext uri="{FF2B5EF4-FFF2-40B4-BE49-F238E27FC236}">
                  <a16:creationId xmlns:a16="http://schemas.microsoft.com/office/drawing/2014/main" id="{0C96D70C-A34E-4E6B-A3B8-AE6DA1C39C24}"/>
                </a:ext>
              </a:extLst>
            </p:cNvPr>
            <p:cNvSpPr/>
            <p:nvPr/>
          </p:nvSpPr>
          <p:spPr bwMode="auto">
            <a:xfrm>
              <a:off x="6897757" y="269203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ṥlîdé">
              <a:extLst>
                <a:ext uri="{FF2B5EF4-FFF2-40B4-BE49-F238E27FC236}">
                  <a16:creationId xmlns:a16="http://schemas.microsoft.com/office/drawing/2014/main" id="{82513CEB-1FC6-4AE5-AD1B-DAC102EA9458}"/>
                </a:ext>
              </a:extLst>
            </p:cNvPr>
            <p:cNvSpPr/>
            <p:nvPr/>
          </p:nvSpPr>
          <p:spPr bwMode="auto">
            <a:xfrm>
              <a:off x="6317361" y="2293855"/>
              <a:ext cx="442720" cy="445420"/>
            </a:xfrm>
            <a:custGeom>
              <a:avLst/>
              <a:gdLst>
                <a:gd name="T0" fmla="*/ 158 w 158"/>
                <a:gd name="T1" fmla="*/ 80 h 159"/>
                <a:gd name="T2" fmla="*/ 138 w 158"/>
                <a:gd name="T3" fmla="*/ 132 h 159"/>
                <a:gd name="T4" fmla="*/ 79 w 158"/>
                <a:gd name="T5" fmla="*/ 159 h 159"/>
                <a:gd name="T6" fmla="*/ 20 w 158"/>
                <a:gd name="T7" fmla="*/ 132 h 159"/>
                <a:gd name="T8" fmla="*/ 0 w 158"/>
                <a:gd name="T9" fmla="*/ 80 h 159"/>
                <a:gd name="T10" fmla="*/ 79 w 158"/>
                <a:gd name="T11" fmla="*/ 0 h 159"/>
                <a:gd name="T12" fmla="*/ 158 w 158"/>
                <a:gd name="T13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59">
                  <a:moveTo>
                    <a:pt x="158" y="80"/>
                  </a:moveTo>
                  <a:cubicBezTo>
                    <a:pt x="158" y="100"/>
                    <a:pt x="151" y="118"/>
                    <a:pt x="138" y="132"/>
                  </a:cubicBezTo>
                  <a:cubicBezTo>
                    <a:pt x="124" y="149"/>
                    <a:pt x="103" y="159"/>
                    <a:pt x="79" y="159"/>
                  </a:cubicBezTo>
                  <a:cubicBezTo>
                    <a:pt x="55" y="159"/>
                    <a:pt x="34" y="149"/>
                    <a:pt x="20" y="132"/>
                  </a:cubicBezTo>
                  <a:cubicBezTo>
                    <a:pt x="7" y="118"/>
                    <a:pt x="0" y="10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8" y="36"/>
                    <a:pt x="158" y="80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ślíďê">
              <a:extLst>
                <a:ext uri="{FF2B5EF4-FFF2-40B4-BE49-F238E27FC236}">
                  <a16:creationId xmlns:a16="http://schemas.microsoft.com/office/drawing/2014/main" id="{C4135EA3-3B28-4BAA-B0BA-BC14ADE00227}"/>
                </a:ext>
              </a:extLst>
            </p:cNvPr>
            <p:cNvSpPr/>
            <p:nvPr/>
          </p:nvSpPr>
          <p:spPr bwMode="auto">
            <a:xfrm>
              <a:off x="6374051" y="2389687"/>
              <a:ext cx="330691" cy="349588"/>
            </a:xfrm>
            <a:custGeom>
              <a:avLst/>
              <a:gdLst>
                <a:gd name="T0" fmla="*/ 80 w 118"/>
                <a:gd name="T1" fmla="*/ 62 h 125"/>
                <a:gd name="T2" fmla="*/ 80 w 118"/>
                <a:gd name="T3" fmla="*/ 62 h 125"/>
                <a:gd name="T4" fmla="*/ 94 w 118"/>
                <a:gd name="T5" fmla="*/ 35 h 125"/>
                <a:gd name="T6" fmla="*/ 59 w 118"/>
                <a:gd name="T7" fmla="*/ 0 h 125"/>
                <a:gd name="T8" fmla="*/ 24 w 118"/>
                <a:gd name="T9" fmla="*/ 35 h 125"/>
                <a:gd name="T10" fmla="*/ 38 w 118"/>
                <a:gd name="T11" fmla="*/ 62 h 125"/>
                <a:gd name="T12" fmla="*/ 38 w 118"/>
                <a:gd name="T13" fmla="*/ 62 h 125"/>
                <a:gd name="T14" fmla="*/ 0 w 118"/>
                <a:gd name="T15" fmla="*/ 98 h 125"/>
                <a:gd name="T16" fmla="*/ 59 w 118"/>
                <a:gd name="T17" fmla="*/ 125 h 125"/>
                <a:gd name="T18" fmla="*/ 118 w 118"/>
                <a:gd name="T19" fmla="*/ 98 h 125"/>
                <a:gd name="T20" fmla="*/ 80 w 118"/>
                <a:gd name="T2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25">
                  <a:moveTo>
                    <a:pt x="80" y="62"/>
                  </a:moveTo>
                  <a:cubicBezTo>
                    <a:pt x="80" y="62"/>
                    <a:pt x="80" y="62"/>
                    <a:pt x="80" y="62"/>
                  </a:cubicBezTo>
                  <a:cubicBezTo>
                    <a:pt x="88" y="56"/>
                    <a:pt x="94" y="46"/>
                    <a:pt x="94" y="35"/>
                  </a:cubicBezTo>
                  <a:cubicBezTo>
                    <a:pt x="94" y="16"/>
                    <a:pt x="78" y="0"/>
                    <a:pt x="59" y="0"/>
                  </a:cubicBezTo>
                  <a:cubicBezTo>
                    <a:pt x="40" y="0"/>
                    <a:pt x="24" y="16"/>
                    <a:pt x="24" y="35"/>
                  </a:cubicBezTo>
                  <a:cubicBezTo>
                    <a:pt x="24" y="46"/>
                    <a:pt x="30" y="56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21" y="68"/>
                    <a:pt x="7" y="81"/>
                    <a:pt x="0" y="98"/>
                  </a:cubicBezTo>
                  <a:cubicBezTo>
                    <a:pt x="14" y="115"/>
                    <a:pt x="35" y="125"/>
                    <a:pt x="59" y="125"/>
                  </a:cubicBezTo>
                  <a:cubicBezTo>
                    <a:pt x="83" y="125"/>
                    <a:pt x="104" y="115"/>
                    <a:pt x="118" y="98"/>
                  </a:cubicBezTo>
                  <a:cubicBezTo>
                    <a:pt x="111" y="81"/>
                    <a:pt x="97" y="68"/>
                    <a:pt x="80" y="62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60DDC2D8-56D1-4D58-B738-B1223651630E}"/>
              </a:ext>
            </a:extLst>
          </p:cNvPr>
          <p:cNvSpPr/>
          <p:nvPr/>
        </p:nvSpPr>
        <p:spPr>
          <a:xfrm>
            <a:off x="2155906" y="1627632"/>
            <a:ext cx="8737262" cy="4100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49" name="矩形: 圆角 348">
            <a:extLst>
              <a:ext uri="{FF2B5EF4-FFF2-40B4-BE49-F238E27FC236}">
                <a16:creationId xmlns:a16="http://schemas.microsoft.com/office/drawing/2014/main" id="{6C322B4A-B83A-4B4C-A930-8A1D879B2CB9}"/>
              </a:ext>
            </a:extLst>
          </p:cNvPr>
          <p:cNvSpPr/>
          <p:nvPr/>
        </p:nvSpPr>
        <p:spPr>
          <a:xfrm>
            <a:off x="10339383" y="1361627"/>
            <a:ext cx="619975" cy="62424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right-quote-symbol_37105">
            <a:extLst>
              <a:ext uri="{FF2B5EF4-FFF2-40B4-BE49-F238E27FC236}">
                <a16:creationId xmlns:a16="http://schemas.microsoft.com/office/drawing/2014/main" id="{EDE7AED5-F196-4DA2-877A-E444F045EC5F}"/>
              </a:ext>
            </a:extLst>
          </p:cNvPr>
          <p:cNvSpPr>
            <a:spLocks noChangeAspect="1"/>
          </p:cNvSpPr>
          <p:nvPr/>
        </p:nvSpPr>
        <p:spPr bwMode="auto">
          <a:xfrm>
            <a:off x="10339383" y="1384572"/>
            <a:ext cx="619975" cy="601302"/>
          </a:xfrm>
          <a:custGeom>
            <a:avLst/>
            <a:gdLst>
              <a:gd name="T0" fmla="*/ 314 w 314"/>
              <a:gd name="T1" fmla="*/ 0 h 305"/>
              <a:gd name="T2" fmla="*/ 314 w 314"/>
              <a:gd name="T3" fmla="*/ 158 h 305"/>
              <a:gd name="T4" fmla="*/ 206 w 314"/>
              <a:gd name="T5" fmla="*/ 305 h 305"/>
              <a:gd name="T6" fmla="*/ 170 w 314"/>
              <a:gd name="T7" fmla="*/ 304 h 305"/>
              <a:gd name="T8" fmla="*/ 170 w 314"/>
              <a:gd name="T9" fmla="*/ 243 h 305"/>
              <a:gd name="T10" fmla="*/ 244 w 314"/>
              <a:gd name="T11" fmla="*/ 174 h 305"/>
              <a:gd name="T12" fmla="*/ 243 w 314"/>
              <a:gd name="T13" fmla="*/ 146 h 305"/>
              <a:gd name="T14" fmla="*/ 192 w 314"/>
              <a:gd name="T15" fmla="*/ 146 h 305"/>
              <a:gd name="T16" fmla="*/ 192 w 314"/>
              <a:gd name="T17" fmla="*/ 0 h 305"/>
              <a:gd name="T18" fmla="*/ 314 w 314"/>
              <a:gd name="T19" fmla="*/ 0 h 305"/>
              <a:gd name="T20" fmla="*/ 314 w 314"/>
              <a:gd name="T21" fmla="*/ 0 h 305"/>
              <a:gd name="T22" fmla="*/ 16 w 314"/>
              <a:gd name="T23" fmla="*/ 146 h 305"/>
              <a:gd name="T24" fmla="*/ 67 w 314"/>
              <a:gd name="T25" fmla="*/ 146 h 305"/>
              <a:gd name="T26" fmla="*/ 68 w 314"/>
              <a:gd name="T27" fmla="*/ 174 h 305"/>
              <a:gd name="T28" fmla="*/ 0 w 314"/>
              <a:gd name="T29" fmla="*/ 243 h 305"/>
              <a:gd name="T30" fmla="*/ 0 w 314"/>
              <a:gd name="T31" fmla="*/ 304 h 305"/>
              <a:gd name="T32" fmla="*/ 30 w 314"/>
              <a:gd name="T33" fmla="*/ 305 h 305"/>
              <a:gd name="T34" fmla="*/ 138 w 314"/>
              <a:gd name="T35" fmla="*/ 158 h 305"/>
              <a:gd name="T36" fmla="*/ 138 w 314"/>
              <a:gd name="T37" fmla="*/ 0 h 305"/>
              <a:gd name="T38" fmla="*/ 16 w 314"/>
              <a:gd name="T39" fmla="*/ 0 h 305"/>
              <a:gd name="T40" fmla="*/ 16 w 314"/>
              <a:gd name="T41" fmla="*/ 146 h 305"/>
              <a:gd name="T42" fmla="*/ 16 w 314"/>
              <a:gd name="T43" fmla="*/ 146 h 305"/>
              <a:gd name="T44" fmla="*/ 16 w 314"/>
              <a:gd name="T45" fmla="*/ 14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4" h="305">
                <a:moveTo>
                  <a:pt x="314" y="0"/>
                </a:moveTo>
                <a:lnTo>
                  <a:pt x="314" y="158"/>
                </a:lnTo>
                <a:cubicBezTo>
                  <a:pt x="314" y="256"/>
                  <a:pt x="278" y="305"/>
                  <a:pt x="206" y="305"/>
                </a:cubicBezTo>
                <a:cubicBezTo>
                  <a:pt x="198" y="305"/>
                  <a:pt x="186" y="305"/>
                  <a:pt x="170" y="304"/>
                </a:cubicBezTo>
                <a:lnTo>
                  <a:pt x="170" y="243"/>
                </a:lnTo>
                <a:cubicBezTo>
                  <a:pt x="219" y="243"/>
                  <a:pt x="244" y="220"/>
                  <a:pt x="244" y="174"/>
                </a:cubicBezTo>
                <a:lnTo>
                  <a:pt x="243" y="146"/>
                </a:lnTo>
                <a:lnTo>
                  <a:pt x="192" y="146"/>
                </a:lnTo>
                <a:lnTo>
                  <a:pt x="192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16" y="146"/>
                </a:moveTo>
                <a:lnTo>
                  <a:pt x="67" y="146"/>
                </a:lnTo>
                <a:lnTo>
                  <a:pt x="68" y="174"/>
                </a:lnTo>
                <a:cubicBezTo>
                  <a:pt x="68" y="217"/>
                  <a:pt x="45" y="240"/>
                  <a:pt x="0" y="243"/>
                </a:cubicBezTo>
                <a:lnTo>
                  <a:pt x="0" y="304"/>
                </a:lnTo>
                <a:cubicBezTo>
                  <a:pt x="14" y="305"/>
                  <a:pt x="24" y="305"/>
                  <a:pt x="30" y="305"/>
                </a:cubicBezTo>
                <a:cubicBezTo>
                  <a:pt x="102" y="305"/>
                  <a:pt x="138" y="256"/>
                  <a:pt x="138" y="158"/>
                </a:cubicBezTo>
                <a:lnTo>
                  <a:pt x="138" y="0"/>
                </a:lnTo>
                <a:lnTo>
                  <a:pt x="16" y="0"/>
                </a:lnTo>
                <a:lnTo>
                  <a:pt x="16" y="146"/>
                </a:lnTo>
                <a:lnTo>
                  <a:pt x="16" y="146"/>
                </a:lnTo>
                <a:lnTo>
                  <a:pt x="16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96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FAF906-C7CA-4C4D-ABA7-60D3E51E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F58025-5F55-4A81-9A4F-23CEF54D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A5E203-BF9E-4C7E-BC77-76478EB27EB1}"/>
              </a:ext>
            </a:extLst>
          </p:cNvPr>
          <p:cNvSpPr txBox="1"/>
          <p:nvPr/>
        </p:nvSpPr>
        <p:spPr>
          <a:xfrm>
            <a:off x="669924" y="1130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探索性实验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401D5F-0BCA-4091-BC5F-D9D85C5C2A7C}"/>
              </a:ext>
            </a:extLst>
          </p:cNvPr>
          <p:cNvSpPr txBox="1"/>
          <p:nvPr/>
        </p:nvSpPr>
        <p:spPr>
          <a:xfrm>
            <a:off x="660400" y="1674674"/>
            <a:ext cx="5435600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词向量：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Glove</a:t>
            </a:r>
            <a:r>
              <a:rPr lang="zh-CN" altLang="en-US" dirty="0">
                <a:latin typeface="+mn-ea"/>
              </a:rPr>
              <a:t>词向量效果最好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NER</a:t>
            </a:r>
            <a:r>
              <a:rPr lang="zh-CN" altLang="en-US" dirty="0">
                <a:latin typeface="+mn-ea"/>
              </a:rPr>
              <a:t>任务比</a:t>
            </a:r>
            <a:r>
              <a:rPr lang="en-US" altLang="zh-CN" dirty="0">
                <a:latin typeface="+mn-ea"/>
              </a:rPr>
              <a:t>POS</a:t>
            </a:r>
            <a:r>
              <a:rPr lang="zh-CN" altLang="en-US" dirty="0">
                <a:latin typeface="+mn-ea"/>
              </a:rPr>
              <a:t>任务更依赖预训练的词向量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Word2vec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NER</a:t>
            </a:r>
            <a:r>
              <a:rPr lang="zh-CN" altLang="en-US" dirty="0">
                <a:latin typeface="+mn-ea"/>
              </a:rPr>
              <a:t>任务上效果相对较差，原因是</a:t>
            </a:r>
            <a:r>
              <a:rPr lang="en-US" altLang="zh-CN" dirty="0">
                <a:latin typeface="+mn-ea"/>
              </a:rPr>
              <a:t>Word2vec</a:t>
            </a:r>
            <a:r>
              <a:rPr lang="zh-CN" altLang="en-US" dirty="0">
                <a:latin typeface="+mn-ea"/>
              </a:rPr>
              <a:t>的训练不区分大小写，并且不包括许多常见的标点和数字。</a:t>
            </a:r>
            <a:endParaRPr lang="en-US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4A1849-D76F-4A54-9992-C2AF7122A92B}"/>
              </a:ext>
            </a:extLst>
          </p:cNvPr>
          <p:cNvSpPr txBox="1"/>
          <p:nvPr/>
        </p:nvSpPr>
        <p:spPr>
          <a:xfrm>
            <a:off x="669924" y="4524615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 Dropout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在训练时使用</a:t>
            </a:r>
            <a:r>
              <a:rPr lang="en-US" altLang="zh-CN" dirty="0"/>
              <a:t>Dropout</a:t>
            </a:r>
            <a:r>
              <a:rPr lang="zh-CN" altLang="en-US" dirty="0"/>
              <a:t>效果会有提升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3FC41C-79B8-4763-9659-666EC65B0092}"/>
              </a:ext>
            </a:extLst>
          </p:cNvPr>
          <p:cNvGrpSpPr/>
          <p:nvPr/>
        </p:nvGrpSpPr>
        <p:grpSpPr>
          <a:xfrm>
            <a:off x="6437312" y="1228725"/>
            <a:ext cx="4404859" cy="4219220"/>
            <a:chOff x="6437312" y="1228725"/>
            <a:chExt cx="3990975" cy="38004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C22C0BD-E1F6-4359-9D59-93EB5B473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7312" y="1228725"/>
              <a:ext cx="3990975" cy="22002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D2B1D2B-45D1-40B7-A9DA-B8E35FA9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7312" y="3429000"/>
              <a:ext cx="3990975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90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FAF906-C7CA-4C4D-ABA7-60D3E51E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F58025-5F55-4A81-9A4F-23CEF54D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A5E203-BF9E-4C7E-BC77-76478EB27EB1}"/>
              </a:ext>
            </a:extLst>
          </p:cNvPr>
          <p:cNvSpPr txBox="1"/>
          <p:nvPr/>
        </p:nvSpPr>
        <p:spPr>
          <a:xfrm>
            <a:off x="669924" y="113030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错误分析（</a:t>
            </a:r>
            <a:r>
              <a:rPr lang="en-US" altLang="zh-CN" b="1" dirty="0">
                <a:latin typeface="+mn-ea"/>
              </a:rPr>
              <a:t>OOV</a:t>
            </a:r>
            <a:r>
              <a:rPr lang="zh-CN" altLang="en-US" b="1" dirty="0">
                <a:latin typeface="+mn-ea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401D5F-0BCA-4091-BC5F-D9D85C5C2A7C}"/>
              </a:ext>
            </a:extLst>
          </p:cNvPr>
          <p:cNvSpPr txBox="1"/>
          <p:nvPr/>
        </p:nvSpPr>
        <p:spPr>
          <a:xfrm>
            <a:off x="660400" y="1674674"/>
            <a:ext cx="543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OOTV</a:t>
            </a:r>
          </a:p>
          <a:p>
            <a:r>
              <a:rPr lang="en-US" altLang="zh-CN" dirty="0">
                <a:latin typeface="+mn-ea"/>
              </a:rPr>
              <a:t>Out-of-training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OOEV</a:t>
            </a:r>
          </a:p>
          <a:p>
            <a:r>
              <a:rPr lang="en-US" altLang="zh-CN" dirty="0">
                <a:latin typeface="+mn-ea"/>
              </a:rPr>
              <a:t>Out-of-embedding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OOBV</a:t>
            </a:r>
          </a:p>
          <a:p>
            <a:r>
              <a:rPr lang="en-US" altLang="zh-CN" dirty="0">
                <a:latin typeface="+mn-ea"/>
              </a:rPr>
              <a:t>Out-of-both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4A1849-D76F-4A54-9992-C2AF7122A92B}"/>
              </a:ext>
            </a:extLst>
          </p:cNvPr>
          <p:cNvSpPr txBox="1"/>
          <p:nvPr/>
        </p:nvSpPr>
        <p:spPr>
          <a:xfrm>
            <a:off x="660400" y="5130020"/>
            <a:ext cx="755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CRF</a:t>
            </a:r>
            <a:r>
              <a:rPr lang="zh-CN" altLang="en-US" dirty="0">
                <a:latin typeface="+mn-ea"/>
              </a:rPr>
              <a:t>可以有效缓解</a:t>
            </a:r>
            <a:r>
              <a:rPr lang="en-US" altLang="zh-CN" dirty="0">
                <a:latin typeface="+mn-ea"/>
              </a:rPr>
              <a:t>OOV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Out-of-vocabulary</a:t>
            </a:r>
            <a:r>
              <a:rPr lang="zh-CN" altLang="en-US" dirty="0">
                <a:latin typeface="+mn-ea"/>
              </a:rPr>
              <a:t>）单词所带来的负面效应。</a:t>
            </a:r>
            <a:endParaRPr lang="en-US" altLang="zh-CN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176ECE-FEA7-452D-90B1-AD59E5EA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86" y="1499633"/>
            <a:ext cx="8498114" cy="32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EBC65-CBDE-4D71-872D-CF19B08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61A05A-0605-4039-908F-46F3FD05E39B}"/>
              </a:ext>
            </a:extLst>
          </p:cNvPr>
          <p:cNvSpPr txBox="1"/>
          <p:nvPr/>
        </p:nvSpPr>
        <p:spPr>
          <a:xfrm>
            <a:off x="668337" y="1510748"/>
            <a:ext cx="1085056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LSTM-CNN</a:t>
            </a:r>
            <a:r>
              <a:rPr lang="zh-CN" altLang="en-US" dirty="0">
                <a:latin typeface="+mn-ea"/>
              </a:rPr>
              <a:t>：不能有效建模标签之间的依赖关系。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BiLSTM</a:t>
            </a:r>
            <a:r>
              <a:rPr lang="en-US" altLang="zh-CN" dirty="0">
                <a:latin typeface="+mn-ea"/>
              </a:rPr>
              <a:t>-CRF</a:t>
            </a:r>
            <a:r>
              <a:rPr lang="zh-CN" altLang="en-US" dirty="0">
                <a:latin typeface="+mn-ea"/>
              </a:rPr>
              <a:t>：没有使用</a:t>
            </a:r>
            <a:r>
              <a:rPr lang="en-US" altLang="zh-CN" dirty="0">
                <a:latin typeface="+mn-ea"/>
              </a:rPr>
              <a:t>CNN</a:t>
            </a:r>
            <a:r>
              <a:rPr lang="zh-CN" altLang="en-US" dirty="0">
                <a:latin typeface="+mn-ea"/>
              </a:rPr>
              <a:t>来编码字符级别的特征，在英语中，单词的形态特征也是非常重要的。在处理字符级别的特征时，依赖于一些人工特征或者预处理步骤，不是一个真正的端对端模型。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9B03C4C-05AB-4DEA-A87F-7FBC1A10CCFC}"/>
              </a:ext>
            </a:extLst>
          </p:cNvPr>
          <p:cNvGrpSpPr/>
          <p:nvPr/>
        </p:nvGrpSpPr>
        <p:grpSpPr>
          <a:xfrm>
            <a:off x="668337" y="3429000"/>
            <a:ext cx="9047239" cy="1828676"/>
            <a:chOff x="668337" y="3429000"/>
            <a:chExt cx="9047239" cy="1828676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D337D5D-7DDA-4FE4-A126-41A4BE8FE878}"/>
                </a:ext>
              </a:extLst>
            </p:cNvPr>
            <p:cNvSpPr txBox="1"/>
            <p:nvPr/>
          </p:nvSpPr>
          <p:spPr>
            <a:xfrm>
              <a:off x="668337" y="3429000"/>
              <a:ext cx="89129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解决方案：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	</a:t>
              </a:r>
            </a:p>
            <a:p>
              <a:r>
                <a:rPr lang="en-US" altLang="zh-CN" dirty="0"/>
                <a:t>		         </a:t>
              </a:r>
              <a:r>
                <a:rPr lang="en-US" altLang="zh-CN" b="1" dirty="0">
                  <a:solidFill>
                    <a:srgbClr val="C00000"/>
                  </a:solidFill>
                </a:rPr>
                <a:t>End-to-end </a:t>
              </a:r>
              <a:r>
                <a:rPr lang="en-US" altLang="zh-CN" b="1" dirty="0"/>
                <a:t>Sequence labeling via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BiLSTM</a:t>
              </a:r>
              <a:r>
                <a:rPr lang="en-US" altLang="zh-CN" b="1" dirty="0">
                  <a:solidFill>
                    <a:srgbClr val="C00000"/>
                  </a:solidFill>
                </a:rPr>
                <a:t>-CNNs-CRF 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0FAF64A-73CC-484D-B254-369844D0C22A}"/>
                </a:ext>
              </a:extLst>
            </p:cNvPr>
            <p:cNvGrpSpPr/>
            <p:nvPr/>
          </p:nvGrpSpPr>
          <p:grpSpPr>
            <a:xfrm>
              <a:off x="2994991" y="3644900"/>
              <a:ext cx="6720585" cy="1612776"/>
              <a:chOff x="2690191" y="3644900"/>
              <a:chExt cx="6720585" cy="1612776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E9301A3-AE8E-42FF-990F-5682C2A37796}"/>
                  </a:ext>
                </a:extLst>
              </p:cNvPr>
              <p:cNvSpPr txBox="1"/>
              <p:nvPr/>
            </p:nvSpPr>
            <p:spPr>
              <a:xfrm>
                <a:off x="2690191" y="4888344"/>
                <a:ext cx="1603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避免人工特征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1A0EA01-2B35-4AFD-8599-9C600B789260}"/>
                  </a:ext>
                </a:extLst>
              </p:cNvPr>
              <p:cNvSpPr txBox="1"/>
              <p:nvPr/>
            </p:nvSpPr>
            <p:spPr>
              <a:xfrm>
                <a:off x="6294785" y="4888344"/>
                <a:ext cx="1603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上下文关系</a:t>
                </a: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0708BC8-5A23-43F8-B2BE-01303050A6D1}"/>
                  </a:ext>
                </a:extLst>
              </p:cNvPr>
              <p:cNvSpPr txBox="1"/>
              <p:nvPr/>
            </p:nvSpPr>
            <p:spPr>
              <a:xfrm>
                <a:off x="7807263" y="4866471"/>
                <a:ext cx="1603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标签依赖</a:t>
                </a: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37FA49C4-D519-4E5E-A34D-266E3CA00FD6}"/>
                  </a:ext>
                </a:extLst>
              </p:cNvPr>
              <p:cNvGrpSpPr/>
              <p:nvPr/>
            </p:nvGrpSpPr>
            <p:grpSpPr>
              <a:xfrm>
                <a:off x="3491947" y="3644900"/>
                <a:ext cx="5313929" cy="1269831"/>
                <a:chOff x="3491947" y="3671376"/>
                <a:chExt cx="5313929" cy="1269831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56F7C56-0394-4651-B19D-46553AB5A400}"/>
                    </a:ext>
                  </a:extLst>
                </p:cNvPr>
                <p:cNvSpPr txBox="1"/>
                <p:nvPr/>
              </p:nvSpPr>
              <p:spPr>
                <a:xfrm>
                  <a:off x="7202363" y="3671376"/>
                  <a:ext cx="16035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C00000"/>
                      </a:solidFill>
                    </a:rPr>
                    <a:t>单词形态特征</a:t>
                  </a:r>
                </a:p>
              </p:txBody>
            </p:sp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0CF41580-7685-4B20-873E-52C21E31B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1947" y="4532098"/>
                  <a:ext cx="1" cy="409109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25546EB4-8C67-4EB6-BF52-701F2B0CD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50667" y="4532098"/>
                  <a:ext cx="1" cy="409109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62D969DE-4591-4354-B094-B82F3B2EA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2110" y="4532098"/>
                  <a:ext cx="1" cy="409109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BB9949AE-9DFA-43C8-B339-597901848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98294" y="3969399"/>
                  <a:ext cx="2" cy="401633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0971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EBC65-CBDE-4D71-872D-CF19B08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grpSp>
        <p:nvGrpSpPr>
          <p:cNvPr id="17" name="0ae9ffb2-0fb1-4676-b990-e7d5e26dba0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EC3A948-40BF-46E7-8068-36408C53A2A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4989286"/>
            <a:ext cx="1362076" cy="1246412"/>
            <a:chOff x="3398838" y="982663"/>
            <a:chExt cx="5346701" cy="4892676"/>
          </a:xfrm>
        </p:grpSpPr>
        <p:sp>
          <p:nvSpPr>
            <p:cNvPr id="18" name="iṡ1ïde">
              <a:extLst>
                <a:ext uri="{FF2B5EF4-FFF2-40B4-BE49-F238E27FC236}">
                  <a16:creationId xmlns:a16="http://schemas.microsoft.com/office/drawing/2014/main" id="{66BC3198-D993-4BC3-B3E0-9A1EF25ACA0A}"/>
                </a:ext>
              </a:extLst>
            </p:cNvPr>
            <p:cNvSpPr/>
            <p:nvPr/>
          </p:nvSpPr>
          <p:spPr bwMode="auto">
            <a:xfrm>
              <a:off x="6130926" y="3711576"/>
              <a:ext cx="2514600" cy="1971675"/>
            </a:xfrm>
            <a:custGeom>
              <a:avLst/>
              <a:gdLst>
                <a:gd name="T0" fmla="*/ 1584 w 1584"/>
                <a:gd name="T1" fmla="*/ 343 h 1242"/>
                <a:gd name="T2" fmla="*/ 0 w 1584"/>
                <a:gd name="T3" fmla="*/ 1242 h 1242"/>
                <a:gd name="T4" fmla="*/ 0 w 1584"/>
                <a:gd name="T5" fmla="*/ 873 h 1242"/>
                <a:gd name="T6" fmla="*/ 1584 w 1584"/>
                <a:gd name="T7" fmla="*/ 0 h 1242"/>
                <a:gd name="T8" fmla="*/ 1584 w 1584"/>
                <a:gd name="T9" fmla="*/ 343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1242">
                  <a:moveTo>
                    <a:pt x="1584" y="343"/>
                  </a:moveTo>
                  <a:lnTo>
                    <a:pt x="0" y="1242"/>
                  </a:lnTo>
                  <a:lnTo>
                    <a:pt x="0" y="873"/>
                  </a:lnTo>
                  <a:lnTo>
                    <a:pt x="1584" y="0"/>
                  </a:lnTo>
                  <a:lnTo>
                    <a:pt x="1584" y="343"/>
                  </a:lnTo>
                  <a:close/>
                </a:path>
              </a:pathLst>
            </a:custGeom>
            <a:solidFill>
              <a:srgbClr val="BF8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š1ïḑê">
              <a:extLst>
                <a:ext uri="{FF2B5EF4-FFF2-40B4-BE49-F238E27FC236}">
                  <a16:creationId xmlns:a16="http://schemas.microsoft.com/office/drawing/2014/main" id="{14E1A68A-7BC6-408F-8468-F519C3BFDF32}"/>
                </a:ext>
              </a:extLst>
            </p:cNvPr>
            <p:cNvSpPr/>
            <p:nvPr/>
          </p:nvSpPr>
          <p:spPr bwMode="auto">
            <a:xfrm>
              <a:off x="6130926" y="3711576"/>
              <a:ext cx="2514600" cy="1971675"/>
            </a:xfrm>
            <a:custGeom>
              <a:avLst/>
              <a:gdLst>
                <a:gd name="T0" fmla="*/ 1584 w 1584"/>
                <a:gd name="T1" fmla="*/ 343 h 1242"/>
                <a:gd name="T2" fmla="*/ 0 w 1584"/>
                <a:gd name="T3" fmla="*/ 1242 h 1242"/>
                <a:gd name="T4" fmla="*/ 0 w 1584"/>
                <a:gd name="T5" fmla="*/ 873 h 1242"/>
                <a:gd name="T6" fmla="*/ 1584 w 1584"/>
                <a:gd name="T7" fmla="*/ 0 h 1242"/>
                <a:gd name="T8" fmla="*/ 1584 w 1584"/>
                <a:gd name="T9" fmla="*/ 343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1242">
                  <a:moveTo>
                    <a:pt x="1584" y="343"/>
                  </a:moveTo>
                  <a:lnTo>
                    <a:pt x="0" y="1242"/>
                  </a:lnTo>
                  <a:lnTo>
                    <a:pt x="0" y="873"/>
                  </a:lnTo>
                  <a:lnTo>
                    <a:pt x="1584" y="0"/>
                  </a:lnTo>
                  <a:lnTo>
                    <a:pt x="1584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ṩľîḑé">
              <a:extLst>
                <a:ext uri="{FF2B5EF4-FFF2-40B4-BE49-F238E27FC236}">
                  <a16:creationId xmlns:a16="http://schemas.microsoft.com/office/drawing/2014/main" id="{98E0CA4C-8506-4E44-A909-C8CF4FC2C088}"/>
                </a:ext>
              </a:extLst>
            </p:cNvPr>
            <p:cNvSpPr/>
            <p:nvPr/>
          </p:nvSpPr>
          <p:spPr bwMode="auto">
            <a:xfrm>
              <a:off x="3638551" y="2987676"/>
              <a:ext cx="5006975" cy="2109788"/>
            </a:xfrm>
            <a:custGeom>
              <a:avLst/>
              <a:gdLst>
                <a:gd name="T0" fmla="*/ 1570 w 3154"/>
                <a:gd name="T1" fmla="*/ 1329 h 1329"/>
                <a:gd name="T2" fmla="*/ 0 w 3154"/>
                <a:gd name="T3" fmla="*/ 727 h 1329"/>
                <a:gd name="T4" fmla="*/ 1742 w 3154"/>
                <a:gd name="T5" fmla="*/ 0 h 1329"/>
                <a:gd name="T6" fmla="*/ 3154 w 3154"/>
                <a:gd name="T7" fmla="*/ 456 h 1329"/>
                <a:gd name="T8" fmla="*/ 1570 w 3154"/>
                <a:gd name="T9" fmla="*/ 132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4" h="1329">
                  <a:moveTo>
                    <a:pt x="1570" y="1329"/>
                  </a:moveTo>
                  <a:lnTo>
                    <a:pt x="0" y="727"/>
                  </a:lnTo>
                  <a:lnTo>
                    <a:pt x="1742" y="0"/>
                  </a:lnTo>
                  <a:lnTo>
                    <a:pt x="3154" y="456"/>
                  </a:lnTo>
                  <a:lnTo>
                    <a:pt x="1570" y="1329"/>
                  </a:lnTo>
                  <a:close/>
                </a:path>
              </a:pathLst>
            </a:custGeom>
            <a:solidFill>
              <a:srgbClr val="FFA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ļiḑe">
              <a:extLst>
                <a:ext uri="{FF2B5EF4-FFF2-40B4-BE49-F238E27FC236}">
                  <a16:creationId xmlns:a16="http://schemas.microsoft.com/office/drawing/2014/main" id="{D15F73D7-E266-4488-9BC7-879F48D081E5}"/>
                </a:ext>
              </a:extLst>
            </p:cNvPr>
            <p:cNvSpPr/>
            <p:nvPr/>
          </p:nvSpPr>
          <p:spPr bwMode="auto">
            <a:xfrm>
              <a:off x="3638551" y="2987676"/>
              <a:ext cx="5006975" cy="2109788"/>
            </a:xfrm>
            <a:custGeom>
              <a:avLst/>
              <a:gdLst>
                <a:gd name="T0" fmla="*/ 1570 w 3154"/>
                <a:gd name="T1" fmla="*/ 1329 h 1329"/>
                <a:gd name="T2" fmla="*/ 0 w 3154"/>
                <a:gd name="T3" fmla="*/ 727 h 1329"/>
                <a:gd name="T4" fmla="*/ 1742 w 3154"/>
                <a:gd name="T5" fmla="*/ 0 h 1329"/>
                <a:gd name="T6" fmla="*/ 3154 w 3154"/>
                <a:gd name="T7" fmla="*/ 456 h 1329"/>
                <a:gd name="T8" fmla="*/ 1570 w 3154"/>
                <a:gd name="T9" fmla="*/ 132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4" h="1329">
                  <a:moveTo>
                    <a:pt x="1570" y="1329"/>
                  </a:moveTo>
                  <a:lnTo>
                    <a:pt x="0" y="727"/>
                  </a:lnTo>
                  <a:lnTo>
                    <a:pt x="1742" y="0"/>
                  </a:lnTo>
                  <a:lnTo>
                    <a:pt x="3154" y="456"/>
                  </a:lnTo>
                  <a:lnTo>
                    <a:pt x="1570" y="13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$ļíḍè">
              <a:extLst>
                <a:ext uri="{FF2B5EF4-FFF2-40B4-BE49-F238E27FC236}">
                  <a16:creationId xmlns:a16="http://schemas.microsoft.com/office/drawing/2014/main" id="{B3D27644-04B1-4230-8C3D-0CA9C94F3ED6}"/>
                </a:ext>
              </a:extLst>
            </p:cNvPr>
            <p:cNvSpPr/>
            <p:nvPr/>
          </p:nvSpPr>
          <p:spPr bwMode="auto">
            <a:xfrm>
              <a:off x="3638551" y="4141788"/>
              <a:ext cx="2492375" cy="1533525"/>
            </a:xfrm>
            <a:custGeom>
              <a:avLst/>
              <a:gdLst>
                <a:gd name="T0" fmla="*/ 0 w 1570"/>
                <a:gd name="T1" fmla="*/ 365 h 966"/>
                <a:gd name="T2" fmla="*/ 1570 w 1570"/>
                <a:gd name="T3" fmla="*/ 966 h 966"/>
                <a:gd name="T4" fmla="*/ 1570 w 1570"/>
                <a:gd name="T5" fmla="*/ 602 h 966"/>
                <a:gd name="T6" fmla="*/ 0 w 1570"/>
                <a:gd name="T7" fmla="*/ 0 h 966"/>
                <a:gd name="T8" fmla="*/ 0 w 1570"/>
                <a:gd name="T9" fmla="*/ 36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966">
                  <a:moveTo>
                    <a:pt x="0" y="365"/>
                  </a:moveTo>
                  <a:lnTo>
                    <a:pt x="1570" y="966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ḻïdé">
              <a:extLst>
                <a:ext uri="{FF2B5EF4-FFF2-40B4-BE49-F238E27FC236}">
                  <a16:creationId xmlns:a16="http://schemas.microsoft.com/office/drawing/2014/main" id="{1606DA21-3169-4C57-BF7A-19022F1A7689}"/>
                </a:ext>
              </a:extLst>
            </p:cNvPr>
            <p:cNvSpPr/>
            <p:nvPr/>
          </p:nvSpPr>
          <p:spPr bwMode="auto">
            <a:xfrm>
              <a:off x="3638551" y="4141788"/>
              <a:ext cx="2492375" cy="1533525"/>
            </a:xfrm>
            <a:custGeom>
              <a:avLst/>
              <a:gdLst>
                <a:gd name="T0" fmla="*/ 0 w 1570"/>
                <a:gd name="T1" fmla="*/ 365 h 966"/>
                <a:gd name="T2" fmla="*/ 1570 w 1570"/>
                <a:gd name="T3" fmla="*/ 966 h 966"/>
                <a:gd name="T4" fmla="*/ 1570 w 1570"/>
                <a:gd name="T5" fmla="*/ 602 h 966"/>
                <a:gd name="T6" fmla="*/ 0 w 1570"/>
                <a:gd name="T7" fmla="*/ 0 h 966"/>
                <a:gd name="T8" fmla="*/ 0 w 1570"/>
                <a:gd name="T9" fmla="*/ 36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966">
                  <a:moveTo>
                    <a:pt x="0" y="365"/>
                  </a:moveTo>
                  <a:lnTo>
                    <a:pt x="1570" y="966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ľïde">
              <a:extLst>
                <a:ext uri="{FF2B5EF4-FFF2-40B4-BE49-F238E27FC236}">
                  <a16:creationId xmlns:a16="http://schemas.microsoft.com/office/drawing/2014/main" id="{9DA333ED-2338-4B05-99B4-557D4BE77A03}"/>
                </a:ext>
              </a:extLst>
            </p:cNvPr>
            <p:cNvSpPr/>
            <p:nvPr/>
          </p:nvSpPr>
          <p:spPr bwMode="auto">
            <a:xfrm>
              <a:off x="3638551" y="4141788"/>
              <a:ext cx="2492375" cy="1014413"/>
            </a:xfrm>
            <a:custGeom>
              <a:avLst/>
              <a:gdLst>
                <a:gd name="T0" fmla="*/ 0 w 1570"/>
                <a:gd name="T1" fmla="*/ 37 h 639"/>
                <a:gd name="T2" fmla="*/ 1570 w 1570"/>
                <a:gd name="T3" fmla="*/ 639 h 639"/>
                <a:gd name="T4" fmla="*/ 1570 w 1570"/>
                <a:gd name="T5" fmla="*/ 602 h 639"/>
                <a:gd name="T6" fmla="*/ 0 w 1570"/>
                <a:gd name="T7" fmla="*/ 0 h 639"/>
                <a:gd name="T8" fmla="*/ 0 w 1570"/>
                <a:gd name="T9" fmla="*/ 3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39">
                  <a:moveTo>
                    <a:pt x="0" y="37"/>
                  </a:moveTo>
                  <a:lnTo>
                    <a:pt x="1570" y="639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BF8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ṩľîḓe">
              <a:extLst>
                <a:ext uri="{FF2B5EF4-FFF2-40B4-BE49-F238E27FC236}">
                  <a16:creationId xmlns:a16="http://schemas.microsoft.com/office/drawing/2014/main" id="{93F7CCCC-8584-4585-A631-41C0E8344402}"/>
                </a:ext>
              </a:extLst>
            </p:cNvPr>
            <p:cNvSpPr/>
            <p:nvPr/>
          </p:nvSpPr>
          <p:spPr bwMode="auto">
            <a:xfrm>
              <a:off x="3638551" y="4141788"/>
              <a:ext cx="2492375" cy="1014413"/>
            </a:xfrm>
            <a:custGeom>
              <a:avLst/>
              <a:gdLst>
                <a:gd name="T0" fmla="*/ 0 w 1570"/>
                <a:gd name="T1" fmla="*/ 37 h 639"/>
                <a:gd name="T2" fmla="*/ 1570 w 1570"/>
                <a:gd name="T3" fmla="*/ 639 h 639"/>
                <a:gd name="T4" fmla="*/ 1570 w 1570"/>
                <a:gd name="T5" fmla="*/ 602 h 639"/>
                <a:gd name="T6" fmla="*/ 0 w 1570"/>
                <a:gd name="T7" fmla="*/ 0 h 639"/>
                <a:gd name="T8" fmla="*/ 0 w 1570"/>
                <a:gd name="T9" fmla="*/ 3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39">
                  <a:moveTo>
                    <a:pt x="0" y="37"/>
                  </a:moveTo>
                  <a:lnTo>
                    <a:pt x="1570" y="639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ṡḻïḍe">
              <a:extLst>
                <a:ext uri="{FF2B5EF4-FFF2-40B4-BE49-F238E27FC236}">
                  <a16:creationId xmlns:a16="http://schemas.microsoft.com/office/drawing/2014/main" id="{770150F9-C144-4527-AF2A-8DA0847C5806}"/>
                </a:ext>
              </a:extLst>
            </p:cNvPr>
            <p:cNvSpPr/>
            <p:nvPr/>
          </p:nvSpPr>
          <p:spPr bwMode="auto">
            <a:xfrm>
              <a:off x="3638551" y="4270376"/>
              <a:ext cx="2492375" cy="984250"/>
            </a:xfrm>
            <a:custGeom>
              <a:avLst/>
              <a:gdLst>
                <a:gd name="T0" fmla="*/ 0 w 1570"/>
                <a:gd name="T1" fmla="*/ 19 h 620"/>
                <a:gd name="T2" fmla="*/ 1570 w 1570"/>
                <a:gd name="T3" fmla="*/ 620 h 620"/>
                <a:gd name="T4" fmla="*/ 1570 w 1570"/>
                <a:gd name="T5" fmla="*/ 602 h 620"/>
                <a:gd name="T6" fmla="*/ 0 w 1570"/>
                <a:gd name="T7" fmla="*/ 0 h 620"/>
                <a:gd name="T8" fmla="*/ 0 w 1570"/>
                <a:gd name="T9" fmla="*/ 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9"/>
                  </a:moveTo>
                  <a:lnTo>
                    <a:pt x="1570" y="620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5C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ḷiḋê">
              <a:extLst>
                <a:ext uri="{FF2B5EF4-FFF2-40B4-BE49-F238E27FC236}">
                  <a16:creationId xmlns:a16="http://schemas.microsoft.com/office/drawing/2014/main" id="{12112494-D63D-406F-BAD2-3FA14FFEA7E4}"/>
                </a:ext>
              </a:extLst>
            </p:cNvPr>
            <p:cNvSpPr/>
            <p:nvPr/>
          </p:nvSpPr>
          <p:spPr bwMode="auto">
            <a:xfrm>
              <a:off x="3638551" y="4270376"/>
              <a:ext cx="2492375" cy="984250"/>
            </a:xfrm>
            <a:custGeom>
              <a:avLst/>
              <a:gdLst>
                <a:gd name="T0" fmla="*/ 0 w 1570"/>
                <a:gd name="T1" fmla="*/ 19 h 620"/>
                <a:gd name="T2" fmla="*/ 1570 w 1570"/>
                <a:gd name="T3" fmla="*/ 620 h 620"/>
                <a:gd name="T4" fmla="*/ 1570 w 1570"/>
                <a:gd name="T5" fmla="*/ 602 h 620"/>
                <a:gd name="T6" fmla="*/ 0 w 1570"/>
                <a:gd name="T7" fmla="*/ 0 h 620"/>
                <a:gd name="T8" fmla="*/ 0 w 1570"/>
                <a:gd name="T9" fmla="*/ 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9"/>
                  </a:moveTo>
                  <a:lnTo>
                    <a:pt x="1570" y="620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şľîḑé">
              <a:extLst>
                <a:ext uri="{FF2B5EF4-FFF2-40B4-BE49-F238E27FC236}">
                  <a16:creationId xmlns:a16="http://schemas.microsoft.com/office/drawing/2014/main" id="{C58880DB-5001-462B-B573-A768A17E5A79}"/>
                </a:ext>
              </a:extLst>
            </p:cNvPr>
            <p:cNvSpPr/>
            <p:nvPr/>
          </p:nvSpPr>
          <p:spPr bwMode="auto">
            <a:xfrm>
              <a:off x="3638551" y="4344988"/>
              <a:ext cx="2492375" cy="984250"/>
            </a:xfrm>
            <a:custGeom>
              <a:avLst/>
              <a:gdLst>
                <a:gd name="T0" fmla="*/ 0 w 1570"/>
                <a:gd name="T1" fmla="*/ 18 h 620"/>
                <a:gd name="T2" fmla="*/ 1570 w 1570"/>
                <a:gd name="T3" fmla="*/ 620 h 620"/>
                <a:gd name="T4" fmla="*/ 1570 w 1570"/>
                <a:gd name="T5" fmla="*/ 601 h 620"/>
                <a:gd name="T6" fmla="*/ 0 w 1570"/>
                <a:gd name="T7" fmla="*/ 0 h 620"/>
                <a:gd name="T8" fmla="*/ 0 w 1570"/>
                <a:gd name="T9" fmla="*/ 18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8"/>
                  </a:moveTo>
                  <a:lnTo>
                    <a:pt x="1570" y="620"/>
                  </a:lnTo>
                  <a:lnTo>
                    <a:pt x="1570" y="601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5C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şlïḑé">
              <a:extLst>
                <a:ext uri="{FF2B5EF4-FFF2-40B4-BE49-F238E27FC236}">
                  <a16:creationId xmlns:a16="http://schemas.microsoft.com/office/drawing/2014/main" id="{93F24C6F-03C3-4083-982F-49E6B76F6A04}"/>
                </a:ext>
              </a:extLst>
            </p:cNvPr>
            <p:cNvSpPr/>
            <p:nvPr/>
          </p:nvSpPr>
          <p:spPr bwMode="auto">
            <a:xfrm>
              <a:off x="3638551" y="4344988"/>
              <a:ext cx="2492375" cy="984250"/>
            </a:xfrm>
            <a:custGeom>
              <a:avLst/>
              <a:gdLst>
                <a:gd name="T0" fmla="*/ 0 w 1570"/>
                <a:gd name="T1" fmla="*/ 18 h 620"/>
                <a:gd name="T2" fmla="*/ 1570 w 1570"/>
                <a:gd name="T3" fmla="*/ 620 h 620"/>
                <a:gd name="T4" fmla="*/ 1570 w 1570"/>
                <a:gd name="T5" fmla="*/ 601 h 620"/>
                <a:gd name="T6" fmla="*/ 0 w 1570"/>
                <a:gd name="T7" fmla="*/ 0 h 620"/>
                <a:gd name="T8" fmla="*/ 0 w 1570"/>
                <a:gd name="T9" fmla="*/ 18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8"/>
                  </a:moveTo>
                  <a:lnTo>
                    <a:pt x="1570" y="620"/>
                  </a:lnTo>
                  <a:lnTo>
                    <a:pt x="1570" y="601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ŝļíḍe">
              <a:extLst>
                <a:ext uri="{FF2B5EF4-FFF2-40B4-BE49-F238E27FC236}">
                  <a16:creationId xmlns:a16="http://schemas.microsoft.com/office/drawing/2014/main" id="{33CD8048-87C3-4191-A617-6FD707F99EC2}"/>
                </a:ext>
              </a:extLst>
            </p:cNvPr>
            <p:cNvSpPr/>
            <p:nvPr/>
          </p:nvSpPr>
          <p:spPr bwMode="auto">
            <a:xfrm>
              <a:off x="3638551" y="4418013"/>
              <a:ext cx="2492375" cy="984250"/>
            </a:xfrm>
            <a:custGeom>
              <a:avLst/>
              <a:gdLst>
                <a:gd name="T0" fmla="*/ 0 w 1570"/>
                <a:gd name="T1" fmla="*/ 19 h 620"/>
                <a:gd name="T2" fmla="*/ 1570 w 1570"/>
                <a:gd name="T3" fmla="*/ 620 h 620"/>
                <a:gd name="T4" fmla="*/ 1570 w 1570"/>
                <a:gd name="T5" fmla="*/ 602 h 620"/>
                <a:gd name="T6" fmla="*/ 0 w 1570"/>
                <a:gd name="T7" fmla="*/ 0 h 620"/>
                <a:gd name="T8" fmla="*/ 0 w 1570"/>
                <a:gd name="T9" fmla="*/ 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9"/>
                  </a:moveTo>
                  <a:lnTo>
                    <a:pt x="1570" y="620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5C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şļîḑe">
              <a:extLst>
                <a:ext uri="{FF2B5EF4-FFF2-40B4-BE49-F238E27FC236}">
                  <a16:creationId xmlns:a16="http://schemas.microsoft.com/office/drawing/2014/main" id="{D58F2DEC-D844-4953-AC6A-2F96B9802F6E}"/>
                </a:ext>
              </a:extLst>
            </p:cNvPr>
            <p:cNvSpPr/>
            <p:nvPr/>
          </p:nvSpPr>
          <p:spPr bwMode="auto">
            <a:xfrm>
              <a:off x="3638551" y="4418013"/>
              <a:ext cx="2492375" cy="984250"/>
            </a:xfrm>
            <a:custGeom>
              <a:avLst/>
              <a:gdLst>
                <a:gd name="T0" fmla="*/ 0 w 1570"/>
                <a:gd name="T1" fmla="*/ 19 h 620"/>
                <a:gd name="T2" fmla="*/ 1570 w 1570"/>
                <a:gd name="T3" fmla="*/ 620 h 620"/>
                <a:gd name="T4" fmla="*/ 1570 w 1570"/>
                <a:gd name="T5" fmla="*/ 602 h 620"/>
                <a:gd name="T6" fmla="*/ 0 w 1570"/>
                <a:gd name="T7" fmla="*/ 0 h 620"/>
                <a:gd name="T8" fmla="*/ 0 w 1570"/>
                <a:gd name="T9" fmla="*/ 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9"/>
                  </a:moveTo>
                  <a:lnTo>
                    <a:pt x="1570" y="620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ṣļïḋe">
              <a:extLst>
                <a:ext uri="{FF2B5EF4-FFF2-40B4-BE49-F238E27FC236}">
                  <a16:creationId xmlns:a16="http://schemas.microsoft.com/office/drawing/2014/main" id="{805EE1CD-0B06-4605-9872-A4A4C0AE2B51}"/>
                </a:ext>
              </a:extLst>
            </p:cNvPr>
            <p:cNvSpPr/>
            <p:nvPr/>
          </p:nvSpPr>
          <p:spPr bwMode="auto">
            <a:xfrm>
              <a:off x="3638551" y="4492626"/>
              <a:ext cx="2492375" cy="984250"/>
            </a:xfrm>
            <a:custGeom>
              <a:avLst/>
              <a:gdLst>
                <a:gd name="T0" fmla="*/ 0 w 1570"/>
                <a:gd name="T1" fmla="*/ 18 h 620"/>
                <a:gd name="T2" fmla="*/ 1570 w 1570"/>
                <a:gd name="T3" fmla="*/ 620 h 620"/>
                <a:gd name="T4" fmla="*/ 1570 w 1570"/>
                <a:gd name="T5" fmla="*/ 601 h 620"/>
                <a:gd name="T6" fmla="*/ 0 w 1570"/>
                <a:gd name="T7" fmla="*/ 0 h 620"/>
                <a:gd name="T8" fmla="*/ 0 w 1570"/>
                <a:gd name="T9" fmla="*/ 18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8"/>
                  </a:moveTo>
                  <a:lnTo>
                    <a:pt x="1570" y="620"/>
                  </a:lnTo>
                  <a:lnTo>
                    <a:pt x="1570" y="601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5C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$ḷîḋe">
              <a:extLst>
                <a:ext uri="{FF2B5EF4-FFF2-40B4-BE49-F238E27FC236}">
                  <a16:creationId xmlns:a16="http://schemas.microsoft.com/office/drawing/2014/main" id="{2ED9F5B5-C318-432B-9BC6-2B3FDA2E14F5}"/>
                </a:ext>
              </a:extLst>
            </p:cNvPr>
            <p:cNvSpPr/>
            <p:nvPr/>
          </p:nvSpPr>
          <p:spPr bwMode="auto">
            <a:xfrm>
              <a:off x="3638551" y="4492626"/>
              <a:ext cx="2492375" cy="984250"/>
            </a:xfrm>
            <a:custGeom>
              <a:avLst/>
              <a:gdLst>
                <a:gd name="T0" fmla="*/ 0 w 1570"/>
                <a:gd name="T1" fmla="*/ 18 h 620"/>
                <a:gd name="T2" fmla="*/ 1570 w 1570"/>
                <a:gd name="T3" fmla="*/ 620 h 620"/>
                <a:gd name="T4" fmla="*/ 1570 w 1570"/>
                <a:gd name="T5" fmla="*/ 601 h 620"/>
                <a:gd name="T6" fmla="*/ 0 w 1570"/>
                <a:gd name="T7" fmla="*/ 0 h 620"/>
                <a:gd name="T8" fmla="*/ 0 w 1570"/>
                <a:gd name="T9" fmla="*/ 18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8"/>
                  </a:moveTo>
                  <a:lnTo>
                    <a:pt x="1570" y="620"/>
                  </a:lnTo>
                  <a:lnTo>
                    <a:pt x="1570" y="601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ḻïḑê">
              <a:extLst>
                <a:ext uri="{FF2B5EF4-FFF2-40B4-BE49-F238E27FC236}">
                  <a16:creationId xmlns:a16="http://schemas.microsoft.com/office/drawing/2014/main" id="{D9EA6C01-40A8-44DB-A571-AB6A29150AA7}"/>
                </a:ext>
              </a:extLst>
            </p:cNvPr>
            <p:cNvSpPr/>
            <p:nvPr/>
          </p:nvSpPr>
          <p:spPr bwMode="auto">
            <a:xfrm>
              <a:off x="3638551" y="4565651"/>
              <a:ext cx="2492375" cy="984250"/>
            </a:xfrm>
            <a:custGeom>
              <a:avLst/>
              <a:gdLst>
                <a:gd name="T0" fmla="*/ 0 w 1570"/>
                <a:gd name="T1" fmla="*/ 19 h 620"/>
                <a:gd name="T2" fmla="*/ 1570 w 1570"/>
                <a:gd name="T3" fmla="*/ 620 h 620"/>
                <a:gd name="T4" fmla="*/ 1570 w 1570"/>
                <a:gd name="T5" fmla="*/ 602 h 620"/>
                <a:gd name="T6" fmla="*/ 0 w 1570"/>
                <a:gd name="T7" fmla="*/ 0 h 620"/>
                <a:gd name="T8" fmla="*/ 0 w 1570"/>
                <a:gd name="T9" fmla="*/ 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9"/>
                  </a:moveTo>
                  <a:lnTo>
                    <a:pt x="1570" y="620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5C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ḻíḑé">
              <a:extLst>
                <a:ext uri="{FF2B5EF4-FFF2-40B4-BE49-F238E27FC236}">
                  <a16:creationId xmlns:a16="http://schemas.microsoft.com/office/drawing/2014/main" id="{18BF0C44-0664-43CB-B8EA-1327BC8053B4}"/>
                </a:ext>
              </a:extLst>
            </p:cNvPr>
            <p:cNvSpPr/>
            <p:nvPr/>
          </p:nvSpPr>
          <p:spPr bwMode="auto">
            <a:xfrm>
              <a:off x="3638551" y="4565651"/>
              <a:ext cx="2492375" cy="984250"/>
            </a:xfrm>
            <a:custGeom>
              <a:avLst/>
              <a:gdLst>
                <a:gd name="T0" fmla="*/ 0 w 1570"/>
                <a:gd name="T1" fmla="*/ 19 h 620"/>
                <a:gd name="T2" fmla="*/ 1570 w 1570"/>
                <a:gd name="T3" fmla="*/ 620 h 620"/>
                <a:gd name="T4" fmla="*/ 1570 w 1570"/>
                <a:gd name="T5" fmla="*/ 602 h 620"/>
                <a:gd name="T6" fmla="*/ 0 w 1570"/>
                <a:gd name="T7" fmla="*/ 0 h 620"/>
                <a:gd name="T8" fmla="*/ 0 w 1570"/>
                <a:gd name="T9" fmla="*/ 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20">
                  <a:moveTo>
                    <a:pt x="0" y="19"/>
                  </a:moveTo>
                  <a:lnTo>
                    <a:pt x="1570" y="620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$ḷîḍè">
              <a:extLst>
                <a:ext uri="{FF2B5EF4-FFF2-40B4-BE49-F238E27FC236}">
                  <a16:creationId xmlns:a16="http://schemas.microsoft.com/office/drawing/2014/main" id="{DC5E9ECE-2702-417D-B90F-CC2DEFF41882}"/>
                </a:ext>
              </a:extLst>
            </p:cNvPr>
            <p:cNvSpPr/>
            <p:nvPr/>
          </p:nvSpPr>
          <p:spPr bwMode="auto">
            <a:xfrm>
              <a:off x="3638551" y="4668838"/>
              <a:ext cx="2492375" cy="1014413"/>
            </a:xfrm>
            <a:custGeom>
              <a:avLst/>
              <a:gdLst>
                <a:gd name="T0" fmla="*/ 0 w 1570"/>
                <a:gd name="T1" fmla="*/ 37 h 639"/>
                <a:gd name="T2" fmla="*/ 1570 w 1570"/>
                <a:gd name="T3" fmla="*/ 639 h 639"/>
                <a:gd name="T4" fmla="*/ 1570 w 1570"/>
                <a:gd name="T5" fmla="*/ 602 h 639"/>
                <a:gd name="T6" fmla="*/ 0 w 1570"/>
                <a:gd name="T7" fmla="*/ 0 h 639"/>
                <a:gd name="T8" fmla="*/ 0 w 1570"/>
                <a:gd name="T9" fmla="*/ 3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39">
                  <a:moveTo>
                    <a:pt x="0" y="37"/>
                  </a:moveTo>
                  <a:lnTo>
                    <a:pt x="1570" y="639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BF8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Sľíḋê">
              <a:extLst>
                <a:ext uri="{FF2B5EF4-FFF2-40B4-BE49-F238E27FC236}">
                  <a16:creationId xmlns:a16="http://schemas.microsoft.com/office/drawing/2014/main" id="{3CEE1890-774F-4156-AC97-C9A14382CA43}"/>
                </a:ext>
              </a:extLst>
            </p:cNvPr>
            <p:cNvSpPr/>
            <p:nvPr/>
          </p:nvSpPr>
          <p:spPr bwMode="auto">
            <a:xfrm>
              <a:off x="3638551" y="4668838"/>
              <a:ext cx="2492375" cy="1014413"/>
            </a:xfrm>
            <a:custGeom>
              <a:avLst/>
              <a:gdLst>
                <a:gd name="T0" fmla="*/ 0 w 1570"/>
                <a:gd name="T1" fmla="*/ 37 h 639"/>
                <a:gd name="T2" fmla="*/ 1570 w 1570"/>
                <a:gd name="T3" fmla="*/ 639 h 639"/>
                <a:gd name="T4" fmla="*/ 1570 w 1570"/>
                <a:gd name="T5" fmla="*/ 602 h 639"/>
                <a:gd name="T6" fmla="*/ 0 w 1570"/>
                <a:gd name="T7" fmla="*/ 0 h 639"/>
                <a:gd name="T8" fmla="*/ 0 w 1570"/>
                <a:gd name="T9" fmla="*/ 3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639">
                  <a:moveTo>
                    <a:pt x="0" y="37"/>
                  </a:moveTo>
                  <a:lnTo>
                    <a:pt x="1570" y="639"/>
                  </a:lnTo>
                  <a:lnTo>
                    <a:pt x="1570" y="602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$ļíďè">
              <a:extLst>
                <a:ext uri="{FF2B5EF4-FFF2-40B4-BE49-F238E27FC236}">
                  <a16:creationId xmlns:a16="http://schemas.microsoft.com/office/drawing/2014/main" id="{232134A4-8E7B-48D0-AA40-496BC17D5204}"/>
                </a:ext>
              </a:extLst>
            </p:cNvPr>
            <p:cNvSpPr/>
            <p:nvPr/>
          </p:nvSpPr>
          <p:spPr bwMode="auto">
            <a:xfrm>
              <a:off x="3517901" y="4765676"/>
              <a:ext cx="2624138" cy="1109663"/>
            </a:xfrm>
            <a:custGeom>
              <a:avLst/>
              <a:gdLst>
                <a:gd name="T0" fmla="*/ 183 w 711"/>
                <a:gd name="T1" fmla="*/ 48 h 301"/>
                <a:gd name="T2" fmla="*/ 173 w 711"/>
                <a:gd name="T3" fmla="*/ 89 h 301"/>
                <a:gd name="T4" fmla="*/ 711 w 711"/>
                <a:gd name="T5" fmla="*/ 301 h 301"/>
                <a:gd name="T6" fmla="*/ 708 w 711"/>
                <a:gd name="T7" fmla="*/ 249 h 301"/>
                <a:gd name="T8" fmla="*/ 183 w 711"/>
                <a:gd name="T9" fmla="*/ 48 h 301"/>
                <a:gd name="T10" fmla="*/ 12 w 711"/>
                <a:gd name="T11" fmla="*/ 0 h 301"/>
                <a:gd name="T12" fmla="*/ 10 w 711"/>
                <a:gd name="T13" fmla="*/ 1 h 301"/>
                <a:gd name="T14" fmla="*/ 7 w 711"/>
                <a:gd name="T15" fmla="*/ 23 h 301"/>
                <a:gd name="T16" fmla="*/ 12 w 711"/>
                <a:gd name="T1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01">
                  <a:moveTo>
                    <a:pt x="183" y="48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711" y="301"/>
                    <a:pt x="711" y="301"/>
                    <a:pt x="711" y="301"/>
                  </a:cubicBezTo>
                  <a:cubicBezTo>
                    <a:pt x="708" y="249"/>
                    <a:pt x="708" y="249"/>
                    <a:pt x="708" y="249"/>
                  </a:cubicBezTo>
                  <a:cubicBezTo>
                    <a:pt x="183" y="48"/>
                    <a:pt x="183" y="48"/>
                    <a:pt x="183" y="48"/>
                  </a:cubicBezTo>
                  <a:moveTo>
                    <a:pt x="12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" y="6"/>
                    <a:pt x="0" y="17"/>
                    <a:pt x="7" y="2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ṥľîḑè">
              <a:extLst>
                <a:ext uri="{FF2B5EF4-FFF2-40B4-BE49-F238E27FC236}">
                  <a16:creationId xmlns:a16="http://schemas.microsoft.com/office/drawing/2014/main" id="{FE764946-35E7-4EF1-8044-3B31D69C3F2F}"/>
                </a:ext>
              </a:extLst>
            </p:cNvPr>
            <p:cNvSpPr/>
            <p:nvPr/>
          </p:nvSpPr>
          <p:spPr bwMode="auto">
            <a:xfrm>
              <a:off x="6130926" y="4256088"/>
              <a:ext cx="2614613" cy="1619250"/>
            </a:xfrm>
            <a:custGeom>
              <a:avLst/>
              <a:gdLst>
                <a:gd name="T0" fmla="*/ 682 w 708"/>
                <a:gd name="T1" fmla="*/ 0 h 439"/>
                <a:gd name="T2" fmla="*/ 0 w 708"/>
                <a:gd name="T3" fmla="*/ 387 h 439"/>
                <a:gd name="T4" fmla="*/ 3 w 708"/>
                <a:gd name="T5" fmla="*/ 439 h 439"/>
                <a:gd name="T6" fmla="*/ 693 w 708"/>
                <a:gd name="T7" fmla="*/ 44 h 439"/>
                <a:gd name="T8" fmla="*/ 692 w 708"/>
                <a:gd name="T9" fmla="*/ 6 h 439"/>
                <a:gd name="T10" fmla="*/ 682 w 708"/>
                <a:gd name="T11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439">
                  <a:moveTo>
                    <a:pt x="682" y="0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3" y="439"/>
                    <a:pt x="3" y="439"/>
                    <a:pt x="3" y="439"/>
                  </a:cubicBezTo>
                  <a:cubicBezTo>
                    <a:pt x="693" y="44"/>
                    <a:pt x="693" y="44"/>
                    <a:pt x="693" y="44"/>
                  </a:cubicBezTo>
                  <a:cubicBezTo>
                    <a:pt x="708" y="35"/>
                    <a:pt x="707" y="14"/>
                    <a:pt x="692" y="6"/>
                  </a:cubicBezTo>
                  <a:cubicBezTo>
                    <a:pt x="682" y="0"/>
                    <a:pt x="682" y="0"/>
                    <a:pt x="682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ľîḓê">
              <a:extLst>
                <a:ext uri="{FF2B5EF4-FFF2-40B4-BE49-F238E27FC236}">
                  <a16:creationId xmlns:a16="http://schemas.microsoft.com/office/drawing/2014/main" id="{966171BD-BFD0-44AA-8021-9BFF915FCC7D}"/>
                </a:ext>
              </a:extLst>
            </p:cNvPr>
            <p:cNvSpPr/>
            <p:nvPr/>
          </p:nvSpPr>
          <p:spPr bwMode="auto">
            <a:xfrm>
              <a:off x="5957888" y="5089526"/>
              <a:ext cx="173038" cy="534988"/>
            </a:xfrm>
            <a:custGeom>
              <a:avLst/>
              <a:gdLst>
                <a:gd name="T0" fmla="*/ 0 w 109"/>
                <a:gd name="T1" fmla="*/ 295 h 337"/>
                <a:gd name="T2" fmla="*/ 109 w 109"/>
                <a:gd name="T3" fmla="*/ 337 h 337"/>
                <a:gd name="T4" fmla="*/ 109 w 109"/>
                <a:gd name="T5" fmla="*/ 42 h 337"/>
                <a:gd name="T6" fmla="*/ 0 w 109"/>
                <a:gd name="T7" fmla="*/ 0 h 337"/>
                <a:gd name="T8" fmla="*/ 0 w 109"/>
                <a:gd name="T9" fmla="*/ 29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37">
                  <a:moveTo>
                    <a:pt x="0" y="295"/>
                  </a:moveTo>
                  <a:lnTo>
                    <a:pt x="109" y="337"/>
                  </a:lnTo>
                  <a:lnTo>
                    <a:pt x="109" y="42"/>
                  </a:lnTo>
                  <a:lnTo>
                    <a:pt x="0" y="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8F6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$1ïḋe">
              <a:extLst>
                <a:ext uri="{FF2B5EF4-FFF2-40B4-BE49-F238E27FC236}">
                  <a16:creationId xmlns:a16="http://schemas.microsoft.com/office/drawing/2014/main" id="{4740D45E-046B-4DED-9B49-172A107155B7}"/>
                </a:ext>
              </a:extLst>
            </p:cNvPr>
            <p:cNvSpPr/>
            <p:nvPr/>
          </p:nvSpPr>
          <p:spPr bwMode="auto">
            <a:xfrm>
              <a:off x="3863976" y="4462463"/>
              <a:ext cx="177800" cy="231775"/>
            </a:xfrm>
            <a:custGeom>
              <a:avLst/>
              <a:gdLst>
                <a:gd name="T0" fmla="*/ 0 w 112"/>
                <a:gd name="T1" fmla="*/ 105 h 146"/>
                <a:gd name="T2" fmla="*/ 56 w 112"/>
                <a:gd name="T3" fmla="*/ 72 h 146"/>
                <a:gd name="T4" fmla="*/ 112 w 112"/>
                <a:gd name="T5" fmla="*/ 146 h 146"/>
                <a:gd name="T6" fmla="*/ 112 w 112"/>
                <a:gd name="T7" fmla="*/ 42 h 146"/>
                <a:gd name="T8" fmla="*/ 0 w 112"/>
                <a:gd name="T9" fmla="*/ 0 h 146"/>
                <a:gd name="T10" fmla="*/ 0 w 112"/>
                <a:gd name="T11" fmla="*/ 10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46">
                  <a:moveTo>
                    <a:pt x="0" y="105"/>
                  </a:moveTo>
                  <a:lnTo>
                    <a:pt x="56" y="72"/>
                  </a:lnTo>
                  <a:lnTo>
                    <a:pt x="112" y="146"/>
                  </a:lnTo>
                  <a:lnTo>
                    <a:pt x="112" y="42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8F6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ḷíḍè">
              <a:extLst>
                <a:ext uri="{FF2B5EF4-FFF2-40B4-BE49-F238E27FC236}">
                  <a16:creationId xmlns:a16="http://schemas.microsoft.com/office/drawing/2014/main" id="{9DFA3F78-CE02-453E-8B4A-9C9CB7CA3DCE}"/>
                </a:ext>
              </a:extLst>
            </p:cNvPr>
            <p:cNvSpPr/>
            <p:nvPr/>
          </p:nvSpPr>
          <p:spPr bwMode="auto">
            <a:xfrm>
              <a:off x="3863976" y="4462463"/>
              <a:ext cx="177800" cy="231775"/>
            </a:xfrm>
            <a:custGeom>
              <a:avLst/>
              <a:gdLst>
                <a:gd name="T0" fmla="*/ 0 w 112"/>
                <a:gd name="T1" fmla="*/ 105 h 146"/>
                <a:gd name="T2" fmla="*/ 56 w 112"/>
                <a:gd name="T3" fmla="*/ 72 h 146"/>
                <a:gd name="T4" fmla="*/ 112 w 112"/>
                <a:gd name="T5" fmla="*/ 146 h 146"/>
                <a:gd name="T6" fmla="*/ 112 w 112"/>
                <a:gd name="T7" fmla="*/ 42 h 146"/>
                <a:gd name="T8" fmla="*/ 0 w 112"/>
                <a:gd name="T9" fmla="*/ 0 h 146"/>
                <a:gd name="T10" fmla="*/ 0 w 112"/>
                <a:gd name="T11" fmla="*/ 10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46">
                  <a:moveTo>
                    <a:pt x="0" y="105"/>
                  </a:moveTo>
                  <a:lnTo>
                    <a:pt x="56" y="72"/>
                  </a:lnTo>
                  <a:lnTo>
                    <a:pt x="112" y="146"/>
                  </a:lnTo>
                  <a:lnTo>
                    <a:pt x="112" y="42"/>
                  </a:lnTo>
                  <a:lnTo>
                    <a:pt x="0" y="0"/>
                  </a:lnTo>
                  <a:lnTo>
                    <a:pt x="0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ḷidè">
              <a:extLst>
                <a:ext uri="{FF2B5EF4-FFF2-40B4-BE49-F238E27FC236}">
                  <a16:creationId xmlns:a16="http://schemas.microsoft.com/office/drawing/2014/main" id="{A7F3BC53-0E70-47BE-8024-224F69AB2A6A}"/>
                </a:ext>
              </a:extLst>
            </p:cNvPr>
            <p:cNvSpPr/>
            <p:nvPr/>
          </p:nvSpPr>
          <p:spPr bwMode="auto">
            <a:xfrm>
              <a:off x="6134101" y="3048001"/>
              <a:ext cx="2205038" cy="1701800"/>
            </a:xfrm>
            <a:custGeom>
              <a:avLst/>
              <a:gdLst>
                <a:gd name="T0" fmla="*/ 1389 w 1389"/>
                <a:gd name="T1" fmla="*/ 285 h 1072"/>
                <a:gd name="T2" fmla="*/ 0 w 1389"/>
                <a:gd name="T3" fmla="*/ 1072 h 1072"/>
                <a:gd name="T4" fmla="*/ 0 w 1389"/>
                <a:gd name="T5" fmla="*/ 752 h 1072"/>
                <a:gd name="T6" fmla="*/ 1389 w 1389"/>
                <a:gd name="T7" fmla="*/ 0 h 1072"/>
                <a:gd name="T8" fmla="*/ 1389 w 1389"/>
                <a:gd name="T9" fmla="*/ 285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1072">
                  <a:moveTo>
                    <a:pt x="1389" y="285"/>
                  </a:moveTo>
                  <a:lnTo>
                    <a:pt x="0" y="1072"/>
                  </a:lnTo>
                  <a:lnTo>
                    <a:pt x="0" y="752"/>
                  </a:lnTo>
                  <a:lnTo>
                    <a:pt x="1389" y="0"/>
                  </a:lnTo>
                  <a:lnTo>
                    <a:pt x="1389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ṩḻîḑê">
              <a:extLst>
                <a:ext uri="{FF2B5EF4-FFF2-40B4-BE49-F238E27FC236}">
                  <a16:creationId xmlns:a16="http://schemas.microsoft.com/office/drawing/2014/main" id="{31F47FC4-CA62-46E0-94B2-A6BECFE7EB8F}"/>
                </a:ext>
              </a:extLst>
            </p:cNvPr>
            <p:cNvSpPr/>
            <p:nvPr/>
          </p:nvSpPr>
          <p:spPr bwMode="auto">
            <a:xfrm>
              <a:off x="6134101" y="3048001"/>
              <a:ext cx="2205038" cy="1701800"/>
            </a:xfrm>
            <a:custGeom>
              <a:avLst/>
              <a:gdLst>
                <a:gd name="T0" fmla="*/ 1389 w 1389"/>
                <a:gd name="T1" fmla="*/ 285 h 1072"/>
                <a:gd name="T2" fmla="*/ 0 w 1389"/>
                <a:gd name="T3" fmla="*/ 1072 h 1072"/>
                <a:gd name="T4" fmla="*/ 0 w 1389"/>
                <a:gd name="T5" fmla="*/ 752 h 1072"/>
                <a:gd name="T6" fmla="*/ 1389 w 1389"/>
                <a:gd name="T7" fmla="*/ 0 h 1072"/>
                <a:gd name="T8" fmla="*/ 1389 w 1389"/>
                <a:gd name="T9" fmla="*/ 285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1072">
                  <a:moveTo>
                    <a:pt x="1389" y="285"/>
                  </a:moveTo>
                  <a:lnTo>
                    <a:pt x="0" y="1072"/>
                  </a:lnTo>
                  <a:lnTo>
                    <a:pt x="0" y="752"/>
                  </a:lnTo>
                  <a:lnTo>
                    <a:pt x="1389" y="0"/>
                  </a:lnTo>
                  <a:lnTo>
                    <a:pt x="1389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ļiḍé">
              <a:extLst>
                <a:ext uri="{FF2B5EF4-FFF2-40B4-BE49-F238E27FC236}">
                  <a16:creationId xmlns:a16="http://schemas.microsoft.com/office/drawing/2014/main" id="{1F6C6133-24C8-4688-B563-A897522A69E9}"/>
                </a:ext>
              </a:extLst>
            </p:cNvPr>
            <p:cNvSpPr/>
            <p:nvPr/>
          </p:nvSpPr>
          <p:spPr bwMode="auto">
            <a:xfrm>
              <a:off x="6134101" y="3048001"/>
              <a:ext cx="2205038" cy="1249363"/>
            </a:xfrm>
            <a:custGeom>
              <a:avLst/>
              <a:gdLst>
                <a:gd name="T0" fmla="*/ 1389 w 1389"/>
                <a:gd name="T1" fmla="*/ 27 h 787"/>
                <a:gd name="T2" fmla="*/ 0 w 1389"/>
                <a:gd name="T3" fmla="*/ 787 h 787"/>
                <a:gd name="T4" fmla="*/ 0 w 1389"/>
                <a:gd name="T5" fmla="*/ 752 h 787"/>
                <a:gd name="T6" fmla="*/ 1389 w 1389"/>
                <a:gd name="T7" fmla="*/ 0 h 787"/>
                <a:gd name="T8" fmla="*/ 1389 w 1389"/>
                <a:gd name="T9" fmla="*/ 2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787">
                  <a:moveTo>
                    <a:pt x="1389" y="27"/>
                  </a:moveTo>
                  <a:lnTo>
                    <a:pt x="0" y="787"/>
                  </a:lnTo>
                  <a:lnTo>
                    <a:pt x="0" y="752"/>
                  </a:lnTo>
                  <a:lnTo>
                    <a:pt x="1389" y="0"/>
                  </a:lnTo>
                  <a:lnTo>
                    <a:pt x="1389" y="27"/>
                  </a:lnTo>
                  <a:close/>
                </a:path>
              </a:pathLst>
            </a:custGeom>
            <a:solidFill>
              <a:srgbClr val="545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ṥlîde">
              <a:extLst>
                <a:ext uri="{FF2B5EF4-FFF2-40B4-BE49-F238E27FC236}">
                  <a16:creationId xmlns:a16="http://schemas.microsoft.com/office/drawing/2014/main" id="{862AB1D3-44F5-4830-8C8D-398B03C782F1}"/>
                </a:ext>
              </a:extLst>
            </p:cNvPr>
            <p:cNvSpPr/>
            <p:nvPr/>
          </p:nvSpPr>
          <p:spPr bwMode="auto">
            <a:xfrm>
              <a:off x="6134101" y="3157538"/>
              <a:ext cx="2205038" cy="1223963"/>
            </a:xfrm>
            <a:custGeom>
              <a:avLst/>
              <a:gdLst>
                <a:gd name="T0" fmla="*/ 1389 w 1389"/>
                <a:gd name="T1" fmla="*/ 12 h 771"/>
                <a:gd name="T2" fmla="*/ 0 w 1389"/>
                <a:gd name="T3" fmla="*/ 771 h 771"/>
                <a:gd name="T4" fmla="*/ 0 w 1389"/>
                <a:gd name="T5" fmla="*/ 755 h 771"/>
                <a:gd name="T6" fmla="*/ 1389 w 1389"/>
                <a:gd name="T7" fmla="*/ 0 h 771"/>
                <a:gd name="T8" fmla="*/ 1389 w 1389"/>
                <a:gd name="T9" fmla="*/ 12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771">
                  <a:moveTo>
                    <a:pt x="1389" y="12"/>
                  </a:moveTo>
                  <a:lnTo>
                    <a:pt x="0" y="771"/>
                  </a:lnTo>
                  <a:lnTo>
                    <a:pt x="0" y="755"/>
                  </a:lnTo>
                  <a:lnTo>
                    <a:pt x="1389" y="0"/>
                  </a:lnTo>
                  <a:lnTo>
                    <a:pt x="1389" y="12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šḻîďé">
              <a:extLst>
                <a:ext uri="{FF2B5EF4-FFF2-40B4-BE49-F238E27FC236}">
                  <a16:creationId xmlns:a16="http://schemas.microsoft.com/office/drawing/2014/main" id="{3119BAF6-866B-4766-8683-3FE617D3671A}"/>
                </a:ext>
              </a:extLst>
            </p:cNvPr>
            <p:cNvSpPr/>
            <p:nvPr/>
          </p:nvSpPr>
          <p:spPr bwMode="auto">
            <a:xfrm>
              <a:off x="6138863" y="3227388"/>
              <a:ext cx="2200275" cy="1217613"/>
            </a:xfrm>
            <a:custGeom>
              <a:avLst/>
              <a:gdLst>
                <a:gd name="T0" fmla="*/ 1386 w 1386"/>
                <a:gd name="T1" fmla="*/ 10 h 767"/>
                <a:gd name="T2" fmla="*/ 0 w 1386"/>
                <a:gd name="T3" fmla="*/ 767 h 767"/>
                <a:gd name="T4" fmla="*/ 0 w 1386"/>
                <a:gd name="T5" fmla="*/ 750 h 767"/>
                <a:gd name="T6" fmla="*/ 1386 w 1386"/>
                <a:gd name="T7" fmla="*/ 0 h 767"/>
                <a:gd name="T8" fmla="*/ 1386 w 1386"/>
                <a:gd name="T9" fmla="*/ 1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67">
                  <a:moveTo>
                    <a:pt x="1386" y="10"/>
                  </a:moveTo>
                  <a:lnTo>
                    <a:pt x="0" y="767"/>
                  </a:lnTo>
                  <a:lnTo>
                    <a:pt x="0" y="750"/>
                  </a:lnTo>
                  <a:lnTo>
                    <a:pt x="1386" y="0"/>
                  </a:lnTo>
                  <a:lnTo>
                    <a:pt x="1386" y="10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liḓè">
              <a:extLst>
                <a:ext uri="{FF2B5EF4-FFF2-40B4-BE49-F238E27FC236}">
                  <a16:creationId xmlns:a16="http://schemas.microsoft.com/office/drawing/2014/main" id="{D9A6752B-38F2-4CF9-B954-CA2ADE6B5254}"/>
                </a:ext>
              </a:extLst>
            </p:cNvPr>
            <p:cNvSpPr/>
            <p:nvPr/>
          </p:nvSpPr>
          <p:spPr bwMode="auto">
            <a:xfrm>
              <a:off x="6134101" y="3286126"/>
              <a:ext cx="2205038" cy="1220788"/>
            </a:xfrm>
            <a:custGeom>
              <a:avLst/>
              <a:gdLst>
                <a:gd name="T0" fmla="*/ 1389 w 1389"/>
                <a:gd name="T1" fmla="*/ 12 h 769"/>
                <a:gd name="T2" fmla="*/ 0 w 1389"/>
                <a:gd name="T3" fmla="*/ 769 h 769"/>
                <a:gd name="T4" fmla="*/ 0 w 1389"/>
                <a:gd name="T5" fmla="*/ 753 h 769"/>
                <a:gd name="T6" fmla="*/ 1389 w 1389"/>
                <a:gd name="T7" fmla="*/ 0 h 769"/>
                <a:gd name="T8" fmla="*/ 1389 w 1389"/>
                <a:gd name="T9" fmla="*/ 12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769">
                  <a:moveTo>
                    <a:pt x="1389" y="12"/>
                  </a:moveTo>
                  <a:lnTo>
                    <a:pt x="0" y="769"/>
                  </a:lnTo>
                  <a:lnTo>
                    <a:pt x="0" y="753"/>
                  </a:lnTo>
                  <a:lnTo>
                    <a:pt x="1389" y="0"/>
                  </a:lnTo>
                  <a:lnTo>
                    <a:pt x="1389" y="12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sḷïḑè">
              <a:extLst>
                <a:ext uri="{FF2B5EF4-FFF2-40B4-BE49-F238E27FC236}">
                  <a16:creationId xmlns:a16="http://schemas.microsoft.com/office/drawing/2014/main" id="{1BAAA9C8-B60F-4038-A666-892449165F4B}"/>
                </a:ext>
              </a:extLst>
            </p:cNvPr>
            <p:cNvSpPr/>
            <p:nvPr/>
          </p:nvSpPr>
          <p:spPr bwMode="auto">
            <a:xfrm>
              <a:off x="6134101" y="3349626"/>
              <a:ext cx="2205038" cy="1223963"/>
            </a:xfrm>
            <a:custGeom>
              <a:avLst/>
              <a:gdLst>
                <a:gd name="T0" fmla="*/ 1389 w 1389"/>
                <a:gd name="T1" fmla="*/ 12 h 771"/>
                <a:gd name="T2" fmla="*/ 0 w 1389"/>
                <a:gd name="T3" fmla="*/ 771 h 771"/>
                <a:gd name="T4" fmla="*/ 0 w 1389"/>
                <a:gd name="T5" fmla="*/ 755 h 771"/>
                <a:gd name="T6" fmla="*/ 1389 w 1389"/>
                <a:gd name="T7" fmla="*/ 0 h 771"/>
                <a:gd name="T8" fmla="*/ 1389 w 1389"/>
                <a:gd name="T9" fmla="*/ 12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771">
                  <a:moveTo>
                    <a:pt x="1389" y="12"/>
                  </a:moveTo>
                  <a:lnTo>
                    <a:pt x="0" y="771"/>
                  </a:lnTo>
                  <a:lnTo>
                    <a:pt x="0" y="755"/>
                  </a:lnTo>
                  <a:lnTo>
                    <a:pt x="1389" y="0"/>
                  </a:lnTo>
                  <a:lnTo>
                    <a:pt x="1389" y="12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ŝļiḑe">
              <a:extLst>
                <a:ext uri="{FF2B5EF4-FFF2-40B4-BE49-F238E27FC236}">
                  <a16:creationId xmlns:a16="http://schemas.microsoft.com/office/drawing/2014/main" id="{A2F4769A-B9BB-4E91-B26A-C6DE1F0DCB2B}"/>
                </a:ext>
              </a:extLst>
            </p:cNvPr>
            <p:cNvSpPr/>
            <p:nvPr/>
          </p:nvSpPr>
          <p:spPr bwMode="auto">
            <a:xfrm>
              <a:off x="6134101" y="3411538"/>
              <a:ext cx="2205038" cy="1223963"/>
            </a:xfrm>
            <a:custGeom>
              <a:avLst/>
              <a:gdLst>
                <a:gd name="T0" fmla="*/ 1389 w 1389"/>
                <a:gd name="T1" fmla="*/ 12 h 771"/>
                <a:gd name="T2" fmla="*/ 0 w 1389"/>
                <a:gd name="T3" fmla="*/ 771 h 771"/>
                <a:gd name="T4" fmla="*/ 0 w 1389"/>
                <a:gd name="T5" fmla="*/ 755 h 771"/>
                <a:gd name="T6" fmla="*/ 1389 w 1389"/>
                <a:gd name="T7" fmla="*/ 0 h 771"/>
                <a:gd name="T8" fmla="*/ 1389 w 1389"/>
                <a:gd name="T9" fmla="*/ 12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771">
                  <a:moveTo>
                    <a:pt x="1389" y="12"/>
                  </a:moveTo>
                  <a:lnTo>
                    <a:pt x="0" y="771"/>
                  </a:lnTo>
                  <a:lnTo>
                    <a:pt x="0" y="755"/>
                  </a:lnTo>
                  <a:lnTo>
                    <a:pt x="1389" y="0"/>
                  </a:lnTo>
                  <a:lnTo>
                    <a:pt x="1389" y="12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ḻiḑê">
              <a:extLst>
                <a:ext uri="{FF2B5EF4-FFF2-40B4-BE49-F238E27FC236}">
                  <a16:creationId xmlns:a16="http://schemas.microsoft.com/office/drawing/2014/main" id="{61BED241-B3CB-4C61-AD0E-6BDAD055365D}"/>
                </a:ext>
              </a:extLst>
            </p:cNvPr>
            <p:cNvSpPr/>
            <p:nvPr/>
          </p:nvSpPr>
          <p:spPr bwMode="auto">
            <a:xfrm>
              <a:off x="6134101" y="3489326"/>
              <a:ext cx="2205038" cy="1268413"/>
            </a:xfrm>
            <a:custGeom>
              <a:avLst/>
              <a:gdLst>
                <a:gd name="T0" fmla="*/ 1389 w 1389"/>
                <a:gd name="T1" fmla="*/ 28 h 799"/>
                <a:gd name="T2" fmla="*/ 0 w 1389"/>
                <a:gd name="T3" fmla="*/ 799 h 799"/>
                <a:gd name="T4" fmla="*/ 0 w 1389"/>
                <a:gd name="T5" fmla="*/ 764 h 799"/>
                <a:gd name="T6" fmla="*/ 1389 w 1389"/>
                <a:gd name="T7" fmla="*/ 0 h 799"/>
                <a:gd name="T8" fmla="*/ 1389 w 1389"/>
                <a:gd name="T9" fmla="*/ 2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799">
                  <a:moveTo>
                    <a:pt x="1389" y="28"/>
                  </a:moveTo>
                  <a:lnTo>
                    <a:pt x="0" y="799"/>
                  </a:lnTo>
                  <a:lnTo>
                    <a:pt x="0" y="764"/>
                  </a:lnTo>
                  <a:lnTo>
                    <a:pt x="1389" y="0"/>
                  </a:lnTo>
                  <a:lnTo>
                    <a:pt x="1389" y="28"/>
                  </a:lnTo>
                  <a:close/>
                </a:path>
              </a:pathLst>
            </a:custGeom>
            <a:solidFill>
              <a:srgbClr val="545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lîḋe">
              <a:extLst>
                <a:ext uri="{FF2B5EF4-FFF2-40B4-BE49-F238E27FC236}">
                  <a16:creationId xmlns:a16="http://schemas.microsoft.com/office/drawing/2014/main" id="{92126B1F-4F80-4046-9696-127EECDC4730}"/>
                </a:ext>
              </a:extLst>
            </p:cNvPr>
            <p:cNvSpPr/>
            <p:nvPr/>
          </p:nvSpPr>
          <p:spPr bwMode="auto">
            <a:xfrm>
              <a:off x="6134101" y="3489326"/>
              <a:ext cx="2205038" cy="1268413"/>
            </a:xfrm>
            <a:custGeom>
              <a:avLst/>
              <a:gdLst>
                <a:gd name="T0" fmla="*/ 1389 w 1389"/>
                <a:gd name="T1" fmla="*/ 28 h 799"/>
                <a:gd name="T2" fmla="*/ 0 w 1389"/>
                <a:gd name="T3" fmla="*/ 799 h 799"/>
                <a:gd name="T4" fmla="*/ 0 w 1389"/>
                <a:gd name="T5" fmla="*/ 764 h 799"/>
                <a:gd name="T6" fmla="*/ 1389 w 1389"/>
                <a:gd name="T7" fmla="*/ 0 h 799"/>
                <a:gd name="T8" fmla="*/ 1389 w 1389"/>
                <a:gd name="T9" fmla="*/ 2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799">
                  <a:moveTo>
                    <a:pt x="1389" y="28"/>
                  </a:moveTo>
                  <a:lnTo>
                    <a:pt x="0" y="799"/>
                  </a:lnTo>
                  <a:lnTo>
                    <a:pt x="0" y="764"/>
                  </a:lnTo>
                  <a:lnTo>
                    <a:pt x="1389" y="0"/>
                  </a:lnTo>
                  <a:lnTo>
                    <a:pt x="1389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ľiďè">
              <a:extLst>
                <a:ext uri="{FF2B5EF4-FFF2-40B4-BE49-F238E27FC236}">
                  <a16:creationId xmlns:a16="http://schemas.microsoft.com/office/drawing/2014/main" id="{1E46FB20-E73D-4AD7-867A-5AA0CEA4B9C5}"/>
                </a:ext>
              </a:extLst>
            </p:cNvPr>
            <p:cNvSpPr/>
            <p:nvPr/>
          </p:nvSpPr>
          <p:spPr bwMode="auto">
            <a:xfrm>
              <a:off x="8250238" y="3581401"/>
              <a:ext cx="88900" cy="30163"/>
            </a:xfrm>
            <a:custGeom>
              <a:avLst/>
              <a:gdLst>
                <a:gd name="T0" fmla="*/ 5 w 56"/>
                <a:gd name="T1" fmla="*/ 0 h 19"/>
                <a:gd name="T2" fmla="*/ 0 w 56"/>
                <a:gd name="T3" fmla="*/ 0 h 19"/>
                <a:gd name="T4" fmla="*/ 56 w 56"/>
                <a:gd name="T5" fmla="*/ 19 h 19"/>
                <a:gd name="T6" fmla="*/ 56 w 56"/>
                <a:gd name="T7" fmla="*/ 19 h 19"/>
                <a:gd name="T8" fmla="*/ 5 w 5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9">
                  <a:moveTo>
                    <a:pt x="5" y="0"/>
                  </a:moveTo>
                  <a:lnTo>
                    <a:pt x="0" y="0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$líḍè">
              <a:extLst>
                <a:ext uri="{FF2B5EF4-FFF2-40B4-BE49-F238E27FC236}">
                  <a16:creationId xmlns:a16="http://schemas.microsoft.com/office/drawing/2014/main" id="{662D2DD5-A0EC-4E46-B2C0-91AE7812FC5E}"/>
                </a:ext>
              </a:extLst>
            </p:cNvPr>
            <p:cNvSpPr/>
            <p:nvPr/>
          </p:nvSpPr>
          <p:spPr bwMode="auto">
            <a:xfrm>
              <a:off x="8250238" y="3581401"/>
              <a:ext cx="88900" cy="30163"/>
            </a:xfrm>
            <a:custGeom>
              <a:avLst/>
              <a:gdLst>
                <a:gd name="T0" fmla="*/ 5 w 56"/>
                <a:gd name="T1" fmla="*/ 0 h 19"/>
                <a:gd name="T2" fmla="*/ 0 w 56"/>
                <a:gd name="T3" fmla="*/ 0 h 19"/>
                <a:gd name="T4" fmla="*/ 56 w 56"/>
                <a:gd name="T5" fmla="*/ 19 h 19"/>
                <a:gd name="T6" fmla="*/ 56 w 56"/>
                <a:gd name="T7" fmla="*/ 19 h 19"/>
                <a:gd name="T8" fmla="*/ 5 w 5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9">
                  <a:moveTo>
                    <a:pt x="5" y="0"/>
                  </a:moveTo>
                  <a:lnTo>
                    <a:pt x="0" y="0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şḻïḓè">
              <a:extLst>
                <a:ext uri="{FF2B5EF4-FFF2-40B4-BE49-F238E27FC236}">
                  <a16:creationId xmlns:a16="http://schemas.microsoft.com/office/drawing/2014/main" id="{03E60992-0EDE-48F5-A586-BCCFAD5CD79A}"/>
                </a:ext>
              </a:extLst>
            </p:cNvPr>
            <p:cNvSpPr/>
            <p:nvPr/>
          </p:nvSpPr>
          <p:spPr bwMode="auto">
            <a:xfrm>
              <a:off x="6134101" y="3581401"/>
              <a:ext cx="2205038" cy="1260475"/>
            </a:xfrm>
            <a:custGeom>
              <a:avLst/>
              <a:gdLst>
                <a:gd name="T0" fmla="*/ 1333 w 1389"/>
                <a:gd name="T1" fmla="*/ 0 h 794"/>
                <a:gd name="T2" fmla="*/ 979 w 1389"/>
                <a:gd name="T3" fmla="*/ 198 h 794"/>
                <a:gd name="T4" fmla="*/ 0 w 1389"/>
                <a:gd name="T5" fmla="*/ 741 h 794"/>
                <a:gd name="T6" fmla="*/ 10 w 1389"/>
                <a:gd name="T7" fmla="*/ 794 h 794"/>
                <a:gd name="T8" fmla="*/ 1389 w 1389"/>
                <a:gd name="T9" fmla="*/ 19 h 794"/>
                <a:gd name="T10" fmla="*/ 1333 w 1389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9" h="794">
                  <a:moveTo>
                    <a:pt x="1333" y="0"/>
                  </a:moveTo>
                  <a:lnTo>
                    <a:pt x="979" y="198"/>
                  </a:lnTo>
                  <a:lnTo>
                    <a:pt x="0" y="741"/>
                  </a:lnTo>
                  <a:lnTo>
                    <a:pt x="10" y="794"/>
                  </a:lnTo>
                  <a:lnTo>
                    <a:pt x="1389" y="19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E29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ŝlïďê">
              <a:extLst>
                <a:ext uri="{FF2B5EF4-FFF2-40B4-BE49-F238E27FC236}">
                  <a16:creationId xmlns:a16="http://schemas.microsoft.com/office/drawing/2014/main" id="{B03AC790-D5EA-4DED-AA57-515DC670D1B8}"/>
                </a:ext>
              </a:extLst>
            </p:cNvPr>
            <p:cNvSpPr/>
            <p:nvPr/>
          </p:nvSpPr>
          <p:spPr bwMode="auto">
            <a:xfrm>
              <a:off x="6134101" y="3581401"/>
              <a:ext cx="2205038" cy="1260475"/>
            </a:xfrm>
            <a:custGeom>
              <a:avLst/>
              <a:gdLst>
                <a:gd name="T0" fmla="*/ 1333 w 1389"/>
                <a:gd name="T1" fmla="*/ 0 h 794"/>
                <a:gd name="T2" fmla="*/ 979 w 1389"/>
                <a:gd name="T3" fmla="*/ 198 h 794"/>
                <a:gd name="T4" fmla="*/ 0 w 1389"/>
                <a:gd name="T5" fmla="*/ 741 h 794"/>
                <a:gd name="T6" fmla="*/ 10 w 1389"/>
                <a:gd name="T7" fmla="*/ 794 h 794"/>
                <a:gd name="T8" fmla="*/ 1389 w 1389"/>
                <a:gd name="T9" fmla="*/ 19 h 794"/>
                <a:gd name="T10" fmla="*/ 1333 w 1389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9" h="794">
                  <a:moveTo>
                    <a:pt x="1333" y="0"/>
                  </a:moveTo>
                  <a:lnTo>
                    <a:pt x="979" y="198"/>
                  </a:lnTo>
                  <a:lnTo>
                    <a:pt x="0" y="741"/>
                  </a:lnTo>
                  <a:lnTo>
                    <a:pt x="10" y="794"/>
                  </a:lnTo>
                  <a:lnTo>
                    <a:pt x="1389" y="19"/>
                  </a:lnTo>
                  <a:lnTo>
                    <a:pt x="1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ḷíḋé">
              <a:extLst>
                <a:ext uri="{FF2B5EF4-FFF2-40B4-BE49-F238E27FC236}">
                  <a16:creationId xmlns:a16="http://schemas.microsoft.com/office/drawing/2014/main" id="{2A180D4D-1D93-49A0-A442-1A701E6D8E5E}"/>
                </a:ext>
              </a:extLst>
            </p:cNvPr>
            <p:cNvSpPr/>
            <p:nvPr/>
          </p:nvSpPr>
          <p:spPr bwMode="auto">
            <a:xfrm>
              <a:off x="7688263" y="3581401"/>
              <a:ext cx="569913" cy="314325"/>
            </a:xfrm>
            <a:custGeom>
              <a:avLst/>
              <a:gdLst>
                <a:gd name="T0" fmla="*/ 356 w 359"/>
                <a:gd name="T1" fmla="*/ 0 h 198"/>
                <a:gd name="T2" fmla="*/ 0 w 359"/>
                <a:gd name="T3" fmla="*/ 198 h 198"/>
                <a:gd name="T4" fmla="*/ 354 w 359"/>
                <a:gd name="T5" fmla="*/ 0 h 198"/>
                <a:gd name="T6" fmla="*/ 359 w 359"/>
                <a:gd name="T7" fmla="*/ 0 h 198"/>
                <a:gd name="T8" fmla="*/ 356 w 359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198">
                  <a:moveTo>
                    <a:pt x="356" y="0"/>
                  </a:moveTo>
                  <a:lnTo>
                    <a:pt x="0" y="198"/>
                  </a:lnTo>
                  <a:lnTo>
                    <a:pt x="354" y="0"/>
                  </a:lnTo>
                  <a:lnTo>
                    <a:pt x="359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4A4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Sḻîḑe">
              <a:extLst>
                <a:ext uri="{FF2B5EF4-FFF2-40B4-BE49-F238E27FC236}">
                  <a16:creationId xmlns:a16="http://schemas.microsoft.com/office/drawing/2014/main" id="{8DF27AF7-BB25-40B8-A3BA-9574D6F2DBF0}"/>
                </a:ext>
              </a:extLst>
            </p:cNvPr>
            <p:cNvSpPr/>
            <p:nvPr/>
          </p:nvSpPr>
          <p:spPr bwMode="auto">
            <a:xfrm>
              <a:off x="7688263" y="3581401"/>
              <a:ext cx="569913" cy="314325"/>
            </a:xfrm>
            <a:custGeom>
              <a:avLst/>
              <a:gdLst>
                <a:gd name="T0" fmla="*/ 356 w 359"/>
                <a:gd name="T1" fmla="*/ 0 h 198"/>
                <a:gd name="T2" fmla="*/ 0 w 359"/>
                <a:gd name="T3" fmla="*/ 198 h 198"/>
                <a:gd name="T4" fmla="*/ 354 w 359"/>
                <a:gd name="T5" fmla="*/ 0 h 198"/>
                <a:gd name="T6" fmla="*/ 359 w 359"/>
                <a:gd name="T7" fmla="*/ 0 h 198"/>
                <a:gd name="T8" fmla="*/ 356 w 359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198">
                  <a:moveTo>
                    <a:pt x="356" y="0"/>
                  </a:moveTo>
                  <a:lnTo>
                    <a:pt x="0" y="198"/>
                  </a:lnTo>
                  <a:lnTo>
                    <a:pt x="354" y="0"/>
                  </a:lnTo>
                  <a:lnTo>
                    <a:pt x="359" y="0"/>
                  </a:ln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íḍè">
              <a:extLst>
                <a:ext uri="{FF2B5EF4-FFF2-40B4-BE49-F238E27FC236}">
                  <a16:creationId xmlns:a16="http://schemas.microsoft.com/office/drawing/2014/main" id="{E43C82CA-7F55-4CB3-8732-79E0C1ED65D3}"/>
                </a:ext>
              </a:extLst>
            </p:cNvPr>
            <p:cNvSpPr/>
            <p:nvPr/>
          </p:nvSpPr>
          <p:spPr bwMode="auto">
            <a:xfrm>
              <a:off x="3975101" y="2420938"/>
              <a:ext cx="4364038" cy="1820863"/>
            </a:xfrm>
            <a:custGeom>
              <a:avLst/>
              <a:gdLst>
                <a:gd name="T0" fmla="*/ 2749 w 2749"/>
                <a:gd name="T1" fmla="*/ 395 h 1147"/>
                <a:gd name="T2" fmla="*/ 1509 w 2749"/>
                <a:gd name="T3" fmla="*/ 0 h 1147"/>
                <a:gd name="T4" fmla="*/ 0 w 2749"/>
                <a:gd name="T5" fmla="*/ 629 h 1147"/>
                <a:gd name="T6" fmla="*/ 60 w 2749"/>
                <a:gd name="T7" fmla="*/ 727 h 1147"/>
                <a:gd name="T8" fmla="*/ 60 w 2749"/>
                <a:gd name="T9" fmla="*/ 655 h 1147"/>
                <a:gd name="T10" fmla="*/ 1360 w 2749"/>
                <a:gd name="T11" fmla="*/ 1147 h 1147"/>
                <a:gd name="T12" fmla="*/ 2749 w 2749"/>
                <a:gd name="T13" fmla="*/ 395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9" h="1147">
                  <a:moveTo>
                    <a:pt x="2749" y="395"/>
                  </a:moveTo>
                  <a:lnTo>
                    <a:pt x="1509" y="0"/>
                  </a:lnTo>
                  <a:lnTo>
                    <a:pt x="0" y="629"/>
                  </a:lnTo>
                  <a:lnTo>
                    <a:pt x="60" y="727"/>
                  </a:lnTo>
                  <a:lnTo>
                    <a:pt x="60" y="655"/>
                  </a:lnTo>
                  <a:lnTo>
                    <a:pt x="1360" y="1147"/>
                  </a:lnTo>
                  <a:lnTo>
                    <a:pt x="2749" y="395"/>
                  </a:lnTo>
                  <a:close/>
                </a:path>
              </a:pathLst>
            </a:custGeom>
            <a:solidFill>
              <a:srgbClr val="707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śļîḍé">
              <a:extLst>
                <a:ext uri="{FF2B5EF4-FFF2-40B4-BE49-F238E27FC236}">
                  <a16:creationId xmlns:a16="http://schemas.microsoft.com/office/drawing/2014/main" id="{A3254D62-08D0-4B78-B72A-C22D18930B4A}"/>
                </a:ext>
              </a:extLst>
            </p:cNvPr>
            <p:cNvSpPr/>
            <p:nvPr/>
          </p:nvSpPr>
          <p:spPr bwMode="auto">
            <a:xfrm>
              <a:off x="3975101" y="2420938"/>
              <a:ext cx="4364038" cy="1820863"/>
            </a:xfrm>
            <a:custGeom>
              <a:avLst/>
              <a:gdLst>
                <a:gd name="T0" fmla="*/ 2749 w 2749"/>
                <a:gd name="T1" fmla="*/ 395 h 1147"/>
                <a:gd name="T2" fmla="*/ 1509 w 2749"/>
                <a:gd name="T3" fmla="*/ 0 h 1147"/>
                <a:gd name="T4" fmla="*/ 0 w 2749"/>
                <a:gd name="T5" fmla="*/ 629 h 1147"/>
                <a:gd name="T6" fmla="*/ 60 w 2749"/>
                <a:gd name="T7" fmla="*/ 727 h 1147"/>
                <a:gd name="T8" fmla="*/ 60 w 2749"/>
                <a:gd name="T9" fmla="*/ 655 h 1147"/>
                <a:gd name="T10" fmla="*/ 1360 w 2749"/>
                <a:gd name="T11" fmla="*/ 1147 h 1147"/>
                <a:gd name="T12" fmla="*/ 2749 w 2749"/>
                <a:gd name="T13" fmla="*/ 395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9" h="1147">
                  <a:moveTo>
                    <a:pt x="2749" y="395"/>
                  </a:moveTo>
                  <a:lnTo>
                    <a:pt x="1509" y="0"/>
                  </a:lnTo>
                  <a:lnTo>
                    <a:pt x="0" y="629"/>
                  </a:lnTo>
                  <a:lnTo>
                    <a:pt x="60" y="727"/>
                  </a:lnTo>
                  <a:lnTo>
                    <a:pt x="60" y="655"/>
                  </a:lnTo>
                  <a:lnTo>
                    <a:pt x="1360" y="1147"/>
                  </a:lnTo>
                  <a:lnTo>
                    <a:pt x="2749" y="3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Sľïḋè">
              <a:extLst>
                <a:ext uri="{FF2B5EF4-FFF2-40B4-BE49-F238E27FC236}">
                  <a16:creationId xmlns:a16="http://schemas.microsoft.com/office/drawing/2014/main" id="{B375425F-27B5-4E51-971A-BE601DFA0193}"/>
                </a:ext>
              </a:extLst>
            </p:cNvPr>
            <p:cNvSpPr/>
            <p:nvPr/>
          </p:nvSpPr>
          <p:spPr bwMode="auto">
            <a:xfrm>
              <a:off x="3983038" y="3452813"/>
              <a:ext cx="2151063" cy="1301750"/>
            </a:xfrm>
            <a:custGeom>
              <a:avLst/>
              <a:gdLst>
                <a:gd name="T0" fmla="*/ 14 w 583"/>
                <a:gd name="T1" fmla="*/ 135 h 353"/>
                <a:gd name="T2" fmla="*/ 580 w 583"/>
                <a:gd name="T3" fmla="*/ 352 h 353"/>
                <a:gd name="T4" fmla="*/ 583 w 583"/>
                <a:gd name="T5" fmla="*/ 350 h 353"/>
                <a:gd name="T6" fmla="*/ 583 w 583"/>
                <a:gd name="T7" fmla="*/ 218 h 353"/>
                <a:gd name="T8" fmla="*/ 30 w 583"/>
                <a:gd name="T9" fmla="*/ 5 h 353"/>
                <a:gd name="T10" fmla="*/ 0 w 583"/>
                <a:gd name="T11" fmla="*/ 25 h 353"/>
                <a:gd name="T12" fmla="*/ 0 w 583"/>
                <a:gd name="T13" fmla="*/ 115 h 353"/>
                <a:gd name="T14" fmla="*/ 14 w 583"/>
                <a:gd name="T15" fmla="*/ 13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353">
                  <a:moveTo>
                    <a:pt x="14" y="135"/>
                  </a:moveTo>
                  <a:cubicBezTo>
                    <a:pt x="580" y="352"/>
                    <a:pt x="580" y="352"/>
                    <a:pt x="580" y="352"/>
                  </a:cubicBezTo>
                  <a:cubicBezTo>
                    <a:pt x="582" y="353"/>
                    <a:pt x="583" y="352"/>
                    <a:pt x="583" y="350"/>
                  </a:cubicBezTo>
                  <a:cubicBezTo>
                    <a:pt x="583" y="218"/>
                    <a:pt x="583" y="218"/>
                    <a:pt x="583" y="218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6" y="0"/>
                    <a:pt x="0" y="10"/>
                    <a:pt x="0" y="2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4"/>
                    <a:pt x="6" y="132"/>
                    <a:pt x="1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ļîḋé">
              <a:extLst>
                <a:ext uri="{FF2B5EF4-FFF2-40B4-BE49-F238E27FC236}">
                  <a16:creationId xmlns:a16="http://schemas.microsoft.com/office/drawing/2014/main" id="{C2856D10-DCBE-45FD-9F1D-A6C3DDE49E9A}"/>
                </a:ext>
              </a:extLst>
            </p:cNvPr>
            <p:cNvSpPr/>
            <p:nvPr/>
          </p:nvSpPr>
          <p:spPr bwMode="auto">
            <a:xfrm>
              <a:off x="3983038" y="3530601"/>
              <a:ext cx="2151063" cy="847725"/>
            </a:xfrm>
            <a:custGeom>
              <a:avLst/>
              <a:gdLst>
                <a:gd name="T0" fmla="*/ 0 w 1355"/>
                <a:gd name="T1" fmla="*/ 16 h 534"/>
                <a:gd name="T2" fmla="*/ 1355 w 1355"/>
                <a:gd name="T3" fmla="*/ 534 h 534"/>
                <a:gd name="T4" fmla="*/ 1355 w 1355"/>
                <a:gd name="T5" fmla="*/ 518 h 534"/>
                <a:gd name="T6" fmla="*/ 0 w 1355"/>
                <a:gd name="T7" fmla="*/ 0 h 534"/>
                <a:gd name="T8" fmla="*/ 0 w 1355"/>
                <a:gd name="T9" fmla="*/ 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4">
                  <a:moveTo>
                    <a:pt x="0" y="16"/>
                  </a:moveTo>
                  <a:lnTo>
                    <a:pt x="1355" y="534"/>
                  </a:lnTo>
                  <a:lnTo>
                    <a:pt x="1355" y="518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ṡ1îḍè">
              <a:extLst>
                <a:ext uri="{FF2B5EF4-FFF2-40B4-BE49-F238E27FC236}">
                  <a16:creationId xmlns:a16="http://schemas.microsoft.com/office/drawing/2014/main" id="{E72A2AA7-1746-4CA7-A750-4DE130ADEE4F}"/>
                </a:ext>
              </a:extLst>
            </p:cNvPr>
            <p:cNvSpPr/>
            <p:nvPr/>
          </p:nvSpPr>
          <p:spPr bwMode="auto">
            <a:xfrm>
              <a:off x="3983038" y="3530601"/>
              <a:ext cx="2151063" cy="847725"/>
            </a:xfrm>
            <a:custGeom>
              <a:avLst/>
              <a:gdLst>
                <a:gd name="T0" fmla="*/ 0 w 1355"/>
                <a:gd name="T1" fmla="*/ 16 h 534"/>
                <a:gd name="T2" fmla="*/ 1355 w 1355"/>
                <a:gd name="T3" fmla="*/ 534 h 534"/>
                <a:gd name="T4" fmla="*/ 1355 w 1355"/>
                <a:gd name="T5" fmla="*/ 518 h 534"/>
                <a:gd name="T6" fmla="*/ 0 w 1355"/>
                <a:gd name="T7" fmla="*/ 0 h 534"/>
                <a:gd name="T8" fmla="*/ 0 w 1355"/>
                <a:gd name="T9" fmla="*/ 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4">
                  <a:moveTo>
                    <a:pt x="0" y="16"/>
                  </a:moveTo>
                  <a:lnTo>
                    <a:pt x="1355" y="534"/>
                  </a:lnTo>
                  <a:lnTo>
                    <a:pt x="1355" y="518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sľïdê">
              <a:extLst>
                <a:ext uri="{FF2B5EF4-FFF2-40B4-BE49-F238E27FC236}">
                  <a16:creationId xmlns:a16="http://schemas.microsoft.com/office/drawing/2014/main" id="{B0228172-EE55-441A-80A9-69825FD84CFC}"/>
                </a:ext>
              </a:extLst>
            </p:cNvPr>
            <p:cNvSpPr/>
            <p:nvPr/>
          </p:nvSpPr>
          <p:spPr bwMode="auto">
            <a:xfrm>
              <a:off x="3983038" y="3592513"/>
              <a:ext cx="2151063" cy="852488"/>
            </a:xfrm>
            <a:custGeom>
              <a:avLst/>
              <a:gdLst>
                <a:gd name="T0" fmla="*/ 0 w 1355"/>
                <a:gd name="T1" fmla="*/ 16 h 537"/>
                <a:gd name="T2" fmla="*/ 1355 w 1355"/>
                <a:gd name="T3" fmla="*/ 537 h 537"/>
                <a:gd name="T4" fmla="*/ 1355 w 1355"/>
                <a:gd name="T5" fmla="*/ 520 h 537"/>
                <a:gd name="T6" fmla="*/ 0 w 1355"/>
                <a:gd name="T7" fmla="*/ 0 h 537"/>
                <a:gd name="T8" fmla="*/ 0 w 1355"/>
                <a:gd name="T9" fmla="*/ 1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7">
                  <a:moveTo>
                    <a:pt x="0" y="16"/>
                  </a:moveTo>
                  <a:lnTo>
                    <a:pt x="1355" y="537"/>
                  </a:lnTo>
                  <a:lnTo>
                    <a:pt x="1355" y="52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ľïďé">
              <a:extLst>
                <a:ext uri="{FF2B5EF4-FFF2-40B4-BE49-F238E27FC236}">
                  <a16:creationId xmlns:a16="http://schemas.microsoft.com/office/drawing/2014/main" id="{526CD90D-93C7-458D-A7D6-F74C5D7B9214}"/>
                </a:ext>
              </a:extLst>
            </p:cNvPr>
            <p:cNvSpPr/>
            <p:nvPr/>
          </p:nvSpPr>
          <p:spPr bwMode="auto">
            <a:xfrm>
              <a:off x="3983038" y="3592513"/>
              <a:ext cx="2151063" cy="852488"/>
            </a:xfrm>
            <a:custGeom>
              <a:avLst/>
              <a:gdLst>
                <a:gd name="T0" fmla="*/ 0 w 1355"/>
                <a:gd name="T1" fmla="*/ 16 h 537"/>
                <a:gd name="T2" fmla="*/ 1355 w 1355"/>
                <a:gd name="T3" fmla="*/ 537 h 537"/>
                <a:gd name="T4" fmla="*/ 1355 w 1355"/>
                <a:gd name="T5" fmla="*/ 520 h 537"/>
                <a:gd name="T6" fmla="*/ 0 w 1355"/>
                <a:gd name="T7" fmla="*/ 0 h 537"/>
                <a:gd name="T8" fmla="*/ 0 w 1355"/>
                <a:gd name="T9" fmla="*/ 1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7">
                  <a:moveTo>
                    <a:pt x="0" y="16"/>
                  </a:moveTo>
                  <a:lnTo>
                    <a:pt x="1355" y="537"/>
                  </a:lnTo>
                  <a:lnTo>
                    <a:pt x="1355" y="52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śḻiḑe">
              <a:extLst>
                <a:ext uri="{FF2B5EF4-FFF2-40B4-BE49-F238E27FC236}">
                  <a16:creationId xmlns:a16="http://schemas.microsoft.com/office/drawing/2014/main" id="{9B8AAE82-3937-4B72-9DF2-06508CDE6705}"/>
                </a:ext>
              </a:extLst>
            </p:cNvPr>
            <p:cNvSpPr/>
            <p:nvPr/>
          </p:nvSpPr>
          <p:spPr bwMode="auto">
            <a:xfrm>
              <a:off x="3983038" y="3656013"/>
              <a:ext cx="2151063" cy="850900"/>
            </a:xfrm>
            <a:custGeom>
              <a:avLst/>
              <a:gdLst>
                <a:gd name="T0" fmla="*/ 0 w 1355"/>
                <a:gd name="T1" fmla="*/ 16 h 536"/>
                <a:gd name="T2" fmla="*/ 1355 w 1355"/>
                <a:gd name="T3" fmla="*/ 536 h 536"/>
                <a:gd name="T4" fmla="*/ 1355 w 1355"/>
                <a:gd name="T5" fmla="*/ 520 h 536"/>
                <a:gd name="T6" fmla="*/ 0 w 1355"/>
                <a:gd name="T7" fmla="*/ 0 h 536"/>
                <a:gd name="T8" fmla="*/ 0 w 1355"/>
                <a:gd name="T9" fmla="*/ 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6">
                  <a:moveTo>
                    <a:pt x="0" y="16"/>
                  </a:moveTo>
                  <a:lnTo>
                    <a:pt x="1355" y="536"/>
                  </a:lnTo>
                  <a:lnTo>
                    <a:pt x="1355" y="52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şḷíďê">
              <a:extLst>
                <a:ext uri="{FF2B5EF4-FFF2-40B4-BE49-F238E27FC236}">
                  <a16:creationId xmlns:a16="http://schemas.microsoft.com/office/drawing/2014/main" id="{C180966F-C8FF-416F-B70E-BDB7119A6EBC}"/>
                </a:ext>
              </a:extLst>
            </p:cNvPr>
            <p:cNvSpPr/>
            <p:nvPr/>
          </p:nvSpPr>
          <p:spPr bwMode="auto">
            <a:xfrm>
              <a:off x="3983038" y="3656013"/>
              <a:ext cx="2151063" cy="850900"/>
            </a:xfrm>
            <a:custGeom>
              <a:avLst/>
              <a:gdLst>
                <a:gd name="T0" fmla="*/ 0 w 1355"/>
                <a:gd name="T1" fmla="*/ 16 h 536"/>
                <a:gd name="T2" fmla="*/ 1355 w 1355"/>
                <a:gd name="T3" fmla="*/ 536 h 536"/>
                <a:gd name="T4" fmla="*/ 1355 w 1355"/>
                <a:gd name="T5" fmla="*/ 520 h 536"/>
                <a:gd name="T6" fmla="*/ 0 w 1355"/>
                <a:gd name="T7" fmla="*/ 0 h 536"/>
                <a:gd name="T8" fmla="*/ 0 w 1355"/>
                <a:gd name="T9" fmla="*/ 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6">
                  <a:moveTo>
                    <a:pt x="0" y="16"/>
                  </a:moveTo>
                  <a:lnTo>
                    <a:pt x="1355" y="536"/>
                  </a:lnTo>
                  <a:lnTo>
                    <a:pt x="1355" y="52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ṡļiḑê">
              <a:extLst>
                <a:ext uri="{FF2B5EF4-FFF2-40B4-BE49-F238E27FC236}">
                  <a16:creationId xmlns:a16="http://schemas.microsoft.com/office/drawing/2014/main" id="{B0307370-573A-4262-AC86-24FF70A1C89A}"/>
                </a:ext>
              </a:extLst>
            </p:cNvPr>
            <p:cNvSpPr/>
            <p:nvPr/>
          </p:nvSpPr>
          <p:spPr bwMode="auto">
            <a:xfrm>
              <a:off x="3983038" y="3721101"/>
              <a:ext cx="2151063" cy="849313"/>
            </a:xfrm>
            <a:custGeom>
              <a:avLst/>
              <a:gdLst>
                <a:gd name="T0" fmla="*/ 0 w 1355"/>
                <a:gd name="T1" fmla="*/ 17 h 535"/>
                <a:gd name="T2" fmla="*/ 1355 w 1355"/>
                <a:gd name="T3" fmla="*/ 535 h 535"/>
                <a:gd name="T4" fmla="*/ 1355 w 1355"/>
                <a:gd name="T5" fmla="*/ 521 h 535"/>
                <a:gd name="T6" fmla="*/ 0 w 1355"/>
                <a:gd name="T7" fmla="*/ 0 h 535"/>
                <a:gd name="T8" fmla="*/ 0 w 1355"/>
                <a:gd name="T9" fmla="*/ 1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5">
                  <a:moveTo>
                    <a:pt x="0" y="17"/>
                  </a:moveTo>
                  <a:lnTo>
                    <a:pt x="1355" y="535"/>
                  </a:lnTo>
                  <a:lnTo>
                    <a:pt x="1355" y="521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ṡḻiḋè">
              <a:extLst>
                <a:ext uri="{FF2B5EF4-FFF2-40B4-BE49-F238E27FC236}">
                  <a16:creationId xmlns:a16="http://schemas.microsoft.com/office/drawing/2014/main" id="{0DE109B5-8419-48BA-8DF6-CEB3F0EB1ED8}"/>
                </a:ext>
              </a:extLst>
            </p:cNvPr>
            <p:cNvSpPr/>
            <p:nvPr/>
          </p:nvSpPr>
          <p:spPr bwMode="auto">
            <a:xfrm>
              <a:off x="3983038" y="3721101"/>
              <a:ext cx="2151063" cy="849313"/>
            </a:xfrm>
            <a:custGeom>
              <a:avLst/>
              <a:gdLst>
                <a:gd name="T0" fmla="*/ 0 w 1355"/>
                <a:gd name="T1" fmla="*/ 17 h 535"/>
                <a:gd name="T2" fmla="*/ 1355 w 1355"/>
                <a:gd name="T3" fmla="*/ 535 h 535"/>
                <a:gd name="T4" fmla="*/ 1355 w 1355"/>
                <a:gd name="T5" fmla="*/ 521 h 535"/>
                <a:gd name="T6" fmla="*/ 0 w 1355"/>
                <a:gd name="T7" fmla="*/ 0 h 535"/>
                <a:gd name="T8" fmla="*/ 0 w 1355"/>
                <a:gd name="T9" fmla="*/ 1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5">
                  <a:moveTo>
                    <a:pt x="0" y="17"/>
                  </a:moveTo>
                  <a:lnTo>
                    <a:pt x="1355" y="535"/>
                  </a:lnTo>
                  <a:lnTo>
                    <a:pt x="1355" y="521"/>
                  </a:lnTo>
                  <a:lnTo>
                    <a:pt x="0" y="0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ḻíḍe">
              <a:extLst>
                <a:ext uri="{FF2B5EF4-FFF2-40B4-BE49-F238E27FC236}">
                  <a16:creationId xmlns:a16="http://schemas.microsoft.com/office/drawing/2014/main" id="{AF7105CD-2F79-404A-9E5E-3386E73AD460}"/>
                </a:ext>
              </a:extLst>
            </p:cNvPr>
            <p:cNvSpPr/>
            <p:nvPr/>
          </p:nvSpPr>
          <p:spPr bwMode="auto">
            <a:xfrm>
              <a:off x="3983038" y="3784601"/>
              <a:ext cx="2151063" cy="850900"/>
            </a:xfrm>
            <a:custGeom>
              <a:avLst/>
              <a:gdLst>
                <a:gd name="T0" fmla="*/ 0 w 1355"/>
                <a:gd name="T1" fmla="*/ 16 h 536"/>
                <a:gd name="T2" fmla="*/ 1355 w 1355"/>
                <a:gd name="T3" fmla="*/ 536 h 536"/>
                <a:gd name="T4" fmla="*/ 1355 w 1355"/>
                <a:gd name="T5" fmla="*/ 520 h 536"/>
                <a:gd name="T6" fmla="*/ 0 w 1355"/>
                <a:gd name="T7" fmla="*/ 0 h 536"/>
                <a:gd name="T8" fmla="*/ 0 w 1355"/>
                <a:gd name="T9" fmla="*/ 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6">
                  <a:moveTo>
                    <a:pt x="0" y="16"/>
                  </a:moveTo>
                  <a:lnTo>
                    <a:pt x="1355" y="536"/>
                  </a:lnTo>
                  <a:lnTo>
                    <a:pt x="1355" y="52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7B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ḻïḋê">
              <a:extLst>
                <a:ext uri="{FF2B5EF4-FFF2-40B4-BE49-F238E27FC236}">
                  <a16:creationId xmlns:a16="http://schemas.microsoft.com/office/drawing/2014/main" id="{55F27169-102E-4780-98E8-87C701B7DAFD}"/>
                </a:ext>
              </a:extLst>
            </p:cNvPr>
            <p:cNvSpPr/>
            <p:nvPr/>
          </p:nvSpPr>
          <p:spPr bwMode="auto">
            <a:xfrm>
              <a:off x="3983038" y="3784601"/>
              <a:ext cx="2151063" cy="850900"/>
            </a:xfrm>
            <a:custGeom>
              <a:avLst/>
              <a:gdLst>
                <a:gd name="T0" fmla="*/ 0 w 1355"/>
                <a:gd name="T1" fmla="*/ 16 h 536"/>
                <a:gd name="T2" fmla="*/ 1355 w 1355"/>
                <a:gd name="T3" fmla="*/ 536 h 536"/>
                <a:gd name="T4" fmla="*/ 1355 w 1355"/>
                <a:gd name="T5" fmla="*/ 520 h 536"/>
                <a:gd name="T6" fmla="*/ 0 w 1355"/>
                <a:gd name="T7" fmla="*/ 0 h 536"/>
                <a:gd name="T8" fmla="*/ 0 w 1355"/>
                <a:gd name="T9" fmla="*/ 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536">
                  <a:moveTo>
                    <a:pt x="0" y="16"/>
                  </a:moveTo>
                  <a:lnTo>
                    <a:pt x="1355" y="536"/>
                  </a:lnTo>
                  <a:lnTo>
                    <a:pt x="1355" y="52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ṥḷïḋè">
              <a:extLst>
                <a:ext uri="{FF2B5EF4-FFF2-40B4-BE49-F238E27FC236}">
                  <a16:creationId xmlns:a16="http://schemas.microsoft.com/office/drawing/2014/main" id="{BD9D6C90-773B-43DD-B2F2-9156DACCFDF0}"/>
                </a:ext>
              </a:extLst>
            </p:cNvPr>
            <p:cNvSpPr/>
            <p:nvPr/>
          </p:nvSpPr>
          <p:spPr bwMode="auto">
            <a:xfrm>
              <a:off x="5813426" y="4322763"/>
              <a:ext cx="150813" cy="198438"/>
            </a:xfrm>
            <a:custGeom>
              <a:avLst/>
              <a:gdLst>
                <a:gd name="T0" fmla="*/ 0 w 95"/>
                <a:gd name="T1" fmla="*/ 88 h 125"/>
                <a:gd name="T2" fmla="*/ 49 w 95"/>
                <a:gd name="T3" fmla="*/ 63 h 125"/>
                <a:gd name="T4" fmla="*/ 95 w 95"/>
                <a:gd name="T5" fmla="*/ 125 h 125"/>
                <a:gd name="T6" fmla="*/ 95 w 95"/>
                <a:gd name="T7" fmla="*/ 37 h 125"/>
                <a:gd name="T8" fmla="*/ 0 w 95"/>
                <a:gd name="T9" fmla="*/ 0 h 125"/>
                <a:gd name="T10" fmla="*/ 0 w 95"/>
                <a:gd name="T11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5">
                  <a:moveTo>
                    <a:pt x="0" y="88"/>
                  </a:moveTo>
                  <a:lnTo>
                    <a:pt x="49" y="63"/>
                  </a:lnTo>
                  <a:lnTo>
                    <a:pt x="95" y="125"/>
                  </a:lnTo>
                  <a:lnTo>
                    <a:pt x="95" y="37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3F41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šlîḋé">
              <a:extLst>
                <a:ext uri="{FF2B5EF4-FFF2-40B4-BE49-F238E27FC236}">
                  <a16:creationId xmlns:a16="http://schemas.microsoft.com/office/drawing/2014/main" id="{C0DA27CC-02D1-4B11-9FA9-F37E60A6FBB5}"/>
                </a:ext>
              </a:extLst>
            </p:cNvPr>
            <p:cNvSpPr/>
            <p:nvPr/>
          </p:nvSpPr>
          <p:spPr bwMode="auto">
            <a:xfrm>
              <a:off x="3975101" y="3419476"/>
              <a:ext cx="173038" cy="571500"/>
            </a:xfrm>
            <a:custGeom>
              <a:avLst/>
              <a:gdLst>
                <a:gd name="T0" fmla="*/ 109 w 109"/>
                <a:gd name="T1" fmla="*/ 360 h 360"/>
                <a:gd name="T2" fmla="*/ 0 w 109"/>
                <a:gd name="T3" fmla="*/ 318 h 360"/>
                <a:gd name="T4" fmla="*/ 0 w 109"/>
                <a:gd name="T5" fmla="*/ 0 h 360"/>
                <a:gd name="T6" fmla="*/ 109 w 109"/>
                <a:gd name="T7" fmla="*/ 42 h 360"/>
                <a:gd name="T8" fmla="*/ 109 w 10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60">
                  <a:moveTo>
                    <a:pt x="109" y="360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09" y="42"/>
                  </a:lnTo>
                  <a:lnTo>
                    <a:pt x="109" y="360"/>
                  </a:lnTo>
                  <a:close/>
                </a:path>
              </a:pathLst>
            </a:custGeom>
            <a:solidFill>
              <a:srgbClr val="3F41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ṡľíḑè">
              <a:extLst>
                <a:ext uri="{FF2B5EF4-FFF2-40B4-BE49-F238E27FC236}">
                  <a16:creationId xmlns:a16="http://schemas.microsoft.com/office/drawing/2014/main" id="{701722AC-5A71-4121-B13A-8883A12B9056}"/>
                </a:ext>
              </a:extLst>
            </p:cNvPr>
            <p:cNvSpPr/>
            <p:nvPr/>
          </p:nvSpPr>
          <p:spPr bwMode="auto">
            <a:xfrm>
              <a:off x="3975101" y="3419476"/>
              <a:ext cx="173038" cy="571500"/>
            </a:xfrm>
            <a:custGeom>
              <a:avLst/>
              <a:gdLst>
                <a:gd name="T0" fmla="*/ 109 w 109"/>
                <a:gd name="T1" fmla="*/ 360 h 360"/>
                <a:gd name="T2" fmla="*/ 0 w 109"/>
                <a:gd name="T3" fmla="*/ 318 h 360"/>
                <a:gd name="T4" fmla="*/ 0 w 109"/>
                <a:gd name="T5" fmla="*/ 0 h 360"/>
                <a:gd name="T6" fmla="*/ 109 w 109"/>
                <a:gd name="T7" fmla="*/ 42 h 360"/>
                <a:gd name="T8" fmla="*/ 109 w 10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60">
                  <a:moveTo>
                    <a:pt x="109" y="360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09" y="42"/>
                  </a:lnTo>
                  <a:lnTo>
                    <a:pt x="109" y="3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$1îďè">
              <a:extLst>
                <a:ext uri="{FF2B5EF4-FFF2-40B4-BE49-F238E27FC236}">
                  <a16:creationId xmlns:a16="http://schemas.microsoft.com/office/drawing/2014/main" id="{4E93F218-D505-4ABF-8654-F282E4AD2C47}"/>
                </a:ext>
              </a:extLst>
            </p:cNvPr>
            <p:cNvSpPr/>
            <p:nvPr/>
          </p:nvSpPr>
          <p:spPr bwMode="auto">
            <a:xfrm>
              <a:off x="3975101" y="3419476"/>
              <a:ext cx="36513" cy="519113"/>
            </a:xfrm>
            <a:custGeom>
              <a:avLst/>
              <a:gdLst>
                <a:gd name="T0" fmla="*/ 23 w 23"/>
                <a:gd name="T1" fmla="*/ 327 h 327"/>
                <a:gd name="T2" fmla="*/ 0 w 23"/>
                <a:gd name="T3" fmla="*/ 318 h 327"/>
                <a:gd name="T4" fmla="*/ 0 w 23"/>
                <a:gd name="T5" fmla="*/ 0 h 327"/>
                <a:gd name="T6" fmla="*/ 23 w 23"/>
                <a:gd name="T7" fmla="*/ 12 h 327"/>
                <a:gd name="T8" fmla="*/ 23 w 23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7">
                  <a:moveTo>
                    <a:pt x="23" y="327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23" y="12"/>
                  </a:lnTo>
                  <a:lnTo>
                    <a:pt x="23" y="327"/>
                  </a:lnTo>
                  <a:close/>
                </a:path>
              </a:pathLst>
            </a:custGeom>
            <a:solidFill>
              <a:srgbClr val="545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šļîḋe">
              <a:extLst>
                <a:ext uri="{FF2B5EF4-FFF2-40B4-BE49-F238E27FC236}">
                  <a16:creationId xmlns:a16="http://schemas.microsoft.com/office/drawing/2014/main" id="{79010162-66F6-477C-BCD1-B706FED0615C}"/>
                </a:ext>
              </a:extLst>
            </p:cNvPr>
            <p:cNvSpPr/>
            <p:nvPr/>
          </p:nvSpPr>
          <p:spPr bwMode="auto">
            <a:xfrm>
              <a:off x="3975101" y="3419476"/>
              <a:ext cx="36513" cy="519113"/>
            </a:xfrm>
            <a:custGeom>
              <a:avLst/>
              <a:gdLst>
                <a:gd name="T0" fmla="*/ 23 w 23"/>
                <a:gd name="T1" fmla="*/ 327 h 327"/>
                <a:gd name="T2" fmla="*/ 0 w 23"/>
                <a:gd name="T3" fmla="*/ 318 h 327"/>
                <a:gd name="T4" fmla="*/ 0 w 23"/>
                <a:gd name="T5" fmla="*/ 0 h 327"/>
                <a:gd name="T6" fmla="*/ 23 w 23"/>
                <a:gd name="T7" fmla="*/ 12 h 327"/>
                <a:gd name="T8" fmla="*/ 23 w 23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7">
                  <a:moveTo>
                    <a:pt x="23" y="327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23" y="12"/>
                  </a:lnTo>
                  <a:lnTo>
                    <a:pt x="23" y="3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ṥ1îḑe">
              <a:extLst>
                <a:ext uri="{FF2B5EF4-FFF2-40B4-BE49-F238E27FC236}">
                  <a16:creationId xmlns:a16="http://schemas.microsoft.com/office/drawing/2014/main" id="{A867D4C0-2FBD-40BD-929C-380E96698AB8}"/>
                </a:ext>
              </a:extLst>
            </p:cNvPr>
            <p:cNvSpPr/>
            <p:nvPr/>
          </p:nvSpPr>
          <p:spPr bwMode="auto">
            <a:xfrm>
              <a:off x="3975101" y="3419476"/>
              <a:ext cx="2159000" cy="873125"/>
            </a:xfrm>
            <a:custGeom>
              <a:avLst/>
              <a:gdLst>
                <a:gd name="T0" fmla="*/ 0 w 1360"/>
                <a:gd name="T1" fmla="*/ 33 h 550"/>
                <a:gd name="T2" fmla="*/ 1360 w 1360"/>
                <a:gd name="T3" fmla="*/ 550 h 550"/>
                <a:gd name="T4" fmla="*/ 1360 w 1360"/>
                <a:gd name="T5" fmla="*/ 518 h 550"/>
                <a:gd name="T6" fmla="*/ 0 w 1360"/>
                <a:gd name="T7" fmla="*/ 0 h 550"/>
                <a:gd name="T8" fmla="*/ 0 w 1360"/>
                <a:gd name="T9" fmla="*/ 3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" h="550">
                  <a:moveTo>
                    <a:pt x="0" y="33"/>
                  </a:moveTo>
                  <a:lnTo>
                    <a:pt x="1360" y="550"/>
                  </a:lnTo>
                  <a:lnTo>
                    <a:pt x="1360" y="518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45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1îḍè">
              <a:extLst>
                <a:ext uri="{FF2B5EF4-FFF2-40B4-BE49-F238E27FC236}">
                  <a16:creationId xmlns:a16="http://schemas.microsoft.com/office/drawing/2014/main" id="{CE16CDB4-4FF2-413B-80A1-9087D54720CB}"/>
                </a:ext>
              </a:extLst>
            </p:cNvPr>
            <p:cNvSpPr/>
            <p:nvPr/>
          </p:nvSpPr>
          <p:spPr bwMode="auto">
            <a:xfrm>
              <a:off x="3975101" y="3419476"/>
              <a:ext cx="2159000" cy="873125"/>
            </a:xfrm>
            <a:custGeom>
              <a:avLst/>
              <a:gdLst>
                <a:gd name="T0" fmla="*/ 0 w 1360"/>
                <a:gd name="T1" fmla="*/ 33 h 550"/>
                <a:gd name="T2" fmla="*/ 1360 w 1360"/>
                <a:gd name="T3" fmla="*/ 550 h 550"/>
                <a:gd name="T4" fmla="*/ 1360 w 1360"/>
                <a:gd name="T5" fmla="*/ 518 h 550"/>
                <a:gd name="T6" fmla="*/ 0 w 1360"/>
                <a:gd name="T7" fmla="*/ 0 h 550"/>
                <a:gd name="T8" fmla="*/ 0 w 1360"/>
                <a:gd name="T9" fmla="*/ 3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" h="550">
                  <a:moveTo>
                    <a:pt x="0" y="33"/>
                  </a:moveTo>
                  <a:lnTo>
                    <a:pt x="1360" y="550"/>
                  </a:lnTo>
                  <a:lnTo>
                    <a:pt x="1360" y="518"/>
                  </a:lnTo>
                  <a:lnTo>
                    <a:pt x="0" y="0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ṣḷide">
              <a:extLst>
                <a:ext uri="{FF2B5EF4-FFF2-40B4-BE49-F238E27FC236}">
                  <a16:creationId xmlns:a16="http://schemas.microsoft.com/office/drawing/2014/main" id="{19922A3C-07F8-4DBC-BC94-ABB6BD24393A}"/>
                </a:ext>
              </a:extLst>
            </p:cNvPr>
            <p:cNvSpPr/>
            <p:nvPr/>
          </p:nvSpPr>
          <p:spPr bwMode="auto">
            <a:xfrm>
              <a:off x="3975101" y="3876676"/>
              <a:ext cx="2163763" cy="877888"/>
            </a:xfrm>
            <a:custGeom>
              <a:avLst/>
              <a:gdLst>
                <a:gd name="T0" fmla="*/ 0 w 1363"/>
                <a:gd name="T1" fmla="*/ 30 h 553"/>
                <a:gd name="T2" fmla="*/ 1363 w 1363"/>
                <a:gd name="T3" fmla="*/ 553 h 553"/>
                <a:gd name="T4" fmla="*/ 1363 w 1363"/>
                <a:gd name="T5" fmla="*/ 522 h 553"/>
                <a:gd name="T6" fmla="*/ 0 w 1363"/>
                <a:gd name="T7" fmla="*/ 0 h 553"/>
                <a:gd name="T8" fmla="*/ 0 w 1363"/>
                <a:gd name="T9" fmla="*/ 3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553">
                  <a:moveTo>
                    <a:pt x="0" y="30"/>
                  </a:moveTo>
                  <a:lnTo>
                    <a:pt x="1363" y="553"/>
                  </a:lnTo>
                  <a:lnTo>
                    <a:pt x="1363" y="5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45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líḋê">
              <a:extLst>
                <a:ext uri="{FF2B5EF4-FFF2-40B4-BE49-F238E27FC236}">
                  <a16:creationId xmlns:a16="http://schemas.microsoft.com/office/drawing/2014/main" id="{DFCDAE63-DFDD-48B9-9C00-08D2F7F85958}"/>
                </a:ext>
              </a:extLst>
            </p:cNvPr>
            <p:cNvSpPr/>
            <p:nvPr/>
          </p:nvSpPr>
          <p:spPr bwMode="auto">
            <a:xfrm>
              <a:off x="3975101" y="3876676"/>
              <a:ext cx="2163763" cy="877888"/>
            </a:xfrm>
            <a:custGeom>
              <a:avLst/>
              <a:gdLst>
                <a:gd name="T0" fmla="*/ 0 w 1363"/>
                <a:gd name="T1" fmla="*/ 30 h 553"/>
                <a:gd name="T2" fmla="*/ 1363 w 1363"/>
                <a:gd name="T3" fmla="*/ 553 h 553"/>
                <a:gd name="T4" fmla="*/ 1363 w 1363"/>
                <a:gd name="T5" fmla="*/ 522 h 553"/>
                <a:gd name="T6" fmla="*/ 0 w 1363"/>
                <a:gd name="T7" fmla="*/ 0 h 553"/>
                <a:gd name="T8" fmla="*/ 0 w 1363"/>
                <a:gd name="T9" fmla="*/ 3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553">
                  <a:moveTo>
                    <a:pt x="0" y="30"/>
                  </a:moveTo>
                  <a:lnTo>
                    <a:pt x="1363" y="553"/>
                  </a:lnTo>
                  <a:lnTo>
                    <a:pt x="1363" y="522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şļíḓè">
              <a:extLst>
                <a:ext uri="{FF2B5EF4-FFF2-40B4-BE49-F238E27FC236}">
                  <a16:creationId xmlns:a16="http://schemas.microsoft.com/office/drawing/2014/main" id="{3A14443B-E047-46F8-A9AE-342AAAF0EF84}"/>
                </a:ext>
              </a:extLst>
            </p:cNvPr>
            <p:cNvSpPr/>
            <p:nvPr/>
          </p:nvSpPr>
          <p:spPr bwMode="auto">
            <a:xfrm>
              <a:off x="4384676" y="4090988"/>
              <a:ext cx="1765300" cy="750888"/>
            </a:xfrm>
            <a:custGeom>
              <a:avLst/>
              <a:gdLst>
                <a:gd name="T0" fmla="*/ 9 w 1112"/>
                <a:gd name="T1" fmla="*/ 0 h 473"/>
                <a:gd name="T2" fmla="*/ 0 w 1112"/>
                <a:gd name="T3" fmla="*/ 44 h 473"/>
                <a:gd name="T4" fmla="*/ 1112 w 1112"/>
                <a:gd name="T5" fmla="*/ 473 h 473"/>
                <a:gd name="T6" fmla="*/ 1102 w 1112"/>
                <a:gd name="T7" fmla="*/ 418 h 473"/>
                <a:gd name="T8" fmla="*/ 591 w 1112"/>
                <a:gd name="T9" fmla="*/ 223 h 473"/>
                <a:gd name="T10" fmla="*/ 9 w 1112"/>
                <a:gd name="T11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2" h="473">
                  <a:moveTo>
                    <a:pt x="9" y="0"/>
                  </a:moveTo>
                  <a:lnTo>
                    <a:pt x="0" y="44"/>
                  </a:lnTo>
                  <a:lnTo>
                    <a:pt x="1112" y="473"/>
                  </a:lnTo>
                  <a:lnTo>
                    <a:pt x="1102" y="418"/>
                  </a:lnTo>
                  <a:lnTo>
                    <a:pt x="591" y="2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29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Sļiḑê">
              <a:extLst>
                <a:ext uri="{FF2B5EF4-FFF2-40B4-BE49-F238E27FC236}">
                  <a16:creationId xmlns:a16="http://schemas.microsoft.com/office/drawing/2014/main" id="{269ED4C2-446D-46EB-972B-E59261DAE289}"/>
                </a:ext>
              </a:extLst>
            </p:cNvPr>
            <p:cNvSpPr/>
            <p:nvPr/>
          </p:nvSpPr>
          <p:spPr bwMode="auto">
            <a:xfrm>
              <a:off x="4384676" y="4090988"/>
              <a:ext cx="1765300" cy="750888"/>
            </a:xfrm>
            <a:custGeom>
              <a:avLst/>
              <a:gdLst>
                <a:gd name="T0" fmla="*/ 9 w 1112"/>
                <a:gd name="T1" fmla="*/ 0 h 473"/>
                <a:gd name="T2" fmla="*/ 0 w 1112"/>
                <a:gd name="T3" fmla="*/ 44 h 473"/>
                <a:gd name="T4" fmla="*/ 1112 w 1112"/>
                <a:gd name="T5" fmla="*/ 473 h 473"/>
                <a:gd name="T6" fmla="*/ 1102 w 1112"/>
                <a:gd name="T7" fmla="*/ 418 h 473"/>
                <a:gd name="T8" fmla="*/ 591 w 1112"/>
                <a:gd name="T9" fmla="*/ 223 h 473"/>
                <a:gd name="T10" fmla="*/ 9 w 1112"/>
                <a:gd name="T11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2" h="473">
                  <a:moveTo>
                    <a:pt x="9" y="0"/>
                  </a:moveTo>
                  <a:lnTo>
                    <a:pt x="0" y="44"/>
                  </a:lnTo>
                  <a:lnTo>
                    <a:pt x="1112" y="473"/>
                  </a:lnTo>
                  <a:lnTo>
                    <a:pt x="1102" y="418"/>
                  </a:lnTo>
                  <a:lnTo>
                    <a:pt x="591" y="22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ŝḷíḋe">
              <a:extLst>
                <a:ext uri="{FF2B5EF4-FFF2-40B4-BE49-F238E27FC236}">
                  <a16:creationId xmlns:a16="http://schemas.microsoft.com/office/drawing/2014/main" id="{FC11E871-A4DA-4844-9A03-F9E6AC54C2B8}"/>
                </a:ext>
              </a:extLst>
            </p:cNvPr>
            <p:cNvSpPr/>
            <p:nvPr/>
          </p:nvSpPr>
          <p:spPr bwMode="auto">
            <a:xfrm>
              <a:off x="4398963" y="4090988"/>
              <a:ext cx="923925" cy="354013"/>
            </a:xfrm>
            <a:custGeom>
              <a:avLst/>
              <a:gdLst>
                <a:gd name="T0" fmla="*/ 0 w 582"/>
                <a:gd name="T1" fmla="*/ 0 h 223"/>
                <a:gd name="T2" fmla="*/ 0 w 582"/>
                <a:gd name="T3" fmla="*/ 0 h 223"/>
                <a:gd name="T4" fmla="*/ 582 w 582"/>
                <a:gd name="T5" fmla="*/ 223 h 223"/>
                <a:gd name="T6" fmla="*/ 219 w 582"/>
                <a:gd name="T7" fmla="*/ 83 h 223"/>
                <a:gd name="T8" fmla="*/ 0 w 58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223">
                  <a:moveTo>
                    <a:pt x="0" y="0"/>
                  </a:moveTo>
                  <a:lnTo>
                    <a:pt x="0" y="0"/>
                  </a:lnTo>
                  <a:lnTo>
                    <a:pt x="582" y="223"/>
                  </a:lnTo>
                  <a:lnTo>
                    <a:pt x="219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sḷîḑè">
              <a:extLst>
                <a:ext uri="{FF2B5EF4-FFF2-40B4-BE49-F238E27FC236}">
                  <a16:creationId xmlns:a16="http://schemas.microsoft.com/office/drawing/2014/main" id="{AD9D99B9-57E3-459F-BA9A-0D725812BEB0}"/>
                </a:ext>
              </a:extLst>
            </p:cNvPr>
            <p:cNvSpPr/>
            <p:nvPr/>
          </p:nvSpPr>
          <p:spPr bwMode="auto">
            <a:xfrm>
              <a:off x="4398963" y="4090988"/>
              <a:ext cx="923925" cy="354013"/>
            </a:xfrm>
            <a:custGeom>
              <a:avLst/>
              <a:gdLst>
                <a:gd name="T0" fmla="*/ 0 w 582"/>
                <a:gd name="T1" fmla="*/ 0 h 223"/>
                <a:gd name="T2" fmla="*/ 0 w 582"/>
                <a:gd name="T3" fmla="*/ 0 h 223"/>
                <a:gd name="T4" fmla="*/ 582 w 582"/>
                <a:gd name="T5" fmla="*/ 223 h 223"/>
                <a:gd name="T6" fmla="*/ 219 w 582"/>
                <a:gd name="T7" fmla="*/ 83 h 223"/>
                <a:gd name="T8" fmla="*/ 0 w 58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223">
                  <a:moveTo>
                    <a:pt x="0" y="0"/>
                  </a:moveTo>
                  <a:lnTo>
                    <a:pt x="0" y="0"/>
                  </a:lnTo>
                  <a:lnTo>
                    <a:pt x="582" y="223"/>
                  </a:lnTo>
                  <a:lnTo>
                    <a:pt x="219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şḷíďé">
              <a:extLst>
                <a:ext uri="{FF2B5EF4-FFF2-40B4-BE49-F238E27FC236}">
                  <a16:creationId xmlns:a16="http://schemas.microsoft.com/office/drawing/2014/main" id="{C0F91BA4-A293-4CDC-9A63-B93D38FCB277}"/>
                </a:ext>
              </a:extLst>
            </p:cNvPr>
            <p:cNvSpPr/>
            <p:nvPr/>
          </p:nvSpPr>
          <p:spPr bwMode="auto">
            <a:xfrm>
              <a:off x="4398963" y="4090988"/>
              <a:ext cx="347663" cy="131763"/>
            </a:xfrm>
            <a:custGeom>
              <a:avLst/>
              <a:gdLst>
                <a:gd name="T0" fmla="*/ 0 w 219"/>
                <a:gd name="T1" fmla="*/ 0 h 83"/>
                <a:gd name="T2" fmla="*/ 0 w 219"/>
                <a:gd name="T3" fmla="*/ 0 h 83"/>
                <a:gd name="T4" fmla="*/ 219 w 219"/>
                <a:gd name="T5" fmla="*/ 83 h 83"/>
                <a:gd name="T6" fmla="*/ 0 w 219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83">
                  <a:moveTo>
                    <a:pt x="0" y="0"/>
                  </a:moveTo>
                  <a:lnTo>
                    <a:pt x="0" y="0"/>
                  </a:lnTo>
                  <a:lnTo>
                    <a:pt x="219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ṥliďé">
              <a:extLst>
                <a:ext uri="{FF2B5EF4-FFF2-40B4-BE49-F238E27FC236}">
                  <a16:creationId xmlns:a16="http://schemas.microsoft.com/office/drawing/2014/main" id="{AF8854FB-53E8-4BFB-84DF-F701AE2135E4}"/>
                </a:ext>
              </a:extLst>
            </p:cNvPr>
            <p:cNvSpPr/>
            <p:nvPr/>
          </p:nvSpPr>
          <p:spPr bwMode="auto">
            <a:xfrm>
              <a:off x="4398963" y="4090988"/>
              <a:ext cx="347663" cy="131763"/>
            </a:xfrm>
            <a:custGeom>
              <a:avLst/>
              <a:gdLst>
                <a:gd name="T0" fmla="*/ 0 w 219"/>
                <a:gd name="T1" fmla="*/ 0 h 83"/>
                <a:gd name="T2" fmla="*/ 0 w 219"/>
                <a:gd name="T3" fmla="*/ 0 h 83"/>
                <a:gd name="T4" fmla="*/ 219 w 219"/>
                <a:gd name="T5" fmla="*/ 83 h 83"/>
                <a:gd name="T6" fmla="*/ 0 w 219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83">
                  <a:moveTo>
                    <a:pt x="0" y="0"/>
                  </a:moveTo>
                  <a:lnTo>
                    <a:pt x="0" y="0"/>
                  </a:lnTo>
                  <a:lnTo>
                    <a:pt x="219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šḻîḓè">
              <a:extLst>
                <a:ext uri="{FF2B5EF4-FFF2-40B4-BE49-F238E27FC236}">
                  <a16:creationId xmlns:a16="http://schemas.microsoft.com/office/drawing/2014/main" id="{4E52AB18-1F85-49C3-B91D-0559F619E4AE}"/>
                </a:ext>
              </a:extLst>
            </p:cNvPr>
            <p:cNvSpPr/>
            <p:nvPr/>
          </p:nvSpPr>
          <p:spPr bwMode="auto">
            <a:xfrm>
              <a:off x="4606926" y="3036888"/>
              <a:ext cx="3125788" cy="839788"/>
            </a:xfrm>
            <a:custGeom>
              <a:avLst/>
              <a:gdLst>
                <a:gd name="T0" fmla="*/ 845 w 847"/>
                <a:gd name="T1" fmla="*/ 0 h 228"/>
                <a:gd name="T2" fmla="*/ 698 w 847"/>
                <a:gd name="T3" fmla="*/ 122 h 228"/>
                <a:gd name="T4" fmla="*/ 396 w 847"/>
                <a:gd name="T5" fmla="*/ 192 h 228"/>
                <a:gd name="T6" fmla="*/ 5 w 847"/>
                <a:gd name="T7" fmla="*/ 38 h 228"/>
                <a:gd name="T8" fmla="*/ 0 w 847"/>
                <a:gd name="T9" fmla="*/ 58 h 228"/>
                <a:gd name="T10" fmla="*/ 396 w 847"/>
                <a:gd name="T11" fmla="*/ 228 h 228"/>
                <a:gd name="T12" fmla="*/ 845 w 847"/>
                <a:gd name="T13" fmla="*/ 30 h 228"/>
                <a:gd name="T14" fmla="*/ 845 w 847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7" h="228">
                  <a:moveTo>
                    <a:pt x="845" y="0"/>
                  </a:moveTo>
                  <a:cubicBezTo>
                    <a:pt x="840" y="34"/>
                    <a:pt x="783" y="82"/>
                    <a:pt x="698" y="122"/>
                  </a:cubicBezTo>
                  <a:cubicBezTo>
                    <a:pt x="616" y="161"/>
                    <a:pt x="508" y="192"/>
                    <a:pt x="396" y="192"/>
                  </a:cubicBezTo>
                  <a:cubicBezTo>
                    <a:pt x="186" y="192"/>
                    <a:pt x="35" y="105"/>
                    <a:pt x="5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0" y="126"/>
                    <a:pt x="169" y="228"/>
                    <a:pt x="396" y="228"/>
                  </a:cubicBezTo>
                  <a:cubicBezTo>
                    <a:pt x="629" y="228"/>
                    <a:pt x="847" y="95"/>
                    <a:pt x="845" y="30"/>
                  </a:cubicBezTo>
                  <a:cubicBezTo>
                    <a:pt x="845" y="29"/>
                    <a:pt x="845" y="15"/>
                    <a:pt x="845" y="0"/>
                  </a:cubicBezTo>
                </a:path>
              </a:pathLst>
            </a:custGeom>
            <a:solidFill>
              <a:srgbClr val="636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şḻïḑè">
              <a:extLst>
                <a:ext uri="{FF2B5EF4-FFF2-40B4-BE49-F238E27FC236}">
                  <a16:creationId xmlns:a16="http://schemas.microsoft.com/office/drawing/2014/main" id="{DB8D0A58-4592-4BA8-B0BF-3C3C06ADE0EA}"/>
                </a:ext>
              </a:extLst>
            </p:cNvPr>
            <p:cNvSpPr/>
            <p:nvPr/>
          </p:nvSpPr>
          <p:spPr bwMode="auto">
            <a:xfrm>
              <a:off x="4602163" y="1827213"/>
              <a:ext cx="3127375" cy="1916113"/>
            </a:xfrm>
            <a:custGeom>
              <a:avLst/>
              <a:gdLst>
                <a:gd name="T0" fmla="*/ 846 w 847"/>
                <a:gd name="T1" fmla="*/ 322 h 520"/>
                <a:gd name="T2" fmla="*/ 699 w 847"/>
                <a:gd name="T3" fmla="*/ 450 h 520"/>
                <a:gd name="T4" fmla="*/ 397 w 847"/>
                <a:gd name="T5" fmla="*/ 520 h 520"/>
                <a:gd name="T6" fmla="*/ 0 w 847"/>
                <a:gd name="T7" fmla="*/ 344 h 520"/>
                <a:gd name="T8" fmla="*/ 0 w 847"/>
                <a:gd name="T9" fmla="*/ 0 h 520"/>
                <a:gd name="T10" fmla="*/ 845 w 847"/>
                <a:gd name="T11" fmla="*/ 0 h 520"/>
                <a:gd name="T12" fmla="*/ 846 w 847"/>
                <a:gd name="T13" fmla="*/ 3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520">
                  <a:moveTo>
                    <a:pt x="846" y="322"/>
                  </a:moveTo>
                  <a:cubicBezTo>
                    <a:pt x="847" y="356"/>
                    <a:pt x="789" y="408"/>
                    <a:pt x="699" y="450"/>
                  </a:cubicBezTo>
                  <a:cubicBezTo>
                    <a:pt x="617" y="489"/>
                    <a:pt x="509" y="520"/>
                    <a:pt x="397" y="520"/>
                  </a:cubicBezTo>
                  <a:cubicBezTo>
                    <a:pt x="163" y="520"/>
                    <a:pt x="1" y="412"/>
                    <a:pt x="0" y="3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5" y="0"/>
                    <a:pt x="845" y="0"/>
                    <a:pt x="845" y="0"/>
                  </a:cubicBezTo>
                  <a:cubicBezTo>
                    <a:pt x="845" y="0"/>
                    <a:pt x="846" y="320"/>
                    <a:pt x="846" y="322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ṡļíďe">
              <a:extLst>
                <a:ext uri="{FF2B5EF4-FFF2-40B4-BE49-F238E27FC236}">
                  <a16:creationId xmlns:a16="http://schemas.microsoft.com/office/drawing/2014/main" id="{10D6276F-E4B9-4E4C-B1F3-3599DAE575A7}"/>
                </a:ext>
              </a:extLst>
            </p:cNvPr>
            <p:cNvSpPr/>
            <p:nvPr/>
          </p:nvSpPr>
          <p:spPr bwMode="auto">
            <a:xfrm>
              <a:off x="6086476" y="1660526"/>
              <a:ext cx="2341563" cy="1150938"/>
            </a:xfrm>
            <a:custGeom>
              <a:avLst/>
              <a:gdLst>
                <a:gd name="T0" fmla="*/ 1475 w 1475"/>
                <a:gd name="T1" fmla="*/ 86 h 725"/>
                <a:gd name="T2" fmla="*/ 0 w 1475"/>
                <a:gd name="T3" fmla="*/ 725 h 725"/>
                <a:gd name="T4" fmla="*/ 0 w 1475"/>
                <a:gd name="T5" fmla="*/ 632 h 725"/>
                <a:gd name="T6" fmla="*/ 1475 w 1475"/>
                <a:gd name="T7" fmla="*/ 0 h 725"/>
                <a:gd name="T8" fmla="*/ 1475 w 1475"/>
                <a:gd name="T9" fmla="*/ 86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5" h="725">
                  <a:moveTo>
                    <a:pt x="1475" y="86"/>
                  </a:moveTo>
                  <a:lnTo>
                    <a:pt x="0" y="725"/>
                  </a:lnTo>
                  <a:lnTo>
                    <a:pt x="0" y="632"/>
                  </a:lnTo>
                  <a:lnTo>
                    <a:pt x="1475" y="0"/>
                  </a:lnTo>
                  <a:lnTo>
                    <a:pt x="1475" y="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sľíḑé">
              <a:extLst>
                <a:ext uri="{FF2B5EF4-FFF2-40B4-BE49-F238E27FC236}">
                  <a16:creationId xmlns:a16="http://schemas.microsoft.com/office/drawing/2014/main" id="{E57C0EA6-CA88-4520-925D-70DFF6A26912}"/>
                </a:ext>
              </a:extLst>
            </p:cNvPr>
            <p:cNvSpPr/>
            <p:nvPr/>
          </p:nvSpPr>
          <p:spPr bwMode="auto">
            <a:xfrm>
              <a:off x="6086476" y="1660526"/>
              <a:ext cx="2341563" cy="1150938"/>
            </a:xfrm>
            <a:custGeom>
              <a:avLst/>
              <a:gdLst>
                <a:gd name="T0" fmla="*/ 1475 w 1475"/>
                <a:gd name="T1" fmla="*/ 86 h 725"/>
                <a:gd name="T2" fmla="*/ 0 w 1475"/>
                <a:gd name="T3" fmla="*/ 725 h 725"/>
                <a:gd name="T4" fmla="*/ 0 w 1475"/>
                <a:gd name="T5" fmla="*/ 632 h 725"/>
                <a:gd name="T6" fmla="*/ 1475 w 1475"/>
                <a:gd name="T7" fmla="*/ 0 h 725"/>
                <a:gd name="T8" fmla="*/ 1475 w 1475"/>
                <a:gd name="T9" fmla="*/ 86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5" h="725">
                  <a:moveTo>
                    <a:pt x="1475" y="86"/>
                  </a:moveTo>
                  <a:lnTo>
                    <a:pt x="0" y="725"/>
                  </a:lnTo>
                  <a:lnTo>
                    <a:pt x="0" y="632"/>
                  </a:lnTo>
                  <a:lnTo>
                    <a:pt x="1475" y="0"/>
                  </a:lnTo>
                  <a:lnTo>
                    <a:pt x="1475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ṩ1ïḍe">
              <a:extLst>
                <a:ext uri="{FF2B5EF4-FFF2-40B4-BE49-F238E27FC236}">
                  <a16:creationId xmlns:a16="http://schemas.microsoft.com/office/drawing/2014/main" id="{E1A9FF24-A0F8-4DDB-8D12-649841D592EC}"/>
                </a:ext>
              </a:extLst>
            </p:cNvPr>
            <p:cNvSpPr/>
            <p:nvPr/>
          </p:nvSpPr>
          <p:spPr bwMode="auto">
            <a:xfrm>
              <a:off x="3889376" y="982663"/>
              <a:ext cx="4541838" cy="1681163"/>
            </a:xfrm>
            <a:custGeom>
              <a:avLst/>
              <a:gdLst>
                <a:gd name="T0" fmla="*/ 2861 w 2861"/>
                <a:gd name="T1" fmla="*/ 427 h 1059"/>
                <a:gd name="T2" fmla="*/ 2054 w 2861"/>
                <a:gd name="T3" fmla="*/ 773 h 1059"/>
                <a:gd name="T4" fmla="*/ 1384 w 2861"/>
                <a:gd name="T5" fmla="*/ 1059 h 1059"/>
                <a:gd name="T6" fmla="*/ 56 w 2861"/>
                <a:gd name="T7" fmla="*/ 616 h 1059"/>
                <a:gd name="T8" fmla="*/ 0 w 2861"/>
                <a:gd name="T9" fmla="*/ 592 h 1059"/>
                <a:gd name="T10" fmla="*/ 1519 w 2861"/>
                <a:gd name="T11" fmla="*/ 0 h 1059"/>
                <a:gd name="T12" fmla="*/ 2861 w 2861"/>
                <a:gd name="T13" fmla="*/ 427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1" h="1059">
                  <a:moveTo>
                    <a:pt x="2861" y="427"/>
                  </a:moveTo>
                  <a:lnTo>
                    <a:pt x="2054" y="773"/>
                  </a:lnTo>
                  <a:lnTo>
                    <a:pt x="1384" y="1059"/>
                  </a:lnTo>
                  <a:lnTo>
                    <a:pt x="56" y="616"/>
                  </a:lnTo>
                  <a:lnTo>
                    <a:pt x="0" y="592"/>
                  </a:lnTo>
                  <a:lnTo>
                    <a:pt x="1519" y="0"/>
                  </a:lnTo>
                  <a:lnTo>
                    <a:pt x="2861" y="427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ḻiḓè">
              <a:extLst>
                <a:ext uri="{FF2B5EF4-FFF2-40B4-BE49-F238E27FC236}">
                  <a16:creationId xmlns:a16="http://schemas.microsoft.com/office/drawing/2014/main" id="{63F76DFE-4192-4D19-887E-2549887A02D3}"/>
                </a:ext>
              </a:extLst>
            </p:cNvPr>
            <p:cNvSpPr/>
            <p:nvPr/>
          </p:nvSpPr>
          <p:spPr bwMode="auto">
            <a:xfrm>
              <a:off x="3889376" y="982663"/>
              <a:ext cx="4541838" cy="1681163"/>
            </a:xfrm>
            <a:custGeom>
              <a:avLst/>
              <a:gdLst>
                <a:gd name="T0" fmla="*/ 2861 w 2861"/>
                <a:gd name="T1" fmla="*/ 427 h 1059"/>
                <a:gd name="T2" fmla="*/ 2054 w 2861"/>
                <a:gd name="T3" fmla="*/ 773 h 1059"/>
                <a:gd name="T4" fmla="*/ 1384 w 2861"/>
                <a:gd name="T5" fmla="*/ 1059 h 1059"/>
                <a:gd name="T6" fmla="*/ 56 w 2861"/>
                <a:gd name="T7" fmla="*/ 616 h 1059"/>
                <a:gd name="T8" fmla="*/ 0 w 2861"/>
                <a:gd name="T9" fmla="*/ 592 h 1059"/>
                <a:gd name="T10" fmla="*/ 1519 w 2861"/>
                <a:gd name="T11" fmla="*/ 0 h 1059"/>
                <a:gd name="T12" fmla="*/ 2861 w 2861"/>
                <a:gd name="T13" fmla="*/ 427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1" h="1059">
                  <a:moveTo>
                    <a:pt x="2861" y="427"/>
                  </a:moveTo>
                  <a:lnTo>
                    <a:pt x="2054" y="773"/>
                  </a:lnTo>
                  <a:lnTo>
                    <a:pt x="1384" y="1059"/>
                  </a:lnTo>
                  <a:lnTo>
                    <a:pt x="56" y="616"/>
                  </a:lnTo>
                  <a:lnTo>
                    <a:pt x="0" y="592"/>
                  </a:lnTo>
                  <a:lnTo>
                    <a:pt x="1519" y="0"/>
                  </a:lnTo>
                  <a:lnTo>
                    <a:pt x="2861" y="4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ŝľíďé">
              <a:extLst>
                <a:ext uri="{FF2B5EF4-FFF2-40B4-BE49-F238E27FC236}">
                  <a16:creationId xmlns:a16="http://schemas.microsoft.com/office/drawing/2014/main" id="{F14F3E70-745D-49A4-961A-B2B360FAD533}"/>
                </a:ext>
              </a:extLst>
            </p:cNvPr>
            <p:cNvSpPr/>
            <p:nvPr/>
          </p:nvSpPr>
          <p:spPr bwMode="auto">
            <a:xfrm>
              <a:off x="3889376" y="1922463"/>
              <a:ext cx="2197100" cy="889000"/>
            </a:xfrm>
            <a:custGeom>
              <a:avLst/>
              <a:gdLst>
                <a:gd name="T0" fmla="*/ 0 w 1384"/>
                <a:gd name="T1" fmla="*/ 82 h 560"/>
                <a:gd name="T2" fmla="*/ 1384 w 1384"/>
                <a:gd name="T3" fmla="*/ 560 h 560"/>
                <a:gd name="T4" fmla="*/ 1384 w 1384"/>
                <a:gd name="T5" fmla="*/ 467 h 560"/>
                <a:gd name="T6" fmla="*/ 0 w 1384"/>
                <a:gd name="T7" fmla="*/ 0 h 560"/>
                <a:gd name="T8" fmla="*/ 0 w 1384"/>
                <a:gd name="T9" fmla="*/ 8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" h="560">
                  <a:moveTo>
                    <a:pt x="0" y="82"/>
                  </a:moveTo>
                  <a:lnTo>
                    <a:pt x="1384" y="560"/>
                  </a:lnTo>
                  <a:lnTo>
                    <a:pt x="1384" y="467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ṧlídé">
              <a:extLst>
                <a:ext uri="{FF2B5EF4-FFF2-40B4-BE49-F238E27FC236}">
                  <a16:creationId xmlns:a16="http://schemas.microsoft.com/office/drawing/2014/main" id="{2A95F016-AF8B-4E7B-A9B4-794A1A365E52}"/>
                </a:ext>
              </a:extLst>
            </p:cNvPr>
            <p:cNvSpPr/>
            <p:nvPr/>
          </p:nvSpPr>
          <p:spPr bwMode="auto">
            <a:xfrm>
              <a:off x="3889376" y="1922463"/>
              <a:ext cx="2197100" cy="889000"/>
            </a:xfrm>
            <a:custGeom>
              <a:avLst/>
              <a:gdLst>
                <a:gd name="T0" fmla="*/ 0 w 1384"/>
                <a:gd name="T1" fmla="*/ 82 h 560"/>
                <a:gd name="T2" fmla="*/ 1384 w 1384"/>
                <a:gd name="T3" fmla="*/ 560 h 560"/>
                <a:gd name="T4" fmla="*/ 1384 w 1384"/>
                <a:gd name="T5" fmla="*/ 467 h 560"/>
                <a:gd name="T6" fmla="*/ 0 w 1384"/>
                <a:gd name="T7" fmla="*/ 0 h 560"/>
                <a:gd name="T8" fmla="*/ 0 w 1384"/>
                <a:gd name="T9" fmla="*/ 8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" h="560">
                  <a:moveTo>
                    <a:pt x="0" y="82"/>
                  </a:moveTo>
                  <a:lnTo>
                    <a:pt x="1384" y="560"/>
                  </a:lnTo>
                  <a:lnTo>
                    <a:pt x="1384" y="467"/>
                  </a:lnTo>
                  <a:lnTo>
                    <a:pt x="0" y="0"/>
                  </a:lnTo>
                  <a:lnTo>
                    <a:pt x="0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ṩļiďé">
              <a:extLst>
                <a:ext uri="{FF2B5EF4-FFF2-40B4-BE49-F238E27FC236}">
                  <a16:creationId xmlns:a16="http://schemas.microsoft.com/office/drawing/2014/main" id="{FA407870-5781-42D3-9BDF-A3ADC0C9E5E1}"/>
                </a:ext>
              </a:extLst>
            </p:cNvPr>
            <p:cNvSpPr/>
            <p:nvPr/>
          </p:nvSpPr>
          <p:spPr bwMode="auto">
            <a:xfrm>
              <a:off x="7080251" y="1660526"/>
              <a:ext cx="1350963" cy="579438"/>
            </a:xfrm>
            <a:custGeom>
              <a:avLst/>
              <a:gdLst>
                <a:gd name="T0" fmla="*/ 19 w 366"/>
                <a:gd name="T1" fmla="*/ 149 h 157"/>
                <a:gd name="T2" fmla="*/ 0 w 366"/>
                <a:gd name="T3" fmla="*/ 157 h 157"/>
                <a:gd name="T4" fmla="*/ 0 w 366"/>
                <a:gd name="T5" fmla="*/ 157 h 157"/>
                <a:gd name="T6" fmla="*/ 19 w 366"/>
                <a:gd name="T7" fmla="*/ 149 h 157"/>
                <a:gd name="T8" fmla="*/ 365 w 366"/>
                <a:gd name="T9" fmla="*/ 0 h 157"/>
                <a:gd name="T10" fmla="*/ 365 w 366"/>
                <a:gd name="T11" fmla="*/ 0 h 157"/>
                <a:gd name="T12" fmla="*/ 366 w 366"/>
                <a:gd name="T13" fmla="*/ 0 h 157"/>
                <a:gd name="T14" fmla="*/ 365 w 366"/>
                <a:gd name="T15" fmla="*/ 0 h 157"/>
                <a:gd name="T16" fmla="*/ 366 w 366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157">
                  <a:moveTo>
                    <a:pt x="19" y="149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9" y="149"/>
                    <a:pt x="19" y="149"/>
                    <a:pt x="19" y="149"/>
                  </a:cubicBezTo>
                  <a:moveTo>
                    <a:pt x="365" y="0"/>
                  </a:moveTo>
                  <a:cubicBezTo>
                    <a:pt x="365" y="0"/>
                    <a:pt x="365" y="0"/>
                    <a:pt x="365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6" y="0"/>
                    <a:pt x="366" y="0"/>
                    <a:pt x="366" y="0"/>
                  </a:cubicBezTo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lidè">
              <a:extLst>
                <a:ext uri="{FF2B5EF4-FFF2-40B4-BE49-F238E27FC236}">
                  <a16:creationId xmlns:a16="http://schemas.microsoft.com/office/drawing/2014/main" id="{4BA908D9-EFBB-435C-AC53-02D701A1F6EB}"/>
                </a:ext>
              </a:extLst>
            </p:cNvPr>
            <p:cNvSpPr/>
            <p:nvPr/>
          </p:nvSpPr>
          <p:spPr bwMode="auto">
            <a:xfrm>
              <a:off x="6300788" y="982663"/>
              <a:ext cx="2130425" cy="1257300"/>
            </a:xfrm>
            <a:custGeom>
              <a:avLst/>
              <a:gdLst>
                <a:gd name="T0" fmla="*/ 0 w 577"/>
                <a:gd name="T1" fmla="*/ 0 h 341"/>
                <a:gd name="T2" fmla="*/ 211 w 577"/>
                <a:gd name="T3" fmla="*/ 341 h 341"/>
                <a:gd name="T4" fmla="*/ 230 w 577"/>
                <a:gd name="T5" fmla="*/ 333 h 341"/>
                <a:gd name="T6" fmla="*/ 577 w 577"/>
                <a:gd name="T7" fmla="*/ 184 h 341"/>
                <a:gd name="T8" fmla="*/ 0 w 577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41">
                  <a:moveTo>
                    <a:pt x="0" y="0"/>
                  </a:moveTo>
                  <a:cubicBezTo>
                    <a:pt x="0" y="0"/>
                    <a:pt x="371" y="153"/>
                    <a:pt x="211" y="341"/>
                  </a:cubicBezTo>
                  <a:cubicBezTo>
                    <a:pt x="230" y="333"/>
                    <a:pt x="230" y="333"/>
                    <a:pt x="230" y="333"/>
                  </a:cubicBezTo>
                  <a:cubicBezTo>
                    <a:pt x="577" y="184"/>
                    <a:pt x="577" y="184"/>
                    <a:pt x="577" y="18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šļïḑè">
              <a:extLst>
                <a:ext uri="{FF2B5EF4-FFF2-40B4-BE49-F238E27FC236}">
                  <a16:creationId xmlns:a16="http://schemas.microsoft.com/office/drawing/2014/main" id="{C75485CA-5311-41AC-84F9-99C85616FD0E}"/>
                </a:ext>
              </a:extLst>
            </p:cNvPr>
            <p:cNvSpPr/>
            <p:nvPr/>
          </p:nvSpPr>
          <p:spPr bwMode="auto">
            <a:xfrm>
              <a:off x="7183438" y="2103438"/>
              <a:ext cx="542925" cy="1382713"/>
            </a:xfrm>
            <a:custGeom>
              <a:avLst/>
              <a:gdLst>
                <a:gd name="T0" fmla="*/ 146 w 147"/>
                <a:gd name="T1" fmla="*/ 0 h 375"/>
                <a:gd name="T2" fmla="*/ 1 w 147"/>
                <a:gd name="T3" fmla="*/ 63 h 375"/>
                <a:gd name="T4" fmla="*/ 75 w 147"/>
                <a:gd name="T5" fmla="*/ 204 h 375"/>
                <a:gd name="T6" fmla="*/ 0 w 147"/>
                <a:gd name="T7" fmla="*/ 375 h 375"/>
                <a:gd name="T8" fmla="*/ 147 w 147"/>
                <a:gd name="T9" fmla="*/ 248 h 375"/>
                <a:gd name="T10" fmla="*/ 147 w 147"/>
                <a:gd name="T11" fmla="*/ 247 h 375"/>
                <a:gd name="T12" fmla="*/ 147 w 147"/>
                <a:gd name="T13" fmla="*/ 247 h 375"/>
                <a:gd name="T14" fmla="*/ 146 w 147"/>
                <a:gd name="T15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375">
                  <a:moveTo>
                    <a:pt x="146" y="0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75" y="93"/>
                    <a:pt x="75" y="204"/>
                  </a:cubicBezTo>
                  <a:cubicBezTo>
                    <a:pt x="75" y="287"/>
                    <a:pt x="0" y="375"/>
                    <a:pt x="0" y="375"/>
                  </a:cubicBezTo>
                  <a:cubicBezTo>
                    <a:pt x="89" y="334"/>
                    <a:pt x="147" y="282"/>
                    <a:pt x="147" y="248"/>
                  </a:cubicBezTo>
                  <a:cubicBezTo>
                    <a:pt x="147" y="248"/>
                    <a:pt x="147" y="248"/>
                    <a:pt x="147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7" y="245"/>
                    <a:pt x="146" y="0"/>
                    <a:pt x="146" y="0"/>
                  </a:cubicBezTo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sļidè">
              <a:extLst>
                <a:ext uri="{FF2B5EF4-FFF2-40B4-BE49-F238E27FC236}">
                  <a16:creationId xmlns:a16="http://schemas.microsoft.com/office/drawing/2014/main" id="{C3A7750C-87A0-4440-BFC7-1FFBDFAFAD45}"/>
                </a:ext>
              </a:extLst>
            </p:cNvPr>
            <p:cNvSpPr/>
            <p:nvPr/>
          </p:nvSpPr>
          <p:spPr bwMode="auto">
            <a:xfrm>
              <a:off x="6061076" y="1687513"/>
              <a:ext cx="295275" cy="147638"/>
            </a:xfrm>
            <a:custGeom>
              <a:avLst/>
              <a:gdLst>
                <a:gd name="T0" fmla="*/ 80 w 80"/>
                <a:gd name="T1" fmla="*/ 20 h 40"/>
                <a:gd name="T2" fmla="*/ 74 w 80"/>
                <a:gd name="T3" fmla="*/ 31 h 40"/>
                <a:gd name="T4" fmla="*/ 40 w 80"/>
                <a:gd name="T5" fmla="*/ 40 h 40"/>
                <a:gd name="T6" fmla="*/ 0 w 80"/>
                <a:gd name="T7" fmla="*/ 20 h 40"/>
                <a:gd name="T8" fmla="*/ 23 w 80"/>
                <a:gd name="T9" fmla="*/ 2 h 40"/>
                <a:gd name="T10" fmla="*/ 40 w 80"/>
                <a:gd name="T11" fmla="*/ 0 h 40"/>
                <a:gd name="T12" fmla="*/ 80 w 80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0">
                  <a:moveTo>
                    <a:pt x="80" y="20"/>
                  </a:moveTo>
                  <a:cubicBezTo>
                    <a:pt x="80" y="24"/>
                    <a:pt x="78" y="28"/>
                    <a:pt x="74" y="31"/>
                  </a:cubicBezTo>
                  <a:cubicBezTo>
                    <a:pt x="66" y="37"/>
                    <a:pt x="54" y="40"/>
                    <a:pt x="40" y="40"/>
                  </a:cubicBezTo>
                  <a:cubicBezTo>
                    <a:pt x="18" y="40"/>
                    <a:pt x="0" y="31"/>
                    <a:pt x="0" y="20"/>
                  </a:cubicBezTo>
                  <a:cubicBezTo>
                    <a:pt x="0" y="12"/>
                    <a:pt x="9" y="5"/>
                    <a:pt x="23" y="2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62" y="0"/>
                    <a:pt x="80" y="9"/>
                    <a:pt x="80" y="20"/>
                  </a:cubicBezTo>
                  <a:close/>
                </a:path>
              </a:pathLst>
            </a:custGeom>
            <a:solidFill>
              <a:srgbClr val="FFA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şlïďê">
              <a:extLst>
                <a:ext uri="{FF2B5EF4-FFF2-40B4-BE49-F238E27FC236}">
                  <a16:creationId xmlns:a16="http://schemas.microsoft.com/office/drawing/2014/main" id="{7325CA45-2CF2-4773-AFA2-4F105BD7F6F9}"/>
                </a:ext>
              </a:extLst>
            </p:cNvPr>
            <p:cNvSpPr/>
            <p:nvPr/>
          </p:nvSpPr>
          <p:spPr bwMode="auto">
            <a:xfrm>
              <a:off x="4841876" y="1746251"/>
              <a:ext cx="1374775" cy="1171575"/>
            </a:xfrm>
            <a:custGeom>
              <a:avLst/>
              <a:gdLst>
                <a:gd name="T0" fmla="*/ 368 w 372"/>
                <a:gd name="T1" fmla="*/ 0 h 318"/>
                <a:gd name="T2" fmla="*/ 61 w 372"/>
                <a:gd name="T3" fmla="*/ 128 h 318"/>
                <a:gd name="T4" fmla="*/ 0 w 372"/>
                <a:gd name="T5" fmla="*/ 220 h 318"/>
                <a:gd name="T6" fmla="*/ 0 w 372"/>
                <a:gd name="T7" fmla="*/ 318 h 318"/>
                <a:gd name="T8" fmla="*/ 9 w 372"/>
                <a:gd name="T9" fmla="*/ 318 h 318"/>
                <a:gd name="T10" fmla="*/ 9 w 372"/>
                <a:gd name="T11" fmla="*/ 220 h 318"/>
                <a:gd name="T12" fmla="*/ 65 w 372"/>
                <a:gd name="T13" fmla="*/ 136 h 318"/>
                <a:gd name="T14" fmla="*/ 372 w 372"/>
                <a:gd name="T15" fmla="*/ 8 h 318"/>
                <a:gd name="T16" fmla="*/ 368 w 372"/>
                <a:gd name="T1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18">
                  <a:moveTo>
                    <a:pt x="368" y="0"/>
                  </a:moveTo>
                  <a:cubicBezTo>
                    <a:pt x="61" y="128"/>
                    <a:pt x="61" y="128"/>
                    <a:pt x="61" y="128"/>
                  </a:cubicBezTo>
                  <a:cubicBezTo>
                    <a:pt x="24" y="143"/>
                    <a:pt x="0" y="180"/>
                    <a:pt x="0" y="220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9" y="318"/>
                    <a:pt x="9" y="318"/>
                    <a:pt x="9" y="318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83"/>
                    <a:pt x="31" y="150"/>
                    <a:pt x="65" y="136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68" y="0"/>
                    <a:pt x="368" y="0"/>
                    <a:pt x="368" y="0"/>
                  </a:cubicBezTo>
                  <a:close/>
                </a:path>
              </a:pathLst>
            </a:custGeom>
            <a:solidFill>
              <a:srgbClr val="FFA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$ľíďê">
              <a:extLst>
                <a:ext uri="{FF2B5EF4-FFF2-40B4-BE49-F238E27FC236}">
                  <a16:creationId xmlns:a16="http://schemas.microsoft.com/office/drawing/2014/main" id="{327114D2-170C-467A-B28D-352AF8EACB69}"/>
                </a:ext>
              </a:extLst>
            </p:cNvPr>
            <p:cNvSpPr/>
            <p:nvPr/>
          </p:nvSpPr>
          <p:spPr bwMode="auto">
            <a:xfrm>
              <a:off x="4760913" y="2951163"/>
              <a:ext cx="195263" cy="914400"/>
            </a:xfrm>
            <a:custGeom>
              <a:avLst/>
              <a:gdLst>
                <a:gd name="T0" fmla="*/ 53 w 53"/>
                <a:gd name="T1" fmla="*/ 124 h 248"/>
                <a:gd name="T2" fmla="*/ 27 w 53"/>
                <a:gd name="T3" fmla="*/ 248 h 248"/>
                <a:gd name="T4" fmla="*/ 0 w 53"/>
                <a:gd name="T5" fmla="*/ 124 h 248"/>
                <a:gd name="T6" fmla="*/ 27 w 53"/>
                <a:gd name="T7" fmla="*/ 0 h 248"/>
                <a:gd name="T8" fmla="*/ 38 w 53"/>
                <a:gd name="T9" fmla="*/ 12 h 248"/>
                <a:gd name="T10" fmla="*/ 53 w 53"/>
                <a:gd name="T11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48">
                  <a:moveTo>
                    <a:pt x="53" y="124"/>
                  </a:moveTo>
                  <a:cubicBezTo>
                    <a:pt x="53" y="193"/>
                    <a:pt x="41" y="248"/>
                    <a:pt x="27" y="248"/>
                  </a:cubicBezTo>
                  <a:cubicBezTo>
                    <a:pt x="12" y="248"/>
                    <a:pt x="0" y="193"/>
                    <a:pt x="0" y="124"/>
                  </a:cubicBezTo>
                  <a:cubicBezTo>
                    <a:pt x="0" y="55"/>
                    <a:pt x="12" y="0"/>
                    <a:pt x="27" y="0"/>
                  </a:cubicBezTo>
                  <a:cubicBezTo>
                    <a:pt x="31" y="0"/>
                    <a:pt x="35" y="4"/>
                    <a:pt x="38" y="12"/>
                  </a:cubicBezTo>
                  <a:cubicBezTo>
                    <a:pt x="47" y="32"/>
                    <a:pt x="53" y="74"/>
                    <a:pt x="53" y="124"/>
                  </a:cubicBezTo>
                  <a:close/>
                </a:path>
              </a:pathLst>
            </a:custGeom>
            <a:solidFill>
              <a:srgbClr val="FFA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śľiďè">
              <a:extLst>
                <a:ext uri="{FF2B5EF4-FFF2-40B4-BE49-F238E27FC236}">
                  <a16:creationId xmlns:a16="http://schemas.microsoft.com/office/drawing/2014/main" id="{901AC5E6-BD34-4D98-BE4D-4AEF606A2101}"/>
                </a:ext>
              </a:extLst>
            </p:cNvPr>
            <p:cNvSpPr/>
            <p:nvPr/>
          </p:nvSpPr>
          <p:spPr bwMode="auto">
            <a:xfrm>
              <a:off x="6145213" y="1687513"/>
              <a:ext cx="211138" cy="114300"/>
            </a:xfrm>
            <a:custGeom>
              <a:avLst/>
              <a:gdLst>
                <a:gd name="T0" fmla="*/ 57 w 57"/>
                <a:gd name="T1" fmla="*/ 20 h 31"/>
                <a:gd name="T2" fmla="*/ 51 w 57"/>
                <a:gd name="T3" fmla="*/ 31 h 31"/>
                <a:gd name="T4" fmla="*/ 0 w 57"/>
                <a:gd name="T5" fmla="*/ 2 h 31"/>
                <a:gd name="T6" fmla="*/ 17 w 57"/>
                <a:gd name="T7" fmla="*/ 0 h 31"/>
                <a:gd name="T8" fmla="*/ 57 w 57"/>
                <a:gd name="T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1">
                  <a:moveTo>
                    <a:pt x="57" y="20"/>
                  </a:moveTo>
                  <a:cubicBezTo>
                    <a:pt x="57" y="24"/>
                    <a:pt x="55" y="28"/>
                    <a:pt x="51" y="31"/>
                  </a:cubicBezTo>
                  <a:cubicBezTo>
                    <a:pt x="37" y="5"/>
                    <a:pt x="12" y="2"/>
                    <a:pt x="0" y="2"/>
                  </a:cubicBezTo>
                  <a:cubicBezTo>
                    <a:pt x="5" y="0"/>
                    <a:pt x="11" y="0"/>
                    <a:pt x="17" y="0"/>
                  </a:cubicBezTo>
                  <a:cubicBezTo>
                    <a:pt x="39" y="0"/>
                    <a:pt x="57" y="9"/>
                    <a:pt x="57" y="20"/>
                  </a:cubicBezTo>
                  <a:close/>
                </a:path>
              </a:pathLst>
            </a:custGeom>
            <a:solidFill>
              <a:srgbClr val="BF8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Sļiďe">
              <a:extLst>
                <a:ext uri="{FF2B5EF4-FFF2-40B4-BE49-F238E27FC236}">
                  <a16:creationId xmlns:a16="http://schemas.microsoft.com/office/drawing/2014/main" id="{635516DD-77F4-4706-AC14-2640F79C7D3A}"/>
                </a:ext>
              </a:extLst>
            </p:cNvPr>
            <p:cNvSpPr/>
            <p:nvPr/>
          </p:nvSpPr>
          <p:spPr bwMode="auto">
            <a:xfrm>
              <a:off x="4841876" y="2995613"/>
              <a:ext cx="141288" cy="869950"/>
            </a:xfrm>
            <a:custGeom>
              <a:avLst/>
              <a:gdLst>
                <a:gd name="T0" fmla="*/ 31 w 38"/>
                <a:gd name="T1" fmla="*/ 112 h 236"/>
                <a:gd name="T2" fmla="*/ 5 w 38"/>
                <a:gd name="T3" fmla="*/ 236 h 236"/>
                <a:gd name="T4" fmla="*/ 0 w 38"/>
                <a:gd name="T5" fmla="*/ 9 h 236"/>
                <a:gd name="T6" fmla="*/ 16 w 38"/>
                <a:gd name="T7" fmla="*/ 0 h 236"/>
                <a:gd name="T8" fmla="*/ 31 w 38"/>
                <a:gd name="T9" fmla="*/ 1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6">
                  <a:moveTo>
                    <a:pt x="31" y="112"/>
                  </a:moveTo>
                  <a:cubicBezTo>
                    <a:pt x="31" y="181"/>
                    <a:pt x="19" y="236"/>
                    <a:pt x="5" y="236"/>
                  </a:cubicBezTo>
                  <a:cubicBezTo>
                    <a:pt x="38" y="92"/>
                    <a:pt x="0" y="9"/>
                    <a:pt x="0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20"/>
                    <a:pt x="31" y="62"/>
                    <a:pt x="31" y="112"/>
                  </a:cubicBezTo>
                  <a:close/>
                </a:path>
              </a:pathLst>
            </a:custGeom>
            <a:solidFill>
              <a:srgbClr val="BF8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ṥliďê">
              <a:extLst>
                <a:ext uri="{FF2B5EF4-FFF2-40B4-BE49-F238E27FC236}">
                  <a16:creationId xmlns:a16="http://schemas.microsoft.com/office/drawing/2014/main" id="{9CF90ACF-A8EB-4957-8986-BF90C5091EFC}"/>
                </a:ext>
              </a:extLst>
            </p:cNvPr>
            <p:cNvSpPr/>
            <p:nvPr/>
          </p:nvSpPr>
          <p:spPr bwMode="auto">
            <a:xfrm>
              <a:off x="4760913" y="2867026"/>
              <a:ext cx="195263" cy="198438"/>
            </a:xfrm>
            <a:custGeom>
              <a:avLst/>
              <a:gdLst>
                <a:gd name="T0" fmla="*/ 53 w 53"/>
                <a:gd name="T1" fmla="*/ 27 h 54"/>
                <a:gd name="T2" fmla="*/ 39 w 53"/>
                <a:gd name="T3" fmla="*/ 51 h 54"/>
                <a:gd name="T4" fmla="*/ 27 w 53"/>
                <a:gd name="T5" fmla="*/ 54 h 54"/>
                <a:gd name="T6" fmla="*/ 0 w 53"/>
                <a:gd name="T7" fmla="*/ 27 h 54"/>
                <a:gd name="T8" fmla="*/ 13 w 53"/>
                <a:gd name="T9" fmla="*/ 4 h 54"/>
                <a:gd name="T10" fmla="*/ 27 w 53"/>
                <a:gd name="T11" fmla="*/ 0 h 54"/>
                <a:gd name="T12" fmla="*/ 53 w 53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cubicBezTo>
                    <a:pt x="53" y="37"/>
                    <a:pt x="48" y="46"/>
                    <a:pt x="39" y="51"/>
                  </a:cubicBezTo>
                  <a:cubicBezTo>
                    <a:pt x="36" y="53"/>
                    <a:pt x="31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7"/>
                    <a:pt x="5" y="9"/>
                    <a:pt x="13" y="4"/>
                  </a:cubicBezTo>
                  <a:cubicBezTo>
                    <a:pt x="17" y="2"/>
                    <a:pt x="2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lose/>
                </a:path>
              </a:pathLst>
            </a:custGeom>
            <a:solidFill>
              <a:srgbClr val="FFA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šľíḍe">
              <a:extLst>
                <a:ext uri="{FF2B5EF4-FFF2-40B4-BE49-F238E27FC236}">
                  <a16:creationId xmlns:a16="http://schemas.microsoft.com/office/drawing/2014/main" id="{F97C6365-D30A-46F6-9C48-6C3155E9AE63}"/>
                </a:ext>
              </a:extLst>
            </p:cNvPr>
            <p:cNvSpPr/>
            <p:nvPr/>
          </p:nvSpPr>
          <p:spPr bwMode="auto">
            <a:xfrm>
              <a:off x="4808538" y="2867026"/>
              <a:ext cx="147638" cy="187325"/>
            </a:xfrm>
            <a:custGeom>
              <a:avLst/>
              <a:gdLst>
                <a:gd name="T0" fmla="*/ 40 w 40"/>
                <a:gd name="T1" fmla="*/ 27 h 51"/>
                <a:gd name="T2" fmla="*/ 26 w 40"/>
                <a:gd name="T3" fmla="*/ 51 h 51"/>
                <a:gd name="T4" fmla="*/ 26 w 40"/>
                <a:gd name="T5" fmla="*/ 47 h 51"/>
                <a:gd name="T6" fmla="*/ 0 w 40"/>
                <a:gd name="T7" fmla="*/ 4 h 51"/>
                <a:gd name="T8" fmla="*/ 14 w 40"/>
                <a:gd name="T9" fmla="*/ 0 h 51"/>
                <a:gd name="T10" fmla="*/ 40 w 40"/>
                <a:gd name="T1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1">
                  <a:moveTo>
                    <a:pt x="40" y="27"/>
                  </a:moveTo>
                  <a:cubicBezTo>
                    <a:pt x="40" y="37"/>
                    <a:pt x="35" y="46"/>
                    <a:pt x="26" y="51"/>
                  </a:cubicBezTo>
                  <a:cubicBezTo>
                    <a:pt x="26" y="50"/>
                    <a:pt x="26" y="49"/>
                    <a:pt x="26" y="47"/>
                  </a:cubicBezTo>
                  <a:cubicBezTo>
                    <a:pt x="25" y="11"/>
                    <a:pt x="5" y="5"/>
                    <a:pt x="0" y="4"/>
                  </a:cubicBezTo>
                  <a:cubicBezTo>
                    <a:pt x="4" y="2"/>
                    <a:pt x="9" y="0"/>
                    <a:pt x="14" y="0"/>
                  </a:cubicBezTo>
                  <a:cubicBezTo>
                    <a:pt x="28" y="0"/>
                    <a:pt x="40" y="12"/>
                    <a:pt x="40" y="27"/>
                  </a:cubicBezTo>
                  <a:close/>
                </a:path>
              </a:pathLst>
            </a:custGeom>
            <a:solidFill>
              <a:srgbClr val="BF8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ṩľîḓê">
              <a:extLst>
                <a:ext uri="{FF2B5EF4-FFF2-40B4-BE49-F238E27FC236}">
                  <a16:creationId xmlns:a16="http://schemas.microsoft.com/office/drawing/2014/main" id="{8AF21CAC-6573-4B5C-8B71-256D84BBCD61}"/>
                </a:ext>
              </a:extLst>
            </p:cNvPr>
            <p:cNvSpPr/>
            <p:nvPr/>
          </p:nvSpPr>
          <p:spPr bwMode="auto">
            <a:xfrm>
              <a:off x="3398838" y="5097463"/>
              <a:ext cx="738188" cy="279400"/>
            </a:xfrm>
            <a:custGeom>
              <a:avLst/>
              <a:gdLst>
                <a:gd name="T0" fmla="*/ 25 w 200"/>
                <a:gd name="T1" fmla="*/ 0 h 76"/>
                <a:gd name="T2" fmla="*/ 23 w 200"/>
                <a:gd name="T3" fmla="*/ 2 h 76"/>
                <a:gd name="T4" fmla="*/ 111 w 200"/>
                <a:gd name="T5" fmla="*/ 76 h 76"/>
                <a:gd name="T6" fmla="*/ 200 w 200"/>
                <a:gd name="T7" fmla="*/ 36 h 76"/>
                <a:gd name="T8" fmla="*/ 198 w 200"/>
                <a:gd name="T9" fmla="*/ 28 h 76"/>
                <a:gd name="T10" fmla="*/ 198 w 200"/>
                <a:gd name="T11" fmla="*/ 30 h 76"/>
                <a:gd name="T12" fmla="*/ 191 w 200"/>
                <a:gd name="T13" fmla="*/ 40 h 76"/>
                <a:gd name="T14" fmla="*/ 174 w 200"/>
                <a:gd name="T15" fmla="*/ 51 h 76"/>
                <a:gd name="T16" fmla="*/ 135 w 200"/>
                <a:gd name="T17" fmla="*/ 57 h 76"/>
                <a:gd name="T18" fmla="*/ 30 w 200"/>
                <a:gd name="T19" fmla="*/ 9 h 76"/>
                <a:gd name="T20" fmla="*/ 28 w 200"/>
                <a:gd name="T21" fmla="*/ 7 h 76"/>
                <a:gd name="T22" fmla="*/ 25 w 200"/>
                <a:gd name="T2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76">
                  <a:moveTo>
                    <a:pt x="25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0" y="29"/>
                    <a:pt x="61" y="76"/>
                    <a:pt x="111" y="76"/>
                  </a:cubicBezTo>
                  <a:cubicBezTo>
                    <a:pt x="161" y="76"/>
                    <a:pt x="200" y="60"/>
                    <a:pt x="200" y="36"/>
                  </a:cubicBezTo>
                  <a:cubicBezTo>
                    <a:pt x="200" y="33"/>
                    <a:pt x="200" y="30"/>
                    <a:pt x="198" y="28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4"/>
                    <a:pt x="195" y="37"/>
                    <a:pt x="191" y="40"/>
                  </a:cubicBezTo>
                  <a:cubicBezTo>
                    <a:pt x="187" y="45"/>
                    <a:pt x="181" y="50"/>
                    <a:pt x="174" y="51"/>
                  </a:cubicBezTo>
                  <a:cubicBezTo>
                    <a:pt x="160" y="55"/>
                    <a:pt x="147" y="57"/>
                    <a:pt x="135" y="57"/>
                  </a:cubicBezTo>
                  <a:cubicBezTo>
                    <a:pt x="80" y="57"/>
                    <a:pt x="45" y="25"/>
                    <a:pt x="30" y="9"/>
                  </a:cubicBezTo>
                  <a:cubicBezTo>
                    <a:pt x="30" y="9"/>
                    <a:pt x="29" y="8"/>
                    <a:pt x="28" y="7"/>
                  </a:cubicBezTo>
                  <a:cubicBezTo>
                    <a:pt x="26" y="5"/>
                    <a:pt x="25" y="3"/>
                    <a:pt x="25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şḻïḍe">
              <a:extLst>
                <a:ext uri="{FF2B5EF4-FFF2-40B4-BE49-F238E27FC236}">
                  <a16:creationId xmlns:a16="http://schemas.microsoft.com/office/drawing/2014/main" id="{9598D0A8-1130-4AC1-A768-8127BC80E3FA}"/>
                </a:ext>
              </a:extLst>
            </p:cNvPr>
            <p:cNvSpPr/>
            <p:nvPr/>
          </p:nvSpPr>
          <p:spPr bwMode="auto">
            <a:xfrm>
              <a:off x="4130676" y="4938713"/>
              <a:ext cx="61913" cy="261938"/>
            </a:xfrm>
            <a:custGeom>
              <a:avLst/>
              <a:gdLst>
                <a:gd name="T0" fmla="*/ 6 w 17"/>
                <a:gd name="T1" fmla="*/ 42 h 71"/>
                <a:gd name="T2" fmla="*/ 0 w 17"/>
                <a:gd name="T3" fmla="*/ 69 h 71"/>
                <a:gd name="T4" fmla="*/ 0 w 17"/>
                <a:gd name="T5" fmla="*/ 71 h 71"/>
                <a:gd name="T6" fmla="*/ 7 w 17"/>
                <a:gd name="T7" fmla="*/ 42 h 71"/>
                <a:gd name="T8" fmla="*/ 6 w 17"/>
                <a:gd name="T9" fmla="*/ 42 h 71"/>
                <a:gd name="T10" fmla="*/ 16 w 17"/>
                <a:gd name="T11" fmla="*/ 0 h 71"/>
                <a:gd name="T12" fmla="*/ 16 w 17"/>
                <a:gd name="T13" fmla="*/ 0 h 71"/>
                <a:gd name="T14" fmla="*/ 17 w 17"/>
                <a:gd name="T15" fmla="*/ 1 h 71"/>
                <a:gd name="T16" fmla="*/ 17 w 17"/>
                <a:gd name="T17" fmla="*/ 1 h 71"/>
                <a:gd name="T18" fmla="*/ 16 w 17"/>
                <a:gd name="T1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71">
                  <a:moveTo>
                    <a:pt x="6" y="42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70"/>
                    <a:pt x="0" y="7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ṡliḋe">
              <a:extLst>
                <a:ext uri="{FF2B5EF4-FFF2-40B4-BE49-F238E27FC236}">
                  <a16:creationId xmlns:a16="http://schemas.microsoft.com/office/drawing/2014/main" id="{640EF3E1-99BF-4636-AB54-5DC89F2B400A}"/>
                </a:ext>
              </a:extLst>
            </p:cNvPr>
            <p:cNvSpPr/>
            <p:nvPr/>
          </p:nvSpPr>
          <p:spPr bwMode="auto">
            <a:xfrm>
              <a:off x="4314826" y="4156076"/>
              <a:ext cx="69850" cy="247650"/>
            </a:xfrm>
            <a:custGeom>
              <a:avLst/>
              <a:gdLst>
                <a:gd name="T0" fmla="*/ 37 w 44"/>
                <a:gd name="T1" fmla="*/ 0 h 156"/>
                <a:gd name="T2" fmla="*/ 0 w 44"/>
                <a:gd name="T3" fmla="*/ 154 h 156"/>
                <a:gd name="T4" fmla="*/ 7 w 44"/>
                <a:gd name="T5" fmla="*/ 156 h 156"/>
                <a:gd name="T6" fmla="*/ 44 w 44"/>
                <a:gd name="T7" fmla="*/ 3 h 156"/>
                <a:gd name="T8" fmla="*/ 37 w 44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56">
                  <a:moveTo>
                    <a:pt x="37" y="0"/>
                  </a:moveTo>
                  <a:lnTo>
                    <a:pt x="0" y="154"/>
                  </a:lnTo>
                  <a:lnTo>
                    <a:pt x="7" y="156"/>
                  </a:lnTo>
                  <a:lnTo>
                    <a:pt x="44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88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ṣḻiďè">
              <a:extLst>
                <a:ext uri="{FF2B5EF4-FFF2-40B4-BE49-F238E27FC236}">
                  <a16:creationId xmlns:a16="http://schemas.microsoft.com/office/drawing/2014/main" id="{9E42F3EC-2DA8-4472-8892-661E8B891798}"/>
                </a:ext>
              </a:extLst>
            </p:cNvPr>
            <p:cNvSpPr/>
            <p:nvPr/>
          </p:nvSpPr>
          <p:spPr bwMode="auto">
            <a:xfrm>
              <a:off x="4314826" y="4156076"/>
              <a:ext cx="69850" cy="247650"/>
            </a:xfrm>
            <a:custGeom>
              <a:avLst/>
              <a:gdLst>
                <a:gd name="T0" fmla="*/ 37 w 44"/>
                <a:gd name="T1" fmla="*/ 0 h 156"/>
                <a:gd name="T2" fmla="*/ 0 w 44"/>
                <a:gd name="T3" fmla="*/ 154 h 156"/>
                <a:gd name="T4" fmla="*/ 7 w 44"/>
                <a:gd name="T5" fmla="*/ 156 h 156"/>
                <a:gd name="T6" fmla="*/ 44 w 44"/>
                <a:gd name="T7" fmla="*/ 3 h 156"/>
                <a:gd name="T8" fmla="*/ 37 w 44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56">
                  <a:moveTo>
                    <a:pt x="37" y="0"/>
                  </a:moveTo>
                  <a:lnTo>
                    <a:pt x="0" y="154"/>
                  </a:lnTo>
                  <a:lnTo>
                    <a:pt x="7" y="156"/>
                  </a:lnTo>
                  <a:lnTo>
                    <a:pt x="44" y="3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ṡlíḍe">
              <a:extLst>
                <a:ext uri="{FF2B5EF4-FFF2-40B4-BE49-F238E27FC236}">
                  <a16:creationId xmlns:a16="http://schemas.microsoft.com/office/drawing/2014/main" id="{A2710B4B-1EBA-455E-9DCA-34A5D7C28CF9}"/>
                </a:ext>
              </a:extLst>
            </p:cNvPr>
            <p:cNvSpPr/>
            <p:nvPr/>
          </p:nvSpPr>
          <p:spPr bwMode="auto">
            <a:xfrm>
              <a:off x="4200526" y="4456113"/>
              <a:ext cx="111125" cy="430213"/>
            </a:xfrm>
            <a:custGeom>
              <a:avLst/>
              <a:gdLst>
                <a:gd name="T0" fmla="*/ 11 w 70"/>
                <a:gd name="T1" fmla="*/ 227 h 271"/>
                <a:gd name="T2" fmla="*/ 0 w 70"/>
                <a:gd name="T3" fmla="*/ 269 h 271"/>
                <a:gd name="T4" fmla="*/ 4 w 70"/>
                <a:gd name="T5" fmla="*/ 271 h 271"/>
                <a:gd name="T6" fmla="*/ 14 w 70"/>
                <a:gd name="T7" fmla="*/ 229 h 271"/>
                <a:gd name="T8" fmla="*/ 11 w 70"/>
                <a:gd name="T9" fmla="*/ 227 h 271"/>
                <a:gd name="T10" fmla="*/ 21 w 70"/>
                <a:gd name="T11" fmla="*/ 185 h 271"/>
                <a:gd name="T12" fmla="*/ 14 w 70"/>
                <a:gd name="T13" fmla="*/ 211 h 271"/>
                <a:gd name="T14" fmla="*/ 18 w 70"/>
                <a:gd name="T15" fmla="*/ 213 h 271"/>
                <a:gd name="T16" fmla="*/ 25 w 70"/>
                <a:gd name="T17" fmla="*/ 188 h 271"/>
                <a:gd name="T18" fmla="*/ 21 w 70"/>
                <a:gd name="T19" fmla="*/ 185 h 271"/>
                <a:gd name="T20" fmla="*/ 30 w 70"/>
                <a:gd name="T21" fmla="*/ 141 h 271"/>
                <a:gd name="T22" fmla="*/ 25 w 70"/>
                <a:gd name="T23" fmla="*/ 169 h 271"/>
                <a:gd name="T24" fmla="*/ 30 w 70"/>
                <a:gd name="T25" fmla="*/ 169 h 271"/>
                <a:gd name="T26" fmla="*/ 35 w 70"/>
                <a:gd name="T27" fmla="*/ 144 h 271"/>
                <a:gd name="T28" fmla="*/ 30 w 70"/>
                <a:gd name="T29" fmla="*/ 141 h 271"/>
                <a:gd name="T30" fmla="*/ 42 w 70"/>
                <a:gd name="T31" fmla="*/ 99 h 271"/>
                <a:gd name="T32" fmla="*/ 35 w 70"/>
                <a:gd name="T33" fmla="*/ 125 h 271"/>
                <a:gd name="T34" fmla="*/ 39 w 70"/>
                <a:gd name="T35" fmla="*/ 127 h 271"/>
                <a:gd name="T36" fmla="*/ 46 w 70"/>
                <a:gd name="T37" fmla="*/ 102 h 271"/>
                <a:gd name="T38" fmla="*/ 42 w 70"/>
                <a:gd name="T39" fmla="*/ 99 h 271"/>
                <a:gd name="T40" fmla="*/ 51 w 70"/>
                <a:gd name="T41" fmla="*/ 58 h 271"/>
                <a:gd name="T42" fmla="*/ 44 w 70"/>
                <a:gd name="T43" fmla="*/ 83 h 271"/>
                <a:gd name="T44" fmla="*/ 51 w 70"/>
                <a:gd name="T45" fmla="*/ 85 h 271"/>
                <a:gd name="T46" fmla="*/ 56 w 70"/>
                <a:gd name="T47" fmla="*/ 58 h 271"/>
                <a:gd name="T48" fmla="*/ 51 w 70"/>
                <a:gd name="T49" fmla="*/ 58 h 271"/>
                <a:gd name="T50" fmla="*/ 65 w 70"/>
                <a:gd name="T51" fmla="*/ 0 h 271"/>
                <a:gd name="T52" fmla="*/ 56 w 70"/>
                <a:gd name="T53" fmla="*/ 39 h 271"/>
                <a:gd name="T54" fmla="*/ 60 w 70"/>
                <a:gd name="T55" fmla="*/ 41 h 271"/>
                <a:gd name="T56" fmla="*/ 70 w 70"/>
                <a:gd name="T57" fmla="*/ 2 h 271"/>
                <a:gd name="T58" fmla="*/ 65 w 70"/>
                <a:gd name="T5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271">
                  <a:moveTo>
                    <a:pt x="11" y="227"/>
                  </a:moveTo>
                  <a:lnTo>
                    <a:pt x="0" y="269"/>
                  </a:lnTo>
                  <a:lnTo>
                    <a:pt x="4" y="271"/>
                  </a:lnTo>
                  <a:lnTo>
                    <a:pt x="14" y="229"/>
                  </a:lnTo>
                  <a:lnTo>
                    <a:pt x="11" y="227"/>
                  </a:lnTo>
                  <a:close/>
                  <a:moveTo>
                    <a:pt x="21" y="185"/>
                  </a:moveTo>
                  <a:lnTo>
                    <a:pt x="14" y="211"/>
                  </a:lnTo>
                  <a:lnTo>
                    <a:pt x="18" y="213"/>
                  </a:lnTo>
                  <a:lnTo>
                    <a:pt x="25" y="188"/>
                  </a:lnTo>
                  <a:lnTo>
                    <a:pt x="21" y="185"/>
                  </a:lnTo>
                  <a:close/>
                  <a:moveTo>
                    <a:pt x="30" y="141"/>
                  </a:moveTo>
                  <a:lnTo>
                    <a:pt x="25" y="169"/>
                  </a:lnTo>
                  <a:lnTo>
                    <a:pt x="30" y="169"/>
                  </a:lnTo>
                  <a:lnTo>
                    <a:pt x="35" y="144"/>
                  </a:lnTo>
                  <a:lnTo>
                    <a:pt x="30" y="141"/>
                  </a:lnTo>
                  <a:close/>
                  <a:moveTo>
                    <a:pt x="42" y="99"/>
                  </a:moveTo>
                  <a:lnTo>
                    <a:pt x="35" y="125"/>
                  </a:lnTo>
                  <a:lnTo>
                    <a:pt x="39" y="127"/>
                  </a:lnTo>
                  <a:lnTo>
                    <a:pt x="46" y="102"/>
                  </a:lnTo>
                  <a:lnTo>
                    <a:pt x="42" y="99"/>
                  </a:lnTo>
                  <a:close/>
                  <a:moveTo>
                    <a:pt x="51" y="58"/>
                  </a:moveTo>
                  <a:lnTo>
                    <a:pt x="44" y="83"/>
                  </a:lnTo>
                  <a:lnTo>
                    <a:pt x="51" y="85"/>
                  </a:lnTo>
                  <a:lnTo>
                    <a:pt x="56" y="58"/>
                  </a:lnTo>
                  <a:lnTo>
                    <a:pt x="51" y="58"/>
                  </a:lnTo>
                  <a:close/>
                  <a:moveTo>
                    <a:pt x="65" y="0"/>
                  </a:moveTo>
                  <a:lnTo>
                    <a:pt x="56" y="39"/>
                  </a:lnTo>
                  <a:lnTo>
                    <a:pt x="60" y="41"/>
                  </a:lnTo>
                  <a:lnTo>
                    <a:pt x="70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sḻíḑé">
              <a:extLst>
                <a:ext uri="{FF2B5EF4-FFF2-40B4-BE49-F238E27FC236}">
                  <a16:creationId xmlns:a16="http://schemas.microsoft.com/office/drawing/2014/main" id="{E5C922E7-3D37-4A8D-8551-5EBF0DECDE71}"/>
                </a:ext>
              </a:extLst>
            </p:cNvPr>
            <p:cNvSpPr/>
            <p:nvPr/>
          </p:nvSpPr>
          <p:spPr bwMode="auto">
            <a:xfrm>
              <a:off x="4200526" y="4456113"/>
              <a:ext cx="111125" cy="430213"/>
            </a:xfrm>
            <a:custGeom>
              <a:avLst/>
              <a:gdLst>
                <a:gd name="T0" fmla="*/ 11 w 70"/>
                <a:gd name="T1" fmla="*/ 227 h 271"/>
                <a:gd name="T2" fmla="*/ 0 w 70"/>
                <a:gd name="T3" fmla="*/ 269 h 271"/>
                <a:gd name="T4" fmla="*/ 4 w 70"/>
                <a:gd name="T5" fmla="*/ 271 h 271"/>
                <a:gd name="T6" fmla="*/ 14 w 70"/>
                <a:gd name="T7" fmla="*/ 229 h 271"/>
                <a:gd name="T8" fmla="*/ 11 w 70"/>
                <a:gd name="T9" fmla="*/ 227 h 271"/>
                <a:gd name="T10" fmla="*/ 21 w 70"/>
                <a:gd name="T11" fmla="*/ 185 h 271"/>
                <a:gd name="T12" fmla="*/ 14 w 70"/>
                <a:gd name="T13" fmla="*/ 211 h 271"/>
                <a:gd name="T14" fmla="*/ 18 w 70"/>
                <a:gd name="T15" fmla="*/ 213 h 271"/>
                <a:gd name="T16" fmla="*/ 25 w 70"/>
                <a:gd name="T17" fmla="*/ 188 h 271"/>
                <a:gd name="T18" fmla="*/ 21 w 70"/>
                <a:gd name="T19" fmla="*/ 185 h 271"/>
                <a:gd name="T20" fmla="*/ 30 w 70"/>
                <a:gd name="T21" fmla="*/ 141 h 271"/>
                <a:gd name="T22" fmla="*/ 25 w 70"/>
                <a:gd name="T23" fmla="*/ 169 h 271"/>
                <a:gd name="T24" fmla="*/ 30 w 70"/>
                <a:gd name="T25" fmla="*/ 169 h 271"/>
                <a:gd name="T26" fmla="*/ 35 w 70"/>
                <a:gd name="T27" fmla="*/ 144 h 271"/>
                <a:gd name="T28" fmla="*/ 30 w 70"/>
                <a:gd name="T29" fmla="*/ 141 h 271"/>
                <a:gd name="T30" fmla="*/ 42 w 70"/>
                <a:gd name="T31" fmla="*/ 99 h 271"/>
                <a:gd name="T32" fmla="*/ 35 w 70"/>
                <a:gd name="T33" fmla="*/ 125 h 271"/>
                <a:gd name="T34" fmla="*/ 39 w 70"/>
                <a:gd name="T35" fmla="*/ 127 h 271"/>
                <a:gd name="T36" fmla="*/ 46 w 70"/>
                <a:gd name="T37" fmla="*/ 102 h 271"/>
                <a:gd name="T38" fmla="*/ 42 w 70"/>
                <a:gd name="T39" fmla="*/ 99 h 271"/>
                <a:gd name="T40" fmla="*/ 51 w 70"/>
                <a:gd name="T41" fmla="*/ 58 h 271"/>
                <a:gd name="T42" fmla="*/ 44 w 70"/>
                <a:gd name="T43" fmla="*/ 83 h 271"/>
                <a:gd name="T44" fmla="*/ 51 w 70"/>
                <a:gd name="T45" fmla="*/ 85 h 271"/>
                <a:gd name="T46" fmla="*/ 56 w 70"/>
                <a:gd name="T47" fmla="*/ 58 h 271"/>
                <a:gd name="T48" fmla="*/ 51 w 70"/>
                <a:gd name="T49" fmla="*/ 58 h 271"/>
                <a:gd name="T50" fmla="*/ 65 w 70"/>
                <a:gd name="T51" fmla="*/ 0 h 271"/>
                <a:gd name="T52" fmla="*/ 56 w 70"/>
                <a:gd name="T53" fmla="*/ 39 h 271"/>
                <a:gd name="T54" fmla="*/ 60 w 70"/>
                <a:gd name="T55" fmla="*/ 41 h 271"/>
                <a:gd name="T56" fmla="*/ 70 w 70"/>
                <a:gd name="T57" fmla="*/ 2 h 271"/>
                <a:gd name="T58" fmla="*/ 65 w 70"/>
                <a:gd name="T5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271">
                  <a:moveTo>
                    <a:pt x="11" y="227"/>
                  </a:moveTo>
                  <a:lnTo>
                    <a:pt x="0" y="269"/>
                  </a:lnTo>
                  <a:lnTo>
                    <a:pt x="4" y="271"/>
                  </a:lnTo>
                  <a:lnTo>
                    <a:pt x="14" y="229"/>
                  </a:lnTo>
                  <a:lnTo>
                    <a:pt x="11" y="227"/>
                  </a:lnTo>
                  <a:moveTo>
                    <a:pt x="21" y="185"/>
                  </a:moveTo>
                  <a:lnTo>
                    <a:pt x="14" y="211"/>
                  </a:lnTo>
                  <a:lnTo>
                    <a:pt x="18" y="213"/>
                  </a:lnTo>
                  <a:lnTo>
                    <a:pt x="25" y="188"/>
                  </a:lnTo>
                  <a:lnTo>
                    <a:pt x="21" y="185"/>
                  </a:lnTo>
                  <a:moveTo>
                    <a:pt x="30" y="141"/>
                  </a:moveTo>
                  <a:lnTo>
                    <a:pt x="25" y="169"/>
                  </a:lnTo>
                  <a:lnTo>
                    <a:pt x="30" y="169"/>
                  </a:lnTo>
                  <a:lnTo>
                    <a:pt x="35" y="144"/>
                  </a:lnTo>
                  <a:lnTo>
                    <a:pt x="30" y="141"/>
                  </a:lnTo>
                  <a:moveTo>
                    <a:pt x="42" y="99"/>
                  </a:moveTo>
                  <a:lnTo>
                    <a:pt x="35" y="125"/>
                  </a:lnTo>
                  <a:lnTo>
                    <a:pt x="39" y="127"/>
                  </a:lnTo>
                  <a:lnTo>
                    <a:pt x="46" y="102"/>
                  </a:lnTo>
                  <a:lnTo>
                    <a:pt x="42" y="99"/>
                  </a:lnTo>
                  <a:moveTo>
                    <a:pt x="51" y="58"/>
                  </a:moveTo>
                  <a:lnTo>
                    <a:pt x="44" y="83"/>
                  </a:lnTo>
                  <a:lnTo>
                    <a:pt x="51" y="85"/>
                  </a:lnTo>
                  <a:lnTo>
                    <a:pt x="56" y="58"/>
                  </a:lnTo>
                  <a:lnTo>
                    <a:pt x="51" y="58"/>
                  </a:lnTo>
                  <a:moveTo>
                    <a:pt x="65" y="0"/>
                  </a:moveTo>
                  <a:lnTo>
                    <a:pt x="56" y="39"/>
                  </a:lnTo>
                  <a:lnTo>
                    <a:pt x="60" y="41"/>
                  </a:lnTo>
                  <a:lnTo>
                    <a:pt x="70" y="2"/>
                  </a:lnTo>
                  <a:lnTo>
                    <a:pt x="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ṥlîdê">
              <a:extLst>
                <a:ext uri="{FF2B5EF4-FFF2-40B4-BE49-F238E27FC236}">
                  <a16:creationId xmlns:a16="http://schemas.microsoft.com/office/drawing/2014/main" id="{561BCEED-1794-414B-BAB6-28E2E502DF08}"/>
                </a:ext>
              </a:extLst>
            </p:cNvPr>
            <p:cNvSpPr/>
            <p:nvPr/>
          </p:nvSpPr>
          <p:spPr bwMode="auto">
            <a:xfrm>
              <a:off x="4303713" y="4400551"/>
              <a:ext cx="22225" cy="58738"/>
            </a:xfrm>
            <a:custGeom>
              <a:avLst/>
              <a:gdLst>
                <a:gd name="T0" fmla="*/ 7 w 14"/>
                <a:gd name="T1" fmla="*/ 0 h 37"/>
                <a:gd name="T2" fmla="*/ 0 w 14"/>
                <a:gd name="T3" fmla="*/ 35 h 37"/>
                <a:gd name="T4" fmla="*/ 5 w 14"/>
                <a:gd name="T5" fmla="*/ 37 h 37"/>
                <a:gd name="T6" fmla="*/ 14 w 14"/>
                <a:gd name="T7" fmla="*/ 2 h 37"/>
                <a:gd name="T8" fmla="*/ 7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7" y="0"/>
                  </a:moveTo>
                  <a:lnTo>
                    <a:pt x="0" y="35"/>
                  </a:lnTo>
                  <a:lnTo>
                    <a:pt x="5" y="37"/>
                  </a:lnTo>
                  <a:lnTo>
                    <a:pt x="1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66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s1iḋé">
              <a:extLst>
                <a:ext uri="{FF2B5EF4-FFF2-40B4-BE49-F238E27FC236}">
                  <a16:creationId xmlns:a16="http://schemas.microsoft.com/office/drawing/2014/main" id="{C9E509E9-2288-497A-AD42-3D0DC4BCFB27}"/>
                </a:ext>
              </a:extLst>
            </p:cNvPr>
            <p:cNvSpPr/>
            <p:nvPr/>
          </p:nvSpPr>
          <p:spPr bwMode="auto">
            <a:xfrm>
              <a:off x="4303713" y="4400551"/>
              <a:ext cx="22225" cy="58738"/>
            </a:xfrm>
            <a:custGeom>
              <a:avLst/>
              <a:gdLst>
                <a:gd name="T0" fmla="*/ 7 w 14"/>
                <a:gd name="T1" fmla="*/ 0 h 37"/>
                <a:gd name="T2" fmla="*/ 0 w 14"/>
                <a:gd name="T3" fmla="*/ 35 h 37"/>
                <a:gd name="T4" fmla="*/ 5 w 14"/>
                <a:gd name="T5" fmla="*/ 37 h 37"/>
                <a:gd name="T6" fmla="*/ 14 w 14"/>
                <a:gd name="T7" fmla="*/ 2 h 37"/>
                <a:gd name="T8" fmla="*/ 7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7" y="0"/>
                  </a:moveTo>
                  <a:lnTo>
                    <a:pt x="0" y="35"/>
                  </a:lnTo>
                  <a:lnTo>
                    <a:pt x="5" y="37"/>
                  </a:lnTo>
                  <a:lnTo>
                    <a:pt x="14" y="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šḷíḓê">
              <a:extLst>
                <a:ext uri="{FF2B5EF4-FFF2-40B4-BE49-F238E27FC236}">
                  <a16:creationId xmlns:a16="http://schemas.microsoft.com/office/drawing/2014/main" id="{1119060F-C785-4AC2-B225-7DD074832323}"/>
                </a:ext>
              </a:extLst>
            </p:cNvPr>
            <p:cNvSpPr/>
            <p:nvPr/>
          </p:nvSpPr>
          <p:spPr bwMode="auto">
            <a:xfrm>
              <a:off x="4281488" y="4518026"/>
              <a:ext cx="14288" cy="30163"/>
            </a:xfrm>
            <a:custGeom>
              <a:avLst/>
              <a:gdLst>
                <a:gd name="T0" fmla="*/ 5 w 9"/>
                <a:gd name="T1" fmla="*/ 0 h 19"/>
                <a:gd name="T2" fmla="*/ 0 w 9"/>
                <a:gd name="T3" fmla="*/ 19 h 19"/>
                <a:gd name="T4" fmla="*/ 5 w 9"/>
                <a:gd name="T5" fmla="*/ 19 h 19"/>
                <a:gd name="T6" fmla="*/ 9 w 9"/>
                <a:gd name="T7" fmla="*/ 2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0" y="19"/>
                  </a:lnTo>
                  <a:lnTo>
                    <a:pt x="5" y="19"/>
                  </a:lnTo>
                  <a:lnTo>
                    <a:pt x="9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49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ṩļiďè">
              <a:extLst>
                <a:ext uri="{FF2B5EF4-FFF2-40B4-BE49-F238E27FC236}">
                  <a16:creationId xmlns:a16="http://schemas.microsoft.com/office/drawing/2014/main" id="{FFB8F8D5-43A2-4E05-9708-C8E9A82441CD}"/>
                </a:ext>
              </a:extLst>
            </p:cNvPr>
            <p:cNvSpPr/>
            <p:nvPr/>
          </p:nvSpPr>
          <p:spPr bwMode="auto">
            <a:xfrm>
              <a:off x="4281488" y="4518026"/>
              <a:ext cx="14288" cy="30163"/>
            </a:xfrm>
            <a:custGeom>
              <a:avLst/>
              <a:gdLst>
                <a:gd name="T0" fmla="*/ 5 w 9"/>
                <a:gd name="T1" fmla="*/ 0 h 19"/>
                <a:gd name="T2" fmla="*/ 0 w 9"/>
                <a:gd name="T3" fmla="*/ 19 h 19"/>
                <a:gd name="T4" fmla="*/ 5 w 9"/>
                <a:gd name="T5" fmla="*/ 19 h 19"/>
                <a:gd name="T6" fmla="*/ 9 w 9"/>
                <a:gd name="T7" fmla="*/ 2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0" y="19"/>
                  </a:lnTo>
                  <a:lnTo>
                    <a:pt x="5" y="19"/>
                  </a:lnTo>
                  <a:lnTo>
                    <a:pt x="9" y="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ṥļïḍè">
              <a:extLst>
                <a:ext uri="{FF2B5EF4-FFF2-40B4-BE49-F238E27FC236}">
                  <a16:creationId xmlns:a16="http://schemas.microsoft.com/office/drawing/2014/main" id="{1468189A-7767-40A7-8C9D-E9671B93DD59}"/>
                </a:ext>
              </a:extLst>
            </p:cNvPr>
            <p:cNvSpPr/>
            <p:nvPr/>
          </p:nvSpPr>
          <p:spPr bwMode="auto">
            <a:xfrm>
              <a:off x="4267201" y="4587876"/>
              <a:ext cx="14288" cy="30163"/>
            </a:xfrm>
            <a:custGeom>
              <a:avLst/>
              <a:gdLst>
                <a:gd name="T0" fmla="*/ 2 w 9"/>
                <a:gd name="T1" fmla="*/ 0 h 19"/>
                <a:gd name="T2" fmla="*/ 0 w 9"/>
                <a:gd name="T3" fmla="*/ 16 h 19"/>
                <a:gd name="T4" fmla="*/ 4 w 9"/>
                <a:gd name="T5" fmla="*/ 19 h 19"/>
                <a:gd name="T6" fmla="*/ 9 w 9"/>
                <a:gd name="T7" fmla="*/ 2 h 19"/>
                <a:gd name="T8" fmla="*/ 2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2" y="0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9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49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ṡḷîdé">
              <a:extLst>
                <a:ext uri="{FF2B5EF4-FFF2-40B4-BE49-F238E27FC236}">
                  <a16:creationId xmlns:a16="http://schemas.microsoft.com/office/drawing/2014/main" id="{C5EE096B-6321-4CE1-8580-B496C73DB67F}"/>
                </a:ext>
              </a:extLst>
            </p:cNvPr>
            <p:cNvSpPr/>
            <p:nvPr/>
          </p:nvSpPr>
          <p:spPr bwMode="auto">
            <a:xfrm>
              <a:off x="4267201" y="4587876"/>
              <a:ext cx="14288" cy="30163"/>
            </a:xfrm>
            <a:custGeom>
              <a:avLst/>
              <a:gdLst>
                <a:gd name="T0" fmla="*/ 2 w 9"/>
                <a:gd name="T1" fmla="*/ 0 h 19"/>
                <a:gd name="T2" fmla="*/ 0 w 9"/>
                <a:gd name="T3" fmla="*/ 16 h 19"/>
                <a:gd name="T4" fmla="*/ 4 w 9"/>
                <a:gd name="T5" fmla="*/ 19 h 19"/>
                <a:gd name="T6" fmla="*/ 9 w 9"/>
                <a:gd name="T7" fmla="*/ 2 h 19"/>
                <a:gd name="T8" fmla="*/ 2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2" y="0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9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şļidé">
              <a:extLst>
                <a:ext uri="{FF2B5EF4-FFF2-40B4-BE49-F238E27FC236}">
                  <a16:creationId xmlns:a16="http://schemas.microsoft.com/office/drawing/2014/main" id="{4A1746B4-1A00-4183-9E48-2B7EFC120FCF}"/>
                </a:ext>
              </a:extLst>
            </p:cNvPr>
            <p:cNvSpPr/>
            <p:nvPr/>
          </p:nvSpPr>
          <p:spPr bwMode="auto">
            <a:xfrm>
              <a:off x="4248151" y="4654551"/>
              <a:ext cx="14288" cy="30163"/>
            </a:xfrm>
            <a:custGeom>
              <a:avLst/>
              <a:gdLst>
                <a:gd name="T0" fmla="*/ 5 w 9"/>
                <a:gd name="T1" fmla="*/ 0 h 19"/>
                <a:gd name="T2" fmla="*/ 0 w 9"/>
                <a:gd name="T3" fmla="*/ 16 h 19"/>
                <a:gd name="T4" fmla="*/ 5 w 9"/>
                <a:gd name="T5" fmla="*/ 19 h 19"/>
                <a:gd name="T6" fmla="*/ 9 w 9"/>
                <a:gd name="T7" fmla="*/ 2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0" y="16"/>
                  </a:lnTo>
                  <a:lnTo>
                    <a:pt x="5" y="19"/>
                  </a:lnTo>
                  <a:lnTo>
                    <a:pt x="9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49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ṩ1ïḓé">
              <a:extLst>
                <a:ext uri="{FF2B5EF4-FFF2-40B4-BE49-F238E27FC236}">
                  <a16:creationId xmlns:a16="http://schemas.microsoft.com/office/drawing/2014/main" id="{55E2A1CC-7630-41D9-BE41-61ADC1F1AD74}"/>
                </a:ext>
              </a:extLst>
            </p:cNvPr>
            <p:cNvSpPr/>
            <p:nvPr/>
          </p:nvSpPr>
          <p:spPr bwMode="auto">
            <a:xfrm>
              <a:off x="4248151" y="4654551"/>
              <a:ext cx="14288" cy="30163"/>
            </a:xfrm>
            <a:custGeom>
              <a:avLst/>
              <a:gdLst>
                <a:gd name="T0" fmla="*/ 5 w 9"/>
                <a:gd name="T1" fmla="*/ 0 h 19"/>
                <a:gd name="T2" fmla="*/ 0 w 9"/>
                <a:gd name="T3" fmla="*/ 16 h 19"/>
                <a:gd name="T4" fmla="*/ 5 w 9"/>
                <a:gd name="T5" fmla="*/ 19 h 19"/>
                <a:gd name="T6" fmla="*/ 9 w 9"/>
                <a:gd name="T7" fmla="*/ 2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0" y="16"/>
                  </a:lnTo>
                  <a:lnTo>
                    <a:pt x="5" y="19"/>
                  </a:lnTo>
                  <a:lnTo>
                    <a:pt x="9" y="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sľiḍe">
              <a:extLst>
                <a:ext uri="{FF2B5EF4-FFF2-40B4-BE49-F238E27FC236}">
                  <a16:creationId xmlns:a16="http://schemas.microsoft.com/office/drawing/2014/main" id="{3B2643B5-D7D2-4AD8-BBF5-EC7919FFCA01}"/>
                </a:ext>
              </a:extLst>
            </p:cNvPr>
            <p:cNvSpPr/>
            <p:nvPr/>
          </p:nvSpPr>
          <p:spPr bwMode="auto">
            <a:xfrm>
              <a:off x="4233863" y="4724401"/>
              <a:ext cx="14288" cy="30163"/>
            </a:xfrm>
            <a:custGeom>
              <a:avLst/>
              <a:gdLst>
                <a:gd name="T0" fmla="*/ 4 w 9"/>
                <a:gd name="T1" fmla="*/ 0 h 19"/>
                <a:gd name="T2" fmla="*/ 0 w 9"/>
                <a:gd name="T3" fmla="*/ 16 h 19"/>
                <a:gd name="T4" fmla="*/ 4 w 9"/>
                <a:gd name="T5" fmla="*/ 19 h 19"/>
                <a:gd name="T6" fmla="*/ 9 w 9"/>
                <a:gd name="T7" fmla="*/ 0 h 19"/>
                <a:gd name="T8" fmla="*/ 4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9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49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Sļïdé">
              <a:extLst>
                <a:ext uri="{FF2B5EF4-FFF2-40B4-BE49-F238E27FC236}">
                  <a16:creationId xmlns:a16="http://schemas.microsoft.com/office/drawing/2014/main" id="{DAE52D0E-4F34-4F49-AB4A-11D0E9E26083}"/>
                </a:ext>
              </a:extLst>
            </p:cNvPr>
            <p:cNvSpPr/>
            <p:nvPr/>
          </p:nvSpPr>
          <p:spPr bwMode="auto">
            <a:xfrm>
              <a:off x="4233863" y="4724401"/>
              <a:ext cx="14288" cy="30163"/>
            </a:xfrm>
            <a:custGeom>
              <a:avLst/>
              <a:gdLst>
                <a:gd name="T0" fmla="*/ 4 w 9"/>
                <a:gd name="T1" fmla="*/ 0 h 19"/>
                <a:gd name="T2" fmla="*/ 0 w 9"/>
                <a:gd name="T3" fmla="*/ 16 h 19"/>
                <a:gd name="T4" fmla="*/ 4 w 9"/>
                <a:gd name="T5" fmla="*/ 19 h 19"/>
                <a:gd name="T6" fmla="*/ 9 w 9"/>
                <a:gd name="T7" fmla="*/ 0 h 19"/>
                <a:gd name="T8" fmla="*/ 4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9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sḷïḓê">
              <a:extLst>
                <a:ext uri="{FF2B5EF4-FFF2-40B4-BE49-F238E27FC236}">
                  <a16:creationId xmlns:a16="http://schemas.microsoft.com/office/drawing/2014/main" id="{17E53FAE-F567-4BBA-8D11-CB03D6B13352}"/>
                </a:ext>
              </a:extLst>
            </p:cNvPr>
            <p:cNvSpPr/>
            <p:nvPr/>
          </p:nvSpPr>
          <p:spPr bwMode="auto">
            <a:xfrm>
              <a:off x="4217988" y="4791076"/>
              <a:ext cx="11113" cy="28575"/>
            </a:xfrm>
            <a:custGeom>
              <a:avLst/>
              <a:gdLst>
                <a:gd name="T0" fmla="*/ 3 w 7"/>
                <a:gd name="T1" fmla="*/ 0 h 18"/>
                <a:gd name="T2" fmla="*/ 0 w 7"/>
                <a:gd name="T3" fmla="*/ 16 h 18"/>
                <a:gd name="T4" fmla="*/ 3 w 7"/>
                <a:gd name="T5" fmla="*/ 18 h 18"/>
                <a:gd name="T6" fmla="*/ 7 w 7"/>
                <a:gd name="T7" fmla="*/ 2 h 18"/>
                <a:gd name="T8" fmla="*/ 3 w 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8">
                  <a:moveTo>
                    <a:pt x="3" y="0"/>
                  </a:moveTo>
                  <a:lnTo>
                    <a:pt x="0" y="16"/>
                  </a:lnTo>
                  <a:lnTo>
                    <a:pt x="3" y="18"/>
                  </a:lnTo>
                  <a:lnTo>
                    <a:pt x="7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49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şḷiḑê">
              <a:extLst>
                <a:ext uri="{FF2B5EF4-FFF2-40B4-BE49-F238E27FC236}">
                  <a16:creationId xmlns:a16="http://schemas.microsoft.com/office/drawing/2014/main" id="{9033A6B5-6E33-44DC-A01E-A730EC8645FF}"/>
                </a:ext>
              </a:extLst>
            </p:cNvPr>
            <p:cNvSpPr/>
            <p:nvPr/>
          </p:nvSpPr>
          <p:spPr bwMode="auto">
            <a:xfrm>
              <a:off x="4217988" y="4791076"/>
              <a:ext cx="11113" cy="28575"/>
            </a:xfrm>
            <a:custGeom>
              <a:avLst/>
              <a:gdLst>
                <a:gd name="T0" fmla="*/ 3 w 7"/>
                <a:gd name="T1" fmla="*/ 0 h 18"/>
                <a:gd name="T2" fmla="*/ 0 w 7"/>
                <a:gd name="T3" fmla="*/ 16 h 18"/>
                <a:gd name="T4" fmla="*/ 3 w 7"/>
                <a:gd name="T5" fmla="*/ 18 h 18"/>
                <a:gd name="T6" fmla="*/ 7 w 7"/>
                <a:gd name="T7" fmla="*/ 2 h 18"/>
                <a:gd name="T8" fmla="*/ 3 w 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8">
                  <a:moveTo>
                    <a:pt x="3" y="0"/>
                  </a:moveTo>
                  <a:lnTo>
                    <a:pt x="0" y="16"/>
                  </a:lnTo>
                  <a:lnTo>
                    <a:pt x="3" y="18"/>
                  </a:lnTo>
                  <a:lnTo>
                    <a:pt x="7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ľïḓé">
              <a:extLst>
                <a:ext uri="{FF2B5EF4-FFF2-40B4-BE49-F238E27FC236}">
                  <a16:creationId xmlns:a16="http://schemas.microsoft.com/office/drawing/2014/main" id="{52FE6C89-9204-4821-808D-A43E498DA97E}"/>
                </a:ext>
              </a:extLst>
            </p:cNvPr>
            <p:cNvSpPr/>
            <p:nvPr/>
          </p:nvSpPr>
          <p:spPr bwMode="auto">
            <a:xfrm>
              <a:off x="4189413" y="4883151"/>
              <a:ext cx="17463" cy="58738"/>
            </a:xfrm>
            <a:custGeom>
              <a:avLst/>
              <a:gdLst>
                <a:gd name="T0" fmla="*/ 7 w 11"/>
                <a:gd name="T1" fmla="*/ 0 h 37"/>
                <a:gd name="T2" fmla="*/ 0 w 11"/>
                <a:gd name="T3" fmla="*/ 35 h 37"/>
                <a:gd name="T4" fmla="*/ 2 w 11"/>
                <a:gd name="T5" fmla="*/ 37 h 37"/>
                <a:gd name="T6" fmla="*/ 11 w 11"/>
                <a:gd name="T7" fmla="*/ 2 h 37"/>
                <a:gd name="T8" fmla="*/ 7 w 1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7">
                  <a:moveTo>
                    <a:pt x="7" y="0"/>
                  </a:moveTo>
                  <a:lnTo>
                    <a:pt x="0" y="35"/>
                  </a:lnTo>
                  <a:lnTo>
                    <a:pt x="2" y="37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66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ṧḻiḑe">
              <a:extLst>
                <a:ext uri="{FF2B5EF4-FFF2-40B4-BE49-F238E27FC236}">
                  <a16:creationId xmlns:a16="http://schemas.microsoft.com/office/drawing/2014/main" id="{361629AB-DB35-4F11-A6D2-4A90083C5AE9}"/>
                </a:ext>
              </a:extLst>
            </p:cNvPr>
            <p:cNvSpPr/>
            <p:nvPr/>
          </p:nvSpPr>
          <p:spPr bwMode="auto">
            <a:xfrm>
              <a:off x="4189413" y="4883151"/>
              <a:ext cx="17463" cy="58738"/>
            </a:xfrm>
            <a:custGeom>
              <a:avLst/>
              <a:gdLst>
                <a:gd name="T0" fmla="*/ 7 w 11"/>
                <a:gd name="T1" fmla="*/ 0 h 37"/>
                <a:gd name="T2" fmla="*/ 0 w 11"/>
                <a:gd name="T3" fmla="*/ 35 h 37"/>
                <a:gd name="T4" fmla="*/ 2 w 11"/>
                <a:gd name="T5" fmla="*/ 37 h 37"/>
                <a:gd name="T6" fmla="*/ 11 w 11"/>
                <a:gd name="T7" fmla="*/ 2 h 37"/>
                <a:gd name="T8" fmla="*/ 7 w 1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7">
                  <a:moveTo>
                    <a:pt x="7" y="0"/>
                  </a:moveTo>
                  <a:lnTo>
                    <a:pt x="0" y="35"/>
                  </a:lnTo>
                  <a:lnTo>
                    <a:pt x="2" y="37"/>
                  </a:lnTo>
                  <a:lnTo>
                    <a:pt x="11" y="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ś1îḓe">
              <a:extLst>
                <a:ext uri="{FF2B5EF4-FFF2-40B4-BE49-F238E27FC236}">
                  <a16:creationId xmlns:a16="http://schemas.microsoft.com/office/drawing/2014/main" id="{EEC3FD1A-476B-416B-BDCB-D0CA6AA85969}"/>
                </a:ext>
              </a:extLst>
            </p:cNvPr>
            <p:cNvSpPr/>
            <p:nvPr/>
          </p:nvSpPr>
          <p:spPr bwMode="auto">
            <a:xfrm>
              <a:off x="4152901" y="4938713"/>
              <a:ext cx="39688" cy="153988"/>
            </a:xfrm>
            <a:custGeom>
              <a:avLst/>
              <a:gdLst>
                <a:gd name="T0" fmla="*/ 23 w 25"/>
                <a:gd name="T1" fmla="*/ 0 h 97"/>
                <a:gd name="T2" fmla="*/ 0 w 25"/>
                <a:gd name="T3" fmla="*/ 97 h 97"/>
                <a:gd name="T4" fmla="*/ 2 w 25"/>
                <a:gd name="T5" fmla="*/ 97 h 97"/>
                <a:gd name="T6" fmla="*/ 25 w 25"/>
                <a:gd name="T7" fmla="*/ 2 h 97"/>
                <a:gd name="T8" fmla="*/ 23 w 25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7">
                  <a:moveTo>
                    <a:pt x="23" y="0"/>
                  </a:moveTo>
                  <a:lnTo>
                    <a:pt x="0" y="97"/>
                  </a:lnTo>
                  <a:lnTo>
                    <a:pt x="2" y="97"/>
                  </a:lnTo>
                  <a:lnTo>
                    <a:pt x="2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ṧḻïḑê">
              <a:extLst>
                <a:ext uri="{FF2B5EF4-FFF2-40B4-BE49-F238E27FC236}">
                  <a16:creationId xmlns:a16="http://schemas.microsoft.com/office/drawing/2014/main" id="{8B5A6BD7-387C-4FA7-863F-79CB594E6CFC}"/>
                </a:ext>
              </a:extLst>
            </p:cNvPr>
            <p:cNvSpPr/>
            <p:nvPr/>
          </p:nvSpPr>
          <p:spPr bwMode="auto">
            <a:xfrm>
              <a:off x="4152901" y="4938713"/>
              <a:ext cx="39688" cy="153988"/>
            </a:xfrm>
            <a:custGeom>
              <a:avLst/>
              <a:gdLst>
                <a:gd name="T0" fmla="*/ 23 w 25"/>
                <a:gd name="T1" fmla="*/ 0 h 97"/>
                <a:gd name="T2" fmla="*/ 0 w 25"/>
                <a:gd name="T3" fmla="*/ 97 h 97"/>
                <a:gd name="T4" fmla="*/ 2 w 25"/>
                <a:gd name="T5" fmla="*/ 97 h 97"/>
                <a:gd name="T6" fmla="*/ 25 w 25"/>
                <a:gd name="T7" fmla="*/ 2 h 97"/>
                <a:gd name="T8" fmla="*/ 23 w 25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7">
                  <a:moveTo>
                    <a:pt x="23" y="0"/>
                  </a:moveTo>
                  <a:lnTo>
                    <a:pt x="0" y="97"/>
                  </a:lnTo>
                  <a:lnTo>
                    <a:pt x="2" y="97"/>
                  </a:lnTo>
                  <a:lnTo>
                    <a:pt x="25" y="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ṩḷídé">
              <a:extLst>
                <a:ext uri="{FF2B5EF4-FFF2-40B4-BE49-F238E27FC236}">
                  <a16:creationId xmlns:a16="http://schemas.microsoft.com/office/drawing/2014/main" id="{488E89BC-4BED-4871-A57F-6FA7750F2C1A}"/>
                </a:ext>
              </a:extLst>
            </p:cNvPr>
            <p:cNvSpPr/>
            <p:nvPr/>
          </p:nvSpPr>
          <p:spPr bwMode="auto">
            <a:xfrm>
              <a:off x="4498976" y="3205163"/>
              <a:ext cx="107950" cy="420688"/>
            </a:xfrm>
            <a:custGeom>
              <a:avLst/>
              <a:gdLst>
                <a:gd name="T0" fmla="*/ 28 w 29"/>
                <a:gd name="T1" fmla="*/ 0 h 114"/>
                <a:gd name="T2" fmla="*/ 26 w 29"/>
                <a:gd name="T3" fmla="*/ 7 h 114"/>
                <a:gd name="T4" fmla="*/ 26 w 29"/>
                <a:gd name="T5" fmla="*/ 7 h 114"/>
                <a:gd name="T6" fmla="*/ 26 w 29"/>
                <a:gd name="T7" fmla="*/ 7 h 114"/>
                <a:gd name="T8" fmla="*/ 26 w 29"/>
                <a:gd name="T9" fmla="*/ 7 h 114"/>
                <a:gd name="T10" fmla="*/ 24 w 29"/>
                <a:gd name="T11" fmla="*/ 16 h 114"/>
                <a:gd name="T12" fmla="*/ 6 w 29"/>
                <a:gd name="T13" fmla="*/ 88 h 114"/>
                <a:gd name="T14" fmla="*/ 6 w 29"/>
                <a:gd name="T15" fmla="*/ 88 h 114"/>
                <a:gd name="T16" fmla="*/ 0 w 29"/>
                <a:gd name="T17" fmla="*/ 113 h 114"/>
                <a:gd name="T18" fmla="*/ 4 w 29"/>
                <a:gd name="T19" fmla="*/ 114 h 114"/>
                <a:gd name="T20" fmla="*/ 29 w 29"/>
                <a:gd name="T21" fmla="*/ 12 h 114"/>
                <a:gd name="T22" fmla="*/ 28 w 29"/>
                <a:gd name="T23" fmla="*/ 6 h 114"/>
                <a:gd name="T24" fmla="*/ 28 w 29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14">
                  <a:moveTo>
                    <a:pt x="28" y="0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0"/>
                    <a:pt x="28" y="8"/>
                    <a:pt x="28" y="6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585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śļîďè">
              <a:extLst>
                <a:ext uri="{FF2B5EF4-FFF2-40B4-BE49-F238E27FC236}">
                  <a16:creationId xmlns:a16="http://schemas.microsoft.com/office/drawing/2014/main" id="{56AEE14B-5ADB-4B64-8350-5E0EE040280A}"/>
                </a:ext>
              </a:extLst>
            </p:cNvPr>
            <p:cNvSpPr/>
            <p:nvPr/>
          </p:nvSpPr>
          <p:spPr bwMode="auto">
            <a:xfrm>
              <a:off x="4398963" y="3667126"/>
              <a:ext cx="103188" cy="379413"/>
            </a:xfrm>
            <a:custGeom>
              <a:avLst/>
              <a:gdLst>
                <a:gd name="T0" fmla="*/ 12 w 65"/>
                <a:gd name="T1" fmla="*/ 195 h 239"/>
                <a:gd name="T2" fmla="*/ 0 w 65"/>
                <a:gd name="T3" fmla="*/ 236 h 239"/>
                <a:gd name="T4" fmla="*/ 7 w 65"/>
                <a:gd name="T5" fmla="*/ 239 h 239"/>
                <a:gd name="T6" fmla="*/ 19 w 65"/>
                <a:gd name="T7" fmla="*/ 197 h 239"/>
                <a:gd name="T8" fmla="*/ 12 w 65"/>
                <a:gd name="T9" fmla="*/ 195 h 239"/>
                <a:gd name="T10" fmla="*/ 19 w 65"/>
                <a:gd name="T11" fmla="*/ 158 h 239"/>
                <a:gd name="T12" fmla="*/ 14 w 65"/>
                <a:gd name="T13" fmla="*/ 181 h 239"/>
                <a:gd name="T14" fmla="*/ 21 w 65"/>
                <a:gd name="T15" fmla="*/ 183 h 239"/>
                <a:gd name="T16" fmla="*/ 28 w 65"/>
                <a:gd name="T17" fmla="*/ 160 h 239"/>
                <a:gd name="T18" fmla="*/ 19 w 65"/>
                <a:gd name="T19" fmla="*/ 158 h 239"/>
                <a:gd name="T20" fmla="*/ 28 w 65"/>
                <a:gd name="T21" fmla="*/ 120 h 239"/>
                <a:gd name="T22" fmla="*/ 24 w 65"/>
                <a:gd name="T23" fmla="*/ 144 h 239"/>
                <a:gd name="T24" fmla="*/ 31 w 65"/>
                <a:gd name="T25" fmla="*/ 146 h 239"/>
                <a:gd name="T26" fmla="*/ 35 w 65"/>
                <a:gd name="T27" fmla="*/ 125 h 239"/>
                <a:gd name="T28" fmla="*/ 28 w 65"/>
                <a:gd name="T29" fmla="*/ 120 h 239"/>
                <a:gd name="T30" fmla="*/ 38 w 65"/>
                <a:gd name="T31" fmla="*/ 83 h 239"/>
                <a:gd name="T32" fmla="*/ 33 w 65"/>
                <a:gd name="T33" fmla="*/ 106 h 239"/>
                <a:gd name="T34" fmla="*/ 40 w 65"/>
                <a:gd name="T35" fmla="*/ 109 h 239"/>
                <a:gd name="T36" fmla="*/ 45 w 65"/>
                <a:gd name="T37" fmla="*/ 88 h 239"/>
                <a:gd name="T38" fmla="*/ 38 w 65"/>
                <a:gd name="T39" fmla="*/ 83 h 239"/>
                <a:gd name="T40" fmla="*/ 47 w 65"/>
                <a:gd name="T41" fmla="*/ 46 h 239"/>
                <a:gd name="T42" fmla="*/ 40 w 65"/>
                <a:gd name="T43" fmla="*/ 69 h 239"/>
                <a:gd name="T44" fmla="*/ 49 w 65"/>
                <a:gd name="T45" fmla="*/ 72 h 239"/>
                <a:gd name="T46" fmla="*/ 54 w 65"/>
                <a:gd name="T47" fmla="*/ 51 h 239"/>
                <a:gd name="T48" fmla="*/ 47 w 65"/>
                <a:gd name="T49" fmla="*/ 46 h 239"/>
                <a:gd name="T50" fmla="*/ 56 w 65"/>
                <a:gd name="T51" fmla="*/ 0 h 239"/>
                <a:gd name="T52" fmla="*/ 49 w 65"/>
                <a:gd name="T53" fmla="*/ 32 h 239"/>
                <a:gd name="T54" fmla="*/ 58 w 65"/>
                <a:gd name="T55" fmla="*/ 34 h 239"/>
                <a:gd name="T56" fmla="*/ 65 w 65"/>
                <a:gd name="T57" fmla="*/ 4 h 239"/>
                <a:gd name="T58" fmla="*/ 56 w 65"/>
                <a:gd name="T5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239">
                  <a:moveTo>
                    <a:pt x="12" y="195"/>
                  </a:moveTo>
                  <a:lnTo>
                    <a:pt x="0" y="236"/>
                  </a:lnTo>
                  <a:lnTo>
                    <a:pt x="7" y="239"/>
                  </a:lnTo>
                  <a:lnTo>
                    <a:pt x="19" y="197"/>
                  </a:lnTo>
                  <a:lnTo>
                    <a:pt x="12" y="195"/>
                  </a:lnTo>
                  <a:close/>
                  <a:moveTo>
                    <a:pt x="19" y="158"/>
                  </a:moveTo>
                  <a:lnTo>
                    <a:pt x="14" y="181"/>
                  </a:lnTo>
                  <a:lnTo>
                    <a:pt x="21" y="183"/>
                  </a:lnTo>
                  <a:lnTo>
                    <a:pt x="28" y="160"/>
                  </a:lnTo>
                  <a:lnTo>
                    <a:pt x="19" y="158"/>
                  </a:lnTo>
                  <a:close/>
                  <a:moveTo>
                    <a:pt x="28" y="120"/>
                  </a:moveTo>
                  <a:lnTo>
                    <a:pt x="24" y="144"/>
                  </a:lnTo>
                  <a:lnTo>
                    <a:pt x="31" y="146"/>
                  </a:lnTo>
                  <a:lnTo>
                    <a:pt x="35" y="125"/>
                  </a:lnTo>
                  <a:lnTo>
                    <a:pt x="28" y="120"/>
                  </a:lnTo>
                  <a:close/>
                  <a:moveTo>
                    <a:pt x="38" y="83"/>
                  </a:moveTo>
                  <a:lnTo>
                    <a:pt x="33" y="106"/>
                  </a:lnTo>
                  <a:lnTo>
                    <a:pt x="40" y="109"/>
                  </a:lnTo>
                  <a:lnTo>
                    <a:pt x="45" y="88"/>
                  </a:lnTo>
                  <a:lnTo>
                    <a:pt x="38" y="83"/>
                  </a:lnTo>
                  <a:close/>
                  <a:moveTo>
                    <a:pt x="47" y="46"/>
                  </a:moveTo>
                  <a:lnTo>
                    <a:pt x="40" y="69"/>
                  </a:lnTo>
                  <a:lnTo>
                    <a:pt x="49" y="72"/>
                  </a:lnTo>
                  <a:lnTo>
                    <a:pt x="54" y="51"/>
                  </a:lnTo>
                  <a:lnTo>
                    <a:pt x="47" y="46"/>
                  </a:lnTo>
                  <a:close/>
                  <a:moveTo>
                    <a:pt x="56" y="0"/>
                  </a:moveTo>
                  <a:lnTo>
                    <a:pt x="49" y="32"/>
                  </a:lnTo>
                  <a:lnTo>
                    <a:pt x="58" y="34"/>
                  </a:lnTo>
                  <a:lnTo>
                    <a:pt x="65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slïḓe">
              <a:extLst>
                <a:ext uri="{FF2B5EF4-FFF2-40B4-BE49-F238E27FC236}">
                  <a16:creationId xmlns:a16="http://schemas.microsoft.com/office/drawing/2014/main" id="{10DFFCE9-FB21-416C-AE89-F75DCD787424}"/>
                </a:ext>
              </a:extLst>
            </p:cNvPr>
            <p:cNvSpPr/>
            <p:nvPr/>
          </p:nvSpPr>
          <p:spPr bwMode="auto">
            <a:xfrm>
              <a:off x="4398963" y="3667126"/>
              <a:ext cx="103188" cy="379413"/>
            </a:xfrm>
            <a:custGeom>
              <a:avLst/>
              <a:gdLst>
                <a:gd name="T0" fmla="*/ 12 w 65"/>
                <a:gd name="T1" fmla="*/ 195 h 239"/>
                <a:gd name="T2" fmla="*/ 0 w 65"/>
                <a:gd name="T3" fmla="*/ 236 h 239"/>
                <a:gd name="T4" fmla="*/ 7 w 65"/>
                <a:gd name="T5" fmla="*/ 239 h 239"/>
                <a:gd name="T6" fmla="*/ 19 w 65"/>
                <a:gd name="T7" fmla="*/ 197 h 239"/>
                <a:gd name="T8" fmla="*/ 12 w 65"/>
                <a:gd name="T9" fmla="*/ 195 h 239"/>
                <a:gd name="T10" fmla="*/ 19 w 65"/>
                <a:gd name="T11" fmla="*/ 158 h 239"/>
                <a:gd name="T12" fmla="*/ 14 w 65"/>
                <a:gd name="T13" fmla="*/ 181 h 239"/>
                <a:gd name="T14" fmla="*/ 21 w 65"/>
                <a:gd name="T15" fmla="*/ 183 h 239"/>
                <a:gd name="T16" fmla="*/ 28 w 65"/>
                <a:gd name="T17" fmla="*/ 160 h 239"/>
                <a:gd name="T18" fmla="*/ 19 w 65"/>
                <a:gd name="T19" fmla="*/ 158 h 239"/>
                <a:gd name="T20" fmla="*/ 28 w 65"/>
                <a:gd name="T21" fmla="*/ 120 h 239"/>
                <a:gd name="T22" fmla="*/ 24 w 65"/>
                <a:gd name="T23" fmla="*/ 144 h 239"/>
                <a:gd name="T24" fmla="*/ 31 w 65"/>
                <a:gd name="T25" fmla="*/ 146 h 239"/>
                <a:gd name="T26" fmla="*/ 35 w 65"/>
                <a:gd name="T27" fmla="*/ 125 h 239"/>
                <a:gd name="T28" fmla="*/ 28 w 65"/>
                <a:gd name="T29" fmla="*/ 120 h 239"/>
                <a:gd name="T30" fmla="*/ 38 w 65"/>
                <a:gd name="T31" fmla="*/ 83 h 239"/>
                <a:gd name="T32" fmla="*/ 33 w 65"/>
                <a:gd name="T33" fmla="*/ 106 h 239"/>
                <a:gd name="T34" fmla="*/ 40 w 65"/>
                <a:gd name="T35" fmla="*/ 109 h 239"/>
                <a:gd name="T36" fmla="*/ 45 w 65"/>
                <a:gd name="T37" fmla="*/ 88 h 239"/>
                <a:gd name="T38" fmla="*/ 38 w 65"/>
                <a:gd name="T39" fmla="*/ 83 h 239"/>
                <a:gd name="T40" fmla="*/ 47 w 65"/>
                <a:gd name="T41" fmla="*/ 46 h 239"/>
                <a:gd name="T42" fmla="*/ 40 w 65"/>
                <a:gd name="T43" fmla="*/ 69 h 239"/>
                <a:gd name="T44" fmla="*/ 49 w 65"/>
                <a:gd name="T45" fmla="*/ 72 h 239"/>
                <a:gd name="T46" fmla="*/ 54 w 65"/>
                <a:gd name="T47" fmla="*/ 51 h 239"/>
                <a:gd name="T48" fmla="*/ 47 w 65"/>
                <a:gd name="T49" fmla="*/ 46 h 239"/>
                <a:gd name="T50" fmla="*/ 56 w 65"/>
                <a:gd name="T51" fmla="*/ 0 h 239"/>
                <a:gd name="T52" fmla="*/ 49 w 65"/>
                <a:gd name="T53" fmla="*/ 32 h 239"/>
                <a:gd name="T54" fmla="*/ 58 w 65"/>
                <a:gd name="T55" fmla="*/ 34 h 239"/>
                <a:gd name="T56" fmla="*/ 65 w 65"/>
                <a:gd name="T57" fmla="*/ 4 h 239"/>
                <a:gd name="T58" fmla="*/ 56 w 65"/>
                <a:gd name="T5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239">
                  <a:moveTo>
                    <a:pt x="12" y="195"/>
                  </a:moveTo>
                  <a:lnTo>
                    <a:pt x="0" y="236"/>
                  </a:lnTo>
                  <a:lnTo>
                    <a:pt x="7" y="239"/>
                  </a:lnTo>
                  <a:lnTo>
                    <a:pt x="19" y="197"/>
                  </a:lnTo>
                  <a:lnTo>
                    <a:pt x="12" y="195"/>
                  </a:lnTo>
                  <a:moveTo>
                    <a:pt x="19" y="158"/>
                  </a:moveTo>
                  <a:lnTo>
                    <a:pt x="14" y="181"/>
                  </a:lnTo>
                  <a:lnTo>
                    <a:pt x="21" y="183"/>
                  </a:lnTo>
                  <a:lnTo>
                    <a:pt x="28" y="160"/>
                  </a:lnTo>
                  <a:lnTo>
                    <a:pt x="19" y="158"/>
                  </a:lnTo>
                  <a:moveTo>
                    <a:pt x="28" y="120"/>
                  </a:moveTo>
                  <a:lnTo>
                    <a:pt x="24" y="144"/>
                  </a:lnTo>
                  <a:lnTo>
                    <a:pt x="31" y="146"/>
                  </a:lnTo>
                  <a:lnTo>
                    <a:pt x="35" y="125"/>
                  </a:lnTo>
                  <a:lnTo>
                    <a:pt x="28" y="120"/>
                  </a:lnTo>
                  <a:moveTo>
                    <a:pt x="38" y="83"/>
                  </a:moveTo>
                  <a:lnTo>
                    <a:pt x="33" y="106"/>
                  </a:lnTo>
                  <a:lnTo>
                    <a:pt x="40" y="109"/>
                  </a:lnTo>
                  <a:lnTo>
                    <a:pt x="45" y="88"/>
                  </a:lnTo>
                  <a:lnTo>
                    <a:pt x="38" y="83"/>
                  </a:lnTo>
                  <a:moveTo>
                    <a:pt x="47" y="46"/>
                  </a:moveTo>
                  <a:lnTo>
                    <a:pt x="40" y="69"/>
                  </a:lnTo>
                  <a:lnTo>
                    <a:pt x="49" y="72"/>
                  </a:lnTo>
                  <a:lnTo>
                    <a:pt x="54" y="51"/>
                  </a:lnTo>
                  <a:lnTo>
                    <a:pt x="47" y="46"/>
                  </a:lnTo>
                  <a:moveTo>
                    <a:pt x="56" y="0"/>
                  </a:moveTo>
                  <a:lnTo>
                    <a:pt x="49" y="32"/>
                  </a:lnTo>
                  <a:lnTo>
                    <a:pt x="58" y="34"/>
                  </a:lnTo>
                  <a:lnTo>
                    <a:pt x="65" y="4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ṩľîďè">
              <a:extLst>
                <a:ext uri="{FF2B5EF4-FFF2-40B4-BE49-F238E27FC236}">
                  <a16:creationId xmlns:a16="http://schemas.microsoft.com/office/drawing/2014/main" id="{60DE3368-1E05-4CB9-82E5-EBDC88E316A3}"/>
                </a:ext>
              </a:extLst>
            </p:cNvPr>
            <p:cNvSpPr/>
            <p:nvPr/>
          </p:nvSpPr>
          <p:spPr bwMode="auto">
            <a:xfrm>
              <a:off x="4473576" y="3717926"/>
              <a:ext cx="17463" cy="30163"/>
            </a:xfrm>
            <a:custGeom>
              <a:avLst/>
              <a:gdLst>
                <a:gd name="T0" fmla="*/ 2 w 11"/>
                <a:gd name="T1" fmla="*/ 0 h 19"/>
                <a:gd name="T2" fmla="*/ 0 w 11"/>
                <a:gd name="T3" fmla="*/ 14 h 19"/>
                <a:gd name="T4" fmla="*/ 7 w 11"/>
                <a:gd name="T5" fmla="*/ 19 h 19"/>
                <a:gd name="T6" fmla="*/ 11 w 11"/>
                <a:gd name="T7" fmla="*/ 2 h 19"/>
                <a:gd name="T8" fmla="*/ 2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2" y="0"/>
                  </a:moveTo>
                  <a:lnTo>
                    <a:pt x="0" y="14"/>
                  </a:lnTo>
                  <a:lnTo>
                    <a:pt x="7" y="19"/>
                  </a:lnTo>
                  <a:lnTo>
                    <a:pt x="1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0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şlïďê">
              <a:extLst>
                <a:ext uri="{FF2B5EF4-FFF2-40B4-BE49-F238E27FC236}">
                  <a16:creationId xmlns:a16="http://schemas.microsoft.com/office/drawing/2014/main" id="{5D0E8B6A-EBA0-4687-87BC-2CF243A74729}"/>
                </a:ext>
              </a:extLst>
            </p:cNvPr>
            <p:cNvSpPr/>
            <p:nvPr/>
          </p:nvSpPr>
          <p:spPr bwMode="auto">
            <a:xfrm>
              <a:off x="4473576" y="3717926"/>
              <a:ext cx="17463" cy="30163"/>
            </a:xfrm>
            <a:custGeom>
              <a:avLst/>
              <a:gdLst>
                <a:gd name="T0" fmla="*/ 2 w 11"/>
                <a:gd name="T1" fmla="*/ 0 h 19"/>
                <a:gd name="T2" fmla="*/ 0 w 11"/>
                <a:gd name="T3" fmla="*/ 14 h 19"/>
                <a:gd name="T4" fmla="*/ 7 w 11"/>
                <a:gd name="T5" fmla="*/ 19 h 19"/>
                <a:gd name="T6" fmla="*/ 11 w 11"/>
                <a:gd name="T7" fmla="*/ 2 h 19"/>
                <a:gd name="T8" fmla="*/ 2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2" y="0"/>
                  </a:moveTo>
                  <a:lnTo>
                    <a:pt x="0" y="14"/>
                  </a:lnTo>
                  <a:lnTo>
                    <a:pt x="7" y="19"/>
                  </a:lnTo>
                  <a:lnTo>
                    <a:pt x="11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śľíďè">
              <a:extLst>
                <a:ext uri="{FF2B5EF4-FFF2-40B4-BE49-F238E27FC236}">
                  <a16:creationId xmlns:a16="http://schemas.microsoft.com/office/drawing/2014/main" id="{D73BE671-246A-464A-82B6-40BF8D21199C}"/>
                </a:ext>
              </a:extLst>
            </p:cNvPr>
            <p:cNvSpPr/>
            <p:nvPr/>
          </p:nvSpPr>
          <p:spPr bwMode="auto">
            <a:xfrm>
              <a:off x="4459288" y="3776663"/>
              <a:ext cx="17463" cy="30163"/>
            </a:xfrm>
            <a:custGeom>
              <a:avLst/>
              <a:gdLst>
                <a:gd name="T0" fmla="*/ 2 w 11"/>
                <a:gd name="T1" fmla="*/ 0 h 19"/>
                <a:gd name="T2" fmla="*/ 0 w 11"/>
                <a:gd name="T3" fmla="*/ 14 h 19"/>
                <a:gd name="T4" fmla="*/ 7 w 11"/>
                <a:gd name="T5" fmla="*/ 19 h 19"/>
                <a:gd name="T6" fmla="*/ 11 w 11"/>
                <a:gd name="T7" fmla="*/ 3 h 19"/>
                <a:gd name="T8" fmla="*/ 2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2" y="0"/>
                  </a:moveTo>
                  <a:lnTo>
                    <a:pt x="0" y="14"/>
                  </a:lnTo>
                  <a:lnTo>
                    <a:pt x="7" y="19"/>
                  </a:lnTo>
                  <a:lnTo>
                    <a:pt x="1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0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Sḷiḋè">
              <a:extLst>
                <a:ext uri="{FF2B5EF4-FFF2-40B4-BE49-F238E27FC236}">
                  <a16:creationId xmlns:a16="http://schemas.microsoft.com/office/drawing/2014/main" id="{1BE05E11-75DF-4145-B00B-D8AFD84293DD}"/>
                </a:ext>
              </a:extLst>
            </p:cNvPr>
            <p:cNvSpPr/>
            <p:nvPr/>
          </p:nvSpPr>
          <p:spPr bwMode="auto">
            <a:xfrm>
              <a:off x="4459288" y="3776663"/>
              <a:ext cx="17463" cy="30163"/>
            </a:xfrm>
            <a:custGeom>
              <a:avLst/>
              <a:gdLst>
                <a:gd name="T0" fmla="*/ 2 w 11"/>
                <a:gd name="T1" fmla="*/ 0 h 19"/>
                <a:gd name="T2" fmla="*/ 0 w 11"/>
                <a:gd name="T3" fmla="*/ 14 h 19"/>
                <a:gd name="T4" fmla="*/ 7 w 11"/>
                <a:gd name="T5" fmla="*/ 19 h 19"/>
                <a:gd name="T6" fmla="*/ 11 w 11"/>
                <a:gd name="T7" fmla="*/ 3 h 19"/>
                <a:gd name="T8" fmla="*/ 2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2" y="0"/>
                  </a:moveTo>
                  <a:lnTo>
                    <a:pt x="0" y="14"/>
                  </a:lnTo>
                  <a:lnTo>
                    <a:pt x="7" y="19"/>
                  </a:lnTo>
                  <a:lnTo>
                    <a:pt x="11" y="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śľîďé">
              <a:extLst>
                <a:ext uri="{FF2B5EF4-FFF2-40B4-BE49-F238E27FC236}">
                  <a16:creationId xmlns:a16="http://schemas.microsoft.com/office/drawing/2014/main" id="{802FCB11-7D12-4DF7-B93C-E9F87A5B5515}"/>
                </a:ext>
              </a:extLst>
            </p:cNvPr>
            <p:cNvSpPr/>
            <p:nvPr/>
          </p:nvSpPr>
          <p:spPr bwMode="auto">
            <a:xfrm>
              <a:off x="4443413" y="3835401"/>
              <a:ext cx="19050" cy="30163"/>
            </a:xfrm>
            <a:custGeom>
              <a:avLst/>
              <a:gdLst>
                <a:gd name="T0" fmla="*/ 5 w 12"/>
                <a:gd name="T1" fmla="*/ 0 h 19"/>
                <a:gd name="T2" fmla="*/ 0 w 12"/>
                <a:gd name="T3" fmla="*/ 14 h 19"/>
                <a:gd name="T4" fmla="*/ 7 w 12"/>
                <a:gd name="T5" fmla="*/ 19 h 19"/>
                <a:gd name="T6" fmla="*/ 12 w 12"/>
                <a:gd name="T7" fmla="*/ 3 h 19"/>
                <a:gd name="T8" fmla="*/ 5 w 1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5" y="0"/>
                  </a:moveTo>
                  <a:lnTo>
                    <a:pt x="0" y="14"/>
                  </a:lnTo>
                  <a:lnTo>
                    <a:pt x="7" y="19"/>
                  </a:lnTo>
                  <a:lnTo>
                    <a:pt x="12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0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s1îḋe">
              <a:extLst>
                <a:ext uri="{FF2B5EF4-FFF2-40B4-BE49-F238E27FC236}">
                  <a16:creationId xmlns:a16="http://schemas.microsoft.com/office/drawing/2014/main" id="{18814373-544A-4E2E-8A18-63779F24FA8C}"/>
                </a:ext>
              </a:extLst>
            </p:cNvPr>
            <p:cNvSpPr/>
            <p:nvPr/>
          </p:nvSpPr>
          <p:spPr bwMode="auto">
            <a:xfrm>
              <a:off x="4443413" y="3835401"/>
              <a:ext cx="19050" cy="30163"/>
            </a:xfrm>
            <a:custGeom>
              <a:avLst/>
              <a:gdLst>
                <a:gd name="T0" fmla="*/ 5 w 12"/>
                <a:gd name="T1" fmla="*/ 0 h 19"/>
                <a:gd name="T2" fmla="*/ 0 w 12"/>
                <a:gd name="T3" fmla="*/ 14 h 19"/>
                <a:gd name="T4" fmla="*/ 7 w 12"/>
                <a:gd name="T5" fmla="*/ 19 h 19"/>
                <a:gd name="T6" fmla="*/ 12 w 12"/>
                <a:gd name="T7" fmla="*/ 3 h 19"/>
                <a:gd name="T8" fmla="*/ 5 w 1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5" y="0"/>
                  </a:moveTo>
                  <a:lnTo>
                    <a:pt x="0" y="14"/>
                  </a:lnTo>
                  <a:lnTo>
                    <a:pt x="7" y="19"/>
                  </a:lnTo>
                  <a:lnTo>
                    <a:pt x="12" y="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ṡļíḍe">
              <a:extLst>
                <a:ext uri="{FF2B5EF4-FFF2-40B4-BE49-F238E27FC236}">
                  <a16:creationId xmlns:a16="http://schemas.microsoft.com/office/drawing/2014/main" id="{45F35775-51B9-486C-9C56-89DA37D82E82}"/>
                </a:ext>
              </a:extLst>
            </p:cNvPr>
            <p:cNvSpPr/>
            <p:nvPr/>
          </p:nvSpPr>
          <p:spPr bwMode="auto">
            <a:xfrm>
              <a:off x="4429126" y="3895726"/>
              <a:ext cx="19050" cy="25400"/>
            </a:xfrm>
            <a:custGeom>
              <a:avLst/>
              <a:gdLst>
                <a:gd name="T0" fmla="*/ 5 w 12"/>
                <a:gd name="T1" fmla="*/ 0 h 16"/>
                <a:gd name="T2" fmla="*/ 0 w 12"/>
                <a:gd name="T3" fmla="*/ 14 h 16"/>
                <a:gd name="T4" fmla="*/ 9 w 12"/>
                <a:gd name="T5" fmla="*/ 16 h 16"/>
                <a:gd name="T6" fmla="*/ 12 w 12"/>
                <a:gd name="T7" fmla="*/ 2 h 16"/>
                <a:gd name="T8" fmla="*/ 5 w 1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5" y="0"/>
                  </a:moveTo>
                  <a:lnTo>
                    <a:pt x="0" y="14"/>
                  </a:lnTo>
                  <a:lnTo>
                    <a:pt x="9" y="16"/>
                  </a:lnTo>
                  <a:lnTo>
                    <a:pt x="1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0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şľïḓé">
              <a:extLst>
                <a:ext uri="{FF2B5EF4-FFF2-40B4-BE49-F238E27FC236}">
                  <a16:creationId xmlns:a16="http://schemas.microsoft.com/office/drawing/2014/main" id="{8767AADD-0C01-42A5-B7F1-DF915D683098}"/>
                </a:ext>
              </a:extLst>
            </p:cNvPr>
            <p:cNvSpPr/>
            <p:nvPr/>
          </p:nvSpPr>
          <p:spPr bwMode="auto">
            <a:xfrm>
              <a:off x="4429126" y="3895726"/>
              <a:ext cx="19050" cy="25400"/>
            </a:xfrm>
            <a:custGeom>
              <a:avLst/>
              <a:gdLst>
                <a:gd name="T0" fmla="*/ 5 w 12"/>
                <a:gd name="T1" fmla="*/ 0 h 16"/>
                <a:gd name="T2" fmla="*/ 0 w 12"/>
                <a:gd name="T3" fmla="*/ 14 h 16"/>
                <a:gd name="T4" fmla="*/ 9 w 12"/>
                <a:gd name="T5" fmla="*/ 16 h 16"/>
                <a:gd name="T6" fmla="*/ 12 w 12"/>
                <a:gd name="T7" fmla="*/ 2 h 16"/>
                <a:gd name="T8" fmla="*/ 5 w 1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5" y="0"/>
                  </a:moveTo>
                  <a:lnTo>
                    <a:pt x="0" y="14"/>
                  </a:lnTo>
                  <a:lnTo>
                    <a:pt x="9" y="16"/>
                  </a:lnTo>
                  <a:lnTo>
                    <a:pt x="12" y="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ślïḋé">
              <a:extLst>
                <a:ext uri="{FF2B5EF4-FFF2-40B4-BE49-F238E27FC236}">
                  <a16:creationId xmlns:a16="http://schemas.microsoft.com/office/drawing/2014/main" id="{AAD6D303-EBF2-4D52-993D-6D7EE2F1B2C3}"/>
                </a:ext>
              </a:extLst>
            </p:cNvPr>
            <p:cNvSpPr/>
            <p:nvPr/>
          </p:nvSpPr>
          <p:spPr bwMode="auto">
            <a:xfrm>
              <a:off x="4418013" y="3954463"/>
              <a:ext cx="14288" cy="25400"/>
            </a:xfrm>
            <a:custGeom>
              <a:avLst/>
              <a:gdLst>
                <a:gd name="T0" fmla="*/ 2 w 9"/>
                <a:gd name="T1" fmla="*/ 0 h 16"/>
                <a:gd name="T2" fmla="*/ 0 w 9"/>
                <a:gd name="T3" fmla="*/ 14 h 16"/>
                <a:gd name="T4" fmla="*/ 7 w 9"/>
                <a:gd name="T5" fmla="*/ 16 h 16"/>
                <a:gd name="T6" fmla="*/ 9 w 9"/>
                <a:gd name="T7" fmla="*/ 2 h 16"/>
                <a:gd name="T8" fmla="*/ 2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2" y="0"/>
                  </a:moveTo>
                  <a:lnTo>
                    <a:pt x="0" y="14"/>
                  </a:lnTo>
                  <a:lnTo>
                    <a:pt x="7" y="16"/>
                  </a:lnTo>
                  <a:lnTo>
                    <a:pt x="9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0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ṥ1iďé">
              <a:extLst>
                <a:ext uri="{FF2B5EF4-FFF2-40B4-BE49-F238E27FC236}">
                  <a16:creationId xmlns:a16="http://schemas.microsoft.com/office/drawing/2014/main" id="{7B82C844-B65C-44FF-B1D0-258097617E0C}"/>
                </a:ext>
              </a:extLst>
            </p:cNvPr>
            <p:cNvSpPr/>
            <p:nvPr/>
          </p:nvSpPr>
          <p:spPr bwMode="auto">
            <a:xfrm>
              <a:off x="4418013" y="3954463"/>
              <a:ext cx="14288" cy="25400"/>
            </a:xfrm>
            <a:custGeom>
              <a:avLst/>
              <a:gdLst>
                <a:gd name="T0" fmla="*/ 2 w 9"/>
                <a:gd name="T1" fmla="*/ 0 h 16"/>
                <a:gd name="T2" fmla="*/ 0 w 9"/>
                <a:gd name="T3" fmla="*/ 14 h 16"/>
                <a:gd name="T4" fmla="*/ 7 w 9"/>
                <a:gd name="T5" fmla="*/ 16 h 16"/>
                <a:gd name="T6" fmla="*/ 9 w 9"/>
                <a:gd name="T7" fmla="*/ 2 h 16"/>
                <a:gd name="T8" fmla="*/ 2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2" y="0"/>
                  </a:moveTo>
                  <a:lnTo>
                    <a:pt x="0" y="14"/>
                  </a:lnTo>
                  <a:lnTo>
                    <a:pt x="7" y="16"/>
                  </a:lnTo>
                  <a:lnTo>
                    <a:pt x="9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$1íďê">
              <a:extLst>
                <a:ext uri="{FF2B5EF4-FFF2-40B4-BE49-F238E27FC236}">
                  <a16:creationId xmlns:a16="http://schemas.microsoft.com/office/drawing/2014/main" id="{9761581B-0DB0-45B6-8641-DF78A8D1A10F}"/>
                </a:ext>
              </a:extLst>
            </p:cNvPr>
            <p:cNvSpPr/>
            <p:nvPr/>
          </p:nvSpPr>
          <p:spPr bwMode="auto">
            <a:xfrm>
              <a:off x="4487863" y="3622676"/>
              <a:ext cx="25400" cy="50800"/>
            </a:xfrm>
            <a:custGeom>
              <a:avLst/>
              <a:gdLst>
                <a:gd name="T0" fmla="*/ 7 w 16"/>
                <a:gd name="T1" fmla="*/ 0 h 32"/>
                <a:gd name="T2" fmla="*/ 0 w 16"/>
                <a:gd name="T3" fmla="*/ 28 h 32"/>
                <a:gd name="T4" fmla="*/ 9 w 16"/>
                <a:gd name="T5" fmla="*/ 32 h 32"/>
                <a:gd name="T6" fmla="*/ 16 w 16"/>
                <a:gd name="T7" fmla="*/ 2 h 32"/>
                <a:gd name="T8" fmla="*/ 7 w 1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7" y="0"/>
                  </a:moveTo>
                  <a:lnTo>
                    <a:pt x="0" y="28"/>
                  </a:lnTo>
                  <a:lnTo>
                    <a:pt x="9" y="32"/>
                  </a:lnTo>
                  <a:lnTo>
                    <a:pt x="16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$1ídé">
              <a:extLst>
                <a:ext uri="{FF2B5EF4-FFF2-40B4-BE49-F238E27FC236}">
                  <a16:creationId xmlns:a16="http://schemas.microsoft.com/office/drawing/2014/main" id="{EC0916FC-5DA3-4FF0-AB98-CE9A1292428F}"/>
                </a:ext>
              </a:extLst>
            </p:cNvPr>
            <p:cNvSpPr/>
            <p:nvPr/>
          </p:nvSpPr>
          <p:spPr bwMode="auto">
            <a:xfrm>
              <a:off x="4487863" y="3622676"/>
              <a:ext cx="25400" cy="50800"/>
            </a:xfrm>
            <a:custGeom>
              <a:avLst/>
              <a:gdLst>
                <a:gd name="T0" fmla="*/ 7 w 16"/>
                <a:gd name="T1" fmla="*/ 0 h 32"/>
                <a:gd name="T2" fmla="*/ 0 w 16"/>
                <a:gd name="T3" fmla="*/ 28 h 32"/>
                <a:gd name="T4" fmla="*/ 9 w 16"/>
                <a:gd name="T5" fmla="*/ 32 h 32"/>
                <a:gd name="T6" fmla="*/ 16 w 16"/>
                <a:gd name="T7" fmla="*/ 2 h 32"/>
                <a:gd name="T8" fmla="*/ 7 w 1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7" y="0"/>
                  </a:moveTo>
                  <a:lnTo>
                    <a:pt x="0" y="28"/>
                  </a:lnTo>
                  <a:lnTo>
                    <a:pt x="9" y="32"/>
                  </a:lnTo>
                  <a:lnTo>
                    <a:pt x="16" y="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ṡļîḑè">
              <a:extLst>
                <a:ext uri="{FF2B5EF4-FFF2-40B4-BE49-F238E27FC236}">
                  <a16:creationId xmlns:a16="http://schemas.microsoft.com/office/drawing/2014/main" id="{8C41C3C5-87C5-491F-B18D-E37F1A2281BD}"/>
                </a:ext>
              </a:extLst>
            </p:cNvPr>
            <p:cNvSpPr/>
            <p:nvPr/>
          </p:nvSpPr>
          <p:spPr bwMode="auto">
            <a:xfrm>
              <a:off x="4392613" y="4041776"/>
              <a:ext cx="17463" cy="49213"/>
            </a:xfrm>
            <a:custGeom>
              <a:avLst/>
              <a:gdLst>
                <a:gd name="T0" fmla="*/ 4 w 11"/>
                <a:gd name="T1" fmla="*/ 0 h 31"/>
                <a:gd name="T2" fmla="*/ 0 w 11"/>
                <a:gd name="T3" fmla="*/ 28 h 31"/>
                <a:gd name="T4" fmla="*/ 4 w 11"/>
                <a:gd name="T5" fmla="*/ 31 h 31"/>
                <a:gd name="T6" fmla="*/ 11 w 11"/>
                <a:gd name="T7" fmla="*/ 3 h 31"/>
                <a:gd name="T8" fmla="*/ 4 w 1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1">
                  <a:moveTo>
                    <a:pt x="4" y="0"/>
                  </a:moveTo>
                  <a:lnTo>
                    <a:pt x="0" y="28"/>
                  </a:lnTo>
                  <a:lnTo>
                    <a:pt x="4" y="31"/>
                  </a:lnTo>
                  <a:lnTo>
                    <a:pt x="11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24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ļïḓé">
              <a:extLst>
                <a:ext uri="{FF2B5EF4-FFF2-40B4-BE49-F238E27FC236}">
                  <a16:creationId xmlns:a16="http://schemas.microsoft.com/office/drawing/2014/main" id="{3E23628A-0A34-4D20-81E4-ADB492821869}"/>
                </a:ext>
              </a:extLst>
            </p:cNvPr>
            <p:cNvSpPr/>
            <p:nvPr/>
          </p:nvSpPr>
          <p:spPr bwMode="auto">
            <a:xfrm>
              <a:off x="4392613" y="4041776"/>
              <a:ext cx="17463" cy="49213"/>
            </a:xfrm>
            <a:custGeom>
              <a:avLst/>
              <a:gdLst>
                <a:gd name="T0" fmla="*/ 4 w 11"/>
                <a:gd name="T1" fmla="*/ 0 h 31"/>
                <a:gd name="T2" fmla="*/ 0 w 11"/>
                <a:gd name="T3" fmla="*/ 28 h 31"/>
                <a:gd name="T4" fmla="*/ 4 w 11"/>
                <a:gd name="T5" fmla="*/ 31 h 31"/>
                <a:gd name="T6" fmla="*/ 11 w 11"/>
                <a:gd name="T7" fmla="*/ 3 h 31"/>
                <a:gd name="T8" fmla="*/ 4 w 1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1">
                  <a:moveTo>
                    <a:pt x="4" y="0"/>
                  </a:moveTo>
                  <a:lnTo>
                    <a:pt x="0" y="28"/>
                  </a:lnTo>
                  <a:lnTo>
                    <a:pt x="4" y="31"/>
                  </a:lnTo>
                  <a:lnTo>
                    <a:pt x="11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şḻídé">
              <a:extLst>
                <a:ext uri="{FF2B5EF4-FFF2-40B4-BE49-F238E27FC236}">
                  <a16:creationId xmlns:a16="http://schemas.microsoft.com/office/drawing/2014/main" id="{30D0D042-CF5F-42E3-8F15-096472C3D974}"/>
                </a:ext>
              </a:extLst>
            </p:cNvPr>
            <p:cNvSpPr/>
            <p:nvPr/>
          </p:nvSpPr>
          <p:spPr bwMode="auto">
            <a:xfrm>
              <a:off x="4373563" y="4086226"/>
              <a:ext cx="25400" cy="74613"/>
            </a:xfrm>
            <a:custGeom>
              <a:avLst/>
              <a:gdLst>
                <a:gd name="T0" fmla="*/ 9 w 16"/>
                <a:gd name="T1" fmla="*/ 0 h 47"/>
                <a:gd name="T2" fmla="*/ 0 w 16"/>
                <a:gd name="T3" fmla="*/ 44 h 47"/>
                <a:gd name="T4" fmla="*/ 7 w 16"/>
                <a:gd name="T5" fmla="*/ 47 h 47"/>
                <a:gd name="T6" fmla="*/ 16 w 16"/>
                <a:gd name="T7" fmla="*/ 3 h 47"/>
                <a:gd name="T8" fmla="*/ 9 w 16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7">
                  <a:moveTo>
                    <a:pt x="9" y="0"/>
                  </a:moveTo>
                  <a:lnTo>
                    <a:pt x="0" y="44"/>
                  </a:lnTo>
                  <a:lnTo>
                    <a:pt x="7" y="47"/>
                  </a:lnTo>
                  <a:lnTo>
                    <a:pt x="16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179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śľïḑe">
              <a:extLst>
                <a:ext uri="{FF2B5EF4-FFF2-40B4-BE49-F238E27FC236}">
                  <a16:creationId xmlns:a16="http://schemas.microsoft.com/office/drawing/2014/main" id="{21784F43-10C2-452E-B3EA-E7A6506965B6}"/>
                </a:ext>
              </a:extLst>
            </p:cNvPr>
            <p:cNvSpPr/>
            <p:nvPr/>
          </p:nvSpPr>
          <p:spPr bwMode="auto">
            <a:xfrm>
              <a:off x="4373563" y="4086226"/>
              <a:ext cx="25400" cy="74613"/>
            </a:xfrm>
            <a:custGeom>
              <a:avLst/>
              <a:gdLst>
                <a:gd name="T0" fmla="*/ 9 w 16"/>
                <a:gd name="T1" fmla="*/ 0 h 47"/>
                <a:gd name="T2" fmla="*/ 0 w 16"/>
                <a:gd name="T3" fmla="*/ 44 h 47"/>
                <a:gd name="T4" fmla="*/ 7 w 16"/>
                <a:gd name="T5" fmla="*/ 47 h 47"/>
                <a:gd name="T6" fmla="*/ 16 w 16"/>
                <a:gd name="T7" fmla="*/ 3 h 47"/>
                <a:gd name="T8" fmla="*/ 9 w 16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7">
                  <a:moveTo>
                    <a:pt x="9" y="0"/>
                  </a:moveTo>
                  <a:lnTo>
                    <a:pt x="0" y="44"/>
                  </a:lnTo>
                  <a:lnTo>
                    <a:pt x="7" y="47"/>
                  </a:lnTo>
                  <a:lnTo>
                    <a:pt x="16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Sḻîḋé">
              <a:extLst>
                <a:ext uri="{FF2B5EF4-FFF2-40B4-BE49-F238E27FC236}">
                  <a16:creationId xmlns:a16="http://schemas.microsoft.com/office/drawing/2014/main" id="{CE947C54-6F6C-4717-A289-C4E0C90455BF}"/>
                </a:ext>
              </a:extLst>
            </p:cNvPr>
            <p:cNvSpPr/>
            <p:nvPr/>
          </p:nvSpPr>
          <p:spPr bwMode="auto">
            <a:xfrm>
              <a:off x="4387851" y="4086226"/>
              <a:ext cx="11113" cy="4763"/>
            </a:xfrm>
            <a:custGeom>
              <a:avLst/>
              <a:gdLst>
                <a:gd name="T0" fmla="*/ 3 w 7"/>
                <a:gd name="T1" fmla="*/ 0 h 3"/>
                <a:gd name="T2" fmla="*/ 0 w 7"/>
                <a:gd name="T3" fmla="*/ 0 h 3"/>
                <a:gd name="T4" fmla="*/ 7 w 7"/>
                <a:gd name="T5" fmla="*/ 3 h 3"/>
                <a:gd name="T6" fmla="*/ 7 w 7"/>
                <a:gd name="T7" fmla="*/ 3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ṩlîdê">
              <a:extLst>
                <a:ext uri="{FF2B5EF4-FFF2-40B4-BE49-F238E27FC236}">
                  <a16:creationId xmlns:a16="http://schemas.microsoft.com/office/drawing/2014/main" id="{B46EC8C9-451E-4C6E-BEBB-78AD3716C17D}"/>
                </a:ext>
              </a:extLst>
            </p:cNvPr>
            <p:cNvSpPr/>
            <p:nvPr/>
          </p:nvSpPr>
          <p:spPr bwMode="auto">
            <a:xfrm>
              <a:off x="4387851" y="4086226"/>
              <a:ext cx="11113" cy="4763"/>
            </a:xfrm>
            <a:custGeom>
              <a:avLst/>
              <a:gdLst>
                <a:gd name="T0" fmla="*/ 3 w 7"/>
                <a:gd name="T1" fmla="*/ 0 h 3"/>
                <a:gd name="T2" fmla="*/ 0 w 7"/>
                <a:gd name="T3" fmla="*/ 0 h 3"/>
                <a:gd name="T4" fmla="*/ 7 w 7"/>
                <a:gd name="T5" fmla="*/ 3 h 3"/>
                <a:gd name="T6" fmla="*/ 7 w 7"/>
                <a:gd name="T7" fmla="*/ 3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şḻïde">
              <a:extLst>
                <a:ext uri="{FF2B5EF4-FFF2-40B4-BE49-F238E27FC236}">
                  <a16:creationId xmlns:a16="http://schemas.microsoft.com/office/drawing/2014/main" id="{2C38EFCC-EF7C-4E9C-ADAB-737A0105735D}"/>
                </a:ext>
              </a:extLst>
            </p:cNvPr>
            <p:cNvSpPr/>
            <p:nvPr/>
          </p:nvSpPr>
          <p:spPr bwMode="auto">
            <a:xfrm>
              <a:off x="4392613" y="4086226"/>
              <a:ext cx="6350" cy="4763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4 w 4"/>
                <a:gd name="T5" fmla="*/ 3 h 3"/>
                <a:gd name="T6" fmla="*/ 4 w 4"/>
                <a:gd name="T7" fmla="*/ 3 h 3"/>
                <a:gd name="T8" fmla="*/ 0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işľíde">
              <a:extLst>
                <a:ext uri="{FF2B5EF4-FFF2-40B4-BE49-F238E27FC236}">
                  <a16:creationId xmlns:a16="http://schemas.microsoft.com/office/drawing/2014/main" id="{CE241FF8-3BDF-474B-AECA-FD9DBC683773}"/>
                </a:ext>
              </a:extLst>
            </p:cNvPr>
            <p:cNvSpPr/>
            <p:nvPr/>
          </p:nvSpPr>
          <p:spPr bwMode="auto">
            <a:xfrm>
              <a:off x="4392613" y="4086226"/>
              <a:ext cx="6350" cy="4763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4 w 4"/>
                <a:gd name="T5" fmla="*/ 3 h 3"/>
                <a:gd name="T6" fmla="*/ 4 w 4"/>
                <a:gd name="T7" fmla="*/ 3 h 3"/>
                <a:gd name="T8" fmla="*/ 0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$1íḑê">
              <a:extLst>
                <a:ext uri="{FF2B5EF4-FFF2-40B4-BE49-F238E27FC236}">
                  <a16:creationId xmlns:a16="http://schemas.microsoft.com/office/drawing/2014/main" id="{CAA79DB7-CD21-4AE6-AB41-F1CA6F391E61}"/>
                </a:ext>
              </a:extLst>
            </p:cNvPr>
            <p:cNvSpPr/>
            <p:nvPr/>
          </p:nvSpPr>
          <p:spPr bwMode="auto">
            <a:xfrm>
              <a:off x="4602163" y="3157538"/>
              <a:ext cx="22225" cy="92075"/>
            </a:xfrm>
            <a:custGeom>
              <a:avLst/>
              <a:gdLst>
                <a:gd name="T0" fmla="*/ 3 w 6"/>
                <a:gd name="T1" fmla="*/ 0 h 25"/>
                <a:gd name="T2" fmla="*/ 0 w 6"/>
                <a:gd name="T3" fmla="*/ 13 h 25"/>
                <a:gd name="T4" fmla="*/ 0 w 6"/>
                <a:gd name="T5" fmla="*/ 19 h 25"/>
                <a:gd name="T6" fmla="*/ 1 w 6"/>
                <a:gd name="T7" fmla="*/ 25 h 25"/>
                <a:gd name="T8" fmla="*/ 6 w 6"/>
                <a:gd name="T9" fmla="*/ 5 h 25"/>
                <a:gd name="T10" fmla="*/ 3 w 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5">
                  <a:moveTo>
                    <a:pt x="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3"/>
                    <a:pt x="1" y="2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4" y="2"/>
                    <a:pt x="3" y="0"/>
                  </a:cubicBezTo>
                </a:path>
              </a:pathLst>
            </a:custGeom>
            <a:solidFill>
              <a:srgbClr val="4E4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ṧḻíḍé">
              <a:extLst>
                <a:ext uri="{FF2B5EF4-FFF2-40B4-BE49-F238E27FC236}">
                  <a16:creationId xmlns:a16="http://schemas.microsoft.com/office/drawing/2014/main" id="{506E45EF-1062-4BDF-B65C-DE232424181D}"/>
                </a:ext>
              </a:extLst>
            </p:cNvPr>
            <p:cNvSpPr/>
            <p:nvPr/>
          </p:nvSpPr>
          <p:spPr bwMode="auto">
            <a:xfrm>
              <a:off x="4613276" y="2365376"/>
              <a:ext cx="206375" cy="811213"/>
            </a:xfrm>
            <a:custGeom>
              <a:avLst/>
              <a:gdLst>
                <a:gd name="T0" fmla="*/ 50 w 56"/>
                <a:gd name="T1" fmla="*/ 0 h 220"/>
                <a:gd name="T2" fmla="*/ 0 w 56"/>
                <a:gd name="T3" fmla="*/ 210 h 220"/>
                <a:gd name="T4" fmla="*/ 1 w 56"/>
                <a:gd name="T5" fmla="*/ 210 h 220"/>
                <a:gd name="T6" fmla="*/ 1 w 56"/>
                <a:gd name="T7" fmla="*/ 210 h 220"/>
                <a:gd name="T8" fmla="*/ 1 w 56"/>
                <a:gd name="T9" fmla="*/ 210 h 220"/>
                <a:gd name="T10" fmla="*/ 0 w 56"/>
                <a:gd name="T11" fmla="*/ 215 h 220"/>
                <a:gd name="T12" fmla="*/ 3 w 56"/>
                <a:gd name="T13" fmla="*/ 220 h 220"/>
                <a:gd name="T14" fmla="*/ 56 w 56"/>
                <a:gd name="T15" fmla="*/ 2 h 220"/>
                <a:gd name="T16" fmla="*/ 50 w 56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220">
                  <a:moveTo>
                    <a:pt x="50" y="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1" y="210"/>
                    <a:pt x="1" y="21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1" y="217"/>
                    <a:pt x="2" y="218"/>
                    <a:pt x="3" y="22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ṡļiḍè">
              <a:extLst>
                <a:ext uri="{FF2B5EF4-FFF2-40B4-BE49-F238E27FC236}">
                  <a16:creationId xmlns:a16="http://schemas.microsoft.com/office/drawing/2014/main" id="{28FD21AD-BFD8-4028-B4D3-0C1FA533725C}"/>
                </a:ext>
              </a:extLst>
            </p:cNvPr>
            <p:cNvSpPr/>
            <p:nvPr/>
          </p:nvSpPr>
          <p:spPr bwMode="auto">
            <a:xfrm>
              <a:off x="4827588" y="1701801"/>
              <a:ext cx="144463" cy="546100"/>
            </a:xfrm>
            <a:custGeom>
              <a:avLst/>
              <a:gdLst>
                <a:gd name="T0" fmla="*/ 34 w 39"/>
                <a:gd name="T1" fmla="*/ 0 h 148"/>
                <a:gd name="T2" fmla="*/ 0 w 39"/>
                <a:gd name="T3" fmla="*/ 146 h 148"/>
                <a:gd name="T4" fmla="*/ 6 w 39"/>
                <a:gd name="T5" fmla="*/ 148 h 148"/>
                <a:gd name="T6" fmla="*/ 38 w 39"/>
                <a:gd name="T7" fmla="*/ 14 h 148"/>
                <a:gd name="T8" fmla="*/ 35 w 39"/>
                <a:gd name="T9" fmla="*/ 2 h 148"/>
                <a:gd name="T10" fmla="*/ 34 w 39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48">
                  <a:moveTo>
                    <a:pt x="34" y="0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0"/>
                    <a:pt x="38" y="5"/>
                    <a:pt x="35" y="2"/>
                  </a:cubicBezTo>
                  <a:cubicBezTo>
                    <a:pt x="35" y="1"/>
                    <a:pt x="34" y="1"/>
                    <a:pt x="34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ŝḻiḍe">
              <a:extLst>
                <a:ext uri="{FF2B5EF4-FFF2-40B4-BE49-F238E27FC236}">
                  <a16:creationId xmlns:a16="http://schemas.microsoft.com/office/drawing/2014/main" id="{1EE0FBCA-BBBD-467D-8796-6F2AA674F788}"/>
                </a:ext>
              </a:extLst>
            </p:cNvPr>
            <p:cNvSpPr/>
            <p:nvPr/>
          </p:nvSpPr>
          <p:spPr bwMode="auto">
            <a:xfrm>
              <a:off x="4797426" y="2239963"/>
              <a:ext cx="52388" cy="133350"/>
            </a:xfrm>
            <a:custGeom>
              <a:avLst/>
              <a:gdLst>
                <a:gd name="T0" fmla="*/ 19 w 33"/>
                <a:gd name="T1" fmla="*/ 0 h 84"/>
                <a:gd name="T2" fmla="*/ 0 w 33"/>
                <a:gd name="T3" fmla="*/ 79 h 84"/>
                <a:gd name="T4" fmla="*/ 14 w 33"/>
                <a:gd name="T5" fmla="*/ 84 h 84"/>
                <a:gd name="T6" fmla="*/ 33 w 33"/>
                <a:gd name="T7" fmla="*/ 5 h 84"/>
                <a:gd name="T8" fmla="*/ 19 w 33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4">
                  <a:moveTo>
                    <a:pt x="19" y="0"/>
                  </a:moveTo>
                  <a:lnTo>
                    <a:pt x="0" y="79"/>
                  </a:lnTo>
                  <a:lnTo>
                    <a:pt x="14" y="84"/>
                  </a:lnTo>
                  <a:lnTo>
                    <a:pt x="33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s1iďé">
              <a:extLst>
                <a:ext uri="{FF2B5EF4-FFF2-40B4-BE49-F238E27FC236}">
                  <a16:creationId xmlns:a16="http://schemas.microsoft.com/office/drawing/2014/main" id="{34EDB81C-913E-4A72-A18F-7A73ADC75ECD}"/>
                </a:ext>
              </a:extLst>
            </p:cNvPr>
            <p:cNvSpPr/>
            <p:nvPr/>
          </p:nvSpPr>
          <p:spPr bwMode="auto">
            <a:xfrm>
              <a:off x="4797426" y="2239963"/>
              <a:ext cx="52388" cy="133350"/>
            </a:xfrm>
            <a:custGeom>
              <a:avLst/>
              <a:gdLst>
                <a:gd name="T0" fmla="*/ 19 w 33"/>
                <a:gd name="T1" fmla="*/ 0 h 84"/>
                <a:gd name="T2" fmla="*/ 0 w 33"/>
                <a:gd name="T3" fmla="*/ 79 h 84"/>
                <a:gd name="T4" fmla="*/ 14 w 33"/>
                <a:gd name="T5" fmla="*/ 84 h 84"/>
                <a:gd name="T6" fmla="*/ 33 w 33"/>
                <a:gd name="T7" fmla="*/ 5 h 84"/>
                <a:gd name="T8" fmla="*/ 19 w 33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4">
                  <a:moveTo>
                    <a:pt x="19" y="0"/>
                  </a:moveTo>
                  <a:lnTo>
                    <a:pt x="0" y="79"/>
                  </a:lnTo>
                  <a:lnTo>
                    <a:pt x="14" y="84"/>
                  </a:lnTo>
                  <a:lnTo>
                    <a:pt x="33" y="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ŝḻïḓê">
              <a:extLst>
                <a:ext uri="{FF2B5EF4-FFF2-40B4-BE49-F238E27FC236}">
                  <a16:creationId xmlns:a16="http://schemas.microsoft.com/office/drawing/2014/main" id="{A13555B4-9CB7-4496-A12C-52A91C5CEACD}"/>
                </a:ext>
              </a:extLst>
            </p:cNvPr>
            <p:cNvSpPr/>
            <p:nvPr/>
          </p:nvSpPr>
          <p:spPr bwMode="auto">
            <a:xfrm>
              <a:off x="4103688" y="5192713"/>
              <a:ext cx="26988" cy="50800"/>
            </a:xfrm>
            <a:custGeom>
              <a:avLst/>
              <a:gdLst>
                <a:gd name="T0" fmla="*/ 7 w 7"/>
                <a:gd name="T1" fmla="*/ 0 h 14"/>
                <a:gd name="T2" fmla="*/ 6 w 7"/>
                <a:gd name="T3" fmla="*/ 1 h 14"/>
                <a:gd name="T4" fmla="*/ 0 w 7"/>
                <a:gd name="T5" fmla="*/ 14 h 14"/>
                <a:gd name="T6" fmla="*/ 7 w 7"/>
                <a:gd name="T7" fmla="*/ 4 h 14"/>
                <a:gd name="T8" fmla="*/ 7 w 7"/>
                <a:gd name="T9" fmla="*/ 2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6"/>
                    <a:pt x="3" y="10"/>
                    <a:pt x="0" y="14"/>
                  </a:cubicBezTo>
                  <a:cubicBezTo>
                    <a:pt x="4" y="11"/>
                    <a:pt x="6" y="8"/>
                    <a:pt x="7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$ḻíḑè">
              <a:extLst>
                <a:ext uri="{FF2B5EF4-FFF2-40B4-BE49-F238E27FC236}">
                  <a16:creationId xmlns:a16="http://schemas.microsoft.com/office/drawing/2014/main" id="{59DFCEC7-49D3-49DD-A29C-ED66B98F177F}"/>
                </a:ext>
              </a:extLst>
            </p:cNvPr>
            <p:cNvSpPr/>
            <p:nvPr/>
          </p:nvSpPr>
          <p:spPr bwMode="auto">
            <a:xfrm>
              <a:off x="3487738" y="1138238"/>
              <a:ext cx="1524000" cy="4224338"/>
            </a:xfrm>
            <a:custGeom>
              <a:avLst/>
              <a:gdLst>
                <a:gd name="T0" fmla="*/ 237 w 413"/>
                <a:gd name="T1" fmla="*/ 55 h 1146"/>
                <a:gd name="T2" fmla="*/ 1 w 413"/>
                <a:gd name="T3" fmla="*/ 1068 h 1146"/>
                <a:gd name="T4" fmla="*/ 4 w 413"/>
                <a:gd name="T5" fmla="*/ 1081 h 1146"/>
                <a:gd name="T6" fmla="*/ 150 w 413"/>
                <a:gd name="T7" fmla="*/ 1125 h 1146"/>
                <a:gd name="T8" fmla="*/ 173 w 413"/>
                <a:gd name="T9" fmla="*/ 1101 h 1146"/>
                <a:gd name="T10" fmla="*/ 412 w 413"/>
                <a:gd name="T11" fmla="*/ 90 h 1146"/>
                <a:gd name="T12" fmla="*/ 409 w 413"/>
                <a:gd name="T13" fmla="*/ 78 h 1146"/>
                <a:gd name="T14" fmla="*/ 245 w 413"/>
                <a:gd name="T15" fmla="*/ 45 h 1146"/>
                <a:gd name="T16" fmla="*/ 237 w 413"/>
                <a:gd name="T17" fmla="*/ 5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1146">
                  <a:moveTo>
                    <a:pt x="237" y="55"/>
                  </a:moveTo>
                  <a:cubicBezTo>
                    <a:pt x="1" y="1068"/>
                    <a:pt x="1" y="1068"/>
                    <a:pt x="1" y="1068"/>
                  </a:cubicBezTo>
                  <a:cubicBezTo>
                    <a:pt x="0" y="1073"/>
                    <a:pt x="1" y="1077"/>
                    <a:pt x="4" y="1081"/>
                  </a:cubicBezTo>
                  <a:cubicBezTo>
                    <a:pt x="19" y="1098"/>
                    <a:pt x="69" y="1146"/>
                    <a:pt x="150" y="1125"/>
                  </a:cubicBezTo>
                  <a:cubicBezTo>
                    <a:pt x="161" y="1122"/>
                    <a:pt x="171" y="1113"/>
                    <a:pt x="173" y="1101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3" y="86"/>
                    <a:pt x="412" y="81"/>
                    <a:pt x="409" y="78"/>
                  </a:cubicBezTo>
                  <a:cubicBezTo>
                    <a:pt x="393" y="58"/>
                    <a:pt x="334" y="0"/>
                    <a:pt x="245" y="45"/>
                  </a:cubicBezTo>
                  <a:cubicBezTo>
                    <a:pt x="241" y="47"/>
                    <a:pt x="238" y="51"/>
                    <a:pt x="237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ṣļíḍê">
              <a:extLst>
                <a:ext uri="{FF2B5EF4-FFF2-40B4-BE49-F238E27FC236}">
                  <a16:creationId xmlns:a16="http://schemas.microsoft.com/office/drawing/2014/main" id="{3AAF5F25-9EF9-4E4C-B921-530075E628AF}"/>
                </a:ext>
              </a:extLst>
            </p:cNvPr>
            <p:cNvSpPr/>
            <p:nvPr/>
          </p:nvSpPr>
          <p:spPr bwMode="auto">
            <a:xfrm>
              <a:off x="3978276" y="1266826"/>
              <a:ext cx="801688" cy="1895475"/>
            </a:xfrm>
            <a:custGeom>
              <a:avLst/>
              <a:gdLst>
                <a:gd name="T0" fmla="*/ 177 w 217"/>
                <a:gd name="T1" fmla="*/ 0 h 514"/>
                <a:gd name="T2" fmla="*/ 114 w 217"/>
                <a:gd name="T3" fmla="*/ 12 h 514"/>
                <a:gd name="T4" fmla="*/ 104 w 217"/>
                <a:gd name="T5" fmla="*/ 22 h 514"/>
                <a:gd name="T6" fmla="*/ 0 w 217"/>
                <a:gd name="T7" fmla="*/ 468 h 514"/>
                <a:gd name="T8" fmla="*/ 80 w 217"/>
                <a:gd name="T9" fmla="*/ 514 h 514"/>
                <a:gd name="T10" fmla="*/ 208 w 217"/>
                <a:gd name="T11" fmla="*/ 36 h 514"/>
                <a:gd name="T12" fmla="*/ 191 w 217"/>
                <a:gd name="T13" fmla="*/ 1 h 514"/>
                <a:gd name="T14" fmla="*/ 177 w 217"/>
                <a:gd name="T1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514">
                  <a:moveTo>
                    <a:pt x="177" y="0"/>
                  </a:moveTo>
                  <a:cubicBezTo>
                    <a:pt x="153" y="0"/>
                    <a:pt x="127" y="10"/>
                    <a:pt x="114" y="12"/>
                  </a:cubicBezTo>
                  <a:cubicBezTo>
                    <a:pt x="109" y="13"/>
                    <a:pt x="105" y="17"/>
                    <a:pt x="104" y="22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4" y="475"/>
                    <a:pt x="26" y="505"/>
                    <a:pt x="80" y="514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17" y="10"/>
                    <a:pt x="203" y="3"/>
                    <a:pt x="191" y="1"/>
                  </a:cubicBezTo>
                  <a:cubicBezTo>
                    <a:pt x="186" y="0"/>
                    <a:pt x="182" y="0"/>
                    <a:pt x="177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şļiďè">
              <a:extLst>
                <a:ext uri="{FF2B5EF4-FFF2-40B4-BE49-F238E27FC236}">
                  <a16:creationId xmlns:a16="http://schemas.microsoft.com/office/drawing/2014/main" id="{4EEBA4F6-403A-4C00-B3BC-66633A35CC3E}"/>
                </a:ext>
              </a:extLst>
            </p:cNvPr>
            <p:cNvSpPr/>
            <p:nvPr/>
          </p:nvSpPr>
          <p:spPr bwMode="auto">
            <a:xfrm>
              <a:off x="3487738" y="3773488"/>
              <a:ext cx="306388" cy="1323975"/>
            </a:xfrm>
            <a:custGeom>
              <a:avLst/>
              <a:gdLst>
                <a:gd name="T0" fmla="*/ 15 w 83"/>
                <a:gd name="T1" fmla="*/ 292 h 359"/>
                <a:gd name="T2" fmla="*/ 1 w 83"/>
                <a:gd name="T3" fmla="*/ 353 h 359"/>
                <a:gd name="T4" fmla="*/ 1 w 83"/>
                <a:gd name="T5" fmla="*/ 359 h 359"/>
                <a:gd name="T6" fmla="*/ 1 w 83"/>
                <a:gd name="T7" fmla="*/ 359 h 359"/>
                <a:gd name="T8" fmla="*/ 1 w 83"/>
                <a:gd name="T9" fmla="*/ 353 h 359"/>
                <a:gd name="T10" fmla="*/ 15 w 83"/>
                <a:gd name="T11" fmla="*/ 292 h 359"/>
                <a:gd name="T12" fmla="*/ 15 w 83"/>
                <a:gd name="T13" fmla="*/ 292 h 359"/>
                <a:gd name="T14" fmla="*/ 41 w 83"/>
                <a:gd name="T15" fmla="*/ 181 h 359"/>
                <a:gd name="T16" fmla="*/ 20 w 83"/>
                <a:gd name="T17" fmla="*/ 269 h 359"/>
                <a:gd name="T18" fmla="*/ 20 w 83"/>
                <a:gd name="T19" fmla="*/ 269 h 359"/>
                <a:gd name="T20" fmla="*/ 41 w 83"/>
                <a:gd name="T21" fmla="*/ 181 h 359"/>
                <a:gd name="T22" fmla="*/ 41 w 83"/>
                <a:gd name="T23" fmla="*/ 181 h 359"/>
                <a:gd name="T24" fmla="*/ 83 w 83"/>
                <a:gd name="T25" fmla="*/ 0 h 359"/>
                <a:gd name="T26" fmla="*/ 62 w 83"/>
                <a:gd name="T27" fmla="*/ 91 h 359"/>
                <a:gd name="T28" fmla="*/ 62 w 83"/>
                <a:gd name="T29" fmla="*/ 91 h 359"/>
                <a:gd name="T30" fmla="*/ 83 w 83"/>
                <a:gd name="T3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359">
                  <a:moveTo>
                    <a:pt x="15" y="292"/>
                  </a:moveTo>
                  <a:cubicBezTo>
                    <a:pt x="1" y="353"/>
                    <a:pt x="1" y="353"/>
                    <a:pt x="1" y="353"/>
                  </a:cubicBezTo>
                  <a:cubicBezTo>
                    <a:pt x="0" y="355"/>
                    <a:pt x="0" y="357"/>
                    <a:pt x="1" y="359"/>
                  </a:cubicBezTo>
                  <a:cubicBezTo>
                    <a:pt x="1" y="359"/>
                    <a:pt x="1" y="359"/>
                    <a:pt x="1" y="359"/>
                  </a:cubicBezTo>
                  <a:cubicBezTo>
                    <a:pt x="0" y="357"/>
                    <a:pt x="0" y="355"/>
                    <a:pt x="1" y="353"/>
                  </a:cubicBezTo>
                  <a:cubicBezTo>
                    <a:pt x="15" y="292"/>
                    <a:pt x="15" y="292"/>
                    <a:pt x="15" y="292"/>
                  </a:cubicBezTo>
                  <a:cubicBezTo>
                    <a:pt x="15" y="292"/>
                    <a:pt x="15" y="292"/>
                    <a:pt x="15" y="292"/>
                  </a:cubicBezTo>
                  <a:moveTo>
                    <a:pt x="41" y="181"/>
                  </a:moveTo>
                  <a:cubicBezTo>
                    <a:pt x="20" y="269"/>
                    <a:pt x="20" y="269"/>
                    <a:pt x="20" y="269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moveTo>
                    <a:pt x="83" y="0"/>
                  </a:move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ṣḻiḑè">
              <a:extLst>
                <a:ext uri="{FF2B5EF4-FFF2-40B4-BE49-F238E27FC236}">
                  <a16:creationId xmlns:a16="http://schemas.microsoft.com/office/drawing/2014/main" id="{D904F26F-E19F-40C2-BB6C-09E9F0F5C61F}"/>
                </a:ext>
              </a:extLst>
            </p:cNvPr>
            <p:cNvSpPr/>
            <p:nvPr/>
          </p:nvSpPr>
          <p:spPr bwMode="auto">
            <a:xfrm>
              <a:off x="3702051" y="4108451"/>
              <a:ext cx="14288" cy="58738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0 w 9"/>
                <a:gd name="T5" fmla="*/ 37 h 37"/>
                <a:gd name="T6" fmla="*/ 0 w 9"/>
                <a:gd name="T7" fmla="*/ 37 h 37"/>
                <a:gd name="T8" fmla="*/ 9 w 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29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şḻíḑé">
              <a:extLst>
                <a:ext uri="{FF2B5EF4-FFF2-40B4-BE49-F238E27FC236}">
                  <a16:creationId xmlns:a16="http://schemas.microsoft.com/office/drawing/2014/main" id="{8BDBBFD3-BFBB-4001-A661-97856BFF1682}"/>
                </a:ext>
              </a:extLst>
            </p:cNvPr>
            <p:cNvSpPr/>
            <p:nvPr/>
          </p:nvSpPr>
          <p:spPr bwMode="auto">
            <a:xfrm>
              <a:off x="3702051" y="4108451"/>
              <a:ext cx="14288" cy="58738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0 w 9"/>
                <a:gd name="T5" fmla="*/ 37 h 37"/>
                <a:gd name="T6" fmla="*/ 0 w 9"/>
                <a:gd name="T7" fmla="*/ 37 h 37"/>
                <a:gd name="T8" fmla="*/ 9 w 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ṩļîḓe">
              <a:extLst>
                <a:ext uri="{FF2B5EF4-FFF2-40B4-BE49-F238E27FC236}">
                  <a16:creationId xmlns:a16="http://schemas.microsoft.com/office/drawing/2014/main" id="{32D187AB-075D-44AB-BEC7-19C26DD57E59}"/>
                </a:ext>
              </a:extLst>
            </p:cNvPr>
            <p:cNvSpPr/>
            <p:nvPr/>
          </p:nvSpPr>
          <p:spPr bwMode="auto">
            <a:xfrm>
              <a:off x="3643313" y="4219576"/>
              <a:ext cx="47625" cy="203200"/>
            </a:xfrm>
            <a:custGeom>
              <a:avLst/>
              <a:gdLst>
                <a:gd name="T0" fmla="*/ 7 w 30"/>
                <a:gd name="T1" fmla="*/ 100 h 128"/>
                <a:gd name="T2" fmla="*/ 0 w 30"/>
                <a:gd name="T3" fmla="*/ 128 h 128"/>
                <a:gd name="T4" fmla="*/ 0 w 30"/>
                <a:gd name="T5" fmla="*/ 128 h 128"/>
                <a:gd name="T6" fmla="*/ 7 w 30"/>
                <a:gd name="T7" fmla="*/ 100 h 128"/>
                <a:gd name="T8" fmla="*/ 7 w 30"/>
                <a:gd name="T9" fmla="*/ 100 h 128"/>
                <a:gd name="T10" fmla="*/ 16 w 30"/>
                <a:gd name="T11" fmla="*/ 58 h 128"/>
                <a:gd name="T12" fmla="*/ 11 w 30"/>
                <a:gd name="T13" fmla="*/ 84 h 128"/>
                <a:gd name="T14" fmla="*/ 11 w 30"/>
                <a:gd name="T15" fmla="*/ 84 h 128"/>
                <a:gd name="T16" fmla="*/ 16 w 30"/>
                <a:gd name="T17" fmla="*/ 58 h 128"/>
                <a:gd name="T18" fmla="*/ 16 w 30"/>
                <a:gd name="T19" fmla="*/ 58 h 128"/>
                <a:gd name="T20" fmla="*/ 30 w 30"/>
                <a:gd name="T21" fmla="*/ 0 h 128"/>
                <a:gd name="T22" fmla="*/ 21 w 30"/>
                <a:gd name="T23" fmla="*/ 42 h 128"/>
                <a:gd name="T24" fmla="*/ 21 w 30"/>
                <a:gd name="T25" fmla="*/ 42 h 128"/>
                <a:gd name="T26" fmla="*/ 30 w 30"/>
                <a:gd name="T27" fmla="*/ 0 h 128"/>
                <a:gd name="T28" fmla="*/ 30 w 30"/>
                <a:gd name="T2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28">
                  <a:moveTo>
                    <a:pt x="7" y="100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16" y="58"/>
                  </a:moveTo>
                  <a:lnTo>
                    <a:pt x="11" y="84"/>
                  </a:lnTo>
                  <a:lnTo>
                    <a:pt x="11" y="84"/>
                  </a:lnTo>
                  <a:lnTo>
                    <a:pt x="16" y="58"/>
                  </a:lnTo>
                  <a:lnTo>
                    <a:pt x="16" y="58"/>
                  </a:lnTo>
                  <a:close/>
                  <a:moveTo>
                    <a:pt x="30" y="0"/>
                  </a:moveTo>
                  <a:lnTo>
                    <a:pt x="21" y="42"/>
                  </a:lnTo>
                  <a:lnTo>
                    <a:pt x="21" y="4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ş1îḋé">
              <a:extLst>
                <a:ext uri="{FF2B5EF4-FFF2-40B4-BE49-F238E27FC236}">
                  <a16:creationId xmlns:a16="http://schemas.microsoft.com/office/drawing/2014/main" id="{AE09FD08-554D-4054-9D33-5344C887694B}"/>
                </a:ext>
              </a:extLst>
            </p:cNvPr>
            <p:cNvSpPr/>
            <p:nvPr/>
          </p:nvSpPr>
          <p:spPr bwMode="auto">
            <a:xfrm>
              <a:off x="3643313" y="4219576"/>
              <a:ext cx="47625" cy="203200"/>
            </a:xfrm>
            <a:custGeom>
              <a:avLst/>
              <a:gdLst>
                <a:gd name="T0" fmla="*/ 7 w 30"/>
                <a:gd name="T1" fmla="*/ 100 h 128"/>
                <a:gd name="T2" fmla="*/ 0 w 30"/>
                <a:gd name="T3" fmla="*/ 128 h 128"/>
                <a:gd name="T4" fmla="*/ 0 w 30"/>
                <a:gd name="T5" fmla="*/ 128 h 128"/>
                <a:gd name="T6" fmla="*/ 7 w 30"/>
                <a:gd name="T7" fmla="*/ 100 h 128"/>
                <a:gd name="T8" fmla="*/ 7 w 30"/>
                <a:gd name="T9" fmla="*/ 100 h 128"/>
                <a:gd name="T10" fmla="*/ 16 w 30"/>
                <a:gd name="T11" fmla="*/ 58 h 128"/>
                <a:gd name="T12" fmla="*/ 11 w 30"/>
                <a:gd name="T13" fmla="*/ 84 h 128"/>
                <a:gd name="T14" fmla="*/ 11 w 30"/>
                <a:gd name="T15" fmla="*/ 84 h 128"/>
                <a:gd name="T16" fmla="*/ 16 w 30"/>
                <a:gd name="T17" fmla="*/ 58 h 128"/>
                <a:gd name="T18" fmla="*/ 16 w 30"/>
                <a:gd name="T19" fmla="*/ 58 h 128"/>
                <a:gd name="T20" fmla="*/ 30 w 30"/>
                <a:gd name="T21" fmla="*/ 0 h 128"/>
                <a:gd name="T22" fmla="*/ 21 w 30"/>
                <a:gd name="T23" fmla="*/ 42 h 128"/>
                <a:gd name="T24" fmla="*/ 21 w 30"/>
                <a:gd name="T25" fmla="*/ 42 h 128"/>
                <a:gd name="T26" fmla="*/ 30 w 30"/>
                <a:gd name="T27" fmla="*/ 0 h 128"/>
                <a:gd name="T28" fmla="*/ 30 w 30"/>
                <a:gd name="T2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28">
                  <a:moveTo>
                    <a:pt x="7" y="100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7" y="100"/>
                  </a:lnTo>
                  <a:lnTo>
                    <a:pt x="7" y="100"/>
                  </a:lnTo>
                  <a:moveTo>
                    <a:pt x="16" y="58"/>
                  </a:moveTo>
                  <a:lnTo>
                    <a:pt x="11" y="84"/>
                  </a:lnTo>
                  <a:lnTo>
                    <a:pt x="11" y="84"/>
                  </a:lnTo>
                  <a:lnTo>
                    <a:pt x="16" y="58"/>
                  </a:lnTo>
                  <a:lnTo>
                    <a:pt x="16" y="58"/>
                  </a:lnTo>
                  <a:moveTo>
                    <a:pt x="30" y="0"/>
                  </a:moveTo>
                  <a:lnTo>
                    <a:pt x="21" y="42"/>
                  </a:lnTo>
                  <a:lnTo>
                    <a:pt x="21" y="42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ṡḷíḑê">
              <a:extLst>
                <a:ext uri="{FF2B5EF4-FFF2-40B4-BE49-F238E27FC236}">
                  <a16:creationId xmlns:a16="http://schemas.microsoft.com/office/drawing/2014/main" id="{2D173C04-1B89-4894-AC59-1AE6FD41ADAC}"/>
                </a:ext>
              </a:extLst>
            </p:cNvPr>
            <p:cNvSpPr/>
            <p:nvPr/>
          </p:nvSpPr>
          <p:spPr bwMode="auto">
            <a:xfrm>
              <a:off x="3690938" y="4167188"/>
              <a:ext cx="11113" cy="52388"/>
            </a:xfrm>
            <a:custGeom>
              <a:avLst/>
              <a:gdLst>
                <a:gd name="T0" fmla="*/ 7 w 7"/>
                <a:gd name="T1" fmla="*/ 0 h 33"/>
                <a:gd name="T2" fmla="*/ 0 w 7"/>
                <a:gd name="T3" fmla="*/ 33 h 33"/>
                <a:gd name="T4" fmla="*/ 0 w 7"/>
                <a:gd name="T5" fmla="*/ 33 h 33"/>
                <a:gd name="T6" fmla="*/ 7 w 7"/>
                <a:gd name="T7" fmla="*/ 0 h 33"/>
                <a:gd name="T8" fmla="*/ 7 w 7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3">
                  <a:moveTo>
                    <a:pt x="7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ŝḷîḓe">
              <a:extLst>
                <a:ext uri="{FF2B5EF4-FFF2-40B4-BE49-F238E27FC236}">
                  <a16:creationId xmlns:a16="http://schemas.microsoft.com/office/drawing/2014/main" id="{3AC63AD2-14F8-4A4C-AEAA-1BFFA771DFB9}"/>
                </a:ext>
              </a:extLst>
            </p:cNvPr>
            <p:cNvSpPr/>
            <p:nvPr/>
          </p:nvSpPr>
          <p:spPr bwMode="auto">
            <a:xfrm>
              <a:off x="3690938" y="4167188"/>
              <a:ext cx="11113" cy="52388"/>
            </a:xfrm>
            <a:custGeom>
              <a:avLst/>
              <a:gdLst>
                <a:gd name="T0" fmla="*/ 7 w 7"/>
                <a:gd name="T1" fmla="*/ 0 h 33"/>
                <a:gd name="T2" fmla="*/ 0 w 7"/>
                <a:gd name="T3" fmla="*/ 33 h 33"/>
                <a:gd name="T4" fmla="*/ 0 w 7"/>
                <a:gd name="T5" fmla="*/ 33 h 33"/>
                <a:gd name="T6" fmla="*/ 7 w 7"/>
                <a:gd name="T7" fmla="*/ 0 h 33"/>
                <a:gd name="T8" fmla="*/ 7 w 7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3">
                  <a:moveTo>
                    <a:pt x="7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śļîďé">
              <a:extLst>
                <a:ext uri="{FF2B5EF4-FFF2-40B4-BE49-F238E27FC236}">
                  <a16:creationId xmlns:a16="http://schemas.microsoft.com/office/drawing/2014/main" id="{DDC32283-673A-45CD-B515-38FE93C0EAA8}"/>
                </a:ext>
              </a:extLst>
            </p:cNvPr>
            <p:cNvSpPr/>
            <p:nvPr/>
          </p:nvSpPr>
          <p:spPr bwMode="auto">
            <a:xfrm>
              <a:off x="3668713" y="4286251"/>
              <a:ext cx="7938" cy="25400"/>
            </a:xfrm>
            <a:custGeom>
              <a:avLst/>
              <a:gdLst>
                <a:gd name="T0" fmla="*/ 5 w 5"/>
                <a:gd name="T1" fmla="*/ 0 h 16"/>
                <a:gd name="T2" fmla="*/ 0 w 5"/>
                <a:gd name="T3" fmla="*/ 16 h 16"/>
                <a:gd name="T4" fmla="*/ 0 w 5"/>
                <a:gd name="T5" fmla="*/ 16 h 16"/>
                <a:gd name="T6" fmla="*/ 5 w 5"/>
                <a:gd name="T7" fmla="*/ 0 h 16"/>
                <a:gd name="T8" fmla="*/ 5 w 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5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BA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ṥḻïḓê">
              <a:extLst>
                <a:ext uri="{FF2B5EF4-FFF2-40B4-BE49-F238E27FC236}">
                  <a16:creationId xmlns:a16="http://schemas.microsoft.com/office/drawing/2014/main" id="{94E8670C-4EC7-4013-BE2E-05DBA7A6B5EE}"/>
                </a:ext>
              </a:extLst>
            </p:cNvPr>
            <p:cNvSpPr/>
            <p:nvPr/>
          </p:nvSpPr>
          <p:spPr bwMode="auto">
            <a:xfrm>
              <a:off x="3668713" y="4286251"/>
              <a:ext cx="7938" cy="25400"/>
            </a:xfrm>
            <a:custGeom>
              <a:avLst/>
              <a:gdLst>
                <a:gd name="T0" fmla="*/ 5 w 5"/>
                <a:gd name="T1" fmla="*/ 0 h 16"/>
                <a:gd name="T2" fmla="*/ 0 w 5"/>
                <a:gd name="T3" fmla="*/ 16 h 16"/>
                <a:gd name="T4" fmla="*/ 0 w 5"/>
                <a:gd name="T5" fmla="*/ 16 h 16"/>
                <a:gd name="T6" fmla="*/ 5 w 5"/>
                <a:gd name="T7" fmla="*/ 0 h 16"/>
                <a:gd name="T8" fmla="*/ 5 w 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5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şlíḓê">
              <a:extLst>
                <a:ext uri="{FF2B5EF4-FFF2-40B4-BE49-F238E27FC236}">
                  <a16:creationId xmlns:a16="http://schemas.microsoft.com/office/drawing/2014/main" id="{13FE0A04-28AC-4830-B973-7C57D1BECA80}"/>
                </a:ext>
              </a:extLst>
            </p:cNvPr>
            <p:cNvSpPr/>
            <p:nvPr/>
          </p:nvSpPr>
          <p:spPr bwMode="auto">
            <a:xfrm>
              <a:off x="3654426" y="4352926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0 w 4"/>
                <a:gd name="T3" fmla="*/ 16 h 16"/>
                <a:gd name="T4" fmla="*/ 0 w 4"/>
                <a:gd name="T5" fmla="*/ 16 h 16"/>
                <a:gd name="T6" fmla="*/ 4 w 4"/>
                <a:gd name="T7" fmla="*/ 0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BA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ṣľiḑè">
              <a:extLst>
                <a:ext uri="{FF2B5EF4-FFF2-40B4-BE49-F238E27FC236}">
                  <a16:creationId xmlns:a16="http://schemas.microsoft.com/office/drawing/2014/main" id="{BB7F15B7-A66A-4E8B-A50A-20924FDED66E}"/>
                </a:ext>
              </a:extLst>
            </p:cNvPr>
            <p:cNvSpPr/>
            <p:nvPr/>
          </p:nvSpPr>
          <p:spPr bwMode="auto">
            <a:xfrm>
              <a:off x="3654426" y="4352926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0 w 4"/>
                <a:gd name="T3" fmla="*/ 16 h 16"/>
                <a:gd name="T4" fmla="*/ 0 w 4"/>
                <a:gd name="T5" fmla="*/ 16 h 16"/>
                <a:gd name="T6" fmla="*/ 4 w 4"/>
                <a:gd name="T7" fmla="*/ 0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$ľïḍê">
              <a:extLst>
                <a:ext uri="{FF2B5EF4-FFF2-40B4-BE49-F238E27FC236}">
                  <a16:creationId xmlns:a16="http://schemas.microsoft.com/office/drawing/2014/main" id="{22980C9A-D259-447D-BA68-5862349A4A0E}"/>
                </a:ext>
              </a:extLst>
            </p:cNvPr>
            <p:cNvSpPr/>
            <p:nvPr/>
          </p:nvSpPr>
          <p:spPr bwMode="auto">
            <a:xfrm>
              <a:off x="3638551" y="4422776"/>
              <a:ext cx="4763" cy="17463"/>
            </a:xfrm>
            <a:custGeom>
              <a:avLst/>
              <a:gdLst>
                <a:gd name="T0" fmla="*/ 3 w 3"/>
                <a:gd name="T1" fmla="*/ 0 h 11"/>
                <a:gd name="T2" fmla="*/ 0 w 3"/>
                <a:gd name="T3" fmla="*/ 11 h 11"/>
                <a:gd name="T4" fmla="*/ 0 w 3"/>
                <a:gd name="T5" fmla="*/ 11 h 11"/>
                <a:gd name="T6" fmla="*/ 3 w 3"/>
                <a:gd name="T7" fmla="*/ 0 h 11"/>
                <a:gd name="T8" fmla="*/ 3 w 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3" y="0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BA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šļíḑè">
              <a:extLst>
                <a:ext uri="{FF2B5EF4-FFF2-40B4-BE49-F238E27FC236}">
                  <a16:creationId xmlns:a16="http://schemas.microsoft.com/office/drawing/2014/main" id="{8FB7B2E6-E246-4F2A-AAE5-7FFDE329C465}"/>
                </a:ext>
              </a:extLst>
            </p:cNvPr>
            <p:cNvSpPr/>
            <p:nvPr/>
          </p:nvSpPr>
          <p:spPr bwMode="auto">
            <a:xfrm>
              <a:off x="3638551" y="4422776"/>
              <a:ext cx="4763" cy="17463"/>
            </a:xfrm>
            <a:custGeom>
              <a:avLst/>
              <a:gdLst>
                <a:gd name="T0" fmla="*/ 3 w 3"/>
                <a:gd name="T1" fmla="*/ 0 h 11"/>
                <a:gd name="T2" fmla="*/ 0 w 3"/>
                <a:gd name="T3" fmla="*/ 11 h 11"/>
                <a:gd name="T4" fmla="*/ 0 w 3"/>
                <a:gd name="T5" fmla="*/ 11 h 11"/>
                <a:gd name="T6" fmla="*/ 3 w 3"/>
                <a:gd name="T7" fmla="*/ 0 h 11"/>
                <a:gd name="T8" fmla="*/ 3 w 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3" y="0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š1îdé">
              <a:extLst>
                <a:ext uri="{FF2B5EF4-FFF2-40B4-BE49-F238E27FC236}">
                  <a16:creationId xmlns:a16="http://schemas.microsoft.com/office/drawing/2014/main" id="{15410773-E8A9-4A35-A77A-F2DE056EFE88}"/>
                </a:ext>
              </a:extLst>
            </p:cNvPr>
            <p:cNvSpPr/>
            <p:nvPr/>
          </p:nvSpPr>
          <p:spPr bwMode="auto">
            <a:xfrm>
              <a:off x="3543301" y="4765676"/>
              <a:ext cx="17463" cy="84138"/>
            </a:xfrm>
            <a:custGeom>
              <a:avLst/>
              <a:gdLst>
                <a:gd name="T0" fmla="*/ 11 w 11"/>
                <a:gd name="T1" fmla="*/ 0 h 53"/>
                <a:gd name="T2" fmla="*/ 11 w 11"/>
                <a:gd name="T3" fmla="*/ 0 h 53"/>
                <a:gd name="T4" fmla="*/ 0 w 11"/>
                <a:gd name="T5" fmla="*/ 53 h 53"/>
                <a:gd name="T6" fmla="*/ 0 w 11"/>
                <a:gd name="T7" fmla="*/ 53 h 53"/>
                <a:gd name="T8" fmla="*/ 11 w 1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3">
                  <a:moveTo>
                    <a:pt x="11" y="0"/>
                  </a:moveTo>
                  <a:lnTo>
                    <a:pt x="11" y="0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ṣļïḋé">
              <a:extLst>
                <a:ext uri="{FF2B5EF4-FFF2-40B4-BE49-F238E27FC236}">
                  <a16:creationId xmlns:a16="http://schemas.microsoft.com/office/drawing/2014/main" id="{C8A29337-A1FF-4D2C-8533-196D42502E6C}"/>
                </a:ext>
              </a:extLst>
            </p:cNvPr>
            <p:cNvSpPr/>
            <p:nvPr/>
          </p:nvSpPr>
          <p:spPr bwMode="auto">
            <a:xfrm>
              <a:off x="3543301" y="4765676"/>
              <a:ext cx="17463" cy="84138"/>
            </a:xfrm>
            <a:custGeom>
              <a:avLst/>
              <a:gdLst>
                <a:gd name="T0" fmla="*/ 11 w 11"/>
                <a:gd name="T1" fmla="*/ 0 h 53"/>
                <a:gd name="T2" fmla="*/ 11 w 11"/>
                <a:gd name="T3" fmla="*/ 0 h 53"/>
                <a:gd name="T4" fmla="*/ 0 w 11"/>
                <a:gd name="T5" fmla="*/ 53 h 53"/>
                <a:gd name="T6" fmla="*/ 0 w 11"/>
                <a:gd name="T7" fmla="*/ 53 h 53"/>
                <a:gd name="T8" fmla="*/ 11 w 1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3">
                  <a:moveTo>
                    <a:pt x="11" y="0"/>
                  </a:moveTo>
                  <a:lnTo>
                    <a:pt x="11" y="0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ṥḻïḑe">
              <a:extLst>
                <a:ext uri="{FF2B5EF4-FFF2-40B4-BE49-F238E27FC236}">
                  <a16:creationId xmlns:a16="http://schemas.microsoft.com/office/drawing/2014/main" id="{B6BD91E8-CEAC-45F0-9F32-55C9D679BF95}"/>
                </a:ext>
              </a:extLst>
            </p:cNvPr>
            <p:cNvSpPr/>
            <p:nvPr/>
          </p:nvSpPr>
          <p:spPr bwMode="auto">
            <a:xfrm>
              <a:off x="3490913" y="5097463"/>
              <a:ext cx="19050" cy="31750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3 w 5"/>
                <a:gd name="T5" fmla="*/ 7 h 9"/>
                <a:gd name="T6" fmla="*/ 5 w 5"/>
                <a:gd name="T7" fmla="*/ 9 h 9"/>
                <a:gd name="T8" fmla="*/ 3 w 5"/>
                <a:gd name="T9" fmla="*/ 7 h 9"/>
                <a:gd name="T10" fmla="*/ 0 w 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3" y="7"/>
                  </a:cubicBezTo>
                  <a:cubicBezTo>
                    <a:pt x="4" y="8"/>
                    <a:pt x="5" y="9"/>
                    <a:pt x="5" y="9"/>
                  </a:cubicBezTo>
                  <a:cubicBezTo>
                    <a:pt x="4" y="9"/>
                    <a:pt x="4" y="8"/>
                    <a:pt x="3" y="7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šḷíďé">
              <a:extLst>
                <a:ext uri="{FF2B5EF4-FFF2-40B4-BE49-F238E27FC236}">
                  <a16:creationId xmlns:a16="http://schemas.microsoft.com/office/drawing/2014/main" id="{4289064D-DA00-43C1-B979-7D3E9C661EFB}"/>
                </a:ext>
              </a:extLst>
            </p:cNvPr>
            <p:cNvSpPr/>
            <p:nvPr/>
          </p:nvSpPr>
          <p:spPr bwMode="auto">
            <a:xfrm>
              <a:off x="3487738" y="3346451"/>
              <a:ext cx="685800" cy="1854200"/>
            </a:xfrm>
            <a:custGeom>
              <a:avLst/>
              <a:gdLst>
                <a:gd name="T0" fmla="*/ 110 w 186"/>
                <a:gd name="T1" fmla="*/ 0 h 503"/>
                <a:gd name="T2" fmla="*/ 83 w 186"/>
                <a:gd name="T3" fmla="*/ 116 h 503"/>
                <a:gd name="T4" fmla="*/ 62 w 186"/>
                <a:gd name="T5" fmla="*/ 207 h 503"/>
                <a:gd name="T6" fmla="*/ 58 w 186"/>
                <a:gd name="T7" fmla="*/ 223 h 503"/>
                <a:gd name="T8" fmla="*/ 55 w 186"/>
                <a:gd name="T9" fmla="*/ 237 h 503"/>
                <a:gd name="T10" fmla="*/ 51 w 186"/>
                <a:gd name="T11" fmla="*/ 255 h 503"/>
                <a:gd name="T12" fmla="*/ 49 w 186"/>
                <a:gd name="T13" fmla="*/ 262 h 503"/>
                <a:gd name="T14" fmla="*/ 47 w 186"/>
                <a:gd name="T15" fmla="*/ 273 h 503"/>
                <a:gd name="T16" fmla="*/ 45 w 186"/>
                <a:gd name="T17" fmla="*/ 280 h 503"/>
                <a:gd name="T18" fmla="*/ 42 w 186"/>
                <a:gd name="T19" fmla="*/ 292 h 503"/>
                <a:gd name="T20" fmla="*/ 41 w 186"/>
                <a:gd name="T21" fmla="*/ 297 h 503"/>
                <a:gd name="T22" fmla="*/ 20 w 186"/>
                <a:gd name="T23" fmla="*/ 385 h 503"/>
                <a:gd name="T24" fmla="*/ 15 w 186"/>
                <a:gd name="T25" fmla="*/ 408 h 503"/>
                <a:gd name="T26" fmla="*/ 1 w 186"/>
                <a:gd name="T27" fmla="*/ 469 h 503"/>
                <a:gd name="T28" fmla="*/ 1 w 186"/>
                <a:gd name="T29" fmla="*/ 475 h 503"/>
                <a:gd name="T30" fmla="*/ 4 w 186"/>
                <a:gd name="T31" fmla="*/ 482 h 503"/>
                <a:gd name="T32" fmla="*/ 6 w 186"/>
                <a:gd name="T33" fmla="*/ 484 h 503"/>
                <a:gd name="T34" fmla="*/ 33 w 186"/>
                <a:gd name="T35" fmla="*/ 501 h 503"/>
                <a:gd name="T36" fmla="*/ 43 w 186"/>
                <a:gd name="T37" fmla="*/ 503 h 503"/>
                <a:gd name="T38" fmla="*/ 69 w 186"/>
                <a:gd name="T39" fmla="*/ 485 h 503"/>
                <a:gd name="T40" fmla="*/ 186 w 186"/>
                <a:gd name="T41" fmla="*/ 47 h 503"/>
                <a:gd name="T42" fmla="*/ 110 w 186"/>
                <a:gd name="T43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503">
                  <a:moveTo>
                    <a:pt x="110" y="0"/>
                  </a:moveTo>
                  <a:cubicBezTo>
                    <a:pt x="83" y="116"/>
                    <a:pt x="83" y="116"/>
                    <a:pt x="83" y="116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58" y="223"/>
                    <a:pt x="58" y="223"/>
                    <a:pt x="58" y="223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51" y="255"/>
                    <a:pt x="51" y="255"/>
                    <a:pt x="51" y="255"/>
                  </a:cubicBezTo>
                  <a:cubicBezTo>
                    <a:pt x="49" y="262"/>
                    <a:pt x="49" y="262"/>
                    <a:pt x="49" y="262"/>
                  </a:cubicBezTo>
                  <a:cubicBezTo>
                    <a:pt x="47" y="273"/>
                    <a:pt x="47" y="273"/>
                    <a:pt x="47" y="273"/>
                  </a:cubicBezTo>
                  <a:cubicBezTo>
                    <a:pt x="45" y="280"/>
                    <a:pt x="45" y="280"/>
                    <a:pt x="45" y="280"/>
                  </a:cubicBezTo>
                  <a:cubicBezTo>
                    <a:pt x="42" y="292"/>
                    <a:pt x="42" y="292"/>
                    <a:pt x="42" y="292"/>
                  </a:cubicBezTo>
                  <a:cubicBezTo>
                    <a:pt x="41" y="297"/>
                    <a:pt x="41" y="297"/>
                    <a:pt x="41" y="297"/>
                  </a:cubicBezTo>
                  <a:cubicBezTo>
                    <a:pt x="20" y="385"/>
                    <a:pt x="20" y="385"/>
                    <a:pt x="20" y="385"/>
                  </a:cubicBezTo>
                  <a:cubicBezTo>
                    <a:pt x="15" y="408"/>
                    <a:pt x="15" y="408"/>
                    <a:pt x="15" y="408"/>
                  </a:cubicBezTo>
                  <a:cubicBezTo>
                    <a:pt x="1" y="469"/>
                    <a:pt x="1" y="469"/>
                    <a:pt x="1" y="469"/>
                  </a:cubicBezTo>
                  <a:cubicBezTo>
                    <a:pt x="0" y="471"/>
                    <a:pt x="0" y="473"/>
                    <a:pt x="1" y="475"/>
                  </a:cubicBezTo>
                  <a:cubicBezTo>
                    <a:pt x="1" y="478"/>
                    <a:pt x="2" y="480"/>
                    <a:pt x="4" y="482"/>
                  </a:cubicBezTo>
                  <a:cubicBezTo>
                    <a:pt x="5" y="483"/>
                    <a:pt x="5" y="484"/>
                    <a:pt x="6" y="484"/>
                  </a:cubicBezTo>
                  <a:cubicBezTo>
                    <a:pt x="14" y="491"/>
                    <a:pt x="23" y="497"/>
                    <a:pt x="33" y="501"/>
                  </a:cubicBezTo>
                  <a:cubicBezTo>
                    <a:pt x="36" y="502"/>
                    <a:pt x="40" y="503"/>
                    <a:pt x="43" y="503"/>
                  </a:cubicBezTo>
                  <a:cubicBezTo>
                    <a:pt x="54" y="503"/>
                    <a:pt x="65" y="496"/>
                    <a:pt x="69" y="485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57" y="40"/>
                    <a:pt x="128" y="27"/>
                    <a:pt x="110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ṥ1iďê">
              <a:extLst>
                <a:ext uri="{FF2B5EF4-FFF2-40B4-BE49-F238E27FC236}">
                  <a16:creationId xmlns:a16="http://schemas.microsoft.com/office/drawing/2014/main" id="{F6F42B85-F028-4A33-8446-49B8383DBAD5}"/>
                </a:ext>
              </a:extLst>
            </p:cNvPr>
            <p:cNvSpPr/>
            <p:nvPr/>
          </p:nvSpPr>
          <p:spPr bwMode="auto">
            <a:xfrm>
              <a:off x="3738563" y="1400176"/>
              <a:ext cx="1108075" cy="3759200"/>
            </a:xfrm>
            <a:custGeom>
              <a:avLst/>
              <a:gdLst>
                <a:gd name="T0" fmla="*/ 119 w 300"/>
                <a:gd name="T1" fmla="*/ 575 h 1020"/>
                <a:gd name="T2" fmla="*/ 2 w 300"/>
                <a:gd name="T3" fmla="*/ 1011 h 1020"/>
                <a:gd name="T4" fmla="*/ 1 w 300"/>
                <a:gd name="T5" fmla="*/ 1013 h 1020"/>
                <a:gd name="T6" fmla="*/ 0 w 300"/>
                <a:gd name="T7" fmla="*/ 1017 h 1020"/>
                <a:gd name="T8" fmla="*/ 3 w 300"/>
                <a:gd name="T9" fmla="*/ 1018 h 1020"/>
                <a:gd name="T10" fmla="*/ 12 w 300"/>
                <a:gd name="T11" fmla="*/ 1020 h 1020"/>
                <a:gd name="T12" fmla="*/ 32 w 300"/>
                <a:gd name="T13" fmla="*/ 1005 h 1020"/>
                <a:gd name="T14" fmla="*/ 148 w 300"/>
                <a:gd name="T15" fmla="*/ 579 h 1020"/>
                <a:gd name="T16" fmla="*/ 119 w 300"/>
                <a:gd name="T17" fmla="*/ 575 h 1020"/>
                <a:gd name="T18" fmla="*/ 273 w 300"/>
                <a:gd name="T19" fmla="*/ 0 h 1020"/>
                <a:gd name="T20" fmla="*/ 273 w 300"/>
                <a:gd name="T21" fmla="*/ 0 h 1020"/>
                <a:gd name="T22" fmla="*/ 145 w 300"/>
                <a:gd name="T23" fmla="*/ 478 h 1020"/>
                <a:gd name="T24" fmla="*/ 175 w 300"/>
                <a:gd name="T25" fmla="*/ 480 h 1020"/>
                <a:gd name="T26" fmla="*/ 297 w 300"/>
                <a:gd name="T27" fmla="*/ 31 h 1020"/>
                <a:gd name="T28" fmla="*/ 282 w 300"/>
                <a:gd name="T29" fmla="*/ 3 h 1020"/>
                <a:gd name="T30" fmla="*/ 273 w 300"/>
                <a:gd name="T31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1020">
                  <a:moveTo>
                    <a:pt x="119" y="575"/>
                  </a:moveTo>
                  <a:cubicBezTo>
                    <a:pt x="2" y="1011"/>
                    <a:pt x="2" y="1011"/>
                    <a:pt x="2" y="1011"/>
                  </a:cubicBezTo>
                  <a:cubicBezTo>
                    <a:pt x="1" y="1012"/>
                    <a:pt x="1" y="1012"/>
                    <a:pt x="1" y="1013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3" y="1018"/>
                    <a:pt x="3" y="1018"/>
                    <a:pt x="3" y="1018"/>
                  </a:cubicBezTo>
                  <a:cubicBezTo>
                    <a:pt x="6" y="1020"/>
                    <a:pt x="9" y="1020"/>
                    <a:pt x="12" y="1020"/>
                  </a:cubicBezTo>
                  <a:cubicBezTo>
                    <a:pt x="21" y="1020"/>
                    <a:pt x="30" y="1015"/>
                    <a:pt x="32" y="1005"/>
                  </a:cubicBezTo>
                  <a:cubicBezTo>
                    <a:pt x="148" y="579"/>
                    <a:pt x="148" y="579"/>
                    <a:pt x="148" y="579"/>
                  </a:cubicBezTo>
                  <a:cubicBezTo>
                    <a:pt x="138" y="579"/>
                    <a:pt x="128" y="577"/>
                    <a:pt x="119" y="575"/>
                  </a:cubicBezTo>
                  <a:moveTo>
                    <a:pt x="273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45" y="478"/>
                    <a:pt x="145" y="478"/>
                    <a:pt x="145" y="478"/>
                  </a:cubicBezTo>
                  <a:cubicBezTo>
                    <a:pt x="154" y="479"/>
                    <a:pt x="164" y="480"/>
                    <a:pt x="175" y="480"/>
                  </a:cubicBezTo>
                  <a:cubicBezTo>
                    <a:pt x="297" y="31"/>
                    <a:pt x="297" y="31"/>
                    <a:pt x="297" y="31"/>
                  </a:cubicBezTo>
                  <a:cubicBezTo>
                    <a:pt x="300" y="19"/>
                    <a:pt x="294" y="7"/>
                    <a:pt x="282" y="3"/>
                  </a:cubicBezTo>
                  <a:cubicBezTo>
                    <a:pt x="273" y="0"/>
                    <a:pt x="273" y="0"/>
                    <a:pt x="273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šľïḓê">
              <a:extLst>
                <a:ext uri="{FF2B5EF4-FFF2-40B4-BE49-F238E27FC236}">
                  <a16:creationId xmlns:a16="http://schemas.microsoft.com/office/drawing/2014/main" id="{33E0DBE1-E465-4D56-8DC5-56343D47B96E}"/>
                </a:ext>
              </a:extLst>
            </p:cNvPr>
            <p:cNvSpPr/>
            <p:nvPr/>
          </p:nvSpPr>
          <p:spPr bwMode="auto">
            <a:xfrm>
              <a:off x="3741738" y="1400176"/>
              <a:ext cx="1004888" cy="3733800"/>
            </a:xfrm>
            <a:custGeom>
              <a:avLst/>
              <a:gdLst>
                <a:gd name="T0" fmla="*/ 117 w 272"/>
                <a:gd name="T1" fmla="*/ 575 h 1013"/>
                <a:gd name="T2" fmla="*/ 0 w 272"/>
                <a:gd name="T3" fmla="*/ 1013 h 1013"/>
                <a:gd name="T4" fmla="*/ 1 w 272"/>
                <a:gd name="T5" fmla="*/ 1011 h 1013"/>
                <a:gd name="T6" fmla="*/ 118 w 272"/>
                <a:gd name="T7" fmla="*/ 575 h 1013"/>
                <a:gd name="T8" fmla="*/ 117 w 272"/>
                <a:gd name="T9" fmla="*/ 575 h 1013"/>
                <a:gd name="T10" fmla="*/ 272 w 272"/>
                <a:gd name="T11" fmla="*/ 0 h 1013"/>
                <a:gd name="T12" fmla="*/ 144 w 272"/>
                <a:gd name="T13" fmla="*/ 478 h 1013"/>
                <a:gd name="T14" fmla="*/ 144 w 272"/>
                <a:gd name="T15" fmla="*/ 478 h 1013"/>
                <a:gd name="T16" fmla="*/ 272 w 272"/>
                <a:gd name="T17" fmla="*/ 0 h 1013"/>
                <a:gd name="T18" fmla="*/ 272 w 272"/>
                <a:gd name="T19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1013">
                  <a:moveTo>
                    <a:pt x="117" y="575"/>
                  </a:moveTo>
                  <a:cubicBezTo>
                    <a:pt x="0" y="1013"/>
                    <a:pt x="0" y="1013"/>
                    <a:pt x="0" y="1013"/>
                  </a:cubicBezTo>
                  <a:cubicBezTo>
                    <a:pt x="0" y="1012"/>
                    <a:pt x="0" y="1012"/>
                    <a:pt x="1" y="1011"/>
                  </a:cubicBezTo>
                  <a:cubicBezTo>
                    <a:pt x="118" y="575"/>
                    <a:pt x="118" y="575"/>
                    <a:pt x="118" y="575"/>
                  </a:cubicBezTo>
                  <a:cubicBezTo>
                    <a:pt x="117" y="575"/>
                    <a:pt x="117" y="575"/>
                    <a:pt x="117" y="575"/>
                  </a:cubicBezTo>
                  <a:moveTo>
                    <a:pt x="272" y="0"/>
                  </a:moveTo>
                  <a:cubicBezTo>
                    <a:pt x="144" y="478"/>
                    <a:pt x="144" y="478"/>
                    <a:pt x="144" y="478"/>
                  </a:cubicBezTo>
                  <a:cubicBezTo>
                    <a:pt x="144" y="478"/>
                    <a:pt x="144" y="478"/>
                    <a:pt x="144" y="478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272" y="0"/>
                    <a:pt x="272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ṥļîḑê">
              <a:extLst>
                <a:ext uri="{FF2B5EF4-FFF2-40B4-BE49-F238E27FC236}">
                  <a16:creationId xmlns:a16="http://schemas.microsoft.com/office/drawing/2014/main" id="{12AD88AA-678A-4105-99A5-3B8ED575347B}"/>
                </a:ext>
              </a:extLst>
            </p:cNvPr>
            <p:cNvSpPr/>
            <p:nvPr/>
          </p:nvSpPr>
          <p:spPr bwMode="auto">
            <a:xfrm>
              <a:off x="3889376" y="2984501"/>
              <a:ext cx="728663" cy="619125"/>
            </a:xfrm>
            <a:custGeom>
              <a:avLst/>
              <a:gdLst>
                <a:gd name="T0" fmla="*/ 23 w 197"/>
                <a:gd name="T1" fmla="*/ 0 h 168"/>
                <a:gd name="T2" fmla="*/ 197 w 197"/>
                <a:gd name="T3" fmla="*/ 42 h 168"/>
                <a:gd name="T4" fmla="*/ 171 w 197"/>
                <a:gd name="T5" fmla="*/ 148 h 168"/>
                <a:gd name="T6" fmla="*/ 0 w 197"/>
                <a:gd name="T7" fmla="*/ 96 h 168"/>
                <a:gd name="T8" fmla="*/ 23 w 197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68">
                  <a:moveTo>
                    <a:pt x="23" y="0"/>
                  </a:moveTo>
                  <a:cubicBezTo>
                    <a:pt x="23" y="0"/>
                    <a:pt x="61" y="74"/>
                    <a:pt x="197" y="42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46" y="168"/>
                    <a:pt x="0" y="96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D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ŝ1ïḋê">
              <a:extLst>
                <a:ext uri="{FF2B5EF4-FFF2-40B4-BE49-F238E27FC236}">
                  <a16:creationId xmlns:a16="http://schemas.microsoft.com/office/drawing/2014/main" id="{F97AA4A1-A5F9-4D5C-A386-530C8C25A94E}"/>
                </a:ext>
              </a:extLst>
            </p:cNvPr>
            <p:cNvSpPr/>
            <p:nvPr/>
          </p:nvSpPr>
          <p:spPr bwMode="auto">
            <a:xfrm>
              <a:off x="3941763" y="3079751"/>
              <a:ext cx="11113" cy="44450"/>
            </a:xfrm>
            <a:custGeom>
              <a:avLst/>
              <a:gdLst>
                <a:gd name="T0" fmla="*/ 3 w 3"/>
                <a:gd name="T1" fmla="*/ 0 h 12"/>
                <a:gd name="T2" fmla="*/ 0 w 3"/>
                <a:gd name="T3" fmla="*/ 12 h 12"/>
                <a:gd name="T4" fmla="*/ 3 w 3"/>
                <a:gd name="T5" fmla="*/ 0 h 12"/>
                <a:gd name="T6" fmla="*/ 3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Slíḍé">
              <a:extLst>
                <a:ext uri="{FF2B5EF4-FFF2-40B4-BE49-F238E27FC236}">
                  <a16:creationId xmlns:a16="http://schemas.microsoft.com/office/drawing/2014/main" id="{0CBCDEB0-FAA7-4680-9506-9FA33473287D}"/>
                </a:ext>
              </a:extLst>
            </p:cNvPr>
            <p:cNvSpPr/>
            <p:nvPr/>
          </p:nvSpPr>
          <p:spPr bwMode="auto">
            <a:xfrm>
              <a:off x="4587876" y="3232151"/>
              <a:ext cx="7938" cy="33338"/>
            </a:xfrm>
            <a:custGeom>
              <a:avLst/>
              <a:gdLst>
                <a:gd name="T0" fmla="*/ 2 w 2"/>
                <a:gd name="T1" fmla="*/ 0 h 9"/>
                <a:gd name="T2" fmla="*/ 2 w 2"/>
                <a:gd name="T3" fmla="*/ 0 h 9"/>
                <a:gd name="T4" fmla="*/ 0 w 2"/>
                <a:gd name="T5" fmla="*/ 9 h 9"/>
                <a:gd name="T6" fmla="*/ 2 w 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E4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ṡḻíḍé">
              <a:extLst>
                <a:ext uri="{FF2B5EF4-FFF2-40B4-BE49-F238E27FC236}">
                  <a16:creationId xmlns:a16="http://schemas.microsoft.com/office/drawing/2014/main" id="{787C9343-58E2-4F32-B55A-1B64FD2B4A00}"/>
                </a:ext>
              </a:extLst>
            </p:cNvPr>
            <p:cNvSpPr/>
            <p:nvPr/>
          </p:nvSpPr>
          <p:spPr bwMode="auto">
            <a:xfrm>
              <a:off x="3911601" y="3079751"/>
              <a:ext cx="684213" cy="369888"/>
            </a:xfrm>
            <a:custGeom>
              <a:avLst/>
              <a:gdLst>
                <a:gd name="T0" fmla="*/ 11 w 185"/>
                <a:gd name="T1" fmla="*/ 0 h 100"/>
                <a:gd name="T2" fmla="*/ 8 w 185"/>
                <a:gd name="T3" fmla="*/ 12 h 100"/>
                <a:gd name="T4" fmla="*/ 0 w 185"/>
                <a:gd name="T5" fmla="*/ 46 h 100"/>
                <a:gd name="T6" fmla="*/ 132 w 185"/>
                <a:gd name="T7" fmla="*/ 100 h 100"/>
                <a:gd name="T8" fmla="*/ 171 w 185"/>
                <a:gd name="T9" fmla="*/ 98 h 100"/>
                <a:gd name="T10" fmla="*/ 183 w 185"/>
                <a:gd name="T11" fmla="*/ 50 h 100"/>
                <a:gd name="T12" fmla="*/ 185 w 185"/>
                <a:gd name="T13" fmla="*/ 41 h 100"/>
                <a:gd name="T14" fmla="*/ 122 w 185"/>
                <a:gd name="T15" fmla="*/ 49 h 100"/>
                <a:gd name="T16" fmla="*/ 11 w 185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00">
                  <a:moveTo>
                    <a:pt x="11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" y="92"/>
                    <a:pt x="92" y="100"/>
                    <a:pt x="132" y="100"/>
                  </a:cubicBezTo>
                  <a:cubicBezTo>
                    <a:pt x="155" y="100"/>
                    <a:pt x="171" y="98"/>
                    <a:pt x="171" y="98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61" y="47"/>
                    <a:pt x="140" y="49"/>
                    <a:pt x="122" y="49"/>
                  </a:cubicBezTo>
                  <a:cubicBezTo>
                    <a:pt x="40" y="49"/>
                    <a:pt x="13" y="3"/>
                    <a:pt x="11" y="0"/>
                  </a:cubicBezTo>
                </a:path>
              </a:pathLst>
            </a:custGeom>
            <a:solidFill>
              <a:srgbClr val="B61A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ŝļîḑè">
              <a:extLst>
                <a:ext uri="{FF2B5EF4-FFF2-40B4-BE49-F238E27FC236}">
                  <a16:creationId xmlns:a16="http://schemas.microsoft.com/office/drawing/2014/main" id="{93796D1A-4BAB-46DA-8F29-CF2F7152F0F7}"/>
                </a:ext>
              </a:extLst>
            </p:cNvPr>
            <p:cNvSpPr/>
            <p:nvPr/>
          </p:nvSpPr>
          <p:spPr bwMode="auto">
            <a:xfrm>
              <a:off x="3900488" y="3079751"/>
              <a:ext cx="717550" cy="1025525"/>
            </a:xfrm>
            <a:custGeom>
              <a:avLst/>
              <a:gdLst>
                <a:gd name="T0" fmla="*/ 14 w 194"/>
                <a:gd name="T1" fmla="*/ 0 h 278"/>
                <a:gd name="T2" fmla="*/ 194 w 194"/>
                <a:gd name="T3" fmla="*/ 222 h 278"/>
                <a:gd name="T4" fmla="*/ 126 w 194"/>
                <a:gd name="T5" fmla="*/ 212 h 278"/>
                <a:gd name="T6" fmla="*/ 184 w 194"/>
                <a:gd name="T7" fmla="*/ 274 h 278"/>
                <a:gd name="T8" fmla="*/ 69 w 194"/>
                <a:gd name="T9" fmla="*/ 185 h 278"/>
                <a:gd name="T10" fmla="*/ 0 w 194"/>
                <a:gd name="T11" fmla="*/ 66 h 278"/>
                <a:gd name="T12" fmla="*/ 14 w 194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278">
                  <a:moveTo>
                    <a:pt x="14" y="0"/>
                  </a:moveTo>
                  <a:cubicBezTo>
                    <a:pt x="14" y="0"/>
                    <a:pt x="126" y="191"/>
                    <a:pt x="194" y="222"/>
                  </a:cubicBezTo>
                  <a:cubicBezTo>
                    <a:pt x="194" y="222"/>
                    <a:pt x="151" y="226"/>
                    <a:pt x="126" y="212"/>
                  </a:cubicBezTo>
                  <a:cubicBezTo>
                    <a:pt x="126" y="212"/>
                    <a:pt x="165" y="267"/>
                    <a:pt x="184" y="274"/>
                  </a:cubicBezTo>
                  <a:cubicBezTo>
                    <a:pt x="184" y="274"/>
                    <a:pt x="125" y="278"/>
                    <a:pt x="69" y="185"/>
                  </a:cubicBezTo>
                  <a:cubicBezTo>
                    <a:pt x="13" y="93"/>
                    <a:pt x="0" y="66"/>
                    <a:pt x="0" y="6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DB25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šḷiďe">
              <a:extLst>
                <a:ext uri="{FF2B5EF4-FFF2-40B4-BE49-F238E27FC236}">
                  <a16:creationId xmlns:a16="http://schemas.microsoft.com/office/drawing/2014/main" id="{DF1EDFF5-3B7D-4B24-8462-BE2E41109548}"/>
                </a:ext>
              </a:extLst>
            </p:cNvPr>
            <p:cNvSpPr/>
            <p:nvPr/>
          </p:nvSpPr>
          <p:spPr bwMode="auto">
            <a:xfrm>
              <a:off x="3835401" y="3249613"/>
              <a:ext cx="755650" cy="738188"/>
            </a:xfrm>
            <a:custGeom>
              <a:avLst/>
              <a:gdLst>
                <a:gd name="T0" fmla="*/ 205 w 205"/>
                <a:gd name="T1" fmla="*/ 0 h 200"/>
                <a:gd name="T2" fmla="*/ 0 w 205"/>
                <a:gd name="T3" fmla="*/ 161 h 200"/>
                <a:gd name="T4" fmla="*/ 68 w 205"/>
                <a:gd name="T5" fmla="*/ 153 h 200"/>
                <a:gd name="T6" fmla="*/ 11 w 205"/>
                <a:gd name="T7" fmla="*/ 198 h 200"/>
                <a:gd name="T8" fmla="*/ 126 w 205"/>
                <a:gd name="T9" fmla="*/ 135 h 200"/>
                <a:gd name="T10" fmla="*/ 192 w 205"/>
                <a:gd name="T11" fmla="*/ 53 h 200"/>
                <a:gd name="T12" fmla="*/ 205 w 205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200">
                  <a:moveTo>
                    <a:pt x="205" y="0"/>
                  </a:moveTo>
                  <a:cubicBezTo>
                    <a:pt x="205" y="0"/>
                    <a:pt x="66" y="163"/>
                    <a:pt x="0" y="161"/>
                  </a:cubicBezTo>
                  <a:cubicBezTo>
                    <a:pt x="0" y="161"/>
                    <a:pt x="44" y="163"/>
                    <a:pt x="68" y="153"/>
                  </a:cubicBezTo>
                  <a:cubicBezTo>
                    <a:pt x="68" y="153"/>
                    <a:pt x="30" y="193"/>
                    <a:pt x="11" y="198"/>
                  </a:cubicBezTo>
                  <a:cubicBezTo>
                    <a:pt x="11" y="198"/>
                    <a:pt x="70" y="200"/>
                    <a:pt x="126" y="135"/>
                  </a:cubicBezTo>
                  <a:cubicBezTo>
                    <a:pt x="182" y="69"/>
                    <a:pt x="192" y="53"/>
                    <a:pt x="192" y="5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rgbClr val="CA25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164699B-443D-4FBD-AA80-BD0D6C300E9B}"/>
              </a:ext>
            </a:extLst>
          </p:cNvPr>
          <p:cNvSpPr txBox="1"/>
          <p:nvPr/>
        </p:nvSpPr>
        <p:spPr>
          <a:xfrm>
            <a:off x="367855" y="1598771"/>
            <a:ext cx="252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1"/>
                </a:solidFill>
                <a:cs typeface="+mn-ea"/>
              </a:rPr>
              <a:t>论文主要贡献</a:t>
            </a:r>
            <a:endParaRPr lang="en-US" altLang="zh-CN" b="1" dirty="0">
              <a:solidFill>
                <a:schemeClr val="accent1"/>
              </a:solidFill>
              <a:cs typeface="+mn-ea"/>
            </a:endParaRPr>
          </a:p>
          <a:p>
            <a:pPr algn="r"/>
            <a:r>
              <a:rPr lang="en-US" altLang="zh-CN" b="1" dirty="0">
                <a:solidFill>
                  <a:schemeClr val="accent1"/>
                </a:solidFill>
                <a:cs typeface="+mn-ea"/>
              </a:rPr>
              <a:t>Main Contributions</a:t>
            </a:r>
            <a:endParaRPr lang="zh-CN" altLang="en-US" b="1" dirty="0">
              <a:solidFill>
                <a:schemeClr val="accent1"/>
              </a:solidFill>
              <a:cs typeface="+mn-ea"/>
            </a:endParaRPr>
          </a:p>
        </p:txBody>
      </p:sp>
      <p:grpSp>
        <p:nvGrpSpPr>
          <p:cNvPr id="197" name="#2719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6BF3542-C543-4BC0-BAB2-264B5405A97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159099" y="1843449"/>
            <a:ext cx="6684619" cy="4092843"/>
            <a:chOff x="2753691" y="1664176"/>
            <a:chExt cx="6684619" cy="4092843"/>
          </a:xfrm>
        </p:grpSpPr>
        <p:grpSp>
          <p:nvGrpSpPr>
            <p:cNvPr id="198" name="ïṧlîďe">
              <a:extLst>
                <a:ext uri="{FF2B5EF4-FFF2-40B4-BE49-F238E27FC236}">
                  <a16:creationId xmlns:a16="http://schemas.microsoft.com/office/drawing/2014/main" id="{3FC96FFD-B269-4C9F-B860-FAF8E4771D14}"/>
                </a:ext>
              </a:extLst>
            </p:cNvPr>
            <p:cNvGrpSpPr/>
            <p:nvPr/>
          </p:nvGrpSpPr>
          <p:grpSpPr>
            <a:xfrm>
              <a:off x="2753691" y="1664176"/>
              <a:ext cx="6684619" cy="4092843"/>
              <a:chOff x="2753691" y="1664176"/>
              <a:chExt cx="6684619" cy="4092843"/>
            </a:xfrm>
          </p:grpSpPr>
          <p:sp>
            <p:nvSpPr>
              <p:cNvPr id="205" name="î$lïḑe">
                <a:extLst>
                  <a:ext uri="{FF2B5EF4-FFF2-40B4-BE49-F238E27FC236}">
                    <a16:creationId xmlns:a16="http://schemas.microsoft.com/office/drawing/2014/main" id="{479C0BD7-AEFC-4CA5-9389-FAD6A633B6EF}"/>
                  </a:ext>
                </a:extLst>
              </p:cNvPr>
              <p:cNvSpPr/>
              <p:nvPr/>
            </p:nvSpPr>
            <p:spPr bwMode="auto">
              <a:xfrm>
                <a:off x="4224164" y="1664176"/>
                <a:ext cx="5214146" cy="1367880"/>
              </a:xfrm>
              <a:custGeom>
                <a:avLst/>
                <a:gdLst>
                  <a:gd name="T0" fmla="*/ 2650 w 2897"/>
                  <a:gd name="T1" fmla="*/ 0 h 760"/>
                  <a:gd name="T2" fmla="*/ 0 w 2897"/>
                  <a:gd name="T3" fmla="*/ 0 h 760"/>
                  <a:gd name="T4" fmla="*/ 246 w 2897"/>
                  <a:gd name="T5" fmla="*/ 391 h 760"/>
                  <a:gd name="T6" fmla="*/ 0 w 2897"/>
                  <a:gd name="T7" fmla="*/ 760 h 760"/>
                  <a:gd name="T8" fmla="*/ 2650 w 2897"/>
                  <a:gd name="T9" fmla="*/ 760 h 760"/>
                  <a:gd name="T10" fmla="*/ 2897 w 2897"/>
                  <a:gd name="T11" fmla="*/ 391 h 760"/>
                  <a:gd name="T12" fmla="*/ 2650 w 2897"/>
                  <a:gd name="T13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60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91"/>
                    </a:lnTo>
                    <a:lnTo>
                      <a:pt x="0" y="760"/>
                    </a:lnTo>
                    <a:lnTo>
                      <a:pt x="2650" y="760"/>
                    </a:lnTo>
                    <a:lnTo>
                      <a:pt x="2897" y="391"/>
                    </a:lnTo>
                    <a:lnTo>
                      <a:pt x="265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06" name="î$ľídê">
                <a:extLst>
                  <a:ext uri="{FF2B5EF4-FFF2-40B4-BE49-F238E27FC236}">
                    <a16:creationId xmlns:a16="http://schemas.microsoft.com/office/drawing/2014/main" id="{3D3A88F9-F77E-4270-8AC3-797645922D13}"/>
                  </a:ext>
                </a:extLst>
              </p:cNvPr>
              <p:cNvSpPr/>
              <p:nvPr/>
            </p:nvSpPr>
            <p:spPr bwMode="auto">
              <a:xfrm>
                <a:off x="4224164" y="1664176"/>
                <a:ext cx="5214146" cy="1367880"/>
              </a:xfrm>
              <a:custGeom>
                <a:avLst/>
                <a:gdLst>
                  <a:gd name="T0" fmla="*/ 2650 w 2897"/>
                  <a:gd name="T1" fmla="*/ 0 h 760"/>
                  <a:gd name="T2" fmla="*/ 0 w 2897"/>
                  <a:gd name="T3" fmla="*/ 0 h 760"/>
                  <a:gd name="T4" fmla="*/ 246 w 2897"/>
                  <a:gd name="T5" fmla="*/ 391 h 760"/>
                  <a:gd name="T6" fmla="*/ 0 w 2897"/>
                  <a:gd name="T7" fmla="*/ 760 h 760"/>
                  <a:gd name="T8" fmla="*/ 2650 w 2897"/>
                  <a:gd name="T9" fmla="*/ 760 h 760"/>
                  <a:gd name="T10" fmla="*/ 2897 w 2897"/>
                  <a:gd name="T11" fmla="*/ 391 h 760"/>
                  <a:gd name="T12" fmla="*/ 2650 w 2897"/>
                  <a:gd name="T13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60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91"/>
                    </a:lnTo>
                    <a:lnTo>
                      <a:pt x="0" y="760"/>
                    </a:lnTo>
                    <a:lnTo>
                      <a:pt x="2650" y="760"/>
                    </a:lnTo>
                    <a:lnTo>
                      <a:pt x="2897" y="391"/>
                    </a:lnTo>
                    <a:lnTo>
                      <a:pt x="26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07" name="îṧľîdè">
                <a:extLst>
                  <a:ext uri="{FF2B5EF4-FFF2-40B4-BE49-F238E27FC236}">
                    <a16:creationId xmlns:a16="http://schemas.microsoft.com/office/drawing/2014/main" id="{0C6DC8AC-D127-4F4A-913E-6D308F7D7D1A}"/>
                  </a:ext>
                </a:extLst>
              </p:cNvPr>
              <p:cNvSpPr/>
              <p:nvPr/>
            </p:nvSpPr>
            <p:spPr bwMode="auto">
              <a:xfrm>
                <a:off x="2753691" y="3032057"/>
                <a:ext cx="5214146" cy="1362481"/>
              </a:xfrm>
              <a:custGeom>
                <a:avLst/>
                <a:gdLst>
                  <a:gd name="T0" fmla="*/ 246 w 2897"/>
                  <a:gd name="T1" fmla="*/ 0 h 757"/>
                  <a:gd name="T2" fmla="*/ 2897 w 2897"/>
                  <a:gd name="T3" fmla="*/ 0 h 757"/>
                  <a:gd name="T4" fmla="*/ 2651 w 2897"/>
                  <a:gd name="T5" fmla="*/ 388 h 757"/>
                  <a:gd name="T6" fmla="*/ 2897 w 2897"/>
                  <a:gd name="T7" fmla="*/ 757 h 757"/>
                  <a:gd name="T8" fmla="*/ 246 w 2897"/>
                  <a:gd name="T9" fmla="*/ 757 h 757"/>
                  <a:gd name="T10" fmla="*/ 0 w 2897"/>
                  <a:gd name="T11" fmla="*/ 388 h 757"/>
                  <a:gd name="T12" fmla="*/ 246 w 2897"/>
                  <a:gd name="T13" fmla="*/ 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57">
                    <a:moveTo>
                      <a:pt x="246" y="0"/>
                    </a:moveTo>
                    <a:lnTo>
                      <a:pt x="2897" y="0"/>
                    </a:lnTo>
                    <a:lnTo>
                      <a:pt x="2651" y="388"/>
                    </a:lnTo>
                    <a:lnTo>
                      <a:pt x="2897" y="757"/>
                    </a:lnTo>
                    <a:lnTo>
                      <a:pt x="246" y="757"/>
                    </a:lnTo>
                    <a:lnTo>
                      <a:pt x="0" y="388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08" name="ïṩ1idê">
                <a:extLst>
                  <a:ext uri="{FF2B5EF4-FFF2-40B4-BE49-F238E27FC236}">
                    <a16:creationId xmlns:a16="http://schemas.microsoft.com/office/drawing/2014/main" id="{33285F06-2D20-404A-A772-E5031D4CCAF2}"/>
                  </a:ext>
                </a:extLst>
              </p:cNvPr>
              <p:cNvSpPr/>
              <p:nvPr/>
            </p:nvSpPr>
            <p:spPr bwMode="auto">
              <a:xfrm>
                <a:off x="4224164" y="4394538"/>
                <a:ext cx="5214146" cy="1362481"/>
              </a:xfrm>
              <a:custGeom>
                <a:avLst/>
                <a:gdLst>
                  <a:gd name="T0" fmla="*/ 2650 w 2897"/>
                  <a:gd name="T1" fmla="*/ 0 h 757"/>
                  <a:gd name="T2" fmla="*/ 0 w 2897"/>
                  <a:gd name="T3" fmla="*/ 0 h 757"/>
                  <a:gd name="T4" fmla="*/ 246 w 2897"/>
                  <a:gd name="T5" fmla="*/ 388 h 757"/>
                  <a:gd name="T6" fmla="*/ 0 w 2897"/>
                  <a:gd name="T7" fmla="*/ 757 h 757"/>
                  <a:gd name="T8" fmla="*/ 2650 w 2897"/>
                  <a:gd name="T9" fmla="*/ 757 h 757"/>
                  <a:gd name="T10" fmla="*/ 2897 w 2897"/>
                  <a:gd name="T11" fmla="*/ 388 h 757"/>
                  <a:gd name="T12" fmla="*/ 2650 w 2897"/>
                  <a:gd name="T13" fmla="*/ 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57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88"/>
                    </a:lnTo>
                    <a:lnTo>
                      <a:pt x="0" y="757"/>
                    </a:lnTo>
                    <a:lnTo>
                      <a:pt x="2650" y="757"/>
                    </a:lnTo>
                    <a:lnTo>
                      <a:pt x="2897" y="388"/>
                    </a:lnTo>
                    <a:lnTo>
                      <a:pt x="265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09" name="íş1ïḓè">
                <a:extLst>
                  <a:ext uri="{FF2B5EF4-FFF2-40B4-BE49-F238E27FC236}">
                    <a16:creationId xmlns:a16="http://schemas.microsoft.com/office/drawing/2014/main" id="{3995200F-1FEA-4C9D-B686-863F07F871DD}"/>
                  </a:ext>
                </a:extLst>
              </p:cNvPr>
              <p:cNvSpPr/>
              <p:nvPr/>
            </p:nvSpPr>
            <p:spPr bwMode="auto">
              <a:xfrm>
                <a:off x="4224164" y="4394538"/>
                <a:ext cx="5214146" cy="1362481"/>
              </a:xfrm>
              <a:custGeom>
                <a:avLst/>
                <a:gdLst>
                  <a:gd name="T0" fmla="*/ 2650 w 2897"/>
                  <a:gd name="T1" fmla="*/ 0 h 757"/>
                  <a:gd name="T2" fmla="*/ 0 w 2897"/>
                  <a:gd name="T3" fmla="*/ 0 h 757"/>
                  <a:gd name="T4" fmla="*/ 246 w 2897"/>
                  <a:gd name="T5" fmla="*/ 388 h 757"/>
                  <a:gd name="T6" fmla="*/ 0 w 2897"/>
                  <a:gd name="T7" fmla="*/ 757 h 757"/>
                  <a:gd name="T8" fmla="*/ 2650 w 2897"/>
                  <a:gd name="T9" fmla="*/ 757 h 757"/>
                  <a:gd name="T10" fmla="*/ 2897 w 2897"/>
                  <a:gd name="T11" fmla="*/ 388 h 757"/>
                  <a:gd name="T12" fmla="*/ 2650 w 2897"/>
                  <a:gd name="T13" fmla="*/ 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57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88"/>
                    </a:lnTo>
                    <a:lnTo>
                      <a:pt x="0" y="757"/>
                    </a:lnTo>
                    <a:lnTo>
                      <a:pt x="2650" y="757"/>
                    </a:lnTo>
                    <a:lnTo>
                      <a:pt x="2897" y="388"/>
                    </a:lnTo>
                    <a:lnTo>
                      <a:pt x="26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10" name="iṧlíďè">
                <a:extLst>
                  <a:ext uri="{FF2B5EF4-FFF2-40B4-BE49-F238E27FC236}">
                    <a16:creationId xmlns:a16="http://schemas.microsoft.com/office/drawing/2014/main" id="{4619853B-2127-4441-BEB7-FEC95B08794A}"/>
                  </a:ext>
                </a:extLst>
              </p:cNvPr>
              <p:cNvSpPr txBox="1"/>
              <p:nvPr/>
            </p:nvSpPr>
            <p:spPr>
              <a:xfrm>
                <a:off x="4834460" y="2103120"/>
                <a:ext cx="411444" cy="489992"/>
              </a:xfrm>
              <a:prstGeom prst="rect">
                <a:avLst/>
              </a:prstGeom>
              <a:noFill/>
              <a:ln w="117475">
                <a:noFill/>
              </a:ln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altLang="zh-CN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</a:p>
              <a:p>
                <a:r>
                  <a:rPr lang="en-US" altLang="zh-CN" sz="100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1" name="íşḷîďè">
                <a:extLst>
                  <a:ext uri="{FF2B5EF4-FFF2-40B4-BE49-F238E27FC236}">
                    <a16:creationId xmlns:a16="http://schemas.microsoft.com/office/drawing/2014/main" id="{A0F08699-605E-4B30-8E51-13778A0D4C46}"/>
                  </a:ext>
                </a:extLst>
              </p:cNvPr>
              <p:cNvSpPr txBox="1"/>
              <p:nvPr/>
            </p:nvSpPr>
            <p:spPr>
              <a:xfrm>
                <a:off x="6950109" y="3471833"/>
                <a:ext cx="411444" cy="489992"/>
              </a:xfrm>
              <a:prstGeom prst="rect">
                <a:avLst/>
              </a:prstGeom>
              <a:noFill/>
              <a:ln w="117475">
                <a:noFill/>
              </a:ln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altLang="zh-CN" spc="1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spc="1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pc="1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pc="1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2" name="iśḷîdê">
                <a:extLst>
                  <a:ext uri="{FF2B5EF4-FFF2-40B4-BE49-F238E27FC236}">
                    <a16:creationId xmlns:a16="http://schemas.microsoft.com/office/drawing/2014/main" id="{7710462A-A2FE-4E2B-A76C-1DFA51EA7FBE}"/>
                  </a:ext>
                </a:extLst>
              </p:cNvPr>
              <p:cNvSpPr txBox="1"/>
              <p:nvPr/>
            </p:nvSpPr>
            <p:spPr>
              <a:xfrm>
                <a:off x="4834460" y="4830782"/>
                <a:ext cx="411444" cy="489992"/>
              </a:xfrm>
              <a:prstGeom prst="rect">
                <a:avLst/>
              </a:prstGeom>
              <a:noFill/>
              <a:ln w="117475">
                <a:noFill/>
              </a:ln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altLang="zh-CN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3" name="ïṩḷíḋè">
                <a:extLst>
                  <a:ext uri="{FF2B5EF4-FFF2-40B4-BE49-F238E27FC236}">
                    <a16:creationId xmlns:a16="http://schemas.microsoft.com/office/drawing/2014/main" id="{8241A6E9-4E05-4349-9CF0-2A1102F852D3}"/>
                  </a:ext>
                </a:extLst>
              </p:cNvPr>
              <p:cNvSpPr/>
              <p:nvPr/>
            </p:nvSpPr>
            <p:spPr bwMode="auto">
              <a:xfrm>
                <a:off x="3690988" y="2126058"/>
                <a:ext cx="456056" cy="467054"/>
              </a:xfrm>
              <a:custGeom>
                <a:avLst/>
                <a:gdLst>
                  <a:gd name="T0" fmla="*/ 1547 w 10400"/>
                  <a:gd name="T1" fmla="*/ 9330 h 10667"/>
                  <a:gd name="T2" fmla="*/ 3077 w 10400"/>
                  <a:gd name="T3" fmla="*/ 9013 h 10667"/>
                  <a:gd name="T4" fmla="*/ 6114 w 10400"/>
                  <a:gd name="T5" fmla="*/ 9700 h 10667"/>
                  <a:gd name="T6" fmla="*/ 6806 w 10400"/>
                  <a:gd name="T7" fmla="*/ 8539 h 10667"/>
                  <a:gd name="T8" fmla="*/ 4079 w 10400"/>
                  <a:gd name="T9" fmla="*/ 1127 h 10667"/>
                  <a:gd name="T10" fmla="*/ 5193 w 10400"/>
                  <a:gd name="T11" fmla="*/ 2254 h 10667"/>
                  <a:gd name="T12" fmla="*/ 6352 w 10400"/>
                  <a:gd name="T13" fmla="*/ 3340 h 10667"/>
                  <a:gd name="T14" fmla="*/ 6296 w 10400"/>
                  <a:gd name="T15" fmla="*/ 5841 h 10667"/>
                  <a:gd name="T16" fmla="*/ 5318 w 10400"/>
                  <a:gd name="T17" fmla="*/ 6578 h 10667"/>
                  <a:gd name="T18" fmla="*/ 4851 w 10400"/>
                  <a:gd name="T19" fmla="*/ 10126 h 10667"/>
                  <a:gd name="T20" fmla="*/ 4154 w 10400"/>
                  <a:gd name="T21" fmla="*/ 5500 h 10667"/>
                  <a:gd name="T22" fmla="*/ 993 w 10400"/>
                  <a:gd name="T23" fmla="*/ 1669 h 10667"/>
                  <a:gd name="T24" fmla="*/ 4493 w 10400"/>
                  <a:gd name="T25" fmla="*/ 2470 h 10667"/>
                  <a:gd name="T26" fmla="*/ 5203 w 10400"/>
                  <a:gd name="T27" fmla="*/ 5915 h 10667"/>
                  <a:gd name="T28" fmla="*/ 5890 w 10400"/>
                  <a:gd name="T29" fmla="*/ 2481 h 10667"/>
                  <a:gd name="T30" fmla="*/ 9353 w 10400"/>
                  <a:gd name="T31" fmla="*/ 1669 h 10667"/>
                  <a:gd name="T32" fmla="*/ 8900 w 10400"/>
                  <a:gd name="T33" fmla="*/ 5088 h 10667"/>
                  <a:gd name="T34" fmla="*/ 8763 w 10400"/>
                  <a:gd name="T35" fmla="*/ 4301 h 10667"/>
                  <a:gd name="T36" fmla="*/ 7729 w 10400"/>
                  <a:gd name="T37" fmla="*/ 3953 h 10667"/>
                  <a:gd name="T38" fmla="*/ 8505 w 10400"/>
                  <a:gd name="T39" fmla="*/ 5505 h 10667"/>
                  <a:gd name="T40" fmla="*/ 8530 w 10400"/>
                  <a:gd name="T41" fmla="*/ 6867 h 10667"/>
                  <a:gd name="T42" fmla="*/ 9012 w 10400"/>
                  <a:gd name="T43" fmla="*/ 6736 h 10667"/>
                  <a:gd name="T44" fmla="*/ 9315 w 10400"/>
                  <a:gd name="T45" fmla="*/ 6686 h 10667"/>
                  <a:gd name="T46" fmla="*/ 9046 w 10400"/>
                  <a:gd name="T47" fmla="*/ 4530 h 10667"/>
                  <a:gd name="T48" fmla="*/ 9997 w 10400"/>
                  <a:gd name="T49" fmla="*/ 3776 h 10667"/>
                  <a:gd name="T50" fmla="*/ 8844 w 10400"/>
                  <a:gd name="T51" fmla="*/ 4304 h 10667"/>
                  <a:gd name="T52" fmla="*/ 8790 w 10400"/>
                  <a:gd name="T53" fmla="*/ 3675 h 10667"/>
                  <a:gd name="T54" fmla="*/ 9514 w 10400"/>
                  <a:gd name="T55" fmla="*/ 6418 h 10667"/>
                  <a:gd name="T56" fmla="*/ 9245 w 10400"/>
                  <a:gd name="T57" fmla="*/ 6917 h 10667"/>
                  <a:gd name="T58" fmla="*/ 7957 w 10400"/>
                  <a:gd name="T59" fmla="*/ 6629 h 10667"/>
                  <a:gd name="T60" fmla="*/ 7308 w 10400"/>
                  <a:gd name="T61" fmla="*/ 6762 h 10667"/>
                  <a:gd name="T62" fmla="*/ 9494 w 10400"/>
                  <a:gd name="T63" fmla="*/ 6253 h 10667"/>
                  <a:gd name="T64" fmla="*/ 577 w 10400"/>
                  <a:gd name="T65" fmla="*/ 3770 h 10667"/>
                  <a:gd name="T66" fmla="*/ 1355 w 10400"/>
                  <a:gd name="T67" fmla="*/ 4518 h 10667"/>
                  <a:gd name="T68" fmla="*/ 1282 w 10400"/>
                  <a:gd name="T69" fmla="*/ 5462 h 10667"/>
                  <a:gd name="T70" fmla="*/ 1236 w 10400"/>
                  <a:gd name="T71" fmla="*/ 6867 h 10667"/>
                  <a:gd name="T72" fmla="*/ 1718 w 10400"/>
                  <a:gd name="T73" fmla="*/ 6728 h 10667"/>
                  <a:gd name="T74" fmla="*/ 2022 w 10400"/>
                  <a:gd name="T75" fmla="*/ 6694 h 10667"/>
                  <a:gd name="T76" fmla="*/ 1843 w 10400"/>
                  <a:gd name="T77" fmla="*/ 4519 h 10667"/>
                  <a:gd name="T78" fmla="*/ 2505 w 10400"/>
                  <a:gd name="T79" fmla="*/ 3770 h 10667"/>
                  <a:gd name="T80" fmla="*/ 1608 w 10400"/>
                  <a:gd name="T81" fmla="*/ 5217 h 10667"/>
                  <a:gd name="T82" fmla="*/ 1557 w 10400"/>
                  <a:gd name="T83" fmla="*/ 4304 h 10667"/>
                  <a:gd name="T84" fmla="*/ 1610 w 10400"/>
                  <a:gd name="T85" fmla="*/ 3675 h 10667"/>
                  <a:gd name="T86" fmla="*/ 1898 w 10400"/>
                  <a:gd name="T87" fmla="*/ 3969 h 10667"/>
                  <a:gd name="T88" fmla="*/ 1547 w 10400"/>
                  <a:gd name="T89" fmla="*/ 7324 h 10667"/>
                  <a:gd name="T90" fmla="*/ 2189 w 10400"/>
                  <a:gd name="T91" fmla="*/ 6405 h 10667"/>
                  <a:gd name="T92" fmla="*/ 1172 w 10400"/>
                  <a:gd name="T93" fmla="*/ 6918 h 10667"/>
                  <a:gd name="T94" fmla="*/ 669 w 10400"/>
                  <a:gd name="T95" fmla="*/ 6629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00" h="10667">
                    <a:moveTo>
                      <a:pt x="8838" y="9330"/>
                    </a:moveTo>
                    <a:cubicBezTo>
                      <a:pt x="8838" y="10067"/>
                      <a:pt x="7206" y="10667"/>
                      <a:pt x="5192" y="10667"/>
                    </a:cubicBezTo>
                    <a:cubicBezTo>
                      <a:pt x="3180" y="10667"/>
                      <a:pt x="1547" y="10067"/>
                      <a:pt x="1547" y="9330"/>
                    </a:cubicBezTo>
                    <a:cubicBezTo>
                      <a:pt x="1547" y="8797"/>
                      <a:pt x="2406" y="8341"/>
                      <a:pt x="3638" y="8128"/>
                    </a:cubicBezTo>
                    <a:lnTo>
                      <a:pt x="3638" y="8495"/>
                    </a:lnTo>
                    <a:cubicBezTo>
                      <a:pt x="3293" y="8632"/>
                      <a:pt x="3077" y="8813"/>
                      <a:pt x="3077" y="9013"/>
                    </a:cubicBezTo>
                    <a:cubicBezTo>
                      <a:pt x="3077" y="9437"/>
                      <a:pt x="4015" y="9781"/>
                      <a:pt x="5171" y="9781"/>
                    </a:cubicBezTo>
                    <a:cubicBezTo>
                      <a:pt x="5497" y="9781"/>
                      <a:pt x="5802" y="9751"/>
                      <a:pt x="6077" y="9703"/>
                    </a:cubicBezTo>
                    <a:cubicBezTo>
                      <a:pt x="6090" y="9702"/>
                      <a:pt x="6102" y="9702"/>
                      <a:pt x="6114" y="9700"/>
                    </a:cubicBezTo>
                    <a:cubicBezTo>
                      <a:pt x="6165" y="9694"/>
                      <a:pt x="6212" y="9682"/>
                      <a:pt x="6259" y="9666"/>
                    </a:cubicBezTo>
                    <a:cubicBezTo>
                      <a:pt x="6859" y="9531"/>
                      <a:pt x="7264" y="9290"/>
                      <a:pt x="7264" y="9013"/>
                    </a:cubicBezTo>
                    <a:cubicBezTo>
                      <a:pt x="7264" y="8834"/>
                      <a:pt x="7090" y="8669"/>
                      <a:pt x="6806" y="8539"/>
                    </a:cubicBezTo>
                    <a:lnTo>
                      <a:pt x="6806" y="8137"/>
                    </a:lnTo>
                    <a:cubicBezTo>
                      <a:pt x="8006" y="8356"/>
                      <a:pt x="8838" y="8805"/>
                      <a:pt x="8838" y="9330"/>
                    </a:cubicBezTo>
                    <a:close/>
                    <a:moveTo>
                      <a:pt x="4079" y="1127"/>
                    </a:moveTo>
                    <a:cubicBezTo>
                      <a:pt x="4079" y="504"/>
                      <a:pt x="4578" y="0"/>
                      <a:pt x="5193" y="0"/>
                    </a:cubicBezTo>
                    <a:cubicBezTo>
                      <a:pt x="5807" y="0"/>
                      <a:pt x="6305" y="504"/>
                      <a:pt x="6305" y="1127"/>
                    </a:cubicBezTo>
                    <a:cubicBezTo>
                      <a:pt x="6305" y="1750"/>
                      <a:pt x="5807" y="2254"/>
                      <a:pt x="5193" y="2254"/>
                    </a:cubicBezTo>
                    <a:cubicBezTo>
                      <a:pt x="4578" y="2254"/>
                      <a:pt x="4079" y="1750"/>
                      <a:pt x="4079" y="1127"/>
                    </a:cubicBezTo>
                    <a:close/>
                    <a:moveTo>
                      <a:pt x="9353" y="1669"/>
                    </a:moveTo>
                    <a:cubicBezTo>
                      <a:pt x="8800" y="2578"/>
                      <a:pt x="7557" y="3340"/>
                      <a:pt x="6352" y="3340"/>
                    </a:cubicBezTo>
                    <a:cubicBezTo>
                      <a:pt x="6274" y="3340"/>
                      <a:pt x="6196" y="3336"/>
                      <a:pt x="6118" y="3330"/>
                    </a:cubicBezTo>
                    <a:cubicBezTo>
                      <a:pt x="6142" y="3615"/>
                      <a:pt x="6252" y="4928"/>
                      <a:pt x="6282" y="5755"/>
                    </a:cubicBezTo>
                    <a:cubicBezTo>
                      <a:pt x="6288" y="5783"/>
                      <a:pt x="6294" y="5811"/>
                      <a:pt x="6296" y="5841"/>
                    </a:cubicBezTo>
                    <a:lnTo>
                      <a:pt x="6568" y="10087"/>
                    </a:lnTo>
                    <a:cubicBezTo>
                      <a:pt x="6586" y="10373"/>
                      <a:pt x="5564" y="10428"/>
                      <a:pt x="5546" y="10154"/>
                    </a:cubicBezTo>
                    <a:lnTo>
                      <a:pt x="5318" y="6578"/>
                    </a:lnTo>
                    <a:cubicBezTo>
                      <a:pt x="5280" y="6574"/>
                      <a:pt x="5244" y="6567"/>
                      <a:pt x="5206" y="6567"/>
                    </a:cubicBezTo>
                    <a:cubicBezTo>
                      <a:pt x="5174" y="6567"/>
                      <a:pt x="5136" y="6577"/>
                      <a:pt x="5099" y="6587"/>
                    </a:cubicBezTo>
                    <a:lnTo>
                      <a:pt x="4851" y="10126"/>
                    </a:lnTo>
                    <a:cubicBezTo>
                      <a:pt x="4832" y="10398"/>
                      <a:pt x="3810" y="10338"/>
                      <a:pt x="3830" y="10052"/>
                    </a:cubicBezTo>
                    <a:lnTo>
                      <a:pt x="4144" y="5559"/>
                    </a:lnTo>
                    <a:cubicBezTo>
                      <a:pt x="4146" y="5538"/>
                      <a:pt x="4150" y="5520"/>
                      <a:pt x="4154" y="5500"/>
                    </a:cubicBezTo>
                    <a:cubicBezTo>
                      <a:pt x="4199" y="4432"/>
                      <a:pt x="4252" y="3400"/>
                      <a:pt x="4257" y="3326"/>
                    </a:cubicBezTo>
                    <a:cubicBezTo>
                      <a:pt x="4169" y="3334"/>
                      <a:pt x="4081" y="3340"/>
                      <a:pt x="3994" y="3340"/>
                    </a:cubicBezTo>
                    <a:cubicBezTo>
                      <a:pt x="2788" y="3340"/>
                      <a:pt x="1546" y="2578"/>
                      <a:pt x="993" y="1669"/>
                    </a:cubicBezTo>
                    <a:cubicBezTo>
                      <a:pt x="879" y="1481"/>
                      <a:pt x="936" y="1235"/>
                      <a:pt x="1122" y="1120"/>
                    </a:cubicBezTo>
                    <a:cubicBezTo>
                      <a:pt x="1308" y="1003"/>
                      <a:pt x="1551" y="1062"/>
                      <a:pt x="1665" y="1250"/>
                    </a:cubicBezTo>
                    <a:cubicBezTo>
                      <a:pt x="2166" y="2073"/>
                      <a:pt x="3484" y="2756"/>
                      <a:pt x="4493" y="2470"/>
                    </a:cubicBezTo>
                    <a:cubicBezTo>
                      <a:pt x="4663" y="2411"/>
                      <a:pt x="4865" y="2374"/>
                      <a:pt x="5089" y="2365"/>
                    </a:cubicBezTo>
                    <a:lnTo>
                      <a:pt x="4729" y="5423"/>
                    </a:lnTo>
                    <a:lnTo>
                      <a:pt x="5203" y="5915"/>
                    </a:lnTo>
                    <a:lnTo>
                      <a:pt x="5617" y="5423"/>
                    </a:lnTo>
                    <a:lnTo>
                      <a:pt x="5330" y="2373"/>
                    </a:lnTo>
                    <a:cubicBezTo>
                      <a:pt x="5531" y="2387"/>
                      <a:pt x="5725" y="2423"/>
                      <a:pt x="5890" y="2481"/>
                    </a:cubicBezTo>
                    <a:cubicBezTo>
                      <a:pt x="6894" y="2741"/>
                      <a:pt x="8187" y="2063"/>
                      <a:pt x="8681" y="1250"/>
                    </a:cubicBezTo>
                    <a:cubicBezTo>
                      <a:pt x="8795" y="1062"/>
                      <a:pt x="9038" y="1003"/>
                      <a:pt x="9224" y="1119"/>
                    </a:cubicBezTo>
                    <a:cubicBezTo>
                      <a:pt x="9410" y="1235"/>
                      <a:pt x="9468" y="1481"/>
                      <a:pt x="9353" y="1669"/>
                    </a:cubicBezTo>
                    <a:close/>
                    <a:moveTo>
                      <a:pt x="8844" y="4304"/>
                    </a:moveTo>
                    <a:cubicBezTo>
                      <a:pt x="8839" y="4303"/>
                      <a:pt x="8833" y="4303"/>
                      <a:pt x="8827" y="4302"/>
                    </a:cubicBezTo>
                    <a:lnTo>
                      <a:pt x="8900" y="5088"/>
                    </a:lnTo>
                    <a:lnTo>
                      <a:pt x="8793" y="5217"/>
                    </a:lnTo>
                    <a:lnTo>
                      <a:pt x="8671" y="5088"/>
                    </a:lnTo>
                    <a:lnTo>
                      <a:pt x="8763" y="4301"/>
                    </a:lnTo>
                    <a:cubicBezTo>
                      <a:pt x="8543" y="4286"/>
                      <a:pt x="8343" y="4195"/>
                      <a:pt x="7895" y="3770"/>
                    </a:cubicBezTo>
                    <a:cubicBezTo>
                      <a:pt x="7846" y="3723"/>
                      <a:pt x="7769" y="3725"/>
                      <a:pt x="7722" y="3776"/>
                    </a:cubicBezTo>
                    <a:cubicBezTo>
                      <a:pt x="7676" y="3826"/>
                      <a:pt x="7679" y="3906"/>
                      <a:pt x="7729" y="3953"/>
                    </a:cubicBezTo>
                    <a:cubicBezTo>
                      <a:pt x="8086" y="4293"/>
                      <a:pt x="8319" y="4456"/>
                      <a:pt x="8558" y="4519"/>
                    </a:cubicBezTo>
                    <a:cubicBezTo>
                      <a:pt x="8558" y="4523"/>
                      <a:pt x="8556" y="4527"/>
                      <a:pt x="8556" y="4530"/>
                    </a:cubicBezTo>
                    <a:lnTo>
                      <a:pt x="8505" y="5505"/>
                    </a:lnTo>
                    <a:lnTo>
                      <a:pt x="8378" y="6694"/>
                    </a:lnTo>
                    <a:cubicBezTo>
                      <a:pt x="8369" y="6780"/>
                      <a:pt x="8430" y="6857"/>
                      <a:pt x="8514" y="6867"/>
                    </a:cubicBezTo>
                    <a:cubicBezTo>
                      <a:pt x="8520" y="6867"/>
                      <a:pt x="8525" y="6867"/>
                      <a:pt x="8530" y="6867"/>
                    </a:cubicBezTo>
                    <a:cubicBezTo>
                      <a:pt x="8608" y="6867"/>
                      <a:pt x="8674" y="6808"/>
                      <a:pt x="8683" y="6728"/>
                    </a:cubicBezTo>
                    <a:lnTo>
                      <a:pt x="8815" y="5498"/>
                    </a:lnTo>
                    <a:lnTo>
                      <a:pt x="9012" y="6736"/>
                    </a:lnTo>
                    <a:cubicBezTo>
                      <a:pt x="9025" y="6813"/>
                      <a:pt x="9090" y="6868"/>
                      <a:pt x="9164" y="6868"/>
                    </a:cubicBezTo>
                    <a:cubicBezTo>
                      <a:pt x="9172" y="6868"/>
                      <a:pt x="9180" y="6867"/>
                      <a:pt x="9188" y="6866"/>
                    </a:cubicBezTo>
                    <a:cubicBezTo>
                      <a:pt x="9272" y="6852"/>
                      <a:pt x="9328" y="6771"/>
                      <a:pt x="9315" y="6686"/>
                    </a:cubicBezTo>
                    <a:lnTo>
                      <a:pt x="9119" y="5462"/>
                    </a:lnTo>
                    <a:cubicBezTo>
                      <a:pt x="9119" y="5461"/>
                      <a:pt x="9120" y="5460"/>
                      <a:pt x="9120" y="5459"/>
                    </a:cubicBezTo>
                    <a:lnTo>
                      <a:pt x="9046" y="4530"/>
                    </a:lnTo>
                    <a:cubicBezTo>
                      <a:pt x="9046" y="4526"/>
                      <a:pt x="9046" y="4522"/>
                      <a:pt x="9045" y="4518"/>
                    </a:cubicBezTo>
                    <a:cubicBezTo>
                      <a:pt x="9279" y="4456"/>
                      <a:pt x="9631" y="4296"/>
                      <a:pt x="9990" y="3953"/>
                    </a:cubicBezTo>
                    <a:cubicBezTo>
                      <a:pt x="10040" y="3906"/>
                      <a:pt x="10043" y="3826"/>
                      <a:pt x="9997" y="3776"/>
                    </a:cubicBezTo>
                    <a:cubicBezTo>
                      <a:pt x="9950" y="3725"/>
                      <a:pt x="9873" y="3723"/>
                      <a:pt x="9823" y="3770"/>
                    </a:cubicBezTo>
                    <a:cubicBezTo>
                      <a:pt x="9407" y="4166"/>
                      <a:pt x="9010" y="4290"/>
                      <a:pt x="8857" y="4300"/>
                    </a:cubicBezTo>
                    <a:cubicBezTo>
                      <a:pt x="8852" y="4300"/>
                      <a:pt x="8849" y="4303"/>
                      <a:pt x="8844" y="4304"/>
                    </a:cubicBezTo>
                    <a:close/>
                    <a:moveTo>
                      <a:pt x="8790" y="4263"/>
                    </a:moveTo>
                    <a:cubicBezTo>
                      <a:pt x="8949" y="4263"/>
                      <a:pt x="9078" y="4131"/>
                      <a:pt x="9078" y="3969"/>
                    </a:cubicBezTo>
                    <a:cubicBezTo>
                      <a:pt x="9078" y="3807"/>
                      <a:pt x="8949" y="3675"/>
                      <a:pt x="8790" y="3675"/>
                    </a:cubicBezTo>
                    <a:cubicBezTo>
                      <a:pt x="8631" y="3675"/>
                      <a:pt x="8503" y="3807"/>
                      <a:pt x="8503" y="3969"/>
                    </a:cubicBezTo>
                    <a:cubicBezTo>
                      <a:pt x="8503" y="4131"/>
                      <a:pt x="8631" y="4263"/>
                      <a:pt x="8790" y="4263"/>
                    </a:cubicBezTo>
                    <a:close/>
                    <a:moveTo>
                      <a:pt x="9514" y="6418"/>
                    </a:moveTo>
                    <a:cubicBezTo>
                      <a:pt x="9649" y="6475"/>
                      <a:pt x="9732" y="6548"/>
                      <a:pt x="9732" y="6629"/>
                    </a:cubicBezTo>
                    <a:cubicBezTo>
                      <a:pt x="9732" y="6745"/>
                      <a:pt x="9561" y="6846"/>
                      <a:pt x="9306" y="6903"/>
                    </a:cubicBezTo>
                    <a:cubicBezTo>
                      <a:pt x="9287" y="6910"/>
                      <a:pt x="9267" y="6915"/>
                      <a:pt x="9245" y="6917"/>
                    </a:cubicBezTo>
                    <a:cubicBezTo>
                      <a:pt x="9240" y="6918"/>
                      <a:pt x="9235" y="6918"/>
                      <a:pt x="9229" y="6918"/>
                    </a:cubicBezTo>
                    <a:cubicBezTo>
                      <a:pt x="9112" y="6939"/>
                      <a:pt x="8983" y="6952"/>
                      <a:pt x="8845" y="6952"/>
                    </a:cubicBezTo>
                    <a:cubicBezTo>
                      <a:pt x="8355" y="6952"/>
                      <a:pt x="7957" y="6807"/>
                      <a:pt x="7957" y="6629"/>
                    </a:cubicBezTo>
                    <a:cubicBezTo>
                      <a:pt x="7957" y="6542"/>
                      <a:pt x="8055" y="6463"/>
                      <a:pt x="8211" y="6405"/>
                    </a:cubicBezTo>
                    <a:lnTo>
                      <a:pt x="8222" y="6252"/>
                    </a:lnTo>
                    <a:cubicBezTo>
                      <a:pt x="7685" y="6340"/>
                      <a:pt x="7308" y="6534"/>
                      <a:pt x="7308" y="6762"/>
                    </a:cubicBezTo>
                    <a:cubicBezTo>
                      <a:pt x="7308" y="7072"/>
                      <a:pt x="8000" y="7324"/>
                      <a:pt x="8854" y="7324"/>
                    </a:cubicBezTo>
                    <a:cubicBezTo>
                      <a:pt x="9708" y="7324"/>
                      <a:pt x="10400" y="7072"/>
                      <a:pt x="10400" y="6762"/>
                    </a:cubicBezTo>
                    <a:cubicBezTo>
                      <a:pt x="10400" y="6535"/>
                      <a:pt x="10027" y="6342"/>
                      <a:pt x="9494" y="6253"/>
                    </a:cubicBezTo>
                    <a:lnTo>
                      <a:pt x="9514" y="6418"/>
                    </a:lnTo>
                    <a:close/>
                    <a:moveTo>
                      <a:pt x="1543" y="4300"/>
                    </a:moveTo>
                    <a:cubicBezTo>
                      <a:pt x="1391" y="4290"/>
                      <a:pt x="994" y="4166"/>
                      <a:pt x="577" y="3770"/>
                    </a:cubicBezTo>
                    <a:cubicBezTo>
                      <a:pt x="528" y="3723"/>
                      <a:pt x="450" y="3725"/>
                      <a:pt x="404" y="3776"/>
                    </a:cubicBezTo>
                    <a:cubicBezTo>
                      <a:pt x="358" y="3826"/>
                      <a:pt x="361" y="3906"/>
                      <a:pt x="411" y="3953"/>
                    </a:cubicBezTo>
                    <a:cubicBezTo>
                      <a:pt x="770" y="4296"/>
                      <a:pt x="1122" y="4456"/>
                      <a:pt x="1355" y="4518"/>
                    </a:cubicBezTo>
                    <a:cubicBezTo>
                      <a:pt x="1355" y="4522"/>
                      <a:pt x="1355" y="4526"/>
                      <a:pt x="1355" y="4530"/>
                    </a:cubicBezTo>
                    <a:lnTo>
                      <a:pt x="1281" y="5459"/>
                    </a:lnTo>
                    <a:cubicBezTo>
                      <a:pt x="1281" y="5460"/>
                      <a:pt x="1282" y="5461"/>
                      <a:pt x="1282" y="5462"/>
                    </a:cubicBezTo>
                    <a:lnTo>
                      <a:pt x="1086" y="6686"/>
                    </a:lnTo>
                    <a:cubicBezTo>
                      <a:pt x="1072" y="6771"/>
                      <a:pt x="1129" y="6852"/>
                      <a:pt x="1212" y="6866"/>
                    </a:cubicBezTo>
                    <a:cubicBezTo>
                      <a:pt x="1221" y="6867"/>
                      <a:pt x="1229" y="6867"/>
                      <a:pt x="1236" y="6867"/>
                    </a:cubicBezTo>
                    <a:cubicBezTo>
                      <a:pt x="1311" y="6867"/>
                      <a:pt x="1376" y="6813"/>
                      <a:pt x="1388" y="6736"/>
                    </a:cubicBezTo>
                    <a:lnTo>
                      <a:pt x="1586" y="5498"/>
                    </a:lnTo>
                    <a:lnTo>
                      <a:pt x="1718" y="6728"/>
                    </a:lnTo>
                    <a:cubicBezTo>
                      <a:pt x="1726" y="6808"/>
                      <a:pt x="1792" y="6867"/>
                      <a:pt x="1870" y="6867"/>
                    </a:cubicBezTo>
                    <a:cubicBezTo>
                      <a:pt x="1875" y="6867"/>
                      <a:pt x="1881" y="6867"/>
                      <a:pt x="1887" y="6867"/>
                    </a:cubicBezTo>
                    <a:cubicBezTo>
                      <a:pt x="1971" y="6857"/>
                      <a:pt x="2032" y="6780"/>
                      <a:pt x="2022" y="6694"/>
                    </a:cubicBezTo>
                    <a:lnTo>
                      <a:pt x="1895" y="5505"/>
                    </a:lnTo>
                    <a:lnTo>
                      <a:pt x="1845" y="4530"/>
                    </a:lnTo>
                    <a:cubicBezTo>
                      <a:pt x="1845" y="4527"/>
                      <a:pt x="1843" y="4523"/>
                      <a:pt x="1843" y="4519"/>
                    </a:cubicBezTo>
                    <a:cubicBezTo>
                      <a:pt x="2082" y="4456"/>
                      <a:pt x="2314" y="4293"/>
                      <a:pt x="2672" y="3953"/>
                    </a:cubicBezTo>
                    <a:cubicBezTo>
                      <a:pt x="2722" y="3906"/>
                      <a:pt x="2725" y="3826"/>
                      <a:pt x="2678" y="3776"/>
                    </a:cubicBezTo>
                    <a:cubicBezTo>
                      <a:pt x="2632" y="3725"/>
                      <a:pt x="2555" y="3722"/>
                      <a:pt x="2505" y="3770"/>
                    </a:cubicBezTo>
                    <a:cubicBezTo>
                      <a:pt x="2058" y="4195"/>
                      <a:pt x="1857" y="4286"/>
                      <a:pt x="1637" y="4301"/>
                    </a:cubicBezTo>
                    <a:lnTo>
                      <a:pt x="1730" y="5088"/>
                    </a:lnTo>
                    <a:lnTo>
                      <a:pt x="1608" y="5217"/>
                    </a:lnTo>
                    <a:lnTo>
                      <a:pt x="1501" y="5088"/>
                    </a:lnTo>
                    <a:lnTo>
                      <a:pt x="1574" y="4302"/>
                    </a:lnTo>
                    <a:cubicBezTo>
                      <a:pt x="1568" y="4303"/>
                      <a:pt x="1562" y="4303"/>
                      <a:pt x="1557" y="4304"/>
                    </a:cubicBezTo>
                    <a:cubicBezTo>
                      <a:pt x="1552" y="4303"/>
                      <a:pt x="1548" y="4300"/>
                      <a:pt x="1543" y="4300"/>
                    </a:cubicBezTo>
                    <a:close/>
                    <a:moveTo>
                      <a:pt x="1898" y="3969"/>
                    </a:moveTo>
                    <a:cubicBezTo>
                      <a:pt x="1898" y="3807"/>
                      <a:pt x="1769" y="3675"/>
                      <a:pt x="1610" y="3675"/>
                    </a:cubicBezTo>
                    <a:cubicBezTo>
                      <a:pt x="1452" y="3675"/>
                      <a:pt x="1323" y="3807"/>
                      <a:pt x="1323" y="3969"/>
                    </a:cubicBezTo>
                    <a:cubicBezTo>
                      <a:pt x="1323" y="4131"/>
                      <a:pt x="1452" y="4263"/>
                      <a:pt x="1610" y="4263"/>
                    </a:cubicBezTo>
                    <a:cubicBezTo>
                      <a:pt x="1769" y="4263"/>
                      <a:pt x="1898" y="4131"/>
                      <a:pt x="1898" y="3969"/>
                    </a:cubicBezTo>
                    <a:close/>
                    <a:moveTo>
                      <a:pt x="906" y="6253"/>
                    </a:moveTo>
                    <a:cubicBezTo>
                      <a:pt x="373" y="6342"/>
                      <a:pt x="0" y="6535"/>
                      <a:pt x="0" y="6762"/>
                    </a:cubicBezTo>
                    <a:cubicBezTo>
                      <a:pt x="0" y="7072"/>
                      <a:pt x="693" y="7324"/>
                      <a:pt x="1547" y="7324"/>
                    </a:cubicBezTo>
                    <a:cubicBezTo>
                      <a:pt x="2401" y="7324"/>
                      <a:pt x="3093" y="7072"/>
                      <a:pt x="3093" y="6762"/>
                    </a:cubicBezTo>
                    <a:cubicBezTo>
                      <a:pt x="3093" y="6534"/>
                      <a:pt x="2716" y="6340"/>
                      <a:pt x="2178" y="6252"/>
                    </a:cubicBezTo>
                    <a:lnTo>
                      <a:pt x="2189" y="6405"/>
                    </a:lnTo>
                    <a:cubicBezTo>
                      <a:pt x="2346" y="6463"/>
                      <a:pt x="2444" y="6542"/>
                      <a:pt x="2444" y="6629"/>
                    </a:cubicBezTo>
                    <a:cubicBezTo>
                      <a:pt x="2444" y="6807"/>
                      <a:pt x="2046" y="6952"/>
                      <a:pt x="1556" y="6952"/>
                    </a:cubicBezTo>
                    <a:cubicBezTo>
                      <a:pt x="1418" y="6952"/>
                      <a:pt x="1289" y="6939"/>
                      <a:pt x="1172" y="6918"/>
                    </a:cubicBezTo>
                    <a:cubicBezTo>
                      <a:pt x="1166" y="6918"/>
                      <a:pt x="1161" y="6918"/>
                      <a:pt x="1155" y="6917"/>
                    </a:cubicBezTo>
                    <a:cubicBezTo>
                      <a:pt x="1134" y="6915"/>
                      <a:pt x="1114" y="6910"/>
                      <a:pt x="1095" y="6903"/>
                    </a:cubicBezTo>
                    <a:cubicBezTo>
                      <a:pt x="840" y="6846"/>
                      <a:pt x="669" y="6745"/>
                      <a:pt x="669" y="6629"/>
                    </a:cubicBezTo>
                    <a:cubicBezTo>
                      <a:pt x="669" y="6548"/>
                      <a:pt x="751" y="6475"/>
                      <a:pt x="887" y="6418"/>
                    </a:cubicBezTo>
                    <a:lnTo>
                      <a:pt x="906" y="62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ïṥ1íḍé">
                <a:extLst>
                  <a:ext uri="{FF2B5EF4-FFF2-40B4-BE49-F238E27FC236}">
                    <a16:creationId xmlns:a16="http://schemas.microsoft.com/office/drawing/2014/main" id="{948A1045-D551-4CF2-9A37-0C9209569F37}"/>
                  </a:ext>
                </a:extLst>
              </p:cNvPr>
              <p:cNvSpPr/>
              <p:nvPr/>
            </p:nvSpPr>
            <p:spPr bwMode="auto">
              <a:xfrm>
                <a:off x="3690988" y="4853720"/>
                <a:ext cx="456056" cy="467054"/>
              </a:xfrm>
              <a:custGeom>
                <a:avLst/>
                <a:gdLst>
                  <a:gd name="T0" fmla="*/ 1547 w 10400"/>
                  <a:gd name="T1" fmla="*/ 9330 h 10667"/>
                  <a:gd name="T2" fmla="*/ 3077 w 10400"/>
                  <a:gd name="T3" fmla="*/ 9013 h 10667"/>
                  <a:gd name="T4" fmla="*/ 6114 w 10400"/>
                  <a:gd name="T5" fmla="*/ 9700 h 10667"/>
                  <a:gd name="T6" fmla="*/ 6806 w 10400"/>
                  <a:gd name="T7" fmla="*/ 8539 h 10667"/>
                  <a:gd name="T8" fmla="*/ 4079 w 10400"/>
                  <a:gd name="T9" fmla="*/ 1127 h 10667"/>
                  <a:gd name="T10" fmla="*/ 5193 w 10400"/>
                  <a:gd name="T11" fmla="*/ 2254 h 10667"/>
                  <a:gd name="T12" fmla="*/ 6352 w 10400"/>
                  <a:gd name="T13" fmla="*/ 3340 h 10667"/>
                  <a:gd name="T14" fmla="*/ 6296 w 10400"/>
                  <a:gd name="T15" fmla="*/ 5841 h 10667"/>
                  <a:gd name="T16" fmla="*/ 5318 w 10400"/>
                  <a:gd name="T17" fmla="*/ 6578 h 10667"/>
                  <a:gd name="T18" fmla="*/ 4851 w 10400"/>
                  <a:gd name="T19" fmla="*/ 10126 h 10667"/>
                  <a:gd name="T20" fmla="*/ 4154 w 10400"/>
                  <a:gd name="T21" fmla="*/ 5500 h 10667"/>
                  <a:gd name="T22" fmla="*/ 993 w 10400"/>
                  <a:gd name="T23" fmla="*/ 1669 h 10667"/>
                  <a:gd name="T24" fmla="*/ 4493 w 10400"/>
                  <a:gd name="T25" fmla="*/ 2470 h 10667"/>
                  <a:gd name="T26" fmla="*/ 5203 w 10400"/>
                  <a:gd name="T27" fmla="*/ 5915 h 10667"/>
                  <a:gd name="T28" fmla="*/ 5890 w 10400"/>
                  <a:gd name="T29" fmla="*/ 2481 h 10667"/>
                  <a:gd name="T30" fmla="*/ 9353 w 10400"/>
                  <a:gd name="T31" fmla="*/ 1669 h 10667"/>
                  <a:gd name="T32" fmla="*/ 8900 w 10400"/>
                  <a:gd name="T33" fmla="*/ 5088 h 10667"/>
                  <a:gd name="T34" fmla="*/ 8763 w 10400"/>
                  <a:gd name="T35" fmla="*/ 4301 h 10667"/>
                  <a:gd name="T36" fmla="*/ 7729 w 10400"/>
                  <a:gd name="T37" fmla="*/ 3953 h 10667"/>
                  <a:gd name="T38" fmla="*/ 8505 w 10400"/>
                  <a:gd name="T39" fmla="*/ 5505 h 10667"/>
                  <a:gd name="T40" fmla="*/ 8530 w 10400"/>
                  <a:gd name="T41" fmla="*/ 6867 h 10667"/>
                  <a:gd name="T42" fmla="*/ 9012 w 10400"/>
                  <a:gd name="T43" fmla="*/ 6736 h 10667"/>
                  <a:gd name="T44" fmla="*/ 9315 w 10400"/>
                  <a:gd name="T45" fmla="*/ 6686 h 10667"/>
                  <a:gd name="T46" fmla="*/ 9046 w 10400"/>
                  <a:gd name="T47" fmla="*/ 4530 h 10667"/>
                  <a:gd name="T48" fmla="*/ 9997 w 10400"/>
                  <a:gd name="T49" fmla="*/ 3776 h 10667"/>
                  <a:gd name="T50" fmla="*/ 8844 w 10400"/>
                  <a:gd name="T51" fmla="*/ 4304 h 10667"/>
                  <a:gd name="T52" fmla="*/ 8790 w 10400"/>
                  <a:gd name="T53" fmla="*/ 3675 h 10667"/>
                  <a:gd name="T54" fmla="*/ 9514 w 10400"/>
                  <a:gd name="T55" fmla="*/ 6418 h 10667"/>
                  <a:gd name="T56" fmla="*/ 9245 w 10400"/>
                  <a:gd name="T57" fmla="*/ 6917 h 10667"/>
                  <a:gd name="T58" fmla="*/ 7957 w 10400"/>
                  <a:gd name="T59" fmla="*/ 6629 h 10667"/>
                  <a:gd name="T60" fmla="*/ 7308 w 10400"/>
                  <a:gd name="T61" fmla="*/ 6762 h 10667"/>
                  <a:gd name="T62" fmla="*/ 9494 w 10400"/>
                  <a:gd name="T63" fmla="*/ 6253 h 10667"/>
                  <a:gd name="T64" fmla="*/ 577 w 10400"/>
                  <a:gd name="T65" fmla="*/ 3770 h 10667"/>
                  <a:gd name="T66" fmla="*/ 1355 w 10400"/>
                  <a:gd name="T67" fmla="*/ 4518 h 10667"/>
                  <a:gd name="T68" fmla="*/ 1282 w 10400"/>
                  <a:gd name="T69" fmla="*/ 5462 h 10667"/>
                  <a:gd name="T70" fmla="*/ 1236 w 10400"/>
                  <a:gd name="T71" fmla="*/ 6867 h 10667"/>
                  <a:gd name="T72" fmla="*/ 1718 w 10400"/>
                  <a:gd name="T73" fmla="*/ 6728 h 10667"/>
                  <a:gd name="T74" fmla="*/ 2022 w 10400"/>
                  <a:gd name="T75" fmla="*/ 6694 h 10667"/>
                  <a:gd name="T76" fmla="*/ 1843 w 10400"/>
                  <a:gd name="T77" fmla="*/ 4519 h 10667"/>
                  <a:gd name="T78" fmla="*/ 2505 w 10400"/>
                  <a:gd name="T79" fmla="*/ 3770 h 10667"/>
                  <a:gd name="T80" fmla="*/ 1608 w 10400"/>
                  <a:gd name="T81" fmla="*/ 5217 h 10667"/>
                  <a:gd name="T82" fmla="*/ 1557 w 10400"/>
                  <a:gd name="T83" fmla="*/ 4304 h 10667"/>
                  <a:gd name="T84" fmla="*/ 1610 w 10400"/>
                  <a:gd name="T85" fmla="*/ 3675 h 10667"/>
                  <a:gd name="T86" fmla="*/ 1898 w 10400"/>
                  <a:gd name="T87" fmla="*/ 3969 h 10667"/>
                  <a:gd name="T88" fmla="*/ 1547 w 10400"/>
                  <a:gd name="T89" fmla="*/ 7324 h 10667"/>
                  <a:gd name="T90" fmla="*/ 2189 w 10400"/>
                  <a:gd name="T91" fmla="*/ 6405 h 10667"/>
                  <a:gd name="T92" fmla="*/ 1172 w 10400"/>
                  <a:gd name="T93" fmla="*/ 6918 h 10667"/>
                  <a:gd name="T94" fmla="*/ 669 w 10400"/>
                  <a:gd name="T95" fmla="*/ 6629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00" h="10667">
                    <a:moveTo>
                      <a:pt x="8838" y="9330"/>
                    </a:moveTo>
                    <a:cubicBezTo>
                      <a:pt x="8838" y="10067"/>
                      <a:pt x="7206" y="10667"/>
                      <a:pt x="5192" y="10667"/>
                    </a:cubicBezTo>
                    <a:cubicBezTo>
                      <a:pt x="3180" y="10667"/>
                      <a:pt x="1547" y="10067"/>
                      <a:pt x="1547" y="9330"/>
                    </a:cubicBezTo>
                    <a:cubicBezTo>
                      <a:pt x="1547" y="8797"/>
                      <a:pt x="2406" y="8341"/>
                      <a:pt x="3638" y="8128"/>
                    </a:cubicBezTo>
                    <a:lnTo>
                      <a:pt x="3638" y="8495"/>
                    </a:lnTo>
                    <a:cubicBezTo>
                      <a:pt x="3293" y="8632"/>
                      <a:pt x="3077" y="8813"/>
                      <a:pt x="3077" y="9013"/>
                    </a:cubicBezTo>
                    <a:cubicBezTo>
                      <a:pt x="3077" y="9437"/>
                      <a:pt x="4015" y="9781"/>
                      <a:pt x="5171" y="9781"/>
                    </a:cubicBezTo>
                    <a:cubicBezTo>
                      <a:pt x="5497" y="9781"/>
                      <a:pt x="5802" y="9751"/>
                      <a:pt x="6077" y="9703"/>
                    </a:cubicBezTo>
                    <a:cubicBezTo>
                      <a:pt x="6090" y="9702"/>
                      <a:pt x="6102" y="9702"/>
                      <a:pt x="6114" y="9700"/>
                    </a:cubicBezTo>
                    <a:cubicBezTo>
                      <a:pt x="6165" y="9694"/>
                      <a:pt x="6212" y="9682"/>
                      <a:pt x="6259" y="9666"/>
                    </a:cubicBezTo>
                    <a:cubicBezTo>
                      <a:pt x="6859" y="9531"/>
                      <a:pt x="7264" y="9290"/>
                      <a:pt x="7264" y="9013"/>
                    </a:cubicBezTo>
                    <a:cubicBezTo>
                      <a:pt x="7264" y="8834"/>
                      <a:pt x="7090" y="8669"/>
                      <a:pt x="6806" y="8539"/>
                    </a:cubicBezTo>
                    <a:lnTo>
                      <a:pt x="6806" y="8137"/>
                    </a:lnTo>
                    <a:cubicBezTo>
                      <a:pt x="8006" y="8356"/>
                      <a:pt x="8838" y="8805"/>
                      <a:pt x="8838" y="9330"/>
                    </a:cubicBezTo>
                    <a:close/>
                    <a:moveTo>
                      <a:pt x="4079" y="1127"/>
                    </a:moveTo>
                    <a:cubicBezTo>
                      <a:pt x="4079" y="504"/>
                      <a:pt x="4578" y="0"/>
                      <a:pt x="5193" y="0"/>
                    </a:cubicBezTo>
                    <a:cubicBezTo>
                      <a:pt x="5807" y="0"/>
                      <a:pt x="6305" y="504"/>
                      <a:pt x="6305" y="1127"/>
                    </a:cubicBezTo>
                    <a:cubicBezTo>
                      <a:pt x="6305" y="1750"/>
                      <a:pt x="5807" y="2254"/>
                      <a:pt x="5193" y="2254"/>
                    </a:cubicBezTo>
                    <a:cubicBezTo>
                      <a:pt x="4578" y="2254"/>
                      <a:pt x="4079" y="1750"/>
                      <a:pt x="4079" y="1127"/>
                    </a:cubicBezTo>
                    <a:close/>
                    <a:moveTo>
                      <a:pt x="9353" y="1669"/>
                    </a:moveTo>
                    <a:cubicBezTo>
                      <a:pt x="8800" y="2578"/>
                      <a:pt x="7557" y="3340"/>
                      <a:pt x="6352" y="3340"/>
                    </a:cubicBezTo>
                    <a:cubicBezTo>
                      <a:pt x="6274" y="3340"/>
                      <a:pt x="6196" y="3336"/>
                      <a:pt x="6118" y="3330"/>
                    </a:cubicBezTo>
                    <a:cubicBezTo>
                      <a:pt x="6142" y="3615"/>
                      <a:pt x="6252" y="4928"/>
                      <a:pt x="6282" y="5755"/>
                    </a:cubicBezTo>
                    <a:cubicBezTo>
                      <a:pt x="6288" y="5783"/>
                      <a:pt x="6294" y="5811"/>
                      <a:pt x="6296" y="5841"/>
                    </a:cubicBezTo>
                    <a:lnTo>
                      <a:pt x="6568" y="10087"/>
                    </a:lnTo>
                    <a:cubicBezTo>
                      <a:pt x="6586" y="10373"/>
                      <a:pt x="5564" y="10428"/>
                      <a:pt x="5546" y="10154"/>
                    </a:cubicBezTo>
                    <a:lnTo>
                      <a:pt x="5318" y="6578"/>
                    </a:lnTo>
                    <a:cubicBezTo>
                      <a:pt x="5280" y="6574"/>
                      <a:pt x="5244" y="6567"/>
                      <a:pt x="5206" y="6567"/>
                    </a:cubicBezTo>
                    <a:cubicBezTo>
                      <a:pt x="5174" y="6567"/>
                      <a:pt x="5136" y="6577"/>
                      <a:pt x="5099" y="6587"/>
                    </a:cubicBezTo>
                    <a:lnTo>
                      <a:pt x="4851" y="10126"/>
                    </a:lnTo>
                    <a:cubicBezTo>
                      <a:pt x="4832" y="10398"/>
                      <a:pt x="3810" y="10338"/>
                      <a:pt x="3830" y="10052"/>
                    </a:cubicBezTo>
                    <a:lnTo>
                      <a:pt x="4144" y="5559"/>
                    </a:lnTo>
                    <a:cubicBezTo>
                      <a:pt x="4146" y="5538"/>
                      <a:pt x="4150" y="5520"/>
                      <a:pt x="4154" y="5500"/>
                    </a:cubicBezTo>
                    <a:cubicBezTo>
                      <a:pt x="4199" y="4432"/>
                      <a:pt x="4252" y="3400"/>
                      <a:pt x="4257" y="3326"/>
                    </a:cubicBezTo>
                    <a:cubicBezTo>
                      <a:pt x="4169" y="3334"/>
                      <a:pt x="4081" y="3340"/>
                      <a:pt x="3994" y="3340"/>
                    </a:cubicBezTo>
                    <a:cubicBezTo>
                      <a:pt x="2788" y="3340"/>
                      <a:pt x="1546" y="2578"/>
                      <a:pt x="993" y="1669"/>
                    </a:cubicBezTo>
                    <a:cubicBezTo>
                      <a:pt x="879" y="1481"/>
                      <a:pt x="936" y="1235"/>
                      <a:pt x="1122" y="1120"/>
                    </a:cubicBezTo>
                    <a:cubicBezTo>
                      <a:pt x="1308" y="1003"/>
                      <a:pt x="1551" y="1062"/>
                      <a:pt x="1665" y="1250"/>
                    </a:cubicBezTo>
                    <a:cubicBezTo>
                      <a:pt x="2166" y="2073"/>
                      <a:pt x="3484" y="2756"/>
                      <a:pt x="4493" y="2470"/>
                    </a:cubicBezTo>
                    <a:cubicBezTo>
                      <a:pt x="4663" y="2411"/>
                      <a:pt x="4865" y="2374"/>
                      <a:pt x="5089" y="2365"/>
                    </a:cubicBezTo>
                    <a:lnTo>
                      <a:pt x="4729" y="5423"/>
                    </a:lnTo>
                    <a:lnTo>
                      <a:pt x="5203" y="5915"/>
                    </a:lnTo>
                    <a:lnTo>
                      <a:pt x="5617" y="5423"/>
                    </a:lnTo>
                    <a:lnTo>
                      <a:pt x="5330" y="2373"/>
                    </a:lnTo>
                    <a:cubicBezTo>
                      <a:pt x="5531" y="2387"/>
                      <a:pt x="5725" y="2423"/>
                      <a:pt x="5890" y="2481"/>
                    </a:cubicBezTo>
                    <a:cubicBezTo>
                      <a:pt x="6894" y="2741"/>
                      <a:pt x="8187" y="2063"/>
                      <a:pt x="8681" y="1250"/>
                    </a:cubicBezTo>
                    <a:cubicBezTo>
                      <a:pt x="8795" y="1062"/>
                      <a:pt x="9038" y="1003"/>
                      <a:pt x="9224" y="1119"/>
                    </a:cubicBezTo>
                    <a:cubicBezTo>
                      <a:pt x="9410" y="1235"/>
                      <a:pt x="9468" y="1481"/>
                      <a:pt x="9353" y="1669"/>
                    </a:cubicBezTo>
                    <a:close/>
                    <a:moveTo>
                      <a:pt x="8844" y="4304"/>
                    </a:moveTo>
                    <a:cubicBezTo>
                      <a:pt x="8839" y="4303"/>
                      <a:pt x="8833" y="4303"/>
                      <a:pt x="8827" y="4302"/>
                    </a:cubicBezTo>
                    <a:lnTo>
                      <a:pt x="8900" y="5088"/>
                    </a:lnTo>
                    <a:lnTo>
                      <a:pt x="8793" y="5217"/>
                    </a:lnTo>
                    <a:lnTo>
                      <a:pt x="8671" y="5088"/>
                    </a:lnTo>
                    <a:lnTo>
                      <a:pt x="8763" y="4301"/>
                    </a:lnTo>
                    <a:cubicBezTo>
                      <a:pt x="8543" y="4286"/>
                      <a:pt x="8343" y="4195"/>
                      <a:pt x="7895" y="3770"/>
                    </a:cubicBezTo>
                    <a:cubicBezTo>
                      <a:pt x="7846" y="3723"/>
                      <a:pt x="7769" y="3725"/>
                      <a:pt x="7722" y="3776"/>
                    </a:cubicBezTo>
                    <a:cubicBezTo>
                      <a:pt x="7676" y="3826"/>
                      <a:pt x="7679" y="3906"/>
                      <a:pt x="7729" y="3953"/>
                    </a:cubicBezTo>
                    <a:cubicBezTo>
                      <a:pt x="8086" y="4293"/>
                      <a:pt x="8319" y="4456"/>
                      <a:pt x="8558" y="4519"/>
                    </a:cubicBezTo>
                    <a:cubicBezTo>
                      <a:pt x="8558" y="4523"/>
                      <a:pt x="8556" y="4527"/>
                      <a:pt x="8556" y="4530"/>
                    </a:cubicBezTo>
                    <a:lnTo>
                      <a:pt x="8505" y="5505"/>
                    </a:lnTo>
                    <a:lnTo>
                      <a:pt x="8378" y="6694"/>
                    </a:lnTo>
                    <a:cubicBezTo>
                      <a:pt x="8369" y="6780"/>
                      <a:pt x="8430" y="6857"/>
                      <a:pt x="8514" y="6867"/>
                    </a:cubicBezTo>
                    <a:cubicBezTo>
                      <a:pt x="8520" y="6867"/>
                      <a:pt x="8525" y="6867"/>
                      <a:pt x="8530" y="6867"/>
                    </a:cubicBezTo>
                    <a:cubicBezTo>
                      <a:pt x="8608" y="6867"/>
                      <a:pt x="8674" y="6808"/>
                      <a:pt x="8683" y="6728"/>
                    </a:cubicBezTo>
                    <a:lnTo>
                      <a:pt x="8815" y="5498"/>
                    </a:lnTo>
                    <a:lnTo>
                      <a:pt x="9012" y="6736"/>
                    </a:lnTo>
                    <a:cubicBezTo>
                      <a:pt x="9025" y="6813"/>
                      <a:pt x="9090" y="6868"/>
                      <a:pt x="9164" y="6868"/>
                    </a:cubicBezTo>
                    <a:cubicBezTo>
                      <a:pt x="9172" y="6868"/>
                      <a:pt x="9180" y="6867"/>
                      <a:pt x="9188" y="6866"/>
                    </a:cubicBezTo>
                    <a:cubicBezTo>
                      <a:pt x="9272" y="6852"/>
                      <a:pt x="9328" y="6771"/>
                      <a:pt x="9315" y="6686"/>
                    </a:cubicBezTo>
                    <a:lnTo>
                      <a:pt x="9119" y="5462"/>
                    </a:lnTo>
                    <a:cubicBezTo>
                      <a:pt x="9119" y="5461"/>
                      <a:pt x="9120" y="5460"/>
                      <a:pt x="9120" y="5459"/>
                    </a:cubicBezTo>
                    <a:lnTo>
                      <a:pt x="9046" y="4530"/>
                    </a:lnTo>
                    <a:cubicBezTo>
                      <a:pt x="9046" y="4526"/>
                      <a:pt x="9046" y="4522"/>
                      <a:pt x="9045" y="4518"/>
                    </a:cubicBezTo>
                    <a:cubicBezTo>
                      <a:pt x="9279" y="4456"/>
                      <a:pt x="9631" y="4296"/>
                      <a:pt x="9990" y="3953"/>
                    </a:cubicBezTo>
                    <a:cubicBezTo>
                      <a:pt x="10040" y="3906"/>
                      <a:pt x="10043" y="3826"/>
                      <a:pt x="9997" y="3776"/>
                    </a:cubicBezTo>
                    <a:cubicBezTo>
                      <a:pt x="9950" y="3725"/>
                      <a:pt x="9873" y="3723"/>
                      <a:pt x="9823" y="3770"/>
                    </a:cubicBezTo>
                    <a:cubicBezTo>
                      <a:pt x="9407" y="4166"/>
                      <a:pt x="9010" y="4290"/>
                      <a:pt x="8857" y="4300"/>
                    </a:cubicBezTo>
                    <a:cubicBezTo>
                      <a:pt x="8852" y="4300"/>
                      <a:pt x="8849" y="4303"/>
                      <a:pt x="8844" y="4304"/>
                    </a:cubicBezTo>
                    <a:close/>
                    <a:moveTo>
                      <a:pt x="8790" y="4263"/>
                    </a:moveTo>
                    <a:cubicBezTo>
                      <a:pt x="8949" y="4263"/>
                      <a:pt x="9078" y="4131"/>
                      <a:pt x="9078" y="3969"/>
                    </a:cubicBezTo>
                    <a:cubicBezTo>
                      <a:pt x="9078" y="3807"/>
                      <a:pt x="8949" y="3675"/>
                      <a:pt x="8790" y="3675"/>
                    </a:cubicBezTo>
                    <a:cubicBezTo>
                      <a:pt x="8631" y="3675"/>
                      <a:pt x="8503" y="3807"/>
                      <a:pt x="8503" y="3969"/>
                    </a:cubicBezTo>
                    <a:cubicBezTo>
                      <a:pt x="8503" y="4131"/>
                      <a:pt x="8631" y="4263"/>
                      <a:pt x="8790" y="4263"/>
                    </a:cubicBezTo>
                    <a:close/>
                    <a:moveTo>
                      <a:pt x="9514" y="6418"/>
                    </a:moveTo>
                    <a:cubicBezTo>
                      <a:pt x="9649" y="6475"/>
                      <a:pt x="9732" y="6548"/>
                      <a:pt x="9732" y="6629"/>
                    </a:cubicBezTo>
                    <a:cubicBezTo>
                      <a:pt x="9732" y="6745"/>
                      <a:pt x="9561" y="6846"/>
                      <a:pt x="9306" y="6903"/>
                    </a:cubicBezTo>
                    <a:cubicBezTo>
                      <a:pt x="9287" y="6910"/>
                      <a:pt x="9267" y="6915"/>
                      <a:pt x="9245" y="6917"/>
                    </a:cubicBezTo>
                    <a:cubicBezTo>
                      <a:pt x="9240" y="6918"/>
                      <a:pt x="9235" y="6918"/>
                      <a:pt x="9229" y="6918"/>
                    </a:cubicBezTo>
                    <a:cubicBezTo>
                      <a:pt x="9112" y="6939"/>
                      <a:pt x="8983" y="6952"/>
                      <a:pt x="8845" y="6952"/>
                    </a:cubicBezTo>
                    <a:cubicBezTo>
                      <a:pt x="8355" y="6952"/>
                      <a:pt x="7957" y="6807"/>
                      <a:pt x="7957" y="6629"/>
                    </a:cubicBezTo>
                    <a:cubicBezTo>
                      <a:pt x="7957" y="6542"/>
                      <a:pt x="8055" y="6463"/>
                      <a:pt x="8211" y="6405"/>
                    </a:cubicBezTo>
                    <a:lnTo>
                      <a:pt x="8222" y="6252"/>
                    </a:lnTo>
                    <a:cubicBezTo>
                      <a:pt x="7685" y="6340"/>
                      <a:pt x="7308" y="6534"/>
                      <a:pt x="7308" y="6762"/>
                    </a:cubicBezTo>
                    <a:cubicBezTo>
                      <a:pt x="7308" y="7072"/>
                      <a:pt x="8000" y="7324"/>
                      <a:pt x="8854" y="7324"/>
                    </a:cubicBezTo>
                    <a:cubicBezTo>
                      <a:pt x="9708" y="7324"/>
                      <a:pt x="10400" y="7072"/>
                      <a:pt x="10400" y="6762"/>
                    </a:cubicBezTo>
                    <a:cubicBezTo>
                      <a:pt x="10400" y="6535"/>
                      <a:pt x="10027" y="6342"/>
                      <a:pt x="9494" y="6253"/>
                    </a:cubicBezTo>
                    <a:lnTo>
                      <a:pt x="9514" y="6418"/>
                    </a:lnTo>
                    <a:close/>
                    <a:moveTo>
                      <a:pt x="1543" y="4300"/>
                    </a:moveTo>
                    <a:cubicBezTo>
                      <a:pt x="1391" y="4290"/>
                      <a:pt x="994" y="4166"/>
                      <a:pt x="577" y="3770"/>
                    </a:cubicBezTo>
                    <a:cubicBezTo>
                      <a:pt x="528" y="3723"/>
                      <a:pt x="450" y="3725"/>
                      <a:pt x="404" y="3776"/>
                    </a:cubicBezTo>
                    <a:cubicBezTo>
                      <a:pt x="358" y="3826"/>
                      <a:pt x="361" y="3906"/>
                      <a:pt x="411" y="3953"/>
                    </a:cubicBezTo>
                    <a:cubicBezTo>
                      <a:pt x="770" y="4296"/>
                      <a:pt x="1122" y="4456"/>
                      <a:pt x="1355" y="4518"/>
                    </a:cubicBezTo>
                    <a:cubicBezTo>
                      <a:pt x="1355" y="4522"/>
                      <a:pt x="1355" y="4526"/>
                      <a:pt x="1355" y="4530"/>
                    </a:cubicBezTo>
                    <a:lnTo>
                      <a:pt x="1281" y="5459"/>
                    </a:lnTo>
                    <a:cubicBezTo>
                      <a:pt x="1281" y="5460"/>
                      <a:pt x="1282" y="5461"/>
                      <a:pt x="1282" y="5462"/>
                    </a:cubicBezTo>
                    <a:lnTo>
                      <a:pt x="1086" y="6686"/>
                    </a:lnTo>
                    <a:cubicBezTo>
                      <a:pt x="1072" y="6771"/>
                      <a:pt x="1129" y="6852"/>
                      <a:pt x="1212" y="6866"/>
                    </a:cubicBezTo>
                    <a:cubicBezTo>
                      <a:pt x="1221" y="6867"/>
                      <a:pt x="1229" y="6867"/>
                      <a:pt x="1236" y="6867"/>
                    </a:cubicBezTo>
                    <a:cubicBezTo>
                      <a:pt x="1311" y="6867"/>
                      <a:pt x="1376" y="6813"/>
                      <a:pt x="1388" y="6736"/>
                    </a:cubicBezTo>
                    <a:lnTo>
                      <a:pt x="1586" y="5498"/>
                    </a:lnTo>
                    <a:lnTo>
                      <a:pt x="1718" y="6728"/>
                    </a:lnTo>
                    <a:cubicBezTo>
                      <a:pt x="1726" y="6808"/>
                      <a:pt x="1792" y="6867"/>
                      <a:pt x="1870" y="6867"/>
                    </a:cubicBezTo>
                    <a:cubicBezTo>
                      <a:pt x="1875" y="6867"/>
                      <a:pt x="1881" y="6867"/>
                      <a:pt x="1887" y="6867"/>
                    </a:cubicBezTo>
                    <a:cubicBezTo>
                      <a:pt x="1971" y="6857"/>
                      <a:pt x="2032" y="6780"/>
                      <a:pt x="2022" y="6694"/>
                    </a:cubicBezTo>
                    <a:lnTo>
                      <a:pt x="1895" y="5505"/>
                    </a:lnTo>
                    <a:lnTo>
                      <a:pt x="1845" y="4530"/>
                    </a:lnTo>
                    <a:cubicBezTo>
                      <a:pt x="1845" y="4527"/>
                      <a:pt x="1843" y="4523"/>
                      <a:pt x="1843" y="4519"/>
                    </a:cubicBezTo>
                    <a:cubicBezTo>
                      <a:pt x="2082" y="4456"/>
                      <a:pt x="2314" y="4293"/>
                      <a:pt x="2672" y="3953"/>
                    </a:cubicBezTo>
                    <a:cubicBezTo>
                      <a:pt x="2722" y="3906"/>
                      <a:pt x="2725" y="3826"/>
                      <a:pt x="2678" y="3776"/>
                    </a:cubicBezTo>
                    <a:cubicBezTo>
                      <a:pt x="2632" y="3725"/>
                      <a:pt x="2555" y="3722"/>
                      <a:pt x="2505" y="3770"/>
                    </a:cubicBezTo>
                    <a:cubicBezTo>
                      <a:pt x="2058" y="4195"/>
                      <a:pt x="1857" y="4286"/>
                      <a:pt x="1637" y="4301"/>
                    </a:cubicBezTo>
                    <a:lnTo>
                      <a:pt x="1730" y="5088"/>
                    </a:lnTo>
                    <a:lnTo>
                      <a:pt x="1608" y="5217"/>
                    </a:lnTo>
                    <a:lnTo>
                      <a:pt x="1501" y="5088"/>
                    </a:lnTo>
                    <a:lnTo>
                      <a:pt x="1574" y="4302"/>
                    </a:lnTo>
                    <a:cubicBezTo>
                      <a:pt x="1568" y="4303"/>
                      <a:pt x="1562" y="4303"/>
                      <a:pt x="1557" y="4304"/>
                    </a:cubicBezTo>
                    <a:cubicBezTo>
                      <a:pt x="1552" y="4303"/>
                      <a:pt x="1548" y="4300"/>
                      <a:pt x="1543" y="4300"/>
                    </a:cubicBezTo>
                    <a:close/>
                    <a:moveTo>
                      <a:pt x="1898" y="3969"/>
                    </a:moveTo>
                    <a:cubicBezTo>
                      <a:pt x="1898" y="3807"/>
                      <a:pt x="1769" y="3675"/>
                      <a:pt x="1610" y="3675"/>
                    </a:cubicBezTo>
                    <a:cubicBezTo>
                      <a:pt x="1452" y="3675"/>
                      <a:pt x="1323" y="3807"/>
                      <a:pt x="1323" y="3969"/>
                    </a:cubicBezTo>
                    <a:cubicBezTo>
                      <a:pt x="1323" y="4131"/>
                      <a:pt x="1452" y="4263"/>
                      <a:pt x="1610" y="4263"/>
                    </a:cubicBezTo>
                    <a:cubicBezTo>
                      <a:pt x="1769" y="4263"/>
                      <a:pt x="1898" y="4131"/>
                      <a:pt x="1898" y="3969"/>
                    </a:cubicBezTo>
                    <a:close/>
                    <a:moveTo>
                      <a:pt x="906" y="6253"/>
                    </a:moveTo>
                    <a:cubicBezTo>
                      <a:pt x="373" y="6342"/>
                      <a:pt x="0" y="6535"/>
                      <a:pt x="0" y="6762"/>
                    </a:cubicBezTo>
                    <a:cubicBezTo>
                      <a:pt x="0" y="7072"/>
                      <a:pt x="693" y="7324"/>
                      <a:pt x="1547" y="7324"/>
                    </a:cubicBezTo>
                    <a:cubicBezTo>
                      <a:pt x="2401" y="7324"/>
                      <a:pt x="3093" y="7072"/>
                      <a:pt x="3093" y="6762"/>
                    </a:cubicBezTo>
                    <a:cubicBezTo>
                      <a:pt x="3093" y="6534"/>
                      <a:pt x="2716" y="6340"/>
                      <a:pt x="2178" y="6252"/>
                    </a:cubicBezTo>
                    <a:lnTo>
                      <a:pt x="2189" y="6405"/>
                    </a:lnTo>
                    <a:cubicBezTo>
                      <a:pt x="2346" y="6463"/>
                      <a:pt x="2444" y="6542"/>
                      <a:pt x="2444" y="6629"/>
                    </a:cubicBezTo>
                    <a:cubicBezTo>
                      <a:pt x="2444" y="6807"/>
                      <a:pt x="2046" y="6952"/>
                      <a:pt x="1556" y="6952"/>
                    </a:cubicBezTo>
                    <a:cubicBezTo>
                      <a:pt x="1418" y="6952"/>
                      <a:pt x="1289" y="6939"/>
                      <a:pt x="1172" y="6918"/>
                    </a:cubicBezTo>
                    <a:cubicBezTo>
                      <a:pt x="1166" y="6918"/>
                      <a:pt x="1161" y="6918"/>
                      <a:pt x="1155" y="6917"/>
                    </a:cubicBezTo>
                    <a:cubicBezTo>
                      <a:pt x="1134" y="6915"/>
                      <a:pt x="1114" y="6910"/>
                      <a:pt x="1095" y="6903"/>
                    </a:cubicBezTo>
                    <a:cubicBezTo>
                      <a:pt x="840" y="6846"/>
                      <a:pt x="669" y="6745"/>
                      <a:pt x="669" y="6629"/>
                    </a:cubicBezTo>
                    <a:cubicBezTo>
                      <a:pt x="669" y="6548"/>
                      <a:pt x="751" y="6475"/>
                      <a:pt x="887" y="6418"/>
                    </a:cubicBezTo>
                    <a:lnTo>
                      <a:pt x="906" y="62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iṧľïḋe">
                <a:extLst>
                  <a:ext uri="{FF2B5EF4-FFF2-40B4-BE49-F238E27FC236}">
                    <a16:creationId xmlns:a16="http://schemas.microsoft.com/office/drawing/2014/main" id="{22B7FD5A-232D-49F0-A4D4-134BF668E219}"/>
                  </a:ext>
                </a:extLst>
              </p:cNvPr>
              <p:cNvSpPr/>
              <p:nvPr/>
            </p:nvSpPr>
            <p:spPr bwMode="auto">
              <a:xfrm>
                <a:off x="7938962" y="3472691"/>
                <a:ext cx="456056" cy="467054"/>
              </a:xfrm>
              <a:custGeom>
                <a:avLst/>
                <a:gdLst>
                  <a:gd name="T0" fmla="*/ 1547 w 10400"/>
                  <a:gd name="T1" fmla="*/ 9330 h 10667"/>
                  <a:gd name="T2" fmla="*/ 3077 w 10400"/>
                  <a:gd name="T3" fmla="*/ 9013 h 10667"/>
                  <a:gd name="T4" fmla="*/ 6114 w 10400"/>
                  <a:gd name="T5" fmla="*/ 9700 h 10667"/>
                  <a:gd name="T6" fmla="*/ 6806 w 10400"/>
                  <a:gd name="T7" fmla="*/ 8539 h 10667"/>
                  <a:gd name="T8" fmla="*/ 4079 w 10400"/>
                  <a:gd name="T9" fmla="*/ 1127 h 10667"/>
                  <a:gd name="T10" fmla="*/ 5193 w 10400"/>
                  <a:gd name="T11" fmla="*/ 2254 h 10667"/>
                  <a:gd name="T12" fmla="*/ 6352 w 10400"/>
                  <a:gd name="T13" fmla="*/ 3340 h 10667"/>
                  <a:gd name="T14" fmla="*/ 6296 w 10400"/>
                  <a:gd name="T15" fmla="*/ 5841 h 10667"/>
                  <a:gd name="T16" fmla="*/ 5318 w 10400"/>
                  <a:gd name="T17" fmla="*/ 6578 h 10667"/>
                  <a:gd name="T18" fmla="*/ 4851 w 10400"/>
                  <a:gd name="T19" fmla="*/ 10126 h 10667"/>
                  <a:gd name="T20" fmla="*/ 4154 w 10400"/>
                  <a:gd name="T21" fmla="*/ 5500 h 10667"/>
                  <a:gd name="T22" fmla="*/ 993 w 10400"/>
                  <a:gd name="T23" fmla="*/ 1669 h 10667"/>
                  <a:gd name="T24" fmla="*/ 4493 w 10400"/>
                  <a:gd name="T25" fmla="*/ 2470 h 10667"/>
                  <a:gd name="T26" fmla="*/ 5203 w 10400"/>
                  <a:gd name="T27" fmla="*/ 5915 h 10667"/>
                  <a:gd name="T28" fmla="*/ 5890 w 10400"/>
                  <a:gd name="T29" fmla="*/ 2481 h 10667"/>
                  <a:gd name="T30" fmla="*/ 9353 w 10400"/>
                  <a:gd name="T31" fmla="*/ 1669 h 10667"/>
                  <a:gd name="T32" fmla="*/ 8900 w 10400"/>
                  <a:gd name="T33" fmla="*/ 5088 h 10667"/>
                  <a:gd name="T34" fmla="*/ 8763 w 10400"/>
                  <a:gd name="T35" fmla="*/ 4301 h 10667"/>
                  <a:gd name="T36" fmla="*/ 7729 w 10400"/>
                  <a:gd name="T37" fmla="*/ 3953 h 10667"/>
                  <a:gd name="T38" fmla="*/ 8505 w 10400"/>
                  <a:gd name="T39" fmla="*/ 5505 h 10667"/>
                  <a:gd name="T40" fmla="*/ 8530 w 10400"/>
                  <a:gd name="T41" fmla="*/ 6867 h 10667"/>
                  <a:gd name="T42" fmla="*/ 9012 w 10400"/>
                  <a:gd name="T43" fmla="*/ 6736 h 10667"/>
                  <a:gd name="T44" fmla="*/ 9315 w 10400"/>
                  <a:gd name="T45" fmla="*/ 6686 h 10667"/>
                  <a:gd name="T46" fmla="*/ 9046 w 10400"/>
                  <a:gd name="T47" fmla="*/ 4530 h 10667"/>
                  <a:gd name="T48" fmla="*/ 9997 w 10400"/>
                  <a:gd name="T49" fmla="*/ 3776 h 10667"/>
                  <a:gd name="T50" fmla="*/ 8844 w 10400"/>
                  <a:gd name="T51" fmla="*/ 4304 h 10667"/>
                  <a:gd name="T52" fmla="*/ 8790 w 10400"/>
                  <a:gd name="T53" fmla="*/ 3675 h 10667"/>
                  <a:gd name="T54" fmla="*/ 9514 w 10400"/>
                  <a:gd name="T55" fmla="*/ 6418 h 10667"/>
                  <a:gd name="T56" fmla="*/ 9245 w 10400"/>
                  <a:gd name="T57" fmla="*/ 6917 h 10667"/>
                  <a:gd name="T58" fmla="*/ 7957 w 10400"/>
                  <a:gd name="T59" fmla="*/ 6629 h 10667"/>
                  <a:gd name="T60" fmla="*/ 7308 w 10400"/>
                  <a:gd name="T61" fmla="*/ 6762 h 10667"/>
                  <a:gd name="T62" fmla="*/ 9494 w 10400"/>
                  <a:gd name="T63" fmla="*/ 6253 h 10667"/>
                  <a:gd name="T64" fmla="*/ 577 w 10400"/>
                  <a:gd name="T65" fmla="*/ 3770 h 10667"/>
                  <a:gd name="T66" fmla="*/ 1355 w 10400"/>
                  <a:gd name="T67" fmla="*/ 4518 h 10667"/>
                  <a:gd name="T68" fmla="*/ 1282 w 10400"/>
                  <a:gd name="T69" fmla="*/ 5462 h 10667"/>
                  <a:gd name="T70" fmla="*/ 1236 w 10400"/>
                  <a:gd name="T71" fmla="*/ 6867 h 10667"/>
                  <a:gd name="T72" fmla="*/ 1718 w 10400"/>
                  <a:gd name="T73" fmla="*/ 6728 h 10667"/>
                  <a:gd name="T74" fmla="*/ 2022 w 10400"/>
                  <a:gd name="T75" fmla="*/ 6694 h 10667"/>
                  <a:gd name="T76" fmla="*/ 1843 w 10400"/>
                  <a:gd name="T77" fmla="*/ 4519 h 10667"/>
                  <a:gd name="T78" fmla="*/ 2505 w 10400"/>
                  <a:gd name="T79" fmla="*/ 3770 h 10667"/>
                  <a:gd name="T80" fmla="*/ 1608 w 10400"/>
                  <a:gd name="T81" fmla="*/ 5217 h 10667"/>
                  <a:gd name="T82" fmla="*/ 1557 w 10400"/>
                  <a:gd name="T83" fmla="*/ 4304 h 10667"/>
                  <a:gd name="T84" fmla="*/ 1610 w 10400"/>
                  <a:gd name="T85" fmla="*/ 3675 h 10667"/>
                  <a:gd name="T86" fmla="*/ 1898 w 10400"/>
                  <a:gd name="T87" fmla="*/ 3969 h 10667"/>
                  <a:gd name="T88" fmla="*/ 1547 w 10400"/>
                  <a:gd name="T89" fmla="*/ 7324 h 10667"/>
                  <a:gd name="T90" fmla="*/ 2189 w 10400"/>
                  <a:gd name="T91" fmla="*/ 6405 h 10667"/>
                  <a:gd name="T92" fmla="*/ 1172 w 10400"/>
                  <a:gd name="T93" fmla="*/ 6918 h 10667"/>
                  <a:gd name="T94" fmla="*/ 669 w 10400"/>
                  <a:gd name="T95" fmla="*/ 6629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00" h="10667">
                    <a:moveTo>
                      <a:pt x="8838" y="9330"/>
                    </a:moveTo>
                    <a:cubicBezTo>
                      <a:pt x="8838" y="10067"/>
                      <a:pt x="7206" y="10667"/>
                      <a:pt x="5192" y="10667"/>
                    </a:cubicBezTo>
                    <a:cubicBezTo>
                      <a:pt x="3180" y="10667"/>
                      <a:pt x="1547" y="10067"/>
                      <a:pt x="1547" y="9330"/>
                    </a:cubicBezTo>
                    <a:cubicBezTo>
                      <a:pt x="1547" y="8797"/>
                      <a:pt x="2406" y="8341"/>
                      <a:pt x="3638" y="8128"/>
                    </a:cubicBezTo>
                    <a:lnTo>
                      <a:pt x="3638" y="8495"/>
                    </a:lnTo>
                    <a:cubicBezTo>
                      <a:pt x="3293" y="8632"/>
                      <a:pt x="3077" y="8813"/>
                      <a:pt x="3077" y="9013"/>
                    </a:cubicBezTo>
                    <a:cubicBezTo>
                      <a:pt x="3077" y="9437"/>
                      <a:pt x="4015" y="9781"/>
                      <a:pt x="5171" y="9781"/>
                    </a:cubicBezTo>
                    <a:cubicBezTo>
                      <a:pt x="5497" y="9781"/>
                      <a:pt x="5802" y="9751"/>
                      <a:pt x="6077" y="9703"/>
                    </a:cubicBezTo>
                    <a:cubicBezTo>
                      <a:pt x="6090" y="9702"/>
                      <a:pt x="6102" y="9702"/>
                      <a:pt x="6114" y="9700"/>
                    </a:cubicBezTo>
                    <a:cubicBezTo>
                      <a:pt x="6165" y="9694"/>
                      <a:pt x="6212" y="9682"/>
                      <a:pt x="6259" y="9666"/>
                    </a:cubicBezTo>
                    <a:cubicBezTo>
                      <a:pt x="6859" y="9531"/>
                      <a:pt x="7264" y="9290"/>
                      <a:pt x="7264" y="9013"/>
                    </a:cubicBezTo>
                    <a:cubicBezTo>
                      <a:pt x="7264" y="8834"/>
                      <a:pt x="7090" y="8669"/>
                      <a:pt x="6806" y="8539"/>
                    </a:cubicBezTo>
                    <a:lnTo>
                      <a:pt x="6806" y="8137"/>
                    </a:lnTo>
                    <a:cubicBezTo>
                      <a:pt x="8006" y="8356"/>
                      <a:pt x="8838" y="8805"/>
                      <a:pt x="8838" y="9330"/>
                    </a:cubicBezTo>
                    <a:close/>
                    <a:moveTo>
                      <a:pt x="4079" y="1127"/>
                    </a:moveTo>
                    <a:cubicBezTo>
                      <a:pt x="4079" y="504"/>
                      <a:pt x="4578" y="0"/>
                      <a:pt x="5193" y="0"/>
                    </a:cubicBezTo>
                    <a:cubicBezTo>
                      <a:pt x="5807" y="0"/>
                      <a:pt x="6305" y="504"/>
                      <a:pt x="6305" y="1127"/>
                    </a:cubicBezTo>
                    <a:cubicBezTo>
                      <a:pt x="6305" y="1750"/>
                      <a:pt x="5807" y="2254"/>
                      <a:pt x="5193" y="2254"/>
                    </a:cubicBezTo>
                    <a:cubicBezTo>
                      <a:pt x="4578" y="2254"/>
                      <a:pt x="4079" y="1750"/>
                      <a:pt x="4079" y="1127"/>
                    </a:cubicBezTo>
                    <a:close/>
                    <a:moveTo>
                      <a:pt x="9353" y="1669"/>
                    </a:moveTo>
                    <a:cubicBezTo>
                      <a:pt x="8800" y="2578"/>
                      <a:pt x="7557" y="3340"/>
                      <a:pt x="6352" y="3340"/>
                    </a:cubicBezTo>
                    <a:cubicBezTo>
                      <a:pt x="6274" y="3340"/>
                      <a:pt x="6196" y="3336"/>
                      <a:pt x="6118" y="3330"/>
                    </a:cubicBezTo>
                    <a:cubicBezTo>
                      <a:pt x="6142" y="3615"/>
                      <a:pt x="6252" y="4928"/>
                      <a:pt x="6282" y="5755"/>
                    </a:cubicBezTo>
                    <a:cubicBezTo>
                      <a:pt x="6288" y="5783"/>
                      <a:pt x="6294" y="5811"/>
                      <a:pt x="6296" y="5841"/>
                    </a:cubicBezTo>
                    <a:lnTo>
                      <a:pt x="6568" y="10087"/>
                    </a:lnTo>
                    <a:cubicBezTo>
                      <a:pt x="6586" y="10373"/>
                      <a:pt x="5564" y="10428"/>
                      <a:pt x="5546" y="10154"/>
                    </a:cubicBezTo>
                    <a:lnTo>
                      <a:pt x="5318" y="6578"/>
                    </a:lnTo>
                    <a:cubicBezTo>
                      <a:pt x="5280" y="6574"/>
                      <a:pt x="5244" y="6567"/>
                      <a:pt x="5206" y="6567"/>
                    </a:cubicBezTo>
                    <a:cubicBezTo>
                      <a:pt x="5174" y="6567"/>
                      <a:pt x="5136" y="6577"/>
                      <a:pt x="5099" y="6587"/>
                    </a:cubicBezTo>
                    <a:lnTo>
                      <a:pt x="4851" y="10126"/>
                    </a:lnTo>
                    <a:cubicBezTo>
                      <a:pt x="4832" y="10398"/>
                      <a:pt x="3810" y="10338"/>
                      <a:pt x="3830" y="10052"/>
                    </a:cubicBezTo>
                    <a:lnTo>
                      <a:pt x="4144" y="5559"/>
                    </a:lnTo>
                    <a:cubicBezTo>
                      <a:pt x="4146" y="5538"/>
                      <a:pt x="4150" y="5520"/>
                      <a:pt x="4154" y="5500"/>
                    </a:cubicBezTo>
                    <a:cubicBezTo>
                      <a:pt x="4199" y="4432"/>
                      <a:pt x="4252" y="3400"/>
                      <a:pt x="4257" y="3326"/>
                    </a:cubicBezTo>
                    <a:cubicBezTo>
                      <a:pt x="4169" y="3334"/>
                      <a:pt x="4081" y="3340"/>
                      <a:pt x="3994" y="3340"/>
                    </a:cubicBezTo>
                    <a:cubicBezTo>
                      <a:pt x="2788" y="3340"/>
                      <a:pt x="1546" y="2578"/>
                      <a:pt x="993" y="1669"/>
                    </a:cubicBezTo>
                    <a:cubicBezTo>
                      <a:pt x="879" y="1481"/>
                      <a:pt x="936" y="1235"/>
                      <a:pt x="1122" y="1120"/>
                    </a:cubicBezTo>
                    <a:cubicBezTo>
                      <a:pt x="1308" y="1003"/>
                      <a:pt x="1551" y="1062"/>
                      <a:pt x="1665" y="1250"/>
                    </a:cubicBezTo>
                    <a:cubicBezTo>
                      <a:pt x="2166" y="2073"/>
                      <a:pt x="3484" y="2756"/>
                      <a:pt x="4493" y="2470"/>
                    </a:cubicBezTo>
                    <a:cubicBezTo>
                      <a:pt x="4663" y="2411"/>
                      <a:pt x="4865" y="2374"/>
                      <a:pt x="5089" y="2365"/>
                    </a:cubicBezTo>
                    <a:lnTo>
                      <a:pt x="4729" y="5423"/>
                    </a:lnTo>
                    <a:lnTo>
                      <a:pt x="5203" y="5915"/>
                    </a:lnTo>
                    <a:lnTo>
                      <a:pt x="5617" y="5423"/>
                    </a:lnTo>
                    <a:lnTo>
                      <a:pt x="5330" y="2373"/>
                    </a:lnTo>
                    <a:cubicBezTo>
                      <a:pt x="5531" y="2387"/>
                      <a:pt x="5725" y="2423"/>
                      <a:pt x="5890" y="2481"/>
                    </a:cubicBezTo>
                    <a:cubicBezTo>
                      <a:pt x="6894" y="2741"/>
                      <a:pt x="8187" y="2063"/>
                      <a:pt x="8681" y="1250"/>
                    </a:cubicBezTo>
                    <a:cubicBezTo>
                      <a:pt x="8795" y="1062"/>
                      <a:pt x="9038" y="1003"/>
                      <a:pt x="9224" y="1119"/>
                    </a:cubicBezTo>
                    <a:cubicBezTo>
                      <a:pt x="9410" y="1235"/>
                      <a:pt x="9468" y="1481"/>
                      <a:pt x="9353" y="1669"/>
                    </a:cubicBezTo>
                    <a:close/>
                    <a:moveTo>
                      <a:pt x="8844" y="4304"/>
                    </a:moveTo>
                    <a:cubicBezTo>
                      <a:pt x="8839" y="4303"/>
                      <a:pt x="8833" y="4303"/>
                      <a:pt x="8827" y="4302"/>
                    </a:cubicBezTo>
                    <a:lnTo>
                      <a:pt x="8900" y="5088"/>
                    </a:lnTo>
                    <a:lnTo>
                      <a:pt x="8793" y="5217"/>
                    </a:lnTo>
                    <a:lnTo>
                      <a:pt x="8671" y="5088"/>
                    </a:lnTo>
                    <a:lnTo>
                      <a:pt x="8763" y="4301"/>
                    </a:lnTo>
                    <a:cubicBezTo>
                      <a:pt x="8543" y="4286"/>
                      <a:pt x="8343" y="4195"/>
                      <a:pt x="7895" y="3770"/>
                    </a:cubicBezTo>
                    <a:cubicBezTo>
                      <a:pt x="7846" y="3723"/>
                      <a:pt x="7769" y="3725"/>
                      <a:pt x="7722" y="3776"/>
                    </a:cubicBezTo>
                    <a:cubicBezTo>
                      <a:pt x="7676" y="3826"/>
                      <a:pt x="7679" y="3906"/>
                      <a:pt x="7729" y="3953"/>
                    </a:cubicBezTo>
                    <a:cubicBezTo>
                      <a:pt x="8086" y="4293"/>
                      <a:pt x="8319" y="4456"/>
                      <a:pt x="8558" y="4519"/>
                    </a:cubicBezTo>
                    <a:cubicBezTo>
                      <a:pt x="8558" y="4523"/>
                      <a:pt x="8556" y="4527"/>
                      <a:pt x="8556" y="4530"/>
                    </a:cubicBezTo>
                    <a:lnTo>
                      <a:pt x="8505" y="5505"/>
                    </a:lnTo>
                    <a:lnTo>
                      <a:pt x="8378" y="6694"/>
                    </a:lnTo>
                    <a:cubicBezTo>
                      <a:pt x="8369" y="6780"/>
                      <a:pt x="8430" y="6857"/>
                      <a:pt x="8514" y="6867"/>
                    </a:cubicBezTo>
                    <a:cubicBezTo>
                      <a:pt x="8520" y="6867"/>
                      <a:pt x="8525" y="6867"/>
                      <a:pt x="8530" y="6867"/>
                    </a:cubicBezTo>
                    <a:cubicBezTo>
                      <a:pt x="8608" y="6867"/>
                      <a:pt x="8674" y="6808"/>
                      <a:pt x="8683" y="6728"/>
                    </a:cubicBezTo>
                    <a:lnTo>
                      <a:pt x="8815" y="5498"/>
                    </a:lnTo>
                    <a:lnTo>
                      <a:pt x="9012" y="6736"/>
                    </a:lnTo>
                    <a:cubicBezTo>
                      <a:pt x="9025" y="6813"/>
                      <a:pt x="9090" y="6868"/>
                      <a:pt x="9164" y="6868"/>
                    </a:cubicBezTo>
                    <a:cubicBezTo>
                      <a:pt x="9172" y="6868"/>
                      <a:pt x="9180" y="6867"/>
                      <a:pt x="9188" y="6866"/>
                    </a:cubicBezTo>
                    <a:cubicBezTo>
                      <a:pt x="9272" y="6852"/>
                      <a:pt x="9328" y="6771"/>
                      <a:pt x="9315" y="6686"/>
                    </a:cubicBezTo>
                    <a:lnTo>
                      <a:pt x="9119" y="5462"/>
                    </a:lnTo>
                    <a:cubicBezTo>
                      <a:pt x="9119" y="5461"/>
                      <a:pt x="9120" y="5460"/>
                      <a:pt x="9120" y="5459"/>
                    </a:cubicBezTo>
                    <a:lnTo>
                      <a:pt x="9046" y="4530"/>
                    </a:lnTo>
                    <a:cubicBezTo>
                      <a:pt x="9046" y="4526"/>
                      <a:pt x="9046" y="4522"/>
                      <a:pt x="9045" y="4518"/>
                    </a:cubicBezTo>
                    <a:cubicBezTo>
                      <a:pt x="9279" y="4456"/>
                      <a:pt x="9631" y="4296"/>
                      <a:pt x="9990" y="3953"/>
                    </a:cubicBezTo>
                    <a:cubicBezTo>
                      <a:pt x="10040" y="3906"/>
                      <a:pt x="10043" y="3826"/>
                      <a:pt x="9997" y="3776"/>
                    </a:cubicBezTo>
                    <a:cubicBezTo>
                      <a:pt x="9950" y="3725"/>
                      <a:pt x="9873" y="3723"/>
                      <a:pt x="9823" y="3770"/>
                    </a:cubicBezTo>
                    <a:cubicBezTo>
                      <a:pt x="9407" y="4166"/>
                      <a:pt x="9010" y="4290"/>
                      <a:pt x="8857" y="4300"/>
                    </a:cubicBezTo>
                    <a:cubicBezTo>
                      <a:pt x="8852" y="4300"/>
                      <a:pt x="8849" y="4303"/>
                      <a:pt x="8844" y="4304"/>
                    </a:cubicBezTo>
                    <a:close/>
                    <a:moveTo>
                      <a:pt x="8790" y="4263"/>
                    </a:moveTo>
                    <a:cubicBezTo>
                      <a:pt x="8949" y="4263"/>
                      <a:pt x="9078" y="4131"/>
                      <a:pt x="9078" y="3969"/>
                    </a:cubicBezTo>
                    <a:cubicBezTo>
                      <a:pt x="9078" y="3807"/>
                      <a:pt x="8949" y="3675"/>
                      <a:pt x="8790" y="3675"/>
                    </a:cubicBezTo>
                    <a:cubicBezTo>
                      <a:pt x="8631" y="3675"/>
                      <a:pt x="8503" y="3807"/>
                      <a:pt x="8503" y="3969"/>
                    </a:cubicBezTo>
                    <a:cubicBezTo>
                      <a:pt x="8503" y="4131"/>
                      <a:pt x="8631" y="4263"/>
                      <a:pt x="8790" y="4263"/>
                    </a:cubicBezTo>
                    <a:close/>
                    <a:moveTo>
                      <a:pt x="9514" y="6418"/>
                    </a:moveTo>
                    <a:cubicBezTo>
                      <a:pt x="9649" y="6475"/>
                      <a:pt x="9732" y="6548"/>
                      <a:pt x="9732" y="6629"/>
                    </a:cubicBezTo>
                    <a:cubicBezTo>
                      <a:pt x="9732" y="6745"/>
                      <a:pt x="9561" y="6846"/>
                      <a:pt x="9306" y="6903"/>
                    </a:cubicBezTo>
                    <a:cubicBezTo>
                      <a:pt x="9287" y="6910"/>
                      <a:pt x="9267" y="6915"/>
                      <a:pt x="9245" y="6917"/>
                    </a:cubicBezTo>
                    <a:cubicBezTo>
                      <a:pt x="9240" y="6918"/>
                      <a:pt x="9235" y="6918"/>
                      <a:pt x="9229" y="6918"/>
                    </a:cubicBezTo>
                    <a:cubicBezTo>
                      <a:pt x="9112" y="6939"/>
                      <a:pt x="8983" y="6952"/>
                      <a:pt x="8845" y="6952"/>
                    </a:cubicBezTo>
                    <a:cubicBezTo>
                      <a:pt x="8355" y="6952"/>
                      <a:pt x="7957" y="6807"/>
                      <a:pt x="7957" y="6629"/>
                    </a:cubicBezTo>
                    <a:cubicBezTo>
                      <a:pt x="7957" y="6542"/>
                      <a:pt x="8055" y="6463"/>
                      <a:pt x="8211" y="6405"/>
                    </a:cubicBezTo>
                    <a:lnTo>
                      <a:pt x="8222" y="6252"/>
                    </a:lnTo>
                    <a:cubicBezTo>
                      <a:pt x="7685" y="6340"/>
                      <a:pt x="7308" y="6534"/>
                      <a:pt x="7308" y="6762"/>
                    </a:cubicBezTo>
                    <a:cubicBezTo>
                      <a:pt x="7308" y="7072"/>
                      <a:pt x="8000" y="7324"/>
                      <a:pt x="8854" y="7324"/>
                    </a:cubicBezTo>
                    <a:cubicBezTo>
                      <a:pt x="9708" y="7324"/>
                      <a:pt x="10400" y="7072"/>
                      <a:pt x="10400" y="6762"/>
                    </a:cubicBezTo>
                    <a:cubicBezTo>
                      <a:pt x="10400" y="6535"/>
                      <a:pt x="10027" y="6342"/>
                      <a:pt x="9494" y="6253"/>
                    </a:cubicBezTo>
                    <a:lnTo>
                      <a:pt x="9514" y="6418"/>
                    </a:lnTo>
                    <a:close/>
                    <a:moveTo>
                      <a:pt x="1543" y="4300"/>
                    </a:moveTo>
                    <a:cubicBezTo>
                      <a:pt x="1391" y="4290"/>
                      <a:pt x="994" y="4166"/>
                      <a:pt x="577" y="3770"/>
                    </a:cubicBezTo>
                    <a:cubicBezTo>
                      <a:pt x="528" y="3723"/>
                      <a:pt x="450" y="3725"/>
                      <a:pt x="404" y="3776"/>
                    </a:cubicBezTo>
                    <a:cubicBezTo>
                      <a:pt x="358" y="3826"/>
                      <a:pt x="361" y="3906"/>
                      <a:pt x="411" y="3953"/>
                    </a:cubicBezTo>
                    <a:cubicBezTo>
                      <a:pt x="770" y="4296"/>
                      <a:pt x="1122" y="4456"/>
                      <a:pt x="1355" y="4518"/>
                    </a:cubicBezTo>
                    <a:cubicBezTo>
                      <a:pt x="1355" y="4522"/>
                      <a:pt x="1355" y="4526"/>
                      <a:pt x="1355" y="4530"/>
                    </a:cubicBezTo>
                    <a:lnTo>
                      <a:pt x="1281" y="5459"/>
                    </a:lnTo>
                    <a:cubicBezTo>
                      <a:pt x="1281" y="5460"/>
                      <a:pt x="1282" y="5461"/>
                      <a:pt x="1282" y="5462"/>
                    </a:cubicBezTo>
                    <a:lnTo>
                      <a:pt x="1086" y="6686"/>
                    </a:lnTo>
                    <a:cubicBezTo>
                      <a:pt x="1072" y="6771"/>
                      <a:pt x="1129" y="6852"/>
                      <a:pt x="1212" y="6866"/>
                    </a:cubicBezTo>
                    <a:cubicBezTo>
                      <a:pt x="1221" y="6867"/>
                      <a:pt x="1229" y="6867"/>
                      <a:pt x="1236" y="6867"/>
                    </a:cubicBezTo>
                    <a:cubicBezTo>
                      <a:pt x="1311" y="6867"/>
                      <a:pt x="1376" y="6813"/>
                      <a:pt x="1388" y="6736"/>
                    </a:cubicBezTo>
                    <a:lnTo>
                      <a:pt x="1586" y="5498"/>
                    </a:lnTo>
                    <a:lnTo>
                      <a:pt x="1718" y="6728"/>
                    </a:lnTo>
                    <a:cubicBezTo>
                      <a:pt x="1726" y="6808"/>
                      <a:pt x="1792" y="6867"/>
                      <a:pt x="1870" y="6867"/>
                    </a:cubicBezTo>
                    <a:cubicBezTo>
                      <a:pt x="1875" y="6867"/>
                      <a:pt x="1881" y="6867"/>
                      <a:pt x="1887" y="6867"/>
                    </a:cubicBezTo>
                    <a:cubicBezTo>
                      <a:pt x="1971" y="6857"/>
                      <a:pt x="2032" y="6780"/>
                      <a:pt x="2022" y="6694"/>
                    </a:cubicBezTo>
                    <a:lnTo>
                      <a:pt x="1895" y="5505"/>
                    </a:lnTo>
                    <a:lnTo>
                      <a:pt x="1845" y="4530"/>
                    </a:lnTo>
                    <a:cubicBezTo>
                      <a:pt x="1845" y="4527"/>
                      <a:pt x="1843" y="4523"/>
                      <a:pt x="1843" y="4519"/>
                    </a:cubicBezTo>
                    <a:cubicBezTo>
                      <a:pt x="2082" y="4456"/>
                      <a:pt x="2314" y="4293"/>
                      <a:pt x="2672" y="3953"/>
                    </a:cubicBezTo>
                    <a:cubicBezTo>
                      <a:pt x="2722" y="3906"/>
                      <a:pt x="2725" y="3826"/>
                      <a:pt x="2678" y="3776"/>
                    </a:cubicBezTo>
                    <a:cubicBezTo>
                      <a:pt x="2632" y="3725"/>
                      <a:pt x="2555" y="3722"/>
                      <a:pt x="2505" y="3770"/>
                    </a:cubicBezTo>
                    <a:cubicBezTo>
                      <a:pt x="2058" y="4195"/>
                      <a:pt x="1857" y="4286"/>
                      <a:pt x="1637" y="4301"/>
                    </a:cubicBezTo>
                    <a:lnTo>
                      <a:pt x="1730" y="5088"/>
                    </a:lnTo>
                    <a:lnTo>
                      <a:pt x="1608" y="5217"/>
                    </a:lnTo>
                    <a:lnTo>
                      <a:pt x="1501" y="5088"/>
                    </a:lnTo>
                    <a:lnTo>
                      <a:pt x="1574" y="4302"/>
                    </a:lnTo>
                    <a:cubicBezTo>
                      <a:pt x="1568" y="4303"/>
                      <a:pt x="1562" y="4303"/>
                      <a:pt x="1557" y="4304"/>
                    </a:cubicBezTo>
                    <a:cubicBezTo>
                      <a:pt x="1552" y="4303"/>
                      <a:pt x="1548" y="4300"/>
                      <a:pt x="1543" y="4300"/>
                    </a:cubicBezTo>
                    <a:close/>
                    <a:moveTo>
                      <a:pt x="1898" y="3969"/>
                    </a:moveTo>
                    <a:cubicBezTo>
                      <a:pt x="1898" y="3807"/>
                      <a:pt x="1769" y="3675"/>
                      <a:pt x="1610" y="3675"/>
                    </a:cubicBezTo>
                    <a:cubicBezTo>
                      <a:pt x="1452" y="3675"/>
                      <a:pt x="1323" y="3807"/>
                      <a:pt x="1323" y="3969"/>
                    </a:cubicBezTo>
                    <a:cubicBezTo>
                      <a:pt x="1323" y="4131"/>
                      <a:pt x="1452" y="4263"/>
                      <a:pt x="1610" y="4263"/>
                    </a:cubicBezTo>
                    <a:cubicBezTo>
                      <a:pt x="1769" y="4263"/>
                      <a:pt x="1898" y="4131"/>
                      <a:pt x="1898" y="3969"/>
                    </a:cubicBezTo>
                    <a:close/>
                    <a:moveTo>
                      <a:pt x="906" y="6253"/>
                    </a:moveTo>
                    <a:cubicBezTo>
                      <a:pt x="373" y="6342"/>
                      <a:pt x="0" y="6535"/>
                      <a:pt x="0" y="6762"/>
                    </a:cubicBezTo>
                    <a:cubicBezTo>
                      <a:pt x="0" y="7072"/>
                      <a:pt x="693" y="7324"/>
                      <a:pt x="1547" y="7324"/>
                    </a:cubicBezTo>
                    <a:cubicBezTo>
                      <a:pt x="2401" y="7324"/>
                      <a:pt x="3093" y="7072"/>
                      <a:pt x="3093" y="6762"/>
                    </a:cubicBezTo>
                    <a:cubicBezTo>
                      <a:pt x="3093" y="6534"/>
                      <a:pt x="2716" y="6340"/>
                      <a:pt x="2178" y="6252"/>
                    </a:cubicBezTo>
                    <a:lnTo>
                      <a:pt x="2189" y="6405"/>
                    </a:lnTo>
                    <a:cubicBezTo>
                      <a:pt x="2346" y="6463"/>
                      <a:pt x="2444" y="6542"/>
                      <a:pt x="2444" y="6629"/>
                    </a:cubicBezTo>
                    <a:cubicBezTo>
                      <a:pt x="2444" y="6807"/>
                      <a:pt x="2046" y="6952"/>
                      <a:pt x="1556" y="6952"/>
                    </a:cubicBezTo>
                    <a:cubicBezTo>
                      <a:pt x="1418" y="6952"/>
                      <a:pt x="1289" y="6939"/>
                      <a:pt x="1172" y="6918"/>
                    </a:cubicBezTo>
                    <a:cubicBezTo>
                      <a:pt x="1166" y="6918"/>
                      <a:pt x="1161" y="6918"/>
                      <a:pt x="1155" y="6917"/>
                    </a:cubicBezTo>
                    <a:cubicBezTo>
                      <a:pt x="1134" y="6915"/>
                      <a:pt x="1114" y="6910"/>
                      <a:pt x="1095" y="6903"/>
                    </a:cubicBezTo>
                    <a:cubicBezTo>
                      <a:pt x="840" y="6846"/>
                      <a:pt x="669" y="6745"/>
                      <a:pt x="669" y="6629"/>
                    </a:cubicBezTo>
                    <a:cubicBezTo>
                      <a:pt x="669" y="6548"/>
                      <a:pt x="751" y="6475"/>
                      <a:pt x="887" y="6418"/>
                    </a:cubicBezTo>
                    <a:lnTo>
                      <a:pt x="906" y="62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2" name="îṥļîḋè">
              <a:extLst>
                <a:ext uri="{FF2B5EF4-FFF2-40B4-BE49-F238E27FC236}">
                  <a16:creationId xmlns:a16="http://schemas.microsoft.com/office/drawing/2014/main" id="{85AC42E1-DC4B-4097-BE98-E5FA9EB3D3D0}"/>
                </a:ext>
              </a:extLst>
            </p:cNvPr>
            <p:cNvSpPr/>
            <p:nvPr/>
          </p:nvSpPr>
          <p:spPr bwMode="auto">
            <a:xfrm>
              <a:off x="5588735" y="1965465"/>
              <a:ext cx="3403599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50000"/>
                </a:lnSpc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</a:rPr>
                <a:t>提出了一种真正的端到端的神经网络框架来实现序列标注任务</a:t>
              </a:r>
              <a:endParaRPr lang="en-US" altLang="zh-CN" dirty="0">
                <a:solidFill>
                  <a:prstClr val="black"/>
                </a:solidFill>
                <a:latin typeface="微软雅黑"/>
              </a:endParaRPr>
            </a:p>
          </p:txBody>
        </p:sp>
        <p:sp>
          <p:nvSpPr>
            <p:cNvPr id="203" name="íşľiḑe">
              <a:extLst>
                <a:ext uri="{FF2B5EF4-FFF2-40B4-BE49-F238E27FC236}">
                  <a16:creationId xmlns:a16="http://schemas.microsoft.com/office/drawing/2014/main" id="{F89B2BB6-5CA7-42C4-A5A5-5899743841D7}"/>
                </a:ext>
              </a:extLst>
            </p:cNvPr>
            <p:cNvSpPr/>
            <p:nvPr/>
          </p:nvSpPr>
          <p:spPr bwMode="auto">
            <a:xfrm>
              <a:off x="5588736" y="4704596"/>
              <a:ext cx="3262656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</a:rPr>
                <a:t>达到了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</a:rPr>
                <a:t>SOTA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</a:rPr>
                <a:t>的效果，并实现了一个真正的端到端模型</a:t>
              </a:r>
              <a:endParaRPr lang="en-US" altLang="zh-CN" sz="1100" dirty="0"/>
            </a:p>
          </p:txBody>
        </p:sp>
        <p:sp>
          <p:nvSpPr>
            <p:cNvPr id="204" name="ï$1íďê">
              <a:extLst>
                <a:ext uri="{FF2B5EF4-FFF2-40B4-BE49-F238E27FC236}">
                  <a16:creationId xmlns:a16="http://schemas.microsoft.com/office/drawing/2014/main" id="{64F3B1ED-75C7-4873-B76F-0803E1BB8743}"/>
                </a:ext>
              </a:extLst>
            </p:cNvPr>
            <p:cNvSpPr/>
            <p:nvPr/>
          </p:nvSpPr>
          <p:spPr bwMode="auto">
            <a:xfrm>
              <a:off x="3138003" y="3358271"/>
              <a:ext cx="3262656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</a:rPr>
                <a:t>在两个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</a:rPr>
                <a:t>NLP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</a:rPr>
                <a:t>任务（即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</a:rPr>
                <a:t>NER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</a:rPr>
                <a:t>和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</a:rPr>
                <a:t>POS Tagging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</a:rPr>
                <a:t>）上做了实验</a:t>
              </a:r>
              <a:endParaRPr lang="en-US" altLang="zh-CN" sz="11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0000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şļiḓe"/>
          <p:cNvSpPr>
            <a:spLocks noGrp="1"/>
          </p:cNvSpPr>
          <p:nvPr>
            <p:ph type="title"/>
          </p:nvPr>
        </p:nvSpPr>
        <p:spPr>
          <a:xfrm>
            <a:off x="6096000" y="3048592"/>
            <a:ext cx="5419185" cy="480131"/>
          </a:xfr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代码学习</a:t>
            </a:r>
          </a:p>
        </p:txBody>
      </p:sp>
      <p:sp>
        <p:nvSpPr>
          <p:cNvPr id="6" name="íş1iḋé"/>
          <p:cNvSpPr>
            <a:spLocks noGrp="1"/>
          </p:cNvSpPr>
          <p:nvPr>
            <p:ph type="body" idx="1"/>
          </p:nvPr>
        </p:nvSpPr>
        <p:spPr>
          <a:xfrm>
            <a:off x="6095999" y="3443808"/>
            <a:ext cx="5419185" cy="1524007"/>
          </a:xfrm>
        </p:spPr>
        <p:txBody>
          <a:bodyPr>
            <a:spAutoFit/>
          </a:bodyPr>
          <a:lstStyle/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准备工作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数据预处理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训练模型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测试模型</a:t>
            </a:r>
          </a:p>
        </p:txBody>
      </p:sp>
      <p:sp>
        <p:nvSpPr>
          <p:cNvPr id="9" name="ïṩḻíḍ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696460" y="3084698"/>
            <a:ext cx="1180800" cy="10950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31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6F601A-FCCD-4E37-BA8F-B2CDFC29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08BBAD-4A48-4C52-A2B6-D96F464B6866}"/>
              </a:ext>
            </a:extLst>
          </p:cNvPr>
          <p:cNvSpPr txBox="1"/>
          <p:nvPr/>
        </p:nvSpPr>
        <p:spPr>
          <a:xfrm>
            <a:off x="669924" y="1944915"/>
            <a:ext cx="463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项目位置：</a:t>
            </a:r>
            <a:endParaRPr lang="en-US" altLang="zh-CN" b="1" dirty="0"/>
          </a:p>
          <a:p>
            <a:r>
              <a:rPr lang="en-US" altLang="zh-CN" b="1" dirty="0"/>
              <a:t>	  </a:t>
            </a:r>
            <a:r>
              <a:rPr lang="en-US" altLang="zh-CN" dirty="0">
                <a:hlinkClick r:id="rId2"/>
              </a:rPr>
              <a:t> https://github.com/liu-nlper/SLTK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80C34-9CEE-4198-BFD1-7B0E912FAEA8}"/>
              </a:ext>
            </a:extLst>
          </p:cNvPr>
          <p:cNvSpPr txBox="1"/>
          <p:nvPr/>
        </p:nvSpPr>
        <p:spPr>
          <a:xfrm>
            <a:off x="660400" y="3285222"/>
            <a:ext cx="9738563" cy="156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运行环境：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/>
              <a:t>Python</a:t>
            </a:r>
            <a:r>
              <a:rPr lang="zh-CN" altLang="en-US" dirty="0"/>
              <a:t>（</a:t>
            </a:r>
            <a:r>
              <a:rPr lang="en-US" altLang="zh-CN" dirty="0"/>
              <a:t>&gt;= 3.5</a:t>
            </a:r>
            <a:r>
              <a:rPr lang="zh-CN" altLang="en-US" b="1" dirty="0"/>
              <a:t>）</a:t>
            </a:r>
            <a:r>
              <a:rPr lang="en-US" altLang="zh-CN" b="1" dirty="0"/>
              <a:t>			</a:t>
            </a:r>
            <a:r>
              <a:rPr lang="en-US" altLang="zh-CN" dirty="0" err="1"/>
              <a:t>Pytorch</a:t>
            </a:r>
            <a:r>
              <a:rPr lang="zh-CN" altLang="en-US" dirty="0"/>
              <a:t>（</a:t>
            </a:r>
            <a:r>
              <a:rPr lang="en-US" altLang="zh-CN" dirty="0"/>
              <a:t>==0.4.0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Numpy</a:t>
            </a:r>
            <a:r>
              <a:rPr lang="en-US" altLang="zh-CN" dirty="0"/>
              <a:t>				</a:t>
            </a:r>
            <a:r>
              <a:rPr lang="en-US" altLang="zh-CN" dirty="0" err="1"/>
              <a:t>Gensim</a:t>
            </a:r>
            <a:r>
              <a:rPr lang="zh-CN" altLang="en-US" dirty="0"/>
              <a:t>（</a:t>
            </a:r>
            <a:r>
              <a:rPr lang="en-US" altLang="zh-CN" dirty="0"/>
              <a:t>&gt;= 2.9.0</a:t>
            </a:r>
            <a:r>
              <a:rPr lang="zh-CN" altLang="en-US" dirty="0"/>
              <a:t>，含有</a:t>
            </a:r>
            <a:r>
              <a:rPr lang="en-US" altLang="zh-CN" dirty="0"/>
              <a:t>word2vec</a:t>
            </a:r>
            <a:r>
              <a:rPr lang="zh-CN" altLang="en-US" dirty="0"/>
              <a:t>等词向量库）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Pyyaml</a:t>
            </a:r>
            <a:r>
              <a:rPr lang="en-US" altLang="zh-CN" dirty="0"/>
              <a:t>(&gt;=5.1.2</a:t>
            </a:r>
            <a:r>
              <a:rPr lang="zh-CN" altLang="en-US" dirty="0"/>
              <a:t>，解析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)	h5py</a:t>
            </a:r>
            <a:r>
              <a:rPr lang="zh-CN" altLang="en-US" dirty="0"/>
              <a:t>（</a:t>
            </a:r>
            <a:r>
              <a:rPr lang="en-US" altLang="zh-CN" dirty="0"/>
              <a:t>&gt;=2.9.0</a:t>
            </a:r>
            <a:r>
              <a:rPr lang="zh-CN" altLang="en-US" dirty="0"/>
              <a:t>，解析</a:t>
            </a:r>
            <a:r>
              <a:rPr lang="en-US" altLang="zh-CN" dirty="0"/>
              <a:t>HDF5</a:t>
            </a:r>
            <a:r>
              <a:rPr lang="zh-CN" altLang="en-US" dirty="0"/>
              <a:t>模块）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695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26C80-9354-4BC7-9D27-95A455C1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383084-E699-436A-88D1-0DBC3A99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7" name="图片 6" descr="电脑屏幕的照片上有文字&#10;&#10;描述已自动生成">
            <a:extLst>
              <a:ext uri="{FF2B5EF4-FFF2-40B4-BE49-F238E27FC236}">
                <a16:creationId xmlns:a16="http://schemas.microsoft.com/office/drawing/2014/main" id="{8966C2E1-912C-4214-8EEA-0C94FA5BD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17" y="320175"/>
            <a:ext cx="2782389" cy="5880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096C01-1E74-4B65-9518-F36F04716011}"/>
              </a:ext>
            </a:extLst>
          </p:cNvPr>
          <p:cNvSpPr txBox="1"/>
          <p:nvPr/>
        </p:nvSpPr>
        <p:spPr>
          <a:xfrm>
            <a:off x="1959427" y="1509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D77A49-B52F-480B-85A2-4D9450F705F8}"/>
              </a:ext>
            </a:extLst>
          </p:cNvPr>
          <p:cNvSpPr txBox="1"/>
          <p:nvPr/>
        </p:nvSpPr>
        <p:spPr>
          <a:xfrm>
            <a:off x="1959427" y="1935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944B7C-3E14-48FA-A762-E8EB9BCA3470}"/>
              </a:ext>
            </a:extLst>
          </p:cNvPr>
          <p:cNvSpPr txBox="1"/>
          <p:nvPr/>
        </p:nvSpPr>
        <p:spPr>
          <a:xfrm>
            <a:off x="1959429" y="3260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0AA78E-B804-4C68-BD83-C10155659DB4}"/>
              </a:ext>
            </a:extLst>
          </p:cNvPr>
          <p:cNvSpPr txBox="1"/>
          <p:nvPr/>
        </p:nvSpPr>
        <p:spPr>
          <a:xfrm>
            <a:off x="1959428" y="3815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8BF0C4-2FF6-4CD7-AA17-698A45DE7FAA}"/>
              </a:ext>
            </a:extLst>
          </p:cNvPr>
          <p:cNvSpPr txBox="1"/>
          <p:nvPr/>
        </p:nvSpPr>
        <p:spPr>
          <a:xfrm>
            <a:off x="1959428" y="43705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工具包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AAA0F-EA97-4890-8B5B-60C96A8C4713}"/>
              </a:ext>
            </a:extLst>
          </p:cNvPr>
          <p:cNvSpPr txBox="1"/>
          <p:nvPr/>
        </p:nvSpPr>
        <p:spPr>
          <a:xfrm>
            <a:off x="1959427" y="4941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测试配置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084061-B785-4CEC-85EB-75F5B048B6F5}"/>
              </a:ext>
            </a:extLst>
          </p:cNvPr>
          <p:cNvSpPr txBox="1"/>
          <p:nvPr/>
        </p:nvSpPr>
        <p:spPr>
          <a:xfrm>
            <a:off x="1959427" y="5552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程序入口文件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1968F3-3AB7-412A-9D15-F5E5DF23DE93}"/>
              </a:ext>
            </a:extLst>
          </p:cNvPr>
          <p:cNvSpPr txBox="1"/>
          <p:nvPr/>
        </p:nvSpPr>
        <p:spPr>
          <a:xfrm>
            <a:off x="8534173" y="896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数据加载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7271F-80DE-47BB-861A-F562138E27FF}"/>
              </a:ext>
            </a:extLst>
          </p:cNvPr>
          <p:cNvSpPr txBox="1"/>
          <p:nvPr/>
        </p:nvSpPr>
        <p:spPr>
          <a:xfrm>
            <a:off x="8534173" y="1446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推断解码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8C255F-11C5-4C58-9E34-05FCE4681799}"/>
              </a:ext>
            </a:extLst>
          </p:cNvPr>
          <p:cNvSpPr txBox="1"/>
          <p:nvPr/>
        </p:nvSpPr>
        <p:spPr>
          <a:xfrm>
            <a:off x="8534173" y="24346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网络目录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C1B743-501F-4F3F-8A70-870DB855EFD8}"/>
              </a:ext>
            </a:extLst>
          </p:cNvPr>
          <p:cNvSpPr txBox="1"/>
          <p:nvPr/>
        </p:nvSpPr>
        <p:spPr>
          <a:xfrm>
            <a:off x="8534173" y="2921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E44DA2-3967-4572-AD64-2BD949E5D048}"/>
              </a:ext>
            </a:extLst>
          </p:cNvPr>
          <p:cNvSpPr txBox="1"/>
          <p:nvPr/>
        </p:nvSpPr>
        <p:spPr>
          <a:xfrm>
            <a:off x="8610599" y="33952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FD2CF3-43BF-4F91-AE35-09EA53DE8743}"/>
              </a:ext>
            </a:extLst>
          </p:cNvPr>
          <p:cNvSpPr txBox="1"/>
          <p:nvPr/>
        </p:nvSpPr>
        <p:spPr>
          <a:xfrm>
            <a:off x="8627947" y="395097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特征层</a:t>
            </a:r>
            <a:r>
              <a:rPr lang="en-US" altLang="zh-CN" dirty="0"/>
              <a:t>{</a:t>
            </a:r>
            <a:r>
              <a:rPr lang="zh-CN" altLang="en-US" dirty="0"/>
              <a:t>字符特征（</a:t>
            </a:r>
            <a:r>
              <a:rPr lang="en-US" altLang="zh-CN" dirty="0"/>
              <a:t>CNN</a:t>
            </a:r>
            <a:r>
              <a:rPr lang="zh-CN" altLang="en-US" dirty="0"/>
              <a:t>）词特征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25339A-15ED-4941-A2DE-89D5671FC7C0}"/>
              </a:ext>
            </a:extLst>
          </p:cNvPr>
          <p:cNvSpPr txBox="1"/>
          <p:nvPr/>
        </p:nvSpPr>
        <p:spPr>
          <a:xfrm>
            <a:off x="8610599" y="44546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编码层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93196C-BC55-4D74-926B-756EEB18FA84}"/>
              </a:ext>
            </a:extLst>
          </p:cNvPr>
          <p:cNvSpPr txBox="1"/>
          <p:nvPr/>
        </p:nvSpPr>
        <p:spPr>
          <a:xfrm>
            <a:off x="8632359" y="49583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整体模型文件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F2F1F45-0E0C-4B47-8E20-4FAFBEF476E3}"/>
              </a:ext>
            </a:extLst>
          </p:cNvPr>
          <p:cNvCxnSpPr>
            <a:cxnSpLocks/>
          </p:cNvCxnSpPr>
          <p:nvPr/>
        </p:nvCxnSpPr>
        <p:spPr>
          <a:xfrm>
            <a:off x="3731849" y="1279953"/>
            <a:ext cx="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0ACE57F-F118-483D-B2C3-CC901A50BCF7}"/>
              </a:ext>
            </a:extLst>
          </p:cNvPr>
          <p:cNvSpPr txBox="1"/>
          <p:nvPr/>
        </p:nvSpPr>
        <p:spPr>
          <a:xfrm>
            <a:off x="1959427" y="1065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配置文件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40F5F62-1C05-4E41-93B9-482E428B2631}"/>
              </a:ext>
            </a:extLst>
          </p:cNvPr>
          <p:cNvCxnSpPr>
            <a:stCxn id="29" idx="3"/>
          </p:cNvCxnSpPr>
          <p:nvPr/>
        </p:nvCxnSpPr>
        <p:spPr>
          <a:xfrm flipV="1">
            <a:off x="3067423" y="653143"/>
            <a:ext cx="1831148" cy="597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ADA78D-C2DC-46B5-ABC5-7B6FC5693E40}"/>
              </a:ext>
            </a:extLst>
          </p:cNvPr>
          <p:cNvCxnSpPr>
            <a:stCxn id="9" idx="3"/>
          </p:cNvCxnSpPr>
          <p:nvPr/>
        </p:nvCxnSpPr>
        <p:spPr>
          <a:xfrm flipV="1">
            <a:off x="3067423" y="951859"/>
            <a:ext cx="1831148" cy="7421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8DA586-F157-4DC8-9B76-47FA6B09409C}"/>
              </a:ext>
            </a:extLst>
          </p:cNvPr>
          <p:cNvCxnSpPr>
            <a:stCxn id="10" idx="3"/>
          </p:cNvCxnSpPr>
          <p:nvPr/>
        </p:nvCxnSpPr>
        <p:spPr>
          <a:xfrm flipV="1">
            <a:off x="3067423" y="1130300"/>
            <a:ext cx="1831148" cy="9901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D959788-AE9D-4E3F-9EFD-A0C0500E2A1D}"/>
              </a:ext>
            </a:extLst>
          </p:cNvPr>
          <p:cNvCxnSpPr>
            <a:stCxn id="11" idx="3"/>
          </p:cNvCxnSpPr>
          <p:nvPr/>
        </p:nvCxnSpPr>
        <p:spPr>
          <a:xfrm>
            <a:off x="2836592" y="3445141"/>
            <a:ext cx="2061979" cy="11791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82FE51-7DAF-4799-B785-EB92ACB2F5E0}"/>
              </a:ext>
            </a:extLst>
          </p:cNvPr>
          <p:cNvCxnSpPr>
            <a:stCxn id="12" idx="3"/>
          </p:cNvCxnSpPr>
          <p:nvPr/>
        </p:nvCxnSpPr>
        <p:spPr>
          <a:xfrm>
            <a:off x="3067424" y="4000170"/>
            <a:ext cx="1905225" cy="86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84D54B8-184F-4283-93C5-CED117C654C2}"/>
              </a:ext>
            </a:extLst>
          </p:cNvPr>
          <p:cNvCxnSpPr>
            <a:stCxn id="13" idx="3"/>
          </p:cNvCxnSpPr>
          <p:nvPr/>
        </p:nvCxnSpPr>
        <p:spPr>
          <a:xfrm>
            <a:off x="2836591" y="4555199"/>
            <a:ext cx="2136058" cy="55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0324930-C99F-4560-86DD-224B1533DB78}"/>
              </a:ext>
            </a:extLst>
          </p:cNvPr>
          <p:cNvCxnSpPr>
            <a:stCxn id="14" idx="3"/>
          </p:cNvCxnSpPr>
          <p:nvPr/>
        </p:nvCxnSpPr>
        <p:spPr>
          <a:xfrm>
            <a:off x="3067423" y="5125942"/>
            <a:ext cx="1831148" cy="42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45069DD-37BB-4E72-8AF4-22DA765F5BDC}"/>
              </a:ext>
            </a:extLst>
          </p:cNvPr>
          <p:cNvCxnSpPr>
            <a:stCxn id="15" idx="3"/>
          </p:cNvCxnSpPr>
          <p:nvPr/>
        </p:nvCxnSpPr>
        <p:spPr>
          <a:xfrm>
            <a:off x="3529087" y="5736968"/>
            <a:ext cx="1369484" cy="3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938A609-901C-454A-8E3D-9C6D67C26FCD}"/>
              </a:ext>
            </a:extLst>
          </p:cNvPr>
          <p:cNvCxnSpPr>
            <a:stCxn id="16" idx="1"/>
          </p:cNvCxnSpPr>
          <p:nvPr/>
        </p:nvCxnSpPr>
        <p:spPr>
          <a:xfrm flipH="1">
            <a:off x="5526646" y="1081538"/>
            <a:ext cx="3007527" cy="3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6AAE5E-356D-457D-B1CD-D63CD9CC276D}"/>
              </a:ext>
            </a:extLst>
          </p:cNvPr>
          <p:cNvCxnSpPr>
            <a:stCxn id="17" idx="1"/>
          </p:cNvCxnSpPr>
          <p:nvPr/>
        </p:nvCxnSpPr>
        <p:spPr>
          <a:xfrm flipH="1">
            <a:off x="5526646" y="1631330"/>
            <a:ext cx="3007527" cy="1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655037E-7F2B-49C7-9C3E-561C95790F51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464922" y="2115828"/>
            <a:ext cx="3069251" cy="50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97FFD76-80A5-49F7-B88A-E4AD28A67E74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6006567" y="2604614"/>
            <a:ext cx="2527606" cy="50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7362C1E-73F9-4749-904F-2D5461466FB3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773783" y="3567500"/>
            <a:ext cx="2836816" cy="1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9DF6795-2090-4DE5-9672-026F716F448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128101" y="3816632"/>
            <a:ext cx="2499846" cy="31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49ADCBB-AB06-4C56-8208-807B11165B94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5984964" y="4024781"/>
            <a:ext cx="2625635" cy="61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388D52-E0EF-4CEE-8737-74A13BDB5D52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6439989" y="4293678"/>
            <a:ext cx="2192370" cy="8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8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D2CE0-DD96-4770-A70F-A457B73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64FAE2-4B14-46C3-9961-4ABCEBA1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1B0C4-5917-406F-866D-CA5018A7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10" y="1176821"/>
            <a:ext cx="4930142" cy="52700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30CE55-7E0E-4D34-A60A-2BC52C37BAB4}"/>
              </a:ext>
            </a:extLst>
          </p:cNvPr>
          <p:cNvSpPr txBox="1"/>
          <p:nvPr/>
        </p:nvSpPr>
        <p:spPr>
          <a:xfrm>
            <a:off x="1123406" y="161979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BIO</a:t>
            </a:r>
            <a:r>
              <a:rPr lang="zh-CN" altLang="en-US" dirty="0"/>
              <a:t>标注转换为</a:t>
            </a:r>
            <a:r>
              <a:rPr lang="en-US" altLang="zh-CN" dirty="0"/>
              <a:t>BIESO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872E6-E8AC-4DC3-B4FD-7C0BD1406460}"/>
              </a:ext>
            </a:extLst>
          </p:cNvPr>
          <p:cNvSpPr txBox="1"/>
          <p:nvPr/>
        </p:nvSpPr>
        <p:spPr>
          <a:xfrm>
            <a:off x="1123406" y="3080583"/>
            <a:ext cx="267252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CoNLL2003</a:t>
            </a:r>
            <a:r>
              <a:rPr lang="zh-CN" altLang="en-US" dirty="0">
                <a:latin typeface="+mn-ea"/>
              </a:rPr>
              <a:t>原始数据集使用的是</a:t>
            </a:r>
            <a:r>
              <a:rPr lang="en-US" altLang="zh-CN" dirty="0">
                <a:latin typeface="+mn-ea"/>
              </a:rPr>
              <a:t>BIO</a:t>
            </a:r>
            <a:r>
              <a:rPr lang="zh-CN" altLang="en-US" dirty="0">
                <a:latin typeface="+mn-ea"/>
              </a:rPr>
              <a:t>标注，而现在更常用的是</a:t>
            </a:r>
            <a:r>
              <a:rPr lang="en-US" altLang="zh-CN" dirty="0">
                <a:latin typeface="+mn-ea"/>
              </a:rPr>
              <a:t>BIESO</a:t>
            </a:r>
            <a:r>
              <a:rPr lang="zh-CN" altLang="en-US" dirty="0">
                <a:latin typeface="+mn-ea"/>
              </a:rPr>
              <a:t>标注，效果更好</a:t>
            </a:r>
          </a:p>
        </p:txBody>
      </p:sp>
    </p:spTree>
    <p:extLst>
      <p:ext uri="{BB962C8B-B14F-4D97-AF65-F5344CB8AC3E}">
        <p14:creationId xmlns:p14="http://schemas.microsoft.com/office/powerpoint/2010/main" val="181922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1BEF-D079-415A-9CED-AC6692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DCBCE-EE2E-4635-902E-DEAB3E4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8AF2B-4C83-4220-87DF-CA0DD8DF6B34}"/>
              </a:ext>
            </a:extLst>
          </p:cNvPr>
          <p:cNvSpPr txBox="1"/>
          <p:nvPr/>
        </p:nvSpPr>
        <p:spPr>
          <a:xfrm>
            <a:off x="669924" y="1306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入口文件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B418D0-7065-4BB6-9ED3-5A074DF7049C}"/>
              </a:ext>
            </a:extLst>
          </p:cNvPr>
          <p:cNvSpPr txBox="1"/>
          <p:nvPr/>
        </p:nvSpPr>
        <p:spPr>
          <a:xfrm>
            <a:off x="660400" y="2194560"/>
            <a:ext cx="283092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67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70</a:t>
            </a:r>
            <a:r>
              <a:rPr lang="zh-CN" altLang="en-US" dirty="0">
                <a:latin typeface="+mn-ea"/>
              </a:rPr>
              <a:t>行处，使用了</a:t>
            </a:r>
            <a:r>
              <a:rPr lang="en-US" altLang="zh-CN" dirty="0">
                <a:latin typeface="+mn-ea"/>
              </a:rPr>
              <a:t>mask</a:t>
            </a:r>
            <a:r>
              <a:rPr lang="zh-CN" altLang="en-US" dirty="0">
                <a:latin typeface="+mn-ea"/>
              </a:rPr>
              <a:t>来表征真实的句子长度，对于</a:t>
            </a:r>
            <a:r>
              <a:rPr lang="en-US" altLang="zh-CN" dirty="0">
                <a:latin typeface="+mn-ea"/>
              </a:rPr>
              <a:t>padding</a:t>
            </a:r>
            <a:r>
              <a:rPr lang="zh-CN" altLang="en-US" dirty="0">
                <a:latin typeface="+mn-ea"/>
              </a:rPr>
              <a:t>部分，</a:t>
            </a:r>
            <a:r>
              <a:rPr lang="en-US" altLang="zh-CN" dirty="0">
                <a:latin typeface="+mn-ea"/>
              </a:rPr>
              <a:t>mask</a:t>
            </a:r>
            <a:r>
              <a:rPr lang="zh-CN" altLang="en-US" dirty="0">
                <a:latin typeface="+mn-ea"/>
              </a:rPr>
              <a:t>的值为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，否则为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。在计算</a:t>
            </a:r>
            <a:r>
              <a:rPr lang="en-US" altLang="zh-CN" dirty="0">
                <a:latin typeface="+mn-ea"/>
              </a:rPr>
              <a:t>loss</a:t>
            </a:r>
            <a:r>
              <a:rPr lang="zh-CN" altLang="en-US" dirty="0">
                <a:latin typeface="+mn-ea"/>
              </a:rPr>
              <a:t>时，</a:t>
            </a:r>
            <a:r>
              <a:rPr lang="en-US" altLang="zh-CN" dirty="0">
                <a:latin typeface="+mn-ea"/>
              </a:rPr>
              <a:t>mask</a:t>
            </a:r>
            <a:r>
              <a:rPr lang="zh-CN" altLang="en-US" dirty="0">
                <a:latin typeface="+mn-ea"/>
              </a:rPr>
              <a:t>部分不计算</a:t>
            </a:r>
            <a:r>
              <a:rPr lang="en-US" altLang="zh-CN" dirty="0">
                <a:latin typeface="+mn-ea"/>
              </a:rPr>
              <a:t>loss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A0FB8A-2291-47CB-9092-E3BA5296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20" y="1306286"/>
            <a:ext cx="8020188" cy="48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1BEF-D079-415A-9CED-AC6692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DCBCE-EE2E-4635-902E-DEAB3E4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8AF2B-4C83-4220-87DF-CA0DD8DF6B34}"/>
              </a:ext>
            </a:extLst>
          </p:cNvPr>
          <p:cNvSpPr txBox="1"/>
          <p:nvPr/>
        </p:nvSpPr>
        <p:spPr>
          <a:xfrm>
            <a:off x="669925" y="1306286"/>
            <a:ext cx="31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BiLSTM</a:t>
            </a:r>
            <a:r>
              <a:rPr lang="en-US" altLang="zh-CN" b="1" dirty="0"/>
              <a:t>-CNN-CRF</a:t>
            </a:r>
            <a:r>
              <a:rPr lang="zh-CN" altLang="en-US" b="1" dirty="0"/>
              <a:t>编码部分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14A73F-7D40-406A-8598-5D19379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3" y="1675618"/>
            <a:ext cx="6815093" cy="5019342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790CDA-57CD-40BE-BA66-4E61F8F0C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46" y="1159732"/>
            <a:ext cx="4041042" cy="553522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848DFFE-EBF3-4258-8B0F-B16A9A9D1958}"/>
              </a:ext>
            </a:extLst>
          </p:cNvPr>
          <p:cNvCxnSpPr/>
          <p:nvPr/>
        </p:nvCxnSpPr>
        <p:spPr>
          <a:xfrm>
            <a:off x="5577840" y="3429000"/>
            <a:ext cx="2233749" cy="216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A636B4-C8EE-4511-913D-CD291995E345}"/>
              </a:ext>
            </a:extLst>
          </p:cNvPr>
          <p:cNvCxnSpPr/>
          <p:nvPr/>
        </p:nvCxnSpPr>
        <p:spPr>
          <a:xfrm>
            <a:off x="5799909" y="4506686"/>
            <a:ext cx="19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1FDF2E-229D-4C21-BE17-E8A118D57DBB}"/>
              </a:ext>
            </a:extLst>
          </p:cNvPr>
          <p:cNvCxnSpPr>
            <a:cxnSpLocks/>
          </p:cNvCxnSpPr>
          <p:nvPr/>
        </p:nvCxnSpPr>
        <p:spPr>
          <a:xfrm flipV="1">
            <a:off x="5172891" y="3429000"/>
            <a:ext cx="2847703" cy="232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3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ḷ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ṥḷïďê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1534172" y="1887167"/>
            <a:ext cx="4924685" cy="4513633"/>
            <a:chOff x="1503240" y="1978608"/>
            <a:chExt cx="4707914" cy="4003616"/>
          </a:xfrm>
        </p:grpSpPr>
        <p:grpSp>
          <p:nvGrpSpPr>
            <p:cNvPr id="6" name="iṩľî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03240" y="1978608"/>
              <a:ext cx="4707914" cy="4003616"/>
              <a:chOff x="1892699" y="1978608"/>
              <a:chExt cx="4524875" cy="4003616"/>
            </a:xfrm>
          </p:grpSpPr>
          <p:sp>
            <p:nvSpPr>
              <p:cNvPr id="7" name="î$ḷïďé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738693" y="1978608"/>
                <a:ext cx="1678881" cy="2150076"/>
              </a:xfrm>
              <a:prstGeom prst="rect">
                <a:avLst/>
              </a:prstGeom>
              <a:noFill/>
            </p:spPr>
            <p:txBody>
              <a:bodyPr wrap="square" tIns="0" anchor="t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研究背景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论文精读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3. </a:t>
                </a: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代码分析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i$ľiḑè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583" y="1978608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Sļîḓ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892699" y="2173532"/>
                <a:ext cx="2521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</a:t>
                </a:r>
                <a:r>
                  <a:rPr lang="tr-TR" sz="1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NTENTS</a:t>
                </a:r>
              </a:p>
            </p:txBody>
          </p:sp>
        </p:grpSp>
        <p:sp>
          <p:nvSpPr>
            <p:cNvPr id="10" name="ïṣľïďê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7911" y="4829993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1BEF-D079-415A-9CED-AC6692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DCBCE-EE2E-4635-902E-DEAB3E4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8AF2B-4C83-4220-87DF-CA0DD8DF6B34}"/>
              </a:ext>
            </a:extLst>
          </p:cNvPr>
          <p:cNvSpPr txBox="1"/>
          <p:nvPr/>
        </p:nvSpPr>
        <p:spPr>
          <a:xfrm>
            <a:off x="669925" y="1306286"/>
            <a:ext cx="31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CNN</a:t>
            </a:r>
            <a:r>
              <a:rPr lang="zh-CN" altLang="en-US" b="1" dirty="0"/>
              <a:t>编码部分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95A59-76E9-4998-B5BF-00677DE7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026761"/>
            <a:ext cx="10096164" cy="1607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827869-4D60-4A76-B90B-946354B7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3684814"/>
            <a:ext cx="8439150" cy="1866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DE3475-2055-435B-85A9-AD0BF2FCF1A5}"/>
              </a:ext>
            </a:extLst>
          </p:cNvPr>
          <p:cNvSpPr txBox="1"/>
          <p:nvPr/>
        </p:nvSpPr>
        <p:spPr>
          <a:xfrm>
            <a:off x="669924" y="5764768"/>
            <a:ext cx="860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26&amp;27</a:t>
            </a:r>
            <a:r>
              <a:rPr lang="zh-CN" altLang="en-US" dirty="0"/>
              <a:t>行，初始化了一个</a:t>
            </a:r>
            <a:r>
              <a:rPr lang="en-US" altLang="zh-CN" dirty="0" err="1"/>
              <a:t>char_embedding</a:t>
            </a:r>
            <a:r>
              <a:rPr lang="zh-CN" altLang="en-US" dirty="0"/>
              <a:t>矩阵，</a:t>
            </a:r>
            <a:r>
              <a:rPr lang="en-US" altLang="zh-CN" dirty="0"/>
              <a:t>30&amp;34</a:t>
            </a:r>
            <a:r>
              <a:rPr lang="zh-CN" altLang="en-US" dirty="0"/>
              <a:t>行，初始化了一系列卷积核</a:t>
            </a:r>
          </a:p>
        </p:txBody>
      </p:sp>
    </p:spTree>
    <p:extLst>
      <p:ext uri="{BB962C8B-B14F-4D97-AF65-F5344CB8AC3E}">
        <p14:creationId xmlns:p14="http://schemas.microsoft.com/office/powerpoint/2010/main" val="1326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1BEF-D079-415A-9CED-AC6692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DCBCE-EE2E-4635-902E-DEAB3E4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8AF2B-4C83-4220-87DF-CA0DD8DF6B34}"/>
              </a:ext>
            </a:extLst>
          </p:cNvPr>
          <p:cNvSpPr txBox="1"/>
          <p:nvPr/>
        </p:nvSpPr>
        <p:spPr>
          <a:xfrm>
            <a:off x="669925" y="1306286"/>
            <a:ext cx="31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RNN</a:t>
            </a:r>
            <a:r>
              <a:rPr lang="zh-CN" altLang="en-US" b="1" dirty="0"/>
              <a:t>编码部分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E3475-2055-435B-85A9-AD0BF2FCF1A5}"/>
              </a:ext>
            </a:extLst>
          </p:cNvPr>
          <p:cNvSpPr txBox="1"/>
          <p:nvPr/>
        </p:nvSpPr>
        <p:spPr>
          <a:xfrm>
            <a:off x="660400" y="4999290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24&amp;29</a:t>
            </a:r>
            <a:r>
              <a:rPr lang="zh-CN" altLang="en-US" dirty="0"/>
              <a:t>行，根据传入类型不同，应用了不同</a:t>
            </a:r>
            <a:r>
              <a:rPr lang="en-US" altLang="zh-CN" dirty="0"/>
              <a:t>RNN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53F63-6155-480D-BB1A-F7965869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364965"/>
            <a:ext cx="8162925" cy="74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9CE501-289A-48CE-B6D9-E65EA684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215613"/>
            <a:ext cx="8410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3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1BEF-D079-415A-9CED-AC6692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DCBCE-EE2E-4635-902E-DEAB3E4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8AF2B-4C83-4220-87DF-CA0DD8DF6B34}"/>
              </a:ext>
            </a:extLst>
          </p:cNvPr>
          <p:cNvSpPr txBox="1"/>
          <p:nvPr/>
        </p:nvSpPr>
        <p:spPr>
          <a:xfrm>
            <a:off x="669925" y="1306286"/>
            <a:ext cx="31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CRF</a:t>
            </a:r>
            <a:r>
              <a:rPr lang="zh-CN" altLang="en-US" b="1" dirty="0"/>
              <a:t>编码部分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E3475-2055-435B-85A9-AD0BF2FCF1A5}"/>
              </a:ext>
            </a:extLst>
          </p:cNvPr>
          <p:cNvSpPr txBox="1"/>
          <p:nvPr/>
        </p:nvSpPr>
        <p:spPr>
          <a:xfrm>
            <a:off x="660400" y="5551714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92</a:t>
            </a:r>
            <a:r>
              <a:rPr lang="zh-CN" altLang="en-US" dirty="0"/>
              <a:t>行，若使用了</a:t>
            </a:r>
            <a:r>
              <a:rPr lang="en-US" altLang="zh-CN" dirty="0"/>
              <a:t>CRF</a:t>
            </a:r>
            <a:r>
              <a:rPr lang="zh-CN" altLang="en-US" dirty="0"/>
              <a:t>，则定义了一个负对数自然损失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325A4-61D7-4ECB-BADB-AF2690EF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247718"/>
            <a:ext cx="7219950" cy="1009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F8A983-A902-447F-8D5F-50D8007A1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675618"/>
            <a:ext cx="5553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27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1BEF-D079-415A-9CED-AC6692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DCBCE-EE2E-4635-902E-DEAB3E4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8AF2B-4C83-4220-87DF-CA0DD8DF6B34}"/>
              </a:ext>
            </a:extLst>
          </p:cNvPr>
          <p:cNvSpPr txBox="1"/>
          <p:nvPr/>
        </p:nvSpPr>
        <p:spPr>
          <a:xfrm>
            <a:off x="669925" y="1306286"/>
            <a:ext cx="31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CRF</a:t>
            </a:r>
            <a:r>
              <a:rPr lang="zh-CN" altLang="en-US" b="1" dirty="0"/>
              <a:t>编码部分，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E3475-2055-435B-85A9-AD0BF2FCF1A5}"/>
              </a:ext>
            </a:extLst>
          </p:cNvPr>
          <p:cNvSpPr txBox="1"/>
          <p:nvPr/>
        </p:nvSpPr>
        <p:spPr>
          <a:xfrm>
            <a:off x="660400" y="5206173"/>
            <a:ext cx="9422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238</a:t>
            </a:r>
            <a:r>
              <a:rPr lang="zh-CN" altLang="en-US" dirty="0"/>
              <a:t>行，使用了向前算法来计算由当前状态到所有路径的得分之和（概率中的分母部分）</a:t>
            </a:r>
            <a:endParaRPr lang="en-US" altLang="zh-CN" dirty="0"/>
          </a:p>
          <a:p>
            <a:r>
              <a:rPr lang="en-US" altLang="zh-CN" dirty="0"/>
              <a:t>239</a:t>
            </a:r>
            <a:r>
              <a:rPr lang="zh-CN" altLang="en-US" dirty="0"/>
              <a:t>行，计算由当前状态到真正序列对赢的得分（概率中分子部分）</a:t>
            </a:r>
            <a:endParaRPr lang="en-US" altLang="zh-CN" dirty="0"/>
          </a:p>
          <a:p>
            <a:r>
              <a:rPr lang="zh-CN" altLang="en-US" dirty="0"/>
              <a:t>我们希望</a:t>
            </a:r>
            <a:r>
              <a:rPr lang="en-US" altLang="zh-CN" dirty="0"/>
              <a:t>p</a:t>
            </a:r>
            <a:r>
              <a:rPr lang="zh-CN" altLang="en-US" dirty="0"/>
              <a:t>的概率越大越好，即损失函数中所有可能的路径之和减去真实路径，越小越好。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325A4-61D7-4ECB-BADB-AF2690EF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75618"/>
            <a:ext cx="7219950" cy="1009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D97F42-5FC1-4A51-9D3B-64E1AE44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727496"/>
            <a:ext cx="7334250" cy="2400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FAD540-58D3-40F5-B177-5B4FFF791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57" y="4050578"/>
            <a:ext cx="3350030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8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1BEF-D079-415A-9CED-AC6692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DCBCE-EE2E-4635-902E-DEAB3E4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8AF2B-4C83-4220-87DF-CA0DD8DF6B34}"/>
              </a:ext>
            </a:extLst>
          </p:cNvPr>
          <p:cNvSpPr txBox="1"/>
          <p:nvPr/>
        </p:nvSpPr>
        <p:spPr>
          <a:xfrm>
            <a:off x="669925" y="1306286"/>
            <a:ext cx="31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预测阶段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E3475-2055-435B-85A9-AD0BF2FCF1A5}"/>
              </a:ext>
            </a:extLst>
          </p:cNvPr>
          <p:cNvSpPr txBox="1"/>
          <p:nvPr/>
        </p:nvSpPr>
        <p:spPr>
          <a:xfrm>
            <a:off x="660400" y="5551714"/>
            <a:ext cx="824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153</a:t>
            </a:r>
            <a:r>
              <a:rPr lang="zh-CN" altLang="en-US" dirty="0"/>
              <a:t>行，即对应下面</a:t>
            </a:r>
            <a:r>
              <a:rPr lang="en-US" altLang="zh-CN" dirty="0"/>
              <a:t>187&amp;189</a:t>
            </a:r>
            <a:r>
              <a:rPr lang="zh-CN" altLang="en-US" dirty="0"/>
              <a:t>行，在预测阶段使用维特比算法求出最有标签序列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3F1563-7737-4C23-A8D1-DE7D198B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53204"/>
            <a:ext cx="7781925" cy="2581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54FFC9-5B57-4E45-B218-9CF0E132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8" y="4567136"/>
            <a:ext cx="54578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67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858A-C636-43CF-8BDF-81764A09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7BB962-AFEC-47B3-A37F-BAA89839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DB76BB-D2E7-463C-ABD5-70AEEF24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39" y="1467470"/>
            <a:ext cx="5412104" cy="3923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CE5529-2475-4FA9-B400-C7DD8D4B48C8}"/>
              </a:ext>
            </a:extLst>
          </p:cNvPr>
          <p:cNvSpPr txBox="1"/>
          <p:nvPr/>
        </p:nvSpPr>
        <p:spPr>
          <a:xfrm>
            <a:off x="3191739" y="5644634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实验结果与论文基本一致</a:t>
            </a:r>
          </a:p>
        </p:txBody>
      </p:sp>
    </p:spTree>
    <p:extLst>
      <p:ext uri="{BB962C8B-B14F-4D97-AF65-F5344CB8AC3E}">
        <p14:creationId xmlns:p14="http://schemas.microsoft.com/office/powerpoint/2010/main" val="1609589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ľ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ṥļïďè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íṡlíḑê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ŝ1iḋ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ṧlíḑ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dirty="0"/>
              <a:t>Than</a:t>
            </a:r>
            <a:r>
              <a:rPr lang="en-US" altLang="zh-CN" sz="100" dirty="0"/>
              <a:t> </a:t>
            </a:r>
            <a:r>
              <a:rPr lang="en-US" altLang="zh-CN" sz="6600" dirty="0" err="1"/>
              <a:t>ks</a:t>
            </a:r>
            <a:br>
              <a:rPr lang="en-US" altLang="zh-CN" dirty="0"/>
            </a:br>
            <a:endParaRPr lang="zh-CN" altLang="en-US" b="0" spc="1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şļiḓe"/>
          <p:cNvSpPr>
            <a:spLocks noGrp="1"/>
          </p:cNvSpPr>
          <p:nvPr>
            <p:ph type="title"/>
          </p:nvPr>
        </p:nvSpPr>
        <p:spPr>
          <a:xfrm>
            <a:off x="6096000" y="3048592"/>
            <a:ext cx="5419185" cy="480131"/>
          </a:xfr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研究背景</a:t>
            </a:r>
          </a:p>
        </p:txBody>
      </p:sp>
      <p:sp>
        <p:nvSpPr>
          <p:cNvPr id="6" name="íş1iḋé"/>
          <p:cNvSpPr>
            <a:spLocks noGrp="1"/>
          </p:cNvSpPr>
          <p:nvPr>
            <p:ph type="body" idx="1"/>
          </p:nvPr>
        </p:nvSpPr>
        <p:spPr>
          <a:xfrm>
            <a:off x="6095999" y="3443808"/>
            <a:ext cx="5419185" cy="787075"/>
          </a:xfrm>
        </p:spPr>
        <p:txBody>
          <a:bodyPr>
            <a:spAutoFit/>
          </a:bodyPr>
          <a:lstStyle/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序列标注简介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序列标注中的条件随机场</a:t>
            </a:r>
          </a:p>
        </p:txBody>
      </p:sp>
      <p:sp>
        <p:nvSpPr>
          <p:cNvPr id="9" name="ïṩḻíḍ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696460" y="3084698"/>
            <a:ext cx="1180800" cy="10950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l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序列标注简介</a:t>
            </a:r>
          </a:p>
        </p:txBody>
      </p:sp>
      <p:sp>
        <p:nvSpPr>
          <p:cNvPr id="4" name="ïṩlíd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6CA648-D9F4-4D9B-8912-32FA975687F8}"/>
              </a:ext>
            </a:extLst>
          </p:cNvPr>
          <p:cNvSpPr txBox="1"/>
          <p:nvPr/>
        </p:nvSpPr>
        <p:spPr>
          <a:xfrm>
            <a:off x="669924" y="1719072"/>
            <a:ext cx="327342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20000"/>
                </a:solidFill>
                <a:latin typeface="+mn-ea"/>
              </a:rPr>
              <a:t>序列标注，</a:t>
            </a:r>
            <a:r>
              <a:rPr lang="zh-CN" altLang="en-US" dirty="0">
                <a:latin typeface="+mn-ea"/>
              </a:rPr>
              <a:t>即给定一个输入序列，使用模型对这个序列的每一个位置标注一个相应的标签，是一个序列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序列的过程。</a:t>
            </a:r>
            <a:endParaRPr lang="zh-CN" altLang="en-US" dirty="0">
              <a:solidFill>
                <a:srgbClr val="A2000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47AE25-2C5E-497A-9047-6E7C76744A5E}"/>
              </a:ext>
            </a:extLst>
          </p:cNvPr>
          <p:cNvSpPr txBox="1"/>
          <p:nvPr/>
        </p:nvSpPr>
        <p:spPr>
          <a:xfrm>
            <a:off x="669925" y="4038600"/>
            <a:ext cx="3273426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序列标注是自然语言处理中最常见也是最基础的问题，常见的子任务包括</a:t>
            </a:r>
            <a:r>
              <a:rPr lang="zh-CN" altLang="en-US" dirty="0">
                <a:solidFill>
                  <a:srgbClr val="A20000"/>
                </a:solidFill>
              </a:rPr>
              <a:t>（中文）分词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20000"/>
                </a:solidFill>
              </a:rPr>
              <a:t>命名实体识别</a:t>
            </a:r>
            <a:r>
              <a:rPr lang="zh-CN" altLang="en-US" dirty="0"/>
              <a:t>、和</a:t>
            </a:r>
            <a:r>
              <a:rPr lang="zh-CN" altLang="en-US" dirty="0">
                <a:solidFill>
                  <a:srgbClr val="A20000"/>
                </a:solidFill>
              </a:rPr>
              <a:t>词性标注</a:t>
            </a:r>
            <a:r>
              <a:rPr lang="zh-CN" altLang="en-US" dirty="0"/>
              <a:t>等等。</a:t>
            </a:r>
          </a:p>
        </p:txBody>
      </p:sp>
      <p:pic>
        <p:nvPicPr>
          <p:cNvPr id="8" name="图片 7" descr="卡通人物&#10;&#10;描述已自动生成">
            <a:extLst>
              <a:ext uri="{FF2B5EF4-FFF2-40B4-BE49-F238E27FC236}">
                <a16:creationId xmlns:a16="http://schemas.microsoft.com/office/drawing/2014/main" id="{7686F20B-BF08-4571-8463-90CD969E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5" y="1936750"/>
            <a:ext cx="7194551" cy="3723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12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l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以命名实体识别为例</a:t>
            </a:r>
          </a:p>
        </p:txBody>
      </p:sp>
      <p:sp>
        <p:nvSpPr>
          <p:cNvPr id="4" name="ïṩlíd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6CA648-D9F4-4D9B-8912-32FA975687F8}"/>
              </a:ext>
            </a:extLst>
          </p:cNvPr>
          <p:cNvSpPr txBox="1"/>
          <p:nvPr/>
        </p:nvSpPr>
        <p:spPr>
          <a:xfrm>
            <a:off x="669924" y="1719072"/>
            <a:ext cx="1084897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命名实体识别（</a:t>
            </a:r>
            <a:r>
              <a:rPr lang="en-US" altLang="zh-CN" dirty="0">
                <a:latin typeface="+mn-ea"/>
              </a:rPr>
              <a:t>Named Entities Recognition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NER</a:t>
            </a:r>
            <a:r>
              <a:rPr lang="zh-CN" altLang="en-US" dirty="0">
                <a:latin typeface="+mn-ea"/>
              </a:rPr>
              <a:t>）的目的是识别语料中的</a:t>
            </a:r>
            <a:r>
              <a:rPr lang="zh-CN" altLang="en-US" dirty="0">
                <a:solidFill>
                  <a:srgbClr val="A20000"/>
                </a:solidFill>
                <a:latin typeface="+mn-ea"/>
              </a:rPr>
              <a:t>人名、地名、组织机构名</a:t>
            </a:r>
            <a:r>
              <a:rPr lang="zh-CN" altLang="en-US" dirty="0">
                <a:latin typeface="+mn-ea"/>
              </a:rPr>
              <a:t>等命名实体。</a:t>
            </a:r>
            <a:r>
              <a:rPr lang="en-US" altLang="zh-CN" dirty="0">
                <a:latin typeface="+mn-ea"/>
              </a:rPr>
              <a:t>NER</a:t>
            </a:r>
            <a:r>
              <a:rPr lang="zh-CN" altLang="en-US" dirty="0">
                <a:latin typeface="+mn-ea"/>
              </a:rPr>
              <a:t>是信息抽取、信息检索、机器翻译、问答系统等多种自然语言处理技术必不可少的组成部分。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47AE25-2C5E-497A-9047-6E7C76744A5E}"/>
              </a:ext>
            </a:extLst>
          </p:cNvPr>
          <p:cNvSpPr txBox="1"/>
          <p:nvPr/>
        </p:nvSpPr>
        <p:spPr>
          <a:xfrm>
            <a:off x="660400" y="3384969"/>
            <a:ext cx="10848977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20000"/>
                </a:solidFill>
              </a:rPr>
              <a:t>命名实体</a:t>
            </a:r>
            <a:r>
              <a:rPr lang="zh-CN" altLang="en-US" dirty="0"/>
              <a:t>是命名实体识别的研究主体，一般包括</a:t>
            </a:r>
            <a:r>
              <a:rPr lang="en-US" altLang="zh-CN" b="1" dirty="0"/>
              <a:t>3</a:t>
            </a:r>
            <a:r>
              <a:rPr lang="zh-CN" altLang="en-US" b="1" dirty="0"/>
              <a:t>大类</a:t>
            </a:r>
            <a:r>
              <a:rPr lang="zh-CN" altLang="en-US" dirty="0"/>
              <a:t>（</a:t>
            </a:r>
            <a:r>
              <a:rPr lang="zh-CN" altLang="en-US" b="1" dirty="0"/>
              <a:t>实体类、时间类和数字类</a:t>
            </a:r>
            <a:r>
              <a:rPr lang="zh-CN" altLang="en-US" dirty="0"/>
              <a:t>）</a:t>
            </a:r>
            <a:r>
              <a:rPr lang="zh-CN" altLang="en-US" b="1" dirty="0"/>
              <a:t>和</a:t>
            </a:r>
            <a:r>
              <a:rPr lang="en-US" altLang="zh-CN" b="1" dirty="0"/>
              <a:t>7</a:t>
            </a:r>
            <a:r>
              <a:rPr lang="zh-CN" altLang="en-US" b="1" dirty="0"/>
              <a:t>小类</a:t>
            </a:r>
            <a:r>
              <a:rPr lang="zh-CN" altLang="en-US" dirty="0"/>
              <a:t>（</a:t>
            </a:r>
            <a:r>
              <a:rPr lang="zh-CN" altLang="en-US" b="1" dirty="0"/>
              <a:t>人名、地名、机构名、时间、日期、货币和百分比</a:t>
            </a:r>
            <a:r>
              <a:rPr lang="zh-CN" altLang="en-US" dirty="0"/>
              <a:t>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A2E5A0-FDF4-4FEA-B915-83998E8158FA}"/>
              </a:ext>
            </a:extLst>
          </p:cNvPr>
          <p:cNvSpPr txBox="1"/>
          <p:nvPr/>
        </p:nvSpPr>
        <p:spPr>
          <a:xfrm>
            <a:off x="671511" y="4634918"/>
            <a:ext cx="10848977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评判一个命名实体是否被正确识别包括两个方面：</a:t>
            </a:r>
            <a:r>
              <a:rPr lang="zh-CN" altLang="en-US" dirty="0">
                <a:solidFill>
                  <a:srgbClr val="A20000"/>
                </a:solidFill>
              </a:rPr>
              <a:t>实体边界</a:t>
            </a:r>
            <a:r>
              <a:rPr lang="zh-CN" altLang="en-US" dirty="0"/>
              <a:t>是否正确；</a:t>
            </a:r>
            <a:r>
              <a:rPr lang="zh-CN" altLang="en-US" dirty="0">
                <a:solidFill>
                  <a:srgbClr val="A20000"/>
                </a:solidFill>
              </a:rPr>
              <a:t>实体类型</a:t>
            </a:r>
            <a:r>
              <a:rPr lang="zh-CN" altLang="en-US" dirty="0"/>
              <a:t>是否正确。其主要错误类型包括文本正确，类型错误；反之，文本边界错误，而其包含的主要实体词和和类型标记也可能正确。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08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l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命名实体识别的发展历史</a:t>
            </a:r>
          </a:p>
        </p:txBody>
      </p:sp>
      <p:sp>
        <p:nvSpPr>
          <p:cNvPr id="4" name="ïṩlíd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6CA648-D9F4-4D9B-8912-32FA975687F8}"/>
              </a:ext>
            </a:extLst>
          </p:cNvPr>
          <p:cNvSpPr txBox="1"/>
          <p:nvPr/>
        </p:nvSpPr>
        <p:spPr>
          <a:xfrm>
            <a:off x="660399" y="1478125"/>
            <a:ext cx="1084897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趋势：理解语义，准确判断。</a:t>
            </a:r>
          </a:p>
        </p:txBody>
      </p:sp>
      <p:grpSp>
        <p:nvGrpSpPr>
          <p:cNvPr id="7" name="#1859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4F067BF-18CD-48B2-BB17-4874A27AF1A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4" y="2575144"/>
            <a:ext cx="10753725" cy="2622947"/>
            <a:chOff x="719138" y="2117526"/>
            <a:chExt cx="10753725" cy="2622947"/>
          </a:xfrm>
        </p:grpSpPr>
        <p:sp>
          <p:nvSpPr>
            <p:cNvPr id="8" name="í$ḻîḑè">
              <a:extLst>
                <a:ext uri="{FF2B5EF4-FFF2-40B4-BE49-F238E27FC236}">
                  <a16:creationId xmlns:a16="http://schemas.microsoft.com/office/drawing/2014/main" id="{38C1B8E0-82A9-43CB-BC9F-DBFB88CC706E}"/>
                </a:ext>
              </a:extLst>
            </p:cNvPr>
            <p:cNvSpPr/>
            <p:nvPr/>
          </p:nvSpPr>
          <p:spPr bwMode="auto">
            <a:xfrm>
              <a:off x="719138" y="2117526"/>
              <a:ext cx="10753725" cy="903968"/>
            </a:xfrm>
            <a:prstGeom prst="homePlate">
              <a:avLst>
                <a:gd name="adj" fmla="val 35856"/>
              </a:avLst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100000">
                  <a:schemeClr val="bg2">
                    <a:shade val="63000"/>
                    <a:satMod val="12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ṩlíḍe">
              <a:extLst>
                <a:ext uri="{FF2B5EF4-FFF2-40B4-BE49-F238E27FC236}">
                  <a16:creationId xmlns:a16="http://schemas.microsoft.com/office/drawing/2014/main" id="{7740D4C9-CC65-496E-96E8-74B704B9964D}"/>
                </a:ext>
              </a:extLst>
            </p:cNvPr>
            <p:cNvSpPr/>
            <p:nvPr/>
          </p:nvSpPr>
          <p:spPr bwMode="gray">
            <a:xfrm>
              <a:off x="876000" y="2704072"/>
              <a:ext cx="3013580" cy="5925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基于规则的</a:t>
              </a:r>
              <a:r>
                <a:rPr lang="en-US" altLang="zh-CN" dirty="0">
                  <a:solidFill>
                    <a:schemeClr val="bg1"/>
                  </a:solidFill>
                </a:rPr>
                <a:t>NER</a:t>
              </a:r>
            </a:p>
          </p:txBody>
        </p:sp>
        <p:grpSp>
          <p:nvGrpSpPr>
            <p:cNvPr id="10" name="íṥḻiḑé">
              <a:extLst>
                <a:ext uri="{FF2B5EF4-FFF2-40B4-BE49-F238E27FC236}">
                  <a16:creationId xmlns:a16="http://schemas.microsoft.com/office/drawing/2014/main" id="{BB04C046-CFE6-4943-8815-5A0067A6D7B0}"/>
                </a:ext>
              </a:extLst>
            </p:cNvPr>
            <p:cNvGrpSpPr/>
            <p:nvPr/>
          </p:nvGrpSpPr>
          <p:grpSpPr>
            <a:xfrm>
              <a:off x="4319209" y="2704072"/>
              <a:ext cx="3013582" cy="2036401"/>
              <a:chOff x="1330886" y="2414349"/>
              <a:chExt cx="2875114" cy="2036401"/>
            </a:xfrm>
          </p:grpSpPr>
          <p:sp>
            <p:nvSpPr>
              <p:cNvPr id="14" name="ïśļïḓe">
                <a:extLst>
                  <a:ext uri="{FF2B5EF4-FFF2-40B4-BE49-F238E27FC236}">
                    <a16:creationId xmlns:a16="http://schemas.microsoft.com/office/drawing/2014/main" id="{B4AA4B3C-B0D9-4CEE-BB57-A5C2D8DD74EC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生成模型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HMM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判别模型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CRF</a:t>
                </a:r>
              </a:p>
            </p:txBody>
          </p:sp>
          <p:sp>
            <p:nvSpPr>
              <p:cNvPr id="15" name="isļîḍè">
                <a:extLst>
                  <a:ext uri="{FF2B5EF4-FFF2-40B4-BE49-F238E27FC236}">
                    <a16:creationId xmlns:a16="http://schemas.microsoft.com/office/drawing/2014/main" id="{45ECB114-B998-424D-806C-1426CCF46AA6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基于特征模板的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NER</a:t>
                </a:r>
              </a:p>
            </p:txBody>
          </p:sp>
        </p:grpSp>
        <p:grpSp>
          <p:nvGrpSpPr>
            <p:cNvPr id="11" name="iṥľïḍè">
              <a:extLst>
                <a:ext uri="{FF2B5EF4-FFF2-40B4-BE49-F238E27FC236}">
                  <a16:creationId xmlns:a16="http://schemas.microsoft.com/office/drawing/2014/main" id="{EE9AF71D-4C87-4D84-B8CF-D319913A0709}"/>
                </a:ext>
              </a:extLst>
            </p:cNvPr>
            <p:cNvGrpSpPr/>
            <p:nvPr/>
          </p:nvGrpSpPr>
          <p:grpSpPr>
            <a:xfrm>
              <a:off x="7762418" y="2704072"/>
              <a:ext cx="3013582" cy="2036401"/>
              <a:chOff x="1330886" y="2414349"/>
              <a:chExt cx="2875114" cy="2036401"/>
            </a:xfrm>
          </p:grpSpPr>
          <p:sp>
            <p:nvSpPr>
              <p:cNvPr id="12" name="íṥľîḍè">
                <a:extLst>
                  <a:ext uri="{FF2B5EF4-FFF2-40B4-BE49-F238E27FC236}">
                    <a16:creationId xmlns:a16="http://schemas.microsoft.com/office/drawing/2014/main" id="{3630B8DF-1068-4B6E-BA10-019F251C0C2A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dirty="0">
                    <a:solidFill>
                      <a:srgbClr val="A20000"/>
                    </a:solidFill>
                  </a:rPr>
                  <a:t>Bi-LSTM-CRF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Lattice LSTM</a:t>
                </a:r>
              </a:p>
            </p:txBody>
          </p:sp>
          <p:sp>
            <p:nvSpPr>
              <p:cNvPr id="13" name="îşḷíḓè">
                <a:extLst>
                  <a:ext uri="{FF2B5EF4-FFF2-40B4-BE49-F238E27FC236}">
                    <a16:creationId xmlns:a16="http://schemas.microsoft.com/office/drawing/2014/main" id="{FFE8241E-DA41-4BA2-A82A-6D6955D79C3C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基于神经网络的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NER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679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AF8953-244C-4370-B721-FBF5B595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条件随机场（</a:t>
            </a:r>
            <a:r>
              <a:rPr lang="en-US" altLang="zh-CN" dirty="0"/>
              <a:t>CRF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217579-9E1E-455F-912E-F2EF82780DCF}"/>
              </a:ext>
            </a:extLst>
          </p:cNvPr>
          <p:cNvSpPr txBox="1"/>
          <p:nvPr/>
        </p:nvSpPr>
        <p:spPr>
          <a:xfrm>
            <a:off x="669924" y="1719072"/>
            <a:ext cx="108399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机器学习最重要的任务，是根据一些已观察到的证据（例如训练样本）来对感兴趣的未知变量（例如类别标记）进行估计和推测。</a:t>
            </a:r>
            <a:endParaRPr lang="en-US" altLang="zh-CN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08E70F-AA30-4E69-92C2-46EEDF07B93D}"/>
              </a:ext>
            </a:extLst>
          </p:cNvPr>
          <p:cNvSpPr txBox="1"/>
          <p:nvPr/>
        </p:nvSpPr>
        <p:spPr>
          <a:xfrm>
            <a:off x="649742" y="2753525"/>
            <a:ext cx="6868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/>
              </a:rPr>
              <a:t>概率模型提供这样一种描述的框架，将学习任务归结于计算变量的概率分布。在概率模型中，利用已知变量推测未知变量的分布称为“推断”，其核心是如何基于可观测变量推测出未知变量的条件分布。具体来说，假定所关心的变量集合为</a:t>
            </a:r>
            <a:r>
              <a:rPr lang="en-US" altLang="zh-CN" dirty="0">
                <a:solidFill>
                  <a:prstClr val="black"/>
                </a:solidFill>
                <a:latin typeface="微软雅黑"/>
              </a:rPr>
              <a:t>Y</a:t>
            </a:r>
            <a:r>
              <a:rPr lang="zh-CN" altLang="en-US" dirty="0">
                <a:solidFill>
                  <a:prstClr val="black"/>
                </a:solidFill>
                <a:latin typeface="微软雅黑"/>
              </a:rPr>
              <a:t>（标签序列），可观测变量集合为</a:t>
            </a:r>
            <a:r>
              <a:rPr lang="en-US" altLang="zh-CN" dirty="0">
                <a:solidFill>
                  <a:prstClr val="black"/>
                </a:solidFill>
                <a:latin typeface="微软雅黑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微软雅黑"/>
              </a:rPr>
              <a:t>（各个位置的单词），“生成式”模型直接通过训练样本基本联合概率分布</a:t>
            </a:r>
            <a:r>
              <a:rPr lang="en-US" altLang="zh-CN" dirty="0">
                <a:solidFill>
                  <a:prstClr val="black"/>
                </a:solidFill>
                <a:latin typeface="微软雅黑"/>
              </a:rPr>
              <a:t>P(Y,X)</a:t>
            </a:r>
            <a:r>
              <a:rPr lang="zh-CN" altLang="en-US" dirty="0">
                <a:solidFill>
                  <a:prstClr val="black"/>
                </a:solidFill>
                <a:latin typeface="微软雅黑"/>
              </a:rPr>
              <a:t>，求解条件概率分布</a:t>
            </a:r>
            <a:r>
              <a:rPr lang="en-US" altLang="zh-CN" dirty="0">
                <a:solidFill>
                  <a:prstClr val="black"/>
                </a:solidFill>
                <a:latin typeface="微软雅黑"/>
              </a:rPr>
              <a:t>P(Y|X)</a:t>
            </a:r>
            <a:r>
              <a:rPr lang="zh-CN" altLang="en-US" dirty="0">
                <a:solidFill>
                  <a:prstClr val="black"/>
                </a:solidFill>
                <a:latin typeface="微软雅黑"/>
              </a:rPr>
              <a:t>；“判别式”模型直接通过训练样本计算条件分布</a:t>
            </a:r>
            <a:r>
              <a:rPr lang="en-US" altLang="zh-CN" dirty="0">
                <a:solidFill>
                  <a:prstClr val="black"/>
                </a:solidFill>
                <a:latin typeface="微软雅黑"/>
              </a:rPr>
              <a:t>P(Y|X)</a:t>
            </a:r>
            <a:r>
              <a:rPr lang="zh-CN" altLang="en-US" dirty="0">
                <a:solidFill>
                  <a:prstClr val="black"/>
                </a:solidFill>
                <a:latin typeface="微软雅黑"/>
              </a:rPr>
              <a:t>，</a:t>
            </a:r>
            <a:r>
              <a:rPr lang="en-US" altLang="zh-CN" dirty="0">
                <a:solidFill>
                  <a:srgbClr val="A20000"/>
                </a:solidFill>
                <a:latin typeface="+mn-ea"/>
              </a:rPr>
              <a:t>CRF</a:t>
            </a:r>
            <a:r>
              <a:rPr lang="zh-CN" altLang="en-US" dirty="0">
                <a:solidFill>
                  <a:srgbClr val="A20000"/>
                </a:solidFill>
                <a:latin typeface="+mn-ea"/>
              </a:rPr>
              <a:t>是一种典型的判别式模型。</a:t>
            </a:r>
          </a:p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AAA0B57-C76E-4343-A991-78D107652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04" y="3037341"/>
            <a:ext cx="3819525" cy="20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BDDF5A-A464-4EE3-943B-72E00BFD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92FD7C-A1E1-4BE4-AD82-327F132E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线性链条件随机场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42A6F1-7A16-4D69-B883-18965A7C4730}"/>
                  </a:ext>
                </a:extLst>
              </p:cNvPr>
              <p:cNvSpPr txBox="1"/>
              <p:nvPr/>
            </p:nvSpPr>
            <p:spPr>
              <a:xfrm>
                <a:off x="669924" y="1262743"/>
                <a:ext cx="6313714" cy="170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设 </a:t>
                </a:r>
                <a:r>
                  <a:rPr lang="en-US" altLang="zh-CN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均为线性链表示的随机变量序列，若在给定随机变量序列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的情况下，随机变量序列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的条件概率 </a:t>
                </a:r>
                <a:r>
                  <a:rPr lang="en-US" altLang="zh-CN" dirty="0"/>
                  <a:t>P(Y,X) </a:t>
                </a:r>
                <a:r>
                  <a:rPr lang="zh-CN" altLang="en-US" dirty="0"/>
                  <a:t>构成条件随机场，需满足如下的条件：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42A6F1-7A16-4D69-B883-18965A7C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262743"/>
                <a:ext cx="6313714" cy="1704954"/>
              </a:xfrm>
              <a:prstGeom prst="rect">
                <a:avLst/>
              </a:prstGeom>
              <a:blipFill>
                <a:blip r:embed="rId2"/>
                <a:stretch>
                  <a:fillRect l="-869" r="-97" b="-4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DB4C19A-FC81-4F39-999B-5BD94905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958043"/>
            <a:ext cx="6313714" cy="4709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036D10-1B96-4523-9AF5-04242306572E}"/>
              </a:ext>
            </a:extLst>
          </p:cNvPr>
          <p:cNvSpPr txBox="1"/>
          <p:nvPr/>
        </p:nvSpPr>
        <p:spPr>
          <a:xfrm>
            <a:off x="660400" y="3530550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 </a:t>
            </a:r>
            <a:r>
              <a:rPr lang="en-US" altLang="zh-CN" dirty="0"/>
              <a:t>X </a:t>
            </a:r>
            <a:r>
              <a:rPr lang="zh-CN" altLang="en-US" dirty="0"/>
              <a:t>取值为 </a:t>
            </a:r>
            <a:r>
              <a:rPr lang="en-US" altLang="zh-CN" dirty="0"/>
              <a:t>x </a:t>
            </a:r>
            <a:r>
              <a:rPr lang="zh-CN" altLang="en-US" dirty="0"/>
              <a:t>的情况下，随机变量 </a:t>
            </a:r>
            <a:r>
              <a:rPr lang="en-US" altLang="zh-CN" dirty="0"/>
              <a:t>Y </a:t>
            </a:r>
            <a:r>
              <a:rPr lang="zh-CN" altLang="en-US" dirty="0"/>
              <a:t>的取值 </a:t>
            </a:r>
            <a:r>
              <a:rPr lang="en-US" altLang="zh-CN" dirty="0"/>
              <a:t>y </a:t>
            </a:r>
            <a:r>
              <a:rPr lang="zh-CN" altLang="en-US" dirty="0"/>
              <a:t>的概率：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7A5CDD-1633-4D5B-8AA8-E86B06E5C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8" y="3945670"/>
            <a:ext cx="6289904" cy="733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C2199A-8407-45AE-A085-8999C9777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" y="4662997"/>
            <a:ext cx="6304190" cy="628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C9B076-F737-47E6-B4BD-A6E8BEE2925F}"/>
                  </a:ext>
                </a:extLst>
              </p:cNvPr>
              <p:cNvSpPr txBox="1"/>
              <p:nvPr/>
            </p:nvSpPr>
            <p:spPr>
              <a:xfrm>
                <a:off x="669922" y="5413829"/>
                <a:ext cx="6442078" cy="87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是状态转移函数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是状态特征函数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是对应的权值。在给定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的情况下，计算概率最大的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序列可以使用维特比算法。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C9B076-F737-47E6-B4BD-A6E8BEE2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2" y="5413829"/>
                <a:ext cx="6442078" cy="873957"/>
              </a:xfrm>
              <a:prstGeom prst="rect">
                <a:avLst/>
              </a:prstGeom>
              <a:blipFill>
                <a:blip r:embed="rId6"/>
                <a:stretch>
                  <a:fillRect l="-851" r="-4257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 descr="序列标注中的CFR&#10;">
            <a:extLst>
              <a:ext uri="{FF2B5EF4-FFF2-40B4-BE49-F238E27FC236}">
                <a16:creationId xmlns:a16="http://schemas.microsoft.com/office/drawing/2014/main" id="{09E4CC82-7951-450C-985C-1253F6BBE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9" y="1532159"/>
            <a:ext cx="3494087" cy="16710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C4BB2CB-48A0-4A45-BFA2-52BD8B977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11" y="3471957"/>
            <a:ext cx="3504745" cy="41629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17B7194-A205-4AC3-B947-86C3CE8A45DD}"/>
              </a:ext>
            </a:extLst>
          </p:cNvPr>
          <p:cNvSpPr txBox="1"/>
          <p:nvPr/>
        </p:nvSpPr>
        <p:spPr>
          <a:xfrm>
            <a:off x="7471911" y="3864207"/>
            <a:ext cx="3494087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v </a:t>
            </a:r>
            <a:r>
              <a:rPr lang="zh-CN" altLang="en-US" sz="1600" dirty="0">
                <a:latin typeface="+mn-ea"/>
              </a:rPr>
              <a:t>表示 </a:t>
            </a:r>
            <a:r>
              <a:rPr lang="en-US" altLang="zh-CN" sz="1600" dirty="0">
                <a:latin typeface="+mn-ea"/>
              </a:rPr>
              <a:t>G </a:t>
            </a:r>
            <a:r>
              <a:rPr lang="zh-CN" altLang="en-US" sz="1600" dirty="0">
                <a:latin typeface="+mn-ea"/>
              </a:rPr>
              <a:t>中的任一节点，</a:t>
            </a:r>
            <a:r>
              <a:rPr lang="en-US" altLang="zh-CN" sz="1600" dirty="0">
                <a:latin typeface="+mn-ea"/>
              </a:rPr>
              <a:t>n(v) </a:t>
            </a:r>
            <a:r>
              <a:rPr lang="zh-CN" altLang="en-US" sz="1600" dirty="0">
                <a:latin typeface="+mn-ea"/>
              </a:rPr>
              <a:t>表示与 </a:t>
            </a:r>
            <a:r>
              <a:rPr lang="en-US" altLang="zh-CN" sz="1600" dirty="0">
                <a:latin typeface="+mn-ea"/>
              </a:rPr>
              <a:t>v </a:t>
            </a:r>
            <a:r>
              <a:rPr lang="zh-CN" altLang="en-US" sz="1600" dirty="0">
                <a:latin typeface="+mn-ea"/>
              </a:rPr>
              <a:t>有边连接的节点的集合。即</a:t>
            </a:r>
            <a:r>
              <a:rPr lang="en-US" altLang="zh-CN" sz="1600" dirty="0">
                <a:solidFill>
                  <a:srgbClr val="A20000"/>
                </a:solidFill>
                <a:latin typeface="+mn-ea"/>
              </a:rPr>
              <a:t>Y </a:t>
            </a:r>
            <a:r>
              <a:rPr lang="zh-CN" altLang="en-US" sz="1600" dirty="0">
                <a:solidFill>
                  <a:srgbClr val="A20000"/>
                </a:solidFill>
                <a:latin typeface="+mn-ea"/>
              </a:rPr>
              <a:t>在 </a:t>
            </a:r>
            <a:r>
              <a:rPr lang="en-US" altLang="zh-CN" sz="1600" dirty="0" err="1">
                <a:solidFill>
                  <a:srgbClr val="A2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A20000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rgbClr val="A20000"/>
                </a:solidFill>
                <a:latin typeface="+mn-ea"/>
              </a:rPr>
              <a:t>时刻的状态，仅与其有边连接的节点有关。</a:t>
            </a:r>
          </a:p>
        </p:txBody>
      </p:sp>
    </p:spTree>
    <p:extLst>
      <p:ext uri="{BB962C8B-B14F-4D97-AF65-F5344CB8AC3E}">
        <p14:creationId xmlns:p14="http://schemas.microsoft.com/office/powerpoint/2010/main" val="275918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96211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59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1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16390;"/>
  <p:tag name="ISLIDE.DIAGRAM" val="#1810;#27191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ae9ffb2-0fb1-4676-b990-e7d5e26dba0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19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007;#211489;"/>
  <p:tag name="ISLIDE.ICON" val="#168326;#140418;#140418;#140418;#140418;#140418;#140418;#151005;#407144;#15100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e7e1649-102e-43e8-b815-9b53489380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1854</Words>
  <Application>Microsoft Office PowerPoint</Application>
  <PresentationFormat>宽屏</PresentationFormat>
  <Paragraphs>240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楷体</vt:lpstr>
      <vt:lpstr>微软雅黑</vt:lpstr>
      <vt:lpstr>Arial</vt:lpstr>
      <vt:lpstr>Calibri</vt:lpstr>
      <vt:lpstr>Cambria Math</vt:lpstr>
      <vt:lpstr>Impact</vt:lpstr>
      <vt:lpstr>主题5</vt:lpstr>
      <vt:lpstr>think-cell Slide</vt:lpstr>
      <vt:lpstr>基于神经网络的序列标注  基于Pytorch实现</vt:lpstr>
      <vt:lpstr>参考论文</vt:lpstr>
      <vt:lpstr>PowerPoint 演示文稿</vt:lpstr>
      <vt:lpstr>研究背景</vt:lpstr>
      <vt:lpstr>序列标注简介</vt:lpstr>
      <vt:lpstr>以命名实体识别为例</vt:lpstr>
      <vt:lpstr>命名实体识别的发展历史</vt:lpstr>
      <vt:lpstr>条件随机场（CRF）</vt:lpstr>
      <vt:lpstr>线性链条件随机场</vt:lpstr>
      <vt:lpstr>序列标注中的条件随机场</vt:lpstr>
      <vt:lpstr>论文精读</vt:lpstr>
      <vt:lpstr>论文整体框架</vt:lpstr>
      <vt:lpstr>论文提出的模型结构</vt:lpstr>
      <vt:lpstr>论文提出的模型结构</vt:lpstr>
      <vt:lpstr>论文提出的模型结构</vt:lpstr>
      <vt:lpstr>论文提出的模型结构</vt:lpstr>
      <vt:lpstr>实验和结果</vt:lpstr>
      <vt:lpstr>实验和结果</vt:lpstr>
      <vt:lpstr>实验和结果</vt:lpstr>
      <vt:lpstr>实验和结果</vt:lpstr>
      <vt:lpstr>实验和结果</vt:lpstr>
      <vt:lpstr>相关工作</vt:lpstr>
      <vt:lpstr>结论</vt:lpstr>
      <vt:lpstr>代码学习</vt:lpstr>
      <vt:lpstr>准备工作</vt:lpstr>
      <vt:lpstr>项目结构</vt:lpstr>
      <vt:lpstr>数据预处理</vt:lpstr>
      <vt:lpstr>训练模型</vt:lpstr>
      <vt:lpstr>训练模型</vt:lpstr>
      <vt:lpstr>训练模型</vt:lpstr>
      <vt:lpstr>训练模型</vt:lpstr>
      <vt:lpstr>训练模型</vt:lpstr>
      <vt:lpstr>训练模型</vt:lpstr>
      <vt:lpstr>训练模型</vt:lpstr>
      <vt:lpstr>实验结果</vt:lpstr>
      <vt:lpstr>Than 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基于神经网络的序列标注  基于Pytorch实现</dc:title>
  <dc:creator>shi Mr.</dc:creator>
  <cp:lastModifiedBy>shi Mr.</cp:lastModifiedBy>
  <cp:revision>58</cp:revision>
  <dcterms:created xsi:type="dcterms:W3CDTF">2020-06-30T14:45:30Z</dcterms:created>
  <dcterms:modified xsi:type="dcterms:W3CDTF">2020-07-02T15:58:26Z</dcterms:modified>
</cp:coreProperties>
</file>