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367" r:id="rId5"/>
    <p:sldId id="368" r:id="rId6"/>
    <p:sldId id="369" r:id="rId7"/>
    <p:sldId id="370" r:id="rId8"/>
    <p:sldId id="371" r:id="rId9"/>
    <p:sldId id="372" r:id="rId10"/>
    <p:sldId id="373" r:id="rId11"/>
    <p:sldId id="374" r:id="rId12"/>
    <p:sldId id="379" r:id="rId13"/>
    <p:sldId id="375" r:id="rId14"/>
    <p:sldId id="376" r:id="rId15"/>
    <p:sldId id="377" r:id="rId16"/>
    <p:sldId id="349" r:id="rId17"/>
    <p:sldId id="380"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4206" autoAdjust="0"/>
  </p:normalViewPr>
  <p:slideViewPr>
    <p:cSldViewPr snapToGrid="0">
      <p:cViewPr varScale="1">
        <p:scale>
          <a:sx n="109" d="100"/>
          <a:sy n="109" d="100"/>
        </p:scale>
        <p:origin x="307" y="10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14-02-2024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Si3fsuiqdyfWzx8x00WX3NWbTWnkzcAL/view?usp=drive_link" TargetMode="External"/><Relationship Id="rId2" Type="http://schemas.openxmlformats.org/officeDocument/2006/relationships/hyperlink" Target="https://github.com/mr-unique-solver/onlinevotingsyste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462213"/>
          </a:xfrm>
          <a:prstGeom prst="rect">
            <a:avLst/>
          </a:prstGeom>
          <a:noFill/>
        </p:spPr>
        <p:txBody>
          <a:bodyPr wrap="square">
            <a:spAutoFit/>
          </a:bodyPr>
          <a:lstStyle/>
          <a:p>
            <a:pPr algn="ctr"/>
            <a:r>
              <a:rPr lang="en-US" sz="2800" dirty="0"/>
              <a:t>ONLINE VOTING SYSTEM</a:t>
            </a:r>
            <a:endParaRPr lang="en-US" sz="1400" dirty="0"/>
          </a:p>
          <a:p>
            <a:r>
              <a:rPr lang="en-US" sz="1400" dirty="0"/>
              <a:t>Team Members:                                                              Guide:</a:t>
            </a:r>
          </a:p>
          <a:p>
            <a:r>
              <a:rPr lang="en-US" dirty="0" err="1"/>
              <a:t>Pattukota</a:t>
            </a:r>
            <a:r>
              <a:rPr lang="en-US" dirty="0"/>
              <a:t> Sai Teja                                                           Uma Maheshwari</a:t>
            </a:r>
          </a:p>
          <a:p>
            <a:r>
              <a:rPr lang="en-US" dirty="0"/>
              <a:t>Shaik Mansoor</a:t>
            </a:r>
          </a:p>
          <a:p>
            <a:r>
              <a:rPr lang="en-US" sz="1400" dirty="0"/>
              <a:t>C Manasa</a:t>
            </a:r>
          </a:p>
          <a:p>
            <a:r>
              <a:rPr lang="en-US" dirty="0"/>
              <a:t>Shaik Haseeb</a:t>
            </a:r>
          </a:p>
          <a:p>
            <a:r>
              <a:rPr lang="en-US" sz="1400" dirty="0" err="1"/>
              <a:t>Bachu</a:t>
            </a:r>
            <a:r>
              <a:rPr lang="en-US" sz="1400" dirty="0"/>
              <a:t> Sai Kumar</a:t>
            </a:r>
          </a:p>
          <a:p>
            <a:pPr algn="ctr"/>
            <a:endParaRPr lang="en-US" dirty="0"/>
          </a:p>
          <a:p>
            <a:pPr algn="ctr"/>
            <a:endParaRPr lang="en-US" sz="1400"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Algorithm &amp; Deployment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25FCE2-962B-987F-2CA4-E37E5D912BED}"/>
              </a:ext>
            </a:extLst>
          </p:cNvPr>
          <p:cNvSpPr txBox="1"/>
          <p:nvPr/>
        </p:nvSpPr>
        <p:spPr>
          <a:xfrm>
            <a:off x="457200" y="1132449"/>
            <a:ext cx="7934178" cy="1600438"/>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Algorithm Used:</a:t>
            </a:r>
          </a:p>
          <a:p>
            <a:r>
              <a:rPr lang="en-US" dirty="0">
                <a:solidFill>
                  <a:schemeClr val="tx1"/>
                </a:solidFill>
                <a:latin typeface="Times New Roman" panose="02020603050405020304" pitchFamily="18" charset="0"/>
                <a:cs typeface="Times New Roman" panose="02020603050405020304" pitchFamily="18" charset="0"/>
              </a:rPr>
              <a:t>SHA(Secure Hash Algorithm):</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SHA (Secure Hash Algorithm) is a family of cryptographic hash functions developed by the National Security Agency (NSA) in the United States.</a:t>
            </a:r>
          </a:p>
          <a:p>
            <a:pPr marL="285750" indent="-285750">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 These algorithms are widely used in various security applications and protocols, including digital signatures, message authentication codes (MACs), and ensuring the integrity of transmitted data.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3B3AA6-9B42-00B5-383A-DEFE78BCC827}"/>
              </a:ext>
            </a:extLst>
          </p:cNvPr>
          <p:cNvSpPr txBox="1"/>
          <p:nvPr/>
        </p:nvSpPr>
        <p:spPr>
          <a:xfrm>
            <a:off x="457200" y="1076178"/>
            <a:ext cx="7934178" cy="138499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1"/>
                </a:solidFill>
              </a:rPr>
              <a:t>Generally voting has to be perform by user by going to the voting center. Many users like army person or NRI cannot come to the voting place.</a:t>
            </a:r>
          </a:p>
          <a:p>
            <a:pPr marL="285750" indent="-285750">
              <a:buFont typeface="Wingdings" panose="05000000000000000000" pitchFamily="2" charset="2"/>
              <a:buChar char="v"/>
            </a:pPr>
            <a:r>
              <a:rPr lang="en-US" dirty="0">
                <a:solidFill>
                  <a:schemeClr val="tx1"/>
                </a:solidFill>
              </a:rPr>
              <a:t>Therefore we have to implement a online voting system by which the users can vote over the online. It is one of the greatest advantage for NRI and person who go outside the country they  can vote on online by our software. </a:t>
            </a:r>
          </a:p>
          <a:p>
            <a:endParaRPr lang="en-IN" dirty="0">
              <a:solidFill>
                <a:schemeClr val="tx1"/>
              </a:solidFill>
            </a:endParaRPr>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E9F02-617A-E5B0-D41D-BD8E9A640C96}"/>
              </a:ext>
            </a:extLst>
          </p:cNvPr>
          <p:cNvSpPr txBox="1"/>
          <p:nvPr/>
        </p:nvSpPr>
        <p:spPr>
          <a:xfrm>
            <a:off x="478302" y="1097280"/>
            <a:ext cx="7800535" cy="3539430"/>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future scope of an online voting system project encompasses various potential enhancements and expansions to address evolving technological, societal, and regulatory needs. Here are some potential avenues for future development:</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Enhanced Security Measures</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Continuous improvement of security measures to defend against emerging cyber threats, including advancements in encryption techniques.</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Integration of blockchain technology to provide additional transparency, immutability, and tamper-resistance to the voting process.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Accessibility and Inclusivity</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Development of features to enhance accessibility for voters with disabilities, such as support for assistive technologies, alternative voting methods, and multilingual interfaces.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Usability and User Experience</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Iterative refinement of user interfaces and user experience design based on feedback from voters and usability testing.</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Implementation of personalized voting experiences tailored to individual preferences and voting histories.</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Times New Roman" panose="02020603050405020304" pitchFamily="18" charset="0"/>
                <a:cs typeface="Times New Roman" panose="02020603050405020304" pitchFamily="18" charset="0"/>
              </a:rPr>
              <a:t>Reference : </a:t>
            </a:r>
            <a:endParaRPr lang="en-US" sz="1600" dirty="0">
              <a:latin typeface="Times New Roman" panose="02020603050405020304" pitchFamily="18" charset="0"/>
              <a:cs typeface="Times New Roman" panose="02020603050405020304" pitchFamily="18" charset="0"/>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dirty="0"/>
              <a:t>AMNA Qureshi ‘‘SEVEP: Verifiable, secure and privacy preserving remote polling with untrusted computing devices,” in Future Network Systems and Security Feb 22(2019)</a:t>
            </a:r>
            <a:r>
              <a:rPr lang="en-US" dirty="0" err="1"/>
              <a:t>iEe</a:t>
            </a:r>
            <a:r>
              <a:rPr lang="en-US" dirty="0"/>
              <a:t> E. [2] </a:t>
            </a:r>
            <a:r>
              <a:rPr lang="en-US" dirty="0" err="1"/>
              <a:t>S.Ganesh</a:t>
            </a:r>
            <a:r>
              <a:rPr lang="en-US" dirty="0"/>
              <a:t> </a:t>
            </a:r>
            <a:r>
              <a:rPr lang="en-US" dirty="0" err="1"/>
              <a:t>Prabhu,Rachel</a:t>
            </a:r>
            <a:r>
              <a:rPr lang="en-US" dirty="0"/>
              <a:t>, Agnes Shiny, and A. R. </a:t>
            </a:r>
            <a:r>
              <a:rPr lang="en-US" dirty="0" err="1"/>
              <a:t>Roshinee</a:t>
            </a:r>
            <a:r>
              <a:rPr lang="en-US" dirty="0"/>
              <a:t>. "Tracking Real Time Vehicle And Locking System Using </a:t>
            </a:r>
            <a:r>
              <a:rPr lang="en-US" dirty="0" err="1"/>
              <a:t>Labview</a:t>
            </a:r>
            <a:r>
              <a:rPr lang="en-US" dirty="0"/>
              <a:t> Applications." In 2020 6th International Conference on Advanced Computing and Communication Systems (ICACCS), pp. 55-57. IEEE, 2020.</a:t>
            </a: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rPr>
              <a:t>https://sci-hub.hkvisa.net/10.1109/ICACCS51430.2021.9441818</a:t>
            </a: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20F31-8573-ED35-EBEC-B6A9242F2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AA036-2D2F-A7FA-413B-A8D5EA76171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Links: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DB1428-DCDC-156E-DB8C-9054693EF71F}"/>
              </a:ext>
            </a:extLst>
          </p:cNvPr>
          <p:cNvSpPr txBox="1"/>
          <p:nvPr/>
        </p:nvSpPr>
        <p:spPr>
          <a:xfrm>
            <a:off x="457200" y="1132449"/>
            <a:ext cx="7934178" cy="830997"/>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 link</a:t>
            </a:r>
            <a:endParaRPr lang="en-IN" sz="2400"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solidFill>
                  <a:srgbClr val="00B0F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Video link</a:t>
            </a:r>
            <a:endParaRPr lang="en-IN"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Abstract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Aims, Objective &amp; Proposed System/Solution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Design/Architecture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Development Approach (Technology Used) </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Conclusion</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References</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Video of the Project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2E4C5A2-9C49-C6B0-CB9B-AF7DDFE140D2}"/>
              </a:ext>
            </a:extLst>
          </p:cNvPr>
          <p:cNvSpPr txBox="1"/>
          <p:nvPr/>
        </p:nvSpPr>
        <p:spPr>
          <a:xfrm>
            <a:off x="311700" y="1152721"/>
            <a:ext cx="7685783" cy="3323987"/>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dirty="0">
                <a:ln>
                  <a:solidFill>
                    <a:schemeClr val="accent2">
                      <a:lumMod val="60000"/>
                      <a:lumOff val="40000"/>
                    </a:schemeClr>
                  </a:solidFill>
                </a:ln>
                <a:latin typeface="Times New Roman" pitchFamily="18" charset="0"/>
                <a:cs typeface="Times New Roman" pitchFamily="18" charset="0"/>
              </a:rPr>
              <a:t>We are developing an on-line voting system by taking advantage of the centralized database with a web interface. The main concept of this project is to build a website, which should be able to allow people to cast their vote by online. </a:t>
            </a:r>
          </a:p>
          <a:p>
            <a:pPr marL="285750" indent="-285750" algn="just">
              <a:buFont typeface="Wingdings" panose="05000000000000000000" pitchFamily="2" charset="2"/>
              <a:buChar char="v"/>
            </a:pPr>
            <a:r>
              <a:rPr lang="en-US" sz="1400" dirty="0">
                <a:ln>
                  <a:solidFill>
                    <a:schemeClr val="accent2">
                      <a:lumMod val="60000"/>
                      <a:lumOff val="40000"/>
                    </a:schemeClr>
                  </a:solidFill>
                </a:ln>
                <a:latin typeface="Times New Roman" pitchFamily="18" charset="0"/>
                <a:cs typeface="Times New Roman" pitchFamily="18" charset="0"/>
              </a:rPr>
              <a:t>Time saving, working load reduced, information available at time and it provide security for the data. During the election, the election commission of India has introduced a new method of polling by online voting system (OVS). The election commission will maintain this website. </a:t>
            </a:r>
          </a:p>
          <a:p>
            <a:pPr marL="285750" indent="-285750" algn="just">
              <a:buFont typeface="Wingdings" panose="05000000000000000000" pitchFamily="2" charset="2"/>
              <a:buChar char="v"/>
            </a:pPr>
            <a:r>
              <a:rPr lang="en-US" sz="1400" dirty="0">
                <a:ln>
                  <a:solidFill>
                    <a:schemeClr val="accent2">
                      <a:lumMod val="60000"/>
                      <a:lumOff val="40000"/>
                    </a:schemeClr>
                  </a:solidFill>
                </a:ln>
                <a:latin typeface="Times New Roman" pitchFamily="18" charset="0"/>
                <a:cs typeface="Times New Roman" pitchFamily="18" charset="0"/>
              </a:rPr>
              <a:t>This is a simple, safe and secure method that takes minimum of time. We proceed our project with the assumption that each voter has a voter ID storing his/her unique identity including data.</a:t>
            </a:r>
          </a:p>
          <a:p>
            <a:pPr marL="285750" indent="-285750" algn="just">
              <a:buFont typeface="Wingdings" panose="05000000000000000000" pitchFamily="2" charset="2"/>
              <a:buChar char="v"/>
            </a:pPr>
            <a:r>
              <a:rPr lang="en-US" sz="1400" dirty="0">
                <a:ln>
                  <a:solidFill>
                    <a:schemeClr val="accent2">
                      <a:lumMod val="60000"/>
                      <a:lumOff val="40000"/>
                    </a:schemeClr>
                  </a:solidFill>
                </a:ln>
                <a:latin typeface="Times New Roman" pitchFamily="18" charset="0"/>
                <a:cs typeface="Times New Roman" pitchFamily="18" charset="0"/>
              </a:rPr>
              <a:t>We are to maintain a centralized database of enrolled voters, the primary key of which is a unique national ID stored on the database. The database administrator is the control the website. Control of the process is entirely in the hands of the computer, and cannot be manipulated by any others. </a:t>
            </a:r>
          </a:p>
          <a:p>
            <a:pPr marL="285750" indent="-285750" algn="just">
              <a:buFont typeface="Wingdings" panose="05000000000000000000" pitchFamily="2" charset="2"/>
              <a:buChar char="v"/>
            </a:pPr>
            <a:r>
              <a:rPr lang="en-US" sz="1400" dirty="0">
                <a:ln>
                  <a:solidFill>
                    <a:schemeClr val="accent2">
                      <a:lumMod val="60000"/>
                      <a:lumOff val="40000"/>
                    </a:schemeClr>
                  </a:solidFill>
                </a:ln>
                <a:latin typeface="Times New Roman" pitchFamily="18" charset="0"/>
                <a:cs typeface="Times New Roman" pitchFamily="18" charset="0"/>
              </a:rPr>
              <a:t>Integrity of the results is guaranteed; Preventing the chance of false voting (</a:t>
            </a:r>
            <a:r>
              <a:rPr lang="en-US" sz="1400" dirty="0" err="1">
                <a:ln>
                  <a:solidFill>
                    <a:schemeClr val="accent2">
                      <a:lumMod val="60000"/>
                      <a:lumOff val="40000"/>
                    </a:schemeClr>
                  </a:solidFill>
                </a:ln>
                <a:latin typeface="Times New Roman" pitchFamily="18" charset="0"/>
                <a:cs typeface="Times New Roman" pitchFamily="18" charset="0"/>
              </a:rPr>
              <a:t>i</a:t>
            </a:r>
            <a:r>
              <a:rPr lang="en-US" sz="1400" dirty="0">
                <a:ln>
                  <a:solidFill>
                    <a:schemeClr val="accent2">
                      <a:lumMod val="60000"/>
                      <a:lumOff val="40000"/>
                    </a:schemeClr>
                  </a:solidFill>
                </a:ln>
                <a:latin typeface="Times New Roman" pitchFamily="18" charset="0"/>
                <a:cs typeface="Times New Roman" pitchFamily="18" charset="0"/>
              </a:rPr>
              <a:t> e) high secured false proof voting. Generally voting has to be performing by user by going to the voting center. </a:t>
            </a:r>
          </a:p>
          <a:p>
            <a:pPr marL="285750" indent="-285750" algn="just">
              <a:buFont typeface="Wingdings" panose="05000000000000000000" pitchFamily="2" charset="2"/>
              <a:buChar char="v"/>
            </a:pPr>
            <a:endParaRPr lang="en-US" sz="1400" dirty="0">
              <a:ln>
                <a:solidFill>
                  <a:schemeClr val="accent2">
                    <a:lumMod val="60000"/>
                    <a:lumOff val="40000"/>
                  </a:schemeClr>
                </a:solidFill>
              </a:ln>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0B4D588-0B80-9DF9-C156-7E7C3E8D6BB7}"/>
              </a:ext>
            </a:extLst>
          </p:cNvPr>
          <p:cNvSpPr txBox="1"/>
          <p:nvPr/>
        </p:nvSpPr>
        <p:spPr>
          <a:xfrm>
            <a:off x="506437" y="1216854"/>
            <a:ext cx="7680960" cy="1631216"/>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traditional voting process is often marred by inefficiencies, accessibility challenges, and security concerns. In order to address these issues and enhance the democratic process, there is a need for the development and implementation of a robust Online Voting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Aim and Objective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B121E6-BD14-9EC9-926C-BF2C01EF91A7}"/>
              </a:ext>
            </a:extLst>
          </p:cNvPr>
          <p:cNvSpPr txBox="1"/>
          <p:nvPr/>
        </p:nvSpPr>
        <p:spPr>
          <a:xfrm>
            <a:off x="527538" y="1090246"/>
            <a:ext cx="8039687" cy="3754874"/>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aim and objectives of an online voting system project typically revolve around enhancing the efficiency, accessibility, and security of the voting process. Here are some common aims and objectives:</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Accessibility</a:t>
            </a:r>
            <a:r>
              <a:rPr lang="en-US" b="0" i="0" dirty="0">
                <a:solidFill>
                  <a:schemeClr val="tx1"/>
                </a:solidFill>
                <a:effectLst/>
                <a:latin typeface="Times New Roman" panose="02020603050405020304" pitchFamily="18" charset="0"/>
                <a:cs typeface="Times New Roman" panose="02020603050405020304" pitchFamily="18" charset="0"/>
              </a:rPr>
              <a:t>: Enable eligible voters to cast their votes conveniently from anywhere with internet access, thereby increasing voter turnout and participation.</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Efficiency</a:t>
            </a:r>
            <a:r>
              <a:rPr lang="en-US" b="0" i="0" dirty="0">
                <a:solidFill>
                  <a:schemeClr val="tx1"/>
                </a:solidFill>
                <a:effectLst/>
                <a:latin typeface="Times New Roman" panose="02020603050405020304" pitchFamily="18" charset="0"/>
                <a:cs typeface="Times New Roman" panose="02020603050405020304" pitchFamily="18" charset="0"/>
              </a:rPr>
              <a:t>: Streamline the voting process by reducing queues and waiting times at polling stations, as well as simplifying the counting and tallying of votes.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Transparency</a:t>
            </a:r>
            <a:r>
              <a:rPr lang="en-US" b="0" i="0" dirty="0">
                <a:solidFill>
                  <a:schemeClr val="tx1"/>
                </a:solidFill>
                <a:effectLst/>
                <a:latin typeface="Times New Roman" panose="02020603050405020304" pitchFamily="18" charset="0"/>
                <a:cs typeface="Times New Roman" panose="02020603050405020304" pitchFamily="18" charset="0"/>
              </a:rPr>
              <a:t>: Ensure transparency and accountability in the voting process by providing mechanisms for voters to verify that their votes are accurately recorded and counted.</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Security</a:t>
            </a:r>
            <a:r>
              <a:rPr lang="en-US" b="0" i="0" dirty="0">
                <a:solidFill>
                  <a:schemeClr val="tx1"/>
                </a:solidFill>
                <a:effectLst/>
                <a:latin typeface="Times New Roman" panose="02020603050405020304" pitchFamily="18" charset="0"/>
                <a:cs typeface="Times New Roman" panose="02020603050405020304" pitchFamily="18" charset="0"/>
              </a:rPr>
              <a:t>: Implement robust security measures to safeguard the integrity of the voting system, including encryption, authentication, and measures to prevent tampering or manipulation of votes.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Accuracy</a:t>
            </a:r>
            <a:r>
              <a:rPr lang="en-US" b="0" i="0" dirty="0">
                <a:solidFill>
                  <a:schemeClr val="tx1"/>
                </a:solidFill>
                <a:effectLst/>
                <a:latin typeface="Times New Roman" panose="02020603050405020304" pitchFamily="18" charset="0"/>
                <a:cs typeface="Times New Roman" panose="02020603050405020304" pitchFamily="18" charset="0"/>
              </a:rPr>
              <a:t>: Improve the accuracy of the voting process by minimizing errors in vote counting and eliminating issues such as lost or spoiled ballots.</a:t>
            </a:r>
          </a:p>
          <a:p>
            <a:pPr algn="l"/>
            <a:r>
              <a:rPr lang="en-US" b="0" i="0" dirty="0">
                <a:solidFill>
                  <a:schemeClr val="tx1"/>
                </a:solidFill>
                <a:effectLst/>
                <a:latin typeface="Times New Roman" panose="02020603050405020304" pitchFamily="18" charset="0"/>
                <a:cs typeface="Times New Roman" panose="02020603050405020304" pitchFamily="18" charset="0"/>
              </a:rPr>
              <a:t>By addressing these aims and objectives, an online voting system project aims to modernize and improve the electoral process, making it more accessible, efficient, secure, and transparent for voters and election administrators alike.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Proposed Solution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4C8B9B-EB0E-7B78-C157-C81FA0C6D2A0}"/>
              </a:ext>
            </a:extLst>
          </p:cNvPr>
          <p:cNvSpPr txBox="1"/>
          <p:nvPr/>
        </p:nvSpPr>
        <p:spPr>
          <a:xfrm>
            <a:off x="450166" y="1017725"/>
            <a:ext cx="8025619" cy="3754874"/>
          </a:xfrm>
          <a:prstGeom prst="rect">
            <a:avLst/>
          </a:prstGeom>
          <a:noFill/>
        </p:spPr>
        <p:txBody>
          <a:bodyPr wrap="square" rtlCol="0">
            <a:spAutoFit/>
          </a:bodyPr>
          <a:lstStyle/>
          <a:p>
            <a:pPr algn="just"/>
            <a:r>
              <a:rPr lang="en-US" b="1" dirty="0">
                <a:solidFill>
                  <a:srgbClr val="FF0000"/>
                </a:solidFill>
                <a:latin typeface="Times New Roman" pitchFamily="18" charset="0"/>
                <a:cs typeface="Times New Roman" pitchFamily="18" charset="0"/>
              </a:rPr>
              <a:t>1.</a:t>
            </a:r>
            <a:r>
              <a:rPr lang="en-US" sz="1400" b="1" dirty="0">
                <a:solidFill>
                  <a:srgbClr val="FF0000"/>
                </a:solidFill>
                <a:latin typeface="Times New Roman" pitchFamily="18" charset="0"/>
                <a:cs typeface="Times New Roman" pitchFamily="18" charset="0"/>
              </a:rPr>
              <a:t>Planned approach towards working:</a:t>
            </a:r>
            <a:r>
              <a:rPr lang="en-US" sz="1400" b="1" dirty="0">
                <a:latin typeface="Times New Roman" pitchFamily="18" charset="0"/>
                <a:cs typeface="Times New Roman" pitchFamily="18" charset="0"/>
              </a:rPr>
              <a:t> - </a:t>
            </a:r>
            <a:r>
              <a:rPr lang="en-US" sz="1400" dirty="0">
                <a:ln>
                  <a:solidFill>
                    <a:schemeClr val="accent2">
                      <a:lumMod val="60000"/>
                      <a:lumOff val="40000"/>
                    </a:schemeClr>
                  </a:solidFill>
                </a:ln>
                <a:latin typeface="Times New Roman" pitchFamily="18" charset="0"/>
                <a:cs typeface="Times New Roman" pitchFamily="18" charset="0"/>
              </a:rPr>
              <a:t>The working in the organization will be well planned and organized. The data will be stored properly in data stores, which will help in retrieval of information as well as its storage.</a:t>
            </a:r>
          </a:p>
          <a:p>
            <a:pPr algn="just"/>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2. </a:t>
            </a:r>
            <a:r>
              <a:rPr lang="en-US" sz="1400" b="1" dirty="0">
                <a:solidFill>
                  <a:srgbClr val="FF0000"/>
                </a:solidFill>
                <a:latin typeface="Times New Roman" pitchFamily="18" charset="0"/>
                <a:cs typeface="Times New Roman" pitchFamily="18" charset="0"/>
              </a:rPr>
              <a:t>Accuracy:</a:t>
            </a:r>
            <a:r>
              <a:rPr lang="en-US" sz="1400" b="1" dirty="0">
                <a:latin typeface="Times New Roman" pitchFamily="18" charset="0"/>
                <a:cs typeface="Times New Roman" pitchFamily="18" charset="0"/>
              </a:rPr>
              <a:t> - </a:t>
            </a:r>
            <a:r>
              <a:rPr lang="en-US" sz="1400" dirty="0">
                <a:ln>
                  <a:solidFill>
                    <a:schemeClr val="accent2">
                      <a:lumMod val="60000"/>
                      <a:lumOff val="40000"/>
                    </a:schemeClr>
                  </a:solidFill>
                </a:ln>
                <a:latin typeface="Times New Roman" pitchFamily="18" charset="0"/>
                <a:cs typeface="Times New Roman" pitchFamily="18" charset="0"/>
              </a:rPr>
              <a:t>The level of accuracy in the proposed system will be higher. All operation would be done correctly and it ensures that whatever information is coming from the center is accurate</a:t>
            </a:r>
            <a:r>
              <a:rPr lang="en-US" sz="1400" dirty="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a:p>
            <a:r>
              <a:rPr lang="en-US" sz="1400" dirty="0">
                <a:latin typeface="Times New Roman" pitchFamily="18" charset="0"/>
                <a:cs typeface="Times New Roman" pitchFamily="18" charset="0"/>
              </a:rPr>
              <a:t>3.</a:t>
            </a:r>
            <a:r>
              <a:rPr lang="en-US" sz="1400" dirty="0">
                <a:solidFill>
                  <a:srgbClr val="FF0000"/>
                </a:solidFill>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Reliability:</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a:ln>
                  <a:solidFill>
                    <a:schemeClr val="accent2">
                      <a:lumMod val="60000"/>
                      <a:lumOff val="40000"/>
                    </a:schemeClr>
                  </a:solidFill>
                </a:ln>
                <a:latin typeface="Times New Roman" pitchFamily="18" charset="0"/>
                <a:cs typeface="Times New Roman" pitchFamily="18" charset="0"/>
              </a:rPr>
              <a:t>The reliability of the proposed system will be high due to the above stated reasons. The reason for the increased reliability of the system is that now there would be proper storage of information.</a:t>
            </a:r>
            <a:br>
              <a:rPr lang="en-US" sz="1400" dirty="0">
                <a:ln>
                  <a:solidFill>
                    <a:schemeClr val="accent2">
                      <a:lumMod val="60000"/>
                      <a:lumOff val="40000"/>
                    </a:schemeClr>
                  </a:solidFill>
                </a:ln>
                <a:latin typeface="Times New Roman" pitchFamily="18" charset="0"/>
                <a:cs typeface="Times New Roman" pitchFamily="18" charset="0"/>
              </a:rPr>
            </a:br>
            <a:endParaRPr lang="en-US" sz="1400" dirty="0">
              <a:ln>
                <a:solidFill>
                  <a:schemeClr val="accent2">
                    <a:lumMod val="60000"/>
                    <a:lumOff val="40000"/>
                  </a:schemeClr>
                </a:solidFill>
              </a:ln>
              <a:latin typeface="Times New Roman" pitchFamily="18" charset="0"/>
              <a:cs typeface="Times New Roman" pitchFamily="18" charset="0"/>
            </a:endParaRPr>
          </a:p>
          <a:p>
            <a:r>
              <a:rPr lang="en-US" sz="1400" dirty="0">
                <a:latin typeface="Times New Roman" pitchFamily="18" charset="0"/>
                <a:cs typeface="Times New Roman" pitchFamily="18" charset="0"/>
              </a:rPr>
              <a:t>4.</a:t>
            </a:r>
            <a:r>
              <a:rPr lang="en-US" sz="1400" dirty="0">
                <a:solidFill>
                  <a:srgbClr val="FF0000"/>
                </a:solidFill>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No Redundancy:</a:t>
            </a:r>
            <a:r>
              <a:rPr lang="en-US" sz="1400" b="1" dirty="0">
                <a:latin typeface="Times New Roman" pitchFamily="18" charset="0"/>
                <a:cs typeface="Times New Roman" pitchFamily="18" charset="0"/>
              </a:rPr>
              <a:t> - </a:t>
            </a:r>
            <a:r>
              <a:rPr lang="en-US" sz="1400" dirty="0">
                <a:ln>
                  <a:solidFill>
                    <a:schemeClr val="accent2">
                      <a:lumMod val="60000"/>
                      <a:lumOff val="40000"/>
                    </a:schemeClr>
                  </a:solidFill>
                </a:ln>
                <a:latin typeface="Times New Roman" pitchFamily="18" charset="0"/>
                <a:cs typeface="Times New Roman" pitchFamily="18" charset="0"/>
              </a:rPr>
              <a:t>In the proposed system utmost care would be that no information is repeated anywhere, in storage or otherwise. This would assure economic use of storage space and consistency in the data stored</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5. </a:t>
            </a:r>
            <a:r>
              <a:rPr lang="en-US" sz="1400" b="1" dirty="0">
                <a:solidFill>
                  <a:srgbClr val="FF0000"/>
                </a:solidFill>
                <a:latin typeface="Times New Roman" pitchFamily="18" charset="0"/>
                <a:cs typeface="Times New Roman" pitchFamily="18" charset="0"/>
              </a:rPr>
              <a:t>Immediate storage of information:</a:t>
            </a:r>
            <a:r>
              <a:rPr lang="en-US" sz="1400" b="1" dirty="0">
                <a:latin typeface="Times New Roman" pitchFamily="18" charset="0"/>
                <a:cs typeface="Times New Roman" pitchFamily="18" charset="0"/>
              </a:rPr>
              <a:t> -</a:t>
            </a:r>
            <a:r>
              <a:rPr lang="en-US" sz="1400" b="1" dirty="0">
                <a:ln>
                  <a:solidFill>
                    <a:schemeClr val="accent2">
                      <a:lumMod val="60000"/>
                      <a:lumOff val="40000"/>
                    </a:schemeClr>
                  </a:solidFill>
                </a:ln>
                <a:latin typeface="Times New Roman" pitchFamily="18" charset="0"/>
                <a:cs typeface="Times New Roman" pitchFamily="18" charset="0"/>
              </a:rPr>
              <a:t> </a:t>
            </a:r>
            <a:r>
              <a:rPr lang="en-US" sz="1400" dirty="0">
                <a:ln>
                  <a:solidFill>
                    <a:schemeClr val="accent2">
                      <a:lumMod val="60000"/>
                      <a:lumOff val="40000"/>
                    </a:schemeClr>
                  </a:solidFill>
                </a:ln>
                <a:latin typeface="Times New Roman" pitchFamily="18" charset="0"/>
                <a:cs typeface="Times New Roman" pitchFamily="18" charset="0"/>
              </a:rPr>
              <a:t>In manual system there are many problems to store the largest amount of information.</a:t>
            </a:r>
          </a:p>
          <a:p>
            <a:pPr algn="just">
              <a:buNone/>
            </a:pPr>
            <a:endParaRPr lang="en-US" sz="1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Architecture</a:t>
            </a:r>
          </a:p>
        </p:txBody>
      </p:sp>
      <p:pic>
        <p:nvPicPr>
          <p:cNvPr id="2" name="Picture 1">
            <a:extLst>
              <a:ext uri="{FF2B5EF4-FFF2-40B4-BE49-F238E27FC236}">
                <a16:creationId xmlns:a16="http://schemas.microsoft.com/office/drawing/2014/main" id="{671D7084-111B-D8F6-8409-99A4B8AF7D83}"/>
              </a:ext>
            </a:extLst>
          </p:cNvPr>
          <p:cNvPicPr>
            <a:picLocks noChangeAspect="1"/>
          </p:cNvPicPr>
          <p:nvPr/>
        </p:nvPicPr>
        <p:blipFill rotWithShape="1">
          <a:blip r:embed="rId2"/>
          <a:srcRect l="15923" t="16273" r="24847" b="5367"/>
          <a:stretch/>
        </p:blipFill>
        <p:spPr>
          <a:xfrm>
            <a:off x="1631852" y="865163"/>
            <a:ext cx="5416062" cy="4030394"/>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Deployment Approach</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3155AE-E602-47BA-D962-9DC62FE8D314}"/>
              </a:ext>
            </a:extLst>
          </p:cNvPr>
          <p:cNvSpPr txBox="1"/>
          <p:nvPr/>
        </p:nvSpPr>
        <p:spPr>
          <a:xfrm>
            <a:off x="562708" y="1076178"/>
            <a:ext cx="8025618" cy="3539430"/>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Deploying an online voting system requires careful planning and consideration to ensure its stability, security, and accessibility. Here's a systematic approach to deploying an online voting system:</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Requirements Analysis</a:t>
            </a:r>
            <a:r>
              <a:rPr lang="en-US" b="0" i="0" dirty="0">
                <a:solidFill>
                  <a:schemeClr val="tx1"/>
                </a:solidFill>
                <a:effectLst/>
                <a:latin typeface="Times New Roman" panose="02020603050405020304" pitchFamily="18" charset="0"/>
                <a:cs typeface="Times New Roman" panose="02020603050405020304" pitchFamily="18" charset="0"/>
              </a:rPr>
              <a:t>: Begin by understanding the specific requirements of the online voting system, including functionality, security measures, scalability, and compliance needs. Identify key stakeholders, such as election officials, voters, and IT administrators, and gather their input to inform the system design.</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Infrastructure Planning</a:t>
            </a:r>
            <a:r>
              <a:rPr lang="en-US" b="0" i="0" dirty="0">
                <a:solidFill>
                  <a:schemeClr val="tx1"/>
                </a:solidFill>
                <a:effectLst/>
                <a:latin typeface="Times New Roman" panose="02020603050405020304" pitchFamily="18" charset="0"/>
                <a:cs typeface="Times New Roman" panose="02020603050405020304" pitchFamily="18" charset="0"/>
              </a:rPr>
              <a:t>: Determine the necessary hardware and software infrastructure for hosting the online voting system. This includes servers, databases, network infrastructure, and security measures such as firewalls, encryption, and intrusion detection systems. Consider factors such as reliability, scalability, and redundancy to ensure continuous operation during peak voting periods.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Software Development</a:t>
            </a:r>
            <a:r>
              <a:rPr lang="en-US" b="0" i="0" dirty="0">
                <a:solidFill>
                  <a:schemeClr val="tx1"/>
                </a:solidFill>
                <a:effectLst/>
                <a:latin typeface="Times New Roman" panose="02020603050405020304" pitchFamily="18" charset="0"/>
                <a:cs typeface="Times New Roman" panose="02020603050405020304" pitchFamily="18" charset="0"/>
              </a:rPr>
              <a:t>: Develop the online voting system software according to the requirements identified in the analysis phase. This may involve building web applications for voter registration, ballot creation, voting, and result tabulation, as well as administrative interfaces for managing elections and monitoring system performance. Use secure coding practices and conduct thorough testing to identify and mitigate potential vulnerabilities.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Security Implementation</a:t>
            </a:r>
            <a:r>
              <a:rPr lang="en-US" b="0" i="0" dirty="0">
                <a:solidFill>
                  <a:schemeClr val="tx1"/>
                </a:solidFill>
                <a:effectLst/>
                <a:latin typeface="Times New Roman" panose="02020603050405020304" pitchFamily="18" charset="0"/>
                <a:cs typeface="Times New Roman" panose="02020603050405020304" pitchFamily="18" charset="0"/>
              </a:rPr>
              <a:t>: Implement robust security measures to protect the integrity and confidentiality of the online voting 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C2C84-6582-E780-9529-57372F66B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43B92-FB54-0802-BEC8-D9B32ECD5835}"/>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Deployment Approach</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E2EE0A-0F27-EFFA-BA2E-C11D341DBC44}"/>
              </a:ext>
            </a:extLst>
          </p:cNvPr>
          <p:cNvSpPr txBox="1"/>
          <p:nvPr/>
        </p:nvSpPr>
        <p:spPr>
          <a:xfrm>
            <a:off x="562708" y="1076178"/>
            <a:ext cx="8025618" cy="3539430"/>
          </a:xfrm>
          <a:prstGeom prst="rect">
            <a:avLst/>
          </a:prstGeom>
          <a:noFill/>
        </p:spPr>
        <p:txBody>
          <a:bodyPr wrap="square" rtlCol="0">
            <a:spAutoFit/>
          </a:bodyPr>
          <a:lstStyle/>
          <a:p>
            <a:pPr algn="l"/>
            <a:r>
              <a:rPr lang="en-US" b="1" dirty="0">
                <a:solidFill>
                  <a:schemeClr val="tx1"/>
                </a:solidFill>
                <a:latin typeface="Times New Roman" panose="02020603050405020304" pitchFamily="18" charset="0"/>
                <a:cs typeface="Times New Roman" panose="02020603050405020304" pitchFamily="18" charset="0"/>
              </a:rPr>
              <a:t>5.</a:t>
            </a:r>
            <a:r>
              <a:rPr lang="en-US" b="1" i="0" dirty="0">
                <a:solidFill>
                  <a:schemeClr val="tx1"/>
                </a:solidFill>
                <a:effectLst/>
                <a:latin typeface="Times New Roman" panose="02020603050405020304" pitchFamily="18" charset="0"/>
                <a:cs typeface="Times New Roman" panose="02020603050405020304" pitchFamily="18" charset="0"/>
              </a:rPr>
              <a:t>User Training and Support</a:t>
            </a:r>
            <a:r>
              <a:rPr lang="en-US" b="0" i="0" dirty="0">
                <a:solidFill>
                  <a:schemeClr val="tx1"/>
                </a:solidFill>
                <a:effectLst/>
                <a:latin typeface="Times New Roman" panose="02020603050405020304" pitchFamily="18" charset="0"/>
                <a:cs typeface="Times New Roman" panose="02020603050405020304" pitchFamily="18" charset="0"/>
              </a:rPr>
              <a:t>: Provide training and support to election officials, voters, and IT staff to familiarize them with the online voting system and address any questions or concerns they may have. </a:t>
            </a:r>
            <a:r>
              <a:rPr lang="en-US" b="1" i="0" dirty="0">
                <a:solidFill>
                  <a:schemeClr val="tx1"/>
                </a:solidFill>
                <a:effectLst/>
                <a:latin typeface="Times New Roman" panose="02020603050405020304" pitchFamily="18" charset="0"/>
                <a:cs typeface="Times New Roman" panose="02020603050405020304" pitchFamily="18" charset="0"/>
              </a:rPr>
              <a:t>6.Pilot Testing</a:t>
            </a:r>
            <a:r>
              <a:rPr lang="en-US" b="0" i="0" dirty="0">
                <a:solidFill>
                  <a:schemeClr val="tx1"/>
                </a:solidFill>
                <a:effectLst/>
                <a:latin typeface="Times New Roman" panose="02020603050405020304" pitchFamily="18" charset="0"/>
                <a:cs typeface="Times New Roman" panose="02020603050405020304" pitchFamily="18" charset="0"/>
              </a:rPr>
              <a:t>: Conduct pilot tests of the online voting system with a small group of users to validate its functionality, usability, and security. Gather feedback from participants to identify areas for improvement and refine the system accordingly.</a:t>
            </a:r>
          </a:p>
          <a:p>
            <a:pPr algn="l"/>
            <a:r>
              <a:rPr lang="en-US" b="1" i="0" dirty="0">
                <a:solidFill>
                  <a:schemeClr val="tx1"/>
                </a:solidFill>
                <a:effectLst/>
                <a:latin typeface="Times New Roman" panose="02020603050405020304" pitchFamily="18" charset="0"/>
                <a:cs typeface="Times New Roman" panose="02020603050405020304" pitchFamily="18" charset="0"/>
              </a:rPr>
              <a:t>7.Full-Scale Deployment</a:t>
            </a:r>
            <a:r>
              <a:rPr lang="en-US" b="0" i="0" dirty="0">
                <a:solidFill>
                  <a:schemeClr val="tx1"/>
                </a:solidFill>
                <a:effectLst/>
                <a:latin typeface="Times New Roman" panose="02020603050405020304" pitchFamily="18" charset="0"/>
                <a:cs typeface="Times New Roman" panose="02020603050405020304" pitchFamily="18" charset="0"/>
              </a:rPr>
              <a:t>: Once the online voting system has been thoroughly tested and validated, deploy it for use in live elections. Coordinate with election officials to ensure a smooth transition from traditional paper-based voting methods to the online system. Monitor system performance and security during the election period and be prepared to respond to any issues or incidents that arise.</a:t>
            </a:r>
          </a:p>
          <a:p>
            <a:pPr algn="l"/>
            <a:r>
              <a:rPr lang="en-US" b="1" i="0" dirty="0">
                <a:solidFill>
                  <a:schemeClr val="tx1"/>
                </a:solidFill>
                <a:effectLst/>
                <a:latin typeface="Times New Roman" panose="02020603050405020304" pitchFamily="18" charset="0"/>
                <a:cs typeface="Times New Roman" panose="02020603050405020304" pitchFamily="18" charset="0"/>
              </a:rPr>
              <a:t>8.Post-Deployment Evaluation</a:t>
            </a:r>
            <a:r>
              <a:rPr lang="en-US" b="0" i="0" dirty="0">
                <a:solidFill>
                  <a:schemeClr val="tx1"/>
                </a:solidFill>
                <a:effectLst/>
                <a:latin typeface="Times New Roman" panose="02020603050405020304" pitchFamily="18" charset="0"/>
                <a:cs typeface="Times New Roman" panose="02020603050405020304" pitchFamily="18" charset="0"/>
              </a:rPr>
              <a:t>: After the election, conduct a post-deployment evaluation to assess the performance of the online voting system and gather feedback from stakeholders. Identify any lessons learned and areas for further improvement to inform future deployments and enhancements.</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Times New Roman" panose="02020603050405020304" pitchFamily="18" charset="0"/>
                <a:cs typeface="Times New Roman" panose="02020603050405020304" pitchFamily="18" charset="0"/>
              </a:rPr>
              <a:t>By following this systematic approach to system deployment, you can ensure the successful implementation of an online voting system that meets the needs of election stakeholders while maintaining the integrity and security of the electoral process.</a:t>
            </a:r>
          </a:p>
        </p:txBody>
      </p:sp>
    </p:spTree>
    <p:extLst>
      <p:ext uri="{BB962C8B-B14F-4D97-AF65-F5344CB8AC3E}">
        <p14:creationId xmlns:p14="http://schemas.microsoft.com/office/powerpoint/2010/main" val="21774429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83</TotalTime>
  <Words>1680</Words>
  <Application>Microsoft Office PowerPoint</Application>
  <PresentationFormat>On-screen Show (16:9)</PresentationFormat>
  <Paragraphs>95</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System Deployment Approach</vt:lpstr>
      <vt:lpstr>Algorithm &amp; Deployment</vt:lpstr>
      <vt:lpstr>Conclusion</vt:lpstr>
      <vt:lpstr>Future Scope</vt:lpstr>
      <vt:lpstr>PowerPoint Presentation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Kumar Bachu</cp:lastModifiedBy>
  <cp:revision>131</cp:revision>
  <dcterms:modified xsi:type="dcterms:W3CDTF">2024-02-14T15:11:04Z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