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sldIdLst>
    <p:sldId id="317" r:id="rId2"/>
    <p:sldId id="318" r:id="rId3"/>
    <p:sldId id="319" r:id="rId4"/>
    <p:sldId id="320" r:id="rId5"/>
    <p:sldId id="337" r:id="rId6"/>
    <p:sldId id="325" r:id="rId7"/>
    <p:sldId id="324" r:id="rId8"/>
    <p:sldId id="326" r:id="rId9"/>
    <p:sldId id="321" r:id="rId10"/>
    <p:sldId id="322" r:id="rId11"/>
    <p:sldId id="327" r:id="rId12"/>
    <p:sldId id="328" r:id="rId13"/>
    <p:sldId id="329" r:id="rId14"/>
    <p:sldId id="331" r:id="rId15"/>
    <p:sldId id="332" r:id="rId16"/>
    <p:sldId id="330" r:id="rId17"/>
    <p:sldId id="301" r:id="rId18"/>
    <p:sldId id="30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85867" autoAdjust="0"/>
  </p:normalViewPr>
  <p:slideViewPr>
    <p:cSldViewPr>
      <p:cViewPr>
        <p:scale>
          <a:sx n="100" d="100"/>
          <a:sy n="100" d="100"/>
        </p:scale>
        <p:origin x="-266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前面的章节中已经介绍了决策点是如何生成的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通过遍历所有的特征以及每个特征中所有的可选二分标准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找到基尼系数最小的特征与二分标准</a:t>
            </a:r>
            <a:endParaRPr lang="en-US" altLang="zh-CN" dirty="0" smtClean="0"/>
          </a:p>
          <a:p>
            <a:r>
              <a:rPr lang="zh-CN" altLang="en-US" dirty="0" smtClean="0"/>
              <a:t>同时将样本集分割为两个互斥且完备的两部分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7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2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CART_Classifier.py</a:t>
            </a:r>
          </a:p>
          <a:p>
            <a:r>
              <a:rPr lang="zh-CN" altLang="en-US" dirty="0" smtClean="0"/>
              <a:t>画图调用的是</a:t>
            </a:r>
            <a:r>
              <a:rPr lang="en-US" altLang="zh-CN" dirty="0" smtClean="0"/>
              <a:t>Plot2.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4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6" y="1117849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6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2" y="110818"/>
            <a:ext cx="3206326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0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2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2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2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8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3" y="6356354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4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7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递归建树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0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添加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考虑三个问题：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终止条件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递归过程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节点结构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93016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终止条件：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不同，此时的特征不会减少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如果样本标签全部相同就停止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如果样本的数量少于给定阈值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5)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就停止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果树的深度大于给定阈值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(8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就停止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6066" y="5013177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停止的意思是从决策节点变成叶子节点并跳出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因此也需要一个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to_leaf_node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输入决策点的所有标签，返回出现次数最多的标签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89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数据读入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88" y="9807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常用的三种方法：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pandas.read_csv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pandas.read_excel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open:txt,csv,excel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read_csv:csv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read_excel:excel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181057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data=[]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open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sonar.all-data.csv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r')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 file: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row in file: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if not row: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continue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data.append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row.strip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().split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(','))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###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但是此时返回的每个值都是字符型，需要再转换成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9" y="537321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pd.read_csv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fileName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header=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None,index_col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=None)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=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df.values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会根据数据的类型自动转换，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float 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50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建树与预测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3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首先将数据打乱：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np.random.shuffle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将数据集分为训练和验证两部分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train=data[:180] 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=data[180:]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train_d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=[d[:-1] for d in train] ;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train_l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[-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1] for d in train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val_d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=[d[:-1]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;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=[d[-1]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进行训练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tree=fit(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train,max_depth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=10,min_size=2)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进行预测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pre=[predict(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tree,d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计算正确率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 = (pre==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).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().count(true)/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4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解决回归问题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如果标签列的值不是离散的，这时使用基尼系数或者熵就无法计算不纯度，因此需要新的公式计算连续标签的不纯度：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最小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平方误差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最小绝对误差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4626521"/>
            <a:ext cx="7776864" cy="1431380"/>
            <a:chOff x="852756" y="2492896"/>
            <a:chExt cx="7776864" cy="1431380"/>
          </a:xfrm>
        </p:grpSpPr>
        <p:sp>
          <p:nvSpPr>
            <p:cNvPr id="5" name="TextBox 4"/>
            <p:cNvSpPr txBox="1"/>
            <p:nvPr/>
          </p:nvSpPr>
          <p:spPr>
            <a:xfrm>
              <a:off x="852756" y="2492896"/>
              <a:ext cx="7776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最小绝对误差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83728"/>
                </p:ext>
              </p:extLst>
            </p:nvPr>
          </p:nvGraphicFramePr>
          <p:xfrm>
            <a:off x="2659976" y="3176564"/>
            <a:ext cx="3487737" cy="74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73" name="Equation" r:id="rId3" imgW="6426000" imgH="1384200" progId="Equation.DSMT4">
                    <p:embed/>
                  </p:oleObj>
                </mc:Choice>
                <mc:Fallback>
                  <p:oleObj name="Equation" r:id="rId3" imgW="6426000" imgH="1384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976" y="3176564"/>
                          <a:ext cx="3487737" cy="747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611560" y="2181058"/>
            <a:ext cx="7776864" cy="2232248"/>
            <a:chOff x="459160" y="2492896"/>
            <a:chExt cx="7776864" cy="2232248"/>
          </a:xfrm>
        </p:grpSpPr>
        <p:sp>
          <p:nvSpPr>
            <p:cNvPr id="10" name="TextBox 9"/>
            <p:cNvSpPr txBox="1"/>
            <p:nvPr/>
          </p:nvSpPr>
          <p:spPr>
            <a:xfrm>
              <a:off x="459160" y="2492896"/>
              <a:ext cx="7776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最小平方误差</a:t>
              </a:r>
              <a:r>
                <a: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11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884668"/>
                </p:ext>
              </p:extLst>
            </p:nvPr>
          </p:nvGraphicFramePr>
          <p:xfrm>
            <a:off x="2339752" y="3140968"/>
            <a:ext cx="4128192" cy="81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74" name="Equation" r:id="rId5" imgW="7607300" imgH="1511300" progId="Equation.DSMT4">
                    <p:embed/>
                  </p:oleObj>
                </mc:Choice>
                <mc:Fallback>
                  <p:oleObj name="Equation" r:id="rId5" imgW="7607300" imgH="151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3140968"/>
                          <a:ext cx="4128192" cy="818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150120"/>
                </p:ext>
              </p:extLst>
            </p:nvPr>
          </p:nvGraphicFramePr>
          <p:xfrm>
            <a:off x="2123728" y="4221088"/>
            <a:ext cx="5246047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75" name="Equation" r:id="rId7" imgW="10604500" imgH="876300" progId="Equation.DSMT4">
                    <p:embed/>
                  </p:oleObj>
                </mc:Choice>
                <mc:Fallback>
                  <p:oleObj name="Equation" r:id="rId7" imgW="10604500" imgH="876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221088"/>
                          <a:ext cx="5246047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899592" y="420192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其中</a:t>
              </a:r>
              <a:r>
                <a: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854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平方误差实现：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908722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groups=[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,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代替了分类任务中的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系数的计算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5210" y="1895154"/>
            <a:ext cx="75425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mean_square_error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group in groups: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size=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size==0:</a:t>
            </a:r>
          </a:p>
          <a:p>
            <a:pPr marL="0" lvl="2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continue</a:t>
            </a:r>
          </a:p>
          <a:p>
            <a:pPr marL="457200" lvl="2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labels=[row[-1] for row in group]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proportion=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np.array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(labels).mean()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error=sum(power(labels - proportion,2))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+=error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4138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停止条件和变成叶子节点：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908720"/>
            <a:ext cx="7776864" cy="323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分类预测时，其中一个停止条件是：如果全部的标签都是一样的那么返回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如果是连续标签，标签值全部相同几乎不可能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设定最小平方误差阈值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stop_mse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代替以上停止条件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如果该分支下标签的最小均方误差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stop_mse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该分支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标签的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均值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作为叶子节点</a:t>
            </a:r>
            <a:endParaRPr kumimoji="1"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727" y="4365104"/>
            <a:ext cx="7542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决策节点转换为叶子节点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8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均值</a:t>
            </a:r>
            <a:endParaRPr kumimoji="1" lang="en-US" altLang="zh-CN" sz="28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55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正确率改为均方误差：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103589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如何判断模型的性能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分类预测：正确率，召回率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回归预测：均方误差（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Squar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Error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722717" y="2636912"/>
            <a:ext cx="7542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使用均方误差判定模型性能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  <p:graphicFrame>
        <p:nvGraphicFramePr>
          <p:cNvPr id="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37687"/>
              </p:ext>
            </p:extLst>
          </p:nvPr>
        </p:nvGraphicFramePr>
        <p:xfrm>
          <a:off x="3203575" y="3644901"/>
          <a:ext cx="20272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3" name="Equation" r:id="rId3" imgW="3733560" imgH="1587240" progId="Equation.DSMT4">
                  <p:embed/>
                </p:oleObj>
              </mc:Choice>
              <mc:Fallback>
                <p:oleObj name="Equation" r:id="rId3" imgW="373356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44901"/>
                        <a:ext cx="20272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98442" y="4849993"/>
            <a:ext cx="7542584" cy="523220"/>
            <a:chOff x="827584" y="4849996"/>
            <a:chExt cx="7542584" cy="523220"/>
          </a:xfrm>
        </p:grpSpPr>
        <p:sp>
          <p:nvSpPr>
            <p:cNvPr id="8" name="矩形 7"/>
            <p:cNvSpPr/>
            <p:nvPr/>
          </p:nvSpPr>
          <p:spPr>
            <a:xfrm>
              <a:off x="827584" y="4849996"/>
              <a:ext cx="75425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其中    是真实的标签数据，  是预测的标签数据</a:t>
              </a:r>
              <a:r>
                <a:rPr kumimoji="1" lang="en-US" altLang="zh-CN" sz="28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889092"/>
                </p:ext>
              </p:extLst>
            </p:nvPr>
          </p:nvGraphicFramePr>
          <p:xfrm>
            <a:off x="1691680" y="4909095"/>
            <a:ext cx="2619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4" name="Equation" r:id="rId5" imgW="482400" imgH="723600" progId="Equation.DSMT4">
                    <p:embed/>
                  </p:oleObj>
                </mc:Choice>
                <mc:Fallback>
                  <p:oleObj name="Equation" r:id="rId5" imgW="482400" imgH="7236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4909095"/>
                          <a:ext cx="2619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662498"/>
                </p:ext>
              </p:extLst>
            </p:nvPr>
          </p:nvGraphicFramePr>
          <p:xfrm>
            <a:off x="5102150" y="4895096"/>
            <a:ext cx="2619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5" name="Equation" r:id="rId7" imgW="482400" imgH="723600" progId="Equation.DSMT4">
                    <p:embed/>
                  </p:oleObj>
                </mc:Choice>
                <mc:Fallback>
                  <p:oleObj name="Equation" r:id="rId7" imgW="482400" imgH="723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150" y="4895096"/>
                          <a:ext cx="2619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6470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00353"/>
            <a:ext cx="7889238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mean_squar_error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计算均方误差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</a:t>
            </a:r>
            <a:endParaRPr kumimoji="1"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split(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划分数据集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获得最优特征与二分标准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变成叶子节点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修改的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data,max_depth,min_size,depth,stop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递归建树，每个节点记录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{index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left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stop}      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需要添加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predict(tree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,example)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递归解树，进行预测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(tree,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test_data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test_label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计算预测的均方误差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973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4.5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99875"/>
            <a:ext cx="79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能不能利用回归树对水雷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岩石数据集进行分类？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452" y="2348881"/>
            <a:ext cx="76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01010"/>
            <a:ext cx="76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的设定合理吗？能不能选别的？选不同的值会有什么结果？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013176"/>
            <a:ext cx="765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曲线和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AUC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面积是怎么回事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540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水雷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岩石数据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9477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120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递归过程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1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如何将总体样本集分割为两个小规模的问题：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484784"/>
            <a:ext cx="8124789" cy="45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78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节点结构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032466"/>
            <a:ext cx="8208912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节点结构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使用什么形式保存一棵树，保存哪些信息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使用字典来保存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保存决策点的  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索引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标准，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左右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子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样本集，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左子树，右子树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813" y="2730367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注意：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get_split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函数返回的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是左右样本集，并不是左右子树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258" y="3632448"/>
            <a:ext cx="78576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tree={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index':index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'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 'left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':{},'right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'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如何生成子树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create_tree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(data))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如果不满足终止条件：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index , value , groups=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(data)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tree={…}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tree[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'left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(left)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‘right'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(right)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30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建树步骤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980728"/>
            <a:ext cx="8208912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create_tree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函数：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输入：样本集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，最大深度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max_depth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，最小分割样本数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min_size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，当前深度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输出：决策树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得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的所有标签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如果标签个数少于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min_size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或者全部相同 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或达到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指定深度：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中出现最频繁的标签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获得最优特征索引和最优二分标准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创建一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棵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tree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树的左分支递归调用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函数，深度加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pPr>
              <a:spcAft>
                <a:spcPts val="1000"/>
              </a:spcAft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树的左分支递归调用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函数，深度加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注意：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树分支出的递归没有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30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建树步骤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9"/>
            <a:ext cx="8208912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create_tree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data,max_depth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=999,min_size=1,depth=1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spcAft>
                <a:spcPts val="10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求得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所有标签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的长度小于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min_size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中标签全一样 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此时的树深度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到达了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max_depth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Aft>
                <a:spcPts val="15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返回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中出现最频繁的标签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Aft>
                <a:spcPts val="10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index,value,groups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={'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index':index,'value':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value,'left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':{},'right':{}}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tree['left']=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(left,max_depth,minsize,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depth+1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tree[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right']=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(right,max_depth,minsize,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depth+1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209" y="74989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终止条件包括先剪枝的两种条件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2" name="圆角矩形 1">
            <a:hlinkClick r:id="rId3" action="ppaction://hlinksldjump"/>
          </p:cNvPr>
          <p:cNvSpPr/>
          <p:nvPr/>
        </p:nvSpPr>
        <p:spPr>
          <a:xfrm>
            <a:off x="6876256" y="5907149"/>
            <a:ext cx="136815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小练习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845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小练习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908720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CART_Classifier.py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里面应该有以下几个函数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：计算基尼系数和加权平均基尼系数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：根据特征索引和二分标准对数据进行分割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：得到数据集的最优分割特征索引和最优二分标准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create_tree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：利用递归生成树，并控制树深度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to_leaf_node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：生成叶子节点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还没给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fit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：给定控制条件，调用递归，生成树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此处可以不写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357301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训练集为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= [[1,2,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'yes'],</a:t>
            </a:r>
          </a:p>
          <a:p>
            <a:pPr lvl="3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1,2,'yes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'],</a:t>
            </a:r>
          </a:p>
          <a:p>
            <a:pPr lvl="3" algn="just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1,0,'no'],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1,1,'no'],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0,2,'no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对训练集进行建树并打印树字典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90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:\决策树课资料\ppt\3. CART分类树\2.4练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878" y="1673937"/>
            <a:ext cx="4518518" cy="333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{'index': 1, 'value': 2, 'left': 'no', 'right': {'index': 0, 'value': 1, 'left': 'no', 'right': 'yes'}}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071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 #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根据树预测给定样本的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测试集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test = [[1,0],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[1,2]]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进行预测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896" y="5013177"/>
            <a:ext cx="7259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predict(tree , sample)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的解树类似，但此时的子树就在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'left'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'right'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对应的值中，比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解树过程少一层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49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3.1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037049"/>
            <a:ext cx="8064896" cy="588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函数：取一个样本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，利用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对其预测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输入：树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输出：预测类别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首先找到树最外层的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如果样本的第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维特征小于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#(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考虑左子树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左子树是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字典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isinstance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更换为左子树；然后递归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并返回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左子树的值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即为预测值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                                      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考虑右子树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右子树是字典：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更换为右子树；然后递归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并返回</a:t>
            </a:r>
            <a:endParaRPr lang="en-US" altLang="zh-CN" sz="24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右子树的值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即为预测值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6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4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88" y="98072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所用数据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集：水雷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岩石数据 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文件名为：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train.csv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该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csv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包含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header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列名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，每一行代表一个个体；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文本共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61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个字段，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前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60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个字段是特征字段为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数值型连续变量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不存在缺失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不包括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号列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文件的最后一列为标签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字符型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，表示样本的实际结果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表示水雷，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表示岩石。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3933056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[[0.02 0.0371 0.0428 ..., 0.009 0.0032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[0.0453 0.0523 0.0843 ..., 0.0052 0.0044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[0.0262 0.0582 0.1099 ..., 0.0095 0.0078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...,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[0.0522 0.0437 0.018 ..., 0.0077 0.0031 'M']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[0.0303 0.0353 0.049 ..., 0.0036 0.0048 'M']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[0.026 0.0363 0.0136 ..., 0.0061 0.0115 'M']]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68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1259</Words>
  <Application>Microsoft Office PowerPoint</Application>
  <PresentationFormat>全屏显示(4:3)</PresentationFormat>
  <Paragraphs>194</Paragraphs>
  <Slides>18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2_Marketing 16x9</vt:lpstr>
      <vt:lpstr>Equation</vt:lpstr>
      <vt:lpstr>2.3 递归建树 </vt:lpstr>
      <vt:lpstr>2.3 递归过程 </vt:lpstr>
      <vt:lpstr>2.3 节点结构 </vt:lpstr>
      <vt:lpstr>2.4 建树步骤</vt:lpstr>
      <vt:lpstr>2.4 建树步骤</vt:lpstr>
      <vt:lpstr>2.4 小练习</vt:lpstr>
      <vt:lpstr>3 CART分类预测</vt:lpstr>
      <vt:lpstr>3.1 CART分类预测</vt:lpstr>
      <vt:lpstr>3.2 练习</vt:lpstr>
      <vt:lpstr>3.2 数据读入</vt:lpstr>
      <vt:lpstr>3.3 建树与预测</vt:lpstr>
      <vt:lpstr>4 CART解决回归问题</vt:lpstr>
      <vt:lpstr>4.1 平方误差实现：</vt:lpstr>
      <vt:lpstr>4.2 停止条件和变成叶子节点：</vt:lpstr>
      <vt:lpstr>4.3 正确率改为均方误差：</vt:lpstr>
      <vt:lpstr>4.4 回归树：</vt:lpstr>
      <vt:lpstr>4.5 回归树预测</vt:lpstr>
      <vt:lpstr>4.1 水雷-岩石数据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561</cp:revision>
  <dcterms:created xsi:type="dcterms:W3CDTF">2017-12-07T03:33:58Z</dcterms:created>
  <dcterms:modified xsi:type="dcterms:W3CDTF">2018-02-06T00:43:14Z</dcterms:modified>
</cp:coreProperties>
</file>