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2" r:id="rId6"/>
    <p:sldId id="258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12A6-391E-4B5E-9DAA-6A60D0A70750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8447-0636-4AF8-A45F-17D5B5CE1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12A6-391E-4B5E-9DAA-6A60D0A70750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8447-0636-4AF8-A45F-17D5B5CE1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47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12A6-391E-4B5E-9DAA-6A60D0A70750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8447-0636-4AF8-A45F-17D5B5CE1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12A6-391E-4B5E-9DAA-6A60D0A70750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8447-0636-4AF8-A45F-17D5B5CE1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95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12A6-391E-4B5E-9DAA-6A60D0A70750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8447-0636-4AF8-A45F-17D5B5CE1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8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12A6-391E-4B5E-9DAA-6A60D0A70750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8447-0636-4AF8-A45F-17D5B5CE1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0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12A6-391E-4B5E-9DAA-6A60D0A70750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8447-0636-4AF8-A45F-17D5B5CE1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0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12A6-391E-4B5E-9DAA-6A60D0A70750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8447-0636-4AF8-A45F-17D5B5CE1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5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12A6-391E-4B5E-9DAA-6A60D0A70750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8447-0636-4AF8-A45F-17D5B5CE1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81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12A6-391E-4B5E-9DAA-6A60D0A70750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8447-0636-4AF8-A45F-17D5B5CE1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12A6-391E-4B5E-9DAA-6A60D0A70750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8447-0636-4AF8-A45F-17D5B5CE1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96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012A6-391E-4B5E-9DAA-6A60D0A70750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68447-0636-4AF8-A45F-17D5B5CE1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3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李峰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17</a:t>
            </a:r>
            <a:r>
              <a:rPr lang="zh-CN" altLang="en-US" dirty="0" smtClean="0"/>
              <a:t>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32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5.2 </a:t>
            </a:r>
            <a:r>
              <a:rPr lang="zh-CN" altLang="en-US" sz="4000" dirty="0" smtClean="0"/>
              <a:t>特征选择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3600" dirty="0" smtClean="0"/>
              <a:t>5.2.1</a:t>
            </a:r>
            <a:r>
              <a:rPr lang="zh-CN" altLang="en-US" sz="3600" dirty="0" smtClean="0"/>
              <a:t> 特征选择问题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特征选择在于选取对训练数据</a:t>
            </a:r>
            <a:r>
              <a:rPr lang="zh-CN" altLang="en-US" dirty="0" smtClean="0">
                <a:solidFill>
                  <a:srgbClr val="FF0000"/>
                </a:solidFill>
              </a:rPr>
              <a:t>具有分类能力</a:t>
            </a:r>
            <a:r>
              <a:rPr lang="zh-CN" altLang="en-US" dirty="0" smtClean="0"/>
              <a:t>的特征。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如何判断一个特征对于当前数据集的分类效果？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也即确定选择特征的准则。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907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396214"/>
              </p:ext>
            </p:extLst>
          </p:nvPr>
        </p:nvGraphicFramePr>
        <p:xfrm>
          <a:off x="4698965" y="440111"/>
          <a:ext cx="7285218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203"/>
                <a:gridCol w="1214203"/>
                <a:gridCol w="1214203"/>
                <a:gridCol w="1214203"/>
                <a:gridCol w="1214203"/>
                <a:gridCol w="121420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年龄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有工作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有自己的房子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信贷情况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类别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845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2845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2845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45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45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2845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中年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2845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5"/>
                          </a:solidFill>
                        </a:rPr>
                        <a:t>中年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2845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5"/>
                          </a:solidFill>
                        </a:rPr>
                        <a:t>中年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45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5"/>
                          </a:solidFill>
                        </a:rPr>
                        <a:t>中年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45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5"/>
                          </a:solidFill>
                        </a:rPr>
                        <a:t>中年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45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45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45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45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45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7091" y="568036"/>
            <a:ext cx="41286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5.1 </a:t>
            </a:r>
            <a:r>
              <a:rPr lang="zh-CN" altLang="en-US" dirty="0"/>
              <a:t>右</a:t>
            </a:r>
            <a:r>
              <a:rPr lang="zh-CN" altLang="en-US" dirty="0" smtClean="0"/>
              <a:t>表是一个由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个样本组成的贷款申请训练数据。数据包括贷款申请人的四个特征。表的最后一列是类别，是否同意贷款，取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个值：是、否。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希望通过所给的训练数据学习一个贷款申请的决策树，用以对未来的贷款申请进行分类。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特征选择</a:t>
            </a:r>
            <a:r>
              <a:rPr lang="zh-CN" altLang="en-US" dirty="0" smtClean="0"/>
              <a:t>是决定用哪个特征来划分特征空间。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1" y="3948545"/>
            <a:ext cx="4255320" cy="23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5.2.2 </a:t>
            </a:r>
            <a:r>
              <a:rPr lang="zh-CN" altLang="en-US" sz="4000" dirty="0" smtClean="0"/>
              <a:t>信息增益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6291"/>
                <a:ext cx="10515600" cy="468067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熵：在信息论中，是</a:t>
                </a:r>
                <a:r>
                  <a:rPr lang="zh-CN" altLang="en-US" dirty="0"/>
                  <a:t>接收的每条消息中包含的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信息的平均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量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（比较</a:t>
                </a:r>
                <a:r>
                  <a:rPr lang="zh-CN" altLang="en-US" dirty="0"/>
                  <a:t>不可能发生的事情，当它发生了，会提供更多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信息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熵：表示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随机变量不确定性</a:t>
                </a:r>
                <a:r>
                  <a:rPr lang="zh-CN" altLang="en-US" dirty="0"/>
                  <a:t>的度量</a:t>
                </a:r>
                <a:r>
                  <a:rPr lang="zh-CN" altLang="en-US" dirty="0" smtClean="0"/>
                  <a:t>。熵</a:t>
                </a:r>
                <a:r>
                  <a:rPr lang="zh-CN" altLang="en-US" dirty="0"/>
                  <a:t>越大，随机变量的不确定性就越大</a:t>
                </a:r>
                <a:r>
                  <a:rPr lang="zh-CN" altLang="en-US" dirty="0" smtClean="0"/>
                  <a:t>。（举例：抛硬币）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设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是一个取有限个值的离散随机变量，其概率分布为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则随机变量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的熵定义为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6291"/>
                <a:ext cx="10515600" cy="4680672"/>
              </a:xfrm>
              <a:blipFill rotWithShape="0">
                <a:blip r:embed="rId2"/>
                <a:stretch>
                  <a:fillRect l="-1043" t="-3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7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当随机变量只有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两个</a:t>
                </a:r>
                <a:r>
                  <a:rPr lang="zh-CN" altLang="en-US" dirty="0" smtClean="0"/>
                  <a:t>值，例如</a:t>
                </a:r>
                <a:r>
                  <a:rPr lang="en-US" altLang="zh-CN" dirty="0" smtClean="0"/>
                  <a:t>1,0</a:t>
                </a:r>
                <a:r>
                  <a:rPr lang="zh-CN" altLang="en-US" dirty="0" smtClean="0"/>
                  <a:t>时，即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的分布为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P(X=1)=p , P(X=0)=1-p , 0&lt;=p&lt;=1.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则熵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熵</a:t>
                </a:r>
                <a:r>
                  <a:rPr lang="en-US" altLang="zh-CN" dirty="0" smtClean="0"/>
                  <a:t>H(p)</a:t>
                </a:r>
                <a:r>
                  <a:rPr lang="zh-CN" altLang="en-US" dirty="0" smtClean="0"/>
                  <a:t>随概率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变化的曲线如右图：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可知，当</a:t>
                </a:r>
                <a:r>
                  <a:rPr lang="en-US" altLang="zh-CN" dirty="0" smtClean="0"/>
                  <a:t>p=0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p=1</a:t>
                </a:r>
                <a:r>
                  <a:rPr lang="zh-CN" altLang="en-US" dirty="0" smtClean="0"/>
                  <a:t>时，</a:t>
                </a:r>
                <a:r>
                  <a:rPr lang="en-US" altLang="zh-CN" dirty="0" smtClean="0"/>
                  <a:t>H(p)=0</a:t>
                </a:r>
                <a:r>
                  <a:rPr lang="zh-CN" altLang="en-US" dirty="0" smtClean="0"/>
                  <a:t>，随机变量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完全没有不确定性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54" y="2993710"/>
            <a:ext cx="3906982" cy="290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4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条件熵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2434"/>
                <a:ext cx="10515600" cy="4734529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zh-CN" altLang="en-US" sz="6000" dirty="0" smtClean="0"/>
                  <a:t>设有随机变量</a:t>
                </a:r>
                <a:r>
                  <a:rPr lang="en-US" altLang="zh-CN" sz="6000" dirty="0" smtClean="0"/>
                  <a:t>(X,Y),</a:t>
                </a:r>
                <a:r>
                  <a:rPr lang="zh-CN" altLang="en-US" sz="6000" dirty="0" smtClean="0"/>
                  <a:t>其</a:t>
                </a:r>
                <a:r>
                  <a:rPr lang="zh-CN" altLang="en-US" sz="6000" dirty="0" smtClean="0">
                    <a:solidFill>
                      <a:srgbClr val="00B050"/>
                    </a:solidFill>
                  </a:rPr>
                  <a:t>联合概率</a:t>
                </a:r>
                <a:r>
                  <a:rPr lang="zh-CN" altLang="en-US" sz="6000" dirty="0" smtClean="0"/>
                  <a:t>分布为</a:t>
                </a:r>
                <a:endParaRPr lang="en-US" altLang="zh-CN" sz="6000" dirty="0" smtClean="0"/>
              </a:p>
              <a:p>
                <a:pPr marL="0" indent="0">
                  <a:buNone/>
                </a:pPr>
                <a:r>
                  <a:rPr lang="en-US" altLang="zh-CN" sz="60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6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6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6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6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6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6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6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6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6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6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6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6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6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6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6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6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6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60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6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6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6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6000" dirty="0" smtClean="0"/>
              </a:p>
              <a:p>
                <a:endParaRPr lang="en-US" altLang="zh-CN" sz="6000" dirty="0" smtClean="0"/>
              </a:p>
              <a:p>
                <a:r>
                  <a:rPr lang="zh-CN" altLang="en-US" sz="6000" dirty="0" smtClean="0"/>
                  <a:t>条件熵</a:t>
                </a:r>
                <a:r>
                  <a:rPr lang="en-US" altLang="zh-CN" sz="6000" dirty="0"/>
                  <a:t>H(Y|X)</a:t>
                </a:r>
                <a:r>
                  <a:rPr lang="zh-CN" altLang="en-US" sz="6000" dirty="0"/>
                  <a:t>表示在</a:t>
                </a:r>
                <a:r>
                  <a:rPr lang="zh-CN" altLang="en-US" sz="6000" dirty="0">
                    <a:solidFill>
                      <a:srgbClr val="00B050"/>
                    </a:solidFill>
                  </a:rPr>
                  <a:t>已知随机变量</a:t>
                </a:r>
                <a:r>
                  <a:rPr lang="en-US" altLang="zh-CN" sz="6000" dirty="0">
                    <a:solidFill>
                      <a:srgbClr val="00B050"/>
                    </a:solidFill>
                  </a:rPr>
                  <a:t>X</a:t>
                </a:r>
                <a:r>
                  <a:rPr lang="zh-CN" altLang="en-US" sz="6000" dirty="0">
                    <a:solidFill>
                      <a:srgbClr val="00B050"/>
                    </a:solidFill>
                  </a:rPr>
                  <a:t>的条件下随机变量</a:t>
                </a:r>
                <a:r>
                  <a:rPr lang="en-US" altLang="zh-CN" sz="6000" dirty="0">
                    <a:solidFill>
                      <a:srgbClr val="00B050"/>
                    </a:solidFill>
                  </a:rPr>
                  <a:t>Y</a:t>
                </a:r>
                <a:r>
                  <a:rPr lang="zh-CN" altLang="en-US" sz="6000" dirty="0">
                    <a:solidFill>
                      <a:srgbClr val="00B050"/>
                    </a:solidFill>
                  </a:rPr>
                  <a:t>的</a:t>
                </a:r>
                <a:r>
                  <a:rPr lang="zh-CN" altLang="en-US" sz="6000" dirty="0" smtClean="0">
                    <a:solidFill>
                      <a:srgbClr val="00B050"/>
                    </a:solidFill>
                  </a:rPr>
                  <a:t>不确定性</a:t>
                </a:r>
                <a:r>
                  <a:rPr lang="zh-CN" altLang="en-US" sz="6000" dirty="0" smtClean="0"/>
                  <a:t>。</a:t>
                </a:r>
                <a:endParaRPr lang="en-US" altLang="zh-CN" sz="6000" dirty="0" smtClean="0"/>
              </a:p>
              <a:p>
                <a:endParaRPr lang="en-US" altLang="zh-CN" sz="6000" dirty="0" smtClean="0"/>
              </a:p>
              <a:p>
                <a:r>
                  <a:rPr lang="zh-CN" altLang="en-US" sz="6000" dirty="0"/>
                  <a:t>定义</a:t>
                </a:r>
                <a14:m>
                  <m:oMath xmlns:m="http://schemas.openxmlformats.org/officeDocument/2006/math">
                    <m:r>
                      <a:rPr lang="zh-CN" altLang="en-US" sz="6000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6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6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zh-CN" sz="6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6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6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6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6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6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6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6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600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6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6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zh-CN" sz="6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6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6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6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6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6000" i="1">
                            <a:latin typeface="Cambria Math" panose="02040503050406030204" pitchFamily="18" charset="0"/>
                          </a:rPr>
                          <m:t>,    </m:t>
                        </m:r>
                        <m:sSub>
                          <m:sSubPr>
                            <m:ctrlPr>
                              <a:rPr lang="en-US" altLang="zh-CN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6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6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6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6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6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6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6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6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6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6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6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6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6000" i="1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zh-CN" sz="6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60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en-US" altLang="zh-CN" sz="6000" dirty="0" smtClean="0"/>
              </a:p>
              <a:p>
                <a:pPr>
                  <a:lnSpc>
                    <a:spcPct val="120000"/>
                  </a:lnSpc>
                </a:pPr>
                <a:endParaRPr lang="en-US" altLang="zh-CN" sz="600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sz="6000" dirty="0" smtClean="0"/>
                  <a:t>当</a:t>
                </a:r>
                <a:r>
                  <a:rPr lang="zh-CN" altLang="en-US" sz="6000" dirty="0"/>
                  <a:t>熵和条件熵中的概率由数据估计（特别是极大似然估计）得到时，所</a:t>
                </a:r>
                <a:r>
                  <a:rPr lang="zh-CN" altLang="en-US" sz="6000" dirty="0" smtClean="0"/>
                  <a:t>对</a:t>
                </a:r>
                <a:endParaRPr lang="en-US" altLang="zh-CN" sz="60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6000" dirty="0" smtClean="0"/>
                  <a:t>应的熵</a:t>
                </a:r>
                <a:r>
                  <a:rPr lang="zh-CN" altLang="en-US" sz="6000" dirty="0"/>
                  <a:t>分别称为</a:t>
                </a:r>
                <a:r>
                  <a:rPr lang="zh-CN" altLang="en-US" sz="6000" dirty="0">
                    <a:solidFill>
                      <a:srgbClr val="FF0000"/>
                    </a:solidFill>
                  </a:rPr>
                  <a:t>经验熵</a:t>
                </a:r>
                <a:r>
                  <a:rPr lang="zh-CN" altLang="en-US" sz="6000" dirty="0"/>
                  <a:t>和</a:t>
                </a:r>
                <a:r>
                  <a:rPr lang="zh-CN" altLang="en-US" sz="6000" dirty="0">
                    <a:solidFill>
                      <a:srgbClr val="FF0000"/>
                    </a:solidFill>
                  </a:rPr>
                  <a:t>经验条件熵</a:t>
                </a:r>
                <a:r>
                  <a:rPr lang="zh-CN" altLang="en-US" sz="6000" dirty="0"/>
                  <a:t>。</a:t>
                </a:r>
                <a:endParaRPr lang="en-US" altLang="zh-CN" sz="6000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2434"/>
                <a:ext cx="10515600" cy="4734529"/>
              </a:xfrm>
              <a:blipFill rotWithShape="0">
                <a:blip r:embed="rId2"/>
                <a:stretch>
                  <a:fillRect l="-928" t="-3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3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信息增益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信息增益表示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得知特征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的信息而使得类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Y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的信息不确定性减少的程度。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5.2</a:t>
                </a:r>
                <a:r>
                  <a:rPr lang="zh-CN" altLang="en-US" dirty="0" smtClean="0"/>
                  <a:t>（信息增益）特征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对训练数据集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的信息增益</a:t>
                </a:r>
                <a:r>
                  <a:rPr lang="en-US" altLang="zh-CN" dirty="0" smtClean="0"/>
                  <a:t>g(D,A),</a:t>
                </a:r>
                <a:r>
                  <a:rPr lang="zh-CN" altLang="en-US" dirty="0" smtClean="0"/>
                  <a:t>定义为集合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的经验熵</a:t>
                </a:r>
                <a:r>
                  <a:rPr lang="en-US" altLang="zh-CN" dirty="0" smtClean="0"/>
                  <a:t>H(D)</a:t>
                </a:r>
                <a:r>
                  <a:rPr lang="zh-CN" altLang="en-US" dirty="0" smtClean="0"/>
                  <a:t>与特征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给定条件下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的经验条件熵</a:t>
                </a:r>
                <a:r>
                  <a:rPr lang="en-US" altLang="zh-CN" dirty="0" smtClean="0"/>
                  <a:t>H(D|A)</a:t>
                </a:r>
                <a:r>
                  <a:rPr lang="zh-CN" altLang="en-US" dirty="0" smtClean="0"/>
                  <a:t>之差，即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根据信息增益准则的特征选择方法是：对训练数据集（或子集）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，计算其每个特征的信息增益，并比较它们的大小，选择信息增益最大的特征。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681" r="-2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1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信息增益的具体公式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设训练数据集为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|D|</a:t>
                </a:r>
                <a:r>
                  <a:rPr lang="zh-CN" altLang="en-US" dirty="0" smtClean="0"/>
                  <a:t>表示其样本容量，即样本个数。设有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k=1,2,…,K.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|</a:t>
                </a:r>
                <a:r>
                  <a:rPr lang="zh-CN" altLang="en-US" dirty="0" smtClean="0"/>
                  <a:t>为属于类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的样本个数，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  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设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特征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个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不同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取值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,…,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根据</m:t>
                    </m:r>
                  </m:oMath>
                </a14:m>
                <a:r>
                  <a:rPr lang="zh-CN" altLang="en-US" dirty="0" smtClean="0"/>
                  <a:t>特征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的取值将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划分为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个子集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,…,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样本个数，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记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子集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中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属于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类</m:t>
                        </m:r>
                      </m:e>
                    </m:nary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的样本的集合为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|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的样本个数。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05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信息增益算法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输入：训练数据集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和特征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输出：特征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对训练数据集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的信息增益</a:t>
                </a:r>
                <a:r>
                  <a:rPr lang="en-US" altLang="zh-CN" dirty="0" smtClean="0"/>
                  <a:t>g(D,A).</a:t>
                </a:r>
              </a:p>
              <a:p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计算数据集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的经验熵</a:t>
                </a:r>
                <a:r>
                  <a:rPr lang="en-US" altLang="zh-CN" dirty="0" smtClean="0"/>
                  <a:t>H(D)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(2)</a:t>
                </a:r>
                <a:r>
                  <a:rPr lang="zh-CN" altLang="en-US" dirty="0" smtClean="0"/>
                  <a:t>计算特征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对数据集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的经验条件熵</a:t>
                </a:r>
                <a:r>
                  <a:rPr lang="en-US" altLang="zh-CN" dirty="0" smtClean="0"/>
                  <a:t>H(D|A)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(3)</a:t>
                </a:r>
                <a:r>
                  <a:rPr lang="zh-CN" altLang="en-US" dirty="0" smtClean="0"/>
                  <a:t>计算信息增益 </a:t>
                </a:r>
                <a:r>
                  <a:rPr lang="en-US" altLang="zh-CN" dirty="0" smtClean="0"/>
                  <a:t>g(D,A)=H(D)-H(D|A)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62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例</a:t>
            </a:r>
            <a:r>
              <a:rPr lang="en-US" altLang="zh-CN" sz="2400" dirty="0" smtClean="0"/>
              <a:t>5.2  </a:t>
            </a:r>
            <a:r>
              <a:rPr lang="zh-CN" altLang="en-US" sz="2400" dirty="0" smtClean="0"/>
              <a:t>对表</a:t>
            </a:r>
            <a:r>
              <a:rPr lang="en-US" altLang="zh-CN" sz="2400" dirty="0" smtClean="0"/>
              <a:t>5.1</a:t>
            </a:r>
            <a:r>
              <a:rPr lang="zh-CN" altLang="en-US" sz="2400" dirty="0" smtClean="0"/>
              <a:t>所给的训练数据集</a:t>
            </a:r>
            <a:r>
              <a:rPr lang="en-US" altLang="zh-CN" sz="2400" dirty="0" smtClean="0"/>
              <a:t>D,</a:t>
            </a:r>
            <a:br>
              <a:rPr lang="en-US" altLang="zh-CN" sz="2400" dirty="0" smtClean="0"/>
            </a:br>
            <a:r>
              <a:rPr lang="zh-CN" altLang="en-US" sz="2400" dirty="0" smtClean="0"/>
              <a:t>根据信息增益准则选择最优特征。</a:t>
            </a:r>
            <a:endParaRPr lang="zh-CN" altLang="en-US" sz="2400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651575"/>
              </p:ext>
            </p:extLst>
          </p:nvPr>
        </p:nvGraphicFramePr>
        <p:xfrm>
          <a:off x="5597235" y="365125"/>
          <a:ext cx="647007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346"/>
                <a:gridCol w="1078346"/>
                <a:gridCol w="1078346"/>
                <a:gridCol w="1078346"/>
                <a:gridCol w="1078346"/>
                <a:gridCol w="1078346"/>
              </a:tblGrid>
              <a:tr h="509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年龄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有工作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有自己的房子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信贷情况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类别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1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291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291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1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1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291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中年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291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5"/>
                          </a:solidFill>
                        </a:rPr>
                        <a:t>中年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291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5"/>
                          </a:solidFill>
                        </a:rPr>
                        <a:t>中年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1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5"/>
                          </a:solidFill>
                        </a:rPr>
                        <a:t>中年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1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5"/>
                          </a:solidFill>
                        </a:rPr>
                        <a:t>中年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1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1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1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1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1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38" y="1690688"/>
            <a:ext cx="3686175" cy="695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38200" y="2618509"/>
                <a:ext cx="46482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这里分别以</a:t>
                </a:r>
                <a:r>
                  <a:rPr lang="en-US" altLang="zh-CN" dirty="0" smtClean="0"/>
                  <a:t>A1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A2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A3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A4</a:t>
                </a:r>
                <a:r>
                  <a:rPr lang="zh-CN" altLang="en-US" dirty="0" smtClean="0"/>
                  <a:t>依次表示这四个特性。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=0.420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=0.363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18509"/>
                <a:ext cx="4648200" cy="3970318"/>
              </a:xfrm>
              <a:prstGeom prst="rect">
                <a:avLst/>
              </a:prstGeom>
              <a:blipFill rotWithShape="0">
                <a:blip r:embed="rId3"/>
                <a:stretch>
                  <a:fillRect l="-1181" t="-1382" r="-525" b="-1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3373511"/>
            <a:ext cx="4305300" cy="1638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75" y="5120482"/>
            <a:ext cx="44386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5.2.3 </a:t>
            </a:r>
            <a:r>
              <a:rPr lang="zh-CN" altLang="en-US" sz="3600" dirty="0" smtClean="0"/>
              <a:t>信息增益比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以信息增益作为划分训练数据集的特征，存在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偏向于选择取值较多的特征</a:t>
                </a:r>
                <a:r>
                  <a:rPr lang="zh-CN" altLang="en-US" dirty="0" smtClean="0"/>
                  <a:t>的问题。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5.3</a:t>
                </a:r>
                <a:r>
                  <a:rPr lang="zh-CN" altLang="en-US" dirty="0" smtClean="0"/>
                  <a:t>（信息增益比）特征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对训练数据集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的信息增益比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定义</m:t>
                    </m:r>
                  </m:oMath>
                </a14:m>
                <a:r>
                  <a:rPr lang="zh-CN" altLang="en-US" dirty="0" smtClean="0"/>
                  <a:t>为其信息增益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dirty="0" smtClean="0"/>
                  <a:t>训练数据集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关于特征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的值的熵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之比</m:t>
                    </m:r>
                  </m:oMath>
                </a14:m>
                <a:r>
                  <a:rPr lang="zh-CN" altLang="en-US" dirty="0" smtClean="0"/>
                  <a:t>，即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60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131" y="18933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    第五章 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4901"/>
            <a:ext cx="10515600" cy="4662062"/>
          </a:xfrm>
        </p:spPr>
        <p:txBody>
          <a:bodyPr/>
          <a:lstStyle/>
          <a:p>
            <a:r>
              <a:rPr lang="en-US" altLang="zh-CN" dirty="0" smtClean="0"/>
              <a:t>  5.1  </a:t>
            </a:r>
            <a:r>
              <a:rPr lang="zh-CN" altLang="en-US" dirty="0" smtClean="0"/>
              <a:t>决策树模型与学习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5.2  </a:t>
            </a:r>
            <a:r>
              <a:rPr lang="zh-CN" altLang="en-US" dirty="0" smtClean="0"/>
              <a:t>特征选择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5.3  </a:t>
            </a:r>
            <a:r>
              <a:rPr lang="zh-CN" altLang="en-US" dirty="0" smtClean="0"/>
              <a:t>决策树的生成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5.4  </a:t>
            </a:r>
            <a:r>
              <a:rPr lang="zh-CN" altLang="en-US" dirty="0" smtClean="0"/>
              <a:t>决策树的剪枝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>  5.5  CART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1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5.3 </a:t>
            </a:r>
            <a:r>
              <a:rPr lang="zh-CN" altLang="en-US" sz="4000" dirty="0" smtClean="0"/>
              <a:t>决策树的生成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5.3.1 ID3</a:t>
            </a:r>
            <a:r>
              <a:rPr lang="zh-CN" altLang="en-US" sz="3600" dirty="0" smtClean="0"/>
              <a:t>算法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输入：训练数据集</a:t>
                </a:r>
                <a:r>
                  <a:rPr lang="en-US" altLang="zh-CN" sz="2000" dirty="0" smtClean="0"/>
                  <a:t>D,</a:t>
                </a:r>
                <a:r>
                  <a:rPr lang="zh-CN" altLang="en-US" sz="2000" dirty="0" smtClean="0"/>
                  <a:t>特征集</a:t>
                </a:r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，阈值</a:t>
                </a:r>
                <a:r>
                  <a:rPr lang="el-GR" altLang="zh-CN" sz="2000" dirty="0" smtClean="0"/>
                  <a:t>ε</a:t>
                </a:r>
                <a:r>
                  <a:rPr lang="zh-CN" altLang="en-US" sz="2000" dirty="0" smtClean="0"/>
                  <a:t>；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输出：决策树</a:t>
                </a:r>
                <a:r>
                  <a:rPr lang="en-US" altLang="zh-CN" sz="2000" dirty="0" smtClean="0"/>
                  <a:t>T.</a:t>
                </a:r>
              </a:p>
              <a:p>
                <a:r>
                  <a:rPr lang="zh-CN" altLang="en-US" sz="2000" dirty="0" smtClean="0"/>
                  <a:t>（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）若</a:t>
                </a:r>
                <a:r>
                  <a:rPr lang="en-US" altLang="zh-CN" sz="2000" dirty="0" smtClean="0"/>
                  <a:t>D</a:t>
                </a:r>
                <a:r>
                  <a:rPr lang="zh-CN" altLang="en-US" sz="2000" dirty="0" smtClean="0"/>
                  <a:t>中所有实例属于同一类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en-US" altLang="zh-CN" sz="2000" dirty="0" smtClean="0"/>
                  <a:t>T</a:t>
                </a:r>
                <a:r>
                  <a:rPr lang="zh-CN" altLang="en-US" sz="2000" dirty="0" smtClean="0"/>
                  <a:t>为单结点树，并将类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作为该结点的类标记，返回</a:t>
                </a:r>
                <a:r>
                  <a:rPr lang="en-US" altLang="zh-CN" sz="2000" dirty="0" smtClean="0"/>
                  <a:t>T;</a:t>
                </a:r>
              </a:p>
              <a:p>
                <a:r>
                  <a:rPr lang="zh-CN" altLang="en-US" sz="2000" dirty="0" smtClean="0"/>
                  <a:t>（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）若</a:t>
                </a:r>
                <a:r>
                  <a:rPr lang="en-US" altLang="zh-CN" sz="2000" dirty="0" smtClean="0"/>
                  <a:t>A=Ø</a:t>
                </a:r>
                <a:r>
                  <a:rPr lang="zh-CN" altLang="en-US" sz="2000" dirty="0" smtClean="0"/>
                  <a:t>，则</a:t>
                </a:r>
                <a:r>
                  <a:rPr lang="en-US" altLang="zh-CN" sz="2000" dirty="0" smtClean="0"/>
                  <a:t>T</a:t>
                </a:r>
                <a:r>
                  <a:rPr lang="zh-CN" altLang="en-US" sz="2000" dirty="0" smtClean="0"/>
                  <a:t>为单结点树，并将</a:t>
                </a:r>
                <a:r>
                  <a:rPr lang="en-US" altLang="zh-CN" sz="2000" dirty="0" smtClean="0"/>
                  <a:t>D</a:t>
                </a:r>
                <a:r>
                  <a:rPr lang="zh-CN" altLang="en-US" sz="2000" dirty="0" smtClean="0"/>
                  <a:t>中实例数最大的类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作为</m:t>
                    </m:r>
                  </m:oMath>
                </a14:m>
                <a:r>
                  <a:rPr lang="zh-CN" altLang="en-US" sz="2000" dirty="0" smtClean="0"/>
                  <a:t>该结点的类标记，返回</a:t>
                </a:r>
                <a:r>
                  <a:rPr lang="en-US" altLang="zh-CN" sz="2000" dirty="0" smtClean="0"/>
                  <a:t>T;</a:t>
                </a:r>
              </a:p>
              <a:p>
                <a:r>
                  <a:rPr lang="zh-CN" altLang="en-US" sz="2000" dirty="0" smtClean="0"/>
                  <a:t>（</a:t>
                </a:r>
                <a:r>
                  <a:rPr lang="en-US" altLang="zh-CN" sz="2000" dirty="0" smtClean="0"/>
                  <a:t>3</a:t>
                </a:r>
                <a:r>
                  <a:rPr lang="zh-CN" altLang="en-US" sz="2000" dirty="0" smtClean="0"/>
                  <a:t>）否则，计算</a:t>
                </a:r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中各特征对</a:t>
                </a:r>
                <a:r>
                  <a:rPr lang="en-US" altLang="zh-CN" sz="2000" dirty="0" smtClean="0"/>
                  <a:t>D</a:t>
                </a:r>
                <a:r>
                  <a:rPr lang="zh-CN" altLang="en-US" sz="2000" dirty="0" smtClean="0"/>
                  <a:t>的信息增益，选择信息增益最大的特征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;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 smtClean="0"/>
                  <a:t>（</a:t>
                </a:r>
                <a:r>
                  <a:rPr lang="en-US" altLang="zh-CN" sz="2000" dirty="0" smtClean="0"/>
                  <a:t>4</a:t>
                </a:r>
                <a:r>
                  <a:rPr lang="zh-CN" altLang="en-US" sz="2000" dirty="0" smtClean="0"/>
                  <a:t>）</a:t>
                </a:r>
                <a:r>
                  <a:rPr lang="zh-CN" altLang="en-US" sz="200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 smtClean="0"/>
                  <a:t>信息增益小于阈值</a:t>
                </a:r>
                <a:r>
                  <a:rPr lang="el-GR" altLang="zh-CN" sz="2000" dirty="0" smtClean="0"/>
                  <a:t>ε</a:t>
                </a:r>
                <a:r>
                  <a:rPr lang="zh-CN" altLang="en-US" sz="2000" dirty="0" smtClean="0"/>
                  <a:t>，则置</a:t>
                </a:r>
                <a:r>
                  <a:rPr lang="en-US" altLang="zh-CN" sz="2000" dirty="0" smtClean="0"/>
                  <a:t>T</a:t>
                </a:r>
                <a:r>
                  <a:rPr lang="zh-CN" altLang="en-US" sz="2000" dirty="0" smtClean="0"/>
                  <a:t>为单结点树，并将</a:t>
                </a:r>
                <a:r>
                  <a:rPr lang="en-US" altLang="zh-CN" sz="2000" dirty="0" smtClean="0"/>
                  <a:t>D</a:t>
                </a:r>
                <a:r>
                  <a:rPr lang="zh-CN" altLang="en-US" sz="2000" dirty="0" smtClean="0"/>
                  <a:t>中实例数最大的类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作为该结点的类标记，返回</a:t>
                </a:r>
                <a:r>
                  <a:rPr lang="en-US" altLang="zh-CN" sz="2000" dirty="0" smtClean="0"/>
                  <a:t>T;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 smtClean="0"/>
                  <a:t>（</a:t>
                </a:r>
                <a:r>
                  <a:rPr lang="en-US" altLang="zh-CN" sz="2000" dirty="0" smtClean="0"/>
                  <a:t>5</a:t>
                </a:r>
                <a:r>
                  <a:rPr lang="zh-CN" altLang="en-US" sz="2000" dirty="0" smtClean="0"/>
                  <a:t>）否则，对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的每一个可能值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依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将</m:t>
                    </m:r>
                  </m:oMath>
                </a14:m>
                <a:r>
                  <a:rPr lang="en-US" altLang="zh-CN" sz="2000" dirty="0" smtClean="0"/>
                  <a:t>D</a:t>
                </a:r>
                <a:r>
                  <a:rPr lang="zh-CN" altLang="en-US" sz="2000" dirty="0" smtClean="0"/>
                  <a:t>分割为若干个非空子集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将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2000" dirty="0" smtClean="0"/>
                  <a:t>实例数最大的类作为标记，构建子结点，由结点及其子结点构成树</a:t>
                </a:r>
                <a:r>
                  <a:rPr lang="en-US" altLang="zh-CN" sz="2000" dirty="0" smtClean="0"/>
                  <a:t>T</a:t>
                </a:r>
                <a:r>
                  <a:rPr lang="zh-CN" altLang="en-US" sz="2000" dirty="0" smtClean="0"/>
                  <a:t>，返回</a:t>
                </a:r>
                <a:r>
                  <a:rPr lang="en-US" altLang="zh-CN" sz="2000" dirty="0" smtClean="0"/>
                  <a:t>T;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 smtClean="0"/>
                  <a:t>（</a:t>
                </a:r>
                <a:r>
                  <a:rPr lang="en-US" altLang="zh-CN" sz="2000" dirty="0" smtClean="0"/>
                  <a:t>6</a:t>
                </a:r>
                <a:r>
                  <a:rPr lang="zh-CN" altLang="en-US" sz="2000" dirty="0" smtClean="0"/>
                  <a:t>）对第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 smtClean="0"/>
                  <a:t>个子结点，以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为训练集，以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−{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 smtClean="0"/>
                  <a:t>为特征集，递归地调用步</a:t>
                </a:r>
                <a:r>
                  <a:rPr lang="en-US" altLang="zh-CN" sz="2000" dirty="0" smtClean="0"/>
                  <a:t>(1)~(5),</a:t>
                </a:r>
                <a:r>
                  <a:rPr lang="zh-CN" altLang="en-US" sz="2000" dirty="0" smtClean="0"/>
                  <a:t>得到子树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返回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82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5.3 </a:t>
            </a:r>
            <a:r>
              <a:rPr lang="zh-CN" altLang="en-US" sz="2800" dirty="0" smtClean="0"/>
              <a:t>对表</a:t>
            </a:r>
            <a:r>
              <a:rPr lang="en-US" altLang="zh-CN" sz="2800" dirty="0" smtClean="0"/>
              <a:t>5.1</a:t>
            </a:r>
            <a:r>
              <a:rPr lang="zh-CN" altLang="en-US" sz="2800" dirty="0" smtClean="0"/>
              <a:t>的训练数据集，利用</a:t>
            </a:r>
            <a:r>
              <a:rPr lang="en-US" altLang="zh-CN" sz="2800" dirty="0" smtClean="0"/>
              <a:t>ID3</a:t>
            </a:r>
            <a:r>
              <a:rPr lang="zh-CN" altLang="en-US" sz="2800" dirty="0" smtClean="0"/>
              <a:t>算法建立决策树</a:t>
            </a:r>
            <a:endParaRPr lang="zh-CN" altLang="en-US" sz="28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658374"/>
              </p:ext>
            </p:extLst>
          </p:nvPr>
        </p:nvGraphicFramePr>
        <p:xfrm>
          <a:off x="6279093" y="2786425"/>
          <a:ext cx="4102865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467"/>
                <a:gridCol w="731520"/>
                <a:gridCol w="942536"/>
                <a:gridCol w="1120769"/>
                <a:gridCol w="8205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有工作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信贷情况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青年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青年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青年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青年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老年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老年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非常好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老年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906641" y="1621199"/>
            <a:ext cx="2064327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有自己的房子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sz="1200" dirty="0" smtClean="0"/>
              <a:t>3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502727" y="2064545"/>
            <a:ext cx="1274618" cy="6096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285738"/>
              </p:ext>
            </p:extLst>
          </p:nvPr>
        </p:nvGraphicFramePr>
        <p:xfrm>
          <a:off x="1110497" y="2724826"/>
          <a:ext cx="379614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473"/>
                <a:gridCol w="734291"/>
                <a:gridCol w="942109"/>
                <a:gridCol w="1149925"/>
                <a:gridCol w="4433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有工作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信贷情况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青年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非常好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非常好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老年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非常好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老年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5938804" y="2064545"/>
            <a:ext cx="2106850" cy="721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906641" y="2264898"/>
            <a:ext cx="537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是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26469" y="225373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否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87995" y="5655212"/>
            <a:ext cx="1814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表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57982" y="6519446"/>
            <a:ext cx="1814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表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2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需</m:t>
                    </m:r>
                  </m:oMath>
                </a14:m>
                <a:r>
                  <a:rPr lang="zh-CN" altLang="en-US" dirty="0" smtClean="0"/>
                  <a:t>从特征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 smtClean="0"/>
                  <a:t>年龄），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（有工作</m:t>
                    </m:r>
                  </m:oMath>
                </a14:m>
                <a:r>
                  <a:rPr lang="zh-CN" altLang="en-US" dirty="0" smtClean="0"/>
                  <a:t>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（信贷情况</m:t>
                    </m:r>
                  </m:oMath>
                </a14:m>
                <a:r>
                  <a:rPr lang="zh-CN" altLang="en-US" dirty="0" smtClean="0"/>
                  <a:t>）中选择新的特征，计算各个特征的信息增益：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=H(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)-H(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)=0.918-0.667=0.251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)-H(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)=</a:t>
                </a:r>
                <a:r>
                  <a:rPr lang="en-US" altLang="zh-CN" dirty="0" smtClean="0"/>
                  <a:t>0.918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)-H(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 smtClean="0"/>
                  <a:t>)=0.474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于是选择信息增益最大的特征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（有工作）作为结点的特征。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661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05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 flipH="1">
            <a:off x="4051494" y="1437582"/>
            <a:ext cx="1315329" cy="422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706837" y="1859613"/>
            <a:ext cx="485335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711480" y="1455502"/>
            <a:ext cx="1512277" cy="422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7075462" y="1899351"/>
            <a:ext cx="393896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360960" y="1086782"/>
            <a:ext cx="393896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95999" y="1000482"/>
            <a:ext cx="161309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有自己的房子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81376" y="1424690"/>
            <a:ext cx="55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251916" y="1466500"/>
            <a:ext cx="55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738489" y="2306315"/>
            <a:ext cx="55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404609" y="2269575"/>
            <a:ext cx="657665" cy="432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495169" y="2209789"/>
            <a:ext cx="55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431257" y="2345840"/>
            <a:ext cx="55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455288" y="2302850"/>
            <a:ext cx="626014" cy="438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595380" y="1859613"/>
            <a:ext cx="116058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有工作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67280"/>
              </p:ext>
            </p:extLst>
          </p:nvPr>
        </p:nvGraphicFramePr>
        <p:xfrm>
          <a:off x="4011633" y="2716784"/>
          <a:ext cx="3249639" cy="1548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70"/>
                <a:gridCol w="769102"/>
                <a:gridCol w="1217650"/>
                <a:gridCol w="6893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信贷情况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青年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5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老年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老年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非常好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5088986" y="4389121"/>
            <a:ext cx="1003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表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54763"/>
              </p:ext>
            </p:extLst>
          </p:nvPr>
        </p:nvGraphicFramePr>
        <p:xfrm>
          <a:off x="7431257" y="2822246"/>
          <a:ext cx="313006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58"/>
                <a:gridCol w="786361"/>
                <a:gridCol w="1138932"/>
                <a:gridCol w="663709"/>
              </a:tblGrid>
              <a:tr h="202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信贷情况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青年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青年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青年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老年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8367934" y="5461727"/>
            <a:ext cx="10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表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5.3.2 C4.5</a:t>
            </a:r>
            <a:r>
              <a:rPr lang="zh-CN" altLang="en-US" sz="3600" dirty="0" smtClean="0"/>
              <a:t>的生成算法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C4.5</a:t>
            </a:r>
            <a:r>
              <a:rPr lang="zh-CN" altLang="en-US" dirty="0" smtClean="0"/>
              <a:t>算法与</a:t>
            </a:r>
            <a:r>
              <a:rPr lang="en-US" altLang="zh-CN" dirty="0" smtClean="0"/>
              <a:t>ID3</a:t>
            </a:r>
            <a:r>
              <a:rPr lang="zh-CN" altLang="en-US" dirty="0" smtClean="0"/>
              <a:t>算法相似，</a:t>
            </a:r>
            <a:r>
              <a:rPr lang="en-US" altLang="zh-CN" dirty="0" smtClean="0"/>
              <a:t>C4.5</a:t>
            </a:r>
            <a:r>
              <a:rPr lang="zh-CN" altLang="en-US" dirty="0" smtClean="0"/>
              <a:t>算法对</a:t>
            </a:r>
            <a:r>
              <a:rPr lang="en-US" altLang="zh-CN" dirty="0" smtClean="0"/>
              <a:t>ID3</a:t>
            </a:r>
            <a:r>
              <a:rPr lang="zh-CN" altLang="en-US" dirty="0" smtClean="0"/>
              <a:t>算法进行了改进</a:t>
            </a:r>
            <a:r>
              <a:rPr lang="en-US" altLang="zh-CN" dirty="0" smtClean="0"/>
              <a:t>.C4.5</a:t>
            </a:r>
            <a:r>
              <a:rPr lang="zh-CN" altLang="en-US" dirty="0" smtClean="0"/>
              <a:t>在生成的过程中，用</a:t>
            </a:r>
            <a:r>
              <a:rPr lang="zh-CN" altLang="en-US" dirty="0" smtClean="0">
                <a:solidFill>
                  <a:srgbClr val="FF0000"/>
                </a:solidFill>
              </a:rPr>
              <a:t>信息增益比</a:t>
            </a:r>
            <a:r>
              <a:rPr lang="zh-CN" altLang="en-US" dirty="0" smtClean="0"/>
              <a:t>来选择特征。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1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5.4 </a:t>
            </a:r>
            <a:r>
              <a:rPr lang="zh-CN" altLang="en-US" sz="3600" dirty="0" smtClean="0"/>
              <a:t>决策树的剪枝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决策树生成算法对于训练集是很准确的，但是会造成过拟合，所以需要通过剪枝来提高泛化能力。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剪枝思路</a:t>
                </a:r>
                <a:r>
                  <a:rPr lang="zh-CN" altLang="en-US" dirty="0" smtClean="0"/>
                  <a:t>：就是在决策树对训练数据的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预测误差</a:t>
                </a:r>
                <a:r>
                  <a:rPr lang="zh-CN" altLang="en-US" dirty="0" smtClean="0"/>
                  <a:t>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树复杂度</a:t>
                </a:r>
                <a:r>
                  <a:rPr lang="zh-CN" altLang="en-US" dirty="0" smtClean="0"/>
                  <a:t>之间找到一个</a:t>
                </a:r>
                <a:r>
                  <a:rPr lang="en-US" altLang="zh-CN" dirty="0" smtClean="0"/>
                  <a:t>balance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预测误差</a:t>
                </a:r>
                <a:r>
                  <a:rPr lang="zh-CN" altLang="en-US" dirty="0" smtClean="0"/>
                  <a:t>：为所有叶结点的经验熵的和，设树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的叶结点个数为</a:t>
                </a:r>
                <a:r>
                  <a:rPr lang="en-US" altLang="zh-CN" dirty="0" smtClean="0"/>
                  <a:t>|T|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是树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的叶结点，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 smtClean="0"/>
                  <a:t>该叶结点的样本点个数，其中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类</m:t>
                    </m:r>
                  </m:oMath>
                </a14:m>
                <a:r>
                  <a:rPr lang="zh-CN" altLang="en-US" dirty="0" smtClean="0"/>
                  <a:t>样本点有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个，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=1,2,…,</a:t>
                </a:r>
                <a:r>
                  <a:rPr lang="en-US" altLang="zh-CN" i="1" dirty="0" smtClean="0"/>
                  <a:t>K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 smtClean="0"/>
                  <a:t>叶结点</a:t>
                </a:r>
                <a:r>
                  <a:rPr lang="en-US" altLang="zh-CN" i="1" dirty="0" smtClean="0"/>
                  <a:t>t</a:t>
                </a:r>
                <a:r>
                  <a:rPr lang="zh-CN" altLang="en-US" dirty="0" smtClean="0"/>
                  <a:t>的经验熵。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决策树学习的损失函数</a:t>
                </a:r>
                <a:r>
                  <a:rPr lang="zh-CN" altLang="en-US" dirty="0" smtClean="0"/>
                  <a:t>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CN" dirty="0" smtClean="0"/>
                  <a:t>+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|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|.(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&gt;=0)</a:t>
                </a:r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48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算法</a:t>
            </a:r>
            <a:r>
              <a:rPr lang="en-US" altLang="zh-CN" sz="3200" dirty="0" smtClean="0"/>
              <a:t>5.4 </a:t>
            </a:r>
            <a:r>
              <a:rPr lang="zh-CN" altLang="en-US" sz="3200" dirty="0" smtClean="0"/>
              <a:t>树的剪枝算法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输入：生成算法产生的整个树</a:t>
                </a:r>
                <a:r>
                  <a:rPr lang="en-US" altLang="zh-CN" i="1" dirty="0" smtClean="0"/>
                  <a:t>T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参数</a:t>
                </a:r>
                <a:r>
                  <a:rPr lang="en-US" altLang="zh-CN" i="1" dirty="0" smtClean="0"/>
                  <a:t>a</a:t>
                </a:r>
                <a:r>
                  <a:rPr lang="en-US" altLang="zh-CN" dirty="0" smtClean="0"/>
                  <a:t>;</a:t>
                </a:r>
              </a:p>
              <a:p>
                <a:r>
                  <a:rPr lang="zh-CN" altLang="en-US" dirty="0" smtClean="0"/>
                  <a:t>输出：修建后的子树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(1)   </a:t>
                </a:r>
                <a:r>
                  <a:rPr lang="zh-CN" altLang="en-US" dirty="0" smtClean="0"/>
                  <a:t>计算每个结点的经验熵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(2)   </a:t>
                </a:r>
                <a:r>
                  <a:rPr lang="zh-CN" altLang="en-US" dirty="0" smtClean="0"/>
                  <a:t>递归地从树的叶结点向上回缩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:r>
                  <a:rPr lang="zh-CN" altLang="en-US" dirty="0" smtClean="0"/>
                  <a:t>设一组叶结点回缩到其父结点之前与之后的整体树分别为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其对应的损失函数分别是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，如果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dirty="0" smtClean="0"/>
                  <a:t>)&lt;=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</a:t>
                </a:r>
                <a:r>
                  <a:rPr lang="zh-CN" altLang="en-US" dirty="0" smtClean="0"/>
                  <a:t>则进行剪枝，即将父结点变为新的叶结点。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(3)    </a:t>
                </a:r>
                <a:r>
                  <a:rPr lang="zh-CN" altLang="en-US" dirty="0" smtClean="0"/>
                  <a:t>返回</a:t>
                </a:r>
                <a:r>
                  <a:rPr lang="en-US" altLang="zh-CN" dirty="0" smtClean="0"/>
                  <a:t>(2)</a:t>
                </a:r>
                <a:r>
                  <a:rPr lang="zh-CN" altLang="en-US" dirty="0" smtClean="0"/>
                  <a:t>，直至不能继续为止，得到损失函数最小的子树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4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5.5  CART</a:t>
            </a:r>
            <a:r>
              <a:rPr lang="zh-CN" altLang="en-US" sz="3600" dirty="0" smtClean="0"/>
              <a:t>（分类与回归树）算法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CART</a:t>
            </a:r>
            <a:r>
              <a:rPr lang="zh-CN" altLang="en-US" dirty="0" smtClean="0"/>
              <a:t>同样由</a:t>
            </a:r>
            <a:r>
              <a:rPr lang="zh-CN" altLang="en-US" dirty="0" smtClean="0">
                <a:solidFill>
                  <a:srgbClr val="FF0000"/>
                </a:solidFill>
              </a:rPr>
              <a:t>特征选择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树的生成</a:t>
            </a:r>
            <a:r>
              <a:rPr lang="zh-CN" altLang="en-US" dirty="0" smtClean="0"/>
              <a:t>及</a:t>
            </a:r>
            <a:r>
              <a:rPr lang="zh-CN" altLang="en-US" dirty="0" smtClean="0">
                <a:solidFill>
                  <a:srgbClr val="FF0000"/>
                </a:solidFill>
              </a:rPr>
              <a:t>剪枝</a:t>
            </a:r>
            <a:r>
              <a:rPr lang="zh-CN" altLang="en-US" dirty="0" smtClean="0"/>
              <a:t>组成，即可以用于分类也可以用于回归。</a:t>
            </a:r>
            <a:endParaRPr lang="en-US" altLang="zh-CN" dirty="0" smtClean="0"/>
          </a:p>
          <a:p>
            <a:r>
              <a:rPr lang="en-US" altLang="zh-CN" dirty="0" smtClean="0"/>
              <a:t>CART</a:t>
            </a:r>
            <a:r>
              <a:rPr lang="zh-CN" altLang="en-US" dirty="0" smtClean="0"/>
              <a:t>假设决策树是</a:t>
            </a:r>
            <a:r>
              <a:rPr lang="zh-CN" altLang="en-US" b="1" dirty="0" smtClean="0">
                <a:solidFill>
                  <a:srgbClr val="FF0000"/>
                </a:solidFill>
              </a:rPr>
              <a:t>二叉树</a:t>
            </a:r>
            <a:r>
              <a:rPr lang="zh-CN" altLang="en-US" dirty="0" smtClean="0"/>
              <a:t>，内部结点特征的取值为“是”和“否。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这样的决策树等价于递归地二分每个特征。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）决策树生成：基于训练数据集生成决策树，生成的决策树要尽量大；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）决策树剪枝：用验证数据集对已生成的树进行剪枝并选择最优子树，这时用损失函数最小作为剪枝的标准。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90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5.5.1 CART</a:t>
            </a:r>
            <a:r>
              <a:rPr lang="zh-CN" altLang="en-US" sz="3600" dirty="0" smtClean="0"/>
              <a:t>生成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5079874"/>
          </a:xfrm>
        </p:spPr>
        <p:txBody>
          <a:bodyPr/>
          <a:lstStyle/>
          <a:p>
            <a:r>
              <a:rPr lang="zh-CN" altLang="en-US" dirty="0" smtClean="0"/>
              <a:t>决策树的生成就是递归地构建二叉决策树的过程。对回归树用平方误差最小化准则，对分类树用基尼指数</a:t>
            </a:r>
            <a:r>
              <a:rPr lang="en-US" altLang="zh-CN" dirty="0" smtClean="0"/>
              <a:t>(Gini index)</a:t>
            </a:r>
            <a:r>
              <a:rPr lang="zh-CN" altLang="en-US" dirty="0" smtClean="0"/>
              <a:t>最小化准则，进行特征选择，生成二叉树。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996" y="2403349"/>
            <a:ext cx="4476750" cy="3743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9091" y="3200400"/>
            <a:ext cx="4655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最开始我们可以按：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表面覆盖为毛发与非毛发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表面覆盖为鳞片与非鳞片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chemeClr val="accent1"/>
                </a:solidFill>
              </a:rPr>
              <a:t>恒温与非恒温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/>
              <a:t>来产生当前结点的左右两个孩子。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我们将</a:t>
            </a:r>
            <a:r>
              <a:rPr lang="en-US" altLang="zh-CN" dirty="0" smtClean="0"/>
              <a:t>Gini</a:t>
            </a:r>
            <a:r>
              <a:rPr lang="zh-CN" altLang="en-US" dirty="0" smtClean="0"/>
              <a:t>指数来作为准则判别哪种划分比较好。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23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GINI</a:t>
            </a:r>
            <a:r>
              <a:rPr lang="zh-CN" altLang="en-US" sz="2800" dirty="0" smtClean="0"/>
              <a:t>指数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dirty="0" smtClean="0"/>
                  <a:t>定义：分类问题中，假设有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个类，样本点属于第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类的概率为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dirty="0" smtClean="0"/>
                  <a:t>概率分布的基尼指数定义为：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 smtClean="0"/>
                  <a:t>=1-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dirty="0" smtClean="0"/>
                  <a:t>比如体温为恒温时包含哺乳类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个，鸟类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个：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=1−[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49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dirty="0" smtClean="0"/>
                  <a:t>体温为非恒温时包含爬行类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个、鱼类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个、两栖类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个，则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b="0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dirty="0" smtClean="0"/>
                  <a:t>Gini</a:t>
                </a:r>
                <a:r>
                  <a:rPr lang="zh-CN" altLang="en-US" dirty="0" smtClean="0"/>
                  <a:t>增益为：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𝐺𝑎𝑖𝑛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49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dirty="0" smtClean="0"/>
                  <a:t>最好的划分就是使得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𝐺𝑎𝑖𝑛</m:t>
                    </m:r>
                  </m:oMath>
                </a14:m>
                <a:r>
                  <a:rPr lang="zh-CN" altLang="en-US" dirty="0" smtClean="0"/>
                  <a:t>最小的划分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  <a:blipFill rotWithShape="0">
                <a:blip r:embed="rId2"/>
                <a:stretch>
                  <a:fillRect l="-928" t="-2359" b="-1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16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5.1 </a:t>
            </a:r>
            <a:r>
              <a:rPr lang="zh-CN" altLang="en-US" sz="4000" dirty="0" smtClean="0"/>
              <a:t>决策树模型与学习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5.1.1  </a:t>
            </a:r>
            <a:r>
              <a:rPr lang="zh-CN" altLang="en-US" dirty="0" smtClean="0"/>
              <a:t>决策树模型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5.1.2  </a:t>
            </a:r>
            <a:r>
              <a:rPr lang="zh-CN" altLang="en-US" dirty="0" smtClean="0"/>
              <a:t>决策树与</a:t>
            </a:r>
            <a:r>
              <a:rPr lang="en-US" altLang="zh-CN" dirty="0" smtClean="0"/>
              <a:t>if-then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5.1.3  </a:t>
            </a:r>
            <a:r>
              <a:rPr lang="zh-CN" altLang="en-US" dirty="0" smtClean="0"/>
              <a:t>决策树与条件概率分布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5.1.4  </a:t>
            </a:r>
            <a:r>
              <a:rPr lang="zh-CN" altLang="en-US" dirty="0" smtClean="0"/>
              <a:t>决策树学习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50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5.5.2 CART</a:t>
            </a:r>
            <a:r>
              <a:rPr lang="zh-CN" altLang="en-US" sz="3600" dirty="0" smtClean="0"/>
              <a:t>剪枝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算法步骤：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首先从生成算法产生的决策树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低端开始不断剪枝，直到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的根结点，形成一个子树序列</a:t>
                </a:r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然后通过交叉验证法在独立的验证数据集上对于子树序列进行测试，从中选取最优子树。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3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实验结果</a:t>
            </a:r>
            <a:endParaRPr lang="zh-CN" altLang="en-US" sz="3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662" y="948229"/>
            <a:ext cx="6629400" cy="3629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0" y="1682110"/>
            <a:ext cx="6057900" cy="3667125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630" y="1037889"/>
            <a:ext cx="5381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3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264141"/>
              </p:ext>
            </p:extLst>
          </p:nvPr>
        </p:nvGraphicFramePr>
        <p:xfrm>
          <a:off x="966989" y="4015034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UCI\method\precision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iris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Breast-cancer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感知机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73.33%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朴素贝叶斯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97.8%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95.62%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95.614%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决策树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96.4286%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98.5507%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07" y="538967"/>
            <a:ext cx="8384146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5.1.1 </a:t>
            </a:r>
            <a:r>
              <a:rPr lang="zh-CN" altLang="en-US" sz="4000" dirty="0" smtClean="0"/>
              <a:t>决策树模型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什么是决策树？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5.1</a:t>
            </a:r>
            <a:r>
              <a:rPr lang="zh-CN" altLang="en-US" dirty="0" smtClean="0"/>
              <a:t>（决策树） 分类决策树模型是一种描述对实例进行分类的树形结构。决策树由</a:t>
            </a:r>
            <a:r>
              <a:rPr lang="zh-CN" altLang="en-US" dirty="0" smtClean="0">
                <a:solidFill>
                  <a:srgbClr val="FF0000"/>
                </a:solidFill>
              </a:rPr>
              <a:t>结点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有向边</a:t>
            </a:r>
            <a:r>
              <a:rPr lang="zh-CN" altLang="en-US" dirty="0" smtClean="0"/>
              <a:t>组成。结点有两种类型：</a:t>
            </a:r>
            <a:r>
              <a:rPr lang="zh-CN" altLang="en-US" dirty="0" smtClean="0">
                <a:solidFill>
                  <a:srgbClr val="FF0000"/>
                </a:solidFill>
              </a:rPr>
              <a:t>内部结点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叶节点</a:t>
            </a:r>
            <a:r>
              <a:rPr lang="zh-CN" altLang="en-US" dirty="0" smtClean="0"/>
              <a:t>。内部结点表示一个特征或属性，叶节点表示一个类。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137" y="3646724"/>
            <a:ext cx="3148937" cy="253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4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例</a:t>
            </a:r>
            <a:r>
              <a:rPr lang="en-US" altLang="zh-CN" sz="4000" dirty="0" smtClean="0"/>
              <a:t>1. </a:t>
            </a:r>
            <a:r>
              <a:rPr lang="zh-CN" altLang="en-US" sz="4000" dirty="0" smtClean="0"/>
              <a:t>找对象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8079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决策树</a:t>
            </a:r>
            <a:r>
              <a:rPr lang="zh-CN" altLang="en-US" dirty="0"/>
              <a:t>分类的思想类似于找对象。现想象一个女孩的母亲要给这个女孩</a:t>
            </a:r>
            <a:r>
              <a:rPr lang="zh-CN" altLang="en-US" dirty="0" smtClean="0"/>
              <a:t>介绍男朋友</a:t>
            </a:r>
            <a:r>
              <a:rPr lang="zh-CN" altLang="en-US" dirty="0"/>
              <a:t>，于是有了下面的对话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 </a:t>
            </a:r>
            <a:r>
              <a:rPr lang="zh-CN" altLang="en-US" dirty="0" smtClean="0"/>
              <a:t>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女儿</a:t>
            </a:r>
            <a:r>
              <a:rPr lang="zh-CN" altLang="en-US" sz="2400" dirty="0">
                <a:solidFill>
                  <a:srgbClr val="FF0000"/>
                </a:solidFill>
              </a:rPr>
              <a:t>：多大年纪了</a:t>
            </a:r>
            <a:r>
              <a:rPr lang="zh-CN" altLang="en-US" sz="2400" dirty="0" smtClean="0">
                <a:solidFill>
                  <a:srgbClr val="FF0000"/>
                </a:solidFill>
              </a:rPr>
              <a:t>？   </a:t>
            </a:r>
            <a:r>
              <a:rPr lang="en-US" altLang="zh-CN" sz="2400" dirty="0" smtClean="0">
                <a:solidFill>
                  <a:srgbClr val="00B050"/>
                </a:solidFill>
              </a:rPr>
              <a:t>(</a:t>
            </a:r>
            <a:r>
              <a:rPr lang="zh-CN" altLang="en-US" sz="2400" dirty="0" smtClean="0">
                <a:solidFill>
                  <a:srgbClr val="00B050"/>
                </a:solidFill>
              </a:rPr>
              <a:t>年龄</a:t>
            </a:r>
            <a:r>
              <a:rPr lang="en-US" altLang="zh-CN" sz="2400" dirty="0" smtClean="0">
                <a:solidFill>
                  <a:srgbClr val="00B05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/>
            </a:r>
            <a:br>
              <a:rPr lang="zh-CN" altLang="en-US" sz="2400" dirty="0">
                <a:solidFill>
                  <a:srgbClr val="FF0000"/>
                </a:solidFill>
              </a:rPr>
            </a:br>
            <a:r>
              <a:rPr lang="zh-CN" altLang="en-US" sz="2400" dirty="0"/>
              <a:t>      母亲：</a:t>
            </a:r>
            <a:r>
              <a:rPr lang="en-US" altLang="zh-CN" sz="2400" dirty="0"/>
              <a:t>26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zh-CN" altLang="en-US" sz="2400" dirty="0"/>
              <a:t>      </a:t>
            </a:r>
            <a:r>
              <a:rPr lang="zh-CN" altLang="en-US" sz="2400" dirty="0">
                <a:solidFill>
                  <a:srgbClr val="FF0000"/>
                </a:solidFill>
              </a:rPr>
              <a:t>女儿：长的帅不帅</a:t>
            </a:r>
            <a:r>
              <a:rPr lang="zh-CN" altLang="en-US" sz="2400" dirty="0" smtClean="0">
                <a:solidFill>
                  <a:srgbClr val="FF0000"/>
                </a:solidFill>
              </a:rPr>
              <a:t>？   </a:t>
            </a:r>
            <a:r>
              <a:rPr lang="en-US" altLang="zh-CN" sz="2400" dirty="0" smtClean="0">
                <a:solidFill>
                  <a:srgbClr val="00B050"/>
                </a:solidFill>
              </a:rPr>
              <a:t>(</a:t>
            </a:r>
            <a:r>
              <a:rPr lang="zh-CN" altLang="en-US" sz="2400" dirty="0" smtClean="0">
                <a:solidFill>
                  <a:srgbClr val="00B050"/>
                </a:solidFill>
              </a:rPr>
              <a:t>长相</a:t>
            </a:r>
            <a:r>
              <a:rPr lang="en-US" altLang="zh-CN" sz="2400" dirty="0" smtClean="0">
                <a:solidFill>
                  <a:srgbClr val="00B050"/>
                </a:solidFill>
              </a:rPr>
              <a:t>)</a:t>
            </a:r>
            <a:r>
              <a:rPr lang="zh-CN" altLang="en-US" sz="2400" dirty="0">
                <a:solidFill>
                  <a:srgbClr val="00B050"/>
                </a:solidFill>
              </a:rPr>
              <a:t/>
            </a:r>
            <a:br>
              <a:rPr lang="zh-CN" altLang="en-US" sz="2400" dirty="0">
                <a:solidFill>
                  <a:srgbClr val="00B050"/>
                </a:solidFill>
              </a:rPr>
            </a:br>
            <a:r>
              <a:rPr lang="zh-CN" altLang="en-US" sz="2400" dirty="0"/>
              <a:t>      母亲：挺帅的。</a:t>
            </a:r>
            <a:br>
              <a:rPr lang="zh-CN" altLang="en-US" sz="2400" dirty="0"/>
            </a:br>
            <a:r>
              <a:rPr lang="zh-CN" altLang="en-US" sz="2400" dirty="0"/>
              <a:t>      </a:t>
            </a:r>
            <a:r>
              <a:rPr lang="zh-CN" altLang="en-US" sz="2400" dirty="0">
                <a:solidFill>
                  <a:srgbClr val="FF0000"/>
                </a:solidFill>
              </a:rPr>
              <a:t>女儿：收入高不</a:t>
            </a:r>
            <a:r>
              <a:rPr lang="zh-CN" altLang="en-US" sz="2400" dirty="0" smtClean="0">
                <a:solidFill>
                  <a:srgbClr val="FF0000"/>
                </a:solidFill>
              </a:rPr>
              <a:t>？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(</a:t>
            </a:r>
            <a:r>
              <a:rPr lang="zh-CN" altLang="en-US" sz="2400" dirty="0" smtClean="0">
                <a:solidFill>
                  <a:srgbClr val="00B050"/>
                </a:solidFill>
              </a:rPr>
              <a:t>收入情况</a:t>
            </a:r>
            <a:r>
              <a:rPr lang="en-US" altLang="zh-CN" sz="2400" dirty="0" smtClean="0">
                <a:solidFill>
                  <a:srgbClr val="00B050"/>
                </a:solidFill>
              </a:rPr>
              <a:t>)</a:t>
            </a:r>
            <a:r>
              <a:rPr lang="zh-CN" altLang="en-US" sz="2400" dirty="0">
                <a:solidFill>
                  <a:srgbClr val="00B050"/>
                </a:solidFill>
              </a:rPr>
              <a:t/>
            </a:r>
            <a:br>
              <a:rPr lang="zh-CN" altLang="en-US" sz="2400" dirty="0">
                <a:solidFill>
                  <a:srgbClr val="00B050"/>
                </a:solidFill>
              </a:rPr>
            </a:br>
            <a:r>
              <a:rPr lang="zh-CN" altLang="en-US" sz="2400" dirty="0"/>
              <a:t>      母亲：不算很高，中等情况</a:t>
            </a:r>
            <a:r>
              <a:rPr lang="zh-CN" altLang="en-US" sz="2400" dirty="0" smtClean="0"/>
              <a:t>。 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      </a:t>
            </a:r>
            <a:r>
              <a:rPr lang="zh-CN" altLang="en-US" sz="2400" dirty="0">
                <a:solidFill>
                  <a:srgbClr val="FF0000"/>
                </a:solidFill>
              </a:rPr>
              <a:t>女儿：是公务员不</a:t>
            </a:r>
            <a:r>
              <a:rPr lang="zh-CN" altLang="en-US" sz="2400" dirty="0" smtClean="0">
                <a:solidFill>
                  <a:srgbClr val="FF0000"/>
                </a:solidFill>
              </a:rPr>
              <a:t>？  </a:t>
            </a:r>
            <a:r>
              <a:rPr lang="en-US" altLang="zh-CN" sz="2400" dirty="0" smtClean="0">
                <a:solidFill>
                  <a:srgbClr val="00B050"/>
                </a:solidFill>
              </a:rPr>
              <a:t>(</a:t>
            </a:r>
            <a:r>
              <a:rPr lang="zh-CN" altLang="en-US" sz="2400" dirty="0" smtClean="0">
                <a:solidFill>
                  <a:srgbClr val="00B050"/>
                </a:solidFill>
              </a:rPr>
              <a:t>是否公务员</a:t>
            </a:r>
            <a:r>
              <a:rPr lang="en-US" altLang="zh-CN" sz="2400" dirty="0" smtClean="0">
                <a:solidFill>
                  <a:srgbClr val="00B050"/>
                </a:solidFill>
              </a:rPr>
              <a:t>)</a:t>
            </a:r>
            <a:r>
              <a:rPr lang="zh-CN" altLang="en-US" sz="2400" dirty="0">
                <a:solidFill>
                  <a:srgbClr val="00B050"/>
                </a:solidFill>
              </a:rPr>
              <a:t/>
            </a:r>
            <a:br>
              <a:rPr lang="zh-CN" altLang="en-US" sz="2400" dirty="0">
                <a:solidFill>
                  <a:srgbClr val="00B050"/>
                </a:solidFill>
              </a:rPr>
            </a:br>
            <a:r>
              <a:rPr lang="zh-CN" altLang="en-US" sz="2400" dirty="0"/>
              <a:t>      母亲：是，在税务局上班呢。</a:t>
            </a:r>
            <a:br>
              <a:rPr lang="zh-CN" altLang="en-US" sz="2400" dirty="0"/>
            </a:br>
            <a:r>
              <a:rPr lang="zh-CN" altLang="en-US" sz="2400" dirty="0"/>
              <a:t>      </a:t>
            </a:r>
            <a:r>
              <a:rPr lang="zh-CN" altLang="en-US" sz="2400" dirty="0">
                <a:solidFill>
                  <a:srgbClr val="FF0000"/>
                </a:solidFill>
              </a:rPr>
              <a:t>女儿：那好，我去见见。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5" y="2271654"/>
            <a:ext cx="39338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7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5.1.2 </a:t>
            </a:r>
            <a:r>
              <a:rPr lang="zh-CN" altLang="en-US" sz="4000" dirty="0" smtClean="0"/>
              <a:t>决策树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if-then</a:t>
            </a:r>
            <a:r>
              <a:rPr lang="zh-CN" altLang="en-US" dirty="0" smtClean="0"/>
              <a:t>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由决策树的根结点到叶结点的</a:t>
            </a:r>
            <a:r>
              <a:rPr lang="zh-CN" altLang="en-US" dirty="0" smtClean="0">
                <a:solidFill>
                  <a:srgbClr val="00B050"/>
                </a:solidFill>
              </a:rPr>
              <a:t>每一条路径构建一条规则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路径上内部结点的特征对应着规则的条件，而</a:t>
            </a:r>
            <a:r>
              <a:rPr lang="zh-CN" altLang="en-US" dirty="0" smtClean="0">
                <a:solidFill>
                  <a:srgbClr val="00B050"/>
                </a:solidFill>
              </a:rPr>
              <a:t>叶结点的类对应着规则的结论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If-then</a:t>
            </a:r>
            <a:r>
              <a:rPr lang="zh-CN" altLang="en-US" dirty="0" smtClean="0"/>
              <a:t>规则集合的一重要性质：</a:t>
            </a:r>
            <a:r>
              <a:rPr lang="zh-CN" altLang="en-US" dirty="0" smtClean="0">
                <a:solidFill>
                  <a:srgbClr val="C00000"/>
                </a:solidFill>
              </a:rPr>
              <a:t>互斥并且完备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000" y="3524615"/>
            <a:ext cx="2944221" cy="236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9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185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5.1.3 </a:t>
            </a:r>
            <a:r>
              <a:rPr lang="zh-CN" altLang="en-US" sz="4000" dirty="0" smtClean="0"/>
              <a:t>决策树与条件概率分布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90320"/>
            <a:ext cx="2795748" cy="253927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44" y="3590320"/>
            <a:ext cx="3338245" cy="25392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1460310"/>
            <a:ext cx="108033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 将特征空间划分为</a:t>
            </a:r>
            <a:r>
              <a:rPr lang="zh-CN" altLang="en-US" sz="2400" dirty="0" smtClean="0">
                <a:solidFill>
                  <a:srgbClr val="C00000"/>
                </a:solidFill>
              </a:rPr>
              <a:t>互不相交</a:t>
            </a:r>
            <a:r>
              <a:rPr lang="zh-CN" altLang="en-US" sz="2400" dirty="0" smtClean="0"/>
              <a:t>的单元或区域，并在</a:t>
            </a:r>
            <a:r>
              <a:rPr lang="zh-CN" altLang="en-US" sz="2400" dirty="0" smtClean="0">
                <a:solidFill>
                  <a:srgbClr val="C00000"/>
                </a:solidFill>
              </a:rPr>
              <a:t>每个单元定义一个类的概率分布</a:t>
            </a:r>
            <a:r>
              <a:rPr lang="zh-CN" altLang="en-US" sz="2400" dirty="0" smtClean="0"/>
              <a:t>就构成了一个条件概率分布。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各叶结点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单元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上的条件概率往往偏向某一个类，即属于某一类的概率较大，决策树分类时将该结点的实例强行分到条件概率大的那一类去。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385" y="3590321"/>
            <a:ext cx="3128789" cy="25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5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5.1.4 </a:t>
            </a:r>
            <a:r>
              <a:rPr lang="zh-CN" altLang="en-US" sz="4000" dirty="0" smtClean="0"/>
              <a:t>决策树学习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假设给定训练数据集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D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),(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),…,(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)}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   其中，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输入实例，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为特征个数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类标记，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为样本容量。</a:t>
                </a:r>
                <a:endParaRPr lang="en-US" altLang="zh-CN" dirty="0" smtClean="0"/>
              </a:p>
              <a:p>
                <a:r>
                  <a:rPr lang="zh-CN" altLang="en-US" b="1" dirty="0" smtClean="0"/>
                  <a:t>学习目标</a:t>
                </a:r>
                <a:r>
                  <a:rPr lang="zh-CN" altLang="en-US" dirty="0" smtClean="0"/>
                  <a:t>：根据给定的训练数据集构建一个决策树模型，使它能够对实例进行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正确的分类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b="1" dirty="0" smtClean="0"/>
                  <a:t>决策树学习本质</a:t>
                </a:r>
                <a:r>
                  <a:rPr lang="zh-CN" altLang="en-US" dirty="0" smtClean="0"/>
                  <a:t>：从训练数据集中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归纳出一组分类规则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15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5.1.4 </a:t>
            </a:r>
            <a:r>
              <a:rPr lang="zh-CN" altLang="en-US" sz="4000" dirty="0"/>
              <a:t>决策树学习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目标：我们</a:t>
            </a:r>
            <a:r>
              <a:rPr lang="zh-CN" altLang="en-US" dirty="0"/>
              <a:t>需要的是一个</a:t>
            </a:r>
            <a:r>
              <a:rPr lang="zh-CN" altLang="en-US" dirty="0">
                <a:solidFill>
                  <a:srgbClr val="FF0000"/>
                </a:solidFill>
              </a:rPr>
              <a:t>与训练数据矛盾较小</a:t>
            </a:r>
            <a:r>
              <a:rPr lang="zh-CN" altLang="en-US" dirty="0"/>
              <a:t>的决策树，同时</a:t>
            </a:r>
            <a:r>
              <a:rPr lang="zh-CN" altLang="en-US" dirty="0">
                <a:solidFill>
                  <a:srgbClr val="FF0000"/>
                </a:solidFill>
              </a:rPr>
              <a:t>具有很好的泛化能力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决策树学习的损失函数</a:t>
            </a:r>
            <a:r>
              <a:rPr lang="zh-CN" altLang="en-US" dirty="0" smtClean="0">
                <a:sym typeface="Wingdings" panose="05000000000000000000" pitchFamily="2" charset="2"/>
              </a:rPr>
              <a:t>：（通常是）</a:t>
            </a:r>
            <a:r>
              <a:rPr lang="zh-CN" altLang="en-US" dirty="0" smtClean="0">
                <a:solidFill>
                  <a:srgbClr val="00B050"/>
                </a:solidFill>
              </a:rPr>
              <a:t>正则化的极大似然函数</a:t>
            </a:r>
            <a:r>
              <a:rPr lang="zh-CN" altLang="en-US" dirty="0" smtClean="0"/>
              <a:t>。但是基于损失函数找到全局最优决策树是</a:t>
            </a:r>
            <a:r>
              <a:rPr lang="en-US" altLang="zh-CN" dirty="0" smtClean="0"/>
              <a:t>NP-</a:t>
            </a:r>
            <a:r>
              <a:rPr lang="zh-CN" altLang="en-US" dirty="0" smtClean="0"/>
              <a:t>完全问题。</a:t>
            </a:r>
            <a:endParaRPr lang="en-US" altLang="zh-CN" dirty="0"/>
          </a:p>
          <a:p>
            <a:r>
              <a:rPr lang="zh-CN" altLang="en-US" dirty="0" smtClean="0"/>
              <a:t>现实中决策树学习通常采用启发式方法，即局部最优。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具体</a:t>
            </a:r>
            <a:r>
              <a:rPr lang="zh-CN" altLang="en-US" dirty="0" smtClean="0"/>
              <a:t>做法</a:t>
            </a:r>
            <a:r>
              <a:rPr lang="zh-CN" altLang="en-US" dirty="0"/>
              <a:t>：</a:t>
            </a:r>
            <a:r>
              <a:rPr lang="zh-CN" altLang="en-US" dirty="0" smtClean="0"/>
              <a:t>每次</a:t>
            </a:r>
            <a:r>
              <a:rPr lang="zh-CN" altLang="en-US" dirty="0"/>
              <a:t>选择</a:t>
            </a:r>
            <a:r>
              <a:rPr lang="en-US" altLang="zh-CN" dirty="0"/>
              <a:t>feature</a:t>
            </a:r>
            <a:r>
              <a:rPr lang="zh-CN" altLang="en-US" dirty="0"/>
              <a:t>时，都挑选择当前条件下最优的那个</a:t>
            </a:r>
            <a:r>
              <a:rPr lang="en-US" altLang="zh-CN" dirty="0"/>
              <a:t>feature</a:t>
            </a:r>
            <a:r>
              <a:rPr lang="zh-CN" altLang="en-US" dirty="0"/>
              <a:t>作为划分规则，即局部最优的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135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</TotalTime>
  <Words>1722</Words>
  <Application>Microsoft Office PowerPoint</Application>
  <PresentationFormat>宽屏</PresentationFormat>
  <Paragraphs>543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决策树</vt:lpstr>
      <vt:lpstr>    第五章 决策树</vt:lpstr>
      <vt:lpstr>5.1 决策树模型与学习</vt:lpstr>
      <vt:lpstr>5.1.1 决策树模型</vt:lpstr>
      <vt:lpstr>例1. 找对象</vt:lpstr>
      <vt:lpstr>5.1.2 决策树与if-then规则</vt:lpstr>
      <vt:lpstr>5.1.3 决策树与条件概率分布</vt:lpstr>
      <vt:lpstr>5.1.4 决策树学习</vt:lpstr>
      <vt:lpstr>5.1.4 决策树学习</vt:lpstr>
      <vt:lpstr>5.2 特征选择 5.2.1 特征选择问题</vt:lpstr>
      <vt:lpstr>PowerPoint 演示文稿</vt:lpstr>
      <vt:lpstr>5.2.2 信息增益</vt:lpstr>
      <vt:lpstr>熵</vt:lpstr>
      <vt:lpstr>条件熵</vt:lpstr>
      <vt:lpstr>信息增益</vt:lpstr>
      <vt:lpstr>信息增益的具体公式</vt:lpstr>
      <vt:lpstr>信息增益算法</vt:lpstr>
      <vt:lpstr>例5.2  对表5.1所给的训练数据集D, 根据信息增益准则选择最优特征。</vt:lpstr>
      <vt:lpstr>5.2.3 信息增益比</vt:lpstr>
      <vt:lpstr>5.3 决策树的生成 5.3.1 ID3算法</vt:lpstr>
      <vt:lpstr>例5.3 对表5.1的训练数据集，利用ID3算法建立决策树</vt:lpstr>
      <vt:lpstr>PowerPoint 演示文稿</vt:lpstr>
      <vt:lpstr>PowerPoint 演示文稿</vt:lpstr>
      <vt:lpstr>5.3.2 C4.5的生成算法</vt:lpstr>
      <vt:lpstr>5.4 决策树的剪枝</vt:lpstr>
      <vt:lpstr>算法5.4 树的剪枝算法</vt:lpstr>
      <vt:lpstr>5.5  CART（分类与回归树）算法</vt:lpstr>
      <vt:lpstr>5.5.1 CART生成</vt:lpstr>
      <vt:lpstr>GINI指数</vt:lpstr>
      <vt:lpstr>5.5.2 CART剪枝</vt:lpstr>
      <vt:lpstr>实验结果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</dc:title>
  <dc:creator>feng li</dc:creator>
  <cp:lastModifiedBy>feng li</cp:lastModifiedBy>
  <cp:revision>287</cp:revision>
  <dcterms:created xsi:type="dcterms:W3CDTF">2015-04-13T07:36:43Z</dcterms:created>
  <dcterms:modified xsi:type="dcterms:W3CDTF">2015-04-17T03:10:21Z</dcterms:modified>
</cp:coreProperties>
</file>