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8"/>
  </p:notesMasterIdLst>
  <p:sldIdLst>
    <p:sldId id="260" r:id="rId2"/>
    <p:sldId id="298" r:id="rId3"/>
    <p:sldId id="303" r:id="rId4"/>
    <p:sldId id="335" r:id="rId5"/>
    <p:sldId id="307" r:id="rId6"/>
    <p:sldId id="336" r:id="rId7"/>
    <p:sldId id="312" r:id="rId8"/>
    <p:sldId id="306" r:id="rId9"/>
    <p:sldId id="308" r:id="rId10"/>
    <p:sldId id="304" r:id="rId11"/>
    <p:sldId id="310" r:id="rId12"/>
    <p:sldId id="309" r:id="rId13"/>
    <p:sldId id="311" r:id="rId14"/>
    <p:sldId id="314" r:id="rId15"/>
    <p:sldId id="315" r:id="rId16"/>
    <p:sldId id="313" r:id="rId17"/>
    <p:sldId id="316" r:id="rId18"/>
    <p:sldId id="317" r:id="rId19"/>
    <p:sldId id="318" r:id="rId20"/>
    <p:sldId id="319" r:id="rId21"/>
    <p:sldId id="320" r:id="rId22"/>
    <p:sldId id="337" r:id="rId23"/>
    <p:sldId id="325" r:id="rId24"/>
    <p:sldId id="324" r:id="rId25"/>
    <p:sldId id="326" r:id="rId26"/>
    <p:sldId id="321" r:id="rId27"/>
    <p:sldId id="322" r:id="rId28"/>
    <p:sldId id="327" r:id="rId29"/>
    <p:sldId id="328" r:id="rId30"/>
    <p:sldId id="329" r:id="rId31"/>
    <p:sldId id="331" r:id="rId32"/>
    <p:sldId id="332" r:id="rId33"/>
    <p:sldId id="330" r:id="rId34"/>
    <p:sldId id="301" r:id="rId35"/>
    <p:sldId id="302" r:id="rId36"/>
    <p:sldId id="30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85867" autoAdjust="0"/>
  </p:normalViewPr>
  <p:slideViewPr>
    <p:cSldViewPr>
      <p:cViewPr varScale="1">
        <p:scale>
          <a:sx n="97" d="100"/>
          <a:sy n="97" d="100"/>
        </p:scale>
        <p:origin x="-27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不均衡了，有一部分节点处的深度非常深，会导致过拟合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7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2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CART_Classifier.py</a:t>
            </a:r>
          </a:p>
          <a:p>
            <a:r>
              <a:rPr lang="zh-CN" altLang="en-US" dirty="0" smtClean="0"/>
              <a:t>画图调用的是</a:t>
            </a:r>
            <a:r>
              <a:rPr lang="en-US" altLang="zh-CN" dirty="0" smtClean="0"/>
              <a:t>Plot2.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分类回归树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递归调整与封装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建立回归树与预测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分类预测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解决分类问题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算法简介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220" y="4417948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离散特征预处理：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one-hot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编码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1220" y="1052736"/>
            <a:ext cx="8622873" cy="3096344"/>
            <a:chOff x="621220" y="1052736"/>
            <a:chExt cx="8622873" cy="3096344"/>
          </a:xfrm>
        </p:grpSpPr>
        <p:grpSp>
          <p:nvGrpSpPr>
            <p:cNvPr id="8" name="组合 7"/>
            <p:cNvGrpSpPr/>
            <p:nvPr/>
          </p:nvGrpSpPr>
          <p:grpSpPr>
            <a:xfrm>
              <a:off x="621220" y="1052736"/>
              <a:ext cx="8622873" cy="1082348"/>
              <a:chOff x="621220" y="1052736"/>
              <a:chExt cx="8622873" cy="108234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21220" y="1052736"/>
                <a:ext cx="8622873" cy="1082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zh-CN" altLang="en-US" sz="2800" b="1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离散型特征</a:t>
                </a:r>
                <a:endParaRPr lang="en-US" altLang="zh-CN" sz="2800" b="1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endParaRPr>
              </a:p>
              <a:p>
                <a:r>
                  <a:rPr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按</a:t>
                </a:r>
                <a:r>
                  <a:rPr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特征  </a:t>
                </a:r>
                <a:r>
                  <a:rPr lang="en-US" altLang="zh-CN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,</a:t>
                </a:r>
                <a:r>
                  <a:rPr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二分</a:t>
                </a:r>
                <a:r>
                  <a:rPr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标准  </a:t>
                </a:r>
                <a:r>
                  <a:rPr lang="zh-CN" altLang="en-US" sz="28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划分</a:t>
                </a:r>
                <a:r>
                  <a:rPr lang="zh-CN" altLang="en-US" sz="2800" dirty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后</a:t>
                </a:r>
                <a:r>
                  <a:rPr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得到的加权平均基尼指数</a:t>
                </a: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7519245"/>
                  </p:ext>
                </p:extLst>
              </p:nvPr>
            </p:nvGraphicFramePr>
            <p:xfrm>
              <a:off x="3635896" y="1772816"/>
              <a:ext cx="287617" cy="2636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76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35896" y="1772816"/>
                            <a:ext cx="287617" cy="2636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组合 12"/>
            <p:cNvGrpSpPr/>
            <p:nvPr/>
          </p:nvGrpSpPr>
          <p:grpSpPr>
            <a:xfrm>
              <a:off x="990947" y="2272655"/>
              <a:ext cx="6029325" cy="1876425"/>
              <a:chOff x="702915" y="4768978"/>
              <a:chExt cx="6029325" cy="1876425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7297202"/>
                  </p:ext>
                </p:extLst>
              </p:nvPr>
            </p:nvGraphicFramePr>
            <p:xfrm>
              <a:off x="702915" y="5008691"/>
              <a:ext cx="21955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77" name="Equation" r:id="rId5" imgW="4228920" imgH="761760" progId="Equation.DSMT4">
                      <p:embed/>
                    </p:oleObj>
                  </mc:Choice>
                  <mc:Fallback>
                    <p:oleObj name="Equation" r:id="rId5" imgW="422892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915" y="5008691"/>
                            <a:ext cx="21955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5001094"/>
                  </p:ext>
                </p:extLst>
              </p:nvPr>
            </p:nvGraphicFramePr>
            <p:xfrm>
              <a:off x="2998440" y="4768978"/>
              <a:ext cx="3546475" cy="887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78" name="Equation" r:id="rId7" imgW="6540480" imgH="1638000" progId="Equation.DSMT4">
                      <p:embed/>
                    </p:oleObj>
                  </mc:Choice>
                  <mc:Fallback>
                    <p:oleObj name="Equation" r:id="rId7" imgW="654048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8440" y="4768978"/>
                            <a:ext cx="3546475" cy="8874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64142"/>
                  </p:ext>
                </p:extLst>
              </p:nvPr>
            </p:nvGraphicFramePr>
            <p:xfrm>
              <a:off x="2595215" y="5727828"/>
              <a:ext cx="4137025" cy="917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79" name="Equation" r:id="rId9" imgW="7391160" imgH="1638000" progId="Equation.DSMT4">
                      <p:embed/>
                    </p:oleObj>
                  </mc:Choice>
                  <mc:Fallback>
                    <p:oleObj name="Equation" r:id="rId9" imgW="739116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595215" y="5727828"/>
                            <a:ext cx="4137025" cy="9175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3551"/>
              </p:ext>
            </p:extLst>
          </p:nvPr>
        </p:nvGraphicFramePr>
        <p:xfrm>
          <a:off x="1835150" y="1714500"/>
          <a:ext cx="2889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0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150" y="1714500"/>
                        <a:ext cx="288925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97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1220" y="1052736"/>
            <a:ext cx="7321235" cy="830997"/>
            <a:chOff x="621220" y="1052736"/>
            <a:chExt cx="7321235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621220" y="1052736"/>
              <a:ext cx="7321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离散型特征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按特征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300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二分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标准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划分</a:t>
              </a:r>
              <a:r>
                <a:rPr lang="zh-CN" altLang="en-US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后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得到的加权平均基尼指数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320746"/>
                </p:ext>
              </p:extLst>
            </p:nvPr>
          </p:nvGraphicFramePr>
          <p:xfrm>
            <a:off x="3203848" y="1556792"/>
            <a:ext cx="287617" cy="263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5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03848" y="1556792"/>
                          <a:ext cx="287617" cy="2636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离散型例子</a:t>
            </a:r>
            <a:endParaRPr lang="zh-CN" altLang="en-US" dirty="0">
              <a:solidFill>
                <a:srgbClr val="03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99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980728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CART_Classifier.py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函数：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利用计算基尼系数或者加权平均基尼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特征，二分标准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对样本集进行分割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获得最优的特征与最优二分标准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选择最优特征与二分标准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308791"/>
            <a:ext cx="67714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第一：计算基尼系数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可以先动手写一写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groups,classLabels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'''groups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是两个二维矩阵合并的三维矩阵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分别代表左子树样本和右子树样本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表示标签空间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返回值是加权平均基尼系数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'''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5180999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这个函数有两层循环：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外层对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循环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内层对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class_value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循环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439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尼系数函数设计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764704"/>
            <a:ext cx="6988269" cy="3109419"/>
            <a:chOff x="467544" y="980728"/>
            <a:chExt cx="6988269" cy="3109419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980728"/>
              <a:ext cx="3507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groups,classLabels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412491"/>
              <a:ext cx="634019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如果传入的只是一个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的话，计算基尼系数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=0.0 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; 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(data)</a:t>
              </a: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对于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classLabels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中的每个值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label: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找到所有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data[-1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]==label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的样本数量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cou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[d[-1] for d in data].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count(label)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那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的概率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pi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就是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cou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+=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pi*(1-pi)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462" y="3933056"/>
            <a:ext cx="5742278" cy="243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传入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groups=[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首先获取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中总样本数量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</a:t>
            </a:r>
          </a:p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con_gini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中的每个子样本集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spcBef>
                <a:spcPts val="1000"/>
              </a:spcBef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dataLen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/total*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522737" y="1628800"/>
            <a:ext cx="933113" cy="4176464"/>
            <a:chOff x="7196839" y="1628800"/>
            <a:chExt cx="402135" cy="2548070"/>
          </a:xfrm>
        </p:grpSpPr>
        <p:cxnSp>
          <p:nvCxnSpPr>
            <p:cNvPr id="4" name="肘形连接符 3"/>
            <p:cNvCxnSpPr>
              <a:stCxn id="6" idx="3"/>
              <a:endCxn id="7" idx="3"/>
            </p:cNvCxnSpPr>
            <p:nvPr/>
          </p:nvCxnSpPr>
          <p:spPr>
            <a:xfrm flipH="1">
              <a:off x="7196839" y="2284524"/>
              <a:ext cx="402118" cy="1892346"/>
            </a:xfrm>
            <a:prstGeom prst="bentConnector3">
              <a:avLst>
                <a:gd name="adj1" fmla="val -245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598974" y="1628800"/>
              <a:ext cx="0" cy="20882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圆角矩形 4"/>
          <p:cNvSpPr/>
          <p:nvPr/>
        </p:nvSpPr>
        <p:spPr>
          <a:xfrm>
            <a:off x="1763688" y="5517232"/>
            <a:ext cx="439248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10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340768"/>
            <a:ext cx="7704856" cy="4791466"/>
            <a:chOff x="467544" y="764704"/>
            <a:chExt cx="7704856" cy="4185289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3627916" cy="403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groups,class_values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240012"/>
              <a:ext cx="7056784" cy="370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total=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(groups[0])+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(groups[1])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=0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data in groups: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(data)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value in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class_values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pi=[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d[-1] for d in data].count(value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pi=pi/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/total*pi*(1-pi)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return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449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按特征索引和二分标准分割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340768"/>
            <a:ext cx="7704856" cy="1051148"/>
            <a:chOff x="467544" y="764704"/>
            <a:chExt cx="7704856" cy="9181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3547766" cy="403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split(data , index , value)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240012"/>
              <a:ext cx="7056784" cy="44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#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返回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[left , right]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31640" y="239191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 = [] ; right = []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d in data: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( d[index] &lt; value):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left.append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right.append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left , right</a:t>
            </a:r>
          </a:p>
        </p:txBody>
      </p:sp>
    </p:spTree>
    <p:extLst>
      <p:ext uri="{BB962C8B-B14F-4D97-AF65-F5344CB8AC3E}">
        <p14:creationId xmlns:p14="http://schemas.microsoft.com/office/powerpoint/2010/main" val="1825865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052736"/>
            <a:ext cx="7071798" cy="1542375"/>
            <a:chOff x="467544" y="764704"/>
            <a:chExt cx="7071798" cy="1347246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1858201" cy="403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get_split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558" y="1224781"/>
              <a:ext cx="7056784" cy="88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输入：样本集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输出：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 , value ,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子样本集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=[left , right]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8582" y="2699042"/>
            <a:ext cx="7689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具有两层循环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特征索引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该特征的二分标准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对样本集进行划分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并求出基尼系数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通过比较得到最优情况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越小越好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将特征空间的每个值作为二分标准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08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=list(set([d[-1] for d in 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=999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-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-1, []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index in range(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(data[0])-1):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=list(set([d[index] for d in data]))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for value in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groups=split(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groups,label_list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if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=index;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=value;             		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=groups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return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b_index,b_value,b_groups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17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递归建树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添加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考虑三个问题：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递归过程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节点结构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93016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不同，此时的特征不会减少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如果样本标签全部相同就停止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如果样本的数量少于给定阈值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果树的深度大于给定阈值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6066" y="50131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停止的意思是从决策节点变成叶子节点并跳出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因此也需要一个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89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递归过程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如何将总体样本集分割为两个小规模的问题：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124789" cy="45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7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CART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CART(Classification and Regression Tree)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L.Breiman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布雷曼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等人在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1984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年提出的决策树算法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204864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可以处理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连续和离散的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每次决策采用二分方法将样本集分为两个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因此所得的树结构是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64502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对于能解决的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分类和回归问题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分类问题：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Gini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回归问题：最小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均方误差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、最小绝对误差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设定阈值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683568" y="515719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后剪枝：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验证剪枝：用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独立的验证数据集对训练集生长的树进行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剪枝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80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节点结构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32465"/>
            <a:ext cx="8208912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节点结构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使用什么形式保存一棵树，保存哪些信息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使用字典来保存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保存决策点的特征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索引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左右样本集，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左子树，右子树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813" y="273036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注意：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函数返回的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是左右样本集，并不是左右子树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257" y="3632448"/>
            <a:ext cx="78576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tree={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'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'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如何生成子树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(data))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如果不满足终止条件：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index , value , groups=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tree={…}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(left)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‘right'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(right)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30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80728"/>
            <a:ext cx="8208912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，最大深度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，最小分割样本数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minsize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，当前深度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输出：决策树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得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如果标签个数少于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minsize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或者全部相同   或者达到指定深度：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中出现最频繁的标签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获得最优特征索引和最优二分标准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棵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tree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pPr>
              <a:spcAft>
                <a:spcPts val="1000"/>
              </a:spcAft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树分支出的递归没有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30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208912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=999,minsize=1,depth=1):</a:t>
            </a: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求得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的长度小于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minsize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中标签全一样 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此时的树深度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到达了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5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中出现最频繁的标签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index,value,groups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data,labelList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index':index,'value':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value,'left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':{},'right':{}}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tree['left']=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(left,max_depth,minsize,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(right,max_depth,minsize,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209" y="74989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终止条件包括先剪枝的两种条件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>
          <a:xfrm>
            <a:off x="6876256" y="5907149"/>
            <a:ext cx="136815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小练习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845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小练习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908720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CART_Classifier.py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里面应该有以下几个函数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：计算基尼系数和加权平均基尼系数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：根据特征索引和二分标准对数据进行分割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：得到数据集的最优分割特征索引和最优二分标准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：利用递归生成树，并控制树深度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：生成叶子节点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还没给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fit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：给定控制条件，调用递归，生成树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此处可以不写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57301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训练集为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= [[1,2,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'yes'],</a:t>
            </a:r>
          </a:p>
          <a:p>
            <a:pPr lvl="3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1,2,'yes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'],</a:t>
            </a:r>
          </a:p>
          <a:p>
            <a:pPr lvl="3" algn="just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1,0,'no'],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1,1,'no'],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0,2,'no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对训练集进行建树并打印树字典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90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:\决策树课资料\ppt\3. CART分类树\2.4练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878" y="1673935"/>
            <a:ext cx="4518518" cy="33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{'index': 1, 'value': 2, 'left': 'no', 'right': {'index': 0, 'value': 1, 'left': 'no', 'right': 'yes'}}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071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 #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根据树预测给定样本的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测试集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 = [[1,0],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[1,2]]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进行预测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96" y="5013176"/>
            <a:ext cx="725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predict(tree , sample)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的解树类似，但此时的子树就在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'left'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'right'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对应的值中，比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解树过程少一层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49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3.1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037049"/>
            <a:ext cx="8064896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函数：取一个样本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，利用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对其预测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输出：预测类别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首先找到树最外层的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维特征小于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#(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考虑左子树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左子树是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字典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isinstance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更换为左子树；然后递归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                                     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考虑右子树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右子树是字典：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更换为右子树；然后递归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6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所用数据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集：水雷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岩石数据 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文件名为：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train.csv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csv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包含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header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，每一行代表一个个体；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文本共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61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个字段，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前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60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个字段是特征字段为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数值型连续变量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不存在缺失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不包括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号列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文件的最后一列为标签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字符型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，表示样本的实际结果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表示水雷，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表示岩石。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3933056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[[0.02 0.0371 0.0428 ..., 0.009 0.0032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[0.0453 0.0523 0.0843 ..., 0.0052 0.0044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[0.0262 0.0582 0.1099 ..., 0.0095 0.0078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...,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[0.0522 0.0437 0.018 ..., 0.0077 0.0031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[0.0303 0.0353 0.049 ..., 0.0036 0.0048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 0.0363 0.0136 ..., 0.0061 0.0115 'M']]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68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数据读入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常用的三种方法：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pandas.read_csv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open:txt,csv,excel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read_csv:csv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read_excel:excel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181057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data=[]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open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sonar.all-data.csv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r')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row in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if not row: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continue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data.append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row.strip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(','))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###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但是此时返回的每个值都是字符型，需要再转换成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9" y="537321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pd.read_csv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fileName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header=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None,index_col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=None)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df.values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会根据数据的类型自动转换，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float 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50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建树与预测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首先将数据打乱：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np.random.shuffle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将数据集分为训练和验证两部分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train=data[:180]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=data[180:]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train_d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=[d[:-1] for d in train] ;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train_l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[-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1] for d in train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=[d[:-1]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进行训练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tree=fit(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=10,min_size=2)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pre=[predict(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tree,d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计算正确率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 = (pre==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).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().count(true)/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解决回归问题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如果标签列的值不是离散的，这时使用基尼系数或者熵就无法计算不纯度，因此需要新的公式计算连续标签的不纯度：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平方误差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最小绝对误差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4626520"/>
            <a:ext cx="7776864" cy="1431380"/>
            <a:chOff x="852756" y="2492896"/>
            <a:chExt cx="7776864" cy="1431380"/>
          </a:xfrm>
        </p:grpSpPr>
        <p:sp>
          <p:nvSpPr>
            <p:cNvPr id="5" name="TextBox 4"/>
            <p:cNvSpPr txBox="1"/>
            <p:nvPr/>
          </p:nvSpPr>
          <p:spPr>
            <a:xfrm>
              <a:off x="852756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最小绝对误差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83728"/>
                </p:ext>
              </p:extLst>
            </p:nvPr>
          </p:nvGraphicFramePr>
          <p:xfrm>
            <a:off x="2659976" y="3176564"/>
            <a:ext cx="3487737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7" name="Equation" r:id="rId3" imgW="6426000" imgH="1384200" progId="Equation.DSMT4">
                    <p:embed/>
                  </p:oleObj>
                </mc:Choice>
                <mc:Fallback>
                  <p:oleObj name="Equation" r:id="rId3" imgW="6426000" imgH="1384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976" y="3176564"/>
                          <a:ext cx="3487737" cy="747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11560" y="2181057"/>
            <a:ext cx="7776864" cy="2232248"/>
            <a:chOff x="459160" y="2492896"/>
            <a:chExt cx="7776864" cy="2232248"/>
          </a:xfrm>
        </p:grpSpPr>
        <p:sp>
          <p:nvSpPr>
            <p:cNvPr id="10" name="TextBox 9"/>
            <p:cNvSpPr txBox="1"/>
            <p:nvPr/>
          </p:nvSpPr>
          <p:spPr>
            <a:xfrm>
              <a:off x="459160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最小平方误差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1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884668"/>
                </p:ext>
              </p:extLst>
            </p:nvPr>
          </p:nvGraphicFramePr>
          <p:xfrm>
            <a:off x="2339752" y="3140968"/>
            <a:ext cx="4128192" cy="81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8" name="Equation" r:id="rId5" imgW="7607300" imgH="1511300" progId="Equation.DSMT4">
                    <p:embed/>
                  </p:oleObj>
                </mc:Choice>
                <mc:Fallback>
                  <p:oleObj name="Equation" r:id="rId5" imgW="7607300" imgH="151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3140968"/>
                          <a:ext cx="4128192" cy="818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150120"/>
                </p:ext>
              </p:extLst>
            </p:nvPr>
          </p:nvGraphicFramePr>
          <p:xfrm>
            <a:off x="2123728" y="4221088"/>
            <a:ext cx="5246047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09" name="Equation" r:id="rId7" imgW="10604500" imgH="876300" progId="Equation.DSMT4">
                    <p:embed/>
                  </p:oleObj>
                </mc:Choice>
                <mc:Fallback>
                  <p:oleObj name="Equation" r:id="rId7" imgW="10604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221088"/>
                          <a:ext cx="5246047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899592" y="420192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其中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854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1.2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树结构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980728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连续性变量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466496" cy="5040560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436096" y="2565513"/>
            <a:ext cx="3384376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二叉树：每个决策点只有两个分支。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每个决策点是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分割值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，叶子节点表示一种分类或者一个预测值。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也就是每个决策点不仅要确定选取哪个特征，与此同时还要确定“二分标准”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48070"/>
            <a:ext cx="2088232" cy="2017443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3" idx="1"/>
          </p:cNvCxnSpPr>
          <p:nvPr/>
        </p:nvCxnSpPr>
        <p:spPr>
          <a:xfrm flipV="1">
            <a:off x="2483768" y="1556792"/>
            <a:ext cx="2448272" cy="1008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6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平方误差实现：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groups=[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,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代替了分类任务中的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系数的计算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210" y="1895153"/>
            <a:ext cx="75425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mean_square_error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group in groups: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size=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size==0:</a:t>
            </a:r>
          </a:p>
          <a:p>
            <a:pPr marL="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continue</a:t>
            </a:r>
          </a:p>
          <a:p>
            <a:pPr marL="45720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labels=[row[-1] for row in group]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proportion=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np.array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(labels).mean()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error=sum(power(labels - proportion,2))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+=error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4138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停止条件和变成叶子节点：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0"/>
            <a:ext cx="7776864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分类预测时，其中一个停止条件是：如果全部的标签都是一样的那么返回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如果是连续标签，标签值全部相同几乎不可能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设定最小平方误差阈值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代替以上停止条件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如果该分支下标签的最小均方误差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该分支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标签的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均值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作为叶子节点</a:t>
            </a:r>
            <a:endParaRPr kumimoji="1"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727" y="4365104"/>
            <a:ext cx="7542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决策节点转换为叶子节点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均值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正确率改为均方误差：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1035893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如何判断模型的性能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分类预测：正确率，召回率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回归预测：均方误差（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Squar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Error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722717" y="2636912"/>
            <a:ext cx="754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使用均方误差判定模型性能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  <p:graphicFrame>
        <p:nvGraphicFramePr>
          <p:cNvPr id="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37687"/>
              </p:ext>
            </p:extLst>
          </p:nvPr>
        </p:nvGraphicFramePr>
        <p:xfrm>
          <a:off x="3203575" y="3644900"/>
          <a:ext cx="20272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7" name="Equation" r:id="rId3" imgW="3733560" imgH="1587240" progId="Equation.DSMT4">
                  <p:embed/>
                </p:oleObj>
              </mc:Choice>
              <mc:Fallback>
                <p:oleObj name="Equation" r:id="rId3" imgW="373356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4900"/>
                        <a:ext cx="20272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98442" y="4849996"/>
            <a:ext cx="7542584" cy="523220"/>
            <a:chOff x="827584" y="4849996"/>
            <a:chExt cx="7542584" cy="523220"/>
          </a:xfrm>
        </p:grpSpPr>
        <p:sp>
          <p:nvSpPr>
            <p:cNvPr id="8" name="矩形 7"/>
            <p:cNvSpPr/>
            <p:nvPr/>
          </p:nvSpPr>
          <p:spPr>
            <a:xfrm>
              <a:off x="827584" y="4849996"/>
              <a:ext cx="75425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其中    是真实的标签数据，  是预测的标签数据</a:t>
              </a:r>
              <a:r>
                <a:rPr kumimoji="1" lang="en-US" altLang="zh-CN" sz="28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889092"/>
                </p:ext>
              </p:extLst>
            </p:nvPr>
          </p:nvGraphicFramePr>
          <p:xfrm>
            <a:off x="1691680" y="4909095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8" name="Equation" r:id="rId5" imgW="482400" imgH="723600" progId="Equation.DSMT4">
                    <p:embed/>
                  </p:oleObj>
                </mc:Choice>
                <mc:Fallback>
                  <p:oleObj name="Equation" r:id="rId5" imgW="482400" imgH="7236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4909095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662498"/>
                </p:ext>
              </p:extLst>
            </p:nvPr>
          </p:nvGraphicFramePr>
          <p:xfrm>
            <a:off x="5102150" y="4895096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9" name="Equation" r:id="rId7" imgW="482400" imgH="723600" progId="Equation.DSMT4">
                    <p:embed/>
                  </p:oleObj>
                </mc:Choice>
                <mc:Fallback>
                  <p:oleObj name="Equation" r:id="rId7" imgW="482400" imgH="723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150" y="4895096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6470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00351"/>
            <a:ext cx="788923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mean_squar_error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计算均方误差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split(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划分数据集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获得最优特征与二分标准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变成叶子节点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修改的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data,max_depth,min_size,depth,stop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递归建树，每个节点记录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{index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left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stop}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predict(tree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,example)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递归解树，进行预测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(tree,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test_data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test_label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计算预测的均方误差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973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4.5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99875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能不能利用回归树对水雷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岩石数据集进行分类？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52" y="2348880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01008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的设定合理吗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？能不能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选别的？选不同的值会有什么结果？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013176"/>
            <a:ext cx="765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曲线和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AUC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面积是怎么回事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540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水雷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岩石数据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4773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120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1.1 CART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树结构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78620"/>
            <a:ext cx="4441851" cy="5012748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32040" y="1167160"/>
            <a:ext cx="33843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二叉树：每个决策点只有两个分支。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每个决策点是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分割值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‘二分标准’值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，叶子节点表示一种分类或者一个预测值。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961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20559"/>
            <a:ext cx="860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经济学中的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基尼系数：用以衡量一个国家或地区居民收入差距的常用指标。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尼系数介于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0-1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之间，基尼系数越大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不平等程度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越高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提出者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阿尔伯特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赫希曼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296" y="3152779"/>
            <a:ext cx="84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1984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年，布雷曼博士提出基尼系数，用来在决策树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的生成中度量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不确定性程度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我们用到的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基于标签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的基尼系数：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76514"/>
              </p:ext>
            </p:extLst>
          </p:nvPr>
        </p:nvGraphicFramePr>
        <p:xfrm>
          <a:off x="1169988" y="4598988"/>
          <a:ext cx="640873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3" imgW="9804240" imgH="1739880" progId="Equation.DSMT4">
                  <p:embed/>
                </p:oleObj>
              </mc:Choice>
              <mc:Fallback>
                <p:oleObj name="Equation" r:id="rId3" imgW="980424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598988"/>
                        <a:ext cx="640873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493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基尼系数与熵的关系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64" y="1268760"/>
            <a:ext cx="8486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采用二分类的方法，分类的标准如果采用信息熵的绝对增益或者相对增益，会导致数据集被划分成很不均匀的两部分。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因为，分割后的小规模数据集的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纯净度较高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具有较小的信息熵，通过图像可以看出此时的图像的斜率的绝对值非常大，就会导致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增益很大很大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，即使求加权平均后也占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主导地位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04" y="3207843"/>
            <a:ext cx="8479561" cy="3386584"/>
            <a:chOff x="107504" y="3207843"/>
            <a:chExt cx="8479561" cy="338658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3577084"/>
              <a:ext cx="2142857" cy="1790476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774" y="4572989"/>
              <a:ext cx="2133333" cy="190476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3207843"/>
              <a:ext cx="4582270" cy="3386584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>
              <a:endCxn id="15" idx="1"/>
            </p:cNvCxnSpPr>
            <p:nvPr/>
          </p:nvCxnSpPr>
          <p:spPr>
            <a:xfrm flipV="1">
              <a:off x="899592" y="5525370"/>
              <a:ext cx="3790182" cy="3519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835696" y="4005064"/>
              <a:ext cx="439248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175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基尼系数与熵的关系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64" y="1268760"/>
            <a:ext cx="84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基尼系数在数据比较纯净时的斜率的绝对值小于信息熵，从而基尼系数能够将数据集划分成两个较为均衡的两部分，减小过拟合情况。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07" y="2276872"/>
            <a:ext cx="5689521" cy="4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1341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标签列的不纯度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77490"/>
              </p:ext>
            </p:extLst>
          </p:nvPr>
        </p:nvGraphicFramePr>
        <p:xfrm>
          <a:off x="899592" y="1844824"/>
          <a:ext cx="2861908" cy="218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" name="Equation" r:id="rId3" imgW="4444920" imgH="3746160" progId="Equation.DSMT4">
                  <p:embed/>
                </p:oleObj>
              </mc:Choice>
              <mc:Fallback>
                <p:oleObj name="Equation" r:id="rId3" imgW="4444920" imgH="374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2861908" cy="2187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55976" y="1844824"/>
            <a:ext cx="4286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有三个标签：分别是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1 , 2 , 3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出现次数分别是  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1 , 2 , 1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每个标签的所占比例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1/4,1/2,1/4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172" y="4221088"/>
            <a:ext cx="7355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通过叠加得到基尼系数：有两种方法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4964974"/>
            <a:ext cx="2800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初始化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对于每个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</a:t>
            </a:r>
          </a:p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+= pi*(1-pi)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5451" y="4964973"/>
            <a:ext cx="275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初始化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=1.0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对于每个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</a:t>
            </a:r>
          </a:p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-= pi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2658057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基尼系数的增益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9552" y="2808708"/>
            <a:ext cx="8136904" cy="3389458"/>
            <a:chOff x="611560" y="3378160"/>
            <a:chExt cx="7920880" cy="3389458"/>
          </a:xfrm>
        </p:grpSpPr>
        <p:sp>
          <p:nvSpPr>
            <p:cNvPr id="9" name="矩形 8"/>
            <p:cNvSpPr/>
            <p:nvPr/>
          </p:nvSpPr>
          <p:spPr>
            <a:xfrm>
              <a:off x="611560" y="3378160"/>
              <a:ext cx="7920880" cy="1513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zh-CN" altLang="en-US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连续型特征的条件基尼系数</a:t>
              </a:r>
              <a:endParaRPr lang="en-US" altLang="zh-CN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按特征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300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二分标准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划分后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得到的加权平均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条件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基尼指数</a:t>
              </a:r>
              <a:endPara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45474" y="4890328"/>
              <a:ext cx="5904656" cy="1877290"/>
              <a:chOff x="513426" y="5082395"/>
              <a:chExt cx="5904656" cy="1877290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9954868"/>
                  </p:ext>
                </p:extLst>
              </p:nvPr>
            </p:nvGraphicFramePr>
            <p:xfrm>
              <a:off x="513426" y="5322376"/>
              <a:ext cx="2122487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1" name="Equation" r:id="rId3" imgW="4089240" imgH="761760" progId="Equation.DSMT4">
                      <p:embed/>
                    </p:oleObj>
                  </mc:Choice>
                  <mc:Fallback>
                    <p:oleObj name="Equation" r:id="rId3" imgW="408924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26" y="5322376"/>
                            <a:ext cx="2122487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0122019"/>
                  </p:ext>
                </p:extLst>
              </p:nvPr>
            </p:nvGraphicFramePr>
            <p:xfrm>
              <a:off x="2745673" y="5082395"/>
              <a:ext cx="3600400" cy="8880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2" name="Equation" r:id="rId5" imgW="6642000" imgH="1638000" progId="Equation.DSMT4">
                      <p:embed/>
                    </p:oleObj>
                  </mc:Choice>
                  <mc:Fallback>
                    <p:oleObj name="Equation" r:id="rId5" imgW="664200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745673" y="5082395"/>
                            <a:ext cx="3600400" cy="8880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3389075"/>
                  </p:ext>
                </p:extLst>
              </p:nvPr>
            </p:nvGraphicFramePr>
            <p:xfrm>
              <a:off x="2457642" y="6042456"/>
              <a:ext cx="3960440" cy="917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3" name="Equation" r:id="rId7" imgW="7073640" imgH="1638000" progId="Equation.DSMT4">
                      <p:embed/>
                    </p:oleObj>
                  </mc:Choice>
                  <mc:Fallback>
                    <p:oleObj name="Equation" r:id="rId7" imgW="707364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457642" y="6042456"/>
                            <a:ext cx="3960440" cy="91722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68154"/>
              </p:ext>
            </p:extLst>
          </p:nvPr>
        </p:nvGraphicFramePr>
        <p:xfrm>
          <a:off x="827584" y="2204864"/>
          <a:ext cx="682392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9" imgW="11658600" imgH="761760" progId="Equation.DSMT4">
                  <p:embed/>
                </p:oleObj>
              </mc:Choice>
              <mc:Fallback>
                <p:oleObj name="Equation" r:id="rId9" imgW="116586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682392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28119" y="1196752"/>
            <a:ext cx="77732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基尼增益：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原数据集的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基尼系数减去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按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特征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二分标准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分割后的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条件基尼系数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75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6"/>
          <p:cNvGrpSpPr>
            <a:grpSpLocks/>
          </p:cNvGrpSpPr>
          <p:nvPr/>
        </p:nvGrpSpPr>
        <p:grpSpPr bwMode="auto">
          <a:xfrm>
            <a:off x="1684339" y="1989138"/>
            <a:ext cx="5630861" cy="1709737"/>
            <a:chOff x="1597026" y="4653136"/>
            <a:chExt cx="5631331" cy="1709563"/>
          </a:xfrm>
        </p:grpSpPr>
        <p:graphicFrame>
          <p:nvGraphicFramePr>
            <p:cNvPr id="45064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869365"/>
                </p:ext>
              </p:extLst>
            </p:nvPr>
          </p:nvGraphicFramePr>
          <p:xfrm>
            <a:off x="1597026" y="4751551"/>
            <a:ext cx="2108376" cy="1611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3" name="Equation" r:id="rId3" imgW="4444920" imgH="3746160" progId="Equation.DSMT4">
                    <p:embed/>
                  </p:oleObj>
                </mc:Choice>
                <mc:Fallback>
                  <p:oleObj name="Equation" r:id="rId3" imgW="4444920" imgH="3746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026" y="4751551"/>
                          <a:ext cx="2108376" cy="1611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71264"/>
                </p:ext>
              </p:extLst>
            </p:nvPr>
          </p:nvGraphicFramePr>
          <p:xfrm>
            <a:off x="4675444" y="4653136"/>
            <a:ext cx="2552913" cy="1007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4" name="Equation" r:id="rId5" imgW="6451560" imgH="2806560" progId="Equation.DSMT4">
                    <p:embed/>
                  </p:oleObj>
                </mc:Choice>
                <mc:Fallback>
                  <p:oleObj name="Equation" r:id="rId5" imgW="6451560" imgH="280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4" y="4653136"/>
                          <a:ext cx="2552913" cy="1007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141389"/>
                </p:ext>
              </p:extLst>
            </p:nvPr>
          </p:nvGraphicFramePr>
          <p:xfrm>
            <a:off x="4731011" y="5934118"/>
            <a:ext cx="2490995" cy="319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5" name="Equation" r:id="rId7" imgW="6413400" imgH="901440" progId="Equation.DSMT4">
                    <p:embed/>
                  </p:oleObj>
                </mc:Choice>
                <mc:Fallback>
                  <p:oleObj name="Equation" r:id="rId7" imgW="6413400" imgH="901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1011" y="5934118"/>
                          <a:ext cx="2490995" cy="319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3780020" y="5229339"/>
              <a:ext cx="863672" cy="2873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780020" y="5516648"/>
              <a:ext cx="863672" cy="576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467544" y="1174750"/>
            <a:ext cx="8424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按特征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30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二分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划分</a:t>
            </a:r>
            <a:r>
              <a:rPr lang="zh-CN" altLang="en-US" sz="2800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得到的加权平均基尼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指数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358701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4033604"/>
            <a:ext cx="7344816" cy="763548"/>
            <a:chOff x="899592" y="3703639"/>
            <a:chExt cx="7344816" cy="763548"/>
          </a:xfrm>
        </p:grpSpPr>
        <p:graphicFrame>
          <p:nvGraphicFramePr>
            <p:cNvPr id="45062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104473"/>
                </p:ext>
              </p:extLst>
            </p:nvPr>
          </p:nvGraphicFramePr>
          <p:xfrm>
            <a:off x="899592" y="3896221"/>
            <a:ext cx="20796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6" name="Equation" r:id="rId9" imgW="4000320" imgH="761760" progId="Equation.DSMT4">
                    <p:embed/>
                  </p:oleObj>
                </mc:Choice>
                <mc:Fallback>
                  <p:oleObj name="Equation" r:id="rId9" imgW="400032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3896221"/>
                          <a:ext cx="207962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077504"/>
                </p:ext>
              </p:extLst>
            </p:nvPr>
          </p:nvGraphicFramePr>
          <p:xfrm>
            <a:off x="3030538" y="3703639"/>
            <a:ext cx="5213870" cy="763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7" name="Equation" r:id="rId11" imgW="9778680" imgH="1434960" progId="Equation.DSMT4">
                    <p:embed/>
                  </p:oleObj>
                </mc:Choice>
                <mc:Fallback>
                  <p:oleObj name="Equation" r:id="rId11" imgW="9778680" imgH="1434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30538" y="3703639"/>
                          <a:ext cx="5213870" cy="7635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23851"/>
              </p:ext>
            </p:extLst>
          </p:nvPr>
        </p:nvGraphicFramePr>
        <p:xfrm>
          <a:off x="611560" y="4884315"/>
          <a:ext cx="6096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13" imgW="11010600" imgH="2705040" progId="Equation.DSMT4">
                  <p:embed/>
                </p:oleObj>
              </mc:Choice>
              <mc:Fallback>
                <p:oleObj name="Equation" r:id="rId13" imgW="11010600" imgH="270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560" y="4884315"/>
                        <a:ext cx="6096000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95736" y="171732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741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2076</Words>
  <Application>Microsoft Office PowerPoint</Application>
  <PresentationFormat>全屏显示(4:3)</PresentationFormat>
  <Paragraphs>332</Paragraphs>
  <Slides>36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2_Marketing 16x9</vt:lpstr>
      <vt:lpstr>MathType 6.0 Equation</vt:lpstr>
      <vt:lpstr>Equation</vt:lpstr>
      <vt:lpstr>CART分类回归树</vt:lpstr>
      <vt:lpstr>1.1 CART算法</vt:lpstr>
      <vt:lpstr>1.2 CART树结构</vt:lpstr>
      <vt:lpstr>2.1 基尼系数</vt:lpstr>
      <vt:lpstr>2.1 基尼系数与熵的关系</vt:lpstr>
      <vt:lpstr>2.1 基尼系数与熵的关系</vt:lpstr>
      <vt:lpstr>2.1 基尼系数例子</vt:lpstr>
      <vt:lpstr>2.1 基尼系数的增益</vt:lpstr>
      <vt:lpstr>2.1 基尼系数</vt:lpstr>
      <vt:lpstr>2.1 基尼系数 </vt:lpstr>
      <vt:lpstr>2.1 离散型例子</vt:lpstr>
      <vt:lpstr>2.2 选择最优特征与二分标准  </vt:lpstr>
      <vt:lpstr>2.2 基尼系数函数设计 </vt:lpstr>
      <vt:lpstr>2.2 基尼系数 </vt:lpstr>
      <vt:lpstr>2.2 按特征索引和二分标准分割 </vt:lpstr>
      <vt:lpstr>2.2 最优特征与最优二分标准 </vt:lpstr>
      <vt:lpstr>2.2 最优特征与最优二分标准 </vt:lpstr>
      <vt:lpstr>2.3 递归建树 </vt:lpstr>
      <vt:lpstr>2.3 递归过程 </vt:lpstr>
      <vt:lpstr>2.3 节点结构 </vt:lpstr>
      <vt:lpstr>2.4 建树步骤</vt:lpstr>
      <vt:lpstr>2.4 建树步骤</vt:lpstr>
      <vt:lpstr>2.4 小练习</vt:lpstr>
      <vt:lpstr>3 CART分类预测</vt:lpstr>
      <vt:lpstr>3.1 CART分类预测</vt:lpstr>
      <vt:lpstr>3.2 练习</vt:lpstr>
      <vt:lpstr>3.2 数据读入</vt:lpstr>
      <vt:lpstr>3.3 建树与预测</vt:lpstr>
      <vt:lpstr>4 CART解决回归问题</vt:lpstr>
      <vt:lpstr>4.1 平方误差实现：</vt:lpstr>
      <vt:lpstr>4.2 停止条件和变成叶子节点：</vt:lpstr>
      <vt:lpstr>4.3 正确率改为均方误差：</vt:lpstr>
      <vt:lpstr>4.4 回归树：</vt:lpstr>
      <vt:lpstr>4.5 回归树预测</vt:lpstr>
      <vt:lpstr>4.1 水雷-岩石数据</vt:lpstr>
      <vt:lpstr>1.1 CART树结构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542</cp:revision>
  <dcterms:created xsi:type="dcterms:W3CDTF">2017-12-07T03:33:58Z</dcterms:created>
  <dcterms:modified xsi:type="dcterms:W3CDTF">2018-02-01T06:58:39Z</dcterms:modified>
</cp:coreProperties>
</file>