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8"/>
  </p:notesMasterIdLst>
  <p:sldIdLst>
    <p:sldId id="258" r:id="rId2"/>
    <p:sldId id="260" r:id="rId3"/>
    <p:sldId id="261" r:id="rId4"/>
    <p:sldId id="298" r:id="rId5"/>
    <p:sldId id="299" r:id="rId6"/>
    <p:sldId id="304" r:id="rId7"/>
    <p:sldId id="300" r:id="rId8"/>
    <p:sldId id="301" r:id="rId9"/>
    <p:sldId id="305" r:id="rId10"/>
    <p:sldId id="302" r:id="rId11"/>
    <p:sldId id="306" r:id="rId12"/>
    <p:sldId id="307" r:id="rId13"/>
    <p:sldId id="303" r:id="rId14"/>
    <p:sldId id="308" r:id="rId15"/>
    <p:sldId id="309" r:id="rId16"/>
    <p:sldId id="310"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001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54" autoAdjust="0"/>
    <p:restoredTop sz="86461" autoAdjust="0"/>
  </p:normalViewPr>
  <p:slideViewPr>
    <p:cSldViewPr>
      <p:cViewPr>
        <p:scale>
          <a:sx n="100" d="100"/>
          <a:sy n="100" d="100"/>
        </p:scale>
        <p:origin x="-2412" y="-72"/>
      </p:cViewPr>
      <p:guideLst>
        <p:guide orient="horz" pos="2160"/>
        <p:guide pos="2880"/>
      </p:guideLst>
    </p:cSldViewPr>
  </p:slideViewPr>
  <p:outlineViewPr>
    <p:cViewPr>
      <p:scale>
        <a:sx n="33" d="100"/>
        <a:sy n="33" d="100"/>
      </p:scale>
      <p:origin x="0" y="2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e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AB4788-1331-4B26-BD01-F7EEC5E94485}" type="datetimeFigureOut">
              <a:rPr lang="zh-CN" altLang="en-US" smtClean="0"/>
              <a:t>2018/1/30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14502A-EDB8-475A-A386-45266D153BB4}" type="slidenum">
              <a:rPr lang="zh-CN" altLang="en-US" smtClean="0"/>
              <a:t>‹#›</a:t>
            </a:fld>
            <a:endParaRPr lang="zh-CN" altLang="en-US"/>
          </a:p>
        </p:txBody>
      </p:sp>
    </p:spTree>
    <p:extLst>
      <p:ext uri="{BB962C8B-B14F-4D97-AF65-F5344CB8AC3E}">
        <p14:creationId xmlns:p14="http://schemas.microsoft.com/office/powerpoint/2010/main" val="187574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随机森林的生成</a:t>
            </a:r>
            <a:endParaRPr lang="zh-CN" altLang="en-US"/>
          </a:p>
        </p:txBody>
      </p:sp>
      <p:sp>
        <p:nvSpPr>
          <p:cNvPr id="4" name="灯片编号占位符 3"/>
          <p:cNvSpPr>
            <a:spLocks noGrp="1"/>
          </p:cNvSpPr>
          <p:nvPr>
            <p:ph type="sldNum" sz="quarter" idx="10"/>
          </p:nvPr>
        </p:nvSpPr>
        <p:spPr/>
        <p:txBody>
          <a:bodyPr/>
          <a:lstStyle/>
          <a:p>
            <a:fld id="{7614502A-EDB8-475A-A386-45266D153BB4}" type="slidenum">
              <a:rPr lang="zh-CN" altLang="en-US" smtClean="0"/>
              <a:t>1</a:t>
            </a:fld>
            <a:endParaRPr lang="zh-CN" altLang="en-US"/>
          </a:p>
        </p:txBody>
      </p:sp>
    </p:spTree>
    <p:extLst>
      <p:ext uri="{BB962C8B-B14F-4D97-AF65-F5344CB8AC3E}">
        <p14:creationId xmlns:p14="http://schemas.microsoft.com/office/powerpoint/2010/main" val="539675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4572000" y="-99392"/>
            <a:ext cx="4699746" cy="7056784"/>
          </a:xfrm>
          <a:prstGeom prst="rect">
            <a:avLst/>
          </a:prstGeom>
          <a:ln>
            <a:noFill/>
          </a:ln>
          <a:effectLst>
            <a:outerShdw blurRad="50800" dist="50800" dir="5400000" algn="ctr" rotWithShape="0">
              <a:srgbClr val="000000"/>
            </a:outerShdw>
            <a:softEdge rad="889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412455" y="1117848"/>
            <a:ext cx="4159545" cy="1732180"/>
          </a:xfrm>
          <a:prstGeom prst="rect">
            <a:avLst/>
          </a:prstGeom>
        </p:spPr>
        <p:txBody>
          <a:bodyPr>
            <a:normAutofit/>
          </a:bodyPr>
          <a:lstStyle>
            <a:lvl1pPr>
              <a:defRPr sz="4800"/>
            </a:lvl1pPr>
          </a:lstStyle>
          <a:p>
            <a:r>
              <a:t>Click to edit Master title style</a:t>
            </a:r>
          </a:p>
        </p:txBody>
      </p:sp>
      <p:sp>
        <p:nvSpPr>
          <p:cNvPr id="3" name="Subtitle 2"/>
          <p:cNvSpPr>
            <a:spLocks noGrp="1"/>
          </p:cNvSpPr>
          <p:nvPr>
            <p:ph type="subTitle" idx="1"/>
          </p:nvPr>
        </p:nvSpPr>
        <p:spPr>
          <a:xfrm>
            <a:off x="574515" y="2996952"/>
            <a:ext cx="3835425" cy="762000"/>
          </a:xfrm>
        </p:spPr>
        <p:txBody>
          <a:bodyPr>
            <a:no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
        <p:nvSpPr>
          <p:cNvPr id="5" name="Date Placeholder 7"/>
          <p:cNvSpPr>
            <a:spLocks noGrp="1"/>
          </p:cNvSpPr>
          <p:nvPr>
            <p:ph type="dt" sz="half" idx="10"/>
          </p:nvPr>
        </p:nvSpPr>
        <p:spPr/>
        <p:txBody>
          <a:bodyPr/>
          <a:lstStyle>
            <a:lvl1pPr>
              <a:defRPr/>
            </a:lvl1pPr>
          </a:lstStyle>
          <a:p>
            <a:pPr>
              <a:defRPr/>
            </a:pPr>
            <a:fld id="{93153767-4FC8-4F7C-81DC-BD195C78A58F}" type="datetimeFigureOut">
              <a:rPr lang="en-US"/>
              <a:pPr>
                <a:defRPr/>
              </a:pPr>
              <a:t>1/30/2018</a:t>
            </a:fld>
            <a:endParaRPr/>
          </a:p>
        </p:txBody>
      </p:sp>
      <p:sp>
        <p:nvSpPr>
          <p:cNvPr id="6" name="Footer Placeholder 8"/>
          <p:cNvSpPr>
            <a:spLocks noGrp="1"/>
          </p:cNvSpPr>
          <p:nvPr>
            <p:ph type="ftr" sz="quarter" idx="11"/>
          </p:nvPr>
        </p:nvSpPr>
        <p:spPr/>
        <p:txBody>
          <a:bodyPr/>
          <a:lstStyle>
            <a:lvl1pPr>
              <a:defRPr/>
            </a:lvl1pPr>
          </a:lstStyle>
          <a:p>
            <a:pPr>
              <a:defRPr/>
            </a:pPr>
            <a:endParaRPr/>
          </a:p>
        </p:txBody>
      </p:sp>
      <p:sp>
        <p:nvSpPr>
          <p:cNvPr id="4" name="矩形 3"/>
          <p:cNvSpPr/>
          <p:nvPr userDrawn="1"/>
        </p:nvSpPr>
        <p:spPr>
          <a:xfrm>
            <a:off x="5259961" y="110817"/>
            <a:ext cx="3206327" cy="5478423"/>
          </a:xfrm>
          <a:prstGeom prst="rect">
            <a:avLst/>
          </a:prstGeom>
          <a:noFill/>
        </p:spPr>
        <p:txBody>
          <a:bodyPr wrap="none" lIns="91440" tIns="45720" rIns="91440" bIns="45720">
            <a:spAutoFit/>
            <a:scene3d>
              <a:camera prst="perspectiveLeft"/>
              <a:lightRig rig="threePt" dir="t"/>
            </a:scene3d>
            <a:sp3d extrusionH="57150">
              <a:bevelT w="82550" h="38100" prst="coolSlant"/>
            </a:sp3d>
          </a:bodyPr>
          <a:lstStyle/>
          <a:p>
            <a:pPr algn="ctr" fontAlgn="base">
              <a:spcBef>
                <a:spcPct val="0"/>
              </a:spcBef>
              <a:spcAft>
                <a:spcPct val="0"/>
              </a:spcAft>
            </a:pPr>
            <a:r>
              <a:rPr lang="en-US" altLang="zh-CN" sz="35000" b="1">
                <a:ln w="12700">
                  <a:solidFill>
                    <a:srgbClr val="39527B">
                      <a:lumMod val="50000"/>
                    </a:srgbClr>
                  </a:solidFill>
                  <a:prstDash val="solid"/>
                </a:ln>
                <a:solidFill>
                  <a:srgbClr val="A1C1DE">
                    <a:lumMod val="75000"/>
                  </a:srgbClr>
                </a:solidFill>
                <a:effectLst>
                  <a:glow rad="101600">
                    <a:srgbClr val="39527B">
                      <a:satMod val="175000"/>
                      <a:alpha val="40000"/>
                    </a:srgbClr>
                  </a:glow>
                  <a:outerShdw blurRad="1270000" dist="63500" dir="2700000" algn="tl" rotWithShape="0">
                    <a:srgbClr val="000000">
                      <a:alpha val="0"/>
                    </a:srgbClr>
                  </a:outerShdw>
                  <a:reflection blurRad="6350" stA="22000" endPos="20000" dir="5400000" sy="-100000" algn="bl" rotWithShape="0"/>
                </a:effectLst>
                <a:latin typeface="微软雅黑" pitchFamily="34" charset="-122"/>
                <a:ea typeface="微软雅黑" pitchFamily="34" charset="-122"/>
                <a:cs typeface="Consolas" pitchFamily="49" charset="0"/>
              </a:rPr>
              <a:t>C</a:t>
            </a:r>
            <a:endParaRPr lang="zh-CN" altLang="en-US" sz="35000" b="1">
              <a:ln w="12700">
                <a:solidFill>
                  <a:srgbClr val="39527B">
                    <a:lumMod val="50000"/>
                  </a:srgbClr>
                </a:solidFill>
                <a:prstDash val="solid"/>
              </a:ln>
              <a:solidFill>
                <a:srgbClr val="A1C1DE">
                  <a:lumMod val="75000"/>
                </a:srgbClr>
              </a:solidFill>
              <a:effectLst>
                <a:glow rad="101600">
                  <a:srgbClr val="39527B">
                    <a:satMod val="175000"/>
                    <a:alpha val="40000"/>
                  </a:srgbClr>
                </a:glow>
                <a:outerShdw blurRad="1270000" dist="63500" dir="2700000" algn="tl" rotWithShape="0">
                  <a:srgbClr val="000000">
                    <a:alpha val="0"/>
                  </a:srgbClr>
                </a:outerShdw>
                <a:reflection blurRad="6350" stA="22000" endPos="20000" dir="5400000" sy="-100000" algn="bl" rotWithShape="0"/>
              </a:effectLst>
              <a:latin typeface="微软雅黑" pitchFamily="34" charset="-122"/>
              <a:ea typeface="微软雅黑" pitchFamily="34" charset="-122"/>
              <a:cs typeface="Consolas" pitchFamily="49" charset="0"/>
            </a:endParaRPr>
          </a:p>
        </p:txBody>
      </p:sp>
    </p:spTree>
    <p:extLst>
      <p:ext uri="{BB962C8B-B14F-4D97-AF65-F5344CB8AC3E}">
        <p14:creationId xmlns:p14="http://schemas.microsoft.com/office/powerpoint/2010/main" val="246737113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970612" y="1542256"/>
            <a:ext cx="7717260" cy="41910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CA91F94C-04A9-49B4-9F8E-3248285880B9}" type="datetimeFigureOut">
              <a:rPr lang="en-US"/>
              <a:pPr>
                <a:defRPr/>
              </a:pPr>
              <a:t>1/30/2018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8"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28912639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16069" y="685800"/>
            <a:ext cx="971804" cy="5486400"/>
          </a:xfrm>
          <a:prstGeom prst="rect">
            <a:avLst/>
          </a:prstGeom>
        </p:spPr>
        <p:txBody>
          <a:bodyPr vert="eaVert"/>
          <a:lstStyle/>
          <a:p>
            <a:r>
              <a:t>Click to edit Master title style</a:t>
            </a:r>
          </a:p>
        </p:txBody>
      </p:sp>
      <p:sp>
        <p:nvSpPr>
          <p:cNvPr id="3" name="Vertical Text Placeholder 2"/>
          <p:cNvSpPr>
            <a:spLocks noGrp="1"/>
          </p:cNvSpPr>
          <p:nvPr>
            <p:ph type="body" orient="vert" idx="1"/>
          </p:nvPr>
        </p:nvSpPr>
        <p:spPr>
          <a:xfrm>
            <a:off x="456129" y="685800"/>
            <a:ext cx="7107541" cy="54864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3A888D16-42AC-4890-870E-C38CF60D8899}" type="datetimeFigureOut">
              <a:rPr lang="en-US"/>
              <a:pPr>
                <a:defRPr/>
              </a:pPr>
              <a:t>1/30/2018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342109504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416" y="332656"/>
            <a:ext cx="8230553" cy="864096"/>
          </a:xfrm>
          <a:prstGeom prst="rect">
            <a:avLst/>
          </a:prstGeom>
        </p:spPr>
        <p:txBody>
          <a:bodyPr/>
          <a:lstStyle/>
          <a:p>
            <a:r>
              <a:t>Click to edit Master title style</a:t>
            </a:r>
          </a:p>
        </p:txBody>
      </p:sp>
      <p:sp>
        <p:nvSpPr>
          <p:cNvPr id="3" name="Content Placeholder 2"/>
          <p:cNvSpPr>
            <a:spLocks noGrp="1"/>
          </p:cNvSpPr>
          <p:nvPr>
            <p:ph idx="1"/>
          </p:nvPr>
        </p:nvSpPr>
        <p:spPr>
          <a:xfrm>
            <a:off x="790595" y="1628800"/>
            <a:ext cx="7717260" cy="4464496"/>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7B6E90CC-62C7-44CD-8DFE-E094F3B07BE4}" type="datetimeFigureOut">
              <a:rPr lang="en-US"/>
              <a:pPr>
                <a:defRPr/>
              </a:pPr>
              <a:t>1/30/2018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59312445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6130" y="2590800"/>
            <a:ext cx="6173807" cy="2819400"/>
          </a:xfrm>
          <a:prstGeom prst="rect">
            <a:avLst/>
          </a:prstGeom>
        </p:spPr>
        <p:txBody>
          <a:bodyPr>
            <a:normAutofit/>
          </a:bodyPr>
          <a:lstStyle>
            <a:lvl1pPr algn="l">
              <a:defRPr sz="4800" b="0" cap="none" baseline="0"/>
            </a:lvl1pPr>
          </a:lstStyle>
          <a:p>
            <a:r>
              <a:t>Click to edit Master title style</a:t>
            </a:r>
          </a:p>
        </p:txBody>
      </p:sp>
      <p:sp>
        <p:nvSpPr>
          <p:cNvPr id="3" name="Text Placeholder 2"/>
          <p:cNvSpPr>
            <a:spLocks noGrp="1"/>
          </p:cNvSpPr>
          <p:nvPr>
            <p:ph type="body" idx="1"/>
          </p:nvPr>
        </p:nvSpPr>
        <p:spPr>
          <a:xfrm>
            <a:off x="454939" y="5410200"/>
            <a:ext cx="6174998" cy="762000"/>
          </a:xfrm>
        </p:spPr>
        <p:txBody>
          <a:bodyPr>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lvl1pPr>
          </a:lstStyle>
          <a:p>
            <a:pPr>
              <a:defRPr/>
            </a:pPr>
            <a:fld id="{AAC83C11-37EA-4C67-A719-3A70D2B6FC4E}" type="datetimeFigureOut">
              <a:rPr lang="en-US"/>
              <a:pPr>
                <a:defRPr/>
              </a:pPr>
              <a:t>1/30/2018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9" name="Title 1"/>
          <p:cNvSpPr txBox="1">
            <a:spLocks/>
          </p:cNvSpPr>
          <p:nvPr userDrawn="1"/>
        </p:nvSpPr>
        <p:spPr>
          <a:xfrm>
            <a:off x="304416" y="332656"/>
            <a:ext cx="823055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solidFill>
                  <a:srgbClr val="39527B"/>
                </a:solidFill>
              </a:rPr>
              <a:t>Click to edit Master title style</a:t>
            </a:r>
          </a:p>
        </p:txBody>
      </p:sp>
    </p:spTree>
    <p:extLst>
      <p:ext uri="{BB962C8B-B14F-4D97-AF65-F5344CB8AC3E}">
        <p14:creationId xmlns:p14="http://schemas.microsoft.com/office/powerpoint/2010/main" val="357040180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98636" y="1412776"/>
            <a:ext cx="3772883"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4843013" y="1412776"/>
            <a:ext cx="377288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3"/>
          <p:cNvSpPr>
            <a:spLocks noGrp="1"/>
          </p:cNvSpPr>
          <p:nvPr>
            <p:ph type="dt" sz="half" idx="10"/>
          </p:nvPr>
        </p:nvSpPr>
        <p:spPr/>
        <p:txBody>
          <a:bodyPr/>
          <a:lstStyle>
            <a:lvl1pPr>
              <a:defRPr/>
            </a:lvl1pPr>
          </a:lstStyle>
          <a:p>
            <a:pPr>
              <a:defRPr/>
            </a:pPr>
            <a:fld id="{49C822DD-EAA9-439E-8AB1-0B873012FBB3}" type="datetimeFigureOut">
              <a:rPr lang="en-US"/>
              <a:pPr>
                <a:defRPr/>
              </a:pPr>
              <a:t>1/30/2018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9"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310656487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0501" y="1502296"/>
            <a:ext cx="3772883"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970501" y="2636912"/>
            <a:ext cx="3772883"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4914990" y="1502296"/>
            <a:ext cx="3772883"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4913799" y="2636912"/>
            <a:ext cx="3772883"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3"/>
          <p:cNvSpPr>
            <a:spLocks noGrp="1"/>
          </p:cNvSpPr>
          <p:nvPr>
            <p:ph type="dt" sz="half" idx="10"/>
          </p:nvPr>
        </p:nvSpPr>
        <p:spPr/>
        <p:txBody>
          <a:bodyPr/>
          <a:lstStyle>
            <a:lvl1pPr>
              <a:defRPr/>
            </a:lvl1pPr>
          </a:lstStyle>
          <a:p>
            <a:pPr>
              <a:defRPr/>
            </a:pPr>
            <a:fld id="{EEA3E244-7AAD-4668-887C-457B456B5561}" type="datetimeFigureOut">
              <a:rPr lang="en-US"/>
              <a:pPr>
                <a:defRPr/>
              </a:pPr>
              <a:t>1/30/2018</a:t>
            </a:fld>
            <a:endParaRPr/>
          </a:p>
        </p:txBody>
      </p:sp>
      <p:sp>
        <p:nvSpPr>
          <p:cNvPr id="8" name="Footer Placeholder 4"/>
          <p:cNvSpPr>
            <a:spLocks noGrp="1"/>
          </p:cNvSpPr>
          <p:nvPr>
            <p:ph type="ftr" sz="quarter" idx="11"/>
          </p:nvPr>
        </p:nvSpPr>
        <p:spPr/>
        <p:txBody>
          <a:bodyPr/>
          <a:lstStyle>
            <a:lvl1pPr>
              <a:defRPr/>
            </a:lvl1pPr>
          </a:lstStyle>
          <a:p>
            <a:pPr>
              <a:defRPr/>
            </a:pPr>
            <a:endParaRPr/>
          </a:p>
        </p:txBody>
      </p:sp>
      <p:sp>
        <p:nvSpPr>
          <p:cNvPr id="11"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60008125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3A97BD6-F9F3-4A25-9F69-D3EAD888290D}" type="datetimeFigureOut">
              <a:rPr lang="en-US"/>
              <a:pPr>
                <a:defRPr/>
              </a:pPr>
              <a:t>1/30/2018</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7"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1420983059"/>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527FAC-F845-4A1D-B266-4299BF2E6ED7}" type="datetimeFigureOut">
              <a:rPr lang="en-US"/>
              <a:pPr>
                <a:defRPr/>
              </a:pPr>
              <a:t>1/30/2018</a:t>
            </a:fld>
            <a:endParaRPr/>
          </a:p>
        </p:txBody>
      </p:sp>
      <p:sp>
        <p:nvSpPr>
          <p:cNvPr id="3"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86390892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129" y="685800"/>
            <a:ext cx="2972574" cy="4724400"/>
          </a:xfrm>
          <a:prstGeom prst="rect">
            <a:avLst/>
          </a:prstGeom>
        </p:spPr>
        <p:txBody>
          <a:bodyPr>
            <a:noAutofit/>
          </a:bodyPr>
          <a:lstStyle>
            <a:lvl1pPr algn="l">
              <a:defRPr sz="3600" b="0"/>
            </a:lvl1pPr>
          </a:lstStyle>
          <a:p>
            <a:r>
              <a:t>Click to edit Master title style</a:t>
            </a:r>
          </a:p>
        </p:txBody>
      </p:sp>
      <p:sp>
        <p:nvSpPr>
          <p:cNvPr id="3" name="Content Placeholder 2"/>
          <p:cNvSpPr>
            <a:spLocks noGrp="1"/>
          </p:cNvSpPr>
          <p:nvPr>
            <p:ph idx="1"/>
          </p:nvPr>
        </p:nvSpPr>
        <p:spPr>
          <a:xfrm>
            <a:off x="3657363" y="685800"/>
            <a:ext cx="5029438"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456129" y="5410200"/>
            <a:ext cx="2972574"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216823B7-A18E-47B0-938B-805489A1434A}" type="datetimeFigureOut">
              <a:rPr lang="en-US"/>
              <a:pPr>
                <a:defRPr/>
              </a:pPr>
              <a:t>1/30/2018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239952049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129" y="685800"/>
            <a:ext cx="2972574" cy="4724400"/>
          </a:xfrm>
          <a:prstGeom prst="rect">
            <a:avLst/>
          </a:prstGeom>
        </p:spPr>
        <p:txBody>
          <a:bodyPr>
            <a:normAutofit/>
          </a:bodyPr>
          <a:lstStyle>
            <a:lvl1pPr algn="l">
              <a:defRPr sz="3600" b="0"/>
            </a:lvl1pPr>
          </a:lstStyle>
          <a:p>
            <a:r>
              <a:t>Click to edit Master title style</a:t>
            </a:r>
          </a:p>
        </p:txBody>
      </p:sp>
      <p:sp>
        <p:nvSpPr>
          <p:cNvPr id="3" name="Picture Placeholder 2"/>
          <p:cNvSpPr>
            <a:spLocks noGrp="1"/>
          </p:cNvSpPr>
          <p:nvPr>
            <p:ph type="pic" idx="1"/>
          </p:nvPr>
        </p:nvSpPr>
        <p:spPr>
          <a:xfrm>
            <a:off x="3657362" y="685800"/>
            <a:ext cx="5030510" cy="5486400"/>
          </a:xfrm>
          <a:ln w="63500">
            <a:solidFill>
              <a:schemeClr val="bg1"/>
            </a:solidFill>
            <a:miter lim="800000"/>
          </a:ln>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noProof="0"/>
              <a:t>Click icon to add picture</a:t>
            </a:r>
          </a:p>
        </p:txBody>
      </p:sp>
      <p:sp>
        <p:nvSpPr>
          <p:cNvPr id="4" name="Text Placeholder 3"/>
          <p:cNvSpPr>
            <a:spLocks noGrp="1"/>
          </p:cNvSpPr>
          <p:nvPr>
            <p:ph type="body" sz="half" idx="2"/>
          </p:nvPr>
        </p:nvSpPr>
        <p:spPr>
          <a:xfrm>
            <a:off x="456129" y="5410200"/>
            <a:ext cx="2972574"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ED40EAAA-B21E-42BA-B9C5-AE951C054F0D}" type="datetimeFigureOut">
              <a:rPr lang="en-US"/>
              <a:pPr>
                <a:defRPr/>
              </a:pPr>
              <a:t>1/30/2018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391219153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970612" y="1398240"/>
            <a:ext cx="771726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a:t>Click to edit Master text styles</a:t>
            </a:r>
          </a:p>
          <a:p>
            <a:pPr lvl="1"/>
            <a:r>
              <a:rPr lang="zh-CN" altLang="zh-CN"/>
              <a:t>Second level</a:t>
            </a:r>
          </a:p>
          <a:p>
            <a:pPr lvl="2"/>
            <a:r>
              <a:rPr lang="zh-CN" altLang="zh-CN"/>
              <a:t>Third level</a:t>
            </a:r>
          </a:p>
          <a:p>
            <a:pPr lvl="3"/>
            <a:r>
              <a:rPr lang="zh-CN" altLang="zh-CN"/>
              <a:t>Fourth level</a:t>
            </a:r>
          </a:p>
          <a:p>
            <a:pPr lvl="4"/>
            <a:r>
              <a:rPr lang="zh-CN" altLang="zh-CN"/>
              <a:t>Fifth level</a:t>
            </a:r>
          </a:p>
        </p:txBody>
      </p:sp>
      <p:sp>
        <p:nvSpPr>
          <p:cNvPr id="4" name="Date Placeholder 3"/>
          <p:cNvSpPr>
            <a:spLocks noGrp="1"/>
          </p:cNvSpPr>
          <p:nvPr>
            <p:ph type="dt" sz="half" idx="2"/>
          </p:nvPr>
        </p:nvSpPr>
        <p:spPr>
          <a:xfrm>
            <a:off x="457321" y="6356353"/>
            <a:ext cx="2132965" cy="365125"/>
          </a:xfrm>
          <a:prstGeom prst="rect">
            <a:avLst/>
          </a:prstGeom>
        </p:spPr>
        <p:txBody>
          <a:bodyPr vert="horz" lIns="91440" tIns="45720" rIns="91440" bIns="45720" rtlCol="0" anchor="ctr"/>
          <a:lstStyle>
            <a:lvl1pPr algn="l" fontAlgn="auto">
              <a:spcBef>
                <a:spcPts val="0"/>
              </a:spcBef>
              <a:spcAft>
                <a:spcPts val="0"/>
              </a:spcAft>
              <a:defRPr sz="1200">
                <a:solidFill>
                  <a:srgbClr val="8C8C8C"/>
                </a:solidFill>
                <a:latin typeface="+mn-lt"/>
                <a:ea typeface="+mn-ea"/>
              </a:defRPr>
            </a:lvl1pPr>
          </a:lstStyle>
          <a:p>
            <a:pPr>
              <a:defRPr/>
            </a:pPr>
            <a:fld id="{1F00C1DE-EA82-48C2-9C11-642FE3C6084E}" type="datetimeFigureOut">
              <a:rPr lang="en-US"/>
              <a:pPr>
                <a:defRPr/>
              </a:pPr>
              <a:t>1/30/2018</a:t>
            </a:fld>
            <a:endParaRPr/>
          </a:p>
        </p:txBody>
      </p:sp>
      <p:sp>
        <p:nvSpPr>
          <p:cNvPr id="5" name="Footer Placeholder 4"/>
          <p:cNvSpPr>
            <a:spLocks noGrp="1"/>
          </p:cNvSpPr>
          <p:nvPr>
            <p:ph type="ftr" sz="quarter" idx="3"/>
          </p:nvPr>
        </p:nvSpPr>
        <p:spPr>
          <a:xfrm>
            <a:off x="3123823" y="6356353"/>
            <a:ext cx="2896354" cy="365125"/>
          </a:xfrm>
          <a:prstGeom prst="rect">
            <a:avLst/>
          </a:prstGeom>
        </p:spPr>
        <p:txBody>
          <a:bodyPr vert="horz" lIns="91440" tIns="45720" rIns="91440" bIns="45720" rtlCol="0" anchor="ctr"/>
          <a:lstStyle>
            <a:lvl1pPr algn="ctr" fontAlgn="auto">
              <a:spcBef>
                <a:spcPts val="0"/>
              </a:spcBef>
              <a:spcAft>
                <a:spcPts val="0"/>
              </a:spcAft>
              <a:defRPr sz="1200">
                <a:solidFill>
                  <a:srgbClr val="8C8C8C"/>
                </a:solidFill>
                <a:latin typeface="+mn-lt"/>
                <a:ea typeface="+mn-ea"/>
              </a:defRPr>
            </a:lvl1pPr>
          </a:lstStyle>
          <a:p>
            <a:pPr>
              <a:defRPr/>
            </a:pPr>
            <a:endParaRPr/>
          </a:p>
        </p:txBody>
      </p:sp>
      <p:sp>
        <p:nvSpPr>
          <p:cNvPr id="10" name="Slide Number Placeholder 5"/>
          <p:cNvSpPr txBox="1">
            <a:spLocks/>
          </p:cNvSpPr>
          <p:nvPr userDrawn="1"/>
        </p:nvSpPr>
        <p:spPr>
          <a:xfrm>
            <a:off x="6570742" y="6376246"/>
            <a:ext cx="2132964"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rgbClr val="8C8C8C"/>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D8FC858-655E-4B47-89A3-6D5457E537AB}" type="slidenum">
              <a:rPr lang="en-US" altLang="zh-CN" smtClean="0"/>
              <a:pPr>
                <a:defRPr/>
              </a:pPr>
              <a:t>‹#›</a:t>
            </a:fld>
            <a:endParaRPr lang="en-US"/>
          </a:p>
        </p:txBody>
      </p:sp>
    </p:spTree>
    <p:extLst>
      <p:ext uri="{BB962C8B-B14F-4D97-AF65-F5344CB8AC3E}">
        <p14:creationId xmlns:p14="http://schemas.microsoft.com/office/powerpoint/2010/main" val="311357249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med">
    <p:fade/>
  </p:transition>
  <p:hf hdr="0" ftr="0" dt="0"/>
  <p:txStyles>
    <p:title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p:titleStyle>
    <p:body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6.bin"/><Relationship Id="rId17" Type="http://schemas.openxmlformats.org/officeDocument/2006/relationships/image" Target="../media/image8.wmf"/><Relationship Id="rId2" Type="http://schemas.openxmlformats.org/officeDocument/2006/relationships/slideLayout" Target="../slideLayouts/slideLayout2.xml"/><Relationship Id="rId16" Type="http://schemas.openxmlformats.org/officeDocument/2006/relationships/oleObject" Target="../embeddings/oleObject8.bin"/><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image" Target="../media/image5.wmf"/><Relationship Id="rId5" Type="http://schemas.openxmlformats.org/officeDocument/2006/relationships/oleObject" Target="../embeddings/oleObject2.bin"/><Relationship Id="rId15" Type="http://schemas.openxmlformats.org/officeDocument/2006/relationships/image" Target="../media/image7.wmf"/><Relationship Id="rId10" Type="http://schemas.openxmlformats.org/officeDocument/2006/relationships/oleObject" Target="../embeddings/oleObject5.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image" Target="../media/image14.emf"/><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2.bin"/><Relationship Id="rId14" Type="http://schemas.openxmlformats.org/officeDocument/2006/relationships/oleObject" Target="../embeddings/oleObject15.bin"/></Relationships>
</file>

<file path=ppt/slides/_rels/slide7.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1.bin"/><Relationship Id="rId18" Type="http://schemas.openxmlformats.org/officeDocument/2006/relationships/image" Target="../media/image22.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19.wmf"/><Relationship Id="rId17" Type="http://schemas.openxmlformats.org/officeDocument/2006/relationships/oleObject" Target="../embeddings/oleObject23.bin"/><Relationship Id="rId2" Type="http://schemas.openxmlformats.org/officeDocument/2006/relationships/slideLayout" Target="../slideLayouts/slideLayout2.xml"/><Relationship Id="rId16" Type="http://schemas.openxmlformats.org/officeDocument/2006/relationships/image" Target="../media/image21.wmf"/><Relationship Id="rId20" Type="http://schemas.openxmlformats.org/officeDocument/2006/relationships/image" Target="../media/image23.wmf"/><Relationship Id="rId1" Type="http://schemas.openxmlformats.org/officeDocument/2006/relationships/vmlDrawing" Target="../drawings/vmlDrawing3.vml"/><Relationship Id="rId6" Type="http://schemas.openxmlformats.org/officeDocument/2006/relationships/image" Target="../media/image16.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18.wmf"/><Relationship Id="rId19" Type="http://schemas.openxmlformats.org/officeDocument/2006/relationships/oleObject" Target="../embeddings/oleObject24.bin"/><Relationship Id="rId4" Type="http://schemas.openxmlformats.org/officeDocument/2006/relationships/image" Target="../media/image15.wmf"/><Relationship Id="rId9" Type="http://schemas.openxmlformats.org/officeDocument/2006/relationships/oleObject" Target="../embeddings/oleObject19.bin"/><Relationship Id="rId14" Type="http://schemas.openxmlformats.org/officeDocument/2006/relationships/image" Target="../media/image20.wmf"/></Relationships>
</file>

<file path=ppt/slides/_rels/slide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26.bin"/><Relationship Id="rId4" Type="http://schemas.openxmlformats.org/officeDocument/2006/relationships/image" Target="../media/image2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2267744" y="1196752"/>
            <a:ext cx="6048672" cy="23762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4" name="标题 3"/>
          <p:cNvSpPr>
            <a:spLocks noGrp="1"/>
          </p:cNvSpPr>
          <p:nvPr>
            <p:ph type="title"/>
          </p:nvPr>
        </p:nvSpPr>
        <p:spPr>
          <a:xfrm>
            <a:off x="107504" y="404664"/>
            <a:ext cx="7284224" cy="864096"/>
          </a:xfrm>
        </p:spPr>
        <p:txBody>
          <a:bodyPr/>
          <a:lstStyle/>
          <a:p>
            <a:r>
              <a:rPr lang="en-US" altLang="zh-CN" sz="4400" b="1" dirty="0" smtClean="0">
                <a:solidFill>
                  <a:srgbClr val="03001A"/>
                </a:solidFill>
                <a:latin typeface="黑体" pitchFamily="49" charset="-122"/>
                <a:ea typeface="黑体" pitchFamily="49" charset="-122"/>
              </a:rPr>
              <a:t>《</a:t>
            </a:r>
            <a:r>
              <a:rPr lang="zh-CN" altLang="en-US" sz="4400" b="1" dirty="0" smtClean="0">
                <a:solidFill>
                  <a:srgbClr val="03001A"/>
                </a:solidFill>
                <a:latin typeface="黑体" pitchFamily="49" charset="-122"/>
                <a:ea typeface="黑体" pitchFamily="49" charset="-122"/>
              </a:rPr>
              <a:t>集成方法之随机森林</a:t>
            </a:r>
            <a:r>
              <a:rPr lang="en-US" altLang="zh-CN" sz="4400" b="1" dirty="0" smtClean="0">
                <a:solidFill>
                  <a:srgbClr val="03001A"/>
                </a:solidFill>
                <a:latin typeface="黑体" pitchFamily="49" charset="-122"/>
                <a:ea typeface="黑体" pitchFamily="49" charset="-122"/>
              </a:rPr>
              <a:t>》</a:t>
            </a:r>
            <a:endParaRPr lang="zh-CN" altLang="en-US" sz="4400" b="1" dirty="0">
              <a:solidFill>
                <a:srgbClr val="03001A"/>
              </a:solidFill>
              <a:latin typeface="黑体" pitchFamily="49" charset="-122"/>
              <a:ea typeface="黑体" pitchFamily="49" charset="-122"/>
            </a:endParaRPr>
          </a:p>
        </p:txBody>
      </p:sp>
      <p:sp>
        <p:nvSpPr>
          <p:cNvPr id="2" name="TextBox 1"/>
          <p:cNvSpPr txBox="1"/>
          <p:nvPr/>
        </p:nvSpPr>
        <p:spPr>
          <a:xfrm>
            <a:off x="899592" y="2303001"/>
            <a:ext cx="595035" cy="2062103"/>
          </a:xfrm>
          <a:prstGeom prst="rect">
            <a:avLst/>
          </a:prstGeom>
          <a:noFill/>
        </p:spPr>
        <p:txBody>
          <a:bodyPr wrap="none" rtlCol="0">
            <a:spAutoFit/>
          </a:bodyPr>
          <a:lstStyle/>
          <a:p>
            <a:r>
              <a:rPr lang="zh-CN" altLang="en-US" sz="3200" dirty="0" smtClean="0">
                <a:solidFill>
                  <a:srgbClr val="03001A"/>
                </a:solidFill>
                <a:latin typeface="宋体" pitchFamily="2" charset="-122"/>
                <a:ea typeface="宋体" pitchFamily="2" charset="-122"/>
              </a:rPr>
              <a:t>集</a:t>
            </a:r>
            <a:endParaRPr lang="en-US" altLang="zh-CN" sz="3200" dirty="0" smtClean="0">
              <a:solidFill>
                <a:srgbClr val="03001A"/>
              </a:solidFill>
              <a:latin typeface="宋体" pitchFamily="2" charset="-122"/>
              <a:ea typeface="宋体" pitchFamily="2" charset="-122"/>
            </a:endParaRPr>
          </a:p>
          <a:p>
            <a:r>
              <a:rPr lang="zh-CN" altLang="en-US" sz="3200" dirty="0" smtClean="0">
                <a:solidFill>
                  <a:srgbClr val="03001A"/>
                </a:solidFill>
                <a:latin typeface="宋体" pitchFamily="2" charset="-122"/>
                <a:ea typeface="宋体" pitchFamily="2" charset="-122"/>
              </a:rPr>
              <a:t>成</a:t>
            </a:r>
            <a:endParaRPr lang="en-US" altLang="zh-CN" sz="3200" dirty="0" smtClean="0">
              <a:solidFill>
                <a:srgbClr val="03001A"/>
              </a:solidFill>
              <a:latin typeface="宋体" pitchFamily="2" charset="-122"/>
              <a:ea typeface="宋体" pitchFamily="2" charset="-122"/>
            </a:endParaRPr>
          </a:p>
          <a:p>
            <a:r>
              <a:rPr lang="zh-CN" altLang="en-US" sz="3200" dirty="0" smtClean="0">
                <a:solidFill>
                  <a:srgbClr val="03001A"/>
                </a:solidFill>
                <a:latin typeface="宋体" pitchFamily="2" charset="-122"/>
                <a:ea typeface="宋体" pitchFamily="2" charset="-122"/>
              </a:rPr>
              <a:t>方</a:t>
            </a:r>
            <a:endParaRPr lang="en-US" altLang="zh-CN" sz="3200" dirty="0" smtClean="0">
              <a:solidFill>
                <a:srgbClr val="03001A"/>
              </a:solidFill>
              <a:latin typeface="宋体" pitchFamily="2" charset="-122"/>
              <a:ea typeface="宋体" pitchFamily="2" charset="-122"/>
            </a:endParaRPr>
          </a:p>
          <a:p>
            <a:r>
              <a:rPr lang="zh-CN" altLang="en-US" sz="3200" dirty="0" smtClean="0">
                <a:solidFill>
                  <a:srgbClr val="03001A"/>
                </a:solidFill>
                <a:latin typeface="宋体" pitchFamily="2" charset="-122"/>
                <a:ea typeface="宋体" pitchFamily="2" charset="-122"/>
              </a:rPr>
              <a:t>法</a:t>
            </a:r>
            <a:endParaRPr lang="zh-CN" altLang="en-US" sz="3200" dirty="0">
              <a:solidFill>
                <a:srgbClr val="03001A"/>
              </a:solidFill>
              <a:latin typeface="宋体" pitchFamily="2" charset="-122"/>
              <a:ea typeface="宋体" pitchFamily="2" charset="-122"/>
            </a:endParaRPr>
          </a:p>
        </p:txBody>
      </p:sp>
      <p:sp>
        <p:nvSpPr>
          <p:cNvPr id="3" name="左大括号 2"/>
          <p:cNvSpPr/>
          <p:nvPr/>
        </p:nvSpPr>
        <p:spPr>
          <a:xfrm>
            <a:off x="1763688" y="2060848"/>
            <a:ext cx="504056" cy="330225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2000"/>
          </a:p>
        </p:txBody>
      </p:sp>
      <p:sp>
        <p:nvSpPr>
          <p:cNvPr id="6" name="TextBox 5"/>
          <p:cNvSpPr txBox="1"/>
          <p:nvPr/>
        </p:nvSpPr>
        <p:spPr>
          <a:xfrm>
            <a:off x="2267744" y="1844824"/>
            <a:ext cx="1826141" cy="584775"/>
          </a:xfrm>
          <a:prstGeom prst="rect">
            <a:avLst/>
          </a:prstGeom>
          <a:noFill/>
        </p:spPr>
        <p:txBody>
          <a:bodyPr wrap="none" rtlCol="0">
            <a:spAutoFit/>
          </a:bodyPr>
          <a:lstStyle/>
          <a:p>
            <a:r>
              <a:rPr lang="zh-CN" altLang="en-US" sz="3200" dirty="0">
                <a:solidFill>
                  <a:srgbClr val="03001A"/>
                </a:solidFill>
                <a:latin typeface="宋体" pitchFamily="2" charset="-122"/>
                <a:ea typeface="宋体" pitchFamily="2" charset="-122"/>
              </a:rPr>
              <a:t>并行方法</a:t>
            </a:r>
          </a:p>
        </p:txBody>
      </p:sp>
      <p:sp>
        <p:nvSpPr>
          <p:cNvPr id="7" name="TextBox 6"/>
          <p:cNvSpPr txBox="1"/>
          <p:nvPr/>
        </p:nvSpPr>
        <p:spPr>
          <a:xfrm>
            <a:off x="2339752" y="4800054"/>
            <a:ext cx="2077813" cy="1077218"/>
          </a:xfrm>
          <a:prstGeom prst="rect">
            <a:avLst/>
          </a:prstGeom>
          <a:noFill/>
        </p:spPr>
        <p:txBody>
          <a:bodyPr wrap="none" rtlCol="0">
            <a:spAutoFit/>
          </a:bodyPr>
          <a:lstStyle/>
          <a:p>
            <a:r>
              <a:rPr lang="zh-CN" altLang="en-US" sz="3200" dirty="0">
                <a:solidFill>
                  <a:srgbClr val="03001A"/>
                </a:solidFill>
                <a:latin typeface="宋体" pitchFamily="2" charset="-122"/>
                <a:ea typeface="宋体" pitchFamily="2" charset="-122"/>
              </a:rPr>
              <a:t>串行方法</a:t>
            </a:r>
            <a:endParaRPr lang="en-US" altLang="zh-CN" sz="3200" dirty="0">
              <a:solidFill>
                <a:srgbClr val="03001A"/>
              </a:solidFill>
              <a:latin typeface="宋体" pitchFamily="2" charset="-122"/>
              <a:ea typeface="宋体" pitchFamily="2" charset="-122"/>
            </a:endParaRPr>
          </a:p>
          <a:p>
            <a:r>
              <a:rPr lang="en-US" altLang="zh-CN" sz="3200" dirty="0">
                <a:solidFill>
                  <a:srgbClr val="03001A"/>
                </a:solidFill>
                <a:latin typeface="Times New Roman" pitchFamily="18" charset="0"/>
                <a:ea typeface="宋体" pitchFamily="2" charset="-122"/>
                <a:cs typeface="Times New Roman" pitchFamily="18" charset="0"/>
              </a:rPr>
              <a:t>Boosting</a:t>
            </a:r>
            <a:r>
              <a:rPr lang="zh-CN" altLang="en-US" sz="3200" dirty="0">
                <a:solidFill>
                  <a:srgbClr val="03001A"/>
                </a:solidFill>
                <a:latin typeface="宋体" pitchFamily="2" charset="-122"/>
                <a:ea typeface="宋体" pitchFamily="2" charset="-122"/>
              </a:rPr>
              <a:t>族</a:t>
            </a:r>
          </a:p>
        </p:txBody>
      </p:sp>
      <p:sp>
        <p:nvSpPr>
          <p:cNvPr id="8" name="左大括号 7"/>
          <p:cNvSpPr/>
          <p:nvPr/>
        </p:nvSpPr>
        <p:spPr>
          <a:xfrm>
            <a:off x="4283968" y="1675250"/>
            <a:ext cx="360040" cy="11521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9" name="TextBox 8"/>
          <p:cNvSpPr txBox="1"/>
          <p:nvPr/>
        </p:nvSpPr>
        <p:spPr>
          <a:xfrm>
            <a:off x="5220072" y="1315210"/>
            <a:ext cx="1507144" cy="584775"/>
          </a:xfrm>
          <a:prstGeom prst="rect">
            <a:avLst/>
          </a:prstGeom>
          <a:noFill/>
        </p:spPr>
        <p:txBody>
          <a:bodyPr wrap="none" rtlCol="0">
            <a:spAutoFit/>
          </a:bodyPr>
          <a:lstStyle/>
          <a:p>
            <a:r>
              <a:rPr lang="en-US" altLang="zh-CN" sz="3200" dirty="0" smtClean="0">
                <a:solidFill>
                  <a:srgbClr val="03001A"/>
                </a:solidFill>
                <a:latin typeface="Times New Roman" pitchFamily="18" charset="0"/>
                <a:ea typeface="宋体" pitchFamily="2" charset="-122"/>
                <a:cs typeface="Times New Roman" pitchFamily="18" charset="0"/>
              </a:rPr>
              <a:t>bagging</a:t>
            </a:r>
            <a:endParaRPr lang="zh-CN" altLang="en-US" sz="3200" dirty="0">
              <a:solidFill>
                <a:srgbClr val="03001A"/>
              </a:solidFill>
              <a:latin typeface="宋体" pitchFamily="2" charset="-122"/>
              <a:ea typeface="宋体" pitchFamily="2" charset="-122"/>
            </a:endParaRPr>
          </a:p>
        </p:txBody>
      </p:sp>
      <p:sp>
        <p:nvSpPr>
          <p:cNvPr id="11" name="TextBox 10"/>
          <p:cNvSpPr txBox="1"/>
          <p:nvPr/>
        </p:nvSpPr>
        <p:spPr>
          <a:xfrm>
            <a:off x="5220072" y="2423790"/>
            <a:ext cx="2738250" cy="1077218"/>
          </a:xfrm>
          <a:prstGeom prst="rect">
            <a:avLst/>
          </a:prstGeom>
          <a:noFill/>
        </p:spPr>
        <p:txBody>
          <a:bodyPr wrap="none" rtlCol="0">
            <a:spAutoFit/>
          </a:bodyPr>
          <a:lstStyle/>
          <a:p>
            <a:r>
              <a:rPr lang="zh-CN" altLang="en-US" sz="3200" dirty="0">
                <a:solidFill>
                  <a:srgbClr val="03001A"/>
                </a:solidFill>
                <a:latin typeface="宋体" pitchFamily="2" charset="-122"/>
                <a:ea typeface="宋体" pitchFamily="2" charset="-122"/>
              </a:rPr>
              <a:t>随机森林</a:t>
            </a:r>
            <a:r>
              <a:rPr lang="en-US" altLang="zh-CN" sz="3200" dirty="0">
                <a:solidFill>
                  <a:srgbClr val="03001A"/>
                </a:solidFill>
                <a:latin typeface="宋体" pitchFamily="2" charset="-122"/>
                <a:ea typeface="宋体" pitchFamily="2" charset="-122"/>
              </a:rPr>
              <a:t> </a:t>
            </a:r>
            <a:r>
              <a:rPr lang="en-US" altLang="zh-CN" sz="3200" dirty="0">
                <a:solidFill>
                  <a:srgbClr val="03001A"/>
                </a:solidFill>
                <a:latin typeface="Times New Roman" pitchFamily="18" charset="0"/>
                <a:ea typeface="宋体" pitchFamily="2" charset="-122"/>
                <a:cs typeface="Times New Roman" pitchFamily="18" charset="0"/>
              </a:rPr>
              <a:t>RF</a:t>
            </a:r>
            <a:r>
              <a:rPr lang="en-US" altLang="zh-CN" sz="3200" dirty="0">
                <a:solidFill>
                  <a:srgbClr val="03001A"/>
                </a:solidFill>
                <a:latin typeface="宋体" pitchFamily="2" charset="-122"/>
                <a:ea typeface="宋体" pitchFamily="2" charset="-122"/>
              </a:rPr>
              <a:t> </a:t>
            </a:r>
          </a:p>
          <a:p>
            <a:r>
              <a:rPr lang="en-US" altLang="zh-CN" sz="3200" dirty="0">
                <a:solidFill>
                  <a:srgbClr val="03001A"/>
                </a:solidFill>
                <a:latin typeface="Times New Roman" pitchFamily="18" charset="0"/>
                <a:ea typeface="宋体" pitchFamily="2" charset="-122"/>
                <a:cs typeface="Times New Roman" pitchFamily="18" charset="0"/>
              </a:rPr>
              <a:t>Random Forest</a:t>
            </a:r>
            <a:endParaRPr lang="zh-CN" altLang="en-US" sz="3200" dirty="0">
              <a:solidFill>
                <a:srgbClr val="03001A"/>
              </a:solidFill>
              <a:latin typeface="Times New Roman" pitchFamily="18" charset="0"/>
              <a:ea typeface="宋体" pitchFamily="2" charset="-122"/>
              <a:cs typeface="Times New Roman" pitchFamily="18" charset="0"/>
            </a:endParaRPr>
          </a:p>
        </p:txBody>
      </p:sp>
      <p:sp>
        <p:nvSpPr>
          <p:cNvPr id="12" name="左大括号 11"/>
          <p:cNvSpPr/>
          <p:nvPr/>
        </p:nvSpPr>
        <p:spPr>
          <a:xfrm>
            <a:off x="4716016" y="4398801"/>
            <a:ext cx="360040" cy="1944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3" name="TextBox 12"/>
          <p:cNvSpPr txBox="1"/>
          <p:nvPr/>
        </p:nvSpPr>
        <p:spPr>
          <a:xfrm>
            <a:off x="5328051" y="4149080"/>
            <a:ext cx="1826141" cy="584775"/>
          </a:xfrm>
          <a:prstGeom prst="rect">
            <a:avLst/>
          </a:prstGeom>
          <a:noFill/>
        </p:spPr>
        <p:txBody>
          <a:bodyPr wrap="none" rtlCol="0">
            <a:spAutoFit/>
          </a:bodyPr>
          <a:lstStyle/>
          <a:p>
            <a:r>
              <a:rPr lang="en-US" altLang="zh-CN" sz="3200" dirty="0" err="1">
                <a:solidFill>
                  <a:srgbClr val="03001A"/>
                </a:solidFill>
                <a:latin typeface="Times New Roman" pitchFamily="18" charset="0"/>
                <a:ea typeface="宋体" pitchFamily="2" charset="-122"/>
                <a:cs typeface="Times New Roman" pitchFamily="18" charset="0"/>
              </a:rPr>
              <a:t>Adaboost</a:t>
            </a:r>
            <a:endParaRPr lang="zh-CN" altLang="en-US" sz="3200" dirty="0">
              <a:solidFill>
                <a:srgbClr val="03001A"/>
              </a:solidFill>
              <a:latin typeface="Times New Roman" pitchFamily="18" charset="0"/>
              <a:ea typeface="宋体" pitchFamily="2" charset="-122"/>
              <a:cs typeface="Times New Roman" pitchFamily="18" charset="0"/>
            </a:endParaRPr>
          </a:p>
        </p:txBody>
      </p:sp>
      <p:sp>
        <p:nvSpPr>
          <p:cNvPr id="14" name="TextBox 13"/>
          <p:cNvSpPr txBox="1"/>
          <p:nvPr/>
        </p:nvSpPr>
        <p:spPr>
          <a:xfrm>
            <a:off x="5438805" y="5076473"/>
            <a:ext cx="1301959" cy="584775"/>
          </a:xfrm>
          <a:prstGeom prst="rect">
            <a:avLst/>
          </a:prstGeom>
          <a:noFill/>
        </p:spPr>
        <p:txBody>
          <a:bodyPr wrap="none" rtlCol="0">
            <a:spAutoFit/>
          </a:bodyPr>
          <a:lstStyle/>
          <a:p>
            <a:r>
              <a:rPr lang="en-US" altLang="zh-CN" sz="3200" dirty="0">
                <a:solidFill>
                  <a:srgbClr val="03001A"/>
                </a:solidFill>
                <a:latin typeface="Times New Roman" pitchFamily="18" charset="0"/>
                <a:ea typeface="宋体" pitchFamily="2" charset="-122"/>
                <a:cs typeface="Times New Roman" pitchFamily="18" charset="0"/>
              </a:rPr>
              <a:t>GBDT</a:t>
            </a:r>
            <a:endParaRPr lang="zh-CN" altLang="en-US" sz="3200" dirty="0">
              <a:solidFill>
                <a:srgbClr val="03001A"/>
              </a:solidFill>
              <a:latin typeface="Times New Roman" pitchFamily="18" charset="0"/>
              <a:ea typeface="宋体" pitchFamily="2" charset="-122"/>
              <a:cs typeface="Times New Roman" pitchFamily="18" charset="0"/>
            </a:endParaRPr>
          </a:p>
        </p:txBody>
      </p:sp>
      <p:sp>
        <p:nvSpPr>
          <p:cNvPr id="15" name="TextBox 14"/>
          <p:cNvSpPr txBox="1"/>
          <p:nvPr/>
        </p:nvSpPr>
        <p:spPr>
          <a:xfrm>
            <a:off x="5328050" y="5914739"/>
            <a:ext cx="1736373" cy="584775"/>
          </a:xfrm>
          <a:prstGeom prst="rect">
            <a:avLst/>
          </a:prstGeom>
          <a:noFill/>
        </p:spPr>
        <p:txBody>
          <a:bodyPr wrap="none" rtlCol="0">
            <a:spAutoFit/>
          </a:bodyPr>
          <a:lstStyle/>
          <a:p>
            <a:r>
              <a:rPr lang="en-US" altLang="zh-CN" sz="3200" dirty="0" err="1">
                <a:solidFill>
                  <a:srgbClr val="03001A"/>
                </a:solidFill>
                <a:latin typeface="Times New Roman" pitchFamily="18" charset="0"/>
                <a:ea typeface="宋体" pitchFamily="2" charset="-122"/>
                <a:cs typeface="Times New Roman" pitchFamily="18" charset="0"/>
              </a:rPr>
              <a:t>XGBoost</a:t>
            </a:r>
            <a:endParaRPr lang="zh-CN" altLang="en-US" sz="3200" dirty="0">
              <a:solidFill>
                <a:srgbClr val="03001A"/>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6221028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ppt_x"/>
                                          </p:val>
                                        </p:tav>
                                        <p:tav tm="100000">
                                          <p:val>
                                            <p:strVal val="#ppt_x"/>
                                          </p:val>
                                        </p:tav>
                                      </p:tavLst>
                                    </p:anim>
                                    <p:anim calcmode="lin" valueType="num">
                                      <p:cBhvr additive="base">
                                        <p:cTn id="6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circle(in)">
                                      <p:cBhvr>
                                        <p:cTn id="69"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p:bldP spid="3" grpId="0" animBg="1"/>
      <p:bldP spid="6" grpId="0"/>
      <p:bldP spid="7" grpId="0"/>
      <p:bldP spid="8" grpId="0" animBg="1"/>
      <p:bldP spid="9" grpId="0"/>
      <p:bldP spid="11" grpId="0"/>
      <p:bldP spid="12" grpId="0" animBg="1"/>
      <p:bldP spid="13"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2.3 Bagging</a:t>
            </a:r>
            <a:r>
              <a:rPr lang="zh-CN" altLang="en-US" sz="4000" b="1" dirty="0" smtClean="0">
                <a:solidFill>
                  <a:srgbClr val="03001A"/>
                </a:solidFill>
                <a:latin typeface="黑体" pitchFamily="49" charset="-122"/>
                <a:ea typeface="黑体" pitchFamily="49" charset="-122"/>
              </a:rPr>
              <a:t>方法</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412776"/>
            <a:ext cx="7776864" cy="2952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方法：全称</a:t>
            </a:r>
            <a:r>
              <a:rPr kumimoji="1" lang="en-US" altLang="zh-CN" sz="2400" dirty="0" smtClean="0">
                <a:solidFill>
                  <a:srgbClr val="03001A"/>
                </a:solidFill>
                <a:latin typeface="Times New Roman" pitchFamily="18" charset="0"/>
                <a:ea typeface="宋体" pitchFamily="2" charset="-122"/>
                <a:cs typeface="Times New Roman" pitchFamily="18" charset="0"/>
              </a:rPr>
              <a:t>Bootstrap Aggregating</a:t>
            </a: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用</a:t>
            </a:r>
            <a:r>
              <a:rPr kumimoji="1" lang="en-US" altLang="zh-CN" sz="2400" dirty="0" smtClean="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生成出</a:t>
            </a:r>
            <a:r>
              <a:rPr kumimoji="1" lang="en-US" altLang="zh-CN" sz="2400" dirty="0" smtClean="0">
                <a:solidFill>
                  <a:srgbClr val="03001A"/>
                </a:solidFill>
                <a:latin typeface="Times New Roman" pitchFamily="18" charset="0"/>
                <a:ea typeface="宋体" pitchFamily="2" charset="-122"/>
                <a:cs typeface="Times New Roman" pitchFamily="18" charset="0"/>
              </a:rPr>
              <a:t>M</a:t>
            </a:r>
            <a:r>
              <a:rPr kumimoji="1" lang="zh-CN" altLang="en-US" sz="2400" dirty="0" smtClean="0">
                <a:solidFill>
                  <a:srgbClr val="03001A"/>
                </a:solidFill>
                <a:latin typeface="宋体" pitchFamily="2" charset="-122"/>
                <a:ea typeface="宋体" pitchFamily="2" charset="-122"/>
              </a:rPr>
              <a:t>个数据集</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用这</a:t>
            </a:r>
            <a:r>
              <a:rPr kumimoji="1" lang="en-US" altLang="zh-CN" sz="2400" dirty="0" smtClean="0">
                <a:solidFill>
                  <a:srgbClr val="03001A"/>
                </a:solidFill>
                <a:latin typeface="Times New Roman" pitchFamily="18" charset="0"/>
                <a:ea typeface="宋体" pitchFamily="2" charset="-122"/>
                <a:cs typeface="Times New Roman" pitchFamily="18" charset="0"/>
              </a:rPr>
              <a:t>M</a:t>
            </a:r>
            <a:r>
              <a:rPr kumimoji="1" lang="zh-CN" altLang="en-US" sz="2400" dirty="0" smtClean="0">
                <a:solidFill>
                  <a:srgbClr val="03001A"/>
                </a:solidFill>
                <a:latin typeface="宋体" pitchFamily="2" charset="-122"/>
                <a:ea typeface="宋体" pitchFamily="2" charset="-122"/>
              </a:rPr>
              <a:t>个数据集训练出</a:t>
            </a:r>
            <a:r>
              <a:rPr kumimoji="1" lang="en-US" altLang="zh-CN" sz="2400" dirty="0" smtClean="0">
                <a:solidFill>
                  <a:srgbClr val="03001A"/>
                </a:solidFill>
                <a:latin typeface="Times New Roman" pitchFamily="18" charset="0"/>
                <a:ea typeface="宋体" pitchFamily="2" charset="-122"/>
                <a:cs typeface="Times New Roman" pitchFamily="18" charset="0"/>
              </a:rPr>
              <a:t>M</a:t>
            </a:r>
            <a:r>
              <a:rPr kumimoji="1" lang="zh-CN" altLang="en-US" sz="2400" dirty="0" smtClean="0">
                <a:solidFill>
                  <a:srgbClr val="03001A"/>
                </a:solidFill>
                <a:latin typeface="宋体" pitchFamily="2" charset="-122"/>
                <a:ea typeface="宋体" pitchFamily="2" charset="-122"/>
              </a:rPr>
              <a:t>个弱分类器</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通过</a:t>
            </a:r>
            <a:r>
              <a:rPr kumimoji="1" lang="en-US" altLang="zh-CN" sz="2400" dirty="0" smtClean="0">
                <a:solidFill>
                  <a:srgbClr val="03001A"/>
                </a:solidFill>
                <a:latin typeface="宋体" pitchFamily="2" charset="-122"/>
                <a:ea typeface="宋体" pitchFamily="2" charset="-122"/>
              </a:rPr>
              <a:t>bagging</a:t>
            </a:r>
            <a:r>
              <a:rPr kumimoji="1" lang="zh-CN" altLang="en-US" sz="2400" dirty="0" smtClean="0">
                <a:solidFill>
                  <a:srgbClr val="03001A"/>
                </a:solidFill>
                <a:latin typeface="宋体" pitchFamily="2" charset="-122"/>
                <a:ea typeface="宋体" pitchFamily="2" charset="-122"/>
              </a:rPr>
              <a:t>进行预测</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最终模型即为这</a:t>
            </a:r>
            <a:r>
              <a:rPr kumimoji="1" lang="en-US" altLang="zh-CN" sz="2400" dirty="0" smtClean="0">
                <a:solidFill>
                  <a:srgbClr val="03001A"/>
                </a:solidFill>
                <a:latin typeface="Times New Roman" pitchFamily="18" charset="0"/>
                <a:ea typeface="宋体" pitchFamily="2" charset="-122"/>
                <a:cs typeface="Times New Roman" pitchFamily="18" charset="0"/>
              </a:rPr>
              <a:t>M</a:t>
            </a:r>
            <a:r>
              <a:rPr kumimoji="1" lang="zh-CN" altLang="en-US" sz="2400" dirty="0" smtClean="0">
                <a:solidFill>
                  <a:srgbClr val="03001A"/>
                </a:solidFill>
                <a:latin typeface="宋体" pitchFamily="2" charset="-122"/>
                <a:ea typeface="宋体" pitchFamily="2" charset="-122"/>
              </a:rPr>
              <a:t>个弱分类器的简单组合</a:t>
            </a:r>
            <a:endParaRPr kumimoji="1" lang="en-US" altLang="zh-CN" sz="2400" dirty="0" smtClean="0">
              <a:solidFill>
                <a:srgbClr val="03001A"/>
              </a:solidFill>
              <a:latin typeface="宋体" pitchFamily="2" charset="-122"/>
              <a:ea typeface="宋体" pitchFamily="2" charset="-122"/>
            </a:endParaRPr>
          </a:p>
        </p:txBody>
      </p:sp>
      <p:cxnSp>
        <p:nvCxnSpPr>
          <p:cNvPr id="5" name="直接连接符 4"/>
          <p:cNvCxnSpPr/>
          <p:nvPr/>
        </p:nvCxnSpPr>
        <p:spPr>
          <a:xfrm>
            <a:off x="467544" y="3573016"/>
            <a:ext cx="5904656" cy="0"/>
          </a:xfrm>
          <a:prstGeom prst="line">
            <a:avLst/>
          </a:prstGeom>
        </p:spPr>
        <p:style>
          <a:lnRef idx="3">
            <a:schemeClr val="dk1"/>
          </a:lnRef>
          <a:fillRef idx="0">
            <a:schemeClr val="dk1"/>
          </a:fillRef>
          <a:effectRef idx="2">
            <a:schemeClr val="dk1"/>
          </a:effectRef>
          <a:fontRef idx="minor">
            <a:schemeClr val="tx1"/>
          </a:fontRef>
        </p:style>
      </p:cxnSp>
      <p:sp>
        <p:nvSpPr>
          <p:cNvPr id="7" name="矩形 6"/>
          <p:cNvSpPr/>
          <p:nvPr/>
        </p:nvSpPr>
        <p:spPr>
          <a:xfrm>
            <a:off x="611560" y="4221088"/>
            <a:ext cx="7272808" cy="1413849"/>
          </a:xfrm>
          <a:prstGeom prst="rect">
            <a:avLst/>
          </a:prstGeom>
        </p:spPr>
        <p:txBody>
          <a:bodyPr wrap="square">
            <a:spAutoFit/>
          </a:bodyPr>
          <a:lstStyle/>
          <a:p>
            <a:pPr>
              <a:lnSpc>
                <a:spcPct val="125000"/>
              </a:lnSpc>
              <a:buClr>
                <a:srgbClr val="404040"/>
              </a:buClr>
            </a:pPr>
            <a:r>
              <a:rPr kumimoji="1" lang="zh-CN" altLang="en-US" sz="2400" dirty="0">
                <a:solidFill>
                  <a:srgbClr val="03001A"/>
                </a:solidFill>
                <a:latin typeface="宋体" pitchFamily="2" charset="-122"/>
                <a:ea typeface="宋体" pitchFamily="2" charset="-122"/>
              </a:rPr>
              <a:t>所谓简单组合就是：</a:t>
            </a:r>
            <a:endParaRPr kumimoji="1" lang="en-US" altLang="zh-CN" sz="2400" dirty="0">
              <a:solidFill>
                <a:srgbClr val="03001A"/>
              </a:solidFill>
              <a:latin typeface="宋体" pitchFamily="2" charset="-122"/>
              <a:ea typeface="宋体" pitchFamily="2" charset="-122"/>
            </a:endParaRPr>
          </a:p>
          <a:p>
            <a:pPr>
              <a:lnSpc>
                <a:spcPct val="125000"/>
              </a:lnSpc>
              <a:buClr>
                <a:srgbClr val="404040"/>
              </a:buClr>
            </a:pPr>
            <a:r>
              <a:rPr kumimoji="1" lang="zh-CN" altLang="en-US" sz="2400" dirty="0">
                <a:solidFill>
                  <a:srgbClr val="03001A"/>
                </a:solidFill>
                <a:latin typeface="宋体" pitchFamily="2" charset="-122"/>
                <a:ea typeface="宋体" pitchFamily="2" charset="-122"/>
              </a:rPr>
              <a:t>对于分类问题使用投票表决的方法</a:t>
            </a:r>
            <a:endParaRPr kumimoji="1" lang="en-US" altLang="zh-CN" sz="2400" dirty="0">
              <a:solidFill>
                <a:srgbClr val="03001A"/>
              </a:solidFill>
              <a:latin typeface="宋体" pitchFamily="2" charset="-122"/>
              <a:ea typeface="宋体" pitchFamily="2" charset="-122"/>
            </a:endParaRPr>
          </a:p>
          <a:p>
            <a:pPr>
              <a:lnSpc>
                <a:spcPct val="125000"/>
              </a:lnSpc>
              <a:buClr>
                <a:srgbClr val="404040"/>
              </a:buClr>
            </a:pPr>
            <a:r>
              <a:rPr kumimoji="1" lang="zh-CN" altLang="en-US" sz="2400" dirty="0">
                <a:solidFill>
                  <a:srgbClr val="03001A"/>
                </a:solidFill>
                <a:latin typeface="宋体" pitchFamily="2" charset="-122"/>
                <a:ea typeface="宋体" pitchFamily="2" charset="-122"/>
              </a:rPr>
              <a:t>对于回归问题使用简单的取平均</a:t>
            </a:r>
            <a:endParaRPr kumimoji="1" lang="en-US" altLang="zh-CN" sz="2400" dirty="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214473896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2.3 Bagging</a:t>
            </a:r>
            <a:r>
              <a:rPr lang="zh-CN" altLang="en-US" sz="4000" b="1" dirty="0" smtClean="0">
                <a:solidFill>
                  <a:srgbClr val="03001A"/>
                </a:solidFill>
                <a:latin typeface="黑体" pitchFamily="49" charset="-122"/>
                <a:ea typeface="黑体" pitchFamily="49" charset="-122"/>
              </a:rPr>
              <a:t>算法实现</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35496" y="1416596"/>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80000"/>
              </a:lnSpc>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调用</a:t>
            </a:r>
            <a:r>
              <a:rPr kumimoji="1" lang="en-US" altLang="zh-CN" sz="2400" dirty="0">
                <a:solidFill>
                  <a:srgbClr val="03001A"/>
                </a:solidFill>
                <a:latin typeface="Times New Roman" pitchFamily="18" charset="0"/>
                <a:ea typeface="宋体" pitchFamily="2" charset="-122"/>
                <a:cs typeface="Times New Roman" pitchFamily="18" charset="0"/>
              </a:rPr>
              <a:t>CART.py </a:t>
            </a:r>
            <a:r>
              <a:rPr kumimoji="1" lang="zh-CN" altLang="en-US" sz="2400" dirty="0" smtClean="0">
                <a:solidFill>
                  <a:srgbClr val="03001A"/>
                </a:solidFill>
                <a:latin typeface="宋体" pitchFamily="2" charset="-122"/>
                <a:ea typeface="宋体" pitchFamily="2" charset="-122"/>
              </a:rPr>
              <a:t>决策树创建</a:t>
            </a:r>
            <a:r>
              <a:rPr kumimoji="1" lang="en-US" altLang="zh-CN" sz="2400" dirty="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函数</a:t>
            </a:r>
            <a:endParaRPr kumimoji="1" lang="en-US" altLang="zh-CN" sz="2400" dirty="0" smtClean="0">
              <a:solidFill>
                <a:srgbClr val="03001A"/>
              </a:solidFill>
              <a:latin typeface="宋体" pitchFamily="2" charset="-122"/>
              <a:ea typeface="宋体" pitchFamily="2" charset="-122"/>
            </a:endParaRPr>
          </a:p>
          <a:p>
            <a:pPr marL="0" indent="0">
              <a:lnSpc>
                <a:spcPct val="80000"/>
              </a:lnSpc>
              <a:buClr>
                <a:srgbClr val="404040"/>
              </a:buClr>
              <a:buFont typeface="Wingdings" pitchFamily="2" charset="2"/>
              <a:buNone/>
            </a:pPr>
            <a:r>
              <a:rPr kumimoji="1" lang="en-US" altLang="zh-CN" sz="2400" dirty="0" smtClean="0">
                <a:solidFill>
                  <a:srgbClr val="FF0000"/>
                </a:solidFill>
                <a:latin typeface="Times New Roman" pitchFamily="18" charset="0"/>
                <a:ea typeface="宋体" pitchFamily="2" charset="-122"/>
                <a:cs typeface="Times New Roman" pitchFamily="18" charset="0"/>
              </a:rPr>
              <a:t>from CART import *</a:t>
            </a:r>
          </a:p>
          <a:p>
            <a:pPr marL="0" indent="0">
              <a:lnSpc>
                <a:spcPct val="80000"/>
              </a:lnSpc>
              <a:buClr>
                <a:srgbClr val="404040"/>
              </a:buClr>
              <a:buNone/>
            </a:pPr>
            <a:r>
              <a:rPr kumimoji="1" lang="zh-CN" altLang="en-US" sz="2400" dirty="0" smtClean="0">
                <a:solidFill>
                  <a:srgbClr val="03001A"/>
                </a:solidFill>
                <a:latin typeface="宋体" pitchFamily="2" charset="-122"/>
                <a:ea typeface="宋体" pitchFamily="2" charset="-122"/>
              </a:rPr>
              <a:t>输入：样本集</a:t>
            </a:r>
            <a:r>
              <a:rPr kumimoji="1" lang="en-US" altLang="zh-CN" sz="2400" dirty="0" err="1">
                <a:solidFill>
                  <a:srgbClr val="03001A"/>
                </a:solidFill>
                <a:latin typeface="Times New Roman" pitchFamily="18" charset="0"/>
                <a:ea typeface="宋体" pitchFamily="2" charset="-122"/>
                <a:cs typeface="Times New Roman" pitchFamily="18" charset="0"/>
              </a:rPr>
              <a:t>dataSet</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比例</a:t>
            </a:r>
            <a:r>
              <a:rPr kumimoji="1" lang="en-US" altLang="zh-CN" sz="2400" dirty="0">
                <a:solidFill>
                  <a:srgbClr val="03001A"/>
                </a:solidFill>
                <a:latin typeface="Times New Roman" pitchFamily="18" charset="0"/>
                <a:ea typeface="宋体" pitchFamily="2" charset="-122"/>
                <a:cs typeface="Times New Roman" pitchFamily="18" charset="0"/>
              </a:rPr>
              <a:t>ratio=1</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树个数</a:t>
            </a:r>
            <a:r>
              <a:rPr kumimoji="1" lang="en-US" altLang="zh-CN" sz="2400" dirty="0" err="1">
                <a:solidFill>
                  <a:srgbClr val="03001A"/>
                </a:solidFill>
                <a:latin typeface="Times New Roman" pitchFamily="18" charset="0"/>
                <a:ea typeface="宋体" pitchFamily="2" charset="-122"/>
                <a:cs typeface="Times New Roman" pitchFamily="18" charset="0"/>
              </a:rPr>
              <a:t>n_trees</a:t>
            </a:r>
            <a:r>
              <a:rPr kumimoji="1" lang="en-US" altLang="zh-CN" sz="2400" dirty="0">
                <a:solidFill>
                  <a:srgbClr val="03001A"/>
                </a:solidFill>
                <a:latin typeface="Times New Roman" pitchFamily="18" charset="0"/>
                <a:ea typeface="宋体" pitchFamily="2" charset="-122"/>
                <a:cs typeface="Times New Roman" pitchFamily="18" charset="0"/>
              </a:rPr>
              <a:t>=5</a:t>
            </a:r>
          </a:p>
          <a:p>
            <a:pPr marL="0" indent="0">
              <a:lnSpc>
                <a:spcPct val="80000"/>
              </a:lnSpc>
              <a:buClr>
                <a:srgbClr val="404040"/>
              </a:buClr>
              <a:buNone/>
            </a:pPr>
            <a:r>
              <a:rPr kumimoji="1" lang="zh-CN" altLang="en-US" sz="2400" dirty="0" smtClean="0">
                <a:solidFill>
                  <a:srgbClr val="03001A"/>
                </a:solidFill>
                <a:latin typeface="宋体" pitchFamily="2" charset="-122"/>
                <a:ea typeface="宋体" pitchFamily="2" charset="-122"/>
              </a:rPr>
              <a:t>输出：多棵树</a:t>
            </a:r>
            <a:r>
              <a:rPr kumimoji="1" lang="zh-CN" altLang="en-US" sz="2400" dirty="0" smtClean="0">
                <a:solidFill>
                  <a:srgbClr val="03001A"/>
                </a:solidFill>
                <a:latin typeface="宋体" pitchFamily="2" charset="-122"/>
                <a:ea typeface="宋体" pitchFamily="2" charset="-122"/>
              </a:rPr>
              <a:t>组成的列表</a:t>
            </a:r>
            <a:r>
              <a:rPr kumimoji="1" lang="en-US" altLang="zh-CN" sz="2400" dirty="0">
                <a:solidFill>
                  <a:srgbClr val="03001A"/>
                </a:solidFill>
                <a:latin typeface="Times New Roman" pitchFamily="18" charset="0"/>
                <a:ea typeface="宋体" pitchFamily="2" charset="-122"/>
                <a:cs typeface="Times New Roman" pitchFamily="18" charset="0"/>
              </a:rPr>
              <a:t>trees</a:t>
            </a:r>
          </a:p>
          <a:p>
            <a:pPr marL="0" indent="0">
              <a:lnSpc>
                <a:spcPct val="80000"/>
              </a:lnSpc>
              <a:buClr>
                <a:srgbClr val="404040"/>
              </a:buClr>
              <a:buNone/>
            </a:pPr>
            <a:r>
              <a:rPr kumimoji="1" lang="zh-CN" altLang="en-US" sz="2400" dirty="0" smtClean="0">
                <a:solidFill>
                  <a:srgbClr val="03001A"/>
                </a:solidFill>
                <a:latin typeface="宋体" pitchFamily="2" charset="-122"/>
                <a:ea typeface="宋体" pitchFamily="2" charset="-122"/>
              </a:rPr>
              <a:t>初始化一棵</a:t>
            </a:r>
            <a:r>
              <a:rPr kumimoji="1" lang="en-US" altLang="zh-CN" sz="2400" dirty="0">
                <a:solidFill>
                  <a:srgbClr val="03001A"/>
                </a:solidFill>
                <a:latin typeface="Times New Roman" pitchFamily="18" charset="0"/>
                <a:ea typeface="宋体" pitchFamily="2" charset="-122"/>
                <a:cs typeface="Times New Roman" pitchFamily="18" charset="0"/>
              </a:rPr>
              <a:t>CART</a:t>
            </a:r>
            <a:r>
              <a:rPr kumimoji="1" lang="zh-CN" altLang="en-US" sz="2400" dirty="0" smtClean="0">
                <a:solidFill>
                  <a:srgbClr val="03001A"/>
                </a:solidFill>
                <a:latin typeface="宋体" pitchFamily="2" charset="-122"/>
                <a:ea typeface="宋体" pitchFamily="2" charset="-122"/>
              </a:rPr>
              <a:t>树 </a:t>
            </a:r>
            <a:r>
              <a:rPr kumimoji="1" lang="en-US" altLang="zh-CN" sz="2400" dirty="0">
                <a:solidFill>
                  <a:srgbClr val="03001A"/>
                </a:solidFill>
                <a:latin typeface="Times New Roman" pitchFamily="18" charset="0"/>
                <a:ea typeface="宋体" pitchFamily="2" charset="-122"/>
                <a:cs typeface="Times New Roman" pitchFamily="18" charset="0"/>
              </a:rPr>
              <a:t>tree=</a:t>
            </a:r>
            <a:r>
              <a:rPr kumimoji="1" lang="en-US" altLang="zh-CN" sz="2400" dirty="0" err="1">
                <a:solidFill>
                  <a:srgbClr val="03001A"/>
                </a:solidFill>
                <a:latin typeface="Times New Roman" pitchFamily="18" charset="0"/>
                <a:ea typeface="宋体" pitchFamily="2" charset="-122"/>
                <a:cs typeface="Times New Roman" pitchFamily="18" charset="0"/>
              </a:rPr>
              <a:t>CARTClassifier</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zh-CN" altLang="en-US" sz="2400" dirty="0">
                <a:solidFill>
                  <a:srgbClr val="03001A"/>
                </a:solidFill>
                <a:latin typeface="Times New Roman" pitchFamily="18" charset="0"/>
                <a:ea typeface="宋体" pitchFamily="2" charset="-122"/>
                <a:cs typeface="Times New Roman" pitchFamily="18" charset="0"/>
              </a:rPr>
              <a:t>）</a:t>
            </a:r>
            <a:endParaRPr kumimoji="1" lang="en-US" altLang="zh-CN" sz="2400" dirty="0">
              <a:solidFill>
                <a:srgbClr val="03001A"/>
              </a:solidFill>
              <a:latin typeface="Times New Roman" pitchFamily="18" charset="0"/>
              <a:ea typeface="宋体" pitchFamily="2" charset="-122"/>
              <a:cs typeface="Times New Roman" pitchFamily="18" charset="0"/>
            </a:endParaRPr>
          </a:p>
          <a:p>
            <a:pPr marL="0" indent="0">
              <a:lnSpc>
                <a:spcPct val="80000"/>
              </a:lnSpc>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当树的数量小于</a:t>
            </a:r>
            <a:r>
              <a:rPr kumimoji="1" lang="en-US" altLang="zh-CN" sz="2400" dirty="0" err="1">
                <a:solidFill>
                  <a:srgbClr val="03001A"/>
                </a:solidFill>
                <a:latin typeface="Times New Roman" pitchFamily="18" charset="0"/>
                <a:ea typeface="宋体" pitchFamily="2" charset="-122"/>
                <a:cs typeface="Times New Roman" pitchFamily="18" charset="0"/>
              </a:rPr>
              <a:t>n_trees</a:t>
            </a:r>
            <a:r>
              <a:rPr kumimoji="1" lang="zh-CN" altLang="en-US" sz="2400" dirty="0" smtClean="0">
                <a:solidFill>
                  <a:srgbClr val="03001A"/>
                </a:solidFill>
                <a:latin typeface="宋体" pitchFamily="2" charset="-122"/>
                <a:ea typeface="宋体" pitchFamily="2" charset="-122"/>
              </a:rPr>
              <a:t>时：</a:t>
            </a:r>
            <a:endParaRPr kumimoji="1" lang="en-US" altLang="zh-CN" sz="2400" dirty="0" smtClean="0">
              <a:solidFill>
                <a:srgbClr val="03001A"/>
              </a:solidFill>
              <a:latin typeface="宋体" pitchFamily="2" charset="-122"/>
              <a:ea typeface="宋体" pitchFamily="2" charset="-122"/>
            </a:endParaRPr>
          </a:p>
          <a:p>
            <a:pPr marL="0" indent="0">
              <a:lnSpc>
                <a:spcPct val="80000"/>
              </a:lnSpc>
              <a:buClr>
                <a:srgbClr val="404040"/>
              </a:buClr>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利用</a:t>
            </a:r>
            <a:r>
              <a:rPr kumimoji="1" lang="en-US" altLang="zh-CN" sz="2400" dirty="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自动生成样本</a:t>
            </a:r>
            <a:r>
              <a:rPr kumimoji="1" lang="en-US" altLang="zh-CN" sz="2400" dirty="0">
                <a:solidFill>
                  <a:srgbClr val="03001A"/>
                </a:solidFill>
                <a:latin typeface="Times New Roman" pitchFamily="18" charset="0"/>
                <a:ea typeface="宋体" pitchFamily="2" charset="-122"/>
                <a:cs typeface="Times New Roman" pitchFamily="18" charset="0"/>
              </a:rPr>
              <a:t>sample</a:t>
            </a:r>
          </a:p>
          <a:p>
            <a:pPr marL="0" indent="0">
              <a:lnSpc>
                <a:spcPct val="80000"/>
              </a:lnSpc>
              <a:buClr>
                <a:srgbClr val="404040"/>
              </a:buClr>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使用数据集</a:t>
            </a:r>
            <a:r>
              <a:rPr kumimoji="1" lang="en-US" altLang="zh-CN" sz="2400" dirty="0">
                <a:solidFill>
                  <a:srgbClr val="03001A"/>
                </a:solidFill>
                <a:latin typeface="Times New Roman" pitchFamily="18" charset="0"/>
                <a:ea typeface="宋体" pitchFamily="2" charset="-122"/>
                <a:cs typeface="Times New Roman" pitchFamily="18" charset="0"/>
              </a:rPr>
              <a:t>sample</a:t>
            </a:r>
            <a:r>
              <a:rPr kumimoji="1" lang="zh-CN" altLang="en-US" sz="2400" dirty="0" smtClean="0">
                <a:solidFill>
                  <a:srgbClr val="03001A"/>
                </a:solidFill>
                <a:latin typeface="宋体" pitchFamily="2" charset="-122"/>
                <a:ea typeface="宋体" pitchFamily="2" charset="-122"/>
              </a:rPr>
              <a:t>训练模型</a:t>
            </a:r>
            <a:r>
              <a:rPr kumimoji="1" lang="en-US" altLang="zh-CN" sz="2400" dirty="0">
                <a:solidFill>
                  <a:srgbClr val="03001A"/>
                </a:solidFill>
                <a:latin typeface="Times New Roman" pitchFamily="18" charset="0"/>
                <a:ea typeface="宋体" pitchFamily="2" charset="-122"/>
                <a:cs typeface="Times New Roman" pitchFamily="18" charset="0"/>
              </a:rPr>
              <a:t>tree</a:t>
            </a:r>
          </a:p>
          <a:p>
            <a:pPr marL="0" indent="0">
              <a:lnSpc>
                <a:spcPct val="80000"/>
              </a:lnSpc>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将</a:t>
            </a:r>
            <a:r>
              <a:rPr kumimoji="1" lang="en-US" altLang="zh-CN" sz="2400" dirty="0">
                <a:solidFill>
                  <a:srgbClr val="03001A"/>
                </a:solidFill>
                <a:latin typeface="Times New Roman" pitchFamily="18" charset="0"/>
                <a:ea typeface="宋体" pitchFamily="2" charset="-122"/>
                <a:cs typeface="Times New Roman" pitchFamily="18" charset="0"/>
              </a:rPr>
              <a:t>tree</a:t>
            </a:r>
            <a:r>
              <a:rPr kumimoji="1" lang="zh-CN" altLang="en-US" sz="2400" dirty="0" smtClean="0">
                <a:solidFill>
                  <a:srgbClr val="03001A"/>
                </a:solidFill>
                <a:latin typeface="宋体" pitchFamily="2" charset="-122"/>
                <a:ea typeface="宋体" pitchFamily="2" charset="-122"/>
              </a:rPr>
              <a:t>放入</a:t>
            </a:r>
            <a:r>
              <a:rPr kumimoji="1" lang="en-US" altLang="zh-CN" sz="2400" dirty="0">
                <a:solidFill>
                  <a:srgbClr val="03001A"/>
                </a:solidFill>
                <a:latin typeface="Times New Roman" pitchFamily="18" charset="0"/>
                <a:ea typeface="宋体" pitchFamily="2" charset="-122"/>
                <a:cs typeface="Times New Roman" pitchFamily="18" charset="0"/>
              </a:rPr>
              <a:t>trees</a:t>
            </a:r>
            <a:r>
              <a:rPr kumimoji="1" lang="zh-CN" altLang="en-US" sz="2400" dirty="0" smtClean="0">
                <a:solidFill>
                  <a:srgbClr val="03001A"/>
                </a:solidFill>
                <a:latin typeface="宋体" pitchFamily="2" charset="-122"/>
                <a:ea typeface="宋体" pitchFamily="2" charset="-122"/>
              </a:rPr>
              <a:t>中</a:t>
            </a:r>
            <a:endParaRPr kumimoji="1" lang="en-US" altLang="zh-CN" sz="2400" dirty="0" smtClean="0">
              <a:solidFill>
                <a:srgbClr val="03001A"/>
              </a:solidFill>
              <a:latin typeface="宋体" pitchFamily="2" charset="-122"/>
              <a:ea typeface="宋体" pitchFamily="2" charset="-122"/>
            </a:endParaRPr>
          </a:p>
          <a:p>
            <a:pPr marL="0" indent="0">
              <a:lnSpc>
                <a:spcPct val="80000"/>
              </a:lnSpc>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返回 </a:t>
            </a:r>
            <a:r>
              <a:rPr kumimoji="1" lang="en-US" altLang="zh-CN" sz="2400" dirty="0" smtClean="0">
                <a:solidFill>
                  <a:srgbClr val="03001A"/>
                </a:solidFill>
                <a:latin typeface="Times New Roman" pitchFamily="18" charset="0"/>
                <a:ea typeface="宋体" pitchFamily="2" charset="-122"/>
                <a:cs typeface="Times New Roman" pitchFamily="18" charset="0"/>
              </a:rPr>
              <a:t>trees</a:t>
            </a:r>
          </a:p>
          <a:p>
            <a:pPr marL="0" indent="0">
              <a:buClr>
                <a:srgbClr val="404040"/>
              </a:buClr>
              <a:buFont typeface="Wingdings" pitchFamily="2" charset="2"/>
              <a:buNone/>
            </a:pPr>
            <a:endParaRPr kumimoji="1" lang="en-US" altLang="zh-CN" sz="24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16351609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2.3 Bagging</a:t>
            </a:r>
            <a:r>
              <a:rPr lang="zh-CN" altLang="en-US" sz="4000" b="1" dirty="0" smtClean="0">
                <a:solidFill>
                  <a:srgbClr val="03001A"/>
                </a:solidFill>
                <a:latin typeface="黑体" pitchFamily="49" charset="-122"/>
                <a:ea typeface="黑体" pitchFamily="49" charset="-122"/>
              </a:rPr>
              <a:t>算法</a:t>
            </a:r>
            <a:r>
              <a:rPr lang="zh-CN" altLang="en-US" sz="4000" b="1" dirty="0">
                <a:solidFill>
                  <a:srgbClr val="03001A"/>
                </a:solidFill>
                <a:latin typeface="黑体" pitchFamily="49" charset="-122"/>
                <a:ea typeface="黑体" pitchFamily="49" charset="-122"/>
              </a:rPr>
              <a:t>预测</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35496" y="1416596"/>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80000"/>
              </a:lnSpc>
              <a:buClr>
                <a:srgbClr val="404040"/>
              </a:buClr>
              <a:buFont typeface="Wingdings" pitchFamily="2" charset="2"/>
              <a:buNone/>
            </a:pPr>
            <a:r>
              <a:rPr kumimoji="1" lang="zh-CN" altLang="en-US" sz="2400" dirty="0" smtClean="0">
                <a:solidFill>
                  <a:srgbClr val="03001A"/>
                </a:solidFill>
                <a:latin typeface="Times New Roman" pitchFamily="18" charset="0"/>
                <a:ea typeface="宋体" pitchFamily="2" charset="-122"/>
                <a:cs typeface="Times New Roman" pitchFamily="18" charset="0"/>
              </a:rPr>
              <a:t>使用</a:t>
            </a:r>
            <a:r>
              <a:rPr kumimoji="1" lang="en-US" altLang="zh-CN" sz="2400" dirty="0" smtClean="0">
                <a:solidFill>
                  <a:srgbClr val="03001A"/>
                </a:solidFill>
                <a:latin typeface="Times New Roman" pitchFamily="18" charset="0"/>
                <a:ea typeface="宋体" pitchFamily="2" charset="-122"/>
                <a:cs typeface="Times New Roman" pitchFamily="18" charset="0"/>
              </a:rPr>
              <a:t>trees</a:t>
            </a:r>
            <a:r>
              <a:rPr kumimoji="1" lang="zh-CN" altLang="en-US" sz="2400" dirty="0" smtClean="0">
                <a:solidFill>
                  <a:srgbClr val="03001A"/>
                </a:solidFill>
                <a:latin typeface="Times New Roman" pitchFamily="18" charset="0"/>
                <a:ea typeface="宋体" pitchFamily="2" charset="-122"/>
                <a:cs typeface="Times New Roman" pitchFamily="18" charset="0"/>
              </a:rPr>
              <a:t>和一个测试样本的特征，预测该样本的类别</a:t>
            </a:r>
            <a:endParaRPr kumimoji="1" lang="en-US" altLang="zh-CN" sz="2400" dirty="0" smtClean="0">
              <a:solidFill>
                <a:srgbClr val="03001A"/>
              </a:solidFill>
              <a:latin typeface="Times New Roman" pitchFamily="18" charset="0"/>
              <a:ea typeface="宋体" pitchFamily="2" charset="-122"/>
              <a:cs typeface="Times New Roman" pitchFamily="18" charset="0"/>
            </a:endParaRPr>
          </a:p>
          <a:p>
            <a:pPr marL="0" indent="0">
              <a:lnSpc>
                <a:spcPct val="80000"/>
              </a:lnSpc>
              <a:buClr>
                <a:srgbClr val="404040"/>
              </a:buClr>
              <a:buFont typeface="Wingdings" pitchFamily="2" charset="2"/>
              <a:buNone/>
            </a:pPr>
            <a:r>
              <a:rPr kumimoji="1" lang="en-US" altLang="zh-CN" sz="2400" dirty="0" err="1" smtClean="0">
                <a:solidFill>
                  <a:srgbClr val="03001A"/>
                </a:solidFill>
                <a:latin typeface="Times New Roman" pitchFamily="18" charset="0"/>
                <a:ea typeface="宋体" pitchFamily="2" charset="-122"/>
                <a:cs typeface="Times New Roman" pitchFamily="18" charset="0"/>
              </a:rPr>
              <a:t>bagging_predict</a:t>
            </a:r>
            <a:endParaRPr kumimoji="1" lang="en-US" altLang="zh-CN" sz="2400" dirty="0" smtClean="0">
              <a:solidFill>
                <a:srgbClr val="03001A"/>
              </a:solidFill>
              <a:latin typeface="Times New Roman" pitchFamily="18" charset="0"/>
              <a:ea typeface="宋体" pitchFamily="2" charset="-122"/>
              <a:cs typeface="Times New Roman" pitchFamily="18" charset="0"/>
            </a:endParaRPr>
          </a:p>
          <a:p>
            <a:pPr marL="0" indent="0">
              <a:lnSpc>
                <a:spcPct val="80000"/>
              </a:lnSpc>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输入：</a:t>
            </a:r>
            <a:r>
              <a:rPr kumimoji="1" lang="en-US" altLang="zh-CN" sz="2400" dirty="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所得</a:t>
            </a:r>
            <a:r>
              <a:rPr kumimoji="1" lang="en-US" altLang="zh-CN" sz="2400" dirty="0">
                <a:solidFill>
                  <a:srgbClr val="03001A"/>
                </a:solidFill>
                <a:latin typeface="Times New Roman" pitchFamily="18" charset="0"/>
                <a:ea typeface="宋体" pitchFamily="2" charset="-122"/>
                <a:cs typeface="Times New Roman" pitchFamily="18" charset="0"/>
              </a:rPr>
              <a:t>trees</a:t>
            </a:r>
            <a:r>
              <a:rPr kumimoji="1" lang="zh-CN" altLang="en-US" sz="2400" dirty="0" smtClean="0">
                <a:solidFill>
                  <a:srgbClr val="03001A"/>
                </a:solidFill>
                <a:latin typeface="宋体" pitchFamily="2" charset="-122"/>
                <a:ea typeface="宋体" pitchFamily="2" charset="-122"/>
              </a:rPr>
              <a:t>和样本</a:t>
            </a:r>
            <a:r>
              <a:rPr kumimoji="1" lang="en-US" altLang="zh-CN" sz="2400" dirty="0">
                <a:solidFill>
                  <a:srgbClr val="03001A"/>
                </a:solidFill>
                <a:latin typeface="Times New Roman" pitchFamily="18" charset="0"/>
                <a:ea typeface="宋体" pitchFamily="2" charset="-122"/>
                <a:cs typeface="Times New Roman" pitchFamily="18" charset="0"/>
              </a:rPr>
              <a:t>sample</a:t>
            </a:r>
            <a:endParaRPr kumimoji="1" lang="en-US" altLang="zh-CN" sz="2400" dirty="0">
              <a:solidFill>
                <a:srgbClr val="03001A"/>
              </a:solidFill>
              <a:latin typeface="Times New Roman" pitchFamily="18" charset="0"/>
              <a:ea typeface="宋体" pitchFamily="2" charset="-122"/>
              <a:cs typeface="Times New Roman" pitchFamily="18" charset="0"/>
            </a:endParaRPr>
          </a:p>
          <a:p>
            <a:pPr marL="0" indent="0">
              <a:lnSpc>
                <a:spcPct val="80000"/>
              </a:lnSpc>
              <a:buClr>
                <a:srgbClr val="404040"/>
              </a:buClr>
              <a:buNone/>
            </a:pPr>
            <a:r>
              <a:rPr kumimoji="1" lang="zh-CN" altLang="en-US" sz="2400" dirty="0" smtClean="0">
                <a:solidFill>
                  <a:srgbClr val="03001A"/>
                </a:solidFill>
                <a:latin typeface="宋体" pitchFamily="2" charset="-122"/>
                <a:ea typeface="宋体" pitchFamily="2" charset="-122"/>
              </a:rPr>
              <a:t>输出：</a:t>
            </a:r>
            <a:r>
              <a:rPr kumimoji="1" lang="zh-CN" altLang="en-US" sz="2400" dirty="0" smtClean="0">
                <a:solidFill>
                  <a:srgbClr val="03001A"/>
                </a:solidFill>
                <a:latin typeface="宋体" pitchFamily="2" charset="-122"/>
                <a:ea typeface="宋体" pitchFamily="2" charset="-122"/>
              </a:rPr>
              <a:t>该</a:t>
            </a:r>
            <a:r>
              <a:rPr kumimoji="1" lang="en-US" altLang="zh-CN" sz="2400" dirty="0">
                <a:solidFill>
                  <a:srgbClr val="03001A"/>
                </a:solidFill>
                <a:latin typeface="Times New Roman" pitchFamily="18" charset="0"/>
                <a:ea typeface="宋体" pitchFamily="2" charset="-122"/>
                <a:cs typeface="Times New Roman" pitchFamily="18" charset="0"/>
              </a:rPr>
              <a:t>sample</a:t>
            </a:r>
            <a:r>
              <a:rPr kumimoji="1" lang="zh-CN" altLang="en-US" sz="2400" dirty="0" smtClean="0">
                <a:solidFill>
                  <a:srgbClr val="03001A"/>
                </a:solidFill>
                <a:latin typeface="宋体" pitchFamily="2" charset="-122"/>
                <a:ea typeface="宋体" pitchFamily="2" charset="-122"/>
              </a:rPr>
              <a:t>的预测类别</a:t>
            </a:r>
            <a:endParaRPr kumimoji="1" lang="en-US" altLang="zh-CN" sz="2400" dirty="0" smtClean="0">
              <a:solidFill>
                <a:srgbClr val="03001A"/>
              </a:solidFill>
              <a:latin typeface="宋体" pitchFamily="2" charset="-122"/>
              <a:ea typeface="宋体" pitchFamily="2" charset="-122"/>
            </a:endParaRPr>
          </a:p>
          <a:p>
            <a:pPr marL="0" indent="0">
              <a:lnSpc>
                <a:spcPct val="80000"/>
              </a:lnSpc>
              <a:buClr>
                <a:srgbClr val="404040"/>
              </a:buClr>
              <a:buNone/>
            </a:pPr>
            <a:r>
              <a:rPr kumimoji="1" lang="zh-CN" altLang="en-US" sz="2400" dirty="0" smtClean="0">
                <a:solidFill>
                  <a:srgbClr val="03001A"/>
                </a:solidFill>
                <a:latin typeface="宋体" pitchFamily="2" charset="-122"/>
                <a:ea typeface="宋体" pitchFamily="2" charset="-122"/>
                <a:cs typeface="Times New Roman" pitchFamily="18" charset="0"/>
              </a:rPr>
              <a:t>创建预测类别</a:t>
            </a:r>
            <a:r>
              <a:rPr kumimoji="1" lang="en-US" altLang="zh-CN" sz="2400" dirty="0" err="1">
                <a:solidFill>
                  <a:srgbClr val="03001A"/>
                </a:solidFill>
                <a:latin typeface="Times New Roman" pitchFamily="18" charset="0"/>
                <a:ea typeface="宋体" pitchFamily="2" charset="-122"/>
                <a:cs typeface="Times New Roman" pitchFamily="18" charset="0"/>
              </a:rPr>
              <a:t>b_p</a:t>
            </a:r>
            <a:r>
              <a:rPr kumimoji="1" lang="en-US" altLang="zh-CN" sz="2400" dirty="0">
                <a:solidFill>
                  <a:srgbClr val="03001A"/>
                </a:solidFill>
                <a:latin typeface="Times New Roman" pitchFamily="18" charset="0"/>
                <a:ea typeface="宋体" pitchFamily="2" charset="-122"/>
                <a:cs typeface="Times New Roman" pitchFamily="18" charset="0"/>
              </a:rPr>
              <a:t>=list()</a:t>
            </a:r>
            <a:endParaRPr kumimoji="1" lang="en-US" altLang="zh-CN" sz="2400" dirty="0">
              <a:solidFill>
                <a:srgbClr val="03001A"/>
              </a:solidFill>
              <a:latin typeface="Times New Roman" pitchFamily="18" charset="0"/>
              <a:ea typeface="宋体" pitchFamily="2" charset="-122"/>
              <a:cs typeface="Times New Roman" pitchFamily="18" charset="0"/>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对</a:t>
            </a:r>
            <a:r>
              <a:rPr kumimoji="1" lang="en-US" altLang="zh-CN" sz="2400" dirty="0">
                <a:solidFill>
                  <a:srgbClr val="03001A"/>
                </a:solidFill>
                <a:latin typeface="Times New Roman" pitchFamily="18" charset="0"/>
                <a:ea typeface="宋体" pitchFamily="2" charset="-122"/>
                <a:cs typeface="Times New Roman" pitchFamily="18" charset="0"/>
              </a:rPr>
              <a:t>trees</a:t>
            </a:r>
            <a:r>
              <a:rPr kumimoji="1" lang="zh-CN" altLang="en-US" sz="2400" dirty="0" smtClean="0">
                <a:solidFill>
                  <a:srgbClr val="03001A"/>
                </a:solidFill>
                <a:latin typeface="宋体" pitchFamily="2" charset="-122"/>
                <a:ea typeface="宋体" pitchFamily="2" charset="-122"/>
              </a:rPr>
              <a:t>中的每一个树：</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使用</a:t>
            </a:r>
            <a:r>
              <a:rPr kumimoji="1" lang="en-US" altLang="zh-CN" sz="2400" dirty="0" smtClean="0">
                <a:solidFill>
                  <a:srgbClr val="FF0000"/>
                </a:solidFill>
                <a:latin typeface="Times New Roman" pitchFamily="18" charset="0"/>
                <a:ea typeface="宋体" pitchFamily="2" charset="-122"/>
                <a:cs typeface="Times New Roman" pitchFamily="18" charset="0"/>
              </a:rPr>
              <a:t>CART</a:t>
            </a:r>
            <a:r>
              <a:rPr kumimoji="1" lang="zh-CN" altLang="en-US" sz="2400" dirty="0" smtClean="0">
                <a:solidFill>
                  <a:srgbClr val="FF0000"/>
                </a:solidFill>
                <a:latin typeface="宋体" pitchFamily="2" charset="-122"/>
                <a:ea typeface="宋体" pitchFamily="2" charset="-122"/>
              </a:rPr>
              <a:t>中的</a:t>
            </a:r>
            <a:r>
              <a:rPr kumimoji="1" lang="en-US" altLang="zh-CN" sz="2400" dirty="0" smtClean="0">
                <a:solidFill>
                  <a:srgbClr val="FF0000"/>
                </a:solidFill>
                <a:latin typeface="Times New Roman" pitchFamily="18" charset="0"/>
                <a:ea typeface="宋体" pitchFamily="2" charset="-122"/>
                <a:cs typeface="Times New Roman" pitchFamily="18" charset="0"/>
              </a:rPr>
              <a:t>predict</a:t>
            </a:r>
            <a:r>
              <a:rPr kumimoji="1" lang="zh-CN" altLang="en-US" sz="2400" dirty="0" smtClean="0">
                <a:solidFill>
                  <a:srgbClr val="FF0000"/>
                </a:solidFill>
                <a:latin typeface="宋体" pitchFamily="2" charset="-122"/>
                <a:ea typeface="宋体" pitchFamily="2" charset="-122"/>
              </a:rPr>
              <a:t>函数</a:t>
            </a:r>
            <a:r>
              <a:rPr kumimoji="1" lang="zh-CN" altLang="en-US" sz="2400" dirty="0" smtClean="0">
                <a:solidFill>
                  <a:srgbClr val="03001A"/>
                </a:solidFill>
                <a:latin typeface="宋体" pitchFamily="2" charset="-122"/>
                <a:ea typeface="宋体" pitchFamily="2" charset="-122"/>
              </a:rPr>
              <a:t>预测</a:t>
            </a:r>
            <a:r>
              <a:rPr kumimoji="1" lang="zh-CN" altLang="en-US" sz="2400" dirty="0" smtClean="0">
                <a:solidFill>
                  <a:srgbClr val="FF0000"/>
                </a:solidFill>
                <a:latin typeface="宋体" pitchFamily="2" charset="-122"/>
                <a:ea typeface="宋体" pitchFamily="2" charset="-122"/>
              </a:rPr>
              <a:t>在该树中</a:t>
            </a:r>
            <a:r>
              <a:rPr kumimoji="1" lang="en-US" altLang="zh-CN" sz="2400" dirty="0" smtClean="0">
                <a:solidFill>
                  <a:srgbClr val="03001A"/>
                </a:solidFill>
                <a:latin typeface="Times New Roman" pitchFamily="18" charset="0"/>
                <a:ea typeface="宋体" pitchFamily="2" charset="-122"/>
                <a:cs typeface="Times New Roman" pitchFamily="18" charset="0"/>
              </a:rPr>
              <a:t>sample</a:t>
            </a:r>
            <a:r>
              <a:rPr kumimoji="1" lang="zh-CN" altLang="en-US" sz="2400" dirty="0" smtClean="0">
                <a:solidFill>
                  <a:srgbClr val="03001A"/>
                </a:solidFill>
                <a:latin typeface="宋体" pitchFamily="2" charset="-122"/>
                <a:ea typeface="宋体" pitchFamily="2" charset="-122"/>
              </a:rPr>
              <a:t>的</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类别</a:t>
            </a:r>
            <a:r>
              <a:rPr kumimoji="1" lang="zh-CN" altLang="en-US" sz="2400" dirty="0" smtClean="0">
                <a:solidFill>
                  <a:srgbClr val="03001A"/>
                </a:solidFill>
                <a:latin typeface="宋体" pitchFamily="2" charset="-122"/>
                <a:ea typeface="宋体" pitchFamily="2" charset="-122"/>
              </a:rPr>
              <a:t>，并将预测到的类别添加到</a:t>
            </a:r>
            <a:r>
              <a:rPr kumimoji="1" lang="en-US" altLang="zh-CN" sz="2400" dirty="0" err="1" smtClean="0">
                <a:solidFill>
                  <a:srgbClr val="03001A"/>
                </a:solidFill>
                <a:latin typeface="宋体" pitchFamily="2" charset="-122"/>
                <a:ea typeface="宋体" pitchFamily="2" charset="-122"/>
              </a:rPr>
              <a:t>b_p</a:t>
            </a:r>
            <a:r>
              <a:rPr kumimoji="1" lang="zh-CN" altLang="en-US" sz="2400" dirty="0" smtClean="0">
                <a:solidFill>
                  <a:srgbClr val="03001A"/>
                </a:solidFill>
                <a:latin typeface="宋体" pitchFamily="2" charset="-122"/>
                <a:ea typeface="宋体" pitchFamily="2" charset="-122"/>
              </a:rPr>
              <a:t>中</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返回</a:t>
            </a:r>
            <a:r>
              <a:rPr kumimoji="1" lang="en-US" altLang="zh-CN" sz="2400" dirty="0" err="1" smtClean="0">
                <a:solidFill>
                  <a:srgbClr val="03001A"/>
                </a:solidFill>
                <a:latin typeface="Times New Roman" pitchFamily="18" charset="0"/>
                <a:ea typeface="宋体" pitchFamily="2" charset="-122"/>
                <a:cs typeface="Times New Roman" pitchFamily="18" charset="0"/>
              </a:rPr>
              <a:t>b_p</a:t>
            </a:r>
            <a:r>
              <a:rPr kumimoji="1" lang="zh-CN" altLang="en-US" sz="2400" dirty="0" smtClean="0">
                <a:solidFill>
                  <a:srgbClr val="03001A"/>
                </a:solidFill>
                <a:latin typeface="宋体" pitchFamily="2" charset="-122"/>
                <a:ea typeface="宋体" pitchFamily="2" charset="-122"/>
              </a:rPr>
              <a:t>中出现次数最多的类别</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endParaRPr kumimoji="1" lang="en-US" altLang="zh-CN" sz="24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92399297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3 </a:t>
            </a:r>
            <a:r>
              <a:rPr lang="zh-CN" altLang="en-US" sz="4000" b="1" dirty="0" smtClean="0">
                <a:solidFill>
                  <a:srgbClr val="03001A"/>
                </a:solidFill>
                <a:latin typeface="黑体" pitchFamily="49" charset="-122"/>
                <a:ea typeface="黑体" pitchFamily="49" charset="-122"/>
              </a:rPr>
              <a:t>随机森林</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052736"/>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随机森林</a:t>
            </a:r>
            <a:r>
              <a:rPr kumimoji="1" lang="zh-CN" altLang="en-US" sz="2400" dirty="0" smtClean="0">
                <a:solidFill>
                  <a:srgbClr val="03001A"/>
                </a:solidFill>
                <a:latin typeface="宋体" pitchFamily="2" charset="-122"/>
                <a:ea typeface="宋体" pitchFamily="2" charset="-122"/>
              </a:rPr>
              <a:t>：特殊的</a:t>
            </a: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算法</a:t>
            </a:r>
            <a:endParaRPr kumimoji="1" lang="en-US" altLang="zh-CN" sz="2400" dirty="0" smtClean="0">
              <a:solidFill>
                <a:srgbClr val="03001A"/>
              </a:solidFill>
              <a:latin typeface="宋体" pitchFamily="2" charset="-122"/>
              <a:ea typeface="宋体" pitchFamily="2" charset="-122"/>
            </a:endParaRPr>
          </a:p>
          <a:p>
            <a:pPr marL="457200" indent="-457200">
              <a:buClr>
                <a:srgbClr val="404040"/>
              </a:buClr>
              <a:buFont typeface="Wingdings" pitchFamily="2" charset="2"/>
              <a:buAutoNum type="arabicPeriod"/>
            </a:pPr>
            <a:r>
              <a:rPr kumimoji="1" lang="zh-CN" altLang="en-US" sz="2400" dirty="0" smtClean="0">
                <a:solidFill>
                  <a:srgbClr val="03001A"/>
                </a:solidFill>
                <a:latin typeface="宋体" pitchFamily="2" charset="-122"/>
                <a:ea typeface="宋体" pitchFamily="2" charset="-122"/>
              </a:rPr>
              <a:t>随机</a:t>
            </a:r>
            <a:r>
              <a:rPr kumimoji="1" lang="zh-CN" altLang="en-US" sz="2400" dirty="0" smtClean="0">
                <a:solidFill>
                  <a:srgbClr val="03001A"/>
                </a:solidFill>
                <a:latin typeface="宋体" pitchFamily="2" charset="-122"/>
                <a:ea typeface="宋体" pitchFamily="2" charset="-122"/>
              </a:rPr>
              <a:t>森林算法不仅</a:t>
            </a:r>
            <a:r>
              <a:rPr kumimoji="1" lang="zh-CN" altLang="en-US" sz="2400" dirty="0" smtClean="0">
                <a:solidFill>
                  <a:srgbClr val="FF0000"/>
                </a:solidFill>
                <a:latin typeface="宋体" pitchFamily="2" charset="-122"/>
                <a:ea typeface="宋体" pitchFamily="2" charset="-122"/>
              </a:rPr>
              <a:t>对</a:t>
            </a:r>
            <a:r>
              <a:rPr kumimoji="1" lang="zh-CN" altLang="en-US" sz="2400" dirty="0" smtClean="0">
                <a:solidFill>
                  <a:srgbClr val="FF0000"/>
                </a:solidFill>
                <a:latin typeface="宋体" pitchFamily="2" charset="-122"/>
                <a:ea typeface="宋体" pitchFamily="2" charset="-122"/>
              </a:rPr>
              <a:t>样本集进行</a:t>
            </a:r>
            <a:r>
              <a:rPr kumimoji="1" lang="en-US" altLang="zh-CN" sz="2400" dirty="0">
                <a:solidFill>
                  <a:srgbClr val="FF0000"/>
                </a:solidFill>
                <a:latin typeface="Times New Roman" pitchFamily="18" charset="0"/>
                <a:ea typeface="宋体" pitchFamily="2" charset="-122"/>
                <a:cs typeface="Times New Roman" pitchFamily="18" charset="0"/>
              </a:rPr>
              <a:t>Bootstrap</a:t>
            </a:r>
            <a:r>
              <a:rPr kumimoji="1" lang="zh-CN" altLang="en-US" sz="2400" dirty="0" smtClean="0">
                <a:solidFill>
                  <a:srgbClr val="FF0000"/>
                </a:solidFill>
                <a:latin typeface="宋体" pitchFamily="2" charset="-122"/>
                <a:ea typeface="宋体" pitchFamily="2" charset="-122"/>
              </a:rPr>
              <a:t>采样</a:t>
            </a:r>
            <a:endParaRPr kumimoji="1" lang="en-US" altLang="zh-CN" sz="2400" dirty="0" smtClean="0">
              <a:solidFill>
                <a:srgbClr val="FF0000"/>
              </a:solidFill>
              <a:latin typeface="宋体" pitchFamily="2" charset="-122"/>
              <a:ea typeface="宋体" pitchFamily="2" charset="-122"/>
            </a:endParaRPr>
          </a:p>
          <a:p>
            <a:pPr marL="457200" indent="-457200">
              <a:buClr>
                <a:srgbClr val="404040"/>
              </a:buClr>
              <a:buFont typeface="Wingdings" pitchFamily="2" charset="2"/>
              <a:buAutoNum type="arabicPeriod"/>
            </a:pPr>
            <a:r>
              <a:rPr kumimoji="1" lang="zh-CN" altLang="en-US" sz="2400" dirty="0" smtClean="0">
                <a:solidFill>
                  <a:srgbClr val="03001A"/>
                </a:solidFill>
                <a:latin typeface="宋体" pitchFamily="2" charset="-122"/>
                <a:ea typeface="宋体" pitchFamily="2" charset="-122"/>
              </a:rPr>
              <a:t>每次对</a:t>
            </a:r>
            <a:r>
              <a:rPr kumimoji="1" lang="en-US" altLang="zh-CN" sz="2400" dirty="0">
                <a:solidFill>
                  <a:srgbClr val="FF0000"/>
                </a:solidFill>
                <a:latin typeface="宋体" pitchFamily="2" charset="-122"/>
                <a:ea typeface="宋体" pitchFamily="2" charset="-122"/>
              </a:rPr>
              <a:t>n</a:t>
            </a:r>
            <a:r>
              <a:rPr kumimoji="1" lang="en-US" altLang="zh-CN" sz="2400" dirty="0" smtClean="0">
                <a:solidFill>
                  <a:srgbClr val="FF0000"/>
                </a:solidFill>
                <a:latin typeface="Times New Roman" pitchFamily="18" charset="0"/>
                <a:ea typeface="宋体" pitchFamily="2" charset="-122"/>
                <a:cs typeface="Times New Roman" pitchFamily="18" charset="0"/>
              </a:rPr>
              <a:t>ode</a:t>
            </a:r>
            <a:r>
              <a:rPr kumimoji="1" lang="zh-CN" altLang="en-US" sz="2400" dirty="0">
                <a:solidFill>
                  <a:srgbClr val="FF0000"/>
                </a:solidFill>
                <a:latin typeface="宋体" pitchFamily="2" charset="-122"/>
                <a:ea typeface="宋体" pitchFamily="2" charset="-122"/>
              </a:rPr>
              <a:t>进行划分</a:t>
            </a:r>
            <a:r>
              <a:rPr kumimoji="1" lang="zh-CN" altLang="en-US" sz="2400" dirty="0" smtClean="0">
                <a:solidFill>
                  <a:srgbClr val="FF0000"/>
                </a:solidFill>
                <a:latin typeface="宋体" pitchFamily="2" charset="-122"/>
                <a:ea typeface="宋体" pitchFamily="2" charset="-122"/>
              </a:rPr>
              <a:t>时</a:t>
            </a:r>
            <a:r>
              <a:rPr kumimoji="1" lang="en-US" altLang="zh-CN" sz="2400" dirty="0" smtClean="0">
                <a:solidFill>
                  <a:srgbClr val="FF0000"/>
                </a:solidFill>
                <a:latin typeface="宋体" pitchFamily="2" charset="-122"/>
                <a:ea typeface="宋体" pitchFamily="2" charset="-122"/>
              </a:rPr>
              <a:t>(</a:t>
            </a:r>
            <a:r>
              <a:rPr kumimoji="1" lang="zh-CN" altLang="en-US" sz="2400" dirty="0" smtClean="0">
                <a:solidFill>
                  <a:srgbClr val="FF0000"/>
                </a:solidFill>
                <a:latin typeface="宋体" pitchFamily="2" charset="-122"/>
                <a:ea typeface="宋体" pitchFamily="2" charset="-122"/>
              </a:rPr>
              <a:t>每个决策节点</a:t>
            </a:r>
            <a:r>
              <a:rPr kumimoji="1" lang="en-US" altLang="zh-CN" sz="2400" dirty="0" smtClean="0">
                <a:solidFill>
                  <a:srgbClr val="FF0000"/>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a:t>
            </a:r>
            <a:r>
              <a:rPr kumimoji="1" lang="zh-CN" altLang="en-US" sz="2400" dirty="0">
                <a:solidFill>
                  <a:srgbClr val="03001A"/>
                </a:solidFill>
                <a:latin typeface="宋体" pitchFamily="2" charset="-122"/>
                <a:ea typeface="宋体" pitchFamily="2" charset="-122"/>
              </a:rPr>
              <a:t>都</a:t>
            </a:r>
            <a:r>
              <a:rPr kumimoji="1" lang="zh-CN" altLang="en-US" sz="2400" dirty="0" smtClean="0">
                <a:solidFill>
                  <a:srgbClr val="03001A"/>
                </a:solidFill>
                <a:latin typeface="宋体" pitchFamily="2" charset="-122"/>
                <a:ea typeface="宋体" pitchFamily="2" charset="-122"/>
              </a:rPr>
              <a:t>从</a:t>
            </a:r>
            <a:r>
              <a:rPr kumimoji="1" lang="en-US" altLang="zh-CN" sz="2400" dirty="0">
                <a:solidFill>
                  <a:srgbClr val="03001A"/>
                </a:solidFill>
                <a:latin typeface="Times New Roman" pitchFamily="18" charset="0"/>
                <a:ea typeface="宋体" pitchFamily="2" charset="-122"/>
                <a:cs typeface="Times New Roman" pitchFamily="18" charset="0"/>
              </a:rPr>
              <a:t>d</a:t>
            </a:r>
            <a:r>
              <a:rPr kumimoji="1" lang="zh-CN" altLang="en-US" sz="2400" dirty="0" smtClean="0">
                <a:solidFill>
                  <a:srgbClr val="03001A"/>
                </a:solidFill>
                <a:latin typeface="宋体" pitchFamily="2" charset="-122"/>
                <a:ea typeface="宋体" pitchFamily="2" charset="-122"/>
              </a:rPr>
              <a:t>个特征中</a:t>
            </a:r>
            <a:r>
              <a:rPr kumimoji="1" lang="zh-CN" altLang="en-US" sz="2400" dirty="0">
                <a:solidFill>
                  <a:srgbClr val="03001A"/>
                </a:solidFill>
                <a:latin typeface="宋体" pitchFamily="2" charset="-122"/>
                <a:ea typeface="宋体" pitchFamily="2" charset="-122"/>
              </a:rPr>
              <a:t>随机挑选</a:t>
            </a:r>
            <a:r>
              <a:rPr kumimoji="1" lang="en-US" altLang="zh-CN" sz="2400" dirty="0">
                <a:solidFill>
                  <a:srgbClr val="03001A"/>
                </a:solidFill>
                <a:latin typeface="Times New Roman" pitchFamily="18" charset="0"/>
                <a:ea typeface="宋体" pitchFamily="2" charset="-122"/>
                <a:cs typeface="Times New Roman" pitchFamily="18" charset="0"/>
              </a:rPr>
              <a:t>k</a:t>
            </a:r>
            <a:r>
              <a:rPr kumimoji="1" lang="zh-CN" altLang="en-US" sz="2400" dirty="0" smtClean="0">
                <a:solidFill>
                  <a:srgbClr val="03001A"/>
                </a:solidFill>
                <a:latin typeface="宋体" pitchFamily="2" charset="-122"/>
                <a:ea typeface="宋体" pitchFamily="2" charset="-122"/>
              </a:rPr>
              <a:t>个，</a:t>
            </a:r>
            <a:r>
              <a:rPr kumimoji="1" lang="zh-CN" altLang="en-US" sz="2400" dirty="0">
                <a:solidFill>
                  <a:srgbClr val="03001A"/>
                </a:solidFill>
                <a:latin typeface="宋体" pitchFamily="2" charset="-122"/>
                <a:ea typeface="宋体" pitchFamily="2" charset="-122"/>
              </a:rPr>
              <a:t>然后依信息增益从这个</a:t>
            </a:r>
            <a:r>
              <a:rPr kumimoji="1" lang="en-US" altLang="zh-CN" sz="2400" dirty="0">
                <a:solidFill>
                  <a:srgbClr val="03001A"/>
                </a:solidFill>
                <a:latin typeface="Times New Roman" pitchFamily="18" charset="0"/>
                <a:ea typeface="宋体" pitchFamily="2" charset="-122"/>
                <a:cs typeface="Times New Roman" pitchFamily="18" charset="0"/>
              </a:rPr>
              <a:t>k</a:t>
            </a:r>
            <a:r>
              <a:rPr kumimoji="1" lang="zh-CN" altLang="en-US" sz="2400" dirty="0">
                <a:solidFill>
                  <a:srgbClr val="03001A"/>
                </a:solidFill>
                <a:latin typeface="宋体" pitchFamily="2" charset="-122"/>
                <a:ea typeface="宋体" pitchFamily="2" charset="-122"/>
              </a:rPr>
              <a:t>个特征中选出最好的特征并确定划分</a:t>
            </a:r>
            <a:r>
              <a:rPr kumimoji="1" lang="zh-CN" altLang="en-US" sz="2400" dirty="0" smtClean="0">
                <a:solidFill>
                  <a:srgbClr val="03001A"/>
                </a:solidFill>
                <a:latin typeface="宋体" pitchFamily="2" charset="-122"/>
                <a:ea typeface="宋体" pitchFamily="2" charset="-122"/>
              </a:rPr>
              <a:t>标准</a:t>
            </a:r>
            <a:endParaRPr kumimoji="1" lang="en-US" altLang="zh-CN" sz="2400" dirty="0" smtClean="0">
              <a:solidFill>
                <a:srgbClr val="03001A"/>
              </a:solidFill>
              <a:latin typeface="宋体" pitchFamily="2" charset="-122"/>
              <a:ea typeface="宋体" pitchFamily="2" charset="-122"/>
            </a:endParaRPr>
          </a:p>
          <a:p>
            <a:pPr marL="457200" indent="-457200">
              <a:buClr>
                <a:srgbClr val="404040"/>
              </a:buClr>
              <a:buFont typeface="Wingdings" pitchFamily="2" charset="2"/>
              <a:buAutoNum type="arabicPeriod"/>
            </a:pPr>
            <a:r>
              <a:rPr kumimoji="1" lang="zh-CN" altLang="en-US" sz="2400" dirty="0" smtClean="0">
                <a:solidFill>
                  <a:srgbClr val="03001A"/>
                </a:solidFill>
                <a:latin typeface="宋体" pitchFamily="2" charset="-122"/>
                <a:ea typeface="宋体" pitchFamily="2" charset="-122"/>
              </a:rPr>
              <a:t>每棵树都不进行后剪枝</a:t>
            </a:r>
            <a:endParaRPr kumimoji="1" lang="en-US" altLang="zh-CN" sz="2400" dirty="0" smtClean="0">
              <a:solidFill>
                <a:srgbClr val="03001A"/>
              </a:solidFill>
              <a:latin typeface="宋体" pitchFamily="2" charset="-122"/>
              <a:ea typeface="宋体" pitchFamily="2" charset="-122"/>
            </a:endParaRPr>
          </a:p>
          <a:p>
            <a:pPr marL="457200" indent="-457200">
              <a:buClr>
                <a:srgbClr val="404040"/>
              </a:buClr>
              <a:buFont typeface="Wingdings" pitchFamily="2" charset="2"/>
              <a:buAutoNum type="arabicPeriod"/>
            </a:pPr>
            <a:r>
              <a:rPr kumimoji="1" lang="zh-CN" altLang="en-US" sz="2400" dirty="0" smtClean="0">
                <a:solidFill>
                  <a:srgbClr val="03001A"/>
                </a:solidFill>
                <a:latin typeface="宋体" pitchFamily="2" charset="-122"/>
                <a:ea typeface="宋体" pitchFamily="2" charset="-122"/>
              </a:rPr>
              <a:t>最终随机森林的预测结果即为所有树模型预测结果的的简单组合</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分类：投票决定</a:t>
            </a:r>
            <a:r>
              <a:rPr kumimoji="1" lang="en-US" altLang="zh-CN" sz="2400" dirty="0" smtClean="0">
                <a:solidFill>
                  <a:srgbClr val="03001A"/>
                </a:solidFill>
                <a:latin typeface="宋体" pitchFamily="2" charset="-122"/>
                <a:ea typeface="宋体" pitchFamily="2" charset="-122"/>
              </a:rPr>
              <a:t>)</a:t>
            </a:r>
          </a:p>
          <a:p>
            <a:pPr marL="0" indent="0">
              <a:buClr>
                <a:srgbClr val="404040"/>
              </a:buClr>
              <a:buNone/>
            </a:pPr>
            <a:r>
              <a:rPr kumimoji="1" lang="zh-CN" altLang="en-US" sz="2400" dirty="0" smtClean="0">
                <a:solidFill>
                  <a:srgbClr val="03001A"/>
                </a:solidFill>
                <a:latin typeface="宋体" pitchFamily="2" charset="-122"/>
                <a:ea typeface="宋体" pitchFamily="2" charset="-122"/>
              </a:rPr>
              <a:t>如果</a:t>
            </a:r>
            <a:r>
              <a:rPr kumimoji="1" lang="en-US" altLang="zh-CN" sz="2400" dirty="0">
                <a:solidFill>
                  <a:srgbClr val="03001A"/>
                </a:solidFill>
                <a:latin typeface="Times New Roman" pitchFamily="18" charset="0"/>
                <a:ea typeface="宋体" pitchFamily="2" charset="-122"/>
                <a:cs typeface="Times New Roman" pitchFamily="18" charset="0"/>
              </a:rPr>
              <a:t>k=d</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那随机森林和</a:t>
            </a:r>
            <a:r>
              <a:rPr kumimoji="1" lang="en-US" altLang="zh-CN" sz="2400" dirty="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算法相同</a:t>
            </a:r>
            <a:endParaRPr kumimoji="1" lang="en-US" altLang="zh-CN" sz="2400" dirty="0" smtClean="0">
              <a:solidFill>
                <a:srgbClr val="03001A"/>
              </a:solidFill>
              <a:latin typeface="宋体" pitchFamily="2" charset="-122"/>
              <a:ea typeface="宋体" pitchFamily="2" charset="-122"/>
            </a:endParaRPr>
          </a:p>
          <a:p>
            <a:pPr marL="0" indent="0">
              <a:buClr>
                <a:srgbClr val="404040"/>
              </a:buClr>
              <a:buNone/>
            </a:pPr>
            <a:r>
              <a:rPr kumimoji="1" lang="zh-CN" altLang="en-US" sz="2400" dirty="0" smtClean="0">
                <a:solidFill>
                  <a:srgbClr val="03001A"/>
                </a:solidFill>
                <a:latin typeface="宋体" pitchFamily="2" charset="-122"/>
                <a:ea typeface="宋体" pitchFamily="2" charset="-122"/>
              </a:rPr>
              <a:t>如果</a:t>
            </a:r>
            <a:r>
              <a:rPr kumimoji="1" lang="en-US" altLang="zh-CN" sz="2400" dirty="0">
                <a:solidFill>
                  <a:srgbClr val="03001A"/>
                </a:solidFill>
                <a:latin typeface="Times New Roman" pitchFamily="18" charset="0"/>
                <a:ea typeface="宋体" pitchFamily="2" charset="-122"/>
                <a:cs typeface="Times New Roman" pitchFamily="18" charset="0"/>
              </a:rPr>
              <a:t>k=1</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那就是完全随机</a:t>
            </a:r>
            <a:endParaRPr kumimoji="1" lang="en-US" altLang="zh-CN" sz="2400" dirty="0" smtClean="0">
              <a:solidFill>
                <a:srgbClr val="03001A"/>
              </a:solidFill>
              <a:latin typeface="宋体" pitchFamily="2" charset="-122"/>
              <a:ea typeface="宋体" pitchFamily="2" charset="-122"/>
            </a:endParaRPr>
          </a:p>
          <a:p>
            <a:pPr marL="0" indent="0">
              <a:buClr>
                <a:srgbClr val="404040"/>
              </a:buClr>
              <a:buNone/>
            </a:pPr>
            <a:r>
              <a:rPr kumimoji="1" lang="zh-CN" altLang="en-US" sz="2400" dirty="0" smtClean="0">
                <a:solidFill>
                  <a:srgbClr val="03001A"/>
                </a:solidFill>
                <a:latin typeface="宋体" pitchFamily="2" charset="-122"/>
                <a:ea typeface="宋体" pitchFamily="2" charset="-122"/>
              </a:rPr>
              <a:t>一般</a:t>
            </a:r>
            <a:r>
              <a:rPr kumimoji="1" lang="en-US" altLang="zh-CN" sz="2400" dirty="0">
                <a:solidFill>
                  <a:srgbClr val="03001A"/>
                </a:solidFill>
                <a:latin typeface="Times New Roman" pitchFamily="18" charset="0"/>
                <a:ea typeface="宋体" pitchFamily="2" charset="-122"/>
                <a:cs typeface="Times New Roman" pitchFamily="18" charset="0"/>
              </a:rPr>
              <a:t>k=d</a:t>
            </a:r>
            <a:r>
              <a:rPr kumimoji="1" lang="zh-CN" altLang="en-US" sz="2400" dirty="0">
                <a:solidFill>
                  <a:srgbClr val="03001A"/>
                </a:solidFill>
                <a:latin typeface="Times New Roman" pitchFamily="18" charset="0"/>
                <a:ea typeface="宋体" pitchFamily="2" charset="-122"/>
                <a:cs typeface="Times New Roman" pitchFamily="18" charset="0"/>
              </a:rPr>
              <a:t>、</a:t>
            </a:r>
            <a:r>
              <a:rPr kumimoji="1" lang="en-US" altLang="zh-CN" sz="2400" dirty="0">
                <a:solidFill>
                  <a:srgbClr val="03001A"/>
                </a:solidFill>
                <a:latin typeface="Times New Roman" pitchFamily="18" charset="0"/>
                <a:ea typeface="宋体" pitchFamily="2" charset="-122"/>
                <a:cs typeface="Times New Roman" pitchFamily="18" charset="0"/>
              </a:rPr>
              <a:t>k=log2(d)</a:t>
            </a:r>
            <a:r>
              <a:rPr kumimoji="1" lang="zh-CN" altLang="en-US" sz="2400" dirty="0" smtClean="0">
                <a:solidFill>
                  <a:srgbClr val="03001A"/>
                </a:solidFill>
                <a:latin typeface="宋体" pitchFamily="2" charset="-122"/>
                <a:ea typeface="宋体" pitchFamily="2" charset="-122"/>
              </a:rPr>
              <a:t>或者</a:t>
            </a:r>
            <a:r>
              <a:rPr kumimoji="1" lang="en-US" altLang="zh-CN" sz="2400" dirty="0" smtClean="0">
                <a:solidFill>
                  <a:srgbClr val="03001A"/>
                </a:solidFill>
                <a:latin typeface="Times New Roman" pitchFamily="18" charset="0"/>
                <a:ea typeface="宋体" pitchFamily="2" charset="-122"/>
                <a:cs typeface="Times New Roman" pitchFamily="18" charset="0"/>
              </a:rPr>
              <a:t>k=</a:t>
            </a:r>
            <a:r>
              <a:rPr kumimoji="1" lang="en-US" altLang="zh-CN" sz="2400" dirty="0" err="1" smtClean="0">
                <a:solidFill>
                  <a:srgbClr val="03001A"/>
                </a:solidFill>
                <a:latin typeface="Times New Roman" pitchFamily="18" charset="0"/>
                <a:ea typeface="宋体" pitchFamily="2" charset="-122"/>
                <a:cs typeface="Times New Roman" pitchFamily="18" charset="0"/>
              </a:rPr>
              <a:t>sqrt</a:t>
            </a:r>
            <a:r>
              <a:rPr kumimoji="1" lang="en-US" altLang="zh-CN" sz="2400" dirty="0" smtClean="0">
                <a:solidFill>
                  <a:srgbClr val="03001A"/>
                </a:solidFill>
                <a:latin typeface="Times New Roman" pitchFamily="18" charset="0"/>
                <a:ea typeface="宋体" pitchFamily="2" charset="-122"/>
                <a:cs typeface="Times New Roman" pitchFamily="18" charset="0"/>
              </a:rPr>
              <a:t>(d)</a:t>
            </a:r>
            <a:endParaRPr kumimoji="1" lang="en-US" altLang="zh-CN" sz="2400" dirty="0" smtClean="0">
              <a:solidFill>
                <a:srgbClr val="03001A"/>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858727940"/>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3.1 </a:t>
            </a:r>
            <a:r>
              <a:rPr lang="zh-CN" altLang="en-US" sz="4000" b="1" dirty="0" smtClean="0">
                <a:solidFill>
                  <a:srgbClr val="03001A"/>
                </a:solidFill>
                <a:latin typeface="黑体" pitchFamily="49" charset="-122"/>
                <a:ea typeface="黑体" pitchFamily="49" charset="-122"/>
              </a:rPr>
              <a:t>随机</a:t>
            </a:r>
            <a:r>
              <a:rPr lang="zh-CN" altLang="en-US" sz="4000" b="1" dirty="0" smtClean="0">
                <a:solidFill>
                  <a:srgbClr val="03001A"/>
                </a:solidFill>
                <a:latin typeface="黑体" pitchFamily="49" charset="-122"/>
                <a:ea typeface="黑体" pitchFamily="49" charset="-122"/>
              </a:rPr>
              <a:t>森林的算法实现</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196752"/>
            <a:ext cx="77768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修改</a:t>
            </a:r>
            <a:r>
              <a:rPr kumimoji="1" lang="en-US" altLang="zh-CN" sz="2400" dirty="0" smtClean="0">
                <a:solidFill>
                  <a:srgbClr val="03001A"/>
                </a:solidFill>
                <a:latin typeface="宋体" pitchFamily="2" charset="-122"/>
                <a:ea typeface="宋体" pitchFamily="2" charset="-122"/>
              </a:rPr>
              <a:t>CART</a:t>
            </a:r>
            <a:r>
              <a:rPr kumimoji="1" lang="zh-CN" altLang="en-US" sz="2400" dirty="0" smtClean="0">
                <a:solidFill>
                  <a:srgbClr val="03001A"/>
                </a:solidFill>
                <a:latin typeface="宋体" pitchFamily="2" charset="-122"/>
                <a:ea typeface="宋体" pitchFamily="2" charset="-122"/>
              </a:rPr>
              <a:t>的</a:t>
            </a:r>
            <a:r>
              <a:rPr kumimoji="1" lang="zh-CN" altLang="en-US" sz="2400" dirty="0" smtClean="0">
                <a:solidFill>
                  <a:srgbClr val="FF0000"/>
                </a:solidFill>
                <a:latin typeface="宋体" pitchFamily="2" charset="-122"/>
                <a:ea typeface="宋体" pitchFamily="2" charset="-122"/>
              </a:rPr>
              <a:t>决策点</a:t>
            </a:r>
            <a:r>
              <a:rPr kumimoji="1" lang="zh-CN" altLang="en-US" sz="2400" dirty="0" smtClean="0">
                <a:solidFill>
                  <a:srgbClr val="03001A"/>
                </a:solidFill>
                <a:latin typeface="宋体" pitchFamily="2" charset="-122"/>
                <a:ea typeface="宋体" pitchFamily="2" charset="-122"/>
              </a:rPr>
              <a:t>生成函数：</a:t>
            </a:r>
            <a:endParaRPr kumimoji="1" lang="en-US" altLang="zh-CN" sz="2400" dirty="0" smtClean="0">
              <a:solidFill>
                <a:srgbClr val="03001A"/>
              </a:solidFill>
              <a:latin typeface="宋体" pitchFamily="2" charset="-122"/>
              <a:ea typeface="宋体" pitchFamily="2" charset="-122"/>
            </a:endParaRPr>
          </a:p>
          <a:p>
            <a:pPr marL="0" indent="0">
              <a:lnSpc>
                <a:spcPct val="100000"/>
              </a:lnSpc>
              <a:buNone/>
            </a:pPr>
            <a:endParaRPr kumimoji="1" lang="en-US" altLang="zh-CN" sz="2400" dirty="0" smtClean="0">
              <a:solidFill>
                <a:srgbClr val="03001A"/>
              </a:solidFill>
              <a:latin typeface="宋体" pitchFamily="2" charset="-122"/>
              <a:ea typeface="宋体" pitchFamily="2" charset="-122"/>
            </a:endParaRPr>
          </a:p>
        </p:txBody>
      </p:sp>
      <p:sp>
        <p:nvSpPr>
          <p:cNvPr id="4" name="矩形 3"/>
          <p:cNvSpPr/>
          <p:nvPr/>
        </p:nvSpPr>
        <p:spPr>
          <a:xfrm>
            <a:off x="611560" y="1844824"/>
            <a:ext cx="7128792" cy="3785652"/>
          </a:xfrm>
          <a:prstGeom prst="rect">
            <a:avLst/>
          </a:prstGeom>
        </p:spPr>
        <p:txBody>
          <a:bodyPr wrap="square">
            <a:spAutoFit/>
          </a:bodyPr>
          <a:lstStyle/>
          <a:p>
            <a:pPr>
              <a:lnSpc>
                <a:spcPct val="100000"/>
              </a:lnSpc>
            </a:pPr>
            <a:r>
              <a:rPr lang="en-US" altLang="zh-CN" sz="2400" dirty="0" err="1" smtClean="0">
                <a:solidFill>
                  <a:srgbClr val="03001A"/>
                </a:solidFill>
                <a:latin typeface="Times New Roman" pitchFamily="18" charset="0"/>
                <a:ea typeface="宋体" pitchFamily="2" charset="-122"/>
                <a:cs typeface="Times New Roman" pitchFamily="18" charset="0"/>
              </a:rPr>
              <a:t>get_split</a:t>
            </a:r>
            <a:r>
              <a:rPr lang="zh-CN" altLang="en-US" sz="2400" dirty="0" smtClean="0">
                <a:solidFill>
                  <a:srgbClr val="03001A"/>
                </a:solidFill>
                <a:latin typeface="Times New Roman" pitchFamily="18" charset="0"/>
                <a:ea typeface="宋体" pitchFamily="2" charset="-122"/>
                <a:cs typeface="Times New Roman" pitchFamily="18" charset="0"/>
              </a:rPr>
              <a:t>函数 </a:t>
            </a:r>
            <a:r>
              <a:rPr lang="en-US" altLang="zh-CN" sz="2400" dirty="0" smtClean="0">
                <a:solidFill>
                  <a:srgbClr val="03001A"/>
                </a:solidFill>
                <a:latin typeface="Times New Roman" pitchFamily="18" charset="0"/>
                <a:ea typeface="宋体" pitchFamily="2" charset="-122"/>
                <a:cs typeface="Times New Roman" pitchFamily="18" charset="0"/>
                <a:sym typeface="Wingdings" pitchFamily="2" charset="2"/>
              </a:rPr>
              <a:t>: ( CART</a:t>
            </a:r>
            <a:r>
              <a:rPr lang="zh-CN" altLang="en-US" sz="2400" dirty="0" smtClean="0">
                <a:solidFill>
                  <a:srgbClr val="03001A"/>
                </a:solidFill>
                <a:latin typeface="Times New Roman" pitchFamily="18" charset="0"/>
                <a:ea typeface="宋体" pitchFamily="2" charset="-122"/>
                <a:cs typeface="Times New Roman" pitchFamily="18" charset="0"/>
                <a:sym typeface="Wingdings" pitchFamily="2" charset="2"/>
              </a:rPr>
              <a:t>决策节点</a:t>
            </a:r>
            <a:r>
              <a:rPr lang="en-US" altLang="zh-CN" sz="2400" dirty="0" smtClean="0">
                <a:solidFill>
                  <a:srgbClr val="03001A"/>
                </a:solidFill>
                <a:latin typeface="Times New Roman" pitchFamily="18" charset="0"/>
                <a:ea typeface="宋体" pitchFamily="2" charset="-122"/>
                <a:cs typeface="Times New Roman" pitchFamily="18" charset="0"/>
                <a:sym typeface="Wingdings" pitchFamily="2" charset="2"/>
              </a:rPr>
              <a:t>)</a:t>
            </a:r>
          </a:p>
          <a:p>
            <a:pPr>
              <a:lnSpc>
                <a:spcPct val="100000"/>
              </a:lnSpc>
            </a:pPr>
            <a:r>
              <a:rPr lang="zh-CN" altLang="en-US" sz="2400" dirty="0" smtClean="0">
                <a:solidFill>
                  <a:srgbClr val="03001A"/>
                </a:solidFill>
                <a:latin typeface="Times New Roman" pitchFamily="18" charset="0"/>
                <a:ea typeface="宋体" pitchFamily="2" charset="-122"/>
                <a:cs typeface="Times New Roman" pitchFamily="18" charset="0"/>
                <a:sym typeface="Wingdings" pitchFamily="2" charset="2"/>
              </a:rPr>
              <a:t>输入：</a:t>
            </a:r>
            <a:r>
              <a:rPr lang="en-US" altLang="zh-CN" sz="2400" dirty="0" smtClean="0">
                <a:solidFill>
                  <a:srgbClr val="03001A"/>
                </a:solidFill>
                <a:latin typeface="Times New Roman" pitchFamily="18" charset="0"/>
                <a:ea typeface="宋体" pitchFamily="2" charset="-122"/>
                <a:cs typeface="Times New Roman" pitchFamily="18" charset="0"/>
                <a:sym typeface="Wingdings" pitchFamily="2" charset="2"/>
              </a:rPr>
              <a:t>data</a:t>
            </a:r>
            <a:endParaRPr lang="en-US" altLang="zh-CN" sz="2400" dirty="0" smtClean="0">
              <a:solidFill>
                <a:srgbClr val="03001A"/>
              </a:solidFill>
              <a:latin typeface="Times New Roman" pitchFamily="18" charset="0"/>
              <a:ea typeface="宋体" pitchFamily="2" charset="-122"/>
              <a:cs typeface="Times New Roman" pitchFamily="18" charset="0"/>
            </a:endParaRPr>
          </a:p>
          <a:p>
            <a:pPr>
              <a:lnSpc>
                <a:spcPct val="100000"/>
              </a:lnSpc>
            </a:pPr>
            <a:r>
              <a:rPr lang="zh-CN" altLang="en-US" sz="2400" dirty="0" smtClean="0">
                <a:solidFill>
                  <a:srgbClr val="03001A"/>
                </a:solidFill>
                <a:latin typeface="Times New Roman" pitchFamily="18" charset="0"/>
                <a:ea typeface="宋体" pitchFamily="2" charset="-122"/>
                <a:cs typeface="Times New Roman" pitchFamily="18" charset="0"/>
              </a:rPr>
              <a:t>具有</a:t>
            </a:r>
            <a:r>
              <a:rPr lang="zh-CN" altLang="en-US" sz="2400" dirty="0">
                <a:solidFill>
                  <a:srgbClr val="03001A"/>
                </a:solidFill>
                <a:latin typeface="Times New Roman" pitchFamily="18" charset="0"/>
                <a:ea typeface="宋体" pitchFamily="2" charset="-122"/>
                <a:cs typeface="Times New Roman" pitchFamily="18" charset="0"/>
              </a:rPr>
              <a:t>两层</a:t>
            </a:r>
            <a:r>
              <a:rPr lang="zh-CN" altLang="en-US" sz="2400" dirty="0" smtClean="0">
                <a:solidFill>
                  <a:srgbClr val="03001A"/>
                </a:solidFill>
                <a:latin typeface="Times New Roman" pitchFamily="18" charset="0"/>
                <a:ea typeface="宋体" pitchFamily="2" charset="-122"/>
                <a:cs typeface="Times New Roman" pitchFamily="18" charset="0"/>
              </a:rPr>
              <a:t>循环</a:t>
            </a:r>
            <a:endParaRPr lang="en-US" altLang="zh-CN" sz="2400" dirty="0" smtClean="0">
              <a:solidFill>
                <a:srgbClr val="03001A"/>
              </a:solidFill>
              <a:latin typeface="Times New Roman" pitchFamily="18" charset="0"/>
              <a:ea typeface="宋体" pitchFamily="2" charset="-122"/>
              <a:cs typeface="Times New Roman" pitchFamily="18" charset="0"/>
            </a:endParaRPr>
          </a:p>
          <a:p>
            <a:pPr>
              <a:lnSpc>
                <a:spcPct val="100000"/>
              </a:lnSpc>
            </a:pPr>
            <a:endParaRPr lang="en-US" altLang="zh-CN" sz="2400" dirty="0">
              <a:solidFill>
                <a:srgbClr val="03001A"/>
              </a:solidFill>
              <a:latin typeface="Times New Roman" pitchFamily="18" charset="0"/>
              <a:ea typeface="宋体" pitchFamily="2" charset="-122"/>
              <a:cs typeface="Times New Roman" pitchFamily="18" charset="0"/>
            </a:endParaRPr>
          </a:p>
          <a:p>
            <a:pPr>
              <a:lnSpc>
                <a:spcPct val="100000"/>
              </a:lnSpc>
            </a:pPr>
            <a:r>
              <a:rPr lang="zh-CN" altLang="en-US" sz="2400" dirty="0" smtClean="0">
                <a:solidFill>
                  <a:srgbClr val="03001A"/>
                </a:solidFill>
                <a:latin typeface="Times New Roman" pitchFamily="18" charset="0"/>
                <a:ea typeface="宋体" pitchFamily="2" charset="-122"/>
                <a:cs typeface="Times New Roman" pitchFamily="18" charset="0"/>
              </a:rPr>
              <a:t>外层</a:t>
            </a:r>
            <a:r>
              <a:rPr lang="zh-CN" altLang="en-US" sz="2400" dirty="0">
                <a:solidFill>
                  <a:srgbClr val="03001A"/>
                </a:solidFill>
                <a:latin typeface="Times New Roman" pitchFamily="18" charset="0"/>
                <a:ea typeface="宋体" pitchFamily="2" charset="-122"/>
                <a:cs typeface="Times New Roman" pitchFamily="18" charset="0"/>
              </a:rPr>
              <a:t>是对特征索引进行循环</a:t>
            </a:r>
            <a:endParaRPr lang="en-US" altLang="zh-CN" sz="2400" dirty="0">
              <a:solidFill>
                <a:srgbClr val="03001A"/>
              </a:solidFill>
              <a:latin typeface="Times New Roman" pitchFamily="18" charset="0"/>
              <a:ea typeface="宋体" pitchFamily="2" charset="-122"/>
              <a:cs typeface="Times New Roman" pitchFamily="18" charset="0"/>
            </a:endParaRPr>
          </a:p>
          <a:p>
            <a:pPr>
              <a:lnSpc>
                <a:spcPct val="100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a:solidFill>
                  <a:srgbClr val="03001A"/>
                </a:solidFill>
                <a:latin typeface="Times New Roman" pitchFamily="18" charset="0"/>
                <a:ea typeface="宋体" pitchFamily="2" charset="-122"/>
                <a:cs typeface="Times New Roman" pitchFamily="18" charset="0"/>
              </a:rPr>
              <a:t>内层是对该特征的二分标准进行循环</a:t>
            </a:r>
            <a:endParaRPr lang="en-US" altLang="zh-CN" sz="2400" dirty="0">
              <a:solidFill>
                <a:srgbClr val="03001A"/>
              </a:solidFill>
              <a:latin typeface="Times New Roman" pitchFamily="18" charset="0"/>
              <a:ea typeface="宋体" pitchFamily="2" charset="-122"/>
              <a:cs typeface="Times New Roman" pitchFamily="18" charset="0"/>
            </a:endParaRPr>
          </a:p>
          <a:p>
            <a:pPr>
              <a:lnSpc>
                <a:spcPct val="100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a:solidFill>
                  <a:srgbClr val="03001A"/>
                </a:solidFill>
                <a:latin typeface="Times New Roman" pitchFamily="18" charset="0"/>
                <a:ea typeface="宋体" pitchFamily="2" charset="-122"/>
                <a:cs typeface="Times New Roman" pitchFamily="18" charset="0"/>
              </a:rPr>
              <a:t>对样本集进行划分，并求出基尼系数</a:t>
            </a:r>
            <a:endParaRPr lang="en-US" altLang="zh-CN" sz="2400" dirty="0">
              <a:solidFill>
                <a:srgbClr val="03001A"/>
              </a:solidFill>
              <a:latin typeface="Times New Roman" pitchFamily="18" charset="0"/>
              <a:ea typeface="宋体" pitchFamily="2" charset="-122"/>
              <a:cs typeface="Times New Roman" pitchFamily="18" charset="0"/>
            </a:endParaRPr>
          </a:p>
          <a:p>
            <a:pPr>
              <a:lnSpc>
                <a:spcPct val="100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a:solidFill>
                  <a:srgbClr val="03001A"/>
                </a:solidFill>
                <a:latin typeface="Times New Roman" pitchFamily="18" charset="0"/>
                <a:ea typeface="宋体" pitchFamily="2" charset="-122"/>
                <a:cs typeface="Times New Roman" pitchFamily="18" charset="0"/>
              </a:rPr>
              <a:t>通过比较得到最优</a:t>
            </a:r>
            <a:endParaRPr lang="en-US" altLang="zh-CN" sz="2400" dirty="0">
              <a:solidFill>
                <a:srgbClr val="03001A"/>
              </a:solidFill>
              <a:latin typeface="Times New Roman" pitchFamily="18" charset="0"/>
              <a:ea typeface="宋体" pitchFamily="2" charset="-122"/>
              <a:cs typeface="Times New Roman" pitchFamily="18" charset="0"/>
            </a:endParaRPr>
          </a:p>
          <a:p>
            <a:pPr>
              <a:lnSpc>
                <a:spcPct val="100000"/>
              </a:lnSpc>
            </a:pPr>
            <a:r>
              <a:rPr lang="zh-CN" altLang="en-US" sz="2400" dirty="0" smtClean="0">
                <a:solidFill>
                  <a:srgbClr val="03001A"/>
                </a:solidFill>
                <a:latin typeface="Times New Roman" pitchFamily="18" charset="0"/>
                <a:ea typeface="宋体" pitchFamily="2" charset="-122"/>
                <a:cs typeface="Times New Roman" pitchFamily="18" charset="0"/>
              </a:rPr>
              <a:t>二</a:t>
            </a:r>
            <a:r>
              <a:rPr lang="zh-CN" altLang="en-US" sz="2400" dirty="0">
                <a:solidFill>
                  <a:srgbClr val="03001A"/>
                </a:solidFill>
                <a:latin typeface="Times New Roman" pitchFamily="18" charset="0"/>
                <a:ea typeface="宋体" pitchFamily="2" charset="-122"/>
                <a:cs typeface="Times New Roman" pitchFamily="18" charset="0"/>
              </a:rPr>
              <a:t>分标准的选取有三种常用的方法</a:t>
            </a:r>
            <a:r>
              <a:rPr lang="zh-CN" altLang="en-US" sz="2400" dirty="0" smtClean="0">
                <a:solidFill>
                  <a:srgbClr val="03001A"/>
                </a:solidFill>
                <a:latin typeface="Times New Roman" pitchFamily="18" charset="0"/>
                <a:ea typeface="宋体" pitchFamily="2" charset="-122"/>
                <a:cs typeface="Times New Roman" pitchFamily="18" charset="0"/>
              </a:rPr>
              <a:t>，此处采用</a:t>
            </a:r>
            <a:r>
              <a:rPr lang="zh-CN" altLang="en-US" sz="2400" dirty="0">
                <a:solidFill>
                  <a:srgbClr val="03001A"/>
                </a:solidFill>
                <a:latin typeface="Times New Roman" pitchFamily="18" charset="0"/>
                <a:ea typeface="宋体" pitchFamily="2" charset="-122"/>
                <a:cs typeface="Times New Roman" pitchFamily="18" charset="0"/>
              </a:rPr>
              <a:t>最简单</a:t>
            </a:r>
            <a:r>
              <a:rPr lang="zh-CN" altLang="en-US" sz="2400" dirty="0" smtClean="0">
                <a:solidFill>
                  <a:srgbClr val="03001A"/>
                </a:solidFill>
                <a:latin typeface="Times New Roman" pitchFamily="18" charset="0"/>
                <a:ea typeface="宋体" pitchFamily="2" charset="-122"/>
                <a:cs typeface="Times New Roman" pitchFamily="18" charset="0"/>
              </a:rPr>
              <a:t>的方法将</a:t>
            </a:r>
            <a:r>
              <a:rPr lang="zh-CN" altLang="en-US" sz="2400" dirty="0">
                <a:solidFill>
                  <a:srgbClr val="03001A"/>
                </a:solidFill>
                <a:latin typeface="Times New Roman" pitchFamily="18" charset="0"/>
                <a:ea typeface="宋体" pitchFamily="2" charset="-122"/>
                <a:cs typeface="Times New Roman" pitchFamily="18" charset="0"/>
              </a:rPr>
              <a:t>特征空间的每个值作为二分标准</a:t>
            </a:r>
            <a:endParaRPr lang="en-US" altLang="zh-CN" sz="2400" dirty="0">
              <a:solidFill>
                <a:srgbClr val="03001A"/>
              </a:solidFill>
              <a:latin typeface="Times New Roman" pitchFamily="18" charset="0"/>
              <a:ea typeface="宋体" pitchFamily="2" charset="-122"/>
              <a:cs typeface="Times New Roman" pitchFamily="18" charset="0"/>
            </a:endParaRPr>
          </a:p>
        </p:txBody>
      </p:sp>
      <p:sp>
        <p:nvSpPr>
          <p:cNvPr id="5" name="矩形 4"/>
          <p:cNvSpPr/>
          <p:nvPr/>
        </p:nvSpPr>
        <p:spPr>
          <a:xfrm>
            <a:off x="2267744" y="2204864"/>
            <a:ext cx="1696298" cy="461665"/>
          </a:xfrm>
          <a:prstGeom prst="rect">
            <a:avLst/>
          </a:prstGeom>
        </p:spPr>
        <p:txBody>
          <a:bodyPr wrap="none">
            <a:spAutoFit/>
          </a:bodyPr>
          <a:lstStyle/>
          <a:p>
            <a:pPr>
              <a:lnSpc>
                <a:spcPct val="100000"/>
              </a:lnSpc>
            </a:pPr>
            <a:r>
              <a:rPr lang="en-US" altLang="zh-CN" sz="2400" dirty="0" smtClean="0">
                <a:solidFill>
                  <a:srgbClr val="FF0000"/>
                </a:solidFill>
                <a:latin typeface="Times New Roman" pitchFamily="18" charset="0"/>
                <a:ea typeface="宋体" pitchFamily="2" charset="-122"/>
                <a:cs typeface="Times New Roman" pitchFamily="18" charset="0"/>
                <a:sym typeface="Wingdings" pitchFamily="2" charset="2"/>
              </a:rPr>
              <a:t>,  </a:t>
            </a:r>
            <a:r>
              <a:rPr lang="en-US" altLang="zh-CN" sz="2400" dirty="0" err="1" smtClean="0">
                <a:solidFill>
                  <a:srgbClr val="FF0000"/>
                </a:solidFill>
                <a:latin typeface="Times New Roman" pitchFamily="18" charset="0"/>
                <a:ea typeface="宋体" pitchFamily="2" charset="-122"/>
                <a:cs typeface="Times New Roman" pitchFamily="18" charset="0"/>
                <a:sym typeface="Wingdings" pitchFamily="2" charset="2"/>
              </a:rPr>
              <a:t>n_features</a:t>
            </a:r>
            <a:endParaRPr lang="en-US" altLang="zh-CN" sz="2400" dirty="0">
              <a:solidFill>
                <a:srgbClr val="FF0000"/>
              </a:solidFill>
              <a:latin typeface="Times New Roman" pitchFamily="18" charset="0"/>
              <a:ea typeface="宋体" pitchFamily="2" charset="-122"/>
              <a:cs typeface="Times New Roman" pitchFamily="18" charset="0"/>
            </a:endParaRPr>
          </a:p>
        </p:txBody>
      </p:sp>
      <p:sp>
        <p:nvSpPr>
          <p:cNvPr id="9" name="矩形 8"/>
          <p:cNvSpPr/>
          <p:nvPr/>
        </p:nvSpPr>
        <p:spPr>
          <a:xfrm>
            <a:off x="3563888" y="2682081"/>
            <a:ext cx="5466561" cy="461665"/>
          </a:xfrm>
          <a:prstGeom prst="rect">
            <a:avLst/>
          </a:prstGeom>
        </p:spPr>
        <p:txBody>
          <a:bodyPr wrap="none">
            <a:spAutoFit/>
          </a:bodyPr>
          <a:lstStyle/>
          <a:p>
            <a:pPr>
              <a:lnSpc>
                <a:spcPct val="100000"/>
              </a:lnSpc>
            </a:pPr>
            <a:r>
              <a:rPr lang="zh-CN" altLang="en-US" sz="2400" dirty="0" smtClean="0">
                <a:solidFill>
                  <a:srgbClr val="FF0000"/>
                </a:solidFill>
                <a:latin typeface="Times New Roman" pitchFamily="18" charset="0"/>
                <a:ea typeface="宋体" pitchFamily="2" charset="-122"/>
                <a:cs typeface="Times New Roman" pitchFamily="18" charset="0"/>
                <a:sym typeface="Wingdings" pitchFamily="2" charset="2"/>
              </a:rPr>
              <a:t>从特征索引列表中随机抽取</a:t>
            </a:r>
            <a:r>
              <a:rPr lang="en-US" altLang="zh-CN" sz="2400" dirty="0" err="1" smtClean="0">
                <a:solidFill>
                  <a:srgbClr val="FF0000"/>
                </a:solidFill>
                <a:latin typeface="Times New Roman" pitchFamily="18" charset="0"/>
                <a:ea typeface="宋体" pitchFamily="2" charset="-122"/>
                <a:cs typeface="Times New Roman" pitchFamily="18" charset="0"/>
                <a:sym typeface="Wingdings" pitchFamily="2" charset="2"/>
              </a:rPr>
              <a:t>n_features</a:t>
            </a:r>
            <a:r>
              <a:rPr lang="zh-CN" altLang="en-US" sz="2400" dirty="0" smtClean="0">
                <a:solidFill>
                  <a:srgbClr val="FF0000"/>
                </a:solidFill>
                <a:latin typeface="Times New Roman" pitchFamily="18" charset="0"/>
                <a:ea typeface="宋体" pitchFamily="2" charset="-122"/>
                <a:cs typeface="Times New Roman" pitchFamily="18" charset="0"/>
                <a:sym typeface="Wingdings" pitchFamily="2" charset="2"/>
              </a:rPr>
              <a:t>个</a:t>
            </a:r>
            <a:endParaRPr lang="en-US" altLang="zh-CN" sz="2400" dirty="0">
              <a:solidFill>
                <a:srgbClr val="FF0000"/>
              </a:solidFill>
              <a:latin typeface="Times New Roman" pitchFamily="18" charset="0"/>
              <a:ea typeface="宋体" pitchFamily="2" charset="-122"/>
              <a:cs typeface="Times New Roman" pitchFamily="18" charset="0"/>
            </a:endParaRPr>
          </a:p>
        </p:txBody>
      </p:sp>
      <p:cxnSp>
        <p:nvCxnSpPr>
          <p:cNvPr id="14" name="直接箭头连接符 13"/>
          <p:cNvCxnSpPr/>
          <p:nvPr/>
        </p:nvCxnSpPr>
        <p:spPr>
          <a:xfrm flipH="1">
            <a:off x="971600" y="2912913"/>
            <a:ext cx="2592288" cy="34624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26428568"/>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3.1 </a:t>
            </a:r>
            <a:r>
              <a:rPr lang="zh-CN" altLang="en-US" sz="4000" b="1" dirty="0" smtClean="0">
                <a:solidFill>
                  <a:srgbClr val="03001A"/>
                </a:solidFill>
                <a:latin typeface="黑体" pitchFamily="49" charset="-122"/>
                <a:ea typeface="黑体" pitchFamily="49" charset="-122"/>
              </a:rPr>
              <a:t>随机</a:t>
            </a:r>
            <a:r>
              <a:rPr lang="zh-CN" altLang="en-US" sz="4000" b="1" dirty="0" smtClean="0">
                <a:solidFill>
                  <a:srgbClr val="03001A"/>
                </a:solidFill>
                <a:latin typeface="黑体" pitchFamily="49" charset="-122"/>
                <a:ea typeface="黑体" pitchFamily="49" charset="-122"/>
              </a:rPr>
              <a:t>森林的算法实现</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196752"/>
            <a:ext cx="77768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修改</a:t>
            </a:r>
            <a:r>
              <a:rPr kumimoji="1" lang="en-US" altLang="zh-CN" sz="2400" dirty="0" smtClean="0">
                <a:solidFill>
                  <a:srgbClr val="03001A"/>
                </a:solidFill>
                <a:latin typeface="Times New Roman" pitchFamily="18" charset="0"/>
                <a:ea typeface="宋体" pitchFamily="2" charset="-122"/>
                <a:cs typeface="Times New Roman" pitchFamily="18" charset="0"/>
              </a:rPr>
              <a:t>CART</a:t>
            </a:r>
            <a:r>
              <a:rPr kumimoji="1" lang="zh-CN" altLang="en-US" sz="2400" dirty="0" smtClean="0">
                <a:solidFill>
                  <a:srgbClr val="03001A"/>
                </a:solidFill>
                <a:latin typeface="宋体" pitchFamily="2" charset="-122"/>
                <a:ea typeface="宋体" pitchFamily="2" charset="-122"/>
              </a:rPr>
              <a:t>的</a:t>
            </a:r>
            <a:r>
              <a:rPr kumimoji="1" lang="zh-CN" altLang="en-US" sz="2400" dirty="0" smtClean="0">
                <a:solidFill>
                  <a:srgbClr val="FF0000"/>
                </a:solidFill>
                <a:latin typeface="宋体" pitchFamily="2" charset="-122"/>
                <a:ea typeface="宋体" pitchFamily="2" charset="-122"/>
              </a:rPr>
              <a:t>决策点</a:t>
            </a:r>
            <a:r>
              <a:rPr kumimoji="1" lang="zh-CN" altLang="en-US" sz="2400" dirty="0" smtClean="0">
                <a:solidFill>
                  <a:srgbClr val="03001A"/>
                </a:solidFill>
                <a:latin typeface="宋体" pitchFamily="2" charset="-122"/>
                <a:ea typeface="宋体" pitchFamily="2" charset="-122"/>
              </a:rPr>
              <a:t>生成函数：</a:t>
            </a:r>
            <a:endParaRPr kumimoji="1" lang="en-US" altLang="zh-CN" sz="2400" dirty="0" smtClean="0">
              <a:solidFill>
                <a:srgbClr val="03001A"/>
              </a:solidFill>
              <a:latin typeface="宋体" pitchFamily="2" charset="-122"/>
              <a:ea typeface="宋体" pitchFamily="2" charset="-122"/>
            </a:endParaRPr>
          </a:p>
          <a:p>
            <a:pPr marL="0" indent="0">
              <a:lnSpc>
                <a:spcPct val="100000"/>
              </a:lnSpc>
              <a:buNone/>
            </a:pPr>
            <a:endParaRPr kumimoji="1" lang="en-US" altLang="zh-CN" sz="2400" dirty="0" smtClean="0">
              <a:solidFill>
                <a:srgbClr val="03001A"/>
              </a:solidFill>
              <a:latin typeface="宋体" pitchFamily="2" charset="-122"/>
              <a:ea typeface="宋体" pitchFamily="2" charset="-122"/>
            </a:endParaRPr>
          </a:p>
        </p:txBody>
      </p:sp>
      <p:sp>
        <p:nvSpPr>
          <p:cNvPr id="4" name="矩形 3"/>
          <p:cNvSpPr/>
          <p:nvPr/>
        </p:nvSpPr>
        <p:spPr>
          <a:xfrm>
            <a:off x="611560" y="1844824"/>
            <a:ext cx="7128792" cy="2400657"/>
          </a:xfrm>
          <a:prstGeom prst="rect">
            <a:avLst/>
          </a:prstGeom>
        </p:spPr>
        <p:txBody>
          <a:bodyPr wrap="square">
            <a:spAutoFit/>
          </a:bodyPr>
          <a:lstStyle/>
          <a:p>
            <a:pPr>
              <a:lnSpc>
                <a:spcPct val="125000"/>
              </a:lnSpc>
            </a:pPr>
            <a:r>
              <a:rPr lang="en-US" altLang="zh-CN" sz="2400" dirty="0" smtClean="0">
                <a:solidFill>
                  <a:srgbClr val="03001A"/>
                </a:solidFill>
                <a:latin typeface="Times New Roman" pitchFamily="18" charset="0"/>
                <a:ea typeface="宋体" pitchFamily="2" charset="-122"/>
                <a:cs typeface="Times New Roman" pitchFamily="18" charset="0"/>
              </a:rPr>
              <a:t>CART</a:t>
            </a:r>
            <a:r>
              <a:rPr lang="zh-CN" altLang="en-US" sz="2400" dirty="0" smtClean="0">
                <a:solidFill>
                  <a:srgbClr val="03001A"/>
                </a:solidFill>
                <a:latin typeface="Times New Roman" pitchFamily="18" charset="0"/>
                <a:ea typeface="宋体" pitchFamily="2" charset="-122"/>
                <a:cs typeface="Times New Roman" pitchFamily="18" charset="0"/>
              </a:rPr>
              <a:t>函数的</a:t>
            </a:r>
            <a:r>
              <a:rPr lang="zh-CN" altLang="en-US" sz="2400" dirty="0" smtClean="0">
                <a:solidFill>
                  <a:srgbClr val="FF0000"/>
                </a:solidFill>
                <a:latin typeface="Times New Roman" pitchFamily="18" charset="0"/>
                <a:ea typeface="宋体" pitchFamily="2" charset="-122"/>
                <a:cs typeface="Times New Roman" pitchFamily="18" charset="0"/>
              </a:rPr>
              <a:t>初始化</a:t>
            </a:r>
            <a:r>
              <a:rPr lang="zh-CN" altLang="en-US" sz="2400" dirty="0" smtClean="0">
                <a:solidFill>
                  <a:srgbClr val="03001A"/>
                </a:solidFill>
                <a:latin typeface="Times New Roman" pitchFamily="18" charset="0"/>
                <a:ea typeface="宋体" pitchFamily="2" charset="-122"/>
                <a:cs typeface="Times New Roman" pitchFamily="18" charset="0"/>
              </a:rPr>
              <a:t>中添加</a:t>
            </a:r>
            <a:r>
              <a:rPr lang="en-US" altLang="zh-CN" sz="2400" dirty="0" err="1" smtClean="0">
                <a:solidFill>
                  <a:srgbClr val="03001A"/>
                </a:solidFill>
                <a:latin typeface="Times New Roman" pitchFamily="18" charset="0"/>
                <a:ea typeface="宋体" pitchFamily="2" charset="-122"/>
                <a:cs typeface="Times New Roman" pitchFamily="18" charset="0"/>
              </a:rPr>
              <a:t>n_features</a:t>
            </a:r>
            <a:r>
              <a:rPr lang="zh-CN" altLang="en-US" sz="2400" dirty="0" smtClean="0">
                <a:solidFill>
                  <a:srgbClr val="03001A"/>
                </a:solidFill>
                <a:latin typeface="Times New Roman" pitchFamily="18" charset="0"/>
                <a:ea typeface="宋体" pitchFamily="2" charset="-122"/>
                <a:cs typeface="Times New Roman" pitchFamily="18" charset="0"/>
              </a:rPr>
              <a:t>默认为</a:t>
            </a:r>
            <a:r>
              <a:rPr lang="en-US" altLang="zh-CN" sz="2400" dirty="0" smtClean="0">
                <a:solidFill>
                  <a:srgbClr val="03001A"/>
                </a:solidFill>
                <a:latin typeface="Times New Roman" pitchFamily="18" charset="0"/>
                <a:ea typeface="宋体" pitchFamily="2" charset="-122"/>
                <a:cs typeface="Times New Roman" pitchFamily="18" charset="0"/>
              </a:rPr>
              <a:t>None</a:t>
            </a:r>
          </a:p>
          <a:p>
            <a:pPr>
              <a:lnSpc>
                <a:spcPct val="125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FF0000"/>
                </a:solidFill>
                <a:latin typeface="Times New Roman" pitchFamily="18" charset="0"/>
                <a:ea typeface="宋体" pitchFamily="2" charset="-122"/>
                <a:cs typeface="Times New Roman" pitchFamily="18" charset="0"/>
              </a:rPr>
              <a:t>决策点生成</a:t>
            </a:r>
            <a:r>
              <a:rPr lang="zh-CN" altLang="en-US" sz="2400" dirty="0">
                <a:solidFill>
                  <a:srgbClr val="FF0000"/>
                </a:solidFill>
                <a:latin typeface="Times New Roman" pitchFamily="18" charset="0"/>
                <a:ea typeface="宋体" pitchFamily="2" charset="-122"/>
                <a:cs typeface="Times New Roman" pitchFamily="18" charset="0"/>
              </a:rPr>
              <a:t>函数</a:t>
            </a:r>
            <a:r>
              <a:rPr lang="zh-CN" altLang="en-US" sz="2400" dirty="0" smtClean="0">
                <a:solidFill>
                  <a:srgbClr val="03001A"/>
                </a:solidFill>
                <a:latin typeface="Times New Roman" pitchFamily="18" charset="0"/>
                <a:ea typeface="宋体" pitchFamily="2" charset="-122"/>
                <a:cs typeface="Times New Roman" pitchFamily="18" charset="0"/>
              </a:rPr>
              <a:t>添加</a:t>
            </a:r>
            <a:r>
              <a:rPr lang="en-US" altLang="zh-CN" sz="2400" dirty="0" err="1" smtClean="0">
                <a:solidFill>
                  <a:srgbClr val="03001A"/>
                </a:solidFill>
                <a:latin typeface="Times New Roman" pitchFamily="18" charset="0"/>
                <a:ea typeface="宋体" pitchFamily="2" charset="-122"/>
                <a:cs typeface="Times New Roman" pitchFamily="18" charset="0"/>
              </a:rPr>
              <a:t>n_features</a:t>
            </a:r>
            <a:endParaRPr lang="en-US" altLang="zh-CN" sz="2400" dirty="0" smtClean="0">
              <a:solidFill>
                <a:srgbClr val="03001A"/>
              </a:solidFill>
              <a:latin typeface="Times New Roman" pitchFamily="18" charset="0"/>
              <a:ea typeface="宋体" pitchFamily="2" charset="-122"/>
              <a:cs typeface="Times New Roman" pitchFamily="18" charset="0"/>
            </a:endParaRPr>
          </a:p>
          <a:p>
            <a:pPr>
              <a:lnSpc>
                <a:spcPct val="125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如果初始化为</a:t>
            </a:r>
            <a:r>
              <a:rPr lang="en-US" altLang="zh-CN" sz="2400" dirty="0" smtClean="0">
                <a:solidFill>
                  <a:srgbClr val="03001A"/>
                </a:solidFill>
                <a:latin typeface="Times New Roman" pitchFamily="18" charset="0"/>
                <a:ea typeface="宋体" pitchFamily="2" charset="-122"/>
                <a:cs typeface="Times New Roman" pitchFamily="18" charset="0"/>
              </a:rPr>
              <a:t>None</a:t>
            </a:r>
            <a:r>
              <a:rPr lang="zh-CN" altLang="en-US" sz="2400" dirty="0" smtClean="0">
                <a:solidFill>
                  <a:srgbClr val="03001A"/>
                </a:solidFill>
                <a:latin typeface="Times New Roman" pitchFamily="18" charset="0"/>
                <a:ea typeface="宋体" pitchFamily="2" charset="-122"/>
                <a:cs typeface="Times New Roman" pitchFamily="18" charset="0"/>
              </a:rPr>
              <a:t>，那么</a:t>
            </a:r>
            <a:r>
              <a:rPr lang="zh-CN" altLang="en-US" sz="2400" dirty="0" smtClean="0">
                <a:solidFill>
                  <a:srgbClr val="FF0000"/>
                </a:solidFill>
                <a:latin typeface="Times New Roman" pitchFamily="18" charset="0"/>
                <a:ea typeface="宋体" pitchFamily="2" charset="-122"/>
                <a:cs typeface="Times New Roman" pitchFamily="18" charset="0"/>
              </a:rPr>
              <a:t>建树函数</a:t>
            </a:r>
            <a:r>
              <a:rPr lang="zh-CN" altLang="en-US" sz="2400" dirty="0" smtClean="0">
                <a:solidFill>
                  <a:srgbClr val="03001A"/>
                </a:solidFill>
                <a:latin typeface="Times New Roman" pitchFamily="18" charset="0"/>
                <a:ea typeface="宋体" pitchFamily="2" charset="-122"/>
                <a:cs typeface="Times New Roman" pitchFamily="18" charset="0"/>
              </a:rPr>
              <a:t>中跟据样</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本的特征长度添加</a:t>
            </a:r>
            <a:r>
              <a:rPr lang="en-US" altLang="zh-CN" sz="2400" dirty="0" err="1" smtClean="0">
                <a:solidFill>
                  <a:srgbClr val="03001A"/>
                </a:solidFill>
                <a:latin typeface="Times New Roman" pitchFamily="18" charset="0"/>
                <a:ea typeface="宋体" pitchFamily="2" charset="-122"/>
                <a:cs typeface="Times New Roman" pitchFamily="18" charset="0"/>
              </a:rPr>
              <a:t>n_features</a:t>
            </a:r>
            <a:endParaRPr lang="en-US" altLang="zh-CN" sz="2400" dirty="0" smtClean="0">
              <a:solidFill>
                <a:srgbClr val="03001A"/>
              </a:solidFill>
              <a:latin typeface="Times New Roman" pitchFamily="18" charset="0"/>
              <a:ea typeface="宋体" pitchFamily="2" charset="-122"/>
              <a:cs typeface="Times New Roman" pitchFamily="18" charset="0"/>
            </a:endParaRPr>
          </a:p>
          <a:p>
            <a:pPr>
              <a:lnSpc>
                <a:spcPct val="125000"/>
              </a:lnSpc>
            </a:pPr>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n_features</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接收</a:t>
            </a:r>
            <a:r>
              <a:rPr lang="en-US" altLang="zh-CN" sz="2400" dirty="0" err="1" smtClean="0">
                <a:solidFill>
                  <a:srgbClr val="03001A"/>
                </a:solidFill>
                <a:latin typeface="Times New Roman" pitchFamily="18" charset="0"/>
                <a:ea typeface="宋体" pitchFamily="2" charset="-122"/>
                <a:cs typeface="Times New Roman" pitchFamily="18" charset="0"/>
              </a:rPr>
              <a:t>int</a:t>
            </a:r>
            <a:r>
              <a:rPr lang="en-US" altLang="zh-CN" sz="2400" dirty="0" smtClean="0">
                <a:solidFill>
                  <a:srgbClr val="03001A"/>
                </a:solidFill>
                <a:latin typeface="Times New Roman" pitchFamily="18" charset="0"/>
                <a:ea typeface="宋体" pitchFamily="2" charset="-122"/>
                <a:cs typeface="Times New Roman" pitchFamily="18" charset="0"/>
              </a:rPr>
              <a:t>   'log2</a:t>
            </a:r>
            <a:r>
              <a:rPr lang="en-US" altLang="zh-CN" sz="2400" dirty="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或者 </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sqrt</a:t>
            </a:r>
            <a:r>
              <a:rPr lang="en-US" altLang="zh-CN" sz="2400" dirty="0">
                <a:solidFill>
                  <a:srgbClr val="03001A"/>
                </a:solidFill>
                <a:latin typeface="Times New Roman" pitchFamily="18" charset="0"/>
                <a:ea typeface="宋体" pitchFamily="2" charset="-122"/>
                <a:cs typeface="Times New Roman" pitchFamily="18" charset="0"/>
              </a:rPr>
              <a:t>'</a:t>
            </a:r>
            <a:endParaRPr lang="en-US" altLang="zh-CN" sz="2400" dirty="0">
              <a:solidFill>
                <a:srgbClr val="03001A"/>
              </a:solidFill>
              <a:latin typeface="Times New Roman" pitchFamily="18" charset="0"/>
              <a:ea typeface="宋体" pitchFamily="2" charset="-122"/>
              <a:cs typeface="Times New Roman" pitchFamily="18" charset="0"/>
            </a:endParaRPr>
          </a:p>
        </p:txBody>
      </p:sp>
      <p:sp>
        <p:nvSpPr>
          <p:cNvPr id="8" name="文本占位符 8194"/>
          <p:cNvSpPr txBox="1">
            <a:spLocks noChangeArrowheads="1"/>
          </p:cNvSpPr>
          <p:nvPr/>
        </p:nvSpPr>
        <p:spPr bwMode="auto">
          <a:xfrm>
            <a:off x="467544" y="4509120"/>
            <a:ext cx="77768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修改</a:t>
            </a: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函数变成</a:t>
            </a:r>
            <a:r>
              <a:rPr kumimoji="1" lang="en-US" altLang="zh-CN" sz="2400" dirty="0" err="1" smtClean="0">
                <a:solidFill>
                  <a:srgbClr val="03001A"/>
                </a:solidFill>
                <a:latin typeface="Times New Roman" pitchFamily="18" charset="0"/>
                <a:ea typeface="宋体" pitchFamily="2" charset="-122"/>
                <a:cs typeface="Times New Roman" pitchFamily="18" charset="0"/>
              </a:rPr>
              <a:t>randomForest</a:t>
            </a:r>
            <a:r>
              <a:rPr kumimoji="1" lang="zh-CN" altLang="en-US" sz="2400" dirty="0" smtClean="0">
                <a:solidFill>
                  <a:srgbClr val="03001A"/>
                </a:solidFill>
                <a:latin typeface="宋体" pitchFamily="2" charset="-122"/>
                <a:ea typeface="宋体" pitchFamily="2" charset="-122"/>
              </a:rPr>
              <a:t>函数</a:t>
            </a:r>
            <a:r>
              <a:rPr kumimoji="1" lang="en-US" altLang="zh-CN" sz="2400" dirty="0" smtClean="0">
                <a:solidFill>
                  <a:srgbClr val="03001A"/>
                </a:solidFill>
                <a:latin typeface="宋体" pitchFamily="2" charset="-122"/>
                <a:ea typeface="宋体" pitchFamily="2" charset="-122"/>
              </a:rPr>
              <a:t>:</a:t>
            </a:r>
          </a:p>
          <a:p>
            <a:pPr marL="0" indent="0">
              <a:buClr>
                <a:srgbClr val="404040"/>
              </a:buClr>
              <a:buFont typeface="Wingdings" pitchFamily="2" charset="2"/>
              <a:buNone/>
            </a:pP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函数添加</a:t>
            </a:r>
            <a:r>
              <a:rPr kumimoji="1" lang="en-US" altLang="zh-CN" sz="2400" dirty="0" err="1">
                <a:solidFill>
                  <a:srgbClr val="03001A"/>
                </a:solidFill>
                <a:latin typeface="Times New Roman" pitchFamily="18" charset="0"/>
                <a:ea typeface="宋体" pitchFamily="2" charset="-122"/>
                <a:cs typeface="Times New Roman" pitchFamily="18" charset="0"/>
              </a:rPr>
              <a:t>n_features</a:t>
            </a:r>
            <a:r>
              <a:rPr kumimoji="1" lang="zh-CN" altLang="en-US" sz="2400" dirty="0" smtClean="0">
                <a:solidFill>
                  <a:srgbClr val="03001A"/>
                </a:solidFill>
                <a:latin typeface="宋体" pitchFamily="2" charset="-122"/>
                <a:ea typeface="宋体" pitchFamily="2" charset="-122"/>
              </a:rPr>
              <a:t>参数：</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初始化</a:t>
            </a:r>
            <a:r>
              <a:rPr kumimoji="1" lang="en-US" altLang="zh-CN" sz="2400" dirty="0" err="1">
                <a:solidFill>
                  <a:srgbClr val="03001A"/>
                </a:solidFill>
                <a:latin typeface="Times New Roman" pitchFamily="18" charset="0"/>
                <a:ea typeface="宋体" pitchFamily="2" charset="-122"/>
                <a:cs typeface="Times New Roman" pitchFamily="18" charset="0"/>
              </a:rPr>
              <a:t>CARTClassifier</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zh-CN" altLang="en-US" sz="2400" dirty="0" smtClean="0">
                <a:solidFill>
                  <a:srgbClr val="03001A"/>
                </a:solidFill>
                <a:latin typeface="宋体" pitchFamily="2" charset="-122"/>
                <a:ea typeface="宋体" pitchFamily="2" charset="-122"/>
              </a:rPr>
              <a:t>类时添加</a:t>
            </a:r>
            <a:r>
              <a:rPr kumimoji="1" lang="en-US" altLang="zh-CN" sz="2400" dirty="0" err="1">
                <a:solidFill>
                  <a:srgbClr val="03001A"/>
                </a:solidFill>
                <a:latin typeface="Times New Roman" pitchFamily="18" charset="0"/>
                <a:ea typeface="宋体" pitchFamily="2" charset="-122"/>
                <a:cs typeface="Times New Roman" pitchFamily="18" charset="0"/>
              </a:rPr>
              <a:t>n_features</a:t>
            </a:r>
            <a:r>
              <a:rPr kumimoji="1" lang="zh-CN" altLang="en-US" sz="2400" dirty="0" smtClean="0">
                <a:solidFill>
                  <a:srgbClr val="03001A"/>
                </a:solidFill>
                <a:latin typeface="宋体" pitchFamily="2" charset="-122"/>
                <a:ea typeface="宋体" pitchFamily="2" charset="-122"/>
              </a:rPr>
              <a:t>参数</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或者</a:t>
            </a:r>
            <a:r>
              <a:rPr kumimoji="1" lang="zh-CN" altLang="en-US" sz="2400" dirty="0">
                <a:solidFill>
                  <a:srgbClr val="03001A"/>
                </a:solidFill>
                <a:latin typeface="宋体" pitchFamily="2" charset="-122"/>
                <a:ea typeface="宋体" pitchFamily="2" charset="-122"/>
              </a:rPr>
              <a:t>调用</a:t>
            </a:r>
            <a:r>
              <a:rPr kumimoji="1" lang="en-US" altLang="zh-CN" sz="2400" dirty="0" err="1">
                <a:solidFill>
                  <a:srgbClr val="03001A"/>
                </a:solidFill>
                <a:latin typeface="Times New Roman" pitchFamily="18" charset="0"/>
                <a:ea typeface="宋体" pitchFamily="2" charset="-122"/>
                <a:cs typeface="Times New Roman" pitchFamily="18" charset="0"/>
              </a:rPr>
              <a:t>build_tree</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zh-CN" altLang="en-US" sz="2400" dirty="0" smtClean="0">
                <a:solidFill>
                  <a:srgbClr val="03001A"/>
                </a:solidFill>
                <a:latin typeface="宋体" pitchFamily="2" charset="-122"/>
                <a:ea typeface="宋体" pitchFamily="2" charset="-122"/>
              </a:rPr>
              <a:t>函数时添加</a:t>
            </a:r>
            <a:r>
              <a:rPr kumimoji="1" lang="en-US" altLang="zh-CN" sz="2400" dirty="0" err="1">
                <a:solidFill>
                  <a:srgbClr val="03001A"/>
                </a:solidFill>
                <a:latin typeface="Times New Roman" pitchFamily="18" charset="0"/>
                <a:ea typeface="宋体" pitchFamily="2" charset="-122"/>
                <a:cs typeface="Times New Roman" pitchFamily="18" charset="0"/>
              </a:rPr>
              <a:t>n_features</a:t>
            </a:r>
            <a:r>
              <a:rPr kumimoji="1" lang="zh-CN" altLang="en-US" sz="2400" dirty="0" smtClean="0">
                <a:solidFill>
                  <a:srgbClr val="03001A"/>
                </a:solidFill>
                <a:latin typeface="宋体" pitchFamily="2" charset="-122"/>
                <a:ea typeface="宋体" pitchFamily="2" charset="-122"/>
              </a:rPr>
              <a:t>参数</a:t>
            </a:r>
            <a:endParaRPr kumimoji="1" lang="en-US" altLang="zh-CN" sz="2400" dirty="0" smtClean="0">
              <a:solidFill>
                <a:srgbClr val="03001A"/>
              </a:solidFill>
              <a:latin typeface="宋体" pitchFamily="2" charset="-122"/>
              <a:ea typeface="宋体" pitchFamily="2" charset="-122"/>
            </a:endParaRPr>
          </a:p>
          <a:p>
            <a:pPr marL="0" indent="0">
              <a:lnSpc>
                <a:spcPct val="100000"/>
              </a:lnSpc>
              <a:buNone/>
            </a:pPr>
            <a:endParaRPr kumimoji="1" lang="en-US" altLang="zh-CN" sz="24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51244217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3.1 </a:t>
            </a:r>
            <a:r>
              <a:rPr lang="zh-CN" altLang="en-US" sz="4000" b="1" dirty="0" smtClean="0">
                <a:solidFill>
                  <a:srgbClr val="03001A"/>
                </a:solidFill>
                <a:latin typeface="黑体" pitchFamily="49" charset="-122"/>
                <a:ea typeface="黑体" pitchFamily="49" charset="-122"/>
              </a:rPr>
              <a:t>随机</a:t>
            </a:r>
            <a:r>
              <a:rPr lang="zh-CN" altLang="en-US" sz="4000" b="1" dirty="0" smtClean="0">
                <a:solidFill>
                  <a:srgbClr val="03001A"/>
                </a:solidFill>
                <a:latin typeface="黑体" pitchFamily="49" charset="-122"/>
                <a:ea typeface="黑体" pitchFamily="49" charset="-122"/>
              </a:rPr>
              <a:t>森林的算法实现</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196752"/>
            <a:ext cx="77768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修改</a:t>
            </a:r>
            <a:r>
              <a:rPr kumimoji="1" lang="en-US" altLang="zh-CN" sz="2400" dirty="0" smtClean="0">
                <a:solidFill>
                  <a:srgbClr val="03001A"/>
                </a:solidFill>
                <a:latin typeface="Times New Roman" pitchFamily="18" charset="0"/>
                <a:ea typeface="宋体" pitchFamily="2" charset="-122"/>
                <a:cs typeface="Times New Roman" pitchFamily="18" charset="0"/>
              </a:rPr>
              <a:t>CART</a:t>
            </a:r>
            <a:r>
              <a:rPr kumimoji="1" lang="zh-CN" altLang="en-US" sz="2400" dirty="0" smtClean="0">
                <a:solidFill>
                  <a:srgbClr val="03001A"/>
                </a:solidFill>
                <a:latin typeface="宋体" pitchFamily="2" charset="-122"/>
                <a:ea typeface="宋体" pitchFamily="2" charset="-122"/>
              </a:rPr>
              <a:t>的</a:t>
            </a:r>
            <a:r>
              <a:rPr kumimoji="1" lang="zh-CN" altLang="en-US" sz="2400" dirty="0" smtClean="0">
                <a:solidFill>
                  <a:srgbClr val="FF0000"/>
                </a:solidFill>
                <a:latin typeface="宋体" pitchFamily="2" charset="-122"/>
                <a:ea typeface="宋体" pitchFamily="2" charset="-122"/>
              </a:rPr>
              <a:t>决策点</a:t>
            </a:r>
            <a:r>
              <a:rPr kumimoji="1" lang="zh-CN" altLang="en-US" sz="2400" dirty="0" smtClean="0">
                <a:solidFill>
                  <a:srgbClr val="03001A"/>
                </a:solidFill>
                <a:latin typeface="宋体" pitchFamily="2" charset="-122"/>
                <a:ea typeface="宋体" pitchFamily="2" charset="-122"/>
              </a:rPr>
              <a:t>生成函数：</a:t>
            </a:r>
            <a:endParaRPr kumimoji="1" lang="en-US" altLang="zh-CN" sz="2400" dirty="0" smtClean="0">
              <a:solidFill>
                <a:srgbClr val="03001A"/>
              </a:solidFill>
              <a:latin typeface="宋体" pitchFamily="2" charset="-122"/>
              <a:ea typeface="宋体" pitchFamily="2" charset="-122"/>
            </a:endParaRPr>
          </a:p>
          <a:p>
            <a:pPr marL="0" indent="0">
              <a:lnSpc>
                <a:spcPct val="100000"/>
              </a:lnSpc>
              <a:buNone/>
            </a:pPr>
            <a:endParaRPr kumimoji="1" lang="en-US" altLang="zh-CN" sz="2400" dirty="0" smtClean="0">
              <a:solidFill>
                <a:srgbClr val="03001A"/>
              </a:solidFill>
              <a:latin typeface="宋体" pitchFamily="2" charset="-122"/>
              <a:ea typeface="宋体" pitchFamily="2" charset="-122"/>
            </a:endParaRPr>
          </a:p>
        </p:txBody>
      </p:sp>
      <p:sp>
        <p:nvSpPr>
          <p:cNvPr id="4" name="矩形 3"/>
          <p:cNvSpPr/>
          <p:nvPr/>
        </p:nvSpPr>
        <p:spPr>
          <a:xfrm>
            <a:off x="611560" y="1844824"/>
            <a:ext cx="7128792" cy="2400657"/>
          </a:xfrm>
          <a:prstGeom prst="rect">
            <a:avLst/>
          </a:prstGeom>
        </p:spPr>
        <p:txBody>
          <a:bodyPr wrap="square">
            <a:spAutoFit/>
          </a:bodyPr>
          <a:lstStyle/>
          <a:p>
            <a:pPr>
              <a:lnSpc>
                <a:spcPct val="125000"/>
              </a:lnSpc>
            </a:pPr>
            <a:r>
              <a:rPr lang="en-US" altLang="zh-CN" sz="2400" dirty="0" smtClean="0">
                <a:solidFill>
                  <a:srgbClr val="03001A"/>
                </a:solidFill>
                <a:latin typeface="Times New Roman" pitchFamily="18" charset="0"/>
                <a:ea typeface="宋体" pitchFamily="2" charset="-122"/>
                <a:cs typeface="Times New Roman" pitchFamily="18" charset="0"/>
              </a:rPr>
              <a:t>CART</a:t>
            </a:r>
            <a:r>
              <a:rPr lang="zh-CN" altLang="en-US" sz="2400" dirty="0" smtClean="0">
                <a:solidFill>
                  <a:srgbClr val="03001A"/>
                </a:solidFill>
                <a:latin typeface="Times New Roman" pitchFamily="18" charset="0"/>
                <a:ea typeface="宋体" pitchFamily="2" charset="-122"/>
                <a:cs typeface="Times New Roman" pitchFamily="18" charset="0"/>
              </a:rPr>
              <a:t>函数的</a:t>
            </a:r>
            <a:r>
              <a:rPr lang="zh-CN" altLang="en-US" sz="2400" dirty="0" smtClean="0">
                <a:solidFill>
                  <a:srgbClr val="FF0000"/>
                </a:solidFill>
                <a:latin typeface="Times New Roman" pitchFamily="18" charset="0"/>
                <a:ea typeface="宋体" pitchFamily="2" charset="-122"/>
                <a:cs typeface="Times New Roman" pitchFamily="18" charset="0"/>
              </a:rPr>
              <a:t>初始化</a:t>
            </a:r>
            <a:r>
              <a:rPr lang="zh-CN" altLang="en-US" sz="2400" dirty="0" smtClean="0">
                <a:solidFill>
                  <a:srgbClr val="03001A"/>
                </a:solidFill>
                <a:latin typeface="Times New Roman" pitchFamily="18" charset="0"/>
                <a:ea typeface="宋体" pitchFamily="2" charset="-122"/>
                <a:cs typeface="Times New Roman" pitchFamily="18" charset="0"/>
              </a:rPr>
              <a:t>中添加</a:t>
            </a:r>
            <a:r>
              <a:rPr lang="en-US" altLang="zh-CN" sz="2400" dirty="0" err="1" smtClean="0">
                <a:solidFill>
                  <a:srgbClr val="03001A"/>
                </a:solidFill>
                <a:latin typeface="Times New Roman" pitchFamily="18" charset="0"/>
                <a:ea typeface="宋体" pitchFamily="2" charset="-122"/>
                <a:cs typeface="Times New Roman" pitchFamily="18" charset="0"/>
              </a:rPr>
              <a:t>n_features</a:t>
            </a:r>
            <a:r>
              <a:rPr lang="zh-CN" altLang="en-US" sz="2400" dirty="0" smtClean="0">
                <a:solidFill>
                  <a:srgbClr val="03001A"/>
                </a:solidFill>
                <a:latin typeface="Times New Roman" pitchFamily="18" charset="0"/>
                <a:ea typeface="宋体" pitchFamily="2" charset="-122"/>
                <a:cs typeface="Times New Roman" pitchFamily="18" charset="0"/>
              </a:rPr>
              <a:t>默认为</a:t>
            </a:r>
            <a:r>
              <a:rPr lang="en-US" altLang="zh-CN" sz="2400" dirty="0" smtClean="0">
                <a:solidFill>
                  <a:srgbClr val="03001A"/>
                </a:solidFill>
                <a:latin typeface="Times New Roman" pitchFamily="18" charset="0"/>
                <a:ea typeface="宋体" pitchFamily="2" charset="-122"/>
                <a:cs typeface="Times New Roman" pitchFamily="18" charset="0"/>
              </a:rPr>
              <a:t>None</a:t>
            </a:r>
          </a:p>
          <a:p>
            <a:pPr>
              <a:lnSpc>
                <a:spcPct val="125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FF0000"/>
                </a:solidFill>
                <a:latin typeface="Times New Roman" pitchFamily="18" charset="0"/>
                <a:ea typeface="宋体" pitchFamily="2" charset="-122"/>
                <a:cs typeface="Times New Roman" pitchFamily="18" charset="0"/>
              </a:rPr>
              <a:t>决策点生成</a:t>
            </a:r>
            <a:r>
              <a:rPr lang="zh-CN" altLang="en-US" sz="2400" dirty="0">
                <a:solidFill>
                  <a:srgbClr val="FF0000"/>
                </a:solidFill>
                <a:latin typeface="Times New Roman" pitchFamily="18" charset="0"/>
                <a:ea typeface="宋体" pitchFamily="2" charset="-122"/>
                <a:cs typeface="Times New Roman" pitchFamily="18" charset="0"/>
              </a:rPr>
              <a:t>函数</a:t>
            </a:r>
            <a:r>
              <a:rPr lang="zh-CN" altLang="en-US" sz="2400" dirty="0" smtClean="0">
                <a:solidFill>
                  <a:srgbClr val="03001A"/>
                </a:solidFill>
                <a:latin typeface="Times New Roman" pitchFamily="18" charset="0"/>
                <a:ea typeface="宋体" pitchFamily="2" charset="-122"/>
                <a:cs typeface="Times New Roman" pitchFamily="18" charset="0"/>
              </a:rPr>
              <a:t>添加</a:t>
            </a:r>
            <a:r>
              <a:rPr lang="en-US" altLang="zh-CN" sz="2400" dirty="0" err="1" smtClean="0">
                <a:solidFill>
                  <a:srgbClr val="03001A"/>
                </a:solidFill>
                <a:latin typeface="Times New Roman" pitchFamily="18" charset="0"/>
                <a:ea typeface="宋体" pitchFamily="2" charset="-122"/>
                <a:cs typeface="Times New Roman" pitchFamily="18" charset="0"/>
              </a:rPr>
              <a:t>n_features</a:t>
            </a:r>
            <a:endParaRPr lang="en-US" altLang="zh-CN" sz="2400" dirty="0" smtClean="0">
              <a:solidFill>
                <a:srgbClr val="03001A"/>
              </a:solidFill>
              <a:latin typeface="Times New Roman" pitchFamily="18" charset="0"/>
              <a:ea typeface="宋体" pitchFamily="2" charset="-122"/>
              <a:cs typeface="Times New Roman" pitchFamily="18" charset="0"/>
            </a:endParaRPr>
          </a:p>
          <a:p>
            <a:pPr>
              <a:lnSpc>
                <a:spcPct val="125000"/>
              </a:lnSpc>
            </a:pPr>
            <a:r>
              <a:rPr lang="en-US" altLang="zh-CN" sz="2400" dirty="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如果初始化为</a:t>
            </a:r>
            <a:r>
              <a:rPr lang="en-US" altLang="zh-CN" sz="2400" dirty="0" smtClean="0">
                <a:solidFill>
                  <a:srgbClr val="03001A"/>
                </a:solidFill>
                <a:latin typeface="Times New Roman" pitchFamily="18" charset="0"/>
                <a:ea typeface="宋体" pitchFamily="2" charset="-122"/>
                <a:cs typeface="Times New Roman" pitchFamily="18" charset="0"/>
              </a:rPr>
              <a:t>None</a:t>
            </a:r>
            <a:r>
              <a:rPr lang="zh-CN" altLang="en-US" sz="2400" dirty="0" smtClean="0">
                <a:solidFill>
                  <a:srgbClr val="03001A"/>
                </a:solidFill>
                <a:latin typeface="Times New Roman" pitchFamily="18" charset="0"/>
                <a:ea typeface="宋体" pitchFamily="2" charset="-122"/>
                <a:cs typeface="Times New Roman" pitchFamily="18" charset="0"/>
              </a:rPr>
              <a:t>，那么</a:t>
            </a:r>
            <a:r>
              <a:rPr lang="zh-CN" altLang="en-US" sz="2400" dirty="0" smtClean="0">
                <a:solidFill>
                  <a:srgbClr val="FF0000"/>
                </a:solidFill>
                <a:latin typeface="Times New Roman" pitchFamily="18" charset="0"/>
                <a:ea typeface="宋体" pitchFamily="2" charset="-122"/>
                <a:cs typeface="Times New Roman" pitchFamily="18" charset="0"/>
              </a:rPr>
              <a:t>建树函数</a:t>
            </a:r>
            <a:r>
              <a:rPr lang="zh-CN" altLang="en-US" sz="2400" dirty="0" smtClean="0">
                <a:solidFill>
                  <a:srgbClr val="03001A"/>
                </a:solidFill>
                <a:latin typeface="Times New Roman" pitchFamily="18" charset="0"/>
                <a:ea typeface="宋体" pitchFamily="2" charset="-122"/>
                <a:cs typeface="Times New Roman" pitchFamily="18" charset="0"/>
              </a:rPr>
              <a:t>中跟据样</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本的特征长度添加</a:t>
            </a:r>
            <a:r>
              <a:rPr lang="en-US" altLang="zh-CN" sz="2400" dirty="0" err="1" smtClean="0">
                <a:solidFill>
                  <a:srgbClr val="03001A"/>
                </a:solidFill>
                <a:latin typeface="Times New Roman" pitchFamily="18" charset="0"/>
                <a:ea typeface="宋体" pitchFamily="2" charset="-122"/>
                <a:cs typeface="Times New Roman" pitchFamily="18" charset="0"/>
              </a:rPr>
              <a:t>n_features</a:t>
            </a:r>
            <a:endParaRPr lang="en-US" altLang="zh-CN" sz="2400" dirty="0" smtClean="0">
              <a:solidFill>
                <a:srgbClr val="03001A"/>
              </a:solidFill>
              <a:latin typeface="Times New Roman" pitchFamily="18" charset="0"/>
              <a:ea typeface="宋体" pitchFamily="2" charset="-122"/>
              <a:cs typeface="Times New Roman" pitchFamily="18" charset="0"/>
            </a:endParaRPr>
          </a:p>
          <a:p>
            <a:pPr>
              <a:lnSpc>
                <a:spcPct val="125000"/>
              </a:lnSpc>
            </a:pPr>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n_features</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接收</a:t>
            </a:r>
            <a:r>
              <a:rPr lang="en-US" altLang="zh-CN" sz="2400" dirty="0" err="1" smtClean="0">
                <a:solidFill>
                  <a:srgbClr val="03001A"/>
                </a:solidFill>
                <a:latin typeface="Times New Roman" pitchFamily="18" charset="0"/>
                <a:ea typeface="宋体" pitchFamily="2" charset="-122"/>
                <a:cs typeface="Times New Roman" pitchFamily="18" charset="0"/>
              </a:rPr>
              <a:t>int</a:t>
            </a:r>
            <a:r>
              <a:rPr lang="en-US" altLang="zh-CN" sz="2400" dirty="0" smtClean="0">
                <a:solidFill>
                  <a:srgbClr val="03001A"/>
                </a:solidFill>
                <a:latin typeface="Times New Roman" pitchFamily="18" charset="0"/>
                <a:ea typeface="宋体" pitchFamily="2" charset="-122"/>
                <a:cs typeface="Times New Roman" pitchFamily="18" charset="0"/>
              </a:rPr>
              <a:t>   'log2</a:t>
            </a:r>
            <a:r>
              <a:rPr lang="en-US" altLang="zh-CN" sz="2400" dirty="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或者 </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sqrt</a:t>
            </a:r>
            <a:r>
              <a:rPr lang="en-US" altLang="zh-CN" sz="2400" dirty="0">
                <a:solidFill>
                  <a:srgbClr val="03001A"/>
                </a:solidFill>
                <a:latin typeface="Times New Roman" pitchFamily="18" charset="0"/>
                <a:ea typeface="宋体" pitchFamily="2" charset="-122"/>
                <a:cs typeface="Times New Roman" pitchFamily="18" charset="0"/>
              </a:rPr>
              <a:t>'</a:t>
            </a:r>
            <a:endParaRPr lang="en-US" altLang="zh-CN" sz="2400" dirty="0">
              <a:solidFill>
                <a:srgbClr val="03001A"/>
              </a:solidFill>
              <a:latin typeface="Times New Roman" pitchFamily="18" charset="0"/>
              <a:ea typeface="宋体" pitchFamily="2" charset="-122"/>
              <a:cs typeface="Times New Roman" pitchFamily="18" charset="0"/>
            </a:endParaRPr>
          </a:p>
        </p:txBody>
      </p:sp>
      <p:sp>
        <p:nvSpPr>
          <p:cNvPr id="8" name="文本占位符 8194"/>
          <p:cNvSpPr txBox="1">
            <a:spLocks noChangeArrowheads="1"/>
          </p:cNvSpPr>
          <p:nvPr/>
        </p:nvSpPr>
        <p:spPr bwMode="auto">
          <a:xfrm>
            <a:off x="467544" y="4509120"/>
            <a:ext cx="77768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修改</a:t>
            </a: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函数变成</a:t>
            </a:r>
            <a:r>
              <a:rPr kumimoji="1" lang="en-US" altLang="zh-CN" sz="2400" dirty="0" err="1" smtClean="0">
                <a:solidFill>
                  <a:srgbClr val="03001A"/>
                </a:solidFill>
                <a:latin typeface="Times New Roman" pitchFamily="18" charset="0"/>
                <a:ea typeface="宋体" pitchFamily="2" charset="-122"/>
                <a:cs typeface="Times New Roman" pitchFamily="18" charset="0"/>
              </a:rPr>
              <a:t>randomForest</a:t>
            </a:r>
            <a:r>
              <a:rPr kumimoji="1" lang="zh-CN" altLang="en-US" sz="2400" dirty="0" smtClean="0">
                <a:solidFill>
                  <a:srgbClr val="03001A"/>
                </a:solidFill>
                <a:latin typeface="宋体" pitchFamily="2" charset="-122"/>
                <a:ea typeface="宋体" pitchFamily="2" charset="-122"/>
              </a:rPr>
              <a:t>函数</a:t>
            </a:r>
            <a:r>
              <a:rPr kumimoji="1" lang="en-US" altLang="zh-CN" sz="2400" dirty="0" smtClean="0">
                <a:solidFill>
                  <a:srgbClr val="03001A"/>
                </a:solidFill>
                <a:latin typeface="宋体" pitchFamily="2" charset="-122"/>
                <a:ea typeface="宋体" pitchFamily="2" charset="-122"/>
              </a:rPr>
              <a:t>:</a:t>
            </a:r>
          </a:p>
          <a:p>
            <a:pPr marL="0" indent="0">
              <a:buClr>
                <a:srgbClr val="404040"/>
              </a:buClr>
              <a:buFont typeface="Wingdings" pitchFamily="2" charset="2"/>
              <a:buNone/>
            </a:pP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函数添加</a:t>
            </a:r>
            <a:r>
              <a:rPr kumimoji="1" lang="en-US" altLang="zh-CN" sz="2400" dirty="0" err="1">
                <a:solidFill>
                  <a:srgbClr val="03001A"/>
                </a:solidFill>
                <a:latin typeface="Times New Roman" pitchFamily="18" charset="0"/>
                <a:ea typeface="宋体" pitchFamily="2" charset="-122"/>
                <a:cs typeface="Times New Roman" pitchFamily="18" charset="0"/>
              </a:rPr>
              <a:t>n_features</a:t>
            </a:r>
            <a:r>
              <a:rPr kumimoji="1" lang="zh-CN" altLang="en-US" sz="2400" dirty="0" smtClean="0">
                <a:solidFill>
                  <a:srgbClr val="03001A"/>
                </a:solidFill>
                <a:latin typeface="宋体" pitchFamily="2" charset="-122"/>
                <a:ea typeface="宋体" pitchFamily="2" charset="-122"/>
              </a:rPr>
              <a:t>参数：</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初始化</a:t>
            </a:r>
            <a:r>
              <a:rPr kumimoji="1" lang="en-US" altLang="zh-CN" sz="2400" dirty="0" err="1">
                <a:solidFill>
                  <a:srgbClr val="03001A"/>
                </a:solidFill>
                <a:latin typeface="Times New Roman" pitchFamily="18" charset="0"/>
                <a:ea typeface="宋体" pitchFamily="2" charset="-122"/>
                <a:cs typeface="Times New Roman" pitchFamily="18" charset="0"/>
              </a:rPr>
              <a:t>CARTClassifier</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zh-CN" altLang="en-US" sz="2400" dirty="0" smtClean="0">
                <a:solidFill>
                  <a:srgbClr val="03001A"/>
                </a:solidFill>
                <a:latin typeface="宋体" pitchFamily="2" charset="-122"/>
                <a:ea typeface="宋体" pitchFamily="2" charset="-122"/>
              </a:rPr>
              <a:t>类时添加</a:t>
            </a:r>
            <a:r>
              <a:rPr kumimoji="1" lang="en-US" altLang="zh-CN" sz="2400" dirty="0" err="1">
                <a:solidFill>
                  <a:srgbClr val="03001A"/>
                </a:solidFill>
                <a:latin typeface="Times New Roman" pitchFamily="18" charset="0"/>
                <a:ea typeface="宋体" pitchFamily="2" charset="-122"/>
                <a:cs typeface="Times New Roman" pitchFamily="18" charset="0"/>
              </a:rPr>
              <a:t>n_features</a:t>
            </a:r>
            <a:r>
              <a:rPr kumimoji="1" lang="zh-CN" altLang="en-US" sz="2400" dirty="0" smtClean="0">
                <a:solidFill>
                  <a:srgbClr val="03001A"/>
                </a:solidFill>
                <a:latin typeface="宋体" pitchFamily="2" charset="-122"/>
                <a:ea typeface="宋体" pitchFamily="2" charset="-122"/>
              </a:rPr>
              <a:t>参数</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或者</a:t>
            </a:r>
            <a:r>
              <a:rPr kumimoji="1" lang="zh-CN" altLang="en-US" sz="2400" dirty="0">
                <a:solidFill>
                  <a:srgbClr val="03001A"/>
                </a:solidFill>
                <a:latin typeface="宋体" pitchFamily="2" charset="-122"/>
                <a:ea typeface="宋体" pitchFamily="2" charset="-122"/>
              </a:rPr>
              <a:t>调用</a:t>
            </a:r>
            <a:r>
              <a:rPr kumimoji="1" lang="en-US" altLang="zh-CN" sz="2400" dirty="0" err="1">
                <a:solidFill>
                  <a:srgbClr val="03001A"/>
                </a:solidFill>
                <a:latin typeface="Times New Roman" pitchFamily="18" charset="0"/>
                <a:ea typeface="宋体" pitchFamily="2" charset="-122"/>
                <a:cs typeface="Times New Roman" pitchFamily="18" charset="0"/>
              </a:rPr>
              <a:t>build_tree</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zh-CN" altLang="en-US" sz="2400" dirty="0" smtClean="0">
                <a:solidFill>
                  <a:srgbClr val="03001A"/>
                </a:solidFill>
                <a:latin typeface="宋体" pitchFamily="2" charset="-122"/>
                <a:ea typeface="宋体" pitchFamily="2" charset="-122"/>
              </a:rPr>
              <a:t>函数时添加</a:t>
            </a:r>
            <a:r>
              <a:rPr kumimoji="1" lang="en-US" altLang="zh-CN" sz="2400" dirty="0" err="1">
                <a:solidFill>
                  <a:srgbClr val="03001A"/>
                </a:solidFill>
                <a:latin typeface="Times New Roman" pitchFamily="18" charset="0"/>
                <a:ea typeface="宋体" pitchFamily="2" charset="-122"/>
                <a:cs typeface="Times New Roman" pitchFamily="18" charset="0"/>
              </a:rPr>
              <a:t>n_features</a:t>
            </a:r>
            <a:r>
              <a:rPr kumimoji="1" lang="zh-CN" altLang="en-US" sz="2400" dirty="0" smtClean="0">
                <a:solidFill>
                  <a:srgbClr val="03001A"/>
                </a:solidFill>
                <a:latin typeface="宋体" pitchFamily="2" charset="-122"/>
                <a:ea typeface="宋体" pitchFamily="2" charset="-122"/>
              </a:rPr>
              <a:t>参数</a:t>
            </a:r>
            <a:endParaRPr kumimoji="1" lang="en-US" altLang="zh-CN" sz="2400" dirty="0" smtClean="0">
              <a:solidFill>
                <a:srgbClr val="03001A"/>
              </a:solidFill>
              <a:latin typeface="宋体" pitchFamily="2" charset="-122"/>
              <a:ea typeface="宋体" pitchFamily="2" charset="-122"/>
            </a:endParaRPr>
          </a:p>
          <a:p>
            <a:pPr marL="0" indent="0">
              <a:lnSpc>
                <a:spcPct val="100000"/>
              </a:lnSpc>
              <a:buNone/>
            </a:pPr>
            <a:endParaRPr kumimoji="1" lang="en-US" altLang="zh-CN" sz="24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31083845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solidFill>
                  <a:srgbClr val="03001A"/>
                </a:solidFill>
                <a:latin typeface="黑体" pitchFamily="49" charset="-122"/>
                <a:ea typeface="黑体" pitchFamily="49" charset="-122"/>
              </a:rPr>
              <a:t>本章授课内容</a:t>
            </a:r>
          </a:p>
        </p:txBody>
      </p:sp>
      <p:sp>
        <p:nvSpPr>
          <p:cNvPr id="5" name="自选图形 3"/>
          <p:cNvSpPr>
            <a:spLocks noChangeArrowheads="1"/>
          </p:cNvSpPr>
          <p:nvPr/>
        </p:nvSpPr>
        <p:spPr bwMode="ltGray">
          <a:xfrm rot="5400000">
            <a:off x="-2450062" y="1447254"/>
            <a:ext cx="4824413" cy="4825509"/>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fontAlgn="base">
              <a:spcBef>
                <a:spcPct val="0"/>
              </a:spcBef>
              <a:spcAft>
                <a:spcPct val="0"/>
              </a:spcAft>
              <a:buSzPct val="100000"/>
              <a:buFont typeface="Arial" pitchFamily="34" charset="0"/>
              <a:buNone/>
              <a:defRPr/>
            </a:pPr>
            <a:endParaRPr lang="zh-CN" altLang="en-US" sz="2400">
              <a:solidFill>
                <a:srgbClr val="404040"/>
              </a:solidFill>
              <a:latin typeface="Arial" charset="0"/>
            </a:endParaRPr>
          </a:p>
        </p:txBody>
      </p:sp>
      <p:sp>
        <p:nvSpPr>
          <p:cNvPr id="7" name="自选图形 5"/>
          <p:cNvSpPr>
            <a:spLocks noChangeArrowheads="1"/>
          </p:cNvSpPr>
          <p:nvPr/>
        </p:nvSpPr>
        <p:spPr bwMode="gray">
          <a:xfrm>
            <a:off x="2103839" y="5083770"/>
            <a:ext cx="46212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fontAlgn="base" hangingPunct="0">
              <a:spcBef>
                <a:spcPct val="0"/>
              </a:spcBef>
              <a:spcAft>
                <a:spcPct val="0"/>
              </a:spcAft>
              <a:buSzPct val="100000"/>
              <a:buFont typeface="Arial" pitchFamily="34" charset="0"/>
              <a:buNone/>
            </a:pPr>
            <a:r>
              <a:rPr lang="en-US" altLang="zh-CN" sz="2400" b="1" dirty="0">
                <a:solidFill>
                  <a:srgbClr val="03001A"/>
                </a:solidFill>
                <a:latin typeface="Times New Roman" pitchFamily="18" charset="0"/>
                <a:ea typeface="黑体" pitchFamily="49" charset="-122"/>
                <a:cs typeface="Times New Roman" pitchFamily="18" charset="0"/>
              </a:rPr>
              <a:t>5. </a:t>
            </a:r>
            <a:r>
              <a:rPr lang="zh-CN" altLang="en-US" sz="2400" b="1" dirty="0" smtClean="0">
                <a:solidFill>
                  <a:srgbClr val="03001A"/>
                </a:solidFill>
                <a:latin typeface="Times New Roman" pitchFamily="18" charset="0"/>
                <a:ea typeface="黑体" pitchFamily="49" charset="-122"/>
                <a:cs typeface="Times New Roman" pitchFamily="18" charset="0"/>
              </a:rPr>
              <a:t>随机森林效果验证</a:t>
            </a:r>
            <a:endParaRPr lang="zh-CN" altLang="en-US" sz="2400" b="1" dirty="0">
              <a:solidFill>
                <a:srgbClr val="03001A"/>
              </a:solidFill>
              <a:latin typeface="黑体" pitchFamily="49" charset="-122"/>
              <a:ea typeface="黑体" pitchFamily="49" charset="-122"/>
            </a:endParaRPr>
          </a:p>
        </p:txBody>
      </p:sp>
      <p:sp>
        <p:nvSpPr>
          <p:cNvPr id="8" name="自选图形 6"/>
          <p:cNvSpPr>
            <a:spLocks noChangeArrowheads="1"/>
          </p:cNvSpPr>
          <p:nvPr/>
        </p:nvSpPr>
        <p:spPr bwMode="gray">
          <a:xfrm>
            <a:off x="2511892" y="4165261"/>
            <a:ext cx="4775200"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fontAlgn="base" hangingPunct="0">
              <a:spcBef>
                <a:spcPct val="0"/>
              </a:spcBef>
              <a:spcAft>
                <a:spcPct val="0"/>
              </a:spcAft>
              <a:buSzPct val="100000"/>
              <a:buFont typeface="Arial" pitchFamily="34" charset="0"/>
              <a:buNone/>
            </a:pPr>
            <a:r>
              <a:rPr lang="en-US" altLang="zh-CN" sz="2400" b="1" dirty="0">
                <a:solidFill>
                  <a:srgbClr val="03001A"/>
                </a:solidFill>
                <a:latin typeface="Times New Roman" pitchFamily="18" charset="0"/>
                <a:ea typeface="黑体" pitchFamily="49" charset="-122"/>
                <a:cs typeface="Times New Roman" pitchFamily="18" charset="0"/>
              </a:rPr>
              <a:t>4. </a:t>
            </a:r>
            <a:r>
              <a:rPr lang="en-US" altLang="zh-CN" sz="2400" b="1" dirty="0" smtClean="0">
                <a:solidFill>
                  <a:srgbClr val="03001A"/>
                </a:solidFill>
                <a:latin typeface="Times New Roman" pitchFamily="18" charset="0"/>
                <a:ea typeface="黑体" pitchFamily="49" charset="-122"/>
                <a:cs typeface="Times New Roman" pitchFamily="18" charset="0"/>
              </a:rPr>
              <a:t> </a:t>
            </a:r>
            <a:r>
              <a:rPr lang="zh-CN" altLang="en-US" sz="2400" b="1" dirty="0" smtClean="0">
                <a:solidFill>
                  <a:srgbClr val="03001A"/>
                </a:solidFill>
                <a:latin typeface="Times New Roman" pitchFamily="18" charset="0"/>
                <a:ea typeface="黑体" pitchFamily="49" charset="-122"/>
                <a:cs typeface="Times New Roman" pitchFamily="18" charset="0"/>
              </a:rPr>
              <a:t>随机森林的实现</a:t>
            </a:r>
            <a:endParaRPr lang="zh-CN" altLang="en-US" sz="2400" b="1" dirty="0">
              <a:solidFill>
                <a:srgbClr val="03001A"/>
              </a:solidFill>
              <a:latin typeface="黑体" pitchFamily="49" charset="-122"/>
              <a:ea typeface="黑体" pitchFamily="49" charset="-122"/>
            </a:endParaRPr>
          </a:p>
        </p:txBody>
      </p:sp>
      <p:sp>
        <p:nvSpPr>
          <p:cNvPr id="10" name="自选图形 8"/>
          <p:cNvSpPr>
            <a:spLocks noChangeArrowheads="1"/>
          </p:cNvSpPr>
          <p:nvPr/>
        </p:nvSpPr>
        <p:spPr bwMode="gray">
          <a:xfrm>
            <a:off x="2478381" y="3065016"/>
            <a:ext cx="4662488"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fontAlgn="base" hangingPunct="0">
              <a:spcBef>
                <a:spcPct val="0"/>
              </a:spcBef>
              <a:spcAft>
                <a:spcPct val="0"/>
              </a:spcAft>
              <a:buSzPct val="100000"/>
              <a:buFont typeface="Arial" pitchFamily="34" charset="0"/>
              <a:buNone/>
            </a:pPr>
            <a:r>
              <a:rPr lang="en-US" altLang="zh-CN" sz="2400" b="1" dirty="0" smtClean="0">
                <a:solidFill>
                  <a:srgbClr val="03001A"/>
                </a:solidFill>
                <a:latin typeface="Times New Roman" pitchFamily="18" charset="0"/>
                <a:ea typeface="黑体" pitchFamily="49" charset="-122"/>
                <a:cs typeface="Times New Roman" pitchFamily="18" charset="0"/>
              </a:rPr>
              <a:t>2. </a:t>
            </a:r>
            <a:r>
              <a:rPr lang="en-US" altLang="zh-CN" sz="2400" b="1" dirty="0" smtClean="0">
                <a:solidFill>
                  <a:srgbClr val="03001A"/>
                </a:solidFill>
                <a:latin typeface="Times New Roman" pitchFamily="18" charset="0"/>
                <a:ea typeface="黑体" pitchFamily="49" charset="-122"/>
                <a:cs typeface="Times New Roman" pitchFamily="18" charset="0"/>
              </a:rPr>
              <a:t>Bagging</a:t>
            </a:r>
            <a:r>
              <a:rPr lang="zh-CN" altLang="en-US" sz="2400" b="1" dirty="0" smtClean="0">
                <a:solidFill>
                  <a:srgbClr val="03001A"/>
                </a:solidFill>
                <a:latin typeface="Times New Roman" pitchFamily="18" charset="0"/>
                <a:ea typeface="黑体" pitchFamily="49" charset="-122"/>
                <a:cs typeface="Times New Roman" pitchFamily="18" charset="0"/>
              </a:rPr>
              <a:t>和随机森林</a:t>
            </a:r>
            <a:endParaRPr lang="zh-CN" altLang="en-US" sz="2400" b="1" dirty="0">
              <a:solidFill>
                <a:srgbClr val="03001A"/>
              </a:solidFill>
              <a:latin typeface="黑体" pitchFamily="49" charset="-122"/>
              <a:ea typeface="黑体" pitchFamily="49" charset="-122"/>
            </a:endParaRPr>
          </a:p>
        </p:txBody>
      </p:sp>
      <p:sp>
        <p:nvSpPr>
          <p:cNvPr id="11" name="自选图形 9"/>
          <p:cNvSpPr>
            <a:spLocks noChangeArrowheads="1"/>
          </p:cNvSpPr>
          <p:nvPr/>
        </p:nvSpPr>
        <p:spPr bwMode="gray">
          <a:xfrm>
            <a:off x="2219889" y="2031877"/>
            <a:ext cx="467836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fontAlgn="base" hangingPunct="0">
              <a:spcBef>
                <a:spcPct val="0"/>
              </a:spcBef>
              <a:spcAft>
                <a:spcPct val="0"/>
              </a:spcAft>
              <a:buSzPct val="100000"/>
              <a:buFont typeface="Arial" pitchFamily="34" charset="0"/>
              <a:buNone/>
            </a:pPr>
            <a:r>
              <a:rPr lang="en-US" altLang="zh-CN" sz="2400" b="1" dirty="0" smtClean="0">
                <a:solidFill>
                  <a:srgbClr val="03001A"/>
                </a:solidFill>
                <a:latin typeface="Times New Roman" pitchFamily="18" charset="0"/>
                <a:ea typeface="黑体" pitchFamily="49" charset="-122"/>
                <a:cs typeface="Times New Roman" pitchFamily="18" charset="0"/>
              </a:rPr>
              <a:t>1. </a:t>
            </a:r>
            <a:r>
              <a:rPr lang="zh-CN" altLang="en-US" sz="2400" b="1" dirty="0" smtClean="0">
                <a:solidFill>
                  <a:srgbClr val="03001A"/>
                </a:solidFill>
                <a:latin typeface="Times New Roman" pitchFamily="18" charset="0"/>
                <a:ea typeface="黑体" pitchFamily="49" charset="-122"/>
                <a:cs typeface="Times New Roman" pitchFamily="18" charset="0"/>
              </a:rPr>
              <a:t>集成方法的基本概念</a:t>
            </a:r>
            <a:endParaRPr lang="zh-CN" altLang="en-US" sz="2400" b="1" dirty="0">
              <a:solidFill>
                <a:srgbClr val="03001A"/>
              </a:solidFill>
              <a:latin typeface="黑体" pitchFamily="49" charset="-122"/>
              <a:ea typeface="黑体" pitchFamily="49" charset="-122"/>
            </a:endParaRPr>
          </a:p>
        </p:txBody>
      </p:sp>
      <p:sp>
        <p:nvSpPr>
          <p:cNvPr id="24" name="椭圆 37"/>
          <p:cNvSpPr>
            <a:spLocks noChangeArrowheads="1"/>
          </p:cNvSpPr>
          <p:nvPr/>
        </p:nvSpPr>
        <p:spPr bwMode="gray">
          <a:xfrm>
            <a:off x="1626172" y="5013176"/>
            <a:ext cx="278259" cy="649188"/>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grpSp>
        <p:nvGrpSpPr>
          <p:cNvPr id="25" name="组合 24"/>
          <p:cNvGrpSpPr/>
          <p:nvPr/>
        </p:nvGrpSpPr>
        <p:grpSpPr>
          <a:xfrm>
            <a:off x="2054165" y="2995835"/>
            <a:ext cx="390516" cy="649189"/>
            <a:chOff x="1984929" y="4940853"/>
            <a:chExt cx="520552" cy="649189"/>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28" name="椭圆 42"/>
            <p:cNvSpPr>
              <a:spLocks noChangeArrowheads="1"/>
            </p:cNvSpPr>
            <p:nvPr/>
          </p:nvSpPr>
          <p:spPr bwMode="gray">
            <a:xfrm>
              <a:off x="2047798" y="4940854"/>
              <a:ext cx="406739" cy="649188"/>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29" name="椭圆 44"/>
            <p:cNvSpPr>
              <a:spLocks noChangeArrowheads="1"/>
            </p:cNvSpPr>
            <p:nvPr/>
          </p:nvSpPr>
          <p:spPr bwMode="gray">
            <a:xfrm>
              <a:off x="2052414" y="4940853"/>
              <a:ext cx="385351" cy="649188"/>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grpSp>
      <p:grpSp>
        <p:nvGrpSpPr>
          <p:cNvPr id="30" name="组合 29"/>
          <p:cNvGrpSpPr/>
          <p:nvPr/>
        </p:nvGrpSpPr>
        <p:grpSpPr>
          <a:xfrm>
            <a:off x="1570043" y="2004268"/>
            <a:ext cx="390516" cy="649189"/>
            <a:chOff x="1984929" y="4940853"/>
            <a:chExt cx="520552" cy="649189"/>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3" name="椭圆 42"/>
            <p:cNvSpPr>
              <a:spLocks noChangeArrowheads="1"/>
            </p:cNvSpPr>
            <p:nvPr/>
          </p:nvSpPr>
          <p:spPr bwMode="gray">
            <a:xfrm>
              <a:off x="2047798" y="4940854"/>
              <a:ext cx="406739" cy="64918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4" name="椭圆 44"/>
            <p:cNvSpPr>
              <a:spLocks noChangeArrowheads="1"/>
            </p:cNvSpPr>
            <p:nvPr/>
          </p:nvSpPr>
          <p:spPr bwMode="gray">
            <a:xfrm>
              <a:off x="2052414" y="4940853"/>
              <a:ext cx="385351" cy="64918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grpSp>
      <p:grpSp>
        <p:nvGrpSpPr>
          <p:cNvPr id="35" name="组合 34"/>
          <p:cNvGrpSpPr/>
          <p:nvPr/>
        </p:nvGrpSpPr>
        <p:grpSpPr>
          <a:xfrm>
            <a:off x="2025025" y="4079899"/>
            <a:ext cx="390516" cy="649189"/>
            <a:chOff x="1984929" y="4940853"/>
            <a:chExt cx="520552" cy="649189"/>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8" name="椭圆 42"/>
            <p:cNvSpPr>
              <a:spLocks noChangeArrowheads="1"/>
            </p:cNvSpPr>
            <p:nvPr/>
          </p:nvSpPr>
          <p:spPr bwMode="gray">
            <a:xfrm>
              <a:off x="2047798" y="4940854"/>
              <a:ext cx="406739" cy="649188"/>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9" name="椭圆 44"/>
            <p:cNvSpPr>
              <a:spLocks noChangeArrowheads="1"/>
            </p:cNvSpPr>
            <p:nvPr/>
          </p:nvSpPr>
          <p:spPr bwMode="gray">
            <a:xfrm>
              <a:off x="2052414" y="4940853"/>
              <a:ext cx="385351" cy="649188"/>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grpSp>
    </p:spTree>
    <p:extLst>
      <p:ext uri="{BB962C8B-B14F-4D97-AF65-F5344CB8AC3E}">
        <p14:creationId xmlns:p14="http://schemas.microsoft.com/office/powerpoint/2010/main" val="25921570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1 </a:t>
            </a:r>
            <a:r>
              <a:rPr lang="zh-CN" altLang="en-US" sz="4000" b="1" dirty="0" smtClean="0">
                <a:solidFill>
                  <a:srgbClr val="03001A"/>
                </a:solidFill>
                <a:latin typeface="黑体" pitchFamily="49" charset="-122"/>
                <a:ea typeface="黑体" pitchFamily="49" charset="-122"/>
              </a:rPr>
              <a:t>集成方法</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412776"/>
            <a:ext cx="7776864" cy="4968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集成思想：对于比较复杂的任务，综合多人的意见来进行决策会比“一家独大”更好。也就是通过适当的方式集成许多“个体模型”所得到的最终模型要不单独的“个体模型”</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smtClean="0">
                <a:solidFill>
                  <a:srgbClr val="03001A"/>
                </a:solidFill>
                <a:latin typeface="宋体" pitchFamily="2" charset="-122"/>
                <a:ea typeface="宋体" pitchFamily="2" charset="-122"/>
              </a:rPr>
              <a:t>1.</a:t>
            </a:r>
            <a:r>
              <a:rPr kumimoji="1" lang="zh-CN" altLang="en-US" sz="2400" dirty="0" smtClean="0">
                <a:solidFill>
                  <a:srgbClr val="03001A"/>
                </a:solidFill>
                <a:latin typeface="宋体" pitchFamily="2" charset="-122"/>
                <a:ea typeface="宋体" pitchFamily="2" charset="-122"/>
              </a:rPr>
              <a:t>如何选择、生成“个体模型”</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弱学习模型：决策树，决策树桩</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smtClean="0">
                <a:solidFill>
                  <a:srgbClr val="03001A"/>
                </a:solidFill>
                <a:latin typeface="宋体" pitchFamily="2" charset="-122"/>
                <a:ea typeface="宋体" pitchFamily="2" charset="-122"/>
              </a:rPr>
              <a:t>2.</a:t>
            </a:r>
            <a:r>
              <a:rPr kumimoji="1" lang="zh-CN" altLang="en-US" sz="2400" dirty="0" smtClean="0">
                <a:solidFill>
                  <a:srgbClr val="03001A"/>
                </a:solidFill>
                <a:latin typeface="宋体" pitchFamily="2" charset="-122"/>
                <a:ea typeface="宋体" pitchFamily="2" charset="-122"/>
              </a:rPr>
              <a:t>如何综合多个模型：</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将相同类型但训练集不同的弱分类器进行提升</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将相同类型但参数不同的弱分类器进行提升</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将不同类型的弱分类器进行提升</a:t>
            </a:r>
            <a:r>
              <a:rPr kumimoji="1" lang="en-US" altLang="zh-CN" dirty="0" smtClean="0">
                <a:solidFill>
                  <a:srgbClr val="03001A"/>
                </a:solidFill>
                <a:latin typeface="宋体" pitchFamily="2" charset="-122"/>
                <a:ea typeface="宋体" pitchFamily="2" charset="-122"/>
              </a:rPr>
              <a:t>	</a:t>
            </a:r>
          </a:p>
        </p:txBody>
      </p:sp>
    </p:spTree>
    <p:extLst>
      <p:ext uri="{BB962C8B-B14F-4D97-AF65-F5344CB8AC3E}">
        <p14:creationId xmlns:p14="http://schemas.microsoft.com/office/powerpoint/2010/main" val="428257664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1.1</a:t>
            </a:r>
            <a:r>
              <a:rPr lang="zh-CN" altLang="en-US" sz="4000" b="1" dirty="0" smtClean="0">
                <a:solidFill>
                  <a:srgbClr val="03001A"/>
                </a:solidFill>
                <a:latin typeface="黑体" pitchFamily="49" charset="-122"/>
                <a:ea typeface="黑体" pitchFamily="49" charset="-122"/>
              </a:rPr>
              <a:t>集成方法</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412776"/>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45720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第一种：期望各个分类器之间依赖性不强，可以同时进行生成。这种做法称为并行方法，代表为</a:t>
            </a:r>
            <a:r>
              <a:rPr kumimoji="1" lang="en-US" altLang="zh-CN" sz="2400" dirty="0" smtClean="0">
                <a:solidFill>
                  <a:srgbClr val="03001A"/>
                </a:solidFill>
                <a:latin typeface="宋体" pitchFamily="2" charset="-122"/>
                <a:ea typeface="宋体" pitchFamily="2" charset="-122"/>
              </a:rPr>
              <a:t>Bagging</a:t>
            </a:r>
            <a:r>
              <a:rPr kumimoji="1" lang="zh-CN" altLang="en-US" sz="2400" dirty="0" smtClean="0">
                <a:solidFill>
                  <a:srgbClr val="03001A"/>
                </a:solidFill>
                <a:latin typeface="宋体" pitchFamily="2" charset="-122"/>
                <a:ea typeface="宋体" pitchFamily="2" charset="-122"/>
              </a:rPr>
              <a:t>，适用性更强的拓展便是随机森林。</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通常并行得到的多个模型通过简单组合的方式得到最终的结果</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分类：投票；回归：求平均值</a:t>
            </a:r>
            <a:r>
              <a:rPr kumimoji="1" lang="en-US" altLang="zh-CN" sz="2400" dirty="0" smtClean="0">
                <a:solidFill>
                  <a:srgbClr val="03001A"/>
                </a:solidFill>
                <a:latin typeface="宋体" pitchFamily="2" charset="-122"/>
                <a:ea typeface="宋体" pitchFamily="2" charset="-122"/>
              </a:rPr>
              <a:t>)</a:t>
            </a: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第二种：弱学习器之间具有强依赖性，只能序列生产。代表方法是</a:t>
            </a:r>
            <a:r>
              <a:rPr kumimoji="1" lang="en-US" altLang="zh-CN" sz="2400" dirty="0" smtClean="0">
                <a:solidFill>
                  <a:srgbClr val="03001A"/>
                </a:solidFill>
                <a:latin typeface="宋体" pitchFamily="2" charset="-122"/>
                <a:ea typeface="宋体" pitchFamily="2" charset="-122"/>
              </a:rPr>
              <a:t>Boosting,</a:t>
            </a:r>
            <a:r>
              <a:rPr kumimoji="1" lang="zh-CN" altLang="en-US" sz="2400" dirty="0" smtClean="0">
                <a:solidFill>
                  <a:srgbClr val="03001A"/>
                </a:solidFill>
                <a:latin typeface="宋体" pitchFamily="2" charset="-122"/>
                <a:ea typeface="宋体" pitchFamily="2" charset="-122"/>
              </a:rPr>
              <a:t>包括</a:t>
            </a:r>
            <a:r>
              <a:rPr kumimoji="1" lang="en-US" altLang="zh-CN" sz="2400" dirty="0" err="1" smtClean="0">
                <a:solidFill>
                  <a:srgbClr val="03001A"/>
                </a:solidFill>
                <a:latin typeface="宋体" pitchFamily="2" charset="-122"/>
                <a:ea typeface="宋体" pitchFamily="2" charset="-122"/>
              </a:rPr>
              <a:t>Adaboost,GBDT,XGBoost</a:t>
            </a:r>
            <a:r>
              <a:rPr kumimoji="1" lang="zh-CN" altLang="en-US" sz="2400" dirty="0" smtClean="0">
                <a:solidFill>
                  <a:srgbClr val="03001A"/>
                </a:solidFill>
                <a:latin typeface="宋体" pitchFamily="2" charset="-122"/>
                <a:ea typeface="宋体" pitchFamily="2" charset="-122"/>
              </a:rPr>
              <a:t>和</a:t>
            </a:r>
            <a:r>
              <a:rPr kumimoji="1" lang="en-US" altLang="zh-CN" sz="2400" dirty="0" err="1" smtClean="0">
                <a:solidFill>
                  <a:srgbClr val="03001A"/>
                </a:solidFill>
                <a:latin typeface="宋体" pitchFamily="2" charset="-122"/>
                <a:ea typeface="宋体" pitchFamily="2" charset="-122"/>
              </a:rPr>
              <a:t>lightGBM</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通常串行结果需要两个评分标准</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整体的正确率，对某一样本的识别效果</a:t>
            </a:r>
            <a:r>
              <a:rPr kumimoji="1" lang="en-US" altLang="zh-CN" sz="2400" dirty="0" smtClean="0">
                <a:solidFill>
                  <a:srgbClr val="03001A"/>
                </a:solidFill>
                <a:latin typeface="宋体" pitchFamily="2" charset="-122"/>
                <a:ea typeface="宋体" pitchFamily="2" charset="-122"/>
              </a:rPr>
              <a:t>)</a:t>
            </a:r>
          </a:p>
          <a:p>
            <a:pPr marL="0" indent="0">
              <a:buClr>
                <a:srgbClr val="404040"/>
              </a:buClr>
              <a:buFont typeface="Wingdings" pitchFamily="2" charset="2"/>
              <a:buNone/>
            </a:pPr>
            <a:r>
              <a:rPr kumimoji="1" lang="en-US" altLang="zh-CN" sz="2400" dirty="0">
                <a:solidFill>
                  <a:srgbClr val="03001A"/>
                </a:solidFill>
                <a:latin typeface="宋体" pitchFamily="2" charset="-122"/>
                <a:ea typeface="宋体" pitchFamily="2" charset="-122"/>
              </a:rPr>
              <a:t>	</a:t>
            </a:r>
            <a:r>
              <a:rPr kumimoji="1" lang="en-US" altLang="zh-CN" sz="2400" dirty="0" smtClean="0">
                <a:solidFill>
                  <a:srgbClr val="03001A"/>
                </a:solidFill>
                <a:latin typeface="宋体" pitchFamily="2" charset="-122"/>
                <a:ea typeface="宋体" pitchFamily="2" charset="-122"/>
              </a:rPr>
              <a:t>			</a:t>
            </a:r>
          </a:p>
        </p:txBody>
      </p:sp>
    </p:spTree>
    <p:extLst>
      <p:ext uri="{BB962C8B-B14F-4D97-AF65-F5344CB8AC3E}">
        <p14:creationId xmlns:p14="http://schemas.microsoft.com/office/powerpoint/2010/main" val="238651345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 Bagging</a:t>
            </a:r>
            <a:r>
              <a:rPr lang="zh-CN" altLang="en-US" sz="4000" b="1" dirty="0" smtClean="0">
                <a:solidFill>
                  <a:srgbClr val="03001A"/>
                </a:solidFill>
                <a:latin typeface="黑体" pitchFamily="49" charset="-122"/>
                <a:ea typeface="黑体" pitchFamily="49" charset="-122"/>
              </a:rPr>
              <a:t>和随机森林</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412776"/>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en-US" altLang="zh-CN" sz="2400" dirty="0" smtClean="0">
                <a:solidFill>
                  <a:srgbClr val="03001A"/>
                </a:solidFill>
                <a:latin typeface="Times New Roman" pitchFamily="18" charset="0"/>
                <a:ea typeface="宋体" pitchFamily="2" charset="-122"/>
                <a:cs typeface="Times New Roman" pitchFamily="18" charset="0"/>
              </a:rPr>
              <a:t>Bagging</a:t>
            </a:r>
            <a:r>
              <a:rPr kumimoji="1" lang="zh-CN" altLang="en-US" sz="2400" dirty="0" smtClean="0">
                <a:solidFill>
                  <a:srgbClr val="03001A"/>
                </a:solidFill>
                <a:latin typeface="宋体" pitchFamily="2" charset="-122"/>
                <a:ea typeface="宋体" pitchFamily="2" charset="-122"/>
              </a:rPr>
              <a:t>是于</a:t>
            </a:r>
            <a:r>
              <a:rPr kumimoji="1" lang="en-US" altLang="zh-CN" sz="2400" dirty="0" smtClean="0">
                <a:solidFill>
                  <a:srgbClr val="03001A"/>
                </a:solidFill>
                <a:latin typeface="Times New Roman" pitchFamily="18" charset="0"/>
                <a:ea typeface="宋体" pitchFamily="2" charset="-122"/>
                <a:cs typeface="Times New Roman" pitchFamily="18" charset="0"/>
              </a:rPr>
              <a:t>1996</a:t>
            </a:r>
            <a:r>
              <a:rPr kumimoji="1" lang="zh-CN" altLang="en-US" sz="2400" dirty="0" smtClean="0">
                <a:solidFill>
                  <a:srgbClr val="03001A"/>
                </a:solidFill>
                <a:latin typeface="宋体" pitchFamily="2" charset="-122"/>
                <a:ea typeface="宋体" pitchFamily="2" charset="-122"/>
              </a:rPr>
              <a:t>年</a:t>
            </a:r>
            <a:r>
              <a:rPr kumimoji="1" lang="en-US" altLang="zh-CN" sz="2400" dirty="0" err="1" smtClean="0">
                <a:solidFill>
                  <a:srgbClr val="03001A"/>
                </a:solidFill>
                <a:latin typeface="Times New Roman" pitchFamily="18" charset="0"/>
                <a:ea typeface="宋体" pitchFamily="2" charset="-122"/>
                <a:cs typeface="Times New Roman" pitchFamily="18" charset="0"/>
              </a:rPr>
              <a:t>Breiman</a:t>
            </a:r>
            <a:r>
              <a:rPr kumimoji="1" lang="zh-CN" altLang="en-US" sz="2400" dirty="0" smtClean="0">
                <a:solidFill>
                  <a:srgbClr val="03001A"/>
                </a:solidFill>
                <a:latin typeface="宋体" pitchFamily="2" charset="-122"/>
                <a:ea typeface="宋体" pitchFamily="2" charset="-122"/>
              </a:rPr>
              <a:t>提出的，它的思想根源是数理统计学中非常重要的</a:t>
            </a:r>
            <a:r>
              <a:rPr kumimoji="1" lang="en-US" altLang="zh-CN" sz="2400" dirty="0" smtClean="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理论。</a:t>
            </a:r>
            <a:endParaRPr kumimoji="1" lang="en-US" altLang="zh-CN" sz="2400" dirty="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en-US" altLang="zh-CN" sz="2400" dirty="0" smtClean="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“自举”</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自采样</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，通过模拟的方法来逼近样本的概率分布</a:t>
            </a:r>
            <a:r>
              <a:rPr kumimoji="1" lang="zh-CN" altLang="en-US" sz="2400" dirty="0" smtClean="0">
                <a:solidFill>
                  <a:srgbClr val="03001A"/>
                </a:solidFill>
                <a:latin typeface="宋体" pitchFamily="2" charset="-122"/>
                <a:ea typeface="宋体" pitchFamily="2" charset="-122"/>
              </a:rPr>
              <a:t>。</a:t>
            </a:r>
            <a:endParaRPr kumimoji="1" lang="en-US" altLang="zh-CN" sz="2400" dirty="0">
              <a:solidFill>
                <a:srgbClr val="03001A"/>
              </a:solidFill>
              <a:latin typeface="宋体" pitchFamily="2" charset="-122"/>
              <a:ea typeface="宋体" pitchFamily="2" charset="-122"/>
            </a:endParaRPr>
          </a:p>
          <a:p>
            <a:pPr marL="0" indent="0">
              <a:lnSpc>
                <a:spcPct val="125000"/>
              </a:lnSpc>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现在有一个包含</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个样本的的数据集</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这</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个样本是由随机变量</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独立生成的。我们想研究</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的均值估计</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        的统计特性</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误差、方差等等</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，但由于研究统计特征是需要大量样本的，而数据集</a:t>
            </a:r>
            <a:r>
              <a:rPr kumimoji="1" lang="en-US" altLang="zh-CN" sz="2400" dirty="0">
                <a:solidFill>
                  <a:srgbClr val="03001A"/>
                </a:solidFill>
                <a:latin typeface="宋体" pitchFamily="2" charset="-122"/>
                <a:ea typeface="宋体" pitchFamily="2" charset="-122"/>
              </a:rPr>
              <a:t> </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只能给我们提供一个  样本，从而导致无法进行研究。</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endParaRPr kumimoji="1" lang="en-US" altLang="zh-CN" sz="2400" dirty="0" smtClean="0">
              <a:solidFill>
                <a:srgbClr val="03001A"/>
              </a:solidFill>
              <a:latin typeface="宋体" pitchFamily="2" charset="-122"/>
              <a:ea typeface="宋体"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42374933"/>
              </p:ext>
            </p:extLst>
          </p:nvPr>
        </p:nvGraphicFramePr>
        <p:xfrm>
          <a:off x="2757398" y="3356992"/>
          <a:ext cx="230426" cy="288032"/>
        </p:xfrm>
        <a:graphic>
          <a:graphicData uri="http://schemas.openxmlformats.org/presentationml/2006/ole">
            <mc:AlternateContent xmlns:mc="http://schemas.openxmlformats.org/markup-compatibility/2006">
              <mc:Choice xmlns:v="urn:schemas-microsoft-com:vml" Requires="v">
                <p:oleObj spid="_x0000_s23979" name="Equation" r:id="rId3" imgW="177480" imgH="177480" progId="Equation.DSMT4">
                  <p:embed/>
                </p:oleObj>
              </mc:Choice>
              <mc:Fallback>
                <p:oleObj name="Equation" r:id="rId3" imgW="177480" imgH="177480" progId="Equation.DSMT4">
                  <p:embed/>
                  <p:pic>
                    <p:nvPicPr>
                      <p:cNvPr id="0" name=""/>
                      <p:cNvPicPr/>
                      <p:nvPr/>
                    </p:nvPicPr>
                    <p:blipFill>
                      <a:blip r:embed="rId4"/>
                      <a:stretch>
                        <a:fillRect/>
                      </a:stretch>
                    </p:blipFill>
                    <p:spPr>
                      <a:xfrm>
                        <a:off x="2757398" y="3356992"/>
                        <a:ext cx="230426" cy="288032"/>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784831332"/>
              </p:ext>
            </p:extLst>
          </p:nvPr>
        </p:nvGraphicFramePr>
        <p:xfrm>
          <a:off x="5436096" y="3268583"/>
          <a:ext cx="1861294" cy="376441"/>
        </p:xfrm>
        <a:graphic>
          <a:graphicData uri="http://schemas.openxmlformats.org/presentationml/2006/ole">
            <mc:AlternateContent xmlns:mc="http://schemas.openxmlformats.org/markup-compatibility/2006">
              <mc:Choice xmlns:v="urn:schemas-microsoft-com:vml" Requires="v">
                <p:oleObj spid="_x0000_s23980" name="Equation" r:id="rId5" imgW="1130040" imgH="228600" progId="Equation.DSMT4">
                  <p:embed/>
                </p:oleObj>
              </mc:Choice>
              <mc:Fallback>
                <p:oleObj name="Equation" r:id="rId5" imgW="1130040" imgH="228600" progId="Equation.DSMT4">
                  <p:embed/>
                  <p:pic>
                    <p:nvPicPr>
                      <p:cNvPr id="0" name=""/>
                      <p:cNvPicPr/>
                      <p:nvPr/>
                    </p:nvPicPr>
                    <p:blipFill>
                      <a:blip r:embed="rId6"/>
                      <a:stretch>
                        <a:fillRect/>
                      </a:stretch>
                    </p:blipFill>
                    <p:spPr>
                      <a:xfrm>
                        <a:off x="5436096" y="3268583"/>
                        <a:ext cx="1861294" cy="376441"/>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4737332"/>
              </p:ext>
            </p:extLst>
          </p:nvPr>
        </p:nvGraphicFramePr>
        <p:xfrm>
          <a:off x="7596336" y="3356992"/>
          <a:ext cx="229664" cy="288032"/>
        </p:xfrm>
        <a:graphic>
          <a:graphicData uri="http://schemas.openxmlformats.org/presentationml/2006/ole">
            <mc:AlternateContent xmlns:mc="http://schemas.openxmlformats.org/markup-compatibility/2006">
              <mc:Choice xmlns:v="urn:schemas-microsoft-com:vml" Requires="v">
                <p:oleObj spid="_x0000_s23981" name="Equation" r:id="rId7" imgW="177480" imgH="177480" progId="Equation.DSMT4">
                  <p:embed/>
                </p:oleObj>
              </mc:Choice>
              <mc:Fallback>
                <p:oleObj name="Equation" r:id="rId7" imgW="177480" imgH="177480" progId="Equation.DSMT4">
                  <p:embed/>
                  <p:pic>
                    <p:nvPicPr>
                      <p:cNvPr id="0"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96336" y="3356992"/>
                        <a:ext cx="229664" cy="288032"/>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022234512"/>
              </p:ext>
            </p:extLst>
          </p:nvPr>
        </p:nvGraphicFramePr>
        <p:xfrm>
          <a:off x="3333529" y="3789040"/>
          <a:ext cx="229664" cy="288032"/>
        </p:xfrm>
        <a:graphic>
          <a:graphicData uri="http://schemas.openxmlformats.org/presentationml/2006/ole">
            <mc:AlternateContent xmlns:mc="http://schemas.openxmlformats.org/markup-compatibility/2006">
              <mc:Choice xmlns:v="urn:schemas-microsoft-com:vml" Requires="v">
                <p:oleObj spid="_x0000_s23982" name="Equation" r:id="rId9" imgW="177480" imgH="177480" progId="Equation.DSMT4">
                  <p:embed/>
                </p:oleObj>
              </mc:Choice>
              <mc:Fallback>
                <p:oleObj name="Equation" r:id="rId9" imgW="177480" imgH="177480" progId="Equation.DSMT4">
                  <p:embed/>
                  <p:pic>
                    <p:nvPicPr>
                      <p:cNvPr id="0"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3529" y="3789040"/>
                        <a:ext cx="229664" cy="288032"/>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5499375"/>
              </p:ext>
            </p:extLst>
          </p:nvPr>
        </p:nvGraphicFramePr>
        <p:xfrm>
          <a:off x="6957913" y="3794497"/>
          <a:ext cx="206375" cy="282575"/>
        </p:xfrm>
        <a:graphic>
          <a:graphicData uri="http://schemas.openxmlformats.org/presentationml/2006/ole">
            <mc:AlternateContent xmlns:mc="http://schemas.openxmlformats.org/markup-compatibility/2006">
              <mc:Choice xmlns:v="urn:schemas-microsoft-com:vml" Requires="v">
                <p:oleObj spid="_x0000_s23983" name="Equation" r:id="rId10" imgW="126720" imgH="139680" progId="Equation.DSMT4">
                  <p:embed/>
                </p:oleObj>
              </mc:Choice>
              <mc:Fallback>
                <p:oleObj name="Equation" r:id="rId10" imgW="126720" imgH="139680" progId="Equation.DSMT4">
                  <p:embed/>
                  <p:pic>
                    <p:nvPicPr>
                      <p:cNvPr id="0" name="对象 2"/>
                      <p:cNvPicPr>
                        <a:picLocks noChangeAspect="1" noChangeArrowheads="1"/>
                      </p:cNvPicPr>
                      <p:nvPr/>
                    </p:nvPicPr>
                    <p:blipFill>
                      <a:blip r:embed="rId11"/>
                      <a:srcRect/>
                      <a:stretch>
                        <a:fillRect/>
                      </a:stretch>
                    </p:blipFill>
                    <p:spPr bwMode="auto">
                      <a:xfrm>
                        <a:off x="6957913" y="3794497"/>
                        <a:ext cx="2063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259614323"/>
              </p:ext>
            </p:extLst>
          </p:nvPr>
        </p:nvGraphicFramePr>
        <p:xfrm>
          <a:off x="1547664" y="4149080"/>
          <a:ext cx="1251396" cy="461266"/>
        </p:xfrm>
        <a:graphic>
          <a:graphicData uri="http://schemas.openxmlformats.org/presentationml/2006/ole">
            <mc:AlternateContent xmlns:mc="http://schemas.openxmlformats.org/markup-compatibility/2006">
              <mc:Choice xmlns:v="urn:schemas-microsoft-com:vml" Requires="v">
                <p:oleObj spid="_x0000_s23984" name="Equation" r:id="rId12" imgW="863280" imgH="253800" progId="Equation.DSMT4">
                  <p:embed/>
                </p:oleObj>
              </mc:Choice>
              <mc:Fallback>
                <p:oleObj name="Equation" r:id="rId12" imgW="863280" imgH="253800" progId="Equation.DSMT4">
                  <p:embed/>
                  <p:pic>
                    <p:nvPicPr>
                      <p:cNvPr id="0" name="对象 2"/>
                      <p:cNvPicPr>
                        <a:picLocks noChangeAspect="1" noChangeArrowheads="1"/>
                      </p:cNvPicPr>
                      <p:nvPr/>
                    </p:nvPicPr>
                    <p:blipFill>
                      <a:blip r:embed="rId13"/>
                      <a:srcRect/>
                      <a:stretch>
                        <a:fillRect/>
                      </a:stretch>
                    </p:blipFill>
                    <p:spPr bwMode="auto">
                      <a:xfrm>
                        <a:off x="1547664" y="4149080"/>
                        <a:ext cx="1251396" cy="461266"/>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497588593"/>
              </p:ext>
            </p:extLst>
          </p:nvPr>
        </p:nvGraphicFramePr>
        <p:xfrm>
          <a:off x="6372200" y="4653136"/>
          <a:ext cx="240398" cy="280244"/>
        </p:xfrm>
        <a:graphic>
          <a:graphicData uri="http://schemas.openxmlformats.org/presentationml/2006/ole">
            <mc:AlternateContent xmlns:mc="http://schemas.openxmlformats.org/markup-compatibility/2006">
              <mc:Choice xmlns:v="urn:schemas-microsoft-com:vml" Requires="v">
                <p:oleObj spid="_x0000_s23985" name="Equation" r:id="rId14" imgW="177480" imgH="164880" progId="Equation.DSMT4">
                  <p:embed/>
                </p:oleObj>
              </mc:Choice>
              <mc:Fallback>
                <p:oleObj name="Equation" r:id="rId14" imgW="177480" imgH="164880" progId="Equation.DSMT4">
                  <p:embed/>
                  <p:pic>
                    <p:nvPicPr>
                      <p:cNvPr id="0" name="对象 8"/>
                      <p:cNvPicPr>
                        <a:picLocks noChangeAspect="1" noChangeArrowheads="1"/>
                      </p:cNvPicPr>
                      <p:nvPr/>
                    </p:nvPicPr>
                    <p:blipFill>
                      <a:blip r:embed="rId15"/>
                      <a:srcRect/>
                      <a:stretch>
                        <a:fillRect/>
                      </a:stretch>
                    </p:blipFill>
                    <p:spPr bwMode="auto">
                      <a:xfrm>
                        <a:off x="6372200" y="4653136"/>
                        <a:ext cx="240398" cy="280244"/>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88575751"/>
              </p:ext>
            </p:extLst>
          </p:nvPr>
        </p:nvGraphicFramePr>
        <p:xfrm>
          <a:off x="2123728" y="5157192"/>
          <a:ext cx="201613" cy="298450"/>
        </p:xfrm>
        <a:graphic>
          <a:graphicData uri="http://schemas.openxmlformats.org/presentationml/2006/ole">
            <mc:AlternateContent xmlns:mc="http://schemas.openxmlformats.org/markup-compatibility/2006">
              <mc:Choice xmlns:v="urn:schemas-microsoft-com:vml" Requires="v">
                <p:oleObj spid="_x0000_s23986" name="Equation" r:id="rId16" imgW="139680" imgH="164880" progId="Equation.DSMT4">
                  <p:embed/>
                </p:oleObj>
              </mc:Choice>
              <mc:Fallback>
                <p:oleObj name="Equation" r:id="rId16" imgW="139680" imgH="164880" progId="Equation.DSMT4">
                  <p:embed/>
                  <p:pic>
                    <p:nvPicPr>
                      <p:cNvPr id="0" name="对象 8"/>
                      <p:cNvPicPr>
                        <a:picLocks noChangeAspect="1" noChangeArrowheads="1"/>
                      </p:cNvPicPr>
                      <p:nvPr/>
                    </p:nvPicPr>
                    <p:blipFill>
                      <a:blip r:embed="rId17"/>
                      <a:srcRect/>
                      <a:stretch>
                        <a:fillRect/>
                      </a:stretch>
                    </p:blipFill>
                    <p:spPr bwMode="auto">
                      <a:xfrm>
                        <a:off x="2123728" y="5157192"/>
                        <a:ext cx="20161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5794491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2.1 Bagging</a:t>
            </a:r>
            <a:r>
              <a:rPr lang="zh-CN" altLang="en-US" sz="4000" b="1" dirty="0" smtClean="0">
                <a:solidFill>
                  <a:srgbClr val="03001A"/>
                </a:solidFill>
                <a:latin typeface="黑体" pitchFamily="49" charset="-122"/>
                <a:ea typeface="黑体" pitchFamily="49" charset="-122"/>
              </a:rPr>
              <a:t>方法与</a:t>
            </a:r>
            <a:r>
              <a:rPr lang="en-US" altLang="zh-CN" sz="4000" b="1" dirty="0" smtClean="0">
                <a:solidFill>
                  <a:srgbClr val="03001A"/>
                </a:solidFill>
                <a:latin typeface="黑体" pitchFamily="49" charset="-122"/>
                <a:ea typeface="黑体" pitchFamily="49" charset="-122"/>
              </a:rPr>
              <a:t>Bootstrap</a:t>
            </a:r>
            <a:endParaRPr lang="zh-CN" altLang="en-US" sz="4000" b="1" dirty="0"/>
          </a:p>
        </p:txBody>
      </p:sp>
      <p:grpSp>
        <p:nvGrpSpPr>
          <p:cNvPr id="13" name="组合 12"/>
          <p:cNvGrpSpPr/>
          <p:nvPr/>
        </p:nvGrpSpPr>
        <p:grpSpPr>
          <a:xfrm>
            <a:off x="395536" y="1196752"/>
            <a:ext cx="7776864" cy="2400657"/>
            <a:chOff x="395536" y="1556792"/>
            <a:chExt cx="7776864" cy="2400657"/>
          </a:xfrm>
        </p:grpSpPr>
        <p:sp>
          <p:nvSpPr>
            <p:cNvPr id="4" name="矩形 3"/>
            <p:cNvSpPr/>
            <p:nvPr/>
          </p:nvSpPr>
          <p:spPr>
            <a:xfrm>
              <a:off x="395536" y="1556792"/>
              <a:ext cx="7776864" cy="2400657"/>
            </a:xfrm>
            <a:prstGeom prst="rect">
              <a:avLst/>
            </a:prstGeom>
          </p:spPr>
          <p:txBody>
            <a:bodyPr wrap="square">
              <a:spAutoFit/>
            </a:bodyPr>
            <a:lstStyle/>
            <a:p>
              <a:pPr>
                <a:lnSpc>
                  <a:spcPct val="125000"/>
                </a:lnSpc>
                <a:buClr>
                  <a:srgbClr val="404040"/>
                </a:buClr>
              </a:pPr>
              <a:r>
                <a:rPr kumimoji="1" lang="zh-CN" altLang="en-US" sz="2400" dirty="0">
                  <a:solidFill>
                    <a:srgbClr val="03001A"/>
                  </a:solidFill>
                  <a:latin typeface="宋体" pitchFamily="2" charset="-122"/>
                  <a:ea typeface="宋体" pitchFamily="2" charset="-122"/>
                </a:rPr>
                <a:t>在这种情况下，容易想到的一种方案就是：通过</a:t>
              </a:r>
              <a:r>
                <a:rPr kumimoji="1" lang="en-US" altLang="zh-CN" sz="2400" dirty="0">
                  <a:solidFill>
                    <a:srgbClr val="03001A"/>
                  </a:solidFill>
                  <a:latin typeface="宋体" pitchFamily="2" charset="-122"/>
                  <a:ea typeface="宋体" pitchFamily="2" charset="-122"/>
                </a:rPr>
                <a:t>x</a:t>
              </a:r>
              <a:r>
                <a:rPr kumimoji="1" lang="zh-CN" altLang="en-US" sz="2400" dirty="0">
                  <a:solidFill>
                    <a:srgbClr val="03001A"/>
                  </a:solidFill>
                  <a:latin typeface="宋体" pitchFamily="2" charset="-122"/>
                  <a:ea typeface="宋体" pitchFamily="2" charset="-122"/>
                </a:rPr>
                <a:t>的分布生成出更多的数据</a:t>
              </a:r>
              <a:r>
                <a:rPr kumimoji="1" lang="zh-CN" altLang="en-US" sz="2400" dirty="0" smtClean="0">
                  <a:solidFill>
                    <a:srgbClr val="03001A"/>
                  </a:solidFill>
                  <a:latin typeface="宋体" pitchFamily="2" charset="-122"/>
                  <a:ea typeface="宋体" pitchFamily="2" charset="-122"/>
                </a:rPr>
                <a:t>集</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a:t>
              </a:r>
              <a:r>
                <a:rPr kumimoji="1" lang="zh-CN" altLang="en-US" sz="2400" dirty="0">
                  <a:solidFill>
                    <a:srgbClr val="03001A"/>
                  </a:solidFill>
                  <a:latin typeface="宋体" pitchFamily="2" charset="-122"/>
                  <a:ea typeface="宋体" pitchFamily="2" charset="-122"/>
                </a:rPr>
                <a:t>每个数据集都</a:t>
              </a:r>
              <a:r>
                <a:rPr kumimoji="1" lang="zh-CN" altLang="en-US" sz="2400" dirty="0" smtClean="0">
                  <a:solidFill>
                    <a:srgbClr val="03001A"/>
                  </a:solidFill>
                  <a:latin typeface="宋体" pitchFamily="2" charset="-122"/>
                  <a:ea typeface="宋体" pitchFamily="2" charset="-122"/>
                </a:rPr>
                <a:t>包含</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个</a:t>
              </a:r>
              <a:r>
                <a:rPr kumimoji="1" lang="zh-CN" altLang="en-US" sz="2400" dirty="0">
                  <a:solidFill>
                    <a:srgbClr val="03001A"/>
                  </a:solidFill>
                  <a:latin typeface="宋体" pitchFamily="2" charset="-122"/>
                  <a:ea typeface="宋体" pitchFamily="2" charset="-122"/>
                </a:rPr>
                <a:t>样本，</a:t>
              </a:r>
              <a:r>
                <a:rPr kumimoji="1" lang="zh-CN" altLang="en-US" sz="2400" dirty="0" smtClean="0">
                  <a:solidFill>
                    <a:srgbClr val="03001A"/>
                  </a:solidFill>
                  <a:latin typeface="宋体" pitchFamily="2" charset="-122"/>
                  <a:ea typeface="宋体" pitchFamily="2" charset="-122"/>
                </a:rPr>
                <a:t>这</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个</a:t>
              </a:r>
              <a:r>
                <a:rPr kumimoji="1" lang="zh-CN" altLang="en-US" sz="2400" dirty="0">
                  <a:solidFill>
                    <a:srgbClr val="03001A"/>
                  </a:solidFill>
                  <a:latin typeface="宋体" pitchFamily="2" charset="-122"/>
                  <a:ea typeface="宋体" pitchFamily="2" charset="-122"/>
                </a:rPr>
                <a:t>数据集都能生成一个均值估计，从而就</a:t>
              </a:r>
              <a:r>
                <a:rPr kumimoji="1" lang="zh-CN" altLang="en-US" sz="2400" dirty="0" smtClean="0">
                  <a:solidFill>
                    <a:srgbClr val="03001A"/>
                  </a:solidFill>
                  <a:latin typeface="宋体" pitchFamily="2" charset="-122"/>
                  <a:ea typeface="宋体" pitchFamily="2" charset="-122"/>
                </a:rPr>
                <a:t>有</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个</a:t>
              </a:r>
              <a:r>
                <a:rPr kumimoji="1" lang="zh-CN" altLang="en-US" sz="2400" dirty="0">
                  <a:solidFill>
                    <a:srgbClr val="03001A"/>
                  </a:solidFill>
                  <a:latin typeface="宋体" pitchFamily="2" charset="-122"/>
                  <a:ea typeface="宋体" pitchFamily="2" charset="-122"/>
                </a:rPr>
                <a:t>均值估计的样本，</a:t>
              </a:r>
              <a:r>
                <a:rPr kumimoji="1" lang="zh-CN" altLang="en-US" sz="2400" dirty="0" smtClean="0">
                  <a:solidFill>
                    <a:srgbClr val="03001A"/>
                  </a:solidFill>
                  <a:latin typeface="宋体" pitchFamily="2" charset="-122"/>
                  <a:ea typeface="宋体" pitchFamily="2" charset="-122"/>
                </a:rPr>
                <a:t>那么</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足够</a:t>
              </a:r>
              <a:r>
                <a:rPr kumimoji="1" lang="zh-CN" altLang="en-US" sz="2400" dirty="0">
                  <a:solidFill>
                    <a:srgbClr val="03001A"/>
                  </a:solidFill>
                  <a:latin typeface="宋体" pitchFamily="2" charset="-122"/>
                  <a:ea typeface="宋体" pitchFamily="2" charset="-122"/>
                </a:rPr>
                <a:t>大，我们就能</a:t>
              </a:r>
              <a:r>
                <a:rPr kumimoji="1" lang="zh-CN" altLang="en-US" sz="2400" dirty="0" smtClean="0">
                  <a:solidFill>
                    <a:srgbClr val="03001A"/>
                  </a:solidFill>
                  <a:latin typeface="宋体" pitchFamily="2" charset="-122"/>
                  <a:ea typeface="宋体" pitchFamily="2" charset="-122"/>
                </a:rPr>
                <a:t>研究</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的</a:t>
              </a:r>
              <a:r>
                <a:rPr kumimoji="1" lang="zh-CN" altLang="en-US" sz="2400" dirty="0">
                  <a:solidFill>
                    <a:srgbClr val="03001A"/>
                  </a:solidFill>
                  <a:latin typeface="宋体" pitchFamily="2" charset="-122"/>
                  <a:ea typeface="宋体" pitchFamily="2" charset="-122"/>
                </a:rPr>
                <a:t>统计特征了</a:t>
              </a:r>
              <a:endParaRPr kumimoji="1" lang="en-US" altLang="zh-CN" sz="2400" dirty="0">
                <a:solidFill>
                  <a:srgbClr val="03001A"/>
                </a:solidFill>
                <a:latin typeface="宋体" pitchFamily="2" charset="-122"/>
                <a:ea typeface="宋体"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001091971"/>
                </p:ext>
              </p:extLst>
            </p:nvPr>
          </p:nvGraphicFramePr>
          <p:xfrm>
            <a:off x="3249613" y="2151063"/>
            <a:ext cx="993775" cy="414337"/>
          </p:xfrm>
          <a:graphic>
            <a:graphicData uri="http://schemas.openxmlformats.org/presentationml/2006/ole">
              <mc:AlternateContent xmlns:mc="http://schemas.openxmlformats.org/markup-compatibility/2006">
                <mc:Choice xmlns:v="urn:schemas-microsoft-com:vml" Requires="v">
                  <p:oleObj spid="_x0000_s24948" name="Equation" r:id="rId3" imgW="685800" imgH="228600" progId="Equation.DSMT4">
                    <p:embed/>
                  </p:oleObj>
                </mc:Choice>
                <mc:Fallback>
                  <p:oleObj name="Equation" r:id="rId3" imgW="685800" imgH="228600" progId="Equation.DSMT4">
                    <p:embed/>
                    <p:pic>
                      <p:nvPicPr>
                        <p:cNvPr id="0" name="对象 8"/>
                        <p:cNvPicPr>
                          <a:picLocks noChangeAspect="1" noChangeArrowheads="1"/>
                        </p:cNvPicPr>
                        <p:nvPr/>
                      </p:nvPicPr>
                      <p:blipFill>
                        <a:blip r:embed="rId4"/>
                        <a:srcRect/>
                        <a:stretch>
                          <a:fillRect/>
                        </a:stretch>
                      </p:blipFill>
                      <p:spPr bwMode="auto">
                        <a:xfrm>
                          <a:off x="3249613" y="2151063"/>
                          <a:ext cx="993775" cy="414337"/>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998682875"/>
                </p:ext>
              </p:extLst>
            </p:nvPr>
          </p:nvGraphicFramePr>
          <p:xfrm>
            <a:off x="7092280" y="2132856"/>
            <a:ext cx="257175" cy="322262"/>
          </p:xfrm>
          <a:graphic>
            <a:graphicData uri="http://schemas.openxmlformats.org/presentationml/2006/ole">
              <mc:AlternateContent xmlns:mc="http://schemas.openxmlformats.org/markup-compatibility/2006">
                <mc:Choice xmlns:v="urn:schemas-microsoft-com:vml" Requires="v">
                  <p:oleObj spid="_x0000_s24949" name="Equation" r:id="rId5" imgW="177480" imgH="177480" progId="Equation.DSMT4">
                    <p:embed/>
                  </p:oleObj>
                </mc:Choice>
                <mc:Fallback>
                  <p:oleObj name="Equation" r:id="rId5" imgW="177480" imgH="177480" progId="Equation.DSMT4">
                    <p:embed/>
                    <p:pic>
                      <p:nvPicPr>
                        <p:cNvPr id="0" name="对象 8"/>
                        <p:cNvPicPr>
                          <a:picLocks noChangeAspect="1" noChangeArrowheads="1"/>
                        </p:cNvPicPr>
                        <p:nvPr/>
                      </p:nvPicPr>
                      <p:blipFill>
                        <a:blip r:embed="rId6"/>
                        <a:srcRect/>
                        <a:stretch>
                          <a:fillRect/>
                        </a:stretch>
                      </p:blipFill>
                      <p:spPr bwMode="auto">
                        <a:xfrm>
                          <a:off x="7092280" y="2132856"/>
                          <a:ext cx="2571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833760237"/>
                </p:ext>
              </p:extLst>
            </p:nvPr>
          </p:nvGraphicFramePr>
          <p:xfrm>
            <a:off x="1403648" y="2607101"/>
            <a:ext cx="295275" cy="300038"/>
          </p:xfrm>
          <a:graphic>
            <a:graphicData uri="http://schemas.openxmlformats.org/presentationml/2006/ole">
              <mc:AlternateContent xmlns:mc="http://schemas.openxmlformats.org/markup-compatibility/2006">
                <mc:Choice xmlns:v="urn:schemas-microsoft-com:vml" Requires="v">
                  <p:oleObj spid="_x0000_s24950" name="Equation" r:id="rId7" imgW="203040" imgH="164880" progId="Equation.DSMT4">
                    <p:embed/>
                  </p:oleObj>
                </mc:Choice>
                <mc:Fallback>
                  <p:oleObj name="Equation" r:id="rId7" imgW="203040" imgH="164880" progId="Equation.DSMT4">
                    <p:embed/>
                    <p:pic>
                      <p:nvPicPr>
                        <p:cNvPr id="0" name="对象 8"/>
                        <p:cNvPicPr>
                          <a:picLocks noChangeAspect="1" noChangeArrowheads="1"/>
                        </p:cNvPicPr>
                        <p:nvPr/>
                      </p:nvPicPr>
                      <p:blipFill>
                        <a:blip r:embed="rId8"/>
                        <a:srcRect/>
                        <a:stretch>
                          <a:fillRect/>
                        </a:stretch>
                      </p:blipFill>
                      <p:spPr bwMode="auto">
                        <a:xfrm>
                          <a:off x="1403648" y="2607101"/>
                          <a:ext cx="2952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955324352"/>
                </p:ext>
              </p:extLst>
            </p:nvPr>
          </p:nvGraphicFramePr>
          <p:xfrm>
            <a:off x="7452320" y="2607101"/>
            <a:ext cx="295275" cy="300038"/>
          </p:xfrm>
          <a:graphic>
            <a:graphicData uri="http://schemas.openxmlformats.org/presentationml/2006/ole">
              <mc:AlternateContent xmlns:mc="http://schemas.openxmlformats.org/markup-compatibility/2006">
                <mc:Choice xmlns:v="urn:schemas-microsoft-com:vml" Requires="v">
                  <p:oleObj spid="_x0000_s24951" name="Equation" r:id="rId9" imgW="203040" imgH="164880" progId="Equation.DSMT4">
                    <p:embed/>
                  </p:oleObj>
                </mc:Choice>
                <mc:Fallback>
                  <p:oleObj name="Equation" r:id="rId9" imgW="203040" imgH="164880"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52320" y="2607101"/>
                          <a:ext cx="2952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318188015"/>
                </p:ext>
              </p:extLst>
            </p:nvPr>
          </p:nvGraphicFramePr>
          <p:xfrm>
            <a:off x="3851920" y="3068960"/>
            <a:ext cx="295275" cy="300038"/>
          </p:xfrm>
          <a:graphic>
            <a:graphicData uri="http://schemas.openxmlformats.org/presentationml/2006/ole">
              <mc:AlternateContent xmlns:mc="http://schemas.openxmlformats.org/markup-compatibility/2006">
                <mc:Choice xmlns:v="urn:schemas-microsoft-com:vml" Requires="v">
                  <p:oleObj spid="_x0000_s24952" name="Equation" r:id="rId11" imgW="203040" imgH="164880" progId="Equation.DSMT4">
                    <p:embed/>
                  </p:oleObj>
                </mc:Choice>
                <mc:Fallback>
                  <p:oleObj name="Equation" r:id="rId11" imgW="203040" imgH="164880"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920" y="3068960"/>
                          <a:ext cx="2952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7304532"/>
                </p:ext>
              </p:extLst>
            </p:nvPr>
          </p:nvGraphicFramePr>
          <p:xfrm>
            <a:off x="7236296" y="3068960"/>
            <a:ext cx="203200" cy="300037"/>
          </p:xfrm>
          <a:graphic>
            <a:graphicData uri="http://schemas.openxmlformats.org/presentationml/2006/ole">
              <mc:AlternateContent xmlns:mc="http://schemas.openxmlformats.org/markup-compatibility/2006">
                <mc:Choice xmlns:v="urn:schemas-microsoft-com:vml" Requires="v">
                  <p:oleObj spid="_x0000_s24953" name="Equation" r:id="rId12" imgW="139680" imgH="164880" progId="Equation.DSMT4">
                    <p:embed/>
                  </p:oleObj>
                </mc:Choice>
                <mc:Fallback>
                  <p:oleObj name="Equation" r:id="rId12" imgW="139680" imgH="164880" progId="Equation.DSMT4">
                    <p:embed/>
                    <p:pic>
                      <p:nvPicPr>
                        <p:cNvPr id="0" name="对象 6"/>
                        <p:cNvPicPr>
                          <a:picLocks noChangeAspect="1" noChangeArrowheads="1"/>
                        </p:cNvPicPr>
                        <p:nvPr/>
                      </p:nvPicPr>
                      <p:blipFill>
                        <a:blip r:embed="rId13"/>
                        <a:srcRect/>
                        <a:stretch>
                          <a:fillRect/>
                        </a:stretch>
                      </p:blipFill>
                      <p:spPr bwMode="auto">
                        <a:xfrm>
                          <a:off x="7236296" y="3068960"/>
                          <a:ext cx="2032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2" name="对象 11"/>
          <p:cNvGraphicFramePr>
            <a:graphicFrameLocks noChangeAspect="1"/>
          </p:cNvGraphicFramePr>
          <p:nvPr>
            <p:extLst>
              <p:ext uri="{D42A27DB-BD31-4B8C-83A1-F6EECF244321}">
                <p14:modId xmlns:p14="http://schemas.microsoft.com/office/powerpoint/2010/main" val="3545278952"/>
              </p:ext>
            </p:extLst>
          </p:nvPr>
        </p:nvGraphicFramePr>
        <p:xfrm>
          <a:off x="2290861" y="3789040"/>
          <a:ext cx="3986213" cy="2482850"/>
        </p:xfrm>
        <a:graphic>
          <a:graphicData uri="http://schemas.openxmlformats.org/presentationml/2006/ole">
            <mc:AlternateContent xmlns:mc="http://schemas.openxmlformats.org/markup-compatibility/2006">
              <mc:Choice xmlns:v="urn:schemas-microsoft-com:vml" Requires="v">
                <p:oleObj spid="_x0000_s24954" name="Visio" r:id="rId14" imgW="3985614" imgH="2482738" progId="Visio.Drawing.11">
                  <p:embed/>
                </p:oleObj>
              </mc:Choice>
              <mc:Fallback>
                <p:oleObj name="Visio" r:id="rId14" imgW="3985614" imgH="2482738" progId="Visio.Drawing.11">
                  <p:embed/>
                  <p:pic>
                    <p:nvPicPr>
                      <p:cNvPr id="0" name=""/>
                      <p:cNvPicPr/>
                      <p:nvPr/>
                    </p:nvPicPr>
                    <p:blipFill>
                      <a:blip r:embed="rId15"/>
                      <a:stretch>
                        <a:fillRect/>
                      </a:stretch>
                    </p:blipFill>
                    <p:spPr>
                      <a:xfrm>
                        <a:off x="2290861" y="3789040"/>
                        <a:ext cx="3986213" cy="2482850"/>
                      </a:xfrm>
                      <a:prstGeom prst="rect">
                        <a:avLst/>
                      </a:prstGeom>
                    </p:spPr>
                  </p:pic>
                </p:oleObj>
              </mc:Fallback>
            </mc:AlternateContent>
          </a:graphicData>
        </a:graphic>
      </p:graphicFrame>
    </p:spTree>
    <p:extLst>
      <p:ext uri="{BB962C8B-B14F-4D97-AF65-F5344CB8AC3E}">
        <p14:creationId xmlns:p14="http://schemas.microsoft.com/office/powerpoint/2010/main" val="3380719834"/>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248469" y="3140968"/>
            <a:ext cx="7992888" cy="2880320"/>
          </a:xfrm>
          <a:prstGeom prst="roundRect">
            <a:avLst/>
          </a:prstGeom>
        </p:spPr>
        <p:style>
          <a:lnRef idx="1">
            <a:schemeClr val="accent6"/>
          </a:lnRef>
          <a:fillRef idx="1003">
            <a:schemeClr val="lt2"/>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2.1 Bagging</a:t>
            </a:r>
            <a:r>
              <a:rPr lang="zh-CN" altLang="en-US" sz="4000" b="1" dirty="0">
                <a:solidFill>
                  <a:srgbClr val="03001A"/>
                </a:solidFill>
                <a:latin typeface="黑体" pitchFamily="49" charset="-122"/>
                <a:ea typeface="黑体" pitchFamily="49" charset="-122"/>
              </a:rPr>
              <a:t>方法与</a:t>
            </a:r>
            <a:r>
              <a:rPr lang="en-US" altLang="zh-CN" sz="4000" b="1" dirty="0">
                <a:solidFill>
                  <a:srgbClr val="03001A"/>
                </a:solidFill>
                <a:latin typeface="黑体" pitchFamily="49" charset="-122"/>
                <a:ea typeface="黑体" pitchFamily="49" charset="-122"/>
              </a:rPr>
              <a:t>Bootstrap</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4493" y="1196752"/>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25000"/>
              </a:lnSpc>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当然这种方案最大的困难就是：我们并不知道</a:t>
            </a:r>
            <a:r>
              <a:rPr kumimoji="1" lang="en-US" altLang="zh-CN" sz="2400" dirty="0" smtClean="0">
                <a:solidFill>
                  <a:srgbClr val="03001A"/>
                </a:solidFill>
                <a:latin typeface="宋体" pitchFamily="2" charset="-122"/>
                <a:ea typeface="宋体" pitchFamily="2" charset="-122"/>
              </a:rPr>
              <a:t>x</a:t>
            </a:r>
            <a:r>
              <a:rPr kumimoji="1" lang="zh-CN" altLang="en-US" sz="2400" dirty="0" smtClean="0">
                <a:solidFill>
                  <a:srgbClr val="03001A"/>
                </a:solidFill>
                <a:latin typeface="宋体" pitchFamily="2" charset="-122"/>
                <a:ea typeface="宋体" pitchFamily="2" charset="-122"/>
              </a:rPr>
              <a:t>的真实分布。</a:t>
            </a:r>
            <a:r>
              <a:rPr kumimoji="1" lang="en-US" altLang="zh-CN" sz="2400" dirty="0" smtClean="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就针对这个困难提出了一个解决方案</a:t>
            </a:r>
            <a:r>
              <a:rPr kumimoji="1" lang="zh-CN" altLang="en-US" sz="2400" dirty="0" smtClean="0">
                <a:solidFill>
                  <a:srgbClr val="03001A"/>
                </a:solidFill>
                <a:latin typeface="宋体" pitchFamily="2" charset="-122"/>
                <a:ea typeface="宋体" pitchFamily="2" charset="-122"/>
              </a:rPr>
              <a:t>，通过</a:t>
            </a:r>
            <a:r>
              <a:rPr kumimoji="1" lang="zh-CN" altLang="en-US" sz="2400" dirty="0" smtClean="0">
                <a:solidFill>
                  <a:srgbClr val="03001A"/>
                </a:solidFill>
                <a:latin typeface="宋体" pitchFamily="2" charset="-122"/>
                <a:ea typeface="宋体" pitchFamily="2" charset="-122"/>
              </a:rPr>
              <a:t>不断地“自采样”来模拟随机变量真实分布成的数据集。具体而言，</a:t>
            </a:r>
            <a:r>
              <a:rPr kumimoji="1" lang="en-US" altLang="zh-CN" sz="2400" dirty="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的做法是：</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从</a:t>
            </a:r>
            <a:r>
              <a:rPr kumimoji="1" lang="en-US" altLang="zh-CN" sz="2400" dirty="0">
                <a:solidFill>
                  <a:srgbClr val="03001A"/>
                </a:solidFill>
                <a:latin typeface="宋体" pitchFamily="2" charset="-122"/>
                <a:ea typeface="宋体" pitchFamily="2" charset="-122"/>
              </a:rPr>
              <a:t> </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中</a:t>
            </a:r>
            <a:r>
              <a:rPr kumimoji="1" lang="zh-CN" altLang="en-US" sz="2400" dirty="0" smtClean="0">
                <a:solidFill>
                  <a:srgbClr val="03001A"/>
                </a:solidFill>
                <a:latin typeface="宋体" pitchFamily="2" charset="-122"/>
                <a:ea typeface="宋体" pitchFamily="2" charset="-122"/>
              </a:rPr>
              <a:t>随机抽取一个样本</a:t>
            </a:r>
            <a:r>
              <a:rPr kumimoji="1" lang="en-US" altLang="zh-CN" sz="2400" dirty="0" smtClean="0">
                <a:solidFill>
                  <a:srgbClr val="03001A"/>
                </a:solidFill>
                <a:latin typeface="宋体" pitchFamily="2" charset="-122"/>
                <a:ea typeface="宋体" pitchFamily="2" charset="-122"/>
              </a:rPr>
              <a:t>(</a:t>
            </a:r>
            <a:r>
              <a:rPr kumimoji="1" lang="zh-CN" altLang="en-US" sz="2400" dirty="0" smtClean="0">
                <a:solidFill>
                  <a:srgbClr val="03001A"/>
                </a:solidFill>
                <a:latin typeface="宋体" pitchFamily="2" charset="-122"/>
                <a:ea typeface="宋体" pitchFamily="2" charset="-122"/>
              </a:rPr>
              <a:t>即      的</a:t>
            </a:r>
            <a:r>
              <a:rPr kumimoji="1" lang="zh-CN" altLang="en-US" sz="2400" dirty="0" smtClean="0">
                <a:solidFill>
                  <a:srgbClr val="03001A"/>
                </a:solidFill>
                <a:latin typeface="宋体" pitchFamily="2" charset="-122"/>
                <a:ea typeface="宋体" pitchFamily="2" charset="-122"/>
              </a:rPr>
              <a:t>概率相同</a:t>
            </a:r>
            <a:r>
              <a:rPr kumimoji="1" lang="en-US" altLang="zh-CN" sz="2400" dirty="0" smtClean="0">
                <a:solidFill>
                  <a:srgbClr val="03001A"/>
                </a:solidFill>
                <a:latin typeface="宋体" pitchFamily="2" charset="-122"/>
                <a:ea typeface="宋体" pitchFamily="2" charset="-122"/>
              </a:rPr>
              <a:t>)</a:t>
            </a: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将该样本拷贝放入数据</a:t>
            </a:r>
            <a:r>
              <a:rPr kumimoji="1" lang="zh-CN" altLang="en-US" sz="2400" dirty="0" smtClean="0">
                <a:solidFill>
                  <a:srgbClr val="03001A"/>
                </a:solidFill>
                <a:latin typeface="宋体" pitchFamily="2" charset="-122"/>
                <a:ea typeface="宋体" pitchFamily="2" charset="-122"/>
              </a:rPr>
              <a:t>集</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将</a:t>
            </a:r>
            <a:r>
              <a:rPr kumimoji="1" lang="zh-CN" altLang="en-US" sz="2400" dirty="0" smtClean="0">
                <a:solidFill>
                  <a:srgbClr val="03001A"/>
                </a:solidFill>
                <a:latin typeface="宋体" pitchFamily="2" charset="-122"/>
                <a:ea typeface="宋体" pitchFamily="2" charset="-122"/>
              </a:rPr>
              <a:t>该样本</a:t>
            </a:r>
            <a:r>
              <a:rPr kumimoji="1" lang="zh-CN" altLang="en-US" sz="2400" dirty="0" smtClean="0">
                <a:solidFill>
                  <a:srgbClr val="03001A"/>
                </a:solidFill>
                <a:latin typeface="宋体" pitchFamily="2" charset="-122"/>
                <a:ea typeface="宋体" pitchFamily="2" charset="-122"/>
              </a:rPr>
              <a:t>放回</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中</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以上三个步骤</a:t>
            </a:r>
            <a:r>
              <a:rPr kumimoji="1" lang="zh-CN" altLang="en-US" sz="2400" dirty="0" smtClean="0">
                <a:solidFill>
                  <a:srgbClr val="03001A"/>
                </a:solidFill>
                <a:latin typeface="宋体" pitchFamily="2" charset="-122"/>
                <a:ea typeface="宋体" pitchFamily="2" charset="-122"/>
              </a:rPr>
              <a:t>重复</a:t>
            </a:r>
            <a:r>
              <a:rPr kumimoji="1" lang="en-US" altLang="zh-CN" sz="2400" dirty="0">
                <a:solidFill>
                  <a:srgbClr val="03001A"/>
                </a:solidFill>
                <a:latin typeface="宋体" pitchFamily="2" charset="-122"/>
                <a:ea typeface="宋体" pitchFamily="2" charset="-122"/>
              </a:rPr>
              <a:t> </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次</a:t>
            </a:r>
            <a:r>
              <a:rPr kumimoji="1" lang="zh-CN" altLang="en-US" sz="2400" dirty="0" smtClean="0">
                <a:solidFill>
                  <a:srgbClr val="03001A"/>
                </a:solidFill>
                <a:latin typeface="宋体" pitchFamily="2" charset="-122"/>
                <a:ea typeface="宋体" pitchFamily="2" charset="-122"/>
              </a:rPr>
              <a:t>，从而</a:t>
            </a:r>
            <a:r>
              <a:rPr kumimoji="1" lang="zh-CN" altLang="en-US" sz="2400" dirty="0" smtClean="0">
                <a:solidFill>
                  <a:srgbClr val="03001A"/>
                </a:solidFill>
                <a:latin typeface="宋体" pitchFamily="2" charset="-122"/>
                <a:ea typeface="宋体" pitchFamily="2" charset="-122"/>
              </a:rPr>
              <a:t>使得  中有</a:t>
            </a:r>
            <a:r>
              <a:rPr kumimoji="1" lang="en-US" altLang="zh-CN" sz="2400" dirty="0">
                <a:solidFill>
                  <a:srgbClr val="03001A"/>
                </a:solidFill>
                <a:latin typeface="宋体" pitchFamily="2" charset="-122"/>
                <a:ea typeface="宋体" pitchFamily="2" charset="-122"/>
              </a:rPr>
              <a:t> </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个样本</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以上</a:t>
            </a:r>
            <a:r>
              <a:rPr kumimoji="1" lang="zh-CN" altLang="en-US" sz="2400" dirty="0">
                <a:solidFill>
                  <a:srgbClr val="03001A"/>
                </a:solidFill>
                <a:latin typeface="宋体" pitchFamily="2" charset="-122"/>
                <a:ea typeface="宋体" pitchFamily="2" charset="-122"/>
              </a:rPr>
              <a:t>四</a:t>
            </a:r>
            <a:r>
              <a:rPr kumimoji="1" lang="zh-CN" altLang="en-US" sz="2400" dirty="0" smtClean="0">
                <a:solidFill>
                  <a:srgbClr val="03001A"/>
                </a:solidFill>
                <a:latin typeface="宋体" pitchFamily="2" charset="-122"/>
                <a:ea typeface="宋体" pitchFamily="2" charset="-122"/>
              </a:rPr>
              <a:t>个步骤重复</a:t>
            </a:r>
            <a:r>
              <a:rPr kumimoji="1" lang="en-US" altLang="zh-CN" sz="2400" dirty="0">
                <a:solidFill>
                  <a:srgbClr val="03001A"/>
                </a:solidFill>
                <a:latin typeface="宋体" pitchFamily="2" charset="-122"/>
                <a:ea typeface="宋体" pitchFamily="2" charset="-122"/>
              </a:rPr>
              <a:t> </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次，生成</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简单的说就是有放回的抽样。</a:t>
            </a:r>
            <a:endParaRPr kumimoji="1" lang="en-US" altLang="zh-CN" sz="2400" dirty="0" smtClean="0">
              <a:solidFill>
                <a:srgbClr val="03001A"/>
              </a:solidFill>
              <a:latin typeface="宋体" pitchFamily="2" charset="-122"/>
              <a:ea typeface="宋体"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914324309"/>
              </p:ext>
            </p:extLst>
          </p:nvPr>
        </p:nvGraphicFramePr>
        <p:xfrm>
          <a:off x="844550" y="3311525"/>
          <a:ext cx="258763" cy="300038"/>
        </p:xfrm>
        <a:graphic>
          <a:graphicData uri="http://schemas.openxmlformats.org/presentationml/2006/ole">
            <mc:AlternateContent xmlns:mc="http://schemas.openxmlformats.org/markup-compatibility/2006">
              <mc:Choice xmlns:v="urn:schemas-microsoft-com:vml" Requires="v">
                <p:oleObj spid="_x0000_s26052" name="Equation" r:id="rId3" imgW="177480" imgH="164880" progId="Equation.DSMT4">
                  <p:embed/>
                </p:oleObj>
              </mc:Choice>
              <mc:Fallback>
                <p:oleObj name="Equation" r:id="rId3" imgW="177480" imgH="164880" progId="Equation.DSMT4">
                  <p:embed/>
                  <p:pic>
                    <p:nvPicPr>
                      <p:cNvPr id="0" name=""/>
                      <p:cNvPicPr>
                        <a:picLocks noChangeAspect="1" noChangeArrowheads="1"/>
                      </p:cNvPicPr>
                      <p:nvPr/>
                    </p:nvPicPr>
                    <p:blipFill>
                      <a:blip r:embed="rId4"/>
                      <a:srcRect/>
                      <a:stretch>
                        <a:fillRect/>
                      </a:stretch>
                    </p:blipFill>
                    <p:spPr bwMode="auto">
                      <a:xfrm>
                        <a:off x="844550" y="3311525"/>
                        <a:ext cx="2587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97430384"/>
              </p:ext>
            </p:extLst>
          </p:nvPr>
        </p:nvGraphicFramePr>
        <p:xfrm>
          <a:off x="4427984" y="3229099"/>
          <a:ext cx="830263" cy="415925"/>
        </p:xfrm>
        <a:graphic>
          <a:graphicData uri="http://schemas.openxmlformats.org/presentationml/2006/ole">
            <mc:AlternateContent xmlns:mc="http://schemas.openxmlformats.org/markup-compatibility/2006">
              <mc:Choice xmlns:v="urn:schemas-microsoft-com:vml" Requires="v">
                <p:oleObj spid="_x0000_s26053" name="Equation" r:id="rId5" imgW="571320" imgH="228600" progId="Equation.DSMT4">
                  <p:embed/>
                </p:oleObj>
              </mc:Choice>
              <mc:Fallback>
                <p:oleObj name="Equation" r:id="rId5" imgW="571320" imgH="228600" progId="Equation.DSMT4">
                  <p:embed/>
                  <p:pic>
                    <p:nvPicPr>
                      <p:cNvPr id="0" name=""/>
                      <p:cNvPicPr>
                        <a:picLocks noChangeAspect="1" noChangeArrowheads="1"/>
                      </p:cNvPicPr>
                      <p:nvPr/>
                    </p:nvPicPr>
                    <p:blipFill>
                      <a:blip r:embed="rId6"/>
                      <a:srcRect/>
                      <a:stretch>
                        <a:fillRect/>
                      </a:stretch>
                    </p:blipFill>
                    <p:spPr bwMode="auto">
                      <a:xfrm>
                        <a:off x="4427984" y="3229099"/>
                        <a:ext cx="8302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561861559"/>
              </p:ext>
            </p:extLst>
          </p:nvPr>
        </p:nvGraphicFramePr>
        <p:xfrm>
          <a:off x="3969643" y="3853358"/>
          <a:ext cx="314325" cy="439738"/>
        </p:xfrm>
        <a:graphic>
          <a:graphicData uri="http://schemas.openxmlformats.org/presentationml/2006/ole">
            <mc:AlternateContent xmlns:mc="http://schemas.openxmlformats.org/markup-compatibility/2006">
              <mc:Choice xmlns:v="urn:schemas-microsoft-com:vml" Requires="v">
                <p:oleObj spid="_x0000_s26054" name="Equation" r:id="rId7" imgW="215640" imgH="241200" progId="Equation.DSMT4">
                  <p:embed/>
                </p:oleObj>
              </mc:Choice>
              <mc:Fallback>
                <p:oleObj name="Equation" r:id="rId7" imgW="215640" imgH="241200" progId="Equation.DSMT4">
                  <p:embed/>
                  <p:pic>
                    <p:nvPicPr>
                      <p:cNvPr id="0" name="对象 3"/>
                      <p:cNvPicPr>
                        <a:picLocks noChangeAspect="1" noChangeArrowheads="1"/>
                      </p:cNvPicPr>
                      <p:nvPr/>
                    </p:nvPicPr>
                    <p:blipFill>
                      <a:blip r:embed="rId8"/>
                      <a:srcRect/>
                      <a:stretch>
                        <a:fillRect/>
                      </a:stretch>
                    </p:blipFill>
                    <p:spPr bwMode="auto">
                      <a:xfrm>
                        <a:off x="3969643" y="3853358"/>
                        <a:ext cx="3143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967744989"/>
              </p:ext>
            </p:extLst>
          </p:nvPr>
        </p:nvGraphicFramePr>
        <p:xfrm>
          <a:off x="2483768" y="4425106"/>
          <a:ext cx="258763" cy="300038"/>
        </p:xfrm>
        <a:graphic>
          <a:graphicData uri="http://schemas.openxmlformats.org/presentationml/2006/ole">
            <mc:AlternateContent xmlns:mc="http://schemas.openxmlformats.org/markup-compatibility/2006">
              <mc:Choice xmlns:v="urn:schemas-microsoft-com:vml" Requires="v">
                <p:oleObj spid="_x0000_s26055" name="Equation" r:id="rId9" imgW="177480" imgH="164880" progId="Equation.DSMT4">
                  <p:embed/>
                </p:oleObj>
              </mc:Choice>
              <mc:Fallback>
                <p:oleObj name="Equation" r:id="rId9" imgW="177480" imgH="164880" progId="Equation.DSMT4">
                  <p:embed/>
                  <p:pic>
                    <p:nvPicPr>
                      <p:cNvPr id="0" name="对象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3768" y="4425106"/>
                        <a:ext cx="2587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406199531"/>
              </p:ext>
            </p:extLst>
          </p:nvPr>
        </p:nvGraphicFramePr>
        <p:xfrm>
          <a:off x="2987675" y="5002213"/>
          <a:ext cx="258763" cy="322262"/>
        </p:xfrm>
        <a:graphic>
          <a:graphicData uri="http://schemas.openxmlformats.org/presentationml/2006/ole">
            <mc:AlternateContent xmlns:mc="http://schemas.openxmlformats.org/markup-compatibility/2006">
              <mc:Choice xmlns:v="urn:schemas-microsoft-com:vml" Requires="v">
                <p:oleObj spid="_x0000_s26056" name="Equation" r:id="rId11" imgW="177480" imgH="177480" progId="Equation.DSMT4">
                  <p:embed/>
                </p:oleObj>
              </mc:Choice>
              <mc:Fallback>
                <p:oleObj name="Equation" r:id="rId11" imgW="177480" imgH="177480" progId="Equation.DSMT4">
                  <p:embed/>
                  <p:pic>
                    <p:nvPicPr>
                      <p:cNvPr id="0" name="对象 3"/>
                      <p:cNvPicPr>
                        <a:picLocks noChangeAspect="1" noChangeArrowheads="1"/>
                      </p:cNvPicPr>
                      <p:nvPr/>
                    </p:nvPicPr>
                    <p:blipFill>
                      <a:blip r:embed="rId12"/>
                      <a:srcRect/>
                      <a:stretch>
                        <a:fillRect/>
                      </a:stretch>
                    </p:blipFill>
                    <p:spPr bwMode="auto">
                      <a:xfrm>
                        <a:off x="2987675" y="5002213"/>
                        <a:ext cx="25876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515055853"/>
              </p:ext>
            </p:extLst>
          </p:nvPr>
        </p:nvGraphicFramePr>
        <p:xfrm>
          <a:off x="5148064" y="4941168"/>
          <a:ext cx="314325" cy="439737"/>
        </p:xfrm>
        <a:graphic>
          <a:graphicData uri="http://schemas.openxmlformats.org/presentationml/2006/ole">
            <mc:AlternateContent xmlns:mc="http://schemas.openxmlformats.org/markup-compatibility/2006">
              <mc:Choice xmlns:v="urn:schemas-microsoft-com:vml" Requires="v">
                <p:oleObj spid="_x0000_s26057" name="Equation" r:id="rId13" imgW="215640" imgH="241200" progId="Equation.DSMT4">
                  <p:embed/>
                </p:oleObj>
              </mc:Choice>
              <mc:Fallback>
                <p:oleObj name="Equation" r:id="rId13" imgW="215640" imgH="241200" progId="Equation.DSMT4">
                  <p:embed/>
                  <p:pic>
                    <p:nvPicPr>
                      <p:cNvPr id="0" name="对象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48064" y="4941168"/>
                        <a:ext cx="31432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97776402"/>
              </p:ext>
            </p:extLst>
          </p:nvPr>
        </p:nvGraphicFramePr>
        <p:xfrm>
          <a:off x="6038850" y="4999038"/>
          <a:ext cx="258763" cy="323850"/>
        </p:xfrm>
        <a:graphic>
          <a:graphicData uri="http://schemas.openxmlformats.org/presentationml/2006/ole">
            <mc:AlternateContent xmlns:mc="http://schemas.openxmlformats.org/markup-compatibility/2006">
              <mc:Choice xmlns:v="urn:schemas-microsoft-com:vml" Requires="v">
                <p:oleObj spid="_x0000_s26058" name="Equation" r:id="rId15" imgW="177480" imgH="177480" progId="Equation.DSMT4">
                  <p:embed/>
                </p:oleObj>
              </mc:Choice>
              <mc:Fallback>
                <p:oleObj name="Equation" r:id="rId15" imgW="177480" imgH="177480" progId="Equation.DSMT4">
                  <p:embed/>
                  <p:pic>
                    <p:nvPicPr>
                      <p:cNvPr id="0" name="对象 2"/>
                      <p:cNvPicPr>
                        <a:picLocks noChangeAspect="1" noChangeArrowheads="1"/>
                      </p:cNvPicPr>
                      <p:nvPr/>
                    </p:nvPicPr>
                    <p:blipFill>
                      <a:blip r:embed="rId16"/>
                      <a:srcRect/>
                      <a:stretch>
                        <a:fillRect/>
                      </a:stretch>
                    </p:blipFill>
                    <p:spPr bwMode="auto">
                      <a:xfrm>
                        <a:off x="6038850" y="4999038"/>
                        <a:ext cx="2587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717136575"/>
              </p:ext>
            </p:extLst>
          </p:nvPr>
        </p:nvGraphicFramePr>
        <p:xfrm>
          <a:off x="2970213" y="5527675"/>
          <a:ext cx="295275" cy="298450"/>
        </p:xfrm>
        <a:graphic>
          <a:graphicData uri="http://schemas.openxmlformats.org/presentationml/2006/ole">
            <mc:AlternateContent xmlns:mc="http://schemas.openxmlformats.org/markup-compatibility/2006">
              <mc:Choice xmlns:v="urn:schemas-microsoft-com:vml" Requires="v">
                <p:oleObj spid="_x0000_s26059" name="Equation" r:id="rId17" imgW="203040" imgH="164880" progId="Equation.DSMT4">
                  <p:embed/>
                </p:oleObj>
              </mc:Choice>
              <mc:Fallback>
                <p:oleObj name="Equation" r:id="rId17" imgW="203040" imgH="164880" progId="Equation.DSMT4">
                  <p:embed/>
                  <p:pic>
                    <p:nvPicPr>
                      <p:cNvPr id="0" name="对象 7"/>
                      <p:cNvPicPr>
                        <a:picLocks noChangeAspect="1" noChangeArrowheads="1"/>
                      </p:cNvPicPr>
                      <p:nvPr/>
                    </p:nvPicPr>
                    <p:blipFill>
                      <a:blip r:embed="rId18"/>
                      <a:srcRect/>
                      <a:stretch>
                        <a:fillRect/>
                      </a:stretch>
                    </p:blipFill>
                    <p:spPr bwMode="auto">
                      <a:xfrm>
                        <a:off x="2970213" y="5527675"/>
                        <a:ext cx="2952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576591100"/>
              </p:ext>
            </p:extLst>
          </p:nvPr>
        </p:nvGraphicFramePr>
        <p:xfrm>
          <a:off x="4572000" y="5517232"/>
          <a:ext cx="1330325" cy="417513"/>
        </p:xfrm>
        <a:graphic>
          <a:graphicData uri="http://schemas.openxmlformats.org/presentationml/2006/ole">
            <mc:AlternateContent xmlns:mc="http://schemas.openxmlformats.org/markup-compatibility/2006">
              <mc:Choice xmlns:v="urn:schemas-microsoft-com:vml" Requires="v">
                <p:oleObj spid="_x0000_s26060" name="Equation" r:id="rId19" imgW="914400" imgH="228600" progId="Equation.DSMT4">
                  <p:embed/>
                </p:oleObj>
              </mc:Choice>
              <mc:Fallback>
                <p:oleObj name="Equation" r:id="rId19" imgW="914400" imgH="228600" progId="Equation.DSMT4">
                  <p:embed/>
                  <p:pic>
                    <p:nvPicPr>
                      <p:cNvPr id="0" name="对象 8"/>
                      <p:cNvPicPr>
                        <a:picLocks noChangeAspect="1" noChangeArrowheads="1"/>
                      </p:cNvPicPr>
                      <p:nvPr/>
                    </p:nvPicPr>
                    <p:blipFill>
                      <a:blip r:embed="rId20"/>
                      <a:srcRect/>
                      <a:stretch>
                        <a:fillRect/>
                      </a:stretch>
                    </p:blipFill>
                    <p:spPr bwMode="auto">
                      <a:xfrm>
                        <a:off x="4572000" y="5517232"/>
                        <a:ext cx="133032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6769149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2.1 Bagging</a:t>
            </a:r>
            <a:r>
              <a:rPr lang="zh-CN" altLang="en-US" sz="4000" b="1" dirty="0">
                <a:solidFill>
                  <a:srgbClr val="03001A"/>
                </a:solidFill>
                <a:latin typeface="黑体" pitchFamily="49" charset="-122"/>
                <a:ea typeface="黑体" pitchFamily="49" charset="-122"/>
              </a:rPr>
              <a:t>方法与</a:t>
            </a:r>
            <a:r>
              <a:rPr lang="en-US" altLang="zh-CN" sz="4000" b="1" dirty="0">
                <a:solidFill>
                  <a:srgbClr val="03001A"/>
                </a:solidFill>
                <a:latin typeface="黑体" pitchFamily="49" charset="-122"/>
                <a:ea typeface="黑体" pitchFamily="49" charset="-122"/>
              </a:rPr>
              <a:t>Bootstrap</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67544" y="1412776"/>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简单讲，</a:t>
            </a:r>
            <a:r>
              <a:rPr kumimoji="1" lang="en-US" altLang="zh-CN" sz="2400" dirty="0" smtClean="0">
                <a:solidFill>
                  <a:srgbClr val="03001A"/>
                </a:solidFill>
                <a:latin typeface="Times New Roman" pitchFamily="18" charset="0"/>
                <a:ea typeface="宋体" pitchFamily="2" charset="-122"/>
                <a:cs typeface="Times New Roman" pitchFamily="18" charset="0"/>
              </a:rPr>
              <a:t>Bootstrap</a:t>
            </a:r>
            <a:r>
              <a:rPr kumimoji="1" lang="zh-CN" altLang="en-US" sz="2400" dirty="0" smtClean="0">
                <a:solidFill>
                  <a:srgbClr val="03001A"/>
                </a:solidFill>
                <a:latin typeface="宋体" pitchFamily="2" charset="-122"/>
                <a:ea typeface="宋体" pitchFamily="2" charset="-122"/>
              </a:rPr>
              <a:t>是一个有放回的随机抽样过程，所以原始数据中的样本可能重复出现，也有可能不出现在其中一个样本集中。事实上，在</a:t>
            </a:r>
            <a:r>
              <a:rPr kumimoji="1" lang="en-US" altLang="zh-CN" sz="2400" dirty="0" smtClean="0">
                <a:solidFill>
                  <a:srgbClr val="03001A"/>
                </a:solidFill>
                <a:latin typeface="宋体" pitchFamily="2" charset="-122"/>
                <a:ea typeface="宋体" pitchFamily="2" charset="-122"/>
              </a:rPr>
              <a:t>N</a:t>
            </a:r>
            <a:r>
              <a:rPr kumimoji="1" lang="zh-CN" altLang="en-US" sz="2400" dirty="0" smtClean="0">
                <a:solidFill>
                  <a:srgbClr val="03001A"/>
                </a:solidFill>
                <a:latin typeface="宋体" pitchFamily="2" charset="-122"/>
                <a:ea typeface="宋体" pitchFamily="2" charset="-122"/>
              </a:rPr>
              <a:t>次采样中，始终不被采到的概率为</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且</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endParaRPr kumimoji="1" lang="en-US" altLang="zh-CN" sz="2400" dirty="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所以在统计意义上可以认为</a:t>
            </a:r>
            <a:r>
              <a:rPr kumimoji="1" lang="zh-CN" altLang="en-US" sz="2400" dirty="0" smtClean="0">
                <a:solidFill>
                  <a:srgbClr val="03001A"/>
                </a:solidFill>
                <a:latin typeface="宋体" pitchFamily="2" charset="-122"/>
                <a:ea typeface="宋体" pitchFamily="2" charset="-122"/>
              </a:rPr>
              <a:t>， 中</a:t>
            </a:r>
            <a:r>
              <a:rPr kumimoji="1" lang="zh-CN" altLang="en-US" sz="2400" dirty="0" smtClean="0">
                <a:solidFill>
                  <a:srgbClr val="03001A"/>
                </a:solidFill>
                <a:latin typeface="宋体" pitchFamily="2" charset="-122"/>
                <a:ea typeface="宋体" pitchFamily="2" charset="-122"/>
              </a:rPr>
              <a:t>含义</a:t>
            </a:r>
            <a:r>
              <a:rPr kumimoji="1" lang="zh-CN" altLang="en-US" sz="2400" dirty="0" smtClean="0">
                <a:solidFill>
                  <a:srgbClr val="03001A"/>
                </a:solidFill>
                <a:latin typeface="宋体" pitchFamily="2" charset="-122"/>
                <a:ea typeface="宋体" pitchFamily="2" charset="-122"/>
              </a:rPr>
              <a:t>有</a:t>
            </a:r>
            <a:r>
              <a:rPr kumimoji="1" lang="en-US" altLang="zh-CN" sz="2400" dirty="0" smtClean="0">
                <a:solidFill>
                  <a:srgbClr val="03001A"/>
                </a:solidFill>
                <a:latin typeface="宋体" pitchFamily="2" charset="-122"/>
                <a:ea typeface="宋体" pitchFamily="2" charset="-122"/>
              </a:rPr>
              <a:t>  </a:t>
            </a:r>
            <a:r>
              <a:rPr kumimoji="1" lang="zh-CN" altLang="en-US" sz="2400" dirty="0" smtClean="0">
                <a:solidFill>
                  <a:srgbClr val="03001A"/>
                </a:solidFill>
                <a:latin typeface="宋体" pitchFamily="2" charset="-122"/>
                <a:ea typeface="宋体" pitchFamily="2" charset="-122"/>
              </a:rPr>
              <a:t>中</a:t>
            </a:r>
            <a:r>
              <a:rPr kumimoji="1" lang="en-US" altLang="zh-CN" sz="2400" dirty="0" smtClean="0">
                <a:solidFill>
                  <a:srgbClr val="03001A"/>
                </a:solidFill>
                <a:latin typeface="宋体" pitchFamily="2" charset="-122"/>
                <a:ea typeface="宋体" pitchFamily="2" charset="-122"/>
              </a:rPr>
              <a:t>63.2%</a:t>
            </a:r>
            <a:r>
              <a:rPr kumimoji="1" lang="zh-CN" altLang="en-US" sz="2400" dirty="0" smtClean="0">
                <a:solidFill>
                  <a:srgbClr val="03001A"/>
                </a:solidFill>
                <a:latin typeface="宋体" pitchFamily="2" charset="-122"/>
                <a:ea typeface="宋体" pitchFamily="2" charset="-122"/>
              </a:rPr>
              <a:t>的样本。</a:t>
            </a:r>
            <a:endParaRPr kumimoji="1" lang="en-US" altLang="zh-CN" sz="2400" dirty="0" smtClean="0">
              <a:solidFill>
                <a:srgbClr val="03001A"/>
              </a:solidFill>
              <a:latin typeface="宋体" pitchFamily="2" charset="-122"/>
              <a:ea typeface="宋体" pitchFamily="2" charset="-122"/>
            </a:endParaRPr>
          </a:p>
          <a:p>
            <a:pPr marL="0" indent="0">
              <a:buClr>
                <a:srgbClr val="404040"/>
              </a:buClr>
              <a:buFont typeface="Wingdings" pitchFamily="2" charset="2"/>
              <a:buNone/>
            </a:pPr>
            <a:r>
              <a:rPr kumimoji="1" lang="zh-CN" altLang="en-US" sz="2400" dirty="0" smtClean="0">
                <a:solidFill>
                  <a:srgbClr val="03001A"/>
                </a:solidFill>
                <a:latin typeface="宋体" pitchFamily="2" charset="-122"/>
                <a:ea typeface="宋体" pitchFamily="2" charset="-122"/>
              </a:rPr>
              <a:t>这种模拟方法的本质和经验分布函数对真实分布函数的模拟几乎是一致的。</a:t>
            </a:r>
            <a:endParaRPr kumimoji="1" lang="en-US" altLang="zh-CN" sz="2400" dirty="0" smtClean="0">
              <a:solidFill>
                <a:srgbClr val="03001A"/>
              </a:solidFill>
              <a:latin typeface="宋体" pitchFamily="2" charset="-122"/>
              <a:ea typeface="宋体"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869867752"/>
              </p:ext>
            </p:extLst>
          </p:nvPr>
        </p:nvGraphicFramePr>
        <p:xfrm>
          <a:off x="2339752" y="3212976"/>
          <a:ext cx="2592288" cy="648072"/>
        </p:xfrm>
        <a:graphic>
          <a:graphicData uri="http://schemas.openxmlformats.org/presentationml/2006/ole">
            <mc:AlternateContent xmlns:mc="http://schemas.openxmlformats.org/markup-compatibility/2006">
              <mc:Choice xmlns:v="urn:schemas-microsoft-com:vml" Requires="v">
                <p:oleObj spid="_x0000_s22702" name="Equation" r:id="rId3" imgW="1574640" imgH="393480" progId="Equation.DSMT4">
                  <p:embed/>
                </p:oleObj>
              </mc:Choice>
              <mc:Fallback>
                <p:oleObj name="Equation" r:id="rId3" imgW="1574640" imgH="393480" progId="Equation.DSMT4">
                  <p:embed/>
                  <p:pic>
                    <p:nvPicPr>
                      <p:cNvPr id="0" name=""/>
                      <p:cNvPicPr/>
                      <p:nvPr/>
                    </p:nvPicPr>
                    <p:blipFill>
                      <a:blip r:embed="rId4"/>
                      <a:stretch>
                        <a:fillRect/>
                      </a:stretch>
                    </p:blipFill>
                    <p:spPr>
                      <a:xfrm>
                        <a:off x="2339752" y="3212976"/>
                        <a:ext cx="2592288" cy="648072"/>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488473647"/>
              </p:ext>
            </p:extLst>
          </p:nvPr>
        </p:nvGraphicFramePr>
        <p:xfrm>
          <a:off x="4375026" y="4149079"/>
          <a:ext cx="340990" cy="381107"/>
        </p:xfrm>
        <a:graphic>
          <a:graphicData uri="http://schemas.openxmlformats.org/presentationml/2006/ole">
            <mc:AlternateContent xmlns:mc="http://schemas.openxmlformats.org/markup-compatibility/2006">
              <mc:Choice xmlns:v="urn:schemas-microsoft-com:vml" Requires="v">
                <p:oleObj spid="_x0000_s22703" name="Equation" r:id="rId5" imgW="215640" imgH="241200" progId="Equation.DSMT4">
                  <p:embed/>
                </p:oleObj>
              </mc:Choice>
              <mc:Fallback>
                <p:oleObj name="Equation" r:id="rId5" imgW="215640" imgH="241200" progId="Equation.DSMT4">
                  <p:embed/>
                  <p:pic>
                    <p:nvPicPr>
                      <p:cNvPr id="0" name=""/>
                      <p:cNvPicPr/>
                      <p:nvPr/>
                    </p:nvPicPr>
                    <p:blipFill>
                      <a:blip r:embed="rId6"/>
                      <a:stretch>
                        <a:fillRect/>
                      </a:stretch>
                    </p:blipFill>
                    <p:spPr>
                      <a:xfrm>
                        <a:off x="4375026" y="4149079"/>
                        <a:ext cx="340990" cy="38110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50856781"/>
              </p:ext>
            </p:extLst>
          </p:nvPr>
        </p:nvGraphicFramePr>
        <p:xfrm>
          <a:off x="5940152" y="4149080"/>
          <a:ext cx="288032" cy="267459"/>
        </p:xfrm>
        <a:graphic>
          <a:graphicData uri="http://schemas.openxmlformats.org/presentationml/2006/ole">
            <mc:AlternateContent xmlns:mc="http://schemas.openxmlformats.org/markup-compatibility/2006">
              <mc:Choice xmlns:v="urn:schemas-microsoft-com:vml" Requires="v">
                <p:oleObj spid="_x0000_s22704" name="Equation" r:id="rId7" imgW="177480" imgH="164880" progId="Equation.DSMT4">
                  <p:embed/>
                </p:oleObj>
              </mc:Choice>
              <mc:Fallback>
                <p:oleObj name="Equation" r:id="rId7" imgW="177480" imgH="164880" progId="Equation.DSMT4">
                  <p:embed/>
                  <p:pic>
                    <p:nvPicPr>
                      <p:cNvPr id="0" name=""/>
                      <p:cNvPicPr/>
                      <p:nvPr/>
                    </p:nvPicPr>
                    <p:blipFill>
                      <a:blip r:embed="rId8"/>
                      <a:stretch>
                        <a:fillRect/>
                      </a:stretch>
                    </p:blipFill>
                    <p:spPr>
                      <a:xfrm>
                        <a:off x="5940152" y="4149080"/>
                        <a:ext cx="288032" cy="267459"/>
                      </a:xfrm>
                      <a:prstGeom prst="rect">
                        <a:avLst/>
                      </a:prstGeom>
                    </p:spPr>
                  </p:pic>
                </p:oleObj>
              </mc:Fallback>
            </mc:AlternateContent>
          </a:graphicData>
        </a:graphic>
      </p:graphicFrame>
    </p:spTree>
    <p:extLst>
      <p:ext uri="{BB962C8B-B14F-4D97-AF65-F5344CB8AC3E}">
        <p14:creationId xmlns:p14="http://schemas.microsoft.com/office/powerpoint/2010/main" val="226769149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2.2 bootstrap</a:t>
            </a:r>
            <a:r>
              <a:rPr lang="zh-CN" altLang="en-US" sz="4000" b="1" dirty="0" smtClean="0">
                <a:solidFill>
                  <a:srgbClr val="03001A"/>
                </a:solidFill>
                <a:latin typeface="黑体" pitchFamily="49" charset="-122"/>
                <a:ea typeface="黑体" pitchFamily="49" charset="-122"/>
              </a:rPr>
              <a:t>的实现</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395536" y="1196752"/>
            <a:ext cx="7776864"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00000"/>
              </a:lnSpc>
              <a:buClr>
                <a:srgbClr val="404040"/>
              </a:buClr>
              <a:buNone/>
            </a:pPr>
            <a:r>
              <a:rPr kumimoji="1" lang="zh-CN" altLang="en-US" sz="2400" dirty="0" smtClean="0">
                <a:solidFill>
                  <a:srgbClr val="03001A"/>
                </a:solidFill>
                <a:latin typeface="Times New Roman" pitchFamily="18" charset="0"/>
                <a:ea typeface="宋体" pitchFamily="2" charset="-122"/>
                <a:cs typeface="Times New Roman" pitchFamily="18" charset="0"/>
              </a:rPr>
              <a:t>一个生成样本的生成方法，</a:t>
            </a:r>
            <a:r>
              <a:rPr kumimoji="1" lang="en-US" altLang="zh-CN" sz="2400" dirty="0" smtClean="0">
                <a:solidFill>
                  <a:srgbClr val="03001A"/>
                </a:solidFill>
                <a:latin typeface="Times New Roman" pitchFamily="18" charset="0"/>
                <a:ea typeface="宋体" pitchFamily="2" charset="-122"/>
                <a:cs typeface="Times New Roman" pitchFamily="18" charset="0"/>
              </a:rPr>
              <a:t>ratio</a:t>
            </a:r>
            <a:r>
              <a:rPr kumimoji="1" lang="zh-CN" altLang="en-US" sz="2400" dirty="0" smtClean="0">
                <a:solidFill>
                  <a:srgbClr val="03001A"/>
                </a:solidFill>
                <a:latin typeface="Times New Roman" pitchFamily="18" charset="0"/>
                <a:ea typeface="宋体" pitchFamily="2" charset="-122"/>
                <a:cs typeface="Times New Roman" pitchFamily="18" charset="0"/>
              </a:rPr>
              <a:t>控制着生成样本与全部训练集样本数量比例</a:t>
            </a:r>
            <a:r>
              <a:rPr kumimoji="1" lang="en-US" altLang="zh-CN" sz="2400" dirty="0" smtClean="0">
                <a:solidFill>
                  <a:srgbClr val="03001A"/>
                </a:solidFill>
                <a:latin typeface="Times New Roman" pitchFamily="18" charset="0"/>
                <a:ea typeface="宋体" pitchFamily="2" charset="-122"/>
                <a:cs typeface="Times New Roman" pitchFamily="18" charset="0"/>
              </a:rPr>
              <a:t>(</a:t>
            </a:r>
            <a:r>
              <a:rPr kumimoji="1" lang="en-US" altLang="zh-CN" sz="2400" dirty="0" err="1" smtClean="0">
                <a:solidFill>
                  <a:srgbClr val="03001A"/>
                </a:solidFill>
                <a:latin typeface="Times New Roman" pitchFamily="18" charset="0"/>
                <a:ea typeface="宋体" pitchFamily="2" charset="-122"/>
                <a:cs typeface="Times New Roman" pitchFamily="18" charset="0"/>
              </a:rPr>
              <a:t>sklearn</a:t>
            </a:r>
            <a:r>
              <a:rPr kumimoji="1" lang="en-US" altLang="zh-CN" sz="2400" dirty="0" smtClean="0">
                <a:solidFill>
                  <a:srgbClr val="03001A"/>
                </a:solidFill>
                <a:latin typeface="Times New Roman" pitchFamily="18" charset="0"/>
                <a:ea typeface="宋体" pitchFamily="2" charset="-122"/>
                <a:cs typeface="Times New Roman" pitchFamily="18" charset="0"/>
              </a:rPr>
              <a:t> </a:t>
            </a:r>
            <a:r>
              <a:rPr kumimoji="1" lang="zh-CN" altLang="en-US" sz="2400" dirty="0" smtClean="0">
                <a:solidFill>
                  <a:srgbClr val="03001A"/>
                </a:solidFill>
                <a:latin typeface="Times New Roman" pitchFamily="18" charset="0"/>
                <a:ea typeface="宋体" pitchFamily="2" charset="-122"/>
                <a:cs typeface="Times New Roman" pitchFamily="18" charset="0"/>
              </a:rPr>
              <a:t>中该比例为</a:t>
            </a:r>
            <a:r>
              <a:rPr kumimoji="1" lang="en-US" altLang="zh-CN" sz="2400" dirty="0" smtClean="0">
                <a:solidFill>
                  <a:srgbClr val="03001A"/>
                </a:solidFill>
                <a:latin typeface="Times New Roman" pitchFamily="18" charset="0"/>
                <a:ea typeface="宋体" pitchFamily="2" charset="-122"/>
                <a:cs typeface="Times New Roman" pitchFamily="18" charset="0"/>
              </a:rPr>
              <a:t>1 </a:t>
            </a:r>
            <a:r>
              <a:rPr kumimoji="1" lang="zh-CN" altLang="en-US" sz="2400" dirty="0" smtClean="0">
                <a:solidFill>
                  <a:srgbClr val="03001A"/>
                </a:solidFill>
                <a:latin typeface="Times New Roman" pitchFamily="18" charset="0"/>
                <a:ea typeface="宋体" pitchFamily="2" charset="-122"/>
                <a:cs typeface="Times New Roman" pitchFamily="18" charset="0"/>
              </a:rPr>
              <a:t>并且不能调整</a:t>
            </a:r>
            <a:r>
              <a:rPr kumimoji="1" lang="en-US" altLang="zh-CN" sz="2400" dirty="0" smtClean="0">
                <a:solidFill>
                  <a:srgbClr val="03001A"/>
                </a:solidFill>
                <a:latin typeface="Times New Roman" pitchFamily="18" charset="0"/>
                <a:ea typeface="宋体" pitchFamily="2" charset="-122"/>
                <a:cs typeface="Times New Roman" pitchFamily="18" charset="0"/>
              </a:rPr>
              <a:t>)</a:t>
            </a:r>
            <a:endParaRPr kumimoji="1" lang="en-US" altLang="zh-CN" sz="2400" dirty="0">
              <a:solidFill>
                <a:srgbClr val="03001A"/>
              </a:solidFill>
              <a:latin typeface="Times New Roman" pitchFamily="18" charset="0"/>
              <a:ea typeface="宋体" pitchFamily="2" charset="-122"/>
              <a:cs typeface="Times New Roman" pitchFamily="18" charset="0"/>
            </a:endParaRPr>
          </a:p>
          <a:p>
            <a:pPr marL="0" indent="0">
              <a:lnSpc>
                <a:spcPct val="75000"/>
              </a:lnSpc>
              <a:buClr>
                <a:srgbClr val="404040"/>
              </a:buClr>
              <a:buNone/>
            </a:pPr>
            <a:r>
              <a:rPr kumimoji="1" lang="en-US" altLang="zh-CN" sz="2400" dirty="0" smtClean="0">
                <a:solidFill>
                  <a:srgbClr val="FF0000"/>
                </a:solidFill>
                <a:latin typeface="Times New Roman" pitchFamily="18" charset="0"/>
                <a:ea typeface="宋体" pitchFamily="2" charset="-122"/>
                <a:cs typeface="Times New Roman" pitchFamily="18" charset="0"/>
              </a:rPr>
              <a:t>from random import </a:t>
            </a:r>
            <a:r>
              <a:rPr kumimoji="1" lang="en-US" altLang="zh-CN" sz="2400" dirty="0" err="1" smtClean="0">
                <a:solidFill>
                  <a:srgbClr val="FF0000"/>
                </a:solidFill>
                <a:latin typeface="Times New Roman" pitchFamily="18" charset="0"/>
                <a:ea typeface="宋体" pitchFamily="2" charset="-122"/>
                <a:cs typeface="Times New Roman" pitchFamily="18" charset="0"/>
              </a:rPr>
              <a:t>randrange</a:t>
            </a:r>
            <a:endParaRPr kumimoji="1" lang="en-US" altLang="zh-CN" sz="2400" dirty="0" smtClean="0">
              <a:solidFill>
                <a:srgbClr val="FF0000"/>
              </a:solidFill>
              <a:latin typeface="Times New Roman" pitchFamily="18" charset="0"/>
              <a:ea typeface="宋体" pitchFamily="2" charset="-122"/>
              <a:cs typeface="Times New Roman" pitchFamily="18" charset="0"/>
            </a:endParaRPr>
          </a:p>
          <a:p>
            <a:pPr marL="0" indent="0">
              <a:lnSpc>
                <a:spcPct val="75000"/>
              </a:lnSpc>
              <a:buClr>
                <a:srgbClr val="404040"/>
              </a:buClr>
              <a:buNone/>
            </a:pPr>
            <a:r>
              <a:rPr kumimoji="1" lang="en-US" altLang="zh-CN" sz="2400" dirty="0" err="1" smtClean="0">
                <a:solidFill>
                  <a:srgbClr val="03001A"/>
                </a:solidFill>
                <a:latin typeface="Times New Roman" pitchFamily="18" charset="0"/>
                <a:ea typeface="宋体" pitchFamily="2" charset="-122"/>
                <a:cs typeface="Times New Roman" pitchFamily="18" charset="0"/>
              </a:rPr>
              <a:t>def</a:t>
            </a:r>
            <a:r>
              <a:rPr kumimoji="1" lang="en-US" altLang="zh-CN" sz="2400" dirty="0" smtClean="0">
                <a:solidFill>
                  <a:srgbClr val="03001A"/>
                </a:solidFill>
                <a:latin typeface="Times New Roman" pitchFamily="18" charset="0"/>
                <a:ea typeface="宋体" pitchFamily="2" charset="-122"/>
                <a:cs typeface="Times New Roman" pitchFamily="18" charset="0"/>
              </a:rPr>
              <a:t> </a:t>
            </a:r>
            <a:r>
              <a:rPr kumimoji="1" lang="en-US" altLang="zh-CN" sz="2400" dirty="0" err="1" smtClean="0">
                <a:solidFill>
                  <a:srgbClr val="03001A"/>
                </a:solidFill>
                <a:latin typeface="Times New Roman" pitchFamily="18" charset="0"/>
                <a:ea typeface="宋体" pitchFamily="2" charset="-122"/>
                <a:cs typeface="Times New Roman" pitchFamily="18" charset="0"/>
              </a:rPr>
              <a:t>subSample</a:t>
            </a:r>
            <a:r>
              <a:rPr kumimoji="1" lang="en-US" altLang="zh-CN" sz="2400" dirty="0" smtClean="0">
                <a:solidFill>
                  <a:srgbClr val="03001A"/>
                </a:solidFill>
                <a:latin typeface="Times New Roman" pitchFamily="18" charset="0"/>
                <a:ea typeface="宋体" pitchFamily="2" charset="-122"/>
                <a:cs typeface="Times New Roman" pitchFamily="18" charset="0"/>
              </a:rPr>
              <a:t>(</a:t>
            </a:r>
            <a:r>
              <a:rPr kumimoji="1" lang="en-US" altLang="zh-CN" sz="2400" dirty="0" err="1" smtClean="0">
                <a:solidFill>
                  <a:srgbClr val="03001A"/>
                </a:solidFill>
                <a:latin typeface="Times New Roman" pitchFamily="18" charset="0"/>
                <a:ea typeface="宋体" pitchFamily="2" charset="-122"/>
                <a:cs typeface="Times New Roman" pitchFamily="18" charset="0"/>
              </a:rPr>
              <a:t>dataSet,ratio</a:t>
            </a:r>
            <a:r>
              <a:rPr kumimoji="1" lang="en-US" altLang="zh-CN" sz="2400" dirty="0" smtClean="0">
                <a:solidFill>
                  <a:srgbClr val="03001A"/>
                </a:solidFill>
                <a:latin typeface="Times New Roman" pitchFamily="18" charset="0"/>
                <a:ea typeface="宋体" pitchFamily="2" charset="-122"/>
                <a:cs typeface="Times New Roman" pitchFamily="18" charset="0"/>
              </a:rPr>
              <a:t>=1):</a:t>
            </a:r>
            <a:endParaRPr kumimoji="1" lang="en-US" altLang="zh-CN" sz="2400" dirty="0">
              <a:solidFill>
                <a:srgbClr val="03001A"/>
              </a:solidFill>
              <a:latin typeface="Times New Roman" pitchFamily="18" charset="0"/>
              <a:ea typeface="宋体" pitchFamily="2" charset="-122"/>
              <a:cs typeface="Times New Roman" pitchFamily="18" charset="0"/>
            </a:endParaRP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sample=list()</a:t>
            </a: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a:t>
            </a:r>
            <a:r>
              <a:rPr kumimoji="1" lang="en-US" altLang="zh-CN" sz="2400" dirty="0" err="1">
                <a:solidFill>
                  <a:srgbClr val="03001A"/>
                </a:solidFill>
                <a:latin typeface="Times New Roman" pitchFamily="18" charset="0"/>
                <a:ea typeface="宋体" pitchFamily="2" charset="-122"/>
                <a:cs typeface="Times New Roman" pitchFamily="18" charset="0"/>
              </a:rPr>
              <a:t>n_sample</a:t>
            </a:r>
            <a:r>
              <a:rPr kumimoji="1" lang="en-US" altLang="zh-CN" sz="2400" dirty="0">
                <a:solidFill>
                  <a:srgbClr val="03001A"/>
                </a:solidFill>
                <a:latin typeface="Times New Roman" pitchFamily="18" charset="0"/>
                <a:ea typeface="宋体" pitchFamily="2" charset="-122"/>
                <a:cs typeface="Times New Roman" pitchFamily="18" charset="0"/>
              </a:rPr>
              <a:t>=round(</a:t>
            </a:r>
            <a:r>
              <a:rPr kumimoji="1" lang="en-US" altLang="zh-CN" sz="2400" dirty="0" err="1">
                <a:solidFill>
                  <a:srgbClr val="03001A"/>
                </a:solidFill>
                <a:latin typeface="Times New Roman" pitchFamily="18" charset="0"/>
                <a:ea typeface="宋体" pitchFamily="2" charset="-122"/>
                <a:cs typeface="Times New Roman" pitchFamily="18" charset="0"/>
              </a:rPr>
              <a:t>len</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en-US" altLang="zh-CN" sz="2400" dirty="0" err="1">
                <a:solidFill>
                  <a:srgbClr val="03001A"/>
                </a:solidFill>
                <a:latin typeface="Times New Roman" pitchFamily="18" charset="0"/>
                <a:ea typeface="宋体" pitchFamily="2" charset="-122"/>
                <a:cs typeface="Times New Roman" pitchFamily="18" charset="0"/>
              </a:rPr>
              <a:t>dataSet</a:t>
            </a:r>
            <a:r>
              <a:rPr kumimoji="1" lang="en-US" altLang="zh-CN" sz="2400" dirty="0">
                <a:solidFill>
                  <a:srgbClr val="03001A"/>
                </a:solidFill>
                <a:latin typeface="Times New Roman" pitchFamily="18" charset="0"/>
                <a:ea typeface="宋体" pitchFamily="2" charset="-122"/>
                <a:cs typeface="Times New Roman" pitchFamily="18" charset="0"/>
              </a:rPr>
              <a:t>)*ratio)</a:t>
            </a: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while </a:t>
            </a:r>
            <a:r>
              <a:rPr kumimoji="1" lang="en-US" altLang="zh-CN" sz="2400" dirty="0" err="1">
                <a:solidFill>
                  <a:srgbClr val="03001A"/>
                </a:solidFill>
                <a:latin typeface="Times New Roman" pitchFamily="18" charset="0"/>
                <a:ea typeface="宋体" pitchFamily="2" charset="-122"/>
                <a:cs typeface="Times New Roman" pitchFamily="18" charset="0"/>
              </a:rPr>
              <a:t>len</a:t>
            </a:r>
            <a:r>
              <a:rPr kumimoji="1" lang="en-US" altLang="zh-CN" sz="2400" dirty="0">
                <a:solidFill>
                  <a:srgbClr val="03001A"/>
                </a:solidFill>
                <a:latin typeface="Times New Roman" pitchFamily="18" charset="0"/>
                <a:ea typeface="宋体" pitchFamily="2" charset="-122"/>
                <a:cs typeface="Times New Roman" pitchFamily="18" charset="0"/>
              </a:rPr>
              <a:t>(sample)&lt;</a:t>
            </a:r>
            <a:r>
              <a:rPr kumimoji="1" lang="en-US" altLang="zh-CN" sz="2400" dirty="0" err="1">
                <a:solidFill>
                  <a:srgbClr val="03001A"/>
                </a:solidFill>
                <a:latin typeface="Times New Roman" pitchFamily="18" charset="0"/>
                <a:ea typeface="宋体" pitchFamily="2" charset="-122"/>
                <a:cs typeface="Times New Roman" pitchFamily="18" charset="0"/>
              </a:rPr>
              <a:t>n_sample</a:t>
            </a:r>
            <a:r>
              <a:rPr kumimoji="1" lang="en-US" altLang="zh-CN" sz="2400" dirty="0">
                <a:solidFill>
                  <a:srgbClr val="03001A"/>
                </a:solidFill>
                <a:latin typeface="Times New Roman" pitchFamily="18" charset="0"/>
                <a:ea typeface="宋体" pitchFamily="2" charset="-122"/>
                <a:cs typeface="Times New Roman" pitchFamily="18" charset="0"/>
              </a:rPr>
              <a:t>:</a:t>
            </a: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index=</a:t>
            </a:r>
            <a:r>
              <a:rPr kumimoji="1" lang="en-US" altLang="zh-CN" sz="2400" dirty="0" err="1">
                <a:solidFill>
                  <a:srgbClr val="FF0000"/>
                </a:solidFill>
                <a:latin typeface="Times New Roman" pitchFamily="18" charset="0"/>
                <a:ea typeface="宋体" pitchFamily="2" charset="-122"/>
                <a:cs typeface="Times New Roman" pitchFamily="18" charset="0"/>
              </a:rPr>
              <a:t>randrange</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en-US" altLang="zh-CN" sz="2400" dirty="0" err="1">
                <a:solidFill>
                  <a:srgbClr val="03001A"/>
                </a:solidFill>
                <a:latin typeface="Times New Roman" pitchFamily="18" charset="0"/>
                <a:ea typeface="宋体" pitchFamily="2" charset="-122"/>
                <a:cs typeface="Times New Roman" pitchFamily="18" charset="0"/>
              </a:rPr>
              <a:t>len</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en-US" altLang="zh-CN" sz="2400" dirty="0" err="1">
                <a:solidFill>
                  <a:srgbClr val="03001A"/>
                </a:solidFill>
                <a:latin typeface="Times New Roman" pitchFamily="18" charset="0"/>
                <a:ea typeface="宋体" pitchFamily="2" charset="-122"/>
                <a:cs typeface="Times New Roman" pitchFamily="18" charset="0"/>
              </a:rPr>
              <a:t>dataSet</a:t>
            </a:r>
            <a:r>
              <a:rPr kumimoji="1" lang="en-US" altLang="zh-CN" sz="2400" dirty="0" smtClean="0">
                <a:solidFill>
                  <a:srgbClr val="03001A"/>
                </a:solidFill>
                <a:latin typeface="Times New Roman" pitchFamily="18" charset="0"/>
                <a:ea typeface="宋体" pitchFamily="2" charset="-122"/>
                <a:cs typeface="Times New Roman" pitchFamily="18" charset="0"/>
              </a:rPr>
              <a:t>))</a:t>
            </a:r>
            <a:endParaRPr kumimoji="1" lang="en-US" altLang="zh-CN" sz="2400" dirty="0">
              <a:solidFill>
                <a:srgbClr val="03001A"/>
              </a:solidFill>
              <a:latin typeface="Times New Roman" pitchFamily="18" charset="0"/>
              <a:ea typeface="宋体" pitchFamily="2" charset="-122"/>
              <a:cs typeface="Times New Roman" pitchFamily="18" charset="0"/>
            </a:endParaRP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a:t>
            </a:r>
            <a:r>
              <a:rPr kumimoji="1" lang="en-US" altLang="zh-CN" sz="2400" dirty="0" err="1">
                <a:solidFill>
                  <a:srgbClr val="03001A"/>
                </a:solidFill>
                <a:latin typeface="Times New Roman" pitchFamily="18" charset="0"/>
                <a:ea typeface="宋体" pitchFamily="2" charset="-122"/>
                <a:cs typeface="Times New Roman" pitchFamily="18" charset="0"/>
              </a:rPr>
              <a:t>sample.append</a:t>
            </a:r>
            <a:r>
              <a:rPr kumimoji="1" lang="en-US" altLang="zh-CN" sz="2400" dirty="0">
                <a:solidFill>
                  <a:srgbClr val="03001A"/>
                </a:solidFill>
                <a:latin typeface="Times New Roman" pitchFamily="18" charset="0"/>
                <a:ea typeface="宋体" pitchFamily="2" charset="-122"/>
                <a:cs typeface="Times New Roman" pitchFamily="18" charset="0"/>
              </a:rPr>
              <a:t>(</a:t>
            </a:r>
            <a:r>
              <a:rPr kumimoji="1" lang="en-US" altLang="zh-CN" sz="2400" dirty="0" err="1">
                <a:solidFill>
                  <a:srgbClr val="03001A"/>
                </a:solidFill>
                <a:latin typeface="Times New Roman" pitchFamily="18" charset="0"/>
                <a:ea typeface="宋体" pitchFamily="2" charset="-122"/>
                <a:cs typeface="Times New Roman" pitchFamily="18" charset="0"/>
              </a:rPr>
              <a:t>dataSet</a:t>
            </a:r>
            <a:r>
              <a:rPr kumimoji="1" lang="en-US" altLang="zh-CN" sz="2400" dirty="0">
                <a:solidFill>
                  <a:srgbClr val="03001A"/>
                </a:solidFill>
                <a:latin typeface="Times New Roman" pitchFamily="18" charset="0"/>
                <a:ea typeface="宋体" pitchFamily="2" charset="-122"/>
                <a:cs typeface="Times New Roman" pitchFamily="18" charset="0"/>
              </a:rPr>
              <a:t>[index])</a:t>
            </a:r>
          </a:p>
          <a:p>
            <a:pPr marL="0" indent="0">
              <a:lnSpc>
                <a:spcPct val="75000"/>
              </a:lnSpc>
              <a:buClr>
                <a:srgbClr val="404040"/>
              </a:buClr>
              <a:buNone/>
            </a:pPr>
            <a:r>
              <a:rPr kumimoji="1" lang="en-US" altLang="zh-CN" sz="2400" dirty="0">
                <a:solidFill>
                  <a:srgbClr val="03001A"/>
                </a:solidFill>
                <a:latin typeface="Times New Roman" pitchFamily="18" charset="0"/>
                <a:ea typeface="宋体" pitchFamily="2" charset="-122"/>
                <a:cs typeface="Times New Roman" pitchFamily="18" charset="0"/>
              </a:rPr>
              <a:t>	return sample</a:t>
            </a:r>
            <a:endParaRPr kumimoji="1" lang="en-US" altLang="zh-CN" sz="2400" dirty="0" smtClean="0">
              <a:solidFill>
                <a:srgbClr val="03001A"/>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88404822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2_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4541</TotalTime>
  <Words>1060</Words>
  <Application>Microsoft Office PowerPoint</Application>
  <PresentationFormat>全屏显示(4:3)</PresentationFormat>
  <Paragraphs>137</Paragraphs>
  <Slides>16</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16</vt:i4>
      </vt:variant>
    </vt:vector>
  </HeadingPairs>
  <TitlesOfParts>
    <vt:vector size="20" baseType="lpstr">
      <vt:lpstr>2_Marketing 16x9</vt:lpstr>
      <vt:lpstr>Equation</vt:lpstr>
      <vt:lpstr>MathType 6.0 Equation</vt:lpstr>
      <vt:lpstr>Microsoft Office Visio 绘图</vt:lpstr>
      <vt:lpstr>《集成方法之随机森林》</vt:lpstr>
      <vt:lpstr>本章授课内容</vt:lpstr>
      <vt:lpstr>1 集成方法</vt:lpstr>
      <vt:lpstr>1.1集成方法</vt:lpstr>
      <vt:lpstr>2 Bagging和随机森林</vt:lpstr>
      <vt:lpstr>2.1 Bagging方法与Bootstrap</vt:lpstr>
      <vt:lpstr>2.1 Bagging方法与Bootstrap</vt:lpstr>
      <vt:lpstr>2.1 Bagging方法与Bootstrap</vt:lpstr>
      <vt:lpstr>2.2 bootstrap的实现</vt:lpstr>
      <vt:lpstr>2.3 Bagging方法</vt:lpstr>
      <vt:lpstr>2.3 Bagging算法实现</vt:lpstr>
      <vt:lpstr>2.3 Bagging算法预测</vt:lpstr>
      <vt:lpstr>3 随机森林</vt:lpstr>
      <vt:lpstr>3.1 随机森林的算法实现</vt:lpstr>
      <vt:lpstr>3.1 随机森林的算法实现</vt:lpstr>
      <vt:lpstr>3.1 随机森林的算法实现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《决策树之ID3算法》</dc:title>
  <dc:creator>mr.y</dc:creator>
  <cp:lastModifiedBy>Admin</cp:lastModifiedBy>
  <cp:revision>321</cp:revision>
  <dcterms:created xsi:type="dcterms:W3CDTF">2017-12-07T03:33:58Z</dcterms:created>
  <dcterms:modified xsi:type="dcterms:W3CDTF">2018-01-30T11:47:29Z</dcterms:modified>
</cp:coreProperties>
</file>