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6"/>
  </p:notesMasterIdLst>
  <p:sldIdLst>
    <p:sldId id="258" r:id="rId2"/>
    <p:sldId id="260" r:id="rId3"/>
    <p:sldId id="261" r:id="rId4"/>
    <p:sldId id="262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4" autoAdjust="0"/>
    <p:restoredTop sz="86461" autoAdjust="0"/>
  </p:normalViewPr>
  <p:slideViewPr>
    <p:cSldViewPr>
      <p:cViewPr varScale="1">
        <p:scale>
          <a:sx n="98" d="100"/>
          <a:sy n="98" d="100"/>
        </p:scale>
        <p:origin x="-24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19T08:53:20.999" idx="1">
    <p:pos x="5250" y="618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26T08:19:43.902" idx="5">
    <p:pos x="1667" y="1103"/>
    <p:text>因为有向量乘积的形式出现,
多个连加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19T17:51:40.646" idx="3">
    <p:pos x="5418" y="643"/>
    <p:text>因为有多个连加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5" y="1117848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5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1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1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799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6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9" Type="http://schemas.openxmlformats.org/officeDocument/2006/relationships/hyperlink" Target="AdaBoost&#31639;&#27861;&#38472;&#36848;.doc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332656"/>
            <a:ext cx="7284224" cy="1087016"/>
          </a:xfrm>
        </p:spPr>
        <p:txBody>
          <a:bodyPr/>
          <a:lstStyle/>
          <a:p>
            <a:r>
              <a:rPr lang="en-US" altLang="zh-CN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集成算法之</a:t>
            </a:r>
            <a:r>
              <a:rPr lang="en-US" altLang="zh-CN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boosting》</a:t>
            </a:r>
            <a:endParaRPr lang="zh-CN" altLang="en-US" sz="4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5661" y="1071704"/>
            <a:ext cx="7316613" cy="5296143"/>
            <a:chOff x="899592" y="1289745"/>
            <a:chExt cx="7316613" cy="5296143"/>
          </a:xfrm>
        </p:grpSpPr>
        <p:sp>
          <p:nvSpPr>
            <p:cNvPr id="18" name="圆角矩形 17"/>
            <p:cNvSpPr/>
            <p:nvPr/>
          </p:nvSpPr>
          <p:spPr>
            <a:xfrm>
              <a:off x="2167533" y="4091438"/>
              <a:ext cx="6048672" cy="24944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9592" y="2303001"/>
              <a:ext cx="595035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集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成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方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法</a:t>
              </a:r>
              <a:endPara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1763688" y="2060848"/>
              <a:ext cx="504056" cy="3302251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67744" y="184046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并行方法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4800054"/>
              <a:ext cx="20778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串行方法</a:t>
              </a:r>
              <a:endParaRPr lang="en-US" altLang="zh-CN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en-US" altLang="zh-CN" sz="32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boosting</a:t>
              </a:r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族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4283968" y="1556792"/>
              <a:ext cx="360040" cy="11521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20072" y="1289745"/>
              <a:ext cx="15071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bagging</a:t>
              </a:r>
              <a:endPara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20072" y="2305332"/>
              <a:ext cx="27382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随机森林</a:t>
              </a:r>
              <a:r>
                <a:rPr lang="en-US" altLang="zh-CN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RF</a:t>
              </a:r>
              <a:r>
                <a:rPr lang="en-US" altLang="zh-CN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</a:p>
            <a:p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Random Forest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4716016" y="4398801"/>
              <a:ext cx="360040" cy="19442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28051" y="41490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Adaboost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8805" y="5076473"/>
              <a:ext cx="13019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GBDT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28050" y="5914739"/>
              <a:ext cx="1736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XGBoost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102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树桩“话语权”与更新权重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3989" y="908720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计算树桩的“话语权”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对应的是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求得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4807" y="2132856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alpha=0.5*log((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1-min_w_err)/(min_w_err+0.000001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))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552" y="2852936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根据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树桩的“话语权”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alpha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和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对每个样本的预测标签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与真实标签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更新权重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3732" y="3885148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先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Z: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连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加符号可以看做是两个向量的内积：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a.T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*b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a,b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是列向量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7584" y="4869160"/>
            <a:ext cx="7128792" cy="1471613"/>
            <a:chOff x="827584" y="4869160"/>
            <a:chExt cx="7128792" cy="1471613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5222385"/>
                </p:ext>
              </p:extLst>
            </p:nvPr>
          </p:nvGraphicFramePr>
          <p:xfrm>
            <a:off x="827584" y="5475227"/>
            <a:ext cx="360040" cy="33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6" name="Equation" r:id="rId4" imgW="152280" imgH="139680" progId="Equation.DSMT4">
                    <p:embed/>
                  </p:oleObj>
                </mc:Choice>
                <mc:Fallback>
                  <p:oleObj name="Equation" r:id="rId4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27584" y="5475227"/>
                          <a:ext cx="360040" cy="330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组合 7"/>
            <p:cNvGrpSpPr/>
            <p:nvPr/>
          </p:nvGrpSpPr>
          <p:grpSpPr>
            <a:xfrm>
              <a:off x="2476730" y="4869160"/>
              <a:ext cx="5479646" cy="1471613"/>
              <a:chOff x="1691680" y="5013176"/>
              <a:chExt cx="5479646" cy="1471613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560632"/>
                  </p:ext>
                </p:extLst>
              </p:nvPr>
            </p:nvGraphicFramePr>
            <p:xfrm>
              <a:off x="1691680" y="5013176"/>
              <a:ext cx="2101850" cy="1471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87" name="Equation" r:id="rId6" imgW="1307880" imgH="914400" progId="Equation.DSMT4">
                      <p:embed/>
                    </p:oleObj>
                  </mc:Choice>
                  <mc:Fallback>
                    <p:oleObj name="Equation" r:id="rId6" imgW="1307880" imgH="914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1680" y="5013176"/>
                            <a:ext cx="2101850" cy="1471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3283045"/>
                  </p:ext>
                </p:extLst>
              </p:nvPr>
            </p:nvGraphicFramePr>
            <p:xfrm>
              <a:off x="3923928" y="5513704"/>
              <a:ext cx="3247398" cy="507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88" name="Equation" r:id="rId8" imgW="1460160" imgH="228600" progId="Equation.DSMT4">
                      <p:embed/>
                    </p:oleObj>
                  </mc:Choice>
                  <mc:Fallback>
                    <p:oleObj name="Equation" r:id="rId8" imgW="14601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3928" y="5513704"/>
                            <a:ext cx="3247398" cy="5075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" name="矩形 16"/>
            <p:cNvSpPr/>
            <p:nvPr/>
          </p:nvSpPr>
          <p:spPr>
            <a:xfrm>
              <a:off x="1547664" y="541560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和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749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更新权重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1013827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向量解决问题：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连加：         内积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对应项之间赋值：对应项相乘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np.multiply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1560" y="2348880"/>
            <a:ext cx="79928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再更新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由两部分组成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w/z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exp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内： 分别是两个向量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exp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内也是由两部分组成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y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真实标签和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g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预测标签：两个向量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93071" y="4072251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w_next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np.multiply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( w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/(z+0.000001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 ,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np.exp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(-alpha*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np.multiply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labelList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,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)))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26751" y="4941168"/>
            <a:ext cx="79928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c=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np.multiply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a,b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 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 b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都是行向量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 c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是行向量，对应元素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相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乘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 b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都是列向量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 c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是列向量，对应元素相乘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 b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其中一个是行向量，一个是列向量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 c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是矩阵，向量乘积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627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1013827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4355" y="1037563"/>
            <a:ext cx="79928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adaboost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data,labelList,n_stump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创建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adaboost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集成器，其中含有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n_stumps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个决策树桩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需要返回的是每个决策树桩，及其“话语权”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algn="ctr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={1:(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alpha,stump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),…,}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6755" y="2780928"/>
            <a:ext cx="79928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初始化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w,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长度为样本数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，权重为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1/m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初始化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={}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建立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n_stumps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个决策树桩：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加权误差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w_err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，预测结果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，树桩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stump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通过调用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data,labelList,w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得到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计算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计算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z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更新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alpha,stumps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存入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3046" y="4779665"/>
            <a:ext cx="36247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alpha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连加可以监测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集成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器目前的效果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061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分类预测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1013827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4355" y="1037563"/>
            <a:ext cx="799288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predict(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boost_stumps,sample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是分类器生成的权重与决策树桩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sample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个测试样本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初始化预测结果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pre_bynow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=0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对于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中的每一个树桩：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pre_bynow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+=alpha*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树桩的预测结果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pre_bynow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&gt;0: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pre_bynow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&lt;0: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-1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7030" y="4437112"/>
            <a:ext cx="79928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树桩的预测结果：树桩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{index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value,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}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，样本：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sample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sample[index]&lt;value: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=‘l’: 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bre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=1 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；否则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pre=-1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否则：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=‘l’: 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pre=-1  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；否则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pre=1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65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2.5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例题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1013827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4355" y="1037563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水雷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岩石数据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736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50062" y="1447254"/>
            <a:ext cx="4824413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6918" y="1910558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利用集成方法解决房价预测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</a:t>
            </a:r>
            <a:r>
              <a:rPr lang="en-US" altLang="zh-CN" sz="2400" b="1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XGboost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残差优化方法的集成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GBDT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树算法优化预测残差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en-US" altLang="zh-CN" sz="2400" b="1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Adaboost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集成方法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2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Boosting 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集成方法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5000833"/>
            <a:ext cx="390516" cy="649189"/>
            <a:chOff x="1984929" y="4940853"/>
            <a:chExt cx="520552" cy="649189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4266336"/>
            <a:ext cx="390516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4319133"/>
            <a:ext cx="314866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5" y="420137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6" y="420137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2510393"/>
            <a:ext cx="390516" cy="649189"/>
            <a:chOff x="1984929" y="4940853"/>
            <a:chExt cx="520552" cy="649189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751716"/>
            <a:ext cx="390516" cy="649189"/>
            <a:chOff x="1984929" y="4940853"/>
            <a:chExt cx="520552" cy="649189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3390016"/>
            <a:ext cx="390516" cy="649189"/>
            <a:chOff x="1984929" y="4940853"/>
            <a:chExt cx="520552" cy="649189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 Boosting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集成方法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68224" y="980728"/>
            <a:ext cx="74660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方法产生于计算学习理论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(Computational Learning Theory)</a:t>
            </a:r>
            <a:endParaRPr lang="zh-CN" altLang="en-US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8224" y="2060848"/>
            <a:ext cx="746601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是一族方法，该族方法具有一个类似的框架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根据当前的数据训练出一个弱模型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根据该弱模型的表现调整数据样本的权重，具体而言：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120015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让该样本做错的样本在后续的训练中获得更多的关注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120015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让该样本做对的样本在后续的训练中获得较少的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关注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Tx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最后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再根据弱模型的表现决定该弱模型的“话语权”，亦即投票表决时的“可信度”。自然，表现越好的就越具有话语权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576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78929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0362" y="1124744"/>
            <a:ext cx="74660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由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方法的陈述可知，问题的关键在于两点：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如何根据弱模型的表现更新训练集的权重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对每个样本的作用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如何根据弱模型的表现决定弱模型的话语权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整体价值体现</a:t>
            </a:r>
            <a:endParaRPr lang="en-US" altLang="zh-CN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3810" y="3356992"/>
            <a:ext cx="78980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采取了加权错误率的方法更新样本的权重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用来解决二分类问题，标签是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{-1,1}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弱分类器选择决策树桩，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决策树桩采用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单层二叉树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，以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加权错误率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作为分割标准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87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15645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6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68764" y="2204864"/>
            <a:ext cx="7898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其中每个样本由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和类别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组成，且：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508190"/>
              </p:ext>
            </p:extLst>
          </p:nvPr>
        </p:nvGraphicFramePr>
        <p:xfrm>
          <a:off x="827583" y="1581681"/>
          <a:ext cx="4899333" cy="5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" name="Equation" r:id="rId5" imgW="2031840" imgH="228600" progId="Equation.DSMT4">
                  <p:embed/>
                </p:oleObj>
              </mc:Choice>
              <mc:Fallback>
                <p:oleObj name="Equation" r:id="rId5" imgW="2031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3" y="1581681"/>
                        <a:ext cx="4899333" cy="55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06759"/>
              </p:ext>
            </p:extLst>
          </p:nvPr>
        </p:nvGraphicFramePr>
        <p:xfrm>
          <a:off x="827584" y="2700784"/>
          <a:ext cx="44116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8" name="Equation" r:id="rId7" imgW="1828800" imgH="241200" progId="Equation.DSMT4">
                  <p:embed/>
                </p:oleObj>
              </mc:Choice>
              <mc:Fallback>
                <p:oleObj name="Equation" r:id="rId7" imgW="182880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00784"/>
                        <a:ext cx="44116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94579" y="1133128"/>
            <a:ext cx="7898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假设现有的二分类训练数据集：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17249" y="3501008"/>
            <a:ext cx="3538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算法步骤如下：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>
            <a:hlinkClick r:id="rId9" action="ppaction://hlinkfile"/>
          </p:cNvPr>
          <p:cNvSpPr/>
          <p:nvPr/>
        </p:nvSpPr>
        <p:spPr>
          <a:xfrm>
            <a:off x="4211960" y="3578909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算法陈述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dirty="0" err="1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docx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17249" y="5151011"/>
            <a:ext cx="48348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单层决策树：以什么作为分类标准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二叉树还是多叉树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什么时候终止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49997" y="4293096"/>
            <a:ext cx="67707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第一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个关键点：如何构建一个单层决策树作为弱分类器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516163" y="5196101"/>
            <a:ext cx="2440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加权错误率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分类，二叉树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层就停止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3568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77526" y="980728"/>
            <a:ext cx="7898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adaboost.py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treeStump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函数实现单层决策树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4352" name="组合 14351"/>
          <p:cNvGrpSpPr/>
          <p:nvPr/>
        </p:nvGrpSpPr>
        <p:grpSpPr>
          <a:xfrm>
            <a:off x="611560" y="2001848"/>
            <a:ext cx="7696739" cy="4497266"/>
            <a:chOff x="323528" y="2067460"/>
            <a:chExt cx="7696739" cy="4497266"/>
          </a:xfrm>
        </p:grpSpPr>
        <p:sp>
          <p:nvSpPr>
            <p:cNvPr id="14339" name="圆角矩形 14338"/>
            <p:cNvSpPr/>
            <p:nvPr/>
          </p:nvSpPr>
          <p:spPr>
            <a:xfrm>
              <a:off x="3805711" y="4658507"/>
              <a:ext cx="936104" cy="136815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左正</a:t>
              </a:r>
              <a:endParaRPr lang="en-US" altLang="zh-CN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/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右正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9041092"/>
                </p:ext>
              </p:extLst>
            </p:nvPr>
          </p:nvGraphicFramePr>
          <p:xfrm>
            <a:off x="886916" y="2492896"/>
            <a:ext cx="882098" cy="1512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08" name="Equation" r:id="rId3" imgW="533160" imgH="914400" progId="Equation.DSMT4">
                    <p:embed/>
                  </p:oleObj>
                </mc:Choice>
                <mc:Fallback>
                  <p:oleObj name="Equation" r:id="rId3" imgW="5331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6916" y="2492896"/>
                          <a:ext cx="882098" cy="1512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>
              <a:off x="1763688" y="3140968"/>
              <a:ext cx="34563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79712" y="2564904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使用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index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和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value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79712" y="3284984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将数据集分为两部分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5220072" y="2420888"/>
              <a:ext cx="216024" cy="14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6707868"/>
                </p:ext>
              </p:extLst>
            </p:nvPr>
          </p:nvGraphicFramePr>
          <p:xfrm>
            <a:off x="5652120" y="2114277"/>
            <a:ext cx="671512" cy="757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09" name="Equation" r:id="rId5" imgW="406080" imgH="457200" progId="Equation.DSMT4">
                    <p:embed/>
                  </p:oleObj>
                </mc:Choice>
                <mc:Fallback>
                  <p:oleObj name="Equation" r:id="rId5" imgW="406080" imgH="4572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2114277"/>
                          <a:ext cx="671512" cy="757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6418355"/>
                </p:ext>
              </p:extLst>
            </p:nvPr>
          </p:nvGraphicFramePr>
          <p:xfrm>
            <a:off x="5619750" y="3429000"/>
            <a:ext cx="881063" cy="757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10" name="Equation" r:id="rId7" imgW="533160" imgH="457200" progId="Equation.DSMT4">
                    <p:embed/>
                  </p:oleObj>
                </mc:Choice>
                <mc:Fallback>
                  <p:oleObj name="Equation" r:id="rId7" imgW="533160" imgH="457200" progId="Equation.DSMT4">
                    <p:embed/>
                    <p:pic>
                      <p:nvPicPr>
                        <p:cNvPr id="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9750" y="3429000"/>
                          <a:ext cx="881063" cy="757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肘形连接符 22"/>
            <p:cNvCxnSpPr/>
            <p:nvPr/>
          </p:nvCxnSpPr>
          <p:spPr>
            <a:xfrm>
              <a:off x="2339752" y="3140968"/>
              <a:ext cx="2805984" cy="2376266"/>
            </a:xfrm>
            <a:prstGeom prst="bentConnector3">
              <a:avLst>
                <a:gd name="adj1" fmla="val 89521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左大括号 32"/>
            <p:cNvSpPr/>
            <p:nvPr/>
          </p:nvSpPr>
          <p:spPr>
            <a:xfrm>
              <a:off x="5230266" y="4760256"/>
              <a:ext cx="216024" cy="14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4151107"/>
                </p:ext>
              </p:extLst>
            </p:nvPr>
          </p:nvGraphicFramePr>
          <p:xfrm>
            <a:off x="5578475" y="4399954"/>
            <a:ext cx="839788" cy="757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11" name="Equation" r:id="rId9" imgW="507960" imgH="457200" progId="Equation.DSMT4">
                    <p:embed/>
                  </p:oleObj>
                </mc:Choice>
                <mc:Fallback>
                  <p:oleObj name="Equation" r:id="rId9" imgW="5079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8475" y="4399954"/>
                          <a:ext cx="839788" cy="757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3553027"/>
                </p:ext>
              </p:extLst>
            </p:nvPr>
          </p:nvGraphicFramePr>
          <p:xfrm>
            <a:off x="5652120" y="5768107"/>
            <a:ext cx="712787" cy="757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12" name="Equation" r:id="rId11" imgW="431640" imgH="457200" progId="Equation.DSMT4">
                    <p:embed/>
                  </p:oleObj>
                </mc:Choice>
                <mc:Fallback>
                  <p:oleObj name="Equation" r:id="rId11" imgW="4316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5768107"/>
                          <a:ext cx="712787" cy="757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337" name="直接连接符 14336"/>
            <p:cNvCxnSpPr/>
            <p:nvPr/>
          </p:nvCxnSpPr>
          <p:spPr>
            <a:xfrm>
              <a:off x="4848623" y="4329101"/>
              <a:ext cx="21716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38" name="TextBox 14337"/>
            <p:cNvSpPr txBox="1"/>
            <p:nvPr/>
          </p:nvSpPr>
          <p:spPr>
            <a:xfrm>
              <a:off x="7096937" y="2067460"/>
              <a:ext cx="923330" cy="155455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右侧为负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左侧为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正</a:t>
              </a:r>
              <a:endPara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6937" y="4757770"/>
              <a:ext cx="923330" cy="18069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右侧为正</a:t>
              </a:r>
              <a:endPara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左侧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为负</a:t>
              </a:r>
              <a:endPara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4342" name="直接箭头连接符 14341"/>
            <p:cNvCxnSpPr/>
            <p:nvPr/>
          </p:nvCxnSpPr>
          <p:spPr>
            <a:xfrm flipH="1">
              <a:off x="899592" y="2924944"/>
              <a:ext cx="1944216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44" name="直接箭头连接符 14343"/>
            <p:cNvCxnSpPr/>
            <p:nvPr/>
          </p:nvCxnSpPr>
          <p:spPr>
            <a:xfrm flipH="1">
              <a:off x="1871700" y="2924944"/>
              <a:ext cx="1980220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46" name="直接箭头连接符 14345"/>
            <p:cNvCxnSpPr>
              <a:stCxn id="14339" idx="1"/>
              <a:endCxn id="49" idx="3"/>
            </p:cNvCxnSpPr>
            <p:nvPr/>
          </p:nvCxnSpPr>
          <p:spPr>
            <a:xfrm flipH="1">
              <a:off x="3433338" y="5342583"/>
              <a:ext cx="372373" cy="773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47" name="TextBox 14346"/>
            <p:cNvSpPr txBox="1"/>
            <p:nvPr/>
          </p:nvSpPr>
          <p:spPr>
            <a:xfrm>
              <a:off x="323528" y="519318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第一层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31640" y="519318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第二层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25342" y="518913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第三层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9174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0354" y="1958738"/>
            <a:ext cx="81369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先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来实现最内层：数据集进行二分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split(data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, index , value 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)#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’r’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不包括标签列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要求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mat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，输出的预测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是列向量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9775" y="3861048"/>
            <a:ext cx="78980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然后实现主循环：对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的特征索引，二分标准，左右进行循环选择出具有最小加权错误率的分配情况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(data ,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classLabel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, w)    #w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是样本的权重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输出：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min_err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最小加权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错误率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最优预测结果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:{‘index’:    , ‘value’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： 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, ’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’:        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9775" y="910809"/>
            <a:ext cx="8136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使用两个函数实现单层决策树：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函数实现对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的分割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实现决策树桩的建立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6084168" y="4149080"/>
            <a:ext cx="324036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468544" y="3861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细节</a:t>
            </a:r>
          </a:p>
        </p:txBody>
      </p:sp>
    </p:spTree>
    <p:extLst>
      <p:ext uri="{BB962C8B-B14F-4D97-AF65-F5344CB8AC3E}">
        <p14:creationId xmlns:p14="http://schemas.microsoft.com/office/powerpoint/2010/main" val="32625477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单层决策树建树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5576" y="1124744"/>
            <a:ext cx="789806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split(data , index , value 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    #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’r’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，要求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mat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的长度和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列的长度是一样的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首先创建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为全一的列向量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为左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: 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分割值左侧为正样本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pre[data[:,index]&gt;value]=-1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为右：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分割值的右侧为正样本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pre[data[:,index]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≤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value]=-1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78479" y="4581128"/>
            <a:ext cx="7898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pre[data[:,index]&gt;value]=-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布尔值索引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4688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单层决策树建树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3989" y="908720"/>
            <a:ext cx="799288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(data ,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labelList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, w)   #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定义最小加权错误率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最优预测结果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np.mat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(zeros((m,1)))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树桩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stump={‘index’:,’value’:,’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’:}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的每一列：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获得该列的二分标准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values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values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中的每一个值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属于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[‘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l’,’r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’]: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预测结果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pre=split(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data,index,value,lr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错误列向量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err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shape=(m,1)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对应位置预测对为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，错误为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加权错误率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w_err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pre.T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*w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w_err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     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重新设定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min_w_err,b_pre,stump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min_w_err,b_pre,stump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47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4942</TotalTime>
  <Words>905</Words>
  <Application>Microsoft Office PowerPoint</Application>
  <PresentationFormat>全屏显示(4:3)</PresentationFormat>
  <Paragraphs>165</Paragraphs>
  <Slides>14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2_Marketing 16x9</vt:lpstr>
      <vt:lpstr>Equation</vt:lpstr>
      <vt:lpstr>MathType 6.0 Equation</vt:lpstr>
      <vt:lpstr>《集成算法之boosting》</vt:lpstr>
      <vt:lpstr>本章授课内容</vt:lpstr>
      <vt:lpstr>1 Boosting集成方法</vt:lpstr>
      <vt:lpstr>2 Adaboost算法</vt:lpstr>
      <vt:lpstr>2 Adaboost算法</vt:lpstr>
      <vt:lpstr>2.1 单层决策树</vt:lpstr>
      <vt:lpstr>2.1 单层决策树</vt:lpstr>
      <vt:lpstr>2.1 单层决策树建树</vt:lpstr>
      <vt:lpstr>2.1 单层决策树建树</vt:lpstr>
      <vt:lpstr>2.2 树桩“话语权”与更新权重</vt:lpstr>
      <vt:lpstr>2.2 更新权重</vt:lpstr>
      <vt:lpstr>2.3 Adaboost集成</vt:lpstr>
      <vt:lpstr>2.4 Adaboost分类预测</vt:lpstr>
      <vt:lpstr>2.5 例题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335</cp:revision>
  <dcterms:created xsi:type="dcterms:W3CDTF">2017-12-07T03:33:58Z</dcterms:created>
  <dcterms:modified xsi:type="dcterms:W3CDTF">2018-02-01T10:48:52Z</dcterms:modified>
</cp:coreProperties>
</file>