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5" r:id="rId6"/>
    <p:sldId id="266" r:id="rId7"/>
    <p:sldId id="268" r:id="rId8"/>
    <p:sldId id="298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4.wmf"/><Relationship Id="rId5" Type="http://schemas.openxmlformats.org/officeDocument/2006/relationships/image" Target="../media/image34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直观的分四部分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0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为了不混淆，样本空间中尽量采用一行是一个样本的方法表示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2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举的例子的值约为：</a:t>
            </a:r>
            <a:r>
              <a:rPr lang="en-US" altLang="zh-CN" smtClean="0"/>
              <a:t>0.81</a:t>
            </a: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1FB7BCD6-1902-433C-9F86-332956B4B6E5}" type="slidenum">
              <a:rPr lang="en-US" altLang="zh-CN" sz="1200" smtClean="0"/>
              <a:pPr eaLnBrk="1" hangingPunct="1"/>
              <a:t>11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也叫</a:t>
            </a:r>
            <a:r>
              <a:rPr lang="en-US" altLang="zh-CN" dirty="0" smtClean="0"/>
              <a:t>information</a:t>
            </a:r>
            <a:r>
              <a:rPr lang="en-US" altLang="zh-CN" baseline="0" dirty="0" smtClean="0"/>
              <a:t> divergence(</a:t>
            </a:r>
            <a:r>
              <a:rPr lang="zh-CN" altLang="en-US" baseline="0" dirty="0" smtClean="0"/>
              <a:t>信息差异，信息发散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附加的：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使用的是信息增益率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F3B6188A-69F2-40FF-9DE6-4BB74BE65E47}" type="slidenum">
              <a:rPr lang="en-US" altLang="zh-CN" sz="1200" smtClean="0"/>
              <a:pPr eaLnBrk="1" hangingPunct="1"/>
              <a:t>18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不返回条件熵，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为了递归建树做准备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还要用到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splitData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的样本数量，作为条件熵的权重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 dirty="0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dirty="0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18" Type="http://schemas.openxmlformats.org/officeDocument/2006/relationships/slide" Target="slide9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6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算法进行预测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熵与信息增益编程实现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信息熵、条件熵和信息增益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决策树的结构与</a:t>
            </a:r>
            <a:r>
              <a:rPr lang="en-US" altLang="zh-CN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ID3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75" y="404662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1" name="组合 4"/>
          <p:cNvGrpSpPr>
            <a:grpSpLocks/>
          </p:cNvGrpSpPr>
          <p:nvPr/>
        </p:nvGrpSpPr>
        <p:grpSpPr bwMode="auto">
          <a:xfrm>
            <a:off x="701675" y="908049"/>
            <a:ext cx="4048125" cy="2736851"/>
            <a:chOff x="1344986" y="1700809"/>
            <a:chExt cx="4048124" cy="2735983"/>
          </a:xfrm>
        </p:grpSpPr>
        <p:graphicFrame>
          <p:nvGraphicFramePr>
            <p:cNvPr id="4199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266926"/>
                </p:ext>
              </p:extLst>
            </p:nvPr>
          </p:nvGraphicFramePr>
          <p:xfrm>
            <a:off x="1344986" y="2284825"/>
            <a:ext cx="4048124" cy="215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2" name="Equation" r:id="rId4" imgW="6769080" imgH="3848040" progId="Equation.DSMT4">
                    <p:embed/>
                  </p:oleObj>
                </mc:Choice>
                <mc:Fallback>
                  <p:oleObj name="Equation" r:id="rId4" imgW="6769080" imgH="3848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986" y="2284825"/>
                          <a:ext cx="4048124" cy="2151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对象 7"/>
            <p:cNvGraphicFramePr>
              <a:graphicFrameLocks noChangeAspect="1"/>
            </p:cNvGraphicFramePr>
            <p:nvPr/>
          </p:nvGraphicFramePr>
          <p:xfrm>
            <a:off x="2123728" y="1700809"/>
            <a:ext cx="3083447" cy="533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3" name="Equation" r:id="rId6" imgW="4838700" imgH="825500" progId="Equation.DSMT4">
                    <p:embed/>
                  </p:oleObj>
                </mc:Choice>
                <mc:Fallback>
                  <p:oleObj name="Equation" r:id="rId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700809"/>
                          <a:ext cx="3083447" cy="533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27088" y="68263"/>
            <a:ext cx="7129462" cy="58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08104" y="1196752"/>
            <a:ext cx="3384376" cy="1728192"/>
            <a:chOff x="5292080" y="1268760"/>
            <a:chExt cx="3384376" cy="1728192"/>
          </a:xfrm>
        </p:grpSpPr>
        <p:sp>
          <p:nvSpPr>
            <p:cNvPr id="2" name="圆角矩形 1"/>
            <p:cNvSpPr/>
            <p:nvPr/>
          </p:nvSpPr>
          <p:spPr>
            <a:xfrm>
              <a:off x="5292080" y="1268760"/>
              <a:ext cx="3384376" cy="1728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998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347830"/>
                </p:ext>
              </p:extLst>
            </p:nvPr>
          </p:nvGraphicFramePr>
          <p:xfrm>
            <a:off x="5580063" y="1484313"/>
            <a:ext cx="2946400" cy="120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4" name="Equation" r:id="rId8" imgW="4622800" imgH="1866900" progId="Equation.DSMT4">
                    <p:embed/>
                  </p:oleObj>
                </mc:Choice>
                <mc:Fallback>
                  <p:oleObj name="Equation" r:id="rId8" imgW="4622800" imgH="1866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063" y="1484313"/>
                          <a:ext cx="2946400" cy="1203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95536" y="336735"/>
            <a:ext cx="8229600" cy="1143000"/>
          </a:xfrm>
          <a:prstGeom prst="rect">
            <a:avLst/>
          </a:prstGeom>
        </p:spPr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样本空间符号表达：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2524" y="3789040"/>
            <a:ext cx="6408738" cy="1367780"/>
            <a:chOff x="976139" y="4005064"/>
            <a:chExt cx="6408738" cy="1367780"/>
          </a:xfrm>
        </p:grpSpPr>
        <p:sp>
          <p:nvSpPr>
            <p:cNvPr id="13" name="圆角矩形 12"/>
            <p:cNvSpPr/>
            <p:nvPr/>
          </p:nvSpPr>
          <p:spPr>
            <a:xfrm>
              <a:off x="976139" y="4005064"/>
              <a:ext cx="6408738" cy="13677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4199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032089"/>
                </p:ext>
              </p:extLst>
            </p:nvPr>
          </p:nvGraphicFramePr>
          <p:xfrm>
            <a:off x="1115616" y="4782378"/>
            <a:ext cx="5410050" cy="56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5" name="Equation" r:id="rId10" imgW="9385200" imgH="876240" progId="Equation.DSMT4">
                    <p:embed/>
                  </p:oleObj>
                </mc:Choice>
                <mc:Fallback>
                  <p:oleObj name="Equation" r:id="rId10" imgW="9385200" imgH="876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782378"/>
                          <a:ext cx="5410050" cy="56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747971"/>
                </p:ext>
              </p:extLst>
            </p:nvPr>
          </p:nvGraphicFramePr>
          <p:xfrm>
            <a:off x="1115616" y="4149080"/>
            <a:ext cx="618966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" name="Equation" r:id="rId12" imgW="9727920" imgH="698400" progId="Equation.DSMT4">
                    <p:embed/>
                  </p:oleObj>
                </mc:Choice>
                <mc:Fallback>
                  <p:oleObj name="Equation" r:id="rId12" imgW="972792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149080"/>
                          <a:ext cx="618966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47770"/>
              </p:ext>
            </p:extLst>
          </p:nvPr>
        </p:nvGraphicFramePr>
        <p:xfrm>
          <a:off x="827088" y="5326063"/>
          <a:ext cx="64230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" name="Equation" r:id="rId14" imgW="10071000" imgH="1930320" progId="Equation.DSMT4">
                  <p:embed/>
                </p:oleObj>
              </mc:Choice>
              <mc:Fallback>
                <p:oleObj name="Equation" r:id="rId14" imgW="100710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26063"/>
                        <a:ext cx="64230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781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3808" y="5445224"/>
            <a:ext cx="3476029" cy="1152426"/>
            <a:chOff x="2843808" y="5445224"/>
            <a:chExt cx="3476029" cy="1152426"/>
          </a:xfrm>
        </p:grpSpPr>
        <p:sp>
          <p:nvSpPr>
            <p:cNvPr id="3" name="圆角矩形 2"/>
            <p:cNvSpPr/>
            <p:nvPr/>
          </p:nvSpPr>
          <p:spPr>
            <a:xfrm>
              <a:off x="2843808" y="5445224"/>
              <a:ext cx="3476029" cy="11524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25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220212"/>
                </p:ext>
              </p:extLst>
            </p:nvPr>
          </p:nvGraphicFramePr>
          <p:xfrm>
            <a:off x="3280316" y="5645059"/>
            <a:ext cx="2659836" cy="752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7" name="Equation" r:id="rId4" imgW="5600700" imgH="1587500" progId="Equation.DSMT4">
                    <p:embed/>
                  </p:oleObj>
                </mc:Choice>
                <mc:Fallback>
                  <p:oleObj name="Equation" r:id="rId4" imgW="5600700" imgH="158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316" y="5645059"/>
                          <a:ext cx="2659836" cy="752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2" name="组合 2"/>
          <p:cNvGrpSpPr>
            <a:grpSpLocks/>
          </p:cNvGrpSpPr>
          <p:nvPr/>
        </p:nvGrpSpPr>
        <p:grpSpPr bwMode="auto">
          <a:xfrm>
            <a:off x="1098526" y="4526955"/>
            <a:ext cx="7416800" cy="831850"/>
            <a:chOff x="1258888" y="4365104"/>
            <a:chExt cx="7416800" cy="831850"/>
          </a:xfrm>
        </p:grpSpPr>
        <p:sp>
          <p:nvSpPr>
            <p:cNvPr id="43021" name="TextBox 11"/>
            <p:cNvSpPr txBox="1">
              <a:spLocks noChangeArrowheads="1"/>
            </p:cNvSpPr>
            <p:nvPr/>
          </p:nvSpPr>
          <p:spPr bwMode="auto">
            <a:xfrm>
              <a:off x="1258888" y="4365104"/>
              <a:ext cx="741680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假设，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样本的标签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共有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种类别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  的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样本有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，那么这个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样本集</a:t>
              </a:r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的信息熵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即为：</a:t>
              </a:r>
            </a:p>
          </p:txBody>
        </p:sp>
        <p:graphicFrame>
          <p:nvGraphicFramePr>
            <p:cNvPr id="43022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070512"/>
                </p:ext>
              </p:extLst>
            </p:nvPr>
          </p:nvGraphicFramePr>
          <p:xfrm>
            <a:off x="7337158" y="4459000"/>
            <a:ext cx="1381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8" name="Equation" r:id="rId6" imgW="291973" imgH="723586" progId="Equation.DSMT4">
                    <p:embed/>
                  </p:oleObj>
                </mc:Choice>
                <mc:Fallback>
                  <p:oleObj name="Equation" r:id="rId6" imgW="291973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7158" y="4459000"/>
                          <a:ext cx="138113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967434"/>
                </p:ext>
              </p:extLst>
            </p:nvPr>
          </p:nvGraphicFramePr>
          <p:xfrm>
            <a:off x="1708026" y="48019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9" name="Equation" r:id="rId8" imgW="444307" imgH="723586" progId="Equation.DSMT4">
                    <p:embed/>
                  </p:oleObj>
                </mc:Choice>
                <mc:Fallback>
                  <p:oleObj name="Equation" r:id="rId8" imgW="444307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026" y="4801900"/>
                          <a:ext cx="2095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395535" y="828000"/>
            <a:ext cx="605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我们要用的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</a:t>
            </a:r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endParaRPr lang="zh-CN" altLang="en-US" sz="32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64088" y="1772816"/>
            <a:ext cx="3492732" cy="2448272"/>
            <a:chOff x="5364088" y="1700808"/>
            <a:chExt cx="3492732" cy="2448272"/>
          </a:xfrm>
        </p:grpSpPr>
        <p:sp>
          <p:nvSpPr>
            <p:cNvPr id="7" name="圆角矩形 6"/>
            <p:cNvSpPr/>
            <p:nvPr/>
          </p:nvSpPr>
          <p:spPr>
            <a:xfrm>
              <a:off x="6372200" y="1700808"/>
              <a:ext cx="1152128" cy="4320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013" name="组合 1"/>
            <p:cNvGrpSpPr>
              <a:grpSpLocks/>
            </p:cNvGrpSpPr>
            <p:nvPr/>
          </p:nvGrpSpPr>
          <p:grpSpPr bwMode="auto">
            <a:xfrm>
              <a:off x="5364088" y="1720875"/>
              <a:ext cx="3492732" cy="2428205"/>
              <a:chOff x="5710138" y="1270000"/>
              <a:chExt cx="3492732" cy="2428205"/>
            </a:xfrm>
          </p:grpSpPr>
          <p:graphicFrame>
            <p:nvGraphicFramePr>
              <p:cNvPr id="43018" name="对象 16"/>
              <p:cNvGraphicFramePr>
                <a:graphicFrameLocks noChangeAspect="1"/>
              </p:cNvGraphicFramePr>
              <p:nvPr/>
            </p:nvGraphicFramePr>
            <p:xfrm>
              <a:off x="6869113" y="1270000"/>
              <a:ext cx="814387" cy="1611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0" name="Equation" r:id="rId10" imgW="1714500" imgH="3746500" progId="Equation.DSMT4">
                      <p:embed/>
                    </p:oleObj>
                  </mc:Choice>
                  <mc:Fallback>
                    <p:oleObj name="Equation" r:id="rId10" imgW="1714500" imgH="3746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69113" y="1270000"/>
                            <a:ext cx="814387" cy="1611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19" name="TextBox 17"/>
              <p:cNvSpPr txBox="1">
                <a:spLocks noChangeArrowheads="1"/>
              </p:cNvSpPr>
              <p:nvPr/>
            </p:nvSpPr>
            <p:spPr bwMode="auto">
              <a:xfrm>
                <a:off x="6327775" y="1833563"/>
                <a:ext cx="1841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3001A"/>
                    </a:solidFill>
                    <a:latin typeface="黑体" pitchFamily="49" charset="-122"/>
                    <a:ea typeface="黑体" pitchFamily="49" charset="-122"/>
                  </a:rPr>
                  <a:t>假设</a:t>
                </a:r>
              </a:p>
            </p:txBody>
          </p:sp>
          <p:graphicFrame>
            <p:nvGraphicFramePr>
              <p:cNvPr id="43020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6227158"/>
                  </p:ext>
                </p:extLst>
              </p:nvPr>
            </p:nvGraphicFramePr>
            <p:xfrm>
              <a:off x="5710138" y="3122141"/>
              <a:ext cx="3492732" cy="576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1" name="Equation" r:id="rId12" imgW="7874000" imgH="1435100" progId="Equation.DSMT4">
                      <p:embed/>
                    </p:oleObj>
                  </mc:Choice>
                  <mc:Fallback>
                    <p:oleObj name="Equation" r:id="rId12" imgW="7874000" imgH="1435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0138" y="3122141"/>
                            <a:ext cx="3492732" cy="5760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组合 8"/>
          <p:cNvGrpSpPr/>
          <p:nvPr/>
        </p:nvGrpSpPr>
        <p:grpSpPr>
          <a:xfrm>
            <a:off x="1157313" y="1628800"/>
            <a:ext cx="3821113" cy="2735263"/>
            <a:chOff x="1157313" y="1628800"/>
            <a:chExt cx="3821113" cy="2735263"/>
          </a:xfrm>
        </p:grpSpPr>
        <p:graphicFrame>
          <p:nvGraphicFramePr>
            <p:cNvPr id="430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540257"/>
                </p:ext>
              </p:extLst>
            </p:nvPr>
          </p:nvGraphicFramePr>
          <p:xfrm>
            <a:off x="1157313" y="2211413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2" name="Equation" r:id="rId14" imgW="6388100" imgH="3848100" progId="Equation.DSMT4">
                    <p:embed/>
                  </p:oleObj>
                </mc:Choice>
                <mc:Fallback>
                  <p:oleObj name="Equation" r:id="rId14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313" y="2211413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925980"/>
                </p:ext>
              </p:extLst>
            </p:nvPr>
          </p:nvGraphicFramePr>
          <p:xfrm>
            <a:off x="1790726" y="1628800"/>
            <a:ext cx="3084512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3" name="Equation" r:id="rId16" imgW="4838700" imgH="825500" progId="Equation.DSMT4">
                    <p:embed/>
                  </p:oleObj>
                </mc:Choice>
                <mc:Fallback>
                  <p:oleObj name="Equation" r:id="rId1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726" y="1628800"/>
                          <a:ext cx="3084512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圆角矩形 21">
            <a:hlinkClick r:id="rId18" action="ppaction://hlinksldjump"/>
          </p:cNvPr>
          <p:cNvSpPr/>
          <p:nvPr/>
        </p:nvSpPr>
        <p:spPr>
          <a:xfrm>
            <a:off x="7380288" y="6021388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信息熵、经验熵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99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051720" y="5085184"/>
            <a:ext cx="547260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04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57876"/>
              </p:ext>
            </p:extLst>
          </p:nvPr>
        </p:nvGraphicFramePr>
        <p:xfrm>
          <a:off x="2499748" y="5301362"/>
          <a:ext cx="4664540" cy="93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8" name="Equation" r:id="rId3" imgW="8280400" imgH="1663700" progId="Equation.DSMT4">
                  <p:embed/>
                </p:oleObj>
              </mc:Choice>
              <mc:Fallback>
                <p:oleObj name="Equation" r:id="rId3" imgW="82804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748" y="5301362"/>
                        <a:ext cx="4664540" cy="93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2"/>
          <p:cNvSpPr txBox="1">
            <a:spLocks noChangeArrowheads="1"/>
          </p:cNvSpPr>
          <p:nvPr/>
        </p:nvSpPr>
        <p:spPr bwMode="auto">
          <a:xfrm>
            <a:off x="865410" y="908720"/>
            <a:ext cx="6624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按某个特征分割后的加权平均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熵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4037" name="组合 1"/>
          <p:cNvGrpSpPr>
            <a:grpSpLocks/>
          </p:cNvGrpSpPr>
          <p:nvPr/>
        </p:nvGrpSpPr>
        <p:grpSpPr bwMode="auto">
          <a:xfrm>
            <a:off x="1116013" y="4437063"/>
            <a:ext cx="7416800" cy="461962"/>
            <a:chOff x="1116013" y="4652963"/>
            <a:chExt cx="7416800" cy="461962"/>
          </a:xfrm>
        </p:grpSpPr>
        <p:sp>
          <p:nvSpPr>
            <p:cNvPr id="44044" name="TextBox 14"/>
            <p:cNvSpPr txBox="1">
              <a:spLocks noChangeArrowheads="1"/>
            </p:cNvSpPr>
            <p:nvPr/>
          </p:nvSpPr>
          <p:spPr bwMode="auto">
            <a:xfrm>
              <a:off x="1116013" y="4652963"/>
              <a:ext cx="7416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后的条件熵为：</a:t>
              </a:r>
            </a:p>
          </p:txBody>
        </p:sp>
        <p:graphicFrame>
          <p:nvGraphicFramePr>
            <p:cNvPr id="4404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810836"/>
                </p:ext>
              </p:extLst>
            </p:nvPr>
          </p:nvGraphicFramePr>
          <p:xfrm>
            <a:off x="2182143" y="4653012"/>
            <a:ext cx="439539" cy="351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9" name="Equation" r:id="rId5" imgW="787058" imgH="634725" progId="Equation.DSMT4">
                    <p:embed/>
                  </p:oleObj>
                </mc:Choice>
                <mc:Fallback>
                  <p:oleObj name="Equation" r:id="rId5" imgW="787058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143" y="4653012"/>
                          <a:ext cx="439539" cy="351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8" name="组合 7"/>
          <p:cNvGrpSpPr>
            <a:grpSpLocks/>
          </p:cNvGrpSpPr>
          <p:nvPr/>
        </p:nvGrpSpPr>
        <p:grpSpPr bwMode="auto">
          <a:xfrm>
            <a:off x="899592" y="1700808"/>
            <a:ext cx="7488832" cy="2328862"/>
            <a:chOff x="1403648" y="1772816"/>
            <a:chExt cx="7488510" cy="2330051"/>
          </a:xfrm>
        </p:grpSpPr>
        <p:grpSp>
          <p:nvGrpSpPr>
            <p:cNvPr id="44039" name="组合 1"/>
            <p:cNvGrpSpPr>
              <a:grpSpLocks/>
            </p:cNvGrpSpPr>
            <p:nvPr/>
          </p:nvGrpSpPr>
          <p:grpSpPr bwMode="auto">
            <a:xfrm>
              <a:off x="4773914" y="2205085"/>
              <a:ext cx="4118244" cy="1234639"/>
              <a:chOff x="4857854" y="1341262"/>
              <a:chExt cx="4118011" cy="1234639"/>
            </a:xfrm>
          </p:grpSpPr>
          <p:graphicFrame>
            <p:nvGraphicFramePr>
              <p:cNvPr id="44042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435753"/>
                  </p:ext>
                </p:extLst>
              </p:nvPr>
            </p:nvGraphicFramePr>
            <p:xfrm>
              <a:off x="5159821" y="1341262"/>
              <a:ext cx="3168336" cy="380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50" name="Equation" r:id="rId7" imgW="6121400" imgH="736600" progId="Equation.DSMT4">
                      <p:embed/>
                    </p:oleObj>
                  </mc:Choice>
                  <mc:Fallback>
                    <p:oleObj name="Equation" r:id="rId7" imgW="6121400" imgH="736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821" y="1341262"/>
                            <a:ext cx="3168336" cy="380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3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3652053"/>
                  </p:ext>
                </p:extLst>
              </p:nvPr>
            </p:nvGraphicFramePr>
            <p:xfrm>
              <a:off x="4857854" y="2206047"/>
              <a:ext cx="4118011" cy="3698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51" name="Equation" r:id="rId9" imgW="8889840" imgH="799920" progId="Equation.DSMT4">
                      <p:embed/>
                    </p:oleObj>
                  </mc:Choice>
                  <mc:Fallback>
                    <p:oleObj name="Equation" r:id="rId9" imgW="8889840" imgH="7999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7854" y="2206047"/>
                            <a:ext cx="4118011" cy="3698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0" name="对象 5"/>
            <p:cNvGraphicFramePr>
              <a:graphicFrameLocks noChangeAspect="1"/>
            </p:cNvGraphicFramePr>
            <p:nvPr/>
          </p:nvGraphicFramePr>
          <p:xfrm>
            <a:off x="1403648" y="2277220"/>
            <a:ext cx="3240658" cy="182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52" name="Equation" r:id="rId11" imgW="6388100" imgH="3848100" progId="Equation.DSMT4">
                    <p:embed/>
                  </p:oleObj>
                </mc:Choice>
                <mc:Fallback>
                  <p:oleObj name="Equation" r:id="rId11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277220"/>
                          <a:ext cx="3240658" cy="1825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对象 6"/>
            <p:cNvGraphicFramePr>
              <a:graphicFrameLocks noChangeAspect="1"/>
            </p:cNvGraphicFramePr>
            <p:nvPr/>
          </p:nvGraphicFramePr>
          <p:xfrm>
            <a:off x="1943621" y="1772816"/>
            <a:ext cx="2615952" cy="453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53" name="Equation" r:id="rId13" imgW="4838700" imgH="825500" progId="Equation.DSMT4">
                    <p:embed/>
                  </p:oleObj>
                </mc:Choice>
                <mc:Fallback>
                  <p:oleObj name="Equation" r:id="rId13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621" y="1772816"/>
                          <a:ext cx="2615952" cy="453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</a:p>
        </p:txBody>
      </p:sp>
    </p:spTree>
    <p:extLst>
      <p:ext uri="{BB962C8B-B14F-4D97-AF65-F5344CB8AC3E}">
        <p14:creationId xmlns:p14="http://schemas.microsoft.com/office/powerpoint/2010/main" val="308030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6"/>
          <p:cNvGrpSpPr>
            <a:grpSpLocks/>
          </p:cNvGrpSpPr>
          <p:nvPr/>
        </p:nvGrpSpPr>
        <p:grpSpPr bwMode="auto">
          <a:xfrm>
            <a:off x="1677988" y="1989138"/>
            <a:ext cx="5645150" cy="1709737"/>
            <a:chOff x="1590675" y="4653136"/>
            <a:chExt cx="5645621" cy="1709563"/>
          </a:xfrm>
        </p:grpSpPr>
        <p:graphicFrame>
          <p:nvGraphicFramePr>
            <p:cNvPr id="45064" name="对象 17"/>
            <p:cNvGraphicFramePr>
              <a:graphicFrameLocks noChangeAspect="1"/>
            </p:cNvGraphicFramePr>
            <p:nvPr/>
          </p:nvGraphicFramePr>
          <p:xfrm>
            <a:off x="1590675" y="4751387"/>
            <a:ext cx="2120900" cy="161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5" name="Equation" r:id="rId3" imgW="4470400" imgH="3746500" progId="Equation.DSMT4">
                    <p:embed/>
                  </p:oleObj>
                </mc:Choice>
                <mc:Fallback>
                  <p:oleObj name="Equation" r:id="rId3" imgW="4470400" imgH="3746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4751387"/>
                          <a:ext cx="2120900" cy="161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19"/>
            <p:cNvGraphicFramePr>
              <a:graphicFrameLocks noChangeAspect="1"/>
            </p:cNvGraphicFramePr>
            <p:nvPr/>
          </p:nvGraphicFramePr>
          <p:xfrm>
            <a:off x="4716016" y="4653136"/>
            <a:ext cx="2473255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6" name="Equation" r:id="rId5" imgW="6248400" imgH="2806700" progId="Equation.DSMT4">
                    <p:embed/>
                  </p:oleObj>
                </mc:Choice>
                <mc:Fallback>
                  <p:oleObj name="Equation" r:id="rId5" imgW="6248400" imgH="280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653136"/>
                          <a:ext cx="2473255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对象 20"/>
            <p:cNvGraphicFramePr>
              <a:graphicFrameLocks noChangeAspect="1"/>
            </p:cNvGraphicFramePr>
            <p:nvPr/>
          </p:nvGraphicFramePr>
          <p:xfrm>
            <a:off x="4716016" y="5933541"/>
            <a:ext cx="2520280" cy="319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" name="Equation" r:id="rId7" imgW="6489700" imgH="901700" progId="Equation.DSMT4">
                    <p:embed/>
                  </p:oleObj>
                </mc:Choice>
                <mc:Fallback>
                  <p:oleObj name="Equation" r:id="rId7" imgW="6489700" imgH="901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5933541"/>
                          <a:ext cx="2520280" cy="319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3780020" y="5229339"/>
              <a:ext cx="863672" cy="2873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80020" y="5516648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986631" y="1174750"/>
            <a:ext cx="6624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按第一个特征分割后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的条件熵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zh-CN" altLang="en-US" dirty="0"/>
          </a:p>
        </p:txBody>
      </p:sp>
      <p:graphicFrame>
        <p:nvGraphicFramePr>
          <p:cNvPr id="4506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92956"/>
              </p:ext>
            </p:extLst>
          </p:nvPr>
        </p:nvGraphicFramePr>
        <p:xfrm>
          <a:off x="1763687" y="4005064"/>
          <a:ext cx="39152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" name="Equation" r:id="rId9" imgW="7264400" imgH="800100" progId="Equation.DSMT4">
                  <p:embed/>
                </p:oleObj>
              </mc:Choice>
              <mc:Fallback>
                <p:oleObj name="Equation" r:id="rId9" imgW="72644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4005064"/>
                        <a:ext cx="391528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92948"/>
              </p:ext>
            </p:extLst>
          </p:nvPr>
        </p:nvGraphicFramePr>
        <p:xfrm>
          <a:off x="1735138" y="4724400"/>
          <a:ext cx="610711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" name="Equation" r:id="rId11" imgW="11747160" imgH="2679480" progId="Equation.DSMT4">
                  <p:embed/>
                </p:oleObj>
              </mc:Choice>
              <mc:Fallback>
                <p:oleObj name="Equation" r:id="rId11" imgW="11747160" imgH="267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724400"/>
                        <a:ext cx="6107112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5950" y="404887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5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99792" y="1648757"/>
            <a:ext cx="3672408" cy="1348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83" name="文本框 1"/>
          <p:cNvSpPr txBox="1">
            <a:spLocks noChangeArrowheads="1"/>
          </p:cNvSpPr>
          <p:nvPr/>
        </p:nvSpPr>
        <p:spPr bwMode="auto">
          <a:xfrm>
            <a:off x="1056344" y="2996952"/>
            <a:ext cx="7343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信息增益可以认为是：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未分割之前的不纯度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分割之后的加权平均不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纯度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矩形 12"/>
          <p:cNvSpPr>
            <a:spLocks noChangeArrowheads="1"/>
          </p:cNvSpPr>
          <p:nvPr/>
        </p:nvSpPr>
        <p:spPr bwMode="auto">
          <a:xfrm>
            <a:off x="1009043" y="4941059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Gain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越能更好的划分数据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5" name="矩形 13"/>
          <p:cNvSpPr>
            <a:spLocks noChangeArrowheads="1"/>
          </p:cNvSpPr>
          <p:nvPr/>
        </p:nvSpPr>
        <p:spPr bwMode="auto">
          <a:xfrm>
            <a:off x="1150938" y="5716588"/>
            <a:ext cx="727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最大的特征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应该是最先被划分的特征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644008" y="4567547"/>
            <a:ext cx="0" cy="3736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44008" y="5402724"/>
            <a:ext cx="0" cy="412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88" name="组合 4"/>
          <p:cNvGrpSpPr>
            <a:grpSpLocks/>
          </p:cNvGrpSpPr>
          <p:nvPr/>
        </p:nvGrpSpPr>
        <p:grpSpPr bwMode="auto">
          <a:xfrm>
            <a:off x="1035865" y="1125537"/>
            <a:ext cx="7416800" cy="1727399"/>
            <a:chOff x="1042988" y="1125537"/>
            <a:chExt cx="7416800" cy="1727399"/>
          </a:xfrm>
        </p:grpSpPr>
        <p:grpSp>
          <p:nvGrpSpPr>
            <p:cNvPr id="46089" name="组合 3"/>
            <p:cNvGrpSpPr>
              <a:grpSpLocks/>
            </p:cNvGrpSpPr>
            <p:nvPr/>
          </p:nvGrpSpPr>
          <p:grpSpPr bwMode="auto">
            <a:xfrm>
              <a:off x="1042988" y="1125537"/>
              <a:ext cx="7416800" cy="523220"/>
              <a:chOff x="1042988" y="1125537"/>
              <a:chExt cx="7416800" cy="523220"/>
            </a:xfrm>
          </p:grpSpPr>
          <p:sp>
            <p:nvSpPr>
              <p:cNvPr id="46094" name="TextBox 14"/>
              <p:cNvSpPr txBox="1">
                <a:spLocks noChangeArrowheads="1"/>
              </p:cNvSpPr>
              <p:nvPr/>
            </p:nvSpPr>
            <p:spPr bwMode="auto">
              <a:xfrm>
                <a:off x="1042988" y="1125537"/>
                <a:ext cx="741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按特征</a:t>
                </a:r>
                <a:r>
                  <a:rPr lang="en-US" altLang="zh-CN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分割后的信息增益为：</a:t>
                </a:r>
              </a:p>
            </p:txBody>
          </p:sp>
          <p:graphicFrame>
            <p:nvGraphicFramePr>
              <p:cNvPr id="46092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1382389"/>
                  </p:ext>
                </p:extLst>
              </p:nvPr>
            </p:nvGraphicFramePr>
            <p:xfrm>
              <a:off x="2195736" y="1141086"/>
              <a:ext cx="303272" cy="406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02" name="Equation" r:id="rId4" imgW="469696" imgH="634725" progId="Equation.DSMT4">
                      <p:embed/>
                    </p:oleObj>
                  </mc:Choice>
                  <mc:Fallback>
                    <p:oleObj name="Equation" r:id="rId4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736" y="1141086"/>
                            <a:ext cx="303272" cy="406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09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192257"/>
                </p:ext>
              </p:extLst>
            </p:nvPr>
          </p:nvGraphicFramePr>
          <p:xfrm>
            <a:off x="3066955" y="1846132"/>
            <a:ext cx="3005078" cy="1006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3" name="Equation" r:id="rId6" imgW="8051760" imgH="2705040" progId="Equation.DSMT4">
                    <p:embed/>
                  </p:oleObj>
                </mc:Choice>
                <mc:Fallback>
                  <p:oleObj name="Equation" r:id="rId6" imgW="8051760" imgH="2705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955" y="1846132"/>
                          <a:ext cx="3005078" cy="1006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(Information Gain)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043" y="4040552"/>
            <a:ext cx="752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从不纯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变纯的过程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变化的量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越大越好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159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12"/>
          <p:cNvGrpSpPr>
            <a:grpSpLocks/>
          </p:cNvGrpSpPr>
          <p:nvPr/>
        </p:nvGrpSpPr>
        <p:grpSpPr bwMode="auto">
          <a:xfrm>
            <a:off x="442553" y="1736733"/>
            <a:ext cx="8349071" cy="4979690"/>
            <a:chOff x="435341" y="1719245"/>
            <a:chExt cx="8348332" cy="4980159"/>
          </a:xfrm>
        </p:grpSpPr>
        <p:graphicFrame>
          <p:nvGraphicFramePr>
            <p:cNvPr id="2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0487439"/>
                </p:ext>
              </p:extLst>
            </p:nvPr>
          </p:nvGraphicFramePr>
          <p:xfrm>
            <a:off x="4680807" y="2492896"/>
            <a:ext cx="4102866" cy="370334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87510"/>
                  <a:gridCol w="731585"/>
                  <a:gridCol w="942620"/>
                  <a:gridCol w="1120868"/>
                  <a:gridCol w="820646"/>
                </a:tblGrid>
                <a:tr h="36572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6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7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4" name="直接箭头连接符 3"/>
            <p:cNvCxnSpPr/>
            <p:nvPr/>
          </p:nvCxnSpPr>
          <p:spPr>
            <a:xfrm flipH="1">
              <a:off x="2772343" y="1719246"/>
              <a:ext cx="1204805" cy="70174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4690415"/>
                </p:ext>
              </p:extLst>
            </p:nvPr>
          </p:nvGraphicFramePr>
          <p:xfrm>
            <a:off x="435341" y="2547494"/>
            <a:ext cx="4075330" cy="266463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26520"/>
                  <a:gridCol w="734356"/>
                  <a:gridCol w="942192"/>
                  <a:gridCol w="1150027"/>
                  <a:gridCol w="722596"/>
                </a:tblGrid>
                <a:tr h="469874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8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9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tx1"/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10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>
              <a:off x="4532724" y="1719245"/>
              <a:ext cx="1879433" cy="623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3" name="文本框 13"/>
            <p:cNvSpPr txBox="1">
              <a:spLocks noChangeArrowheads="1"/>
            </p:cNvSpPr>
            <p:nvPr/>
          </p:nvSpPr>
          <p:spPr bwMode="auto">
            <a:xfrm>
              <a:off x="3273352" y="1822400"/>
              <a:ext cx="537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47114" name="文本框 14"/>
            <p:cNvSpPr txBox="1">
              <a:spLocks noChangeArrowheads="1"/>
            </p:cNvSpPr>
            <p:nvPr/>
          </p:nvSpPr>
          <p:spPr bwMode="auto">
            <a:xfrm>
              <a:off x="4993180" y="1811238"/>
              <a:ext cx="731520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9" name="文本框 15"/>
            <p:cNvSpPr txBox="1"/>
            <p:nvPr/>
          </p:nvSpPr>
          <p:spPr>
            <a:xfrm>
              <a:off x="2161209" y="5500100"/>
              <a:ext cx="1815939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文本框 16"/>
            <p:cNvSpPr txBox="1"/>
            <p:nvPr/>
          </p:nvSpPr>
          <p:spPr>
            <a:xfrm>
              <a:off x="6412157" y="6237696"/>
              <a:ext cx="1814352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4" name="标题 6"/>
          <p:cNvSpPr txBox="1">
            <a:spLocks/>
          </p:cNvSpPr>
          <p:nvPr/>
        </p:nvSpPr>
        <p:spPr>
          <a:xfrm>
            <a:off x="104315" y="241639"/>
            <a:ext cx="8229600" cy="66708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endParaRPr lang="zh-CN" altLang="zh-CN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231825" y="-213175"/>
            <a:ext cx="8229600" cy="9778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  <a:t/>
            </a:r>
            <a:b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</a:br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算法选取特征的标准</a:t>
            </a:r>
            <a:endParaRPr lang="zh-CN" altLang="zh-CN" sz="2800" dirty="0" smtClean="0">
              <a:solidFill>
                <a:srgbClr val="03001A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85408" y="1268760"/>
            <a:ext cx="2731344" cy="467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有自己的房子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圆角矩形 14">
            <a:hlinkClick r:id="rId2" action="ppaction://hlinksldjump"/>
          </p:cNvPr>
          <p:cNvSpPr/>
          <p:nvPr/>
        </p:nvSpPr>
        <p:spPr>
          <a:xfrm>
            <a:off x="6455767" y="926485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0386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68870" y="3766443"/>
            <a:ext cx="6099473" cy="2059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6"/>
          <p:cNvGrpSpPr>
            <a:grpSpLocks/>
          </p:cNvGrpSpPr>
          <p:nvPr/>
        </p:nvGrpSpPr>
        <p:grpSpPr bwMode="auto">
          <a:xfrm>
            <a:off x="472467" y="1052736"/>
            <a:ext cx="8097465" cy="1938992"/>
            <a:chOff x="611559" y="908050"/>
            <a:chExt cx="8097465" cy="1939158"/>
          </a:xfrm>
        </p:grpSpPr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611559" y="908050"/>
              <a:ext cx="8097465" cy="193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信息增益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 :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直观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意义是当数据集按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空间进行分类后的不纯度减少量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。又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称作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绝对信息增益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增益率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相对信息增益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：由于每个特征的特征空间长度不一，有时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长度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的差异会严重影响划分效果。因此使用信息增益率这种相对减少量进行度量。</a:t>
              </a:r>
            </a:p>
          </p:txBody>
        </p:sp>
        <p:graphicFrame>
          <p:nvGraphicFramePr>
            <p:cNvPr id="20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899159"/>
                </p:ext>
              </p:extLst>
            </p:nvPr>
          </p:nvGraphicFramePr>
          <p:xfrm>
            <a:off x="2622860" y="967040"/>
            <a:ext cx="1039813" cy="373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Equation" r:id="rId4" imgW="1688760" imgH="761760" progId="Equation.DSMT4">
                    <p:embed/>
                  </p:oleObj>
                </mc:Choice>
                <mc:Fallback>
                  <p:oleObj name="Equation" r:id="rId4" imgW="168876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860" y="967040"/>
                          <a:ext cx="1039813" cy="373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3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0603"/>
              </p:ext>
            </p:extLst>
          </p:nvPr>
        </p:nvGraphicFramePr>
        <p:xfrm>
          <a:off x="6876950" y="1124744"/>
          <a:ext cx="2873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6" imgW="469696" imgH="634725" progId="Equation.DSMT4">
                  <p:embed/>
                </p:oleObj>
              </mc:Choice>
              <mc:Fallback>
                <p:oleObj name="Equation" r:id="rId6" imgW="469696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950" y="1124744"/>
                        <a:ext cx="28733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组合 7"/>
          <p:cNvGrpSpPr>
            <a:grpSpLocks/>
          </p:cNvGrpSpPr>
          <p:nvPr/>
        </p:nvGrpSpPr>
        <p:grpSpPr bwMode="auto">
          <a:xfrm>
            <a:off x="971600" y="3136625"/>
            <a:ext cx="7416800" cy="460375"/>
            <a:chOff x="1292592" y="3280641"/>
            <a:chExt cx="7416800" cy="460375"/>
          </a:xfrm>
        </p:grpSpPr>
        <p:sp>
          <p:nvSpPr>
            <p:cNvPr id="48139" name="TextBox 14"/>
            <p:cNvSpPr txBox="1">
              <a:spLocks noChangeArrowheads="1"/>
            </p:cNvSpPr>
            <p:nvPr/>
          </p:nvSpPr>
          <p:spPr bwMode="auto">
            <a:xfrm>
              <a:off x="1292592" y="3280641"/>
              <a:ext cx="7416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后的信息增益率为</a:t>
              </a:r>
              <a:r>
                <a: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rPr>
                <a:t>：</a:t>
              </a:r>
            </a:p>
          </p:txBody>
        </p:sp>
        <p:graphicFrame>
          <p:nvGraphicFramePr>
            <p:cNvPr id="4813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937257"/>
                </p:ext>
              </p:extLst>
            </p:nvPr>
          </p:nvGraphicFramePr>
          <p:xfrm>
            <a:off x="2412454" y="3356992"/>
            <a:ext cx="287338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8" imgW="469696" imgH="634725" progId="Equation.DSMT4">
                    <p:embed/>
                  </p:oleObj>
                </mc:Choice>
                <mc:Fallback>
                  <p:oleObj name="Equation" r:id="rId8" imgW="469696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454" y="3356992"/>
                          <a:ext cx="287338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55576" y="6008690"/>
            <a:ext cx="5936240" cy="523220"/>
            <a:chOff x="1476375" y="6008691"/>
            <a:chExt cx="5936240" cy="523220"/>
          </a:xfrm>
        </p:grpSpPr>
        <p:grpSp>
          <p:nvGrpSpPr>
            <p:cNvPr id="48132" name="组合 4"/>
            <p:cNvGrpSpPr>
              <a:grpSpLocks/>
            </p:cNvGrpSpPr>
            <p:nvPr/>
          </p:nvGrpSpPr>
          <p:grpSpPr bwMode="auto">
            <a:xfrm>
              <a:off x="1476375" y="6008691"/>
              <a:ext cx="5936240" cy="523220"/>
              <a:chOff x="1476375" y="5991671"/>
              <a:chExt cx="5937172" cy="522547"/>
            </a:xfrm>
          </p:grpSpPr>
          <p:sp>
            <p:nvSpPr>
              <p:cNvPr id="48143" name="矩形 2"/>
              <p:cNvSpPr>
                <a:spLocks noChangeArrowheads="1"/>
              </p:cNvSpPr>
              <p:nvPr/>
            </p:nvSpPr>
            <p:spPr bwMode="auto">
              <a:xfrm>
                <a:off x="1476375" y="5991671"/>
                <a:ext cx="5937172" cy="522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其中：   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表示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基于特征</a:t>
                </a:r>
                <a:r>
                  <a:rPr lang="en-US" altLang="zh-CN" sz="2800" dirty="0"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的熵</a:t>
                </a:r>
                <a:endParaRPr lang="zh-CN" altLang="en-US" sz="28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4814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1652430"/>
                  </p:ext>
                </p:extLst>
              </p:nvPr>
            </p:nvGraphicFramePr>
            <p:xfrm>
              <a:off x="6013591" y="6043002"/>
              <a:ext cx="364546" cy="3927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2" name="Equation" r:id="rId9" imgW="469696" imgH="634725" progId="Equation.DSMT4">
                      <p:embed/>
                    </p:oleObj>
                  </mc:Choice>
                  <mc:Fallback>
                    <p:oleObj name="Equation" r:id="rId9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3591" y="6043002"/>
                            <a:ext cx="364546" cy="3927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36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857108"/>
                </p:ext>
              </p:extLst>
            </p:nvPr>
          </p:nvGraphicFramePr>
          <p:xfrm>
            <a:off x="2628503" y="6093297"/>
            <a:ext cx="936104" cy="398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10" imgW="1422400" imgH="762000" progId="Equation.DSMT4">
                    <p:embed/>
                  </p:oleObj>
                </mc:Choice>
                <mc:Fallback>
                  <p:oleObj name="Equation" r:id="rId10" imgW="1422400" imgH="7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503" y="6093297"/>
                          <a:ext cx="936104" cy="398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79425" y="299833"/>
            <a:ext cx="8229600" cy="575171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信息增益率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(IG Ratio)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304"/>
              </p:ext>
            </p:extLst>
          </p:nvPr>
        </p:nvGraphicFramePr>
        <p:xfrm>
          <a:off x="3779912" y="4618326"/>
          <a:ext cx="3621607" cy="109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12" imgW="8343720" imgH="2527200" progId="Equation.DSMT4">
                  <p:embed/>
                </p:oleObj>
              </mc:Choice>
              <mc:Fallback>
                <p:oleObj name="Equation" r:id="rId12" imgW="8343720" imgH="252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912" y="4618326"/>
                        <a:ext cx="3621607" cy="109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85786"/>
              </p:ext>
            </p:extLst>
          </p:nvPr>
        </p:nvGraphicFramePr>
        <p:xfrm>
          <a:off x="2195736" y="3906061"/>
          <a:ext cx="3533048" cy="6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4" imgW="8521560" imgH="1650960" progId="Equation.DSMT4">
                  <p:embed/>
                </p:oleObj>
              </mc:Choice>
              <mc:Fallback>
                <p:oleObj name="Equation" r:id="rId14" imgW="85215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95736" y="3906061"/>
                        <a:ext cx="3533048" cy="68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69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10642" y="3338093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6013" y="3834517"/>
            <a:ext cx="76327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计算样本的信息熵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calc_shannon_ent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样本集按某个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取值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信息增益最大的特征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两层循环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，调用了前面两个函数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910642" y="981074"/>
            <a:ext cx="81099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第一步：计算全部样本基于标签的熵；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第二布：计算利用每个特征划分后的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条件熵与信息增益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第三步：比较每个特征的信息增益，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21600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   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选择最大信息增益对应的特征对样本进行划分。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6856" y="261122"/>
            <a:ext cx="8229600" cy="72008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如何确定最优特征：</a:t>
            </a:r>
          </a:p>
        </p:txBody>
      </p:sp>
    </p:spTree>
    <p:extLst>
      <p:ext uri="{BB962C8B-B14F-4D97-AF65-F5344CB8AC3E}">
        <p14:creationId xmlns:p14="http://schemas.microsoft.com/office/powerpoint/2010/main" val="713034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96032"/>
            <a:ext cx="8424936" cy="64770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计算信息熵：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clac_shannon_ent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78" name="TextBox 13"/>
          <p:cNvSpPr txBox="1">
            <a:spLocks noChangeArrowheads="1"/>
          </p:cNvSpPr>
          <p:nvPr/>
        </p:nvSpPr>
        <p:spPr bwMode="auto">
          <a:xfrm>
            <a:off x="539552" y="962360"/>
            <a:ext cx="7705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计算信息熵的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过程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1" name="TextBox 15"/>
          <p:cNvSpPr txBox="1">
            <a:spLocks noChangeArrowheads="1"/>
          </p:cNvSpPr>
          <p:nvPr/>
        </p:nvSpPr>
        <p:spPr bwMode="auto">
          <a:xfrm>
            <a:off x="380885" y="2060848"/>
            <a:ext cx="8007539" cy="465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rgbClr val="03001A"/>
                </a:solidFill>
                <a:ea typeface="黑体" pitchFamily="49" charset="-122"/>
                <a:cs typeface="Times New Roman" pitchFamily="18" charset="0"/>
              </a:rPr>
              <a:t>clac_shannon_ent</a:t>
            </a:r>
            <a:r>
              <a:rPr lang="zh-CN" altLang="en-US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流程：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输出：信息熵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计算样本总数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一个空字典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label_count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如果字典没有该样本标签对应的键：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添加键等于该标签，值为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Aft>
                <a:spcPts val="1000"/>
              </a:spcAft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字典内相应标签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计数加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字典内每个值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该类标签的计数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计算该类标签的比例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pi</a:t>
            </a: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=-pi*log2(pi)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39553" y="1517883"/>
            <a:ext cx="7513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对不同标签进行计数，然后累加求熵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536" y="5085184"/>
            <a:ext cx="65527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4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2"/>
          <p:cNvSpPr>
            <a:spLocks noChangeArrowheads="1"/>
          </p:cNvSpPr>
          <p:nvPr/>
        </p:nvSpPr>
        <p:spPr bwMode="auto">
          <a:xfrm>
            <a:off x="755576" y="908050"/>
            <a:ext cx="748883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特征的索引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获取子集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这个特征删除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在建树过程中，下一个节点分裂时，要再次计算熵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，减少运算量并避免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该特征的影响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1204" name="组合 10"/>
          <p:cNvGrpSpPr>
            <a:grpSpLocks/>
          </p:cNvGrpSpPr>
          <p:nvPr/>
        </p:nvGrpSpPr>
        <p:grpSpPr bwMode="auto">
          <a:xfrm>
            <a:off x="792956" y="2784053"/>
            <a:ext cx="7559675" cy="3508692"/>
            <a:chOff x="1259632" y="2967335"/>
            <a:chExt cx="7559675" cy="3508396"/>
          </a:xfrm>
        </p:grpSpPr>
        <p:sp>
          <p:nvSpPr>
            <p:cNvPr id="51205" name="TextBox 4"/>
            <p:cNvSpPr txBox="1">
              <a:spLocks noChangeArrowheads="1"/>
            </p:cNvSpPr>
            <p:nvPr/>
          </p:nvSpPr>
          <p:spPr bwMode="auto">
            <a:xfrm>
              <a:off x="1259632" y="3429000"/>
              <a:ext cx="7559675" cy="3046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输入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data, index, value</a:t>
              </a: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输出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分割的子数据集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splitData</a:t>
              </a:r>
              <a:endPara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splitData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初始化为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列表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对样本集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的每一行：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如果该行第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等于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value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删除该特征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添加到</a:t>
              </a:r>
              <a:r>
                <a:rPr lang="en-US" altLang="zh-CN" dirty="0" err="1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splitData</a:t>
              </a:r>
              <a:endPara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返回</a:t>
              </a:r>
              <a:r>
                <a:rPr lang="en-US" altLang="zh-CN" dirty="0" err="1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splitData</a:t>
              </a:r>
              <a:endPara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206" name="TextBox 4"/>
            <p:cNvSpPr txBox="1">
              <a:spLocks noChangeArrowheads="1"/>
            </p:cNvSpPr>
            <p:nvPr/>
          </p:nvSpPr>
          <p:spPr bwMode="auto">
            <a:xfrm>
              <a:off x="1259632" y="2967335"/>
              <a:ext cx="3031599" cy="46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en-US" altLang="zh-CN" b="1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split_data</a:t>
              </a:r>
              <a:r>
                <a:rPr lang="zh-CN" altLang="en-US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sym typeface="Wingdings" pitchFamily="2" charset="2"/>
                </a:rPr>
                <a:t>函数流程：</a:t>
              </a:r>
              <a:endParaRPr lang="zh-CN" altLang="en-US" b="1" dirty="0">
                <a:solidFill>
                  <a:srgbClr val="03001A"/>
                </a:solidFill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04094" y="3429258"/>
              <a:ext cx="705643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092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占位符 8194"/>
          <p:cNvSpPr txBox="1">
            <a:spLocks noChangeArrowheads="1"/>
          </p:cNvSpPr>
          <p:nvPr/>
        </p:nvSpPr>
        <p:spPr bwMode="auto">
          <a:xfrm>
            <a:off x="4108020" y="1617366"/>
            <a:ext cx="500156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决策树：以树状结构表示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数据分类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或回归预测的结果。</a:t>
            </a: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r>
              <a:rPr kumimoji="1"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传入数据集的节点</a:t>
            </a:r>
            <a:r>
              <a:rPr kumimoji="1"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kumimoji="1" lang="zh-CN" altLang="en-US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非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叶子节点（决策点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叶子节点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</a:t>
            </a:r>
            <a:endParaRPr kumimoji="1"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" y="1412776"/>
            <a:ext cx="391428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2"/>
          <p:cNvGrpSpPr>
            <a:grpSpLocks/>
          </p:cNvGrpSpPr>
          <p:nvPr/>
        </p:nvGrpSpPr>
        <p:grpSpPr bwMode="auto">
          <a:xfrm>
            <a:off x="827584" y="1144653"/>
            <a:ext cx="7272808" cy="1569663"/>
            <a:chOff x="1331913" y="4868863"/>
            <a:chExt cx="6769100" cy="12226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331913" y="4868863"/>
              <a:ext cx="67691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4571950" y="4868863"/>
              <a:ext cx="50" cy="11062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230" name="组合 9"/>
            <p:cNvGrpSpPr>
              <a:grpSpLocks/>
            </p:cNvGrpSpPr>
            <p:nvPr/>
          </p:nvGrpSpPr>
          <p:grpSpPr bwMode="auto">
            <a:xfrm>
              <a:off x="1331913" y="4868865"/>
              <a:ext cx="6696075" cy="1222628"/>
              <a:chOff x="1331640" y="4869160"/>
              <a:chExt cx="6696744" cy="1222334"/>
            </a:xfrm>
          </p:grpSpPr>
          <p:sp>
            <p:nvSpPr>
              <p:cNvPr id="52231" name="TextBox 1"/>
              <p:cNvSpPr txBox="1">
                <a:spLocks noChangeArrowheads="1"/>
              </p:cNvSpPr>
              <p:nvPr/>
            </p:nvSpPr>
            <p:spPr bwMode="auto">
              <a:xfrm>
                <a:off x="1331640" y="4869160"/>
                <a:ext cx="3240360" cy="1222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删除一行中的某个值：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a=[3,2,1,0];index=2</a:t>
                </a: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#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删除第</a:t>
                </a:r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index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个值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del(a[index])</a:t>
                </a:r>
                <a:endPara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2232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4869160"/>
                <a:ext cx="3456384" cy="934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#</a:t>
                </a:r>
                <a:r>
                  <a:rPr lang="zh-CN" altLang="en-US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也能删除而且更安全</a:t>
                </a:r>
                <a:endPara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c=a[:index]</a:t>
                </a:r>
              </a:p>
              <a:p>
                <a:pPr eaLnBrk="1" hangingPunct="1"/>
                <a:r>
                  <a:rPr lang="en-US" altLang="zh-CN" dirty="0" err="1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c.extend</a:t>
                </a:r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(a[index+1</a:t>
                </a:r>
                <a:r>
                  <a:rPr lang="en-US" altLang="zh-CN" dirty="0" smtClean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:])</a:t>
                </a:r>
                <a:endParaRPr lang="en-US" altLang="zh-CN" dirty="0">
                  <a:solidFill>
                    <a:srgbClr val="03001A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49188" y="2834948"/>
            <a:ext cx="8229600" cy="59405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最大的特征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332656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注意点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50100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，输出：最优特征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bIndex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外层循环：每个特征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通过集合的方法获得该特征的特征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空间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内层循环：遍历该特征的每一种取值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计算划分的子样本集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计算子样本的熵，通过叠加计算条件熵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计算信息增益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通过比较信息增益获得最优的特征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5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827584" y="1052513"/>
            <a:ext cx="75025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样本总体的信息熵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baseEnt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最优信息增量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bestIG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；最优特征索引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bestIndex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=-1</a:t>
            </a: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计算样本特征的数量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feature_num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对于每一个特征：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得到这个特征的特征空间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uniqueFeature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初始化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条件熵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对于特征空间中的每个值：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得到分割后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的子样本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子样本集熵*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子样本数量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总数量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当前信息增益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如果当前信息增益大于最优信息增益：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最优信息增益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当前信息增益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最优特征索引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当前特征索引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返回最优特征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索引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507288" cy="562074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获取最优分割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特征</a:t>
            </a: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164288" y="5877272"/>
            <a:ext cx="116582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58444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850901" y="908050"/>
            <a:ext cx="746601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决策树由节点和分支组成。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节点具有两种类型：内部节点和叶子节点。内部节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点表示一个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特征与分割值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表示一种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预测值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分支：每个决策点实现一个具有离散输出的函数，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记为分支。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多叉树和二叉树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4314" y="3277930"/>
            <a:ext cx="5243991" cy="3351974"/>
            <a:chOff x="2064314" y="3277930"/>
            <a:chExt cx="5243991" cy="335197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314" y="3277930"/>
              <a:ext cx="2962713" cy="3351974"/>
            </a:xfrm>
            <a:prstGeom prst="rect">
              <a:avLst/>
            </a:prstGeom>
          </p:spPr>
        </p:pic>
        <p:grpSp>
          <p:nvGrpSpPr>
            <p:cNvPr id="14339" name="组合 13"/>
            <p:cNvGrpSpPr>
              <a:grpSpLocks/>
            </p:cNvGrpSpPr>
            <p:nvPr/>
          </p:nvGrpSpPr>
          <p:grpSpPr bwMode="auto">
            <a:xfrm>
              <a:off x="2483769" y="3694116"/>
              <a:ext cx="4824536" cy="2592387"/>
              <a:chOff x="2931764" y="3716333"/>
              <a:chExt cx="5096224" cy="2592338"/>
            </a:xfrm>
          </p:grpSpPr>
          <p:sp>
            <p:nvSpPr>
              <p:cNvPr id="14342" name="TextBox 5"/>
              <p:cNvSpPr txBox="1">
                <a:spLocks noChangeArrowheads="1"/>
              </p:cNvSpPr>
              <p:nvPr/>
            </p:nvSpPr>
            <p:spPr bwMode="auto">
              <a:xfrm>
                <a:off x="6011863" y="3860800"/>
                <a:ext cx="2016125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内部节点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包括根节点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</a:p>
            </p:txBody>
          </p:sp>
          <p:sp>
            <p:nvSpPr>
              <p:cNvPr id="14343" name="TextBox 6"/>
              <p:cNvSpPr txBox="1">
                <a:spLocks noChangeArrowheads="1"/>
              </p:cNvSpPr>
              <p:nvPr/>
            </p:nvSpPr>
            <p:spPr bwMode="auto">
              <a:xfrm>
                <a:off x="6011863" y="5589588"/>
                <a:ext cx="201612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rgbClr val="03001A"/>
                    </a:solidFill>
                  </a:rPr>
                  <a:t>叶子节点</a:t>
                </a:r>
                <a:endParaRPr lang="en-US" altLang="zh-CN" dirty="0" smtClean="0">
                  <a:solidFill>
                    <a:srgbClr val="03001A"/>
                  </a:solidFill>
                </a:endParaRPr>
              </a:p>
            </p:txBody>
          </p:sp>
          <p:cxnSp>
            <p:nvCxnSpPr>
              <p:cNvPr id="3" name="直接箭头连接符 2"/>
              <p:cNvCxnSpPr>
                <a:stCxn id="14342" idx="1"/>
              </p:cNvCxnSpPr>
              <p:nvPr/>
            </p:nvCxnSpPr>
            <p:spPr>
              <a:xfrm flipH="1" flipV="1">
                <a:off x="4148772" y="3716333"/>
                <a:ext cx="1863091" cy="56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>
                <a:stCxn id="14342" idx="1"/>
              </p:cNvCxnSpPr>
              <p:nvPr/>
            </p:nvCxnSpPr>
            <p:spPr>
              <a:xfrm flipH="1">
                <a:off x="3540268" y="4276725"/>
                <a:ext cx="2471595" cy="6146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14343" idx="1"/>
              </p:cNvCxnSpPr>
              <p:nvPr/>
            </p:nvCxnSpPr>
            <p:spPr>
              <a:xfrm flipH="1">
                <a:off x="4148772" y="5820569"/>
                <a:ext cx="1863091" cy="4881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14343" idx="1"/>
              </p:cNvCxnSpPr>
              <p:nvPr/>
            </p:nvCxnSpPr>
            <p:spPr>
              <a:xfrm flipH="1">
                <a:off x="2931764" y="5820569"/>
                <a:ext cx="3080099" cy="3669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4343" idx="1"/>
              </p:cNvCxnSpPr>
              <p:nvPr/>
            </p:nvCxnSpPr>
            <p:spPr>
              <a:xfrm flipH="1" flipV="1">
                <a:off x="5441844" y="5107375"/>
                <a:ext cx="570019" cy="7131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17911" y="2924944"/>
            <a:ext cx="8230553" cy="864096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1.3 ID3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268760"/>
            <a:ext cx="71287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哪个特征作为当前分类的标准</a:t>
            </a:r>
            <a:endParaRPr lang="en-US" altLang="zh-CN" sz="28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了特征如何分类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多分支、二分支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时候结束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从决策点变成叶子节点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3803556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信息熵与信息增益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确定特征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有多少种取值情况就有几个分支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叉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离散型的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473714" y="404664"/>
            <a:ext cx="2226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三个问题：</a:t>
            </a:r>
          </a:p>
        </p:txBody>
      </p: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smtClean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84" y="908720"/>
            <a:ext cx="7416800" cy="5419999"/>
            <a:chOff x="611584" y="908720"/>
            <a:chExt cx="7416800" cy="5419999"/>
          </a:xfrm>
        </p:grpSpPr>
        <p:grpSp>
          <p:nvGrpSpPr>
            <p:cNvPr id="2" name="组合 1"/>
            <p:cNvGrpSpPr/>
            <p:nvPr/>
          </p:nvGrpSpPr>
          <p:grpSpPr>
            <a:xfrm>
              <a:off x="611584" y="908720"/>
              <a:ext cx="7416800" cy="4098558"/>
              <a:chOff x="611584" y="908720"/>
              <a:chExt cx="7416800" cy="4098558"/>
            </a:xfrm>
          </p:grpSpPr>
          <p:sp>
            <p:nvSpPr>
              <p:cNvPr id="16386" name="TextBox 6"/>
              <p:cNvSpPr txBox="1">
                <a:spLocks noChangeArrowheads="1"/>
              </p:cNvSpPr>
              <p:nvPr/>
            </p:nvSpPr>
            <p:spPr bwMode="auto">
              <a:xfrm>
                <a:off x="611584" y="908720"/>
                <a:ext cx="7416800" cy="409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ts val="1000"/>
                  </a:spcAft>
                  <a:buSzPct val="100000"/>
                  <a:buFont typeface="Arial" pitchFamily="34" charset="0"/>
                  <a:buNone/>
                </a:pP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三种不同的衡量方式：</a:t>
                </a:r>
                <a:endPara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1.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信息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熵</a:t>
                </a:r>
                <a:endParaRPr kumimoji="1" lang="en-US" altLang="zh-CN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基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尼系数</a:t>
                </a:r>
                <a:endParaRPr kumimoji="1" lang="en-US" altLang="zh-CN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3.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最小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均方误差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用于回归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  <a:endPara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6387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7100033"/>
                  </p:ext>
                </p:extLst>
              </p:nvPr>
            </p:nvGraphicFramePr>
            <p:xfrm>
              <a:off x="2679700" y="1773238"/>
              <a:ext cx="3784600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4" name="Equation" r:id="rId3" imgW="5790960" imgH="1587240" progId="Equation.DSMT4">
                      <p:embed/>
                    </p:oleObj>
                  </mc:Choice>
                  <mc:Fallback>
                    <p:oleObj name="Equation" r:id="rId3" imgW="5790960" imgH="1587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9700" y="1773238"/>
                            <a:ext cx="3784600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364606"/>
                  </p:ext>
                </p:extLst>
              </p:nvPr>
            </p:nvGraphicFramePr>
            <p:xfrm>
              <a:off x="2051074" y="3284538"/>
              <a:ext cx="5653088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5" name="Equation" r:id="rId5" imgW="8648700" imgH="1587500" progId="Equation.DSMT4">
                      <p:embed/>
                    </p:oleObj>
                  </mc:Choice>
                  <mc:Fallback>
                    <p:oleObj name="Equation" r:id="rId5" imgW="8648700" imgH="1587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074" y="3284538"/>
                            <a:ext cx="5653088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0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565628"/>
                </p:ext>
              </p:extLst>
            </p:nvPr>
          </p:nvGraphicFramePr>
          <p:xfrm>
            <a:off x="2123728" y="5045075"/>
            <a:ext cx="4936489" cy="760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6" name="Equation" r:id="rId7" imgW="9791640" imgH="1511280" progId="Equation.DSMT4">
                    <p:embed/>
                  </p:oleObj>
                </mc:Choice>
                <mc:Fallback>
                  <p:oleObj name="Equation" r:id="rId7" imgW="9791640" imgH="1511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5045075"/>
                          <a:ext cx="4936489" cy="760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矩形 3"/>
            <p:cNvSpPr>
              <a:spLocks noChangeArrowheads="1"/>
            </p:cNvSpPr>
            <p:nvPr/>
          </p:nvSpPr>
          <p:spPr bwMode="auto">
            <a:xfrm>
              <a:off x="1122365" y="5805499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r>
                <a: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其中：</a:t>
              </a:r>
            </a:p>
          </p:txBody>
        </p:sp>
        <p:graphicFrame>
          <p:nvGraphicFramePr>
            <p:cNvPr id="1639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292896"/>
                </p:ext>
              </p:extLst>
            </p:nvPr>
          </p:nvGraphicFramePr>
          <p:xfrm>
            <a:off x="2339977" y="5876937"/>
            <a:ext cx="4741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7" name="Equation" r:id="rId9" imgW="10604500" imgH="876300" progId="Equation.DSMT4">
                    <p:embed/>
                  </p:oleObj>
                </mc:Choice>
                <mc:Fallback>
                  <p:oleObj name="Equation" r:id="rId9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7" y="5876937"/>
                          <a:ext cx="474186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标题 1"/>
          <p:cNvSpPr>
            <a:spLocks noGrp="1"/>
          </p:cNvSpPr>
          <p:nvPr>
            <p:ph type="title"/>
          </p:nvPr>
        </p:nvSpPr>
        <p:spPr>
          <a:xfrm>
            <a:off x="611584" y="230833"/>
            <a:ext cx="8174236" cy="7715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种衡量方式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808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8673" descr="shan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86543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28674"/>
          <p:cNvSpPr>
            <a:spLocks noChangeArrowheads="1"/>
          </p:cNvSpPr>
          <p:nvPr/>
        </p:nvSpPr>
        <p:spPr bwMode="auto">
          <a:xfrm>
            <a:off x="827584" y="1712375"/>
            <a:ext cx="4536504" cy="10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Father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information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theory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了对信息的量化度量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539750" y="2943029"/>
            <a:ext cx="7056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8680" name="矩形 28679"/>
          <p:cNvSpPr>
            <a:spLocks noChangeArrowheads="1"/>
          </p:cNvSpPr>
          <p:nvPr/>
        </p:nvSpPr>
        <p:spPr bwMode="auto">
          <a:xfrm>
            <a:off x="755576" y="3470231"/>
            <a:ext cx="500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系统的平均信息量 </a:t>
            </a:r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755576" y="4005064"/>
            <a:ext cx="75311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统计：系统的混乱程度：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若一个系统中存在多个事件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每个事件出现的概率是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;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则这个系统的混乱程度为：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544" y="5301208"/>
            <a:ext cx="8266188" cy="936104"/>
            <a:chOff x="755576" y="5517232"/>
            <a:chExt cx="8266188" cy="936104"/>
          </a:xfrm>
        </p:grpSpPr>
        <p:sp>
          <p:nvSpPr>
            <p:cNvPr id="5" name="圆角矩形 4"/>
            <p:cNvSpPr/>
            <p:nvPr/>
          </p:nvSpPr>
          <p:spPr>
            <a:xfrm>
              <a:off x="755576" y="5517232"/>
              <a:ext cx="8266188" cy="9361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smtClean="0">
                <a:solidFill>
                  <a:srgbClr val="404040"/>
                </a:solidFill>
              </a:endParaRPr>
            </a:p>
          </p:txBody>
        </p:sp>
        <p:graphicFrame>
          <p:nvGraphicFramePr>
            <p:cNvPr id="1741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75369"/>
                </p:ext>
              </p:extLst>
            </p:nvPr>
          </p:nvGraphicFramePr>
          <p:xfrm>
            <a:off x="1343720" y="5732587"/>
            <a:ext cx="71739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3" name="Equation" r:id="rId4" imgW="3377880" imgH="228600" progId="Equation.DSMT4">
                    <p:embed/>
                  </p:oleObj>
                </mc:Choice>
                <mc:Fallback>
                  <p:oleObj name="Equation" r:id="rId4" imgW="337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720" y="5732587"/>
                          <a:ext cx="71739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2607" y="1169859"/>
            <a:ext cx="3823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404040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C.Shannon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的信息论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5849" y="200454"/>
            <a:ext cx="8230553" cy="864096"/>
          </a:xfrm>
        </p:spPr>
        <p:txBody>
          <a:bodyPr/>
          <a:lstStyle/>
          <a:p>
            <a:pPr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graphicFrame>
        <p:nvGraphicFramePr>
          <p:cNvPr id="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9668"/>
              </p:ext>
            </p:extLst>
          </p:nvPr>
        </p:nvGraphicFramePr>
        <p:xfrm>
          <a:off x="5358236" y="4509120"/>
          <a:ext cx="14460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236" y="4509120"/>
                        <a:ext cx="144601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46680"/>
              </p:ext>
            </p:extLst>
          </p:nvPr>
        </p:nvGraphicFramePr>
        <p:xfrm>
          <a:off x="2621757" y="4797152"/>
          <a:ext cx="144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8" imgW="799920" imgH="228600" progId="Equation.DSMT4">
                  <p:embed/>
                </p:oleObj>
              </mc:Choice>
              <mc:Fallback>
                <p:oleObj name="Equation" r:id="rId8" imgW="7999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7" y="4797152"/>
                        <a:ext cx="144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32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28678" grpId="0"/>
      <p:bldP spid="28680" grpId="0"/>
      <p:bldP spid="2868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25115" y="1191494"/>
            <a:ext cx="7561263" cy="1384995"/>
            <a:chOff x="1042988" y="1137334"/>
            <a:chExt cx="7561262" cy="138520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042988" y="1137334"/>
              <a:ext cx="7561262" cy="138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假设：                              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两种情况对应的概率为：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748336"/>
                </p:ext>
              </p:extLst>
            </p:nvPr>
          </p:nvGraphicFramePr>
          <p:xfrm>
            <a:off x="5001840" y="1137334"/>
            <a:ext cx="20859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0" name="Equation" r:id="rId3" imgW="2819160" imgH="711000" progId="Equation.DSMT4">
                    <p:embed/>
                  </p:oleObj>
                </mc:Choice>
                <mc:Fallback>
                  <p:oleObj name="Equation" r:id="rId3" imgW="2819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840" y="1137334"/>
                          <a:ext cx="208597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39425"/>
                </p:ext>
              </p:extLst>
            </p:nvPr>
          </p:nvGraphicFramePr>
          <p:xfrm>
            <a:off x="4980855" y="1911881"/>
            <a:ext cx="21812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1" name="Equation" r:id="rId5" imgW="2946400" imgH="711200" progId="Equation.DSMT4">
                    <p:embed/>
                  </p:oleObj>
                </mc:Choice>
                <mc:Fallback>
                  <p:oleObj name="Equation" r:id="rId5" imgW="2946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855" y="1911881"/>
                          <a:ext cx="218122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7230"/>
              </p:ext>
            </p:extLst>
          </p:nvPr>
        </p:nvGraphicFramePr>
        <p:xfrm>
          <a:off x="325115" y="2631356"/>
          <a:ext cx="2809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2" name="Equation" r:id="rId7" imgW="3797300" imgH="711200" progId="Equation.DSMT4">
                  <p:embed/>
                </p:oleObj>
              </mc:Choice>
              <mc:Fallback>
                <p:oleObj name="Equation" r:id="rId7" imgW="379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5" y="2631356"/>
                        <a:ext cx="2809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87148"/>
              </p:ext>
            </p:extLst>
          </p:nvPr>
        </p:nvGraphicFramePr>
        <p:xfrm>
          <a:off x="3700462" y="2708920"/>
          <a:ext cx="54435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3" name="Equation" r:id="rId9" imgW="9283680" imgH="1663560" progId="Equation.DSMT4">
                  <p:embed/>
                </p:oleObj>
              </mc:Choice>
              <mc:Fallback>
                <p:oleObj name="Equation" r:id="rId9" imgW="928368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2" y="2708920"/>
                        <a:ext cx="54435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13095"/>
              </p:ext>
            </p:extLst>
          </p:nvPr>
        </p:nvGraphicFramePr>
        <p:xfrm>
          <a:off x="196528" y="3855319"/>
          <a:ext cx="2817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4"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8" y="3855319"/>
                        <a:ext cx="2817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79406"/>
              </p:ext>
            </p:extLst>
          </p:nvPr>
        </p:nvGraphicFramePr>
        <p:xfrm>
          <a:off x="3683000" y="4076700"/>
          <a:ext cx="4997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5" name="Equation" r:id="rId13" imgW="8521560" imgH="1612800" progId="Equation.DSMT4">
                  <p:embed/>
                </p:oleObj>
              </mc:Choice>
              <mc:Fallback>
                <p:oleObj name="Equation" r:id="rId13" imgW="852156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76700"/>
                        <a:ext cx="4997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56158"/>
              </p:ext>
            </p:extLst>
          </p:nvPr>
        </p:nvGraphicFramePr>
        <p:xfrm>
          <a:off x="412428" y="5150719"/>
          <a:ext cx="2038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6" name="Equation" r:id="rId15" imgW="2755900" imgH="711200" progId="Equation.DSMT4">
                  <p:embed/>
                </p:oleObj>
              </mc:Choice>
              <mc:Fallback>
                <p:oleObj name="Equation" r:id="rId15" imgW="275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8" y="5150719"/>
                        <a:ext cx="2038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7774"/>
              </p:ext>
            </p:extLst>
          </p:nvPr>
        </p:nvGraphicFramePr>
        <p:xfrm>
          <a:off x="3821113" y="5445125"/>
          <a:ext cx="34845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7" name="Equation" r:id="rId17" imgW="5943600" imgH="1612800" progId="Equation.DSMT4">
                  <p:embed/>
                </p:oleObj>
              </mc:Choice>
              <mc:Fallback>
                <p:oleObj name="Equation" r:id="rId17" imgW="59436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445125"/>
                        <a:ext cx="34845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熵的计算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以二分类为例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2869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243411"/>
            <a:ext cx="8437885" cy="3209925"/>
            <a:chOff x="598165" y="1844824"/>
            <a:chExt cx="8437885" cy="3209925"/>
          </a:xfrm>
        </p:grpSpPr>
        <p:pic>
          <p:nvPicPr>
            <p:cNvPr id="39939" name="Picture 4" descr="D:\py文件\决策树课资料\ppt\一、决策树引入与ID3\log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1844824"/>
              <a:ext cx="4279900" cy="320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5" descr="D:\py文件\决策树课资料\ppt\一、决策树引入与ID3\lo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5" y="1877293"/>
              <a:ext cx="4086225" cy="306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67544" y="367615"/>
            <a:ext cx="8229600" cy="601156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信息熵的特点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98165" y="968771"/>
            <a:ext cx="778985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从图中可以看出，当两个类别比例相等时，熵值最大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也就是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均匀分布时熵最大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当其中一个类别的比例越来越大时，熵值就越小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数据集越纯净，熵越小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为了计算方便熵的计算经常选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为底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96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12415"/>
              </p:ext>
            </p:extLst>
          </p:nvPr>
        </p:nvGraphicFramePr>
        <p:xfrm>
          <a:off x="1547664" y="1052736"/>
          <a:ext cx="6913564" cy="539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19"/>
                <a:gridCol w="1105519"/>
                <a:gridCol w="1105519"/>
                <a:gridCol w="1508535"/>
                <a:gridCol w="1080244"/>
                <a:gridCol w="1008228"/>
              </a:tblGrid>
              <a:tr h="365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0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52320" y="1052736"/>
            <a:ext cx="0" cy="532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0" y="5949950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条件熵</a:t>
            </a:r>
            <a:endParaRPr lang="zh-CN" altLang="en-US" sz="1400" dirty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19136" y="5517232"/>
            <a:ext cx="755650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熵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：信贷类别预测样本</a:t>
            </a: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0" y="6380386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增益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2915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1368</Words>
  <Application>Microsoft Office PowerPoint</Application>
  <PresentationFormat>全屏显示(4:3)</PresentationFormat>
  <Paragraphs>359</Paragraphs>
  <Slides>21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2_Marketing 16x9</vt:lpstr>
      <vt:lpstr>Equation</vt:lpstr>
      <vt:lpstr>本章授课内容</vt:lpstr>
      <vt:lpstr>1.1 决策树的结构</vt:lpstr>
      <vt:lpstr>1.1 决策树的结构</vt:lpstr>
      <vt:lpstr>1.3 ID3算法特点</vt:lpstr>
      <vt:lpstr>2.1 三种衡量方式</vt:lpstr>
      <vt:lpstr>2.1 信息熵介绍</vt:lpstr>
      <vt:lpstr>2.1 熵的计算:(以二分类为例）</vt:lpstr>
      <vt:lpstr>2.1 信息熵的特点</vt:lpstr>
      <vt:lpstr>例1：信贷类别预测样本</vt:lpstr>
      <vt:lpstr>样本空间符号表达：</vt:lpstr>
      <vt:lpstr>2.1 熵(信息熵、经验熵)</vt:lpstr>
      <vt:lpstr>2.2 条件熵</vt:lpstr>
      <vt:lpstr>2.2 条件熵</vt:lpstr>
      <vt:lpstr>2.3 信息增益(Information Gain)</vt:lpstr>
      <vt:lpstr>2.3 信息增益: ID3算法选取特征的标准</vt:lpstr>
      <vt:lpstr>2.3 信息增益率(IG Ratio)</vt:lpstr>
      <vt:lpstr>3. 如何确定最优特征：</vt:lpstr>
      <vt:lpstr>3.1 计算信息熵：clac_shannon_ent</vt:lpstr>
      <vt:lpstr>3.2 split_data函数：</vt:lpstr>
      <vt:lpstr>3.3 获取信息增益最大的特征</vt:lpstr>
      <vt:lpstr>3.3 利用信息增益获取最优分割特征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312</cp:revision>
  <dcterms:created xsi:type="dcterms:W3CDTF">2017-12-07T03:33:58Z</dcterms:created>
  <dcterms:modified xsi:type="dcterms:W3CDTF">2018-02-07T06:43:18Z</dcterms:modified>
</cp:coreProperties>
</file>