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6"/>
  </p:notesMasterIdLst>
  <p:sldIdLst>
    <p:sldId id="302" r:id="rId3"/>
    <p:sldId id="311" r:id="rId4"/>
    <p:sldId id="303" r:id="rId5"/>
    <p:sldId id="304" r:id="rId6"/>
    <p:sldId id="306" r:id="rId7"/>
    <p:sldId id="305" r:id="rId8"/>
    <p:sldId id="309" r:id="rId9"/>
    <p:sldId id="307" r:id="rId10"/>
    <p:sldId id="30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41.wmf"/><Relationship Id="rId4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149FB-42BF-4F29-A0CD-81E3CE36B54D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A92E9-FAD6-48CA-9B6F-66AEC476A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4608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9825" y="682625"/>
            <a:ext cx="4572000" cy="3429000"/>
          </a:xfrm>
        </p:spPr>
      </p:sp>
      <p:sp>
        <p:nvSpPr>
          <p:cNvPr id="76803" name="文本占位符 4608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1225" y="4340225"/>
            <a:ext cx="50292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I : the expected information needed to classify a given sample</a:t>
            </a:r>
          </a:p>
          <a:p>
            <a:pPr eaLnBrk="1" hangingPunct="1"/>
            <a:r>
              <a:rPr lang="en-US" altLang="zh-CN" smtClean="0"/>
              <a:t>E (entropy) : expected information based on the partitioning into subsets by A</a:t>
            </a:r>
          </a:p>
          <a:p>
            <a:pPr eaLnBrk="1" hangingPunct="1"/>
            <a:r>
              <a:rPr lang="en-US" altLang="zh-CN" smtClean="0"/>
              <a:t> arbitrary tuple</a:t>
            </a:r>
            <a:r>
              <a:rPr lang="zh-CN" altLang="en-US" smtClean="0"/>
              <a:t>：任意元组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049"/>
          <p:cNvSpPr>
            <a:spLocks noChangeArrowheads="1"/>
          </p:cNvSpPr>
          <p:nvPr/>
        </p:nvSpPr>
        <p:spPr bwMode="auto"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矩形 2050"/>
          <p:cNvSpPr>
            <a:spLocks noChangeArrowheads="1"/>
          </p:cNvSpPr>
          <p:nvPr/>
        </p:nvSpPr>
        <p:spPr bwMode="auto"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" name="矩形 2051"/>
          <p:cNvSpPr>
            <a:spLocks noChangeArrowheads="1"/>
          </p:cNvSpPr>
          <p:nvPr/>
        </p:nvSpPr>
        <p:spPr bwMode="auto"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矩形 2052"/>
          <p:cNvSpPr>
            <a:spLocks noChangeArrowheads="1"/>
          </p:cNvSpPr>
          <p:nvPr/>
        </p:nvSpPr>
        <p:spPr bwMode="auto"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" name="矩形 2053"/>
          <p:cNvSpPr>
            <a:spLocks noChangeArrowheads="1"/>
          </p:cNvSpPr>
          <p:nvPr/>
        </p:nvSpPr>
        <p:spPr bwMode="auto"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" name="矩形 2054"/>
          <p:cNvSpPr>
            <a:spLocks noChangeArrowheads="1"/>
          </p:cNvSpPr>
          <p:nvPr/>
        </p:nvSpPr>
        <p:spPr bwMode="auto"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056" name="标题 2055"/>
          <p:cNvSpPr>
            <a:spLocks noGrp="1"/>
          </p:cNvSpPr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ctr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7" name="副标题 2056"/>
          <p:cNvSpPr>
            <a:spLocks noGrp="1"/>
          </p:cNvSpPr>
          <p:nvPr>
            <p:ph type="subTitle" sz="quarter" idx="1"/>
          </p:nvPr>
        </p:nvSpPr>
        <p:spPr>
          <a:xfrm>
            <a:off x="161925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2057"/>
          <p:cNvSpPr>
            <a:spLocks noGrp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 anchor="t"/>
          <a:lstStyle>
            <a:lvl1pPr>
              <a:defRPr sz="1400">
                <a:latin typeface="Times New Roman" panose="02020603050405020304" pitchFamily="2" charset="0"/>
                <a:ea typeface="PMingLiU" pitchFamily="2" charset="-12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页脚占位符 2058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anchor="t"/>
          <a:lstStyle>
            <a:lvl1pPr algn="ctr">
              <a:defRPr sz="1400">
                <a:latin typeface="Times New Roman" panose="02020603050405020304" pitchFamily="2" charset="0"/>
                <a:ea typeface="PMingLiU" pitchFamily="2" charset="-12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灯片编号占位符 2059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8284B-67EC-492E-8933-597F6056AB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37"/>
      </p:ext>
    </p:extLst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573E9-3F8E-4FA0-9918-B78DF76C76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572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5D33C-AD6D-4703-A82B-9CEC5BF699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4829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21B6B-6F00-447E-9D0E-FAF0D796A5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16761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828675" y="119697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 b="1"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403350" y="2781300"/>
            <a:ext cx="6400800" cy="10064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099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 sz="1400"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100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ctr">
              <a:defRPr sz="1400"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4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DDC5B-D43C-4479-B1A8-3580C12AFEC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939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4C1BB-5AC4-4A8A-9E47-B59A10793C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8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2CB22-F4E0-47F5-AE90-B52407ABE7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5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C4B0B-E4E6-449D-9C45-406974EA43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9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26F58-1057-4D26-B267-DF8B9A529F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6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ED3A1-C24B-4DA9-9395-E4A447636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87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5D58B-DAF1-4BBC-9ED8-6424B0C183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1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3EA2D-3CC4-48D0-B3C3-8A631F85EA2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43162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DA52E-753C-4B93-9EC1-C99789712D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71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7EC34-1755-4BB5-BA09-4604E9B841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58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7A23-CF3F-4DC8-B120-B5A88427199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55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CC6E8-6AAB-41B5-AC8B-20815F60AC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9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8FC58-2746-4164-BA83-5F229699ABA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81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1A033-BA0A-4321-8C1B-C3AD6ACA0A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9744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26001-8256-4CBA-9A4B-1C1F3001BB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3368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09056-1183-4D14-8F2D-4CE72197EC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9281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C34E0-B133-4C31-9224-02F780EF2C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8981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A7A90-D4AE-4B00-AD25-F458601593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1250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3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103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3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0866C-7397-4DA6-816C-99171DDCF5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231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7" name="矩形 1026"/>
          <p:cNvSpPr>
            <a:spLocks noChangeArrowheads="1"/>
          </p:cNvSpPr>
          <p:nvPr/>
        </p:nvSpPr>
        <p:spPr bwMode="auto"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8" name="矩形 1027"/>
          <p:cNvSpPr>
            <a:spLocks noChangeArrowheads="1"/>
          </p:cNvSpPr>
          <p:nvPr/>
        </p:nvSpPr>
        <p:spPr bwMode="auto"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矩形 1028"/>
          <p:cNvSpPr>
            <a:spLocks noChangeArrowheads="1"/>
          </p:cNvSpPr>
          <p:nvPr/>
        </p:nvSpPr>
        <p:spPr bwMode="auto"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0" name="矩形 1029"/>
          <p:cNvSpPr>
            <a:spLocks noChangeArrowheads="1"/>
          </p:cNvSpPr>
          <p:nvPr/>
        </p:nvSpPr>
        <p:spPr bwMode="auto">
          <a:xfrm>
            <a:off x="0" y="3795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1" name="标题 10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198438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2" name="文本占位符 103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555750"/>
            <a:ext cx="800100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日期占位符 1032"/>
          <p:cNvSpPr>
            <a:spLocks noGrp="1"/>
          </p:cNvSpPr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latin typeface="Times New Roman" panose="02020603050405020304" pitchFamily="2" charset="0"/>
                <a:ea typeface="PMingLiU" pitchFamily="2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4" name="页脚占位符 1033"/>
          <p:cNvSpPr>
            <a:spLocks noGrp="1"/>
          </p:cNvSpPr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>
                <a:latin typeface="Times New Roman" panose="02020603050405020304" pitchFamily="2" charset="0"/>
                <a:ea typeface="PMingLiU" pitchFamily="2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灯片编号占位符 1034"/>
          <p:cNvSpPr>
            <a:spLocks noGrp="1"/>
          </p:cNvSpPr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fld id="{5D5E8290-3B89-47CB-BA2C-AC71FFBA27F5}" type="slidenum">
              <a:rPr lang="en-US" altLang="zh-CN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32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txStyles>
    <p:titleStyle>
      <a:lvl1pPr algn="l" rtl="0" eaLnBrk="0" fontAlgn="t" hangingPunct="0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 kern="1200">
          <a:solidFill>
            <a:srgbClr val="074888"/>
          </a:solidFill>
          <a:latin typeface="+mj-lt"/>
          <a:ea typeface="+mj-ea"/>
          <a:cs typeface="+mj-cs"/>
        </a:defRPr>
      </a:lvl1pPr>
      <a:lvl2pPr algn="l" rtl="0" eaLnBrk="0" fontAlgn="t" hangingPunct="0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>
          <a:solidFill>
            <a:srgbClr val="074888"/>
          </a:solidFill>
          <a:latin typeface="Arial" pitchFamily="34" charset="0"/>
          <a:ea typeface="楷体_GB2312" pitchFamily="1" charset="-122"/>
        </a:defRPr>
      </a:lvl2pPr>
      <a:lvl3pPr algn="l" rtl="0" eaLnBrk="0" fontAlgn="t" hangingPunct="0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>
          <a:solidFill>
            <a:srgbClr val="074888"/>
          </a:solidFill>
          <a:latin typeface="Arial" pitchFamily="34" charset="0"/>
          <a:ea typeface="楷体_GB2312" pitchFamily="1" charset="-122"/>
        </a:defRPr>
      </a:lvl3pPr>
      <a:lvl4pPr algn="l" rtl="0" eaLnBrk="0" fontAlgn="t" hangingPunct="0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>
          <a:solidFill>
            <a:srgbClr val="074888"/>
          </a:solidFill>
          <a:latin typeface="Arial" pitchFamily="34" charset="0"/>
          <a:ea typeface="楷体_GB2312" pitchFamily="1" charset="-122"/>
        </a:defRPr>
      </a:lvl4pPr>
      <a:lvl5pPr algn="l" rtl="0" eaLnBrk="0" fontAlgn="t" hangingPunct="0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>
          <a:solidFill>
            <a:srgbClr val="074888"/>
          </a:solidFill>
          <a:latin typeface="Arial" pitchFamily="34" charset="0"/>
          <a:ea typeface="楷体_GB2312" pitchFamily="1" charset="-122"/>
        </a:defRPr>
      </a:lvl5pPr>
      <a:lvl6pPr marL="457200" algn="l" rtl="0" fontAlgn="t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>
          <a:solidFill>
            <a:srgbClr val="074888"/>
          </a:solidFill>
          <a:latin typeface="Arial" pitchFamily="34" charset="0"/>
          <a:ea typeface="楷体_GB2312" pitchFamily="1" charset="-122"/>
        </a:defRPr>
      </a:lvl6pPr>
      <a:lvl7pPr marL="914400" algn="l" rtl="0" fontAlgn="t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>
          <a:solidFill>
            <a:srgbClr val="074888"/>
          </a:solidFill>
          <a:latin typeface="Arial" pitchFamily="34" charset="0"/>
          <a:ea typeface="楷体_GB2312" pitchFamily="1" charset="-122"/>
        </a:defRPr>
      </a:lvl7pPr>
      <a:lvl8pPr marL="1371600" algn="l" rtl="0" fontAlgn="t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>
          <a:solidFill>
            <a:srgbClr val="074888"/>
          </a:solidFill>
          <a:latin typeface="Arial" pitchFamily="34" charset="0"/>
          <a:ea typeface="楷体_GB2312" pitchFamily="1" charset="-122"/>
        </a:defRPr>
      </a:lvl8pPr>
      <a:lvl9pPr marL="1828800" algn="l" rtl="0" fontAlgn="t">
        <a:lnSpc>
          <a:spcPts val="32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 b="1">
          <a:solidFill>
            <a:srgbClr val="074888"/>
          </a:solidFill>
          <a:latin typeface="Arial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itchFamily="2" charset="2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4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4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07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307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fld id="{A562CD73-A4BF-4A60-ACA7-8963AE94486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8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PMingLiU" pitchFamily="2" charset="-12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png"/><Relationship Id="rId5" Type="http://schemas.openxmlformats.org/officeDocument/2006/relationships/oleObject" Target="../embeddings/oleObject57.bin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1.png"/><Relationship Id="rId9" Type="http://schemas.openxmlformats.org/officeDocument/2006/relationships/image" Target="../media/image5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3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6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1.png"/><Relationship Id="rId10" Type="http://schemas.openxmlformats.org/officeDocument/2006/relationships/image" Target="../media/image65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6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6145"/>
          <p:cNvSpPr/>
          <p:nvPr/>
        </p:nvSpPr>
        <p:spPr>
          <a:xfrm>
            <a:off x="611560" y="1124744"/>
            <a:ext cx="4824412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buSzPct val="100000"/>
              <a:buFont typeface="Arial" pitchFamily="34" charset="0"/>
              <a:buNone/>
              <a:defRPr/>
            </a:pPr>
            <a:r>
              <a:rPr lang="zh-CN" altLang="en-US" sz="5400" noProof="1" smtClean="0">
                <a:solidFill>
                  <a:srgbClr val="074888"/>
                </a:solidFill>
                <a:effectLst/>
                <a:ea typeface="楷体_GB2312" pitchFamily="1" charset="-122"/>
              </a:rPr>
              <a:t>决策树</a:t>
            </a:r>
            <a:r>
              <a:rPr lang="en-US" altLang="zh-CN" sz="5400" noProof="1" smtClean="0">
                <a:solidFill>
                  <a:srgbClr val="074888"/>
                </a:solidFill>
                <a:effectLst/>
                <a:ea typeface="楷体_GB2312" pitchFamily="1" charset="-122"/>
              </a:rPr>
              <a:t>-C4.5</a:t>
            </a:r>
            <a:r>
              <a:rPr lang="zh-CN" altLang="en-US" sz="5400" dirty="0">
                <a:solidFill>
                  <a:srgbClr val="074888"/>
                </a:solidFill>
                <a:effectLst/>
                <a:ea typeface="楷体_GB2312" pitchFamily="1" charset="-122"/>
              </a:rPr>
              <a:t/>
            </a:r>
            <a:br>
              <a:rPr lang="zh-CN" altLang="en-US" sz="5400" dirty="0">
                <a:solidFill>
                  <a:srgbClr val="074888"/>
                </a:solidFill>
                <a:effectLst/>
                <a:ea typeface="楷体_GB2312" pitchFamily="1" charset="-122"/>
              </a:rPr>
            </a:br>
            <a:r>
              <a:rPr lang="zh-CN" altLang="en-US" sz="5400" b="0" noProof="1">
                <a:solidFill>
                  <a:srgbClr val="074888"/>
                </a:solidFill>
              </a:rPr>
              <a:t>Decision Tree</a:t>
            </a:r>
          </a:p>
        </p:txBody>
      </p:sp>
      <p:sp>
        <p:nvSpPr>
          <p:cNvPr id="4" name="矩形 3"/>
          <p:cNvSpPr/>
          <p:nvPr/>
        </p:nvSpPr>
        <p:spPr>
          <a:xfrm>
            <a:off x="3046468" y="3501008"/>
            <a:ext cx="4824412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buSzPct val="100000"/>
              <a:buFont typeface="Arial" pitchFamily="34" charset="0"/>
              <a:buNone/>
              <a:defRPr/>
            </a:pPr>
            <a:r>
              <a:rPr lang="zh-CN" altLang="en-US" sz="4000" noProof="1" smtClean="0">
                <a:solidFill>
                  <a:schemeClr val="tx1"/>
                </a:solidFill>
                <a:effectLst/>
                <a:ea typeface="楷体_GB2312" pitchFamily="1" charset="-122"/>
              </a:rPr>
              <a:t>如果特征是连续变量怎么办？</a:t>
            </a:r>
            <a:endParaRPr lang="en-US" altLang="zh-CN" sz="4000" noProof="1" smtClean="0">
              <a:solidFill>
                <a:schemeClr val="tx1"/>
              </a:solidFill>
              <a:effectLst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9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02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单变量树</a:t>
            </a:r>
          </a:p>
        </p:txBody>
      </p:sp>
      <p:sp>
        <p:nvSpPr>
          <p:cNvPr id="29699" name="文本占位符 10242"/>
          <p:cNvSpPr>
            <a:spLocks noGrp="1" noChangeArrowheads="1"/>
          </p:cNvSpPr>
          <p:nvPr>
            <p:ph type="body" idx="1"/>
          </p:nvPr>
        </p:nvSpPr>
        <p:spPr>
          <a:xfrm>
            <a:off x="468313" y="1055688"/>
            <a:ext cx="8280400" cy="5541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zh-CN" altLang="en-US" sz="2400" smtClean="0">
                <a:latin typeface="宋体" pitchFamily="2" charset="-122"/>
              </a:rPr>
              <a:t>每个内部节点中的测试只使用一个输入维。如果使用的输入维   是离散的，取</a:t>
            </a:r>
            <a:r>
              <a:rPr lang="zh-CN" altLang="en-US" sz="2400" i="1" smtClean="0">
                <a:latin typeface="Times New Roman" pitchFamily="18" charset="0"/>
              </a:rPr>
              <a:t>n</a:t>
            </a:r>
            <a:r>
              <a:rPr lang="zh-CN" altLang="en-US" sz="2400" smtClean="0">
                <a:latin typeface="宋体" pitchFamily="2" charset="-122"/>
              </a:rPr>
              <a:t>个可能的值之一，则该节点检测    的值，并取相应的分支，实现一个</a:t>
            </a:r>
            <a:r>
              <a:rPr lang="zh-CN" altLang="en-US" sz="2400" i="1" smtClean="0">
                <a:latin typeface="Times New Roman" pitchFamily="18" charset="0"/>
              </a:rPr>
              <a:t>n</a:t>
            </a:r>
            <a:r>
              <a:rPr lang="zh-CN" altLang="en-US" sz="2400" smtClean="0">
                <a:latin typeface="宋体" pitchFamily="2" charset="-122"/>
              </a:rPr>
              <a:t>路划分。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宋体" pitchFamily="2" charset="-122"/>
              </a:rPr>
              <a:t>     决策点具有离散分支，而数值输入应当离散化。如果   是数值的（有序的），则测试函数是比较：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宋体" pitchFamily="2" charset="-122"/>
              </a:rPr>
              <a:t>     其中   是适当选择阈值。该决策节点将输入空间一份为二：             和              ，称为一个二元划分。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宋体" pitchFamily="2" charset="-122"/>
              </a:rPr>
              <a:t>     决策树根据所选取的属性是数值型还是离散型，每次将数据划分成两个或</a:t>
            </a:r>
            <a:r>
              <a:rPr lang="zh-CN" altLang="en-US" sz="2400" i="1" smtClean="0">
                <a:latin typeface="Times New Roman" pitchFamily="18" charset="0"/>
              </a:rPr>
              <a:t>n</a:t>
            </a:r>
            <a:r>
              <a:rPr lang="zh-CN" altLang="en-US" sz="2400" smtClean="0">
                <a:latin typeface="宋体" pitchFamily="2" charset="-122"/>
              </a:rPr>
              <a:t>个子集。然后使用对应的子集递归地进行划分，直到不需要划分，此时，创建一个树叶节点标记它。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latin typeface="宋体" pitchFamily="2" charset="-122"/>
            </a:endParaRPr>
          </a:p>
        </p:txBody>
      </p:sp>
      <p:graphicFrame>
        <p:nvGraphicFramePr>
          <p:cNvPr id="29700" name="对象 10243"/>
          <p:cNvGraphicFramePr>
            <a:graphicFrameLocks noChangeAspect="1"/>
          </p:cNvGraphicFramePr>
          <p:nvPr/>
        </p:nvGraphicFramePr>
        <p:xfrm>
          <a:off x="2124075" y="1412875"/>
          <a:ext cx="4397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r:id="rId3" imgW="166718" imgH="218044" progId="Equation.3">
                  <p:embed/>
                </p:oleObj>
              </mc:Choice>
              <mc:Fallback>
                <p:oleObj r:id="rId3" imgW="166718" imgH="2180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12875"/>
                        <a:ext cx="4397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10244"/>
          <p:cNvGraphicFramePr>
            <a:graphicFrameLocks noChangeAspect="1"/>
          </p:cNvGraphicFramePr>
          <p:nvPr/>
        </p:nvGraphicFramePr>
        <p:xfrm>
          <a:off x="1331913" y="1773238"/>
          <a:ext cx="4397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r:id="rId5" imgW="166718" imgH="218044" progId="Equation.3">
                  <p:embed/>
                </p:oleObj>
              </mc:Choice>
              <mc:Fallback>
                <p:oleObj r:id="rId5" imgW="166718" imgH="2180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4397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10245"/>
          <p:cNvGraphicFramePr>
            <a:graphicFrameLocks noChangeAspect="1"/>
          </p:cNvGraphicFramePr>
          <p:nvPr/>
        </p:nvGraphicFramePr>
        <p:xfrm>
          <a:off x="8316913" y="2420938"/>
          <a:ext cx="4397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r:id="rId6" imgW="166718" imgH="218044" progId="Equation.3">
                  <p:embed/>
                </p:oleObj>
              </mc:Choice>
              <mc:Fallback>
                <p:oleObj r:id="rId6" imgW="166718" imgH="2180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2420938"/>
                        <a:ext cx="4397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10246"/>
          <p:cNvGraphicFramePr>
            <a:graphicFrameLocks noChangeAspect="1"/>
          </p:cNvGraphicFramePr>
          <p:nvPr/>
        </p:nvGraphicFramePr>
        <p:xfrm>
          <a:off x="3563938" y="3213100"/>
          <a:ext cx="23764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r:id="rId7" imgW="891296" imgH="216236" progId="Equation.3">
                  <p:embed/>
                </p:oleObj>
              </mc:Choice>
              <mc:Fallback>
                <p:oleObj r:id="rId7" imgW="891296" imgH="216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13100"/>
                        <a:ext cx="23764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10247"/>
          <p:cNvGraphicFramePr>
            <a:graphicFrameLocks noChangeAspect="1"/>
          </p:cNvGraphicFramePr>
          <p:nvPr/>
        </p:nvGraphicFramePr>
        <p:xfrm>
          <a:off x="1908175" y="3789363"/>
          <a:ext cx="5254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r:id="rId9" imgW="255916" imgH="192028" progId="Equation.3">
                  <p:embed/>
                </p:oleObj>
              </mc:Choice>
              <mc:Fallback>
                <p:oleObj r:id="rId9" imgW="255916" imgH="192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89363"/>
                        <a:ext cx="5254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10248"/>
          <p:cNvGraphicFramePr>
            <a:graphicFrameLocks noChangeAspect="1"/>
          </p:cNvGraphicFramePr>
          <p:nvPr/>
        </p:nvGraphicFramePr>
        <p:xfrm>
          <a:off x="1692275" y="4221163"/>
          <a:ext cx="20145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r:id="rId11" imgW="1018728" imgH="216236" progId="Equation.3">
                  <p:embed/>
                </p:oleObj>
              </mc:Choice>
              <mc:Fallback>
                <p:oleObj r:id="rId11" imgW="1018728" imgH="216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21163"/>
                        <a:ext cx="20145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10249"/>
          <p:cNvGraphicFramePr>
            <a:graphicFrameLocks noChangeAspect="1"/>
          </p:cNvGraphicFramePr>
          <p:nvPr/>
        </p:nvGraphicFramePr>
        <p:xfrm>
          <a:off x="4140200" y="4221163"/>
          <a:ext cx="20875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r:id="rId13" imgW="1018728" imgH="216236" progId="Equation.3">
                  <p:embed/>
                </p:oleObj>
              </mc:Choice>
              <mc:Fallback>
                <p:oleObj r:id="rId13" imgW="1018728" imgH="216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21163"/>
                        <a:ext cx="20875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8290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决策树分类</a:t>
            </a:r>
          </a:p>
        </p:txBody>
      </p:sp>
      <p:sp>
        <p:nvSpPr>
          <p:cNvPr id="11267" name="矩形 11266"/>
          <p:cNvSpPr>
            <a:spLocks noChangeArrowheads="1"/>
          </p:cNvSpPr>
          <p:nvPr/>
        </p:nvSpPr>
        <p:spPr bwMode="auto">
          <a:xfrm>
            <a:off x="755650" y="1557338"/>
            <a:ext cx="80010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47788" indent="-433388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AutoNum type="arabicPeriod"/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训练阶段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从给定的训练数据集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DB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，构造出一棵决策树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	              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class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DecisionTree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DB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  <a:p>
            <a:pPr lvl="2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None/>
            </a:pPr>
            <a:endParaRPr lang="en-US" altLang="zh-CN" sz="1900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AutoNum type="arabicPeriod" startAt="2"/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分类阶段</a:t>
            </a:r>
          </a:p>
          <a:p>
            <a:pPr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从根开始，按照决策树的分类属性逐层往下划分，直到叶节点，获得概念（决策、分类）结果。</a:t>
            </a:r>
            <a:endParaRPr lang="en-US" altLang="zh-CN" sz="2400" i="1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                       y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DecisionTree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2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49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22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a Decision Tree</a:t>
            </a:r>
          </a:p>
        </p:txBody>
      </p:sp>
      <p:sp>
        <p:nvSpPr>
          <p:cNvPr id="31747" name="文本占位符 12290"/>
          <p:cNvSpPr>
            <a:spLocks noGrp="1" noChangeArrowheads="1"/>
          </p:cNvSpPr>
          <p:nvPr>
            <p:ph type="body" idx="1"/>
          </p:nvPr>
        </p:nvSpPr>
        <p:spPr>
          <a:xfrm>
            <a:off x="3563938" y="1701800"/>
            <a:ext cx="5389562" cy="44656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 </a:t>
            </a:r>
            <a:endParaRPr lang="zh-CN" altLang="en-US" sz="2400" smtClean="0"/>
          </a:p>
        </p:txBody>
      </p:sp>
      <p:graphicFrame>
        <p:nvGraphicFramePr>
          <p:cNvPr id="31748" name="对象 12291"/>
          <p:cNvGraphicFramePr>
            <a:graphicFrameLocks/>
          </p:cNvGraphicFramePr>
          <p:nvPr/>
        </p:nvGraphicFramePr>
        <p:xfrm>
          <a:off x="1044575" y="1341438"/>
          <a:ext cx="743902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r:id="rId3" imgW="7438095" imgH="4715533" progId="PBrush">
                  <p:embed/>
                </p:oleObj>
              </mc:Choice>
              <mc:Fallback>
                <p:oleObj r:id="rId3" imgW="7438095" imgH="4715533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341438"/>
                        <a:ext cx="743902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9094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3313"/>
          <p:cNvSpPr>
            <a:spLocks noGrp="1" noChangeArrowheads="1"/>
          </p:cNvSpPr>
          <p:nvPr>
            <p:ph type="title"/>
          </p:nvPr>
        </p:nvSpPr>
        <p:spPr>
          <a:xfrm>
            <a:off x="828675" y="333375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Another Example of Decision Tree</a:t>
            </a:r>
          </a:p>
        </p:txBody>
      </p:sp>
      <p:sp>
        <p:nvSpPr>
          <p:cNvPr id="32771" name="文本占位符 13314"/>
          <p:cNvSpPr>
            <a:spLocks noGrp="1" noChangeArrowheads="1"/>
          </p:cNvSpPr>
          <p:nvPr>
            <p:ph type="body" idx="1"/>
          </p:nvPr>
        </p:nvSpPr>
        <p:spPr>
          <a:xfrm>
            <a:off x="3563938" y="1701800"/>
            <a:ext cx="5389562" cy="44656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 </a:t>
            </a:r>
            <a:endParaRPr lang="zh-CN" altLang="en-US" sz="2400" smtClean="0"/>
          </a:p>
        </p:txBody>
      </p:sp>
      <p:pic>
        <p:nvPicPr>
          <p:cNvPr id="32772" name="图片 13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1800"/>
            <a:ext cx="73818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8252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43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Model to Test Data</a:t>
            </a:r>
          </a:p>
        </p:txBody>
      </p:sp>
      <p:grpSp>
        <p:nvGrpSpPr>
          <p:cNvPr id="33795" name="组合 14338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0" y="0"/>
            <a:chExt cx="2451" cy="1694"/>
          </a:xfrm>
        </p:grpSpPr>
        <p:sp>
          <p:nvSpPr>
            <p:cNvPr id="33800" name="直接连接符 14339"/>
            <p:cNvSpPr>
              <a:spLocks noChangeShapeType="1"/>
            </p:cNvSpPr>
            <p:nvPr/>
          </p:nvSpPr>
          <p:spPr bwMode="auto">
            <a:xfrm>
              <a:off x="1271" y="1124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1" name="直接连接符 14340"/>
            <p:cNvSpPr>
              <a:spLocks noChangeShapeType="1"/>
            </p:cNvSpPr>
            <p:nvPr/>
          </p:nvSpPr>
          <p:spPr bwMode="auto">
            <a:xfrm flipH="1">
              <a:off x="559" y="1124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2" name="直接连接符 14341"/>
            <p:cNvSpPr>
              <a:spLocks noChangeShapeType="1"/>
            </p:cNvSpPr>
            <p:nvPr/>
          </p:nvSpPr>
          <p:spPr bwMode="auto">
            <a:xfrm flipH="1">
              <a:off x="966" y="624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3" name="直接连接符 14342"/>
            <p:cNvSpPr>
              <a:spLocks noChangeShapeType="1"/>
            </p:cNvSpPr>
            <p:nvPr/>
          </p:nvSpPr>
          <p:spPr bwMode="auto">
            <a:xfrm>
              <a:off x="1729" y="624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4" name="直接连接符 14343"/>
            <p:cNvSpPr>
              <a:spLocks noChangeShapeType="1"/>
            </p:cNvSpPr>
            <p:nvPr/>
          </p:nvSpPr>
          <p:spPr bwMode="auto">
            <a:xfrm>
              <a:off x="1068" y="166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5" name="直接连接符 14344"/>
            <p:cNvSpPr>
              <a:spLocks noChangeShapeType="1"/>
            </p:cNvSpPr>
            <p:nvPr/>
          </p:nvSpPr>
          <p:spPr bwMode="auto">
            <a:xfrm flipH="1">
              <a:off x="203" y="166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6" name="文本框 14345"/>
            <p:cNvSpPr txBox="1">
              <a:spLocks noChangeArrowheads="1"/>
            </p:cNvSpPr>
            <p:nvPr/>
          </p:nvSpPr>
          <p:spPr bwMode="auto">
            <a:xfrm>
              <a:off x="529" y="0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</a:rPr>
                <a:t>Refund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07" name="文本框 14346"/>
            <p:cNvSpPr txBox="1">
              <a:spLocks noChangeArrowheads="1"/>
            </p:cNvSpPr>
            <p:nvPr/>
          </p:nvSpPr>
          <p:spPr bwMode="auto">
            <a:xfrm>
              <a:off x="1169" y="458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</a:rPr>
                <a:t>MarSt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08" name="文本框 14347"/>
            <p:cNvSpPr txBox="1">
              <a:spLocks noChangeArrowheads="1"/>
            </p:cNvSpPr>
            <p:nvPr/>
          </p:nvSpPr>
          <p:spPr bwMode="auto">
            <a:xfrm>
              <a:off x="712" y="957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</a:rPr>
                <a:t>TaxInc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09" name="圆角矩形 14348"/>
            <p:cNvSpPr>
              <a:spLocks noChangeArrowheads="1"/>
            </p:cNvSpPr>
            <p:nvPr/>
          </p:nvSpPr>
          <p:spPr bwMode="auto">
            <a:xfrm>
              <a:off x="1296" y="1454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endParaRPr>
            </a:p>
          </p:txBody>
        </p:sp>
        <p:sp>
          <p:nvSpPr>
            <p:cNvPr id="33810" name="文本框 14349"/>
            <p:cNvSpPr txBox="1">
              <a:spLocks noChangeArrowheads="1"/>
            </p:cNvSpPr>
            <p:nvPr/>
          </p:nvSpPr>
          <p:spPr bwMode="auto">
            <a:xfrm>
              <a:off x="1248" y="145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</a:rPr>
                <a:t>YES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11" name="圆角矩形 14350"/>
            <p:cNvSpPr>
              <a:spLocks noChangeArrowheads="1"/>
            </p:cNvSpPr>
            <p:nvPr/>
          </p:nvSpPr>
          <p:spPr bwMode="auto">
            <a:xfrm>
              <a:off x="356" y="1465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endParaRPr>
            </a:p>
          </p:txBody>
        </p:sp>
        <p:sp>
          <p:nvSpPr>
            <p:cNvPr id="33812" name="文本框 14351"/>
            <p:cNvSpPr txBox="1">
              <a:spLocks noChangeArrowheads="1"/>
            </p:cNvSpPr>
            <p:nvPr/>
          </p:nvSpPr>
          <p:spPr bwMode="auto">
            <a:xfrm>
              <a:off x="430" y="1456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</a:rPr>
                <a:t>NO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13" name="圆角矩形 14352"/>
            <p:cNvSpPr>
              <a:spLocks noChangeArrowheads="1"/>
            </p:cNvSpPr>
            <p:nvPr/>
          </p:nvSpPr>
          <p:spPr bwMode="auto">
            <a:xfrm>
              <a:off x="0" y="467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endParaRPr>
            </a:p>
          </p:txBody>
        </p:sp>
        <p:sp>
          <p:nvSpPr>
            <p:cNvPr id="33814" name="文本框 14353"/>
            <p:cNvSpPr txBox="1">
              <a:spLocks noChangeArrowheads="1"/>
            </p:cNvSpPr>
            <p:nvPr/>
          </p:nvSpPr>
          <p:spPr bwMode="auto">
            <a:xfrm>
              <a:off x="74" y="458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</a:rPr>
                <a:t>NO</a:t>
              </a:r>
              <a:endParaRPr lang="en-US" altLang="zh-CN" sz="1600">
                <a:solidFill>
                  <a:srgbClr val="00FFFF"/>
                </a:solidFill>
              </a:endParaRPr>
            </a:p>
          </p:txBody>
        </p:sp>
        <p:sp>
          <p:nvSpPr>
            <p:cNvPr id="33815" name="圆角矩形 14354"/>
            <p:cNvSpPr>
              <a:spLocks noChangeArrowheads="1"/>
            </p:cNvSpPr>
            <p:nvPr/>
          </p:nvSpPr>
          <p:spPr bwMode="auto">
            <a:xfrm>
              <a:off x="1824" y="974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endParaRPr>
            </a:p>
          </p:txBody>
        </p:sp>
        <p:sp>
          <p:nvSpPr>
            <p:cNvPr id="33816" name="文本框 14355"/>
            <p:cNvSpPr txBox="1">
              <a:spLocks noChangeArrowheads="1"/>
            </p:cNvSpPr>
            <p:nvPr/>
          </p:nvSpPr>
          <p:spPr bwMode="auto">
            <a:xfrm>
              <a:off x="1886" y="974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</a:rPr>
                <a:t>NO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17" name="文本框 14356"/>
            <p:cNvSpPr txBox="1">
              <a:spLocks noChangeArrowheads="1"/>
            </p:cNvSpPr>
            <p:nvPr/>
          </p:nvSpPr>
          <p:spPr bwMode="auto">
            <a:xfrm>
              <a:off x="100" y="166"/>
              <a:ext cx="3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Yes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18" name="文本框 14357"/>
            <p:cNvSpPr txBox="1">
              <a:spLocks noChangeArrowheads="1"/>
            </p:cNvSpPr>
            <p:nvPr/>
          </p:nvSpPr>
          <p:spPr bwMode="auto">
            <a:xfrm>
              <a:off x="1270" y="166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No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19" name="文本框 14358"/>
            <p:cNvSpPr txBox="1">
              <a:spLocks noChangeArrowheads="1"/>
            </p:cNvSpPr>
            <p:nvPr/>
          </p:nvSpPr>
          <p:spPr bwMode="auto">
            <a:xfrm>
              <a:off x="1917" y="648"/>
              <a:ext cx="5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Married</a:t>
              </a:r>
              <a:r>
                <a:rPr lang="en-US" altLang="zh-CN" sz="16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33820" name="文本框 14359"/>
            <p:cNvSpPr txBox="1">
              <a:spLocks noChangeArrowheads="1"/>
            </p:cNvSpPr>
            <p:nvPr/>
          </p:nvSpPr>
          <p:spPr bwMode="auto">
            <a:xfrm>
              <a:off x="561" y="666"/>
              <a:ext cx="9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Single, Divorced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21" name="文本框 14360"/>
            <p:cNvSpPr txBox="1">
              <a:spLocks noChangeArrowheads="1"/>
            </p:cNvSpPr>
            <p:nvPr/>
          </p:nvSpPr>
          <p:spPr bwMode="auto">
            <a:xfrm>
              <a:off x="270" y="1165"/>
              <a:ext cx="4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&lt; 80K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3822" name="文本框 14361"/>
            <p:cNvSpPr txBox="1">
              <a:spLocks noChangeArrowheads="1"/>
            </p:cNvSpPr>
            <p:nvPr/>
          </p:nvSpPr>
          <p:spPr bwMode="auto">
            <a:xfrm>
              <a:off x="1388" y="1165"/>
              <a:ext cx="4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&gt; 80K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</p:grpSp>
      <p:graphicFrame>
        <p:nvGraphicFramePr>
          <p:cNvPr id="33796" name="对象 14362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r:id="rId5" imgW="4651248" imgH="1575816" progId="Word.Document.8">
                  <p:embed/>
                </p:oleObj>
              </mc:Choice>
              <mc:Fallback>
                <p:oleObj r:id="rId5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本框 14363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Test Data</a:t>
            </a:r>
            <a:endParaRPr lang="en-US" altLang="zh-CN" sz="2000">
              <a:solidFill>
                <a:srgbClr val="808080"/>
              </a:solidFill>
            </a:endParaRPr>
          </a:p>
        </p:txBody>
      </p:sp>
      <p:sp>
        <p:nvSpPr>
          <p:cNvPr id="33798" name="文本框 14364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Start from the root of tree.</a:t>
            </a:r>
          </a:p>
        </p:txBody>
      </p:sp>
      <p:sp>
        <p:nvSpPr>
          <p:cNvPr id="33799" name="直接连接符 14365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781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53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Model to Test Data</a:t>
            </a:r>
          </a:p>
        </p:txBody>
      </p:sp>
      <p:grpSp>
        <p:nvGrpSpPr>
          <p:cNvPr id="34819" name="组合 15362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0" y="0"/>
            <a:chExt cx="2451" cy="1694"/>
          </a:xfrm>
        </p:grpSpPr>
        <p:sp>
          <p:nvSpPr>
            <p:cNvPr id="34823" name="直接连接符 15363"/>
            <p:cNvSpPr>
              <a:spLocks noChangeShapeType="1"/>
            </p:cNvSpPr>
            <p:nvPr/>
          </p:nvSpPr>
          <p:spPr bwMode="auto">
            <a:xfrm>
              <a:off x="1271" y="1124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24" name="直接连接符 15364"/>
            <p:cNvSpPr>
              <a:spLocks noChangeShapeType="1"/>
            </p:cNvSpPr>
            <p:nvPr/>
          </p:nvSpPr>
          <p:spPr bwMode="auto">
            <a:xfrm flipH="1">
              <a:off x="559" y="1124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25" name="直接连接符 15365"/>
            <p:cNvSpPr>
              <a:spLocks noChangeShapeType="1"/>
            </p:cNvSpPr>
            <p:nvPr/>
          </p:nvSpPr>
          <p:spPr bwMode="auto">
            <a:xfrm flipH="1">
              <a:off x="966" y="624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26" name="直接连接符 15366"/>
            <p:cNvSpPr>
              <a:spLocks noChangeShapeType="1"/>
            </p:cNvSpPr>
            <p:nvPr/>
          </p:nvSpPr>
          <p:spPr bwMode="auto">
            <a:xfrm>
              <a:off x="1729" y="624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27" name="直接连接符 15367"/>
            <p:cNvSpPr>
              <a:spLocks noChangeShapeType="1"/>
            </p:cNvSpPr>
            <p:nvPr/>
          </p:nvSpPr>
          <p:spPr bwMode="auto">
            <a:xfrm>
              <a:off x="1068" y="166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28" name="直接连接符 15368"/>
            <p:cNvSpPr>
              <a:spLocks noChangeShapeType="1"/>
            </p:cNvSpPr>
            <p:nvPr/>
          </p:nvSpPr>
          <p:spPr bwMode="auto">
            <a:xfrm flipH="1">
              <a:off x="203" y="166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29" name="文本框 15369"/>
            <p:cNvSpPr txBox="1">
              <a:spLocks noChangeArrowheads="1"/>
            </p:cNvSpPr>
            <p:nvPr/>
          </p:nvSpPr>
          <p:spPr bwMode="auto">
            <a:xfrm>
              <a:off x="529" y="0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</a:rPr>
                <a:t>Refund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30" name="文本框 15370"/>
            <p:cNvSpPr txBox="1">
              <a:spLocks noChangeArrowheads="1"/>
            </p:cNvSpPr>
            <p:nvPr/>
          </p:nvSpPr>
          <p:spPr bwMode="auto">
            <a:xfrm>
              <a:off x="1169" y="458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</a:rPr>
                <a:t>MarSt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31" name="文本框 15371"/>
            <p:cNvSpPr txBox="1">
              <a:spLocks noChangeArrowheads="1"/>
            </p:cNvSpPr>
            <p:nvPr/>
          </p:nvSpPr>
          <p:spPr bwMode="auto">
            <a:xfrm>
              <a:off x="712" y="957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</a:rPr>
                <a:t>TaxInc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32" name="圆角矩形 15372"/>
            <p:cNvSpPr>
              <a:spLocks noChangeArrowheads="1"/>
            </p:cNvSpPr>
            <p:nvPr/>
          </p:nvSpPr>
          <p:spPr bwMode="auto">
            <a:xfrm>
              <a:off x="1296" y="1454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endParaRPr>
            </a:p>
          </p:txBody>
        </p:sp>
        <p:sp>
          <p:nvSpPr>
            <p:cNvPr id="34833" name="文本框 15373"/>
            <p:cNvSpPr txBox="1">
              <a:spLocks noChangeArrowheads="1"/>
            </p:cNvSpPr>
            <p:nvPr/>
          </p:nvSpPr>
          <p:spPr bwMode="auto">
            <a:xfrm>
              <a:off x="1248" y="145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</a:rPr>
                <a:t>YES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34" name="圆角矩形 15374"/>
            <p:cNvSpPr>
              <a:spLocks noChangeArrowheads="1"/>
            </p:cNvSpPr>
            <p:nvPr/>
          </p:nvSpPr>
          <p:spPr bwMode="auto">
            <a:xfrm>
              <a:off x="356" y="1465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endParaRPr>
            </a:p>
          </p:txBody>
        </p:sp>
        <p:sp>
          <p:nvSpPr>
            <p:cNvPr id="34835" name="文本框 15375"/>
            <p:cNvSpPr txBox="1">
              <a:spLocks noChangeArrowheads="1"/>
            </p:cNvSpPr>
            <p:nvPr/>
          </p:nvSpPr>
          <p:spPr bwMode="auto">
            <a:xfrm>
              <a:off x="430" y="1456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</a:rPr>
                <a:t>NO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36" name="圆角矩形 15376"/>
            <p:cNvSpPr>
              <a:spLocks noChangeArrowheads="1"/>
            </p:cNvSpPr>
            <p:nvPr/>
          </p:nvSpPr>
          <p:spPr bwMode="auto">
            <a:xfrm>
              <a:off x="0" y="467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endParaRPr>
            </a:p>
          </p:txBody>
        </p:sp>
        <p:sp>
          <p:nvSpPr>
            <p:cNvPr id="34837" name="文本框 15377"/>
            <p:cNvSpPr txBox="1">
              <a:spLocks noChangeArrowheads="1"/>
            </p:cNvSpPr>
            <p:nvPr/>
          </p:nvSpPr>
          <p:spPr bwMode="auto">
            <a:xfrm>
              <a:off x="74" y="458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</a:rPr>
                <a:t>NO</a:t>
              </a:r>
              <a:endParaRPr lang="en-US" altLang="zh-CN" sz="1600">
                <a:solidFill>
                  <a:srgbClr val="00FFFF"/>
                </a:solidFill>
              </a:endParaRPr>
            </a:p>
          </p:txBody>
        </p:sp>
        <p:sp>
          <p:nvSpPr>
            <p:cNvPr id="34838" name="圆角矩形 15378"/>
            <p:cNvSpPr>
              <a:spLocks noChangeArrowheads="1"/>
            </p:cNvSpPr>
            <p:nvPr/>
          </p:nvSpPr>
          <p:spPr bwMode="auto">
            <a:xfrm>
              <a:off x="1824" y="974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PMingLiU" pitchFamily="2" charset="-120"/>
              </a:endParaRPr>
            </a:p>
          </p:txBody>
        </p:sp>
        <p:sp>
          <p:nvSpPr>
            <p:cNvPr id="34839" name="文本框 15379"/>
            <p:cNvSpPr txBox="1">
              <a:spLocks noChangeArrowheads="1"/>
            </p:cNvSpPr>
            <p:nvPr/>
          </p:nvSpPr>
          <p:spPr bwMode="auto">
            <a:xfrm>
              <a:off x="1886" y="974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</a:rPr>
                <a:t>NO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40" name="文本框 15380"/>
            <p:cNvSpPr txBox="1">
              <a:spLocks noChangeArrowheads="1"/>
            </p:cNvSpPr>
            <p:nvPr/>
          </p:nvSpPr>
          <p:spPr bwMode="auto">
            <a:xfrm>
              <a:off x="100" y="166"/>
              <a:ext cx="3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Yes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41" name="文本框 15381"/>
            <p:cNvSpPr txBox="1">
              <a:spLocks noChangeArrowheads="1"/>
            </p:cNvSpPr>
            <p:nvPr/>
          </p:nvSpPr>
          <p:spPr bwMode="auto">
            <a:xfrm>
              <a:off x="1270" y="166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No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42" name="文本框 15382"/>
            <p:cNvSpPr txBox="1">
              <a:spLocks noChangeArrowheads="1"/>
            </p:cNvSpPr>
            <p:nvPr/>
          </p:nvSpPr>
          <p:spPr bwMode="auto">
            <a:xfrm>
              <a:off x="1917" y="648"/>
              <a:ext cx="5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Married</a:t>
              </a:r>
              <a:r>
                <a:rPr lang="en-US" altLang="zh-CN" sz="16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34843" name="文本框 15383"/>
            <p:cNvSpPr txBox="1">
              <a:spLocks noChangeArrowheads="1"/>
            </p:cNvSpPr>
            <p:nvPr/>
          </p:nvSpPr>
          <p:spPr bwMode="auto">
            <a:xfrm>
              <a:off x="561" y="666"/>
              <a:ext cx="9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Single, Divorced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44" name="文本框 15384"/>
            <p:cNvSpPr txBox="1">
              <a:spLocks noChangeArrowheads="1"/>
            </p:cNvSpPr>
            <p:nvPr/>
          </p:nvSpPr>
          <p:spPr bwMode="auto">
            <a:xfrm>
              <a:off x="270" y="1165"/>
              <a:ext cx="4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&lt; 80K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  <p:sp>
          <p:nvSpPr>
            <p:cNvPr id="34845" name="文本框 15385"/>
            <p:cNvSpPr txBox="1">
              <a:spLocks noChangeArrowheads="1"/>
            </p:cNvSpPr>
            <p:nvPr/>
          </p:nvSpPr>
          <p:spPr bwMode="auto">
            <a:xfrm>
              <a:off x="1388" y="1165"/>
              <a:ext cx="4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&gt; 80K</a:t>
              </a:r>
              <a:endParaRPr lang="en-US" altLang="zh-CN" sz="1600">
                <a:solidFill>
                  <a:srgbClr val="808080"/>
                </a:solidFill>
              </a:endParaRPr>
            </a:p>
          </p:txBody>
        </p:sp>
      </p:grpSp>
      <p:graphicFrame>
        <p:nvGraphicFramePr>
          <p:cNvPr id="34820" name="对象 1538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r:id="rId5" imgW="4651248" imgH="1575816" progId="Word.Document.8">
                  <p:embed/>
                </p:oleObj>
              </mc:Choice>
              <mc:Fallback>
                <p:oleObj r:id="rId5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文本框 1538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Test Data</a:t>
            </a:r>
            <a:endParaRPr lang="en-US" altLang="zh-CN" sz="2000">
              <a:solidFill>
                <a:srgbClr val="808080"/>
              </a:solidFill>
            </a:endParaRPr>
          </a:p>
        </p:txBody>
      </p:sp>
      <p:sp>
        <p:nvSpPr>
          <p:cNvPr id="34822" name="直接连接符 15388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538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63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Model to Test Data</a:t>
            </a:r>
          </a:p>
        </p:txBody>
      </p:sp>
      <p:sp>
        <p:nvSpPr>
          <p:cNvPr id="35843" name="直接连接符 16386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4" name="直接连接符 16387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5" name="直接连接符 16388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6" name="直接连接符 16389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7" name="直接连接符 16390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直接连接符 16391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文本框 16392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Refund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50" name="文本框 16393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MarSt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51" name="文本框 16394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TaxInc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52" name="圆角矩形 16395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5853" name="文本框 16396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54" name="圆角矩形 16397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5855" name="文本框 16398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56" name="圆角矩形 16399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5857" name="文本框 16400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00FFFF"/>
              </a:solidFill>
            </a:endParaRPr>
          </a:p>
        </p:txBody>
      </p:sp>
      <p:sp>
        <p:nvSpPr>
          <p:cNvPr id="35858" name="圆角矩形 16401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5859" name="文本框 16402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60" name="文本框 16403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61" name="文本框 16404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862" name="文本框 16405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Married</a:t>
            </a:r>
            <a:r>
              <a:rPr lang="en-US" altLang="zh-CN" sz="1600">
                <a:solidFill>
                  <a:srgbClr val="808080"/>
                </a:solidFill>
              </a:rPr>
              <a:t> </a:t>
            </a:r>
          </a:p>
        </p:txBody>
      </p:sp>
      <p:sp>
        <p:nvSpPr>
          <p:cNvPr id="35863" name="文本框 16406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Single, Divorced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64" name="文本框 16407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&lt; 80K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5865" name="文本框 16408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&gt; 80K</a:t>
            </a:r>
            <a:endParaRPr lang="en-US" altLang="zh-CN" sz="1600">
              <a:solidFill>
                <a:srgbClr val="808080"/>
              </a:solidFill>
            </a:endParaRPr>
          </a:p>
        </p:txBody>
      </p:sp>
      <p:graphicFrame>
        <p:nvGraphicFramePr>
          <p:cNvPr id="35866" name="对象 16409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r:id="rId5" imgW="4651248" imgH="1575816" progId="Word.Document.8">
                  <p:embed/>
                </p:oleObj>
              </mc:Choice>
              <mc:Fallback>
                <p:oleObj r:id="rId5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文本框 16410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Test Data</a:t>
            </a:r>
            <a:endParaRPr lang="en-US" altLang="zh-CN" sz="2000">
              <a:solidFill>
                <a:srgbClr val="808080"/>
              </a:solidFill>
            </a:endParaRPr>
          </a:p>
        </p:txBody>
      </p:sp>
      <p:sp>
        <p:nvSpPr>
          <p:cNvPr id="35868" name="直接连接符 16411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49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74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Model to Test Data</a:t>
            </a:r>
          </a:p>
        </p:txBody>
      </p:sp>
      <p:sp>
        <p:nvSpPr>
          <p:cNvPr id="36867" name="直接连接符 17410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8" name="直接连接符 17411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直接连接符 17412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0" name="直接连接符 17413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1" name="直接连接符 17414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2" name="直接连接符 17415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3" name="文本框 17416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Refund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74" name="文本框 17417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MarSt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75" name="文本框 17418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TaxInc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76" name="圆角矩形 17419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6877" name="文本框 17420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78" name="圆角矩形 17421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6879" name="文本框 17422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80" name="圆角矩形 17423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6881" name="文本框 17424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00FFFF"/>
              </a:solidFill>
            </a:endParaRPr>
          </a:p>
        </p:txBody>
      </p:sp>
      <p:sp>
        <p:nvSpPr>
          <p:cNvPr id="36882" name="圆角矩形 17425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6883" name="文本框 17426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84" name="文本框 17427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85" name="文本框 17428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886" name="文本框 17429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Married</a:t>
            </a:r>
            <a:r>
              <a:rPr lang="en-US" altLang="zh-CN" sz="1600">
                <a:solidFill>
                  <a:srgbClr val="808080"/>
                </a:solidFill>
              </a:rPr>
              <a:t> </a:t>
            </a:r>
          </a:p>
        </p:txBody>
      </p:sp>
      <p:sp>
        <p:nvSpPr>
          <p:cNvPr id="36887" name="文本框 17430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Single, Divorced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88" name="文本框 17431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&lt; 80K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6889" name="文本框 17432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&gt; 80K</a:t>
            </a:r>
            <a:endParaRPr lang="en-US" altLang="zh-CN" sz="1600">
              <a:solidFill>
                <a:srgbClr val="808080"/>
              </a:solidFill>
            </a:endParaRPr>
          </a:p>
        </p:txBody>
      </p:sp>
      <p:graphicFrame>
        <p:nvGraphicFramePr>
          <p:cNvPr id="36890" name="对象 17433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r:id="rId5" imgW="4651248" imgH="1575816" progId="Word.Document.8">
                  <p:embed/>
                </p:oleObj>
              </mc:Choice>
              <mc:Fallback>
                <p:oleObj r:id="rId5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文本框 17434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Test Data</a:t>
            </a:r>
            <a:endParaRPr lang="en-US" altLang="zh-CN" sz="2000">
              <a:solidFill>
                <a:srgbClr val="808080"/>
              </a:solidFill>
            </a:endParaRPr>
          </a:p>
        </p:txBody>
      </p:sp>
      <p:sp>
        <p:nvSpPr>
          <p:cNvPr id="36892" name="直接连接符 17435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82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84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Model to Test Data</a:t>
            </a:r>
          </a:p>
        </p:txBody>
      </p:sp>
      <p:sp>
        <p:nvSpPr>
          <p:cNvPr id="37891" name="直接连接符 18434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2" name="直接连接符 18435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3" name="直接连接符 18436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4" name="直接连接符 18437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5" name="直接连接符 18438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6" name="直接连接符 18439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7" name="文本框 18440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Refund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898" name="文本框 18441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MarSt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899" name="文本框 18442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TaxInc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900" name="圆角矩形 18443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7901" name="文本框 18444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902" name="圆角矩形 18445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7903" name="文本框 18446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904" name="圆角矩形 18447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7905" name="文本框 18448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00FFFF"/>
              </a:solidFill>
            </a:endParaRPr>
          </a:p>
        </p:txBody>
      </p:sp>
      <p:sp>
        <p:nvSpPr>
          <p:cNvPr id="37906" name="圆角矩形 18449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7907" name="文本框 18450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908" name="文本框 18451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909" name="文本框 18452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7910" name="文本框 18453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37911" name="文本框 18454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Single, Divorced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912" name="文本框 18455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&lt; 80K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7913" name="文本框 18456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&gt; 80K</a:t>
            </a:r>
            <a:endParaRPr lang="en-US" altLang="zh-CN" sz="1600">
              <a:solidFill>
                <a:srgbClr val="808080"/>
              </a:solidFill>
            </a:endParaRPr>
          </a:p>
        </p:txBody>
      </p:sp>
      <p:graphicFrame>
        <p:nvGraphicFramePr>
          <p:cNvPr id="37914" name="对象 1845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r:id="rId5" imgW="4651248" imgH="1575816" progId="Word.Document.8">
                  <p:embed/>
                </p:oleObj>
              </mc:Choice>
              <mc:Fallback>
                <p:oleObj r:id="rId5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文本框 1845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Test Data</a:t>
            </a:r>
            <a:endParaRPr lang="en-US" altLang="zh-CN" sz="2000">
              <a:solidFill>
                <a:srgbClr val="808080"/>
              </a:solidFill>
            </a:endParaRPr>
          </a:p>
        </p:txBody>
      </p:sp>
      <p:sp>
        <p:nvSpPr>
          <p:cNvPr id="37916" name="直接连接符 18459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799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94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Apply Model to Test Data</a:t>
            </a:r>
          </a:p>
        </p:txBody>
      </p:sp>
      <p:sp>
        <p:nvSpPr>
          <p:cNvPr id="38915" name="直接连接符 19458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6" name="直接连接符 19459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7" name="直接连接符 19460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8" name="直接连接符 19461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9" name="直接连接符 19462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20" name="直接连接符 19463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21" name="文本框 19464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Refund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22" name="文本框 19465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MarSt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23" name="文本框 19466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TaxInc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24" name="圆角矩形 19467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8925" name="文本框 19468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26" name="圆角矩形 19469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8927" name="文本框 19470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28" name="圆角矩形 19471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8929" name="文本框 19472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00FFFF"/>
              </a:solidFill>
            </a:endParaRPr>
          </a:p>
        </p:txBody>
      </p:sp>
      <p:sp>
        <p:nvSpPr>
          <p:cNvPr id="38930" name="圆角矩形 19473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8931" name="文本框 19474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32" name="文本框 19475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33" name="文本框 19476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8934" name="文本框 19477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38935" name="文本框 19478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Single, Divorced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36" name="文本框 19479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&lt; 80K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38937" name="文本框 19480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&gt; 80K</a:t>
            </a:r>
            <a:endParaRPr lang="en-US" altLang="zh-CN" sz="1600">
              <a:solidFill>
                <a:srgbClr val="808080"/>
              </a:solidFill>
            </a:endParaRPr>
          </a:p>
        </p:txBody>
      </p:sp>
      <p:graphicFrame>
        <p:nvGraphicFramePr>
          <p:cNvPr id="38938" name="对象 19481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r:id="rId5" imgW="4651248" imgH="1575816" progId="Word.Document.8">
                  <p:embed/>
                </p:oleObj>
              </mc:Choice>
              <mc:Fallback>
                <p:oleObj r:id="rId5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文本框 19482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Test Data</a:t>
            </a:r>
            <a:endParaRPr lang="en-US" altLang="zh-CN" sz="2000">
              <a:solidFill>
                <a:srgbClr val="808080"/>
              </a:solidFill>
            </a:endParaRPr>
          </a:p>
        </p:txBody>
      </p:sp>
      <p:sp>
        <p:nvSpPr>
          <p:cNvPr id="38940" name="直接连接符 19483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41" name="文本框 19484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6616726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3768" y="3960813"/>
            <a:ext cx="5040560" cy="184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827088" y="252413"/>
            <a:ext cx="7986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/>
              <a:t>信息增益率</a:t>
            </a:r>
            <a:r>
              <a:rPr lang="en-US" altLang="zh-CN" sz="2800"/>
              <a:t>(Information Gain Ratio)</a:t>
            </a:r>
            <a:endParaRPr lang="zh-CN" altLang="en-US" sz="2800" b="1"/>
          </a:p>
        </p:txBody>
      </p:sp>
      <p:grpSp>
        <p:nvGrpSpPr>
          <p:cNvPr id="26627" name="组合 1"/>
          <p:cNvGrpSpPr>
            <a:grpSpLocks/>
          </p:cNvGrpSpPr>
          <p:nvPr/>
        </p:nvGrpSpPr>
        <p:grpSpPr bwMode="auto">
          <a:xfrm>
            <a:off x="1258888" y="3356992"/>
            <a:ext cx="7416800" cy="2391346"/>
            <a:chOff x="1042988" y="982092"/>
            <a:chExt cx="7416800" cy="2391346"/>
          </a:xfrm>
        </p:grpSpPr>
        <p:sp>
          <p:nvSpPr>
            <p:cNvPr id="26631" name="TextBox 14"/>
            <p:cNvSpPr txBox="1">
              <a:spLocks noChangeArrowheads="1"/>
            </p:cNvSpPr>
            <p:nvPr/>
          </p:nvSpPr>
          <p:spPr bwMode="auto">
            <a:xfrm>
              <a:off x="1042988" y="982092"/>
              <a:ext cx="7416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/>
                <a:t>按特征</a:t>
              </a:r>
              <a:r>
                <a:rPr lang="en-US" altLang="zh-CN" dirty="0"/>
                <a:t>x</a:t>
              </a:r>
              <a:r>
                <a:rPr lang="zh-CN" altLang="en-US" dirty="0"/>
                <a:t>分割后的信息增益率为：</a:t>
              </a:r>
            </a:p>
          </p:txBody>
        </p:sp>
        <p:graphicFrame>
          <p:nvGraphicFramePr>
            <p:cNvPr id="26632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220801"/>
                </p:ext>
              </p:extLst>
            </p:nvPr>
          </p:nvGraphicFramePr>
          <p:xfrm>
            <a:off x="2759075" y="1687513"/>
            <a:ext cx="4048125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name="Equation" r:id="rId3" imgW="8521560" imgH="4457520" progId="Equation.DSMT4">
                    <p:embed/>
                  </p:oleObj>
                </mc:Choice>
                <mc:Fallback>
                  <p:oleObj name="Equation" r:id="rId3" imgW="8521560" imgH="44575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075" y="1687513"/>
                          <a:ext cx="4048125" cy="168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1187450" y="908050"/>
            <a:ext cx="741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dirty="0"/>
              <a:t>如果以</a:t>
            </a:r>
            <a:r>
              <a:rPr lang="en-US" altLang="zh-CN" dirty="0"/>
              <a:t>IG</a:t>
            </a:r>
            <a:r>
              <a:rPr lang="zh-CN" altLang="en-US" dirty="0"/>
              <a:t>作为分类标准，由于</a:t>
            </a:r>
            <a:r>
              <a:rPr lang="en-US" altLang="zh-CN" dirty="0"/>
              <a:t>IG(x)</a:t>
            </a:r>
            <a:r>
              <a:rPr lang="zh-CN" altLang="en-US" dirty="0"/>
              <a:t>的直观意义是当数据集按</a:t>
            </a:r>
            <a:r>
              <a:rPr lang="en-US" altLang="zh-CN" dirty="0"/>
              <a:t>x</a:t>
            </a:r>
            <a:r>
              <a:rPr lang="zh-CN" altLang="en-US" dirty="0"/>
              <a:t>特征空间进行分类后的不纯度减少量。可想而知，当</a:t>
            </a:r>
            <a:r>
              <a:rPr lang="en-US" altLang="zh-CN" dirty="0"/>
              <a:t>x</a:t>
            </a:r>
            <a:r>
              <a:rPr lang="zh-CN" altLang="en-US" dirty="0"/>
              <a:t>中取值情况较多时，</a:t>
            </a:r>
            <a:r>
              <a:rPr lang="en-US" altLang="zh-CN" dirty="0"/>
              <a:t>D</a:t>
            </a:r>
            <a:r>
              <a:rPr lang="zh-CN" altLang="en-US" dirty="0"/>
              <a:t>会被分割成很多份，于是其不确定自然会减少的更多，因此在最优特征选择时，使用</a:t>
            </a:r>
            <a:r>
              <a:rPr lang="en-US" altLang="zh-CN" dirty="0"/>
              <a:t>IG</a:t>
            </a:r>
            <a:r>
              <a:rPr lang="zh-CN" altLang="en-US" dirty="0"/>
              <a:t>会倾向于考虑分类取值多的特征空间</a:t>
            </a:r>
            <a:r>
              <a:rPr lang="en-US" altLang="zh-CN" dirty="0"/>
              <a:t>x</a:t>
            </a:r>
            <a:r>
              <a:rPr lang="zh-CN" altLang="en-US" dirty="0"/>
              <a:t>作为划分依据</a:t>
            </a:r>
            <a:r>
              <a:rPr lang="en-US" altLang="zh-CN" dirty="0"/>
              <a:t>——</a:t>
            </a:r>
            <a:r>
              <a:rPr lang="zh-CN" altLang="en-US" dirty="0"/>
              <a:t>导致划分的树是矮胖的。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45098" y="5991670"/>
            <a:ext cx="5793574" cy="461665"/>
            <a:chOff x="1476375" y="5991671"/>
            <a:chExt cx="5793574" cy="461665"/>
          </a:xfrm>
        </p:grpSpPr>
        <p:sp>
          <p:nvSpPr>
            <p:cNvPr id="26629" name="矩形 2"/>
            <p:cNvSpPr>
              <a:spLocks noChangeArrowheads="1"/>
            </p:cNvSpPr>
            <p:nvPr/>
          </p:nvSpPr>
          <p:spPr bwMode="auto">
            <a:xfrm>
              <a:off x="1476375" y="5991671"/>
              <a:ext cx="57935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其中：          </a:t>
              </a:r>
              <a:r>
                <a:rPr lang="zh-CN" altLang="en-US" sz="2400" dirty="0" smtClean="0"/>
                <a:t>表示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基于特征</a:t>
              </a:r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lang="zh-CN" altLang="en-US" sz="2400" dirty="0" smtClean="0"/>
                <a:t>的熵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经验熵</a:t>
              </a:r>
              <a:r>
                <a:rPr lang="en-US" altLang="zh-CN" sz="2400" dirty="0"/>
                <a:t>)</a:t>
              </a:r>
              <a:endParaRPr lang="zh-CN" altLang="en-US" sz="2400" dirty="0"/>
            </a:p>
          </p:txBody>
        </p:sp>
        <p:graphicFrame>
          <p:nvGraphicFramePr>
            <p:cNvPr id="26630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407420"/>
                </p:ext>
              </p:extLst>
            </p:nvPr>
          </p:nvGraphicFramePr>
          <p:xfrm>
            <a:off x="2524391" y="6088727"/>
            <a:ext cx="648072" cy="267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" name="Equation" r:id="rId5" imgW="1244600" imgH="647700" progId="Equation.DSMT4">
                    <p:embed/>
                  </p:oleObj>
                </mc:Choice>
                <mc:Fallback>
                  <p:oleObj name="Equation" r:id="rId5" imgW="1244600" imgH="647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391" y="6088727"/>
                          <a:ext cx="648072" cy="267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375940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04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决策树原理</a:t>
            </a:r>
          </a:p>
        </p:txBody>
      </p:sp>
      <p:sp>
        <p:nvSpPr>
          <p:cNvPr id="39939" name="矩形 20482"/>
          <p:cNvSpPr>
            <a:spLocks noGrp="1"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§"/>
            </a:pPr>
            <a:r>
              <a:rPr lang="zh-CN" altLang="en-US" sz="2600" b="1">
                <a:solidFill>
                  <a:srgbClr val="0033CC"/>
                </a:solidFill>
              </a:rPr>
              <a:t>基本算法（贪心算法）</a:t>
            </a:r>
          </a:p>
          <a:p>
            <a:pPr lvl="1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200">
                <a:solidFill>
                  <a:srgbClr val="000000"/>
                </a:solidFill>
              </a:rPr>
              <a:t>自上而下分而治之的方法</a:t>
            </a:r>
          </a:p>
          <a:p>
            <a:pPr lvl="1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200">
                <a:solidFill>
                  <a:srgbClr val="000000"/>
                </a:solidFill>
              </a:rPr>
              <a:t>开始时，所有的数据都在根节点</a:t>
            </a:r>
          </a:p>
          <a:p>
            <a:pPr lvl="1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200">
                <a:solidFill>
                  <a:srgbClr val="000000"/>
                </a:solidFill>
              </a:rPr>
              <a:t>属性都是离散值字段 </a:t>
            </a:r>
            <a:r>
              <a:rPr lang="en-US" altLang="zh-CN" sz="2200">
                <a:solidFill>
                  <a:srgbClr val="000000"/>
                </a:solidFill>
              </a:rPr>
              <a:t>(</a:t>
            </a:r>
            <a:r>
              <a:rPr lang="zh-CN" altLang="en-US" sz="2200">
                <a:solidFill>
                  <a:srgbClr val="000000"/>
                </a:solidFill>
              </a:rPr>
              <a:t>如果是连续的，将其离散化</a:t>
            </a:r>
            <a:r>
              <a:rPr lang="en-US" altLang="zh-CN" sz="2200">
                <a:solidFill>
                  <a:srgbClr val="000000"/>
                </a:solidFill>
              </a:rPr>
              <a:t>)</a:t>
            </a:r>
          </a:p>
          <a:p>
            <a:pPr lvl="1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200">
                <a:solidFill>
                  <a:srgbClr val="000000"/>
                </a:solidFill>
              </a:rPr>
              <a:t>所有记录用所选属性递归的进行分割</a:t>
            </a:r>
          </a:p>
          <a:p>
            <a:pPr lvl="1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200">
                <a:solidFill>
                  <a:srgbClr val="000000"/>
                </a:solidFill>
              </a:rPr>
              <a:t>属性的选择是基于一个启发式规则或者一个统计的度量 </a:t>
            </a:r>
            <a:r>
              <a:rPr lang="en-US" altLang="zh-CN" sz="2200">
                <a:solidFill>
                  <a:srgbClr val="000000"/>
                </a:solidFill>
              </a:rPr>
              <a:t>(</a:t>
            </a:r>
            <a:r>
              <a:rPr lang="zh-CN" altLang="en-US" sz="2200">
                <a:solidFill>
                  <a:srgbClr val="000000"/>
                </a:solidFill>
              </a:rPr>
              <a:t>如</a:t>
            </a:r>
            <a:r>
              <a:rPr lang="en-US" altLang="zh-CN" sz="2200">
                <a:solidFill>
                  <a:srgbClr val="000000"/>
                </a:solidFill>
              </a:rPr>
              <a:t>, information gain)</a:t>
            </a:r>
          </a:p>
          <a:p>
            <a:pPr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§"/>
            </a:pPr>
            <a:r>
              <a:rPr lang="zh-CN" altLang="en-US" sz="2600" b="1">
                <a:solidFill>
                  <a:srgbClr val="0033CC"/>
                </a:solidFill>
              </a:rPr>
              <a:t>停止分割的条件</a:t>
            </a:r>
          </a:p>
          <a:p>
            <a:pPr lvl="1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200">
                <a:solidFill>
                  <a:srgbClr val="000000"/>
                </a:solidFill>
              </a:rPr>
              <a:t>一个节点上的数据都是属于同一个类别</a:t>
            </a:r>
          </a:p>
          <a:p>
            <a:pPr lvl="1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200">
                <a:solidFill>
                  <a:srgbClr val="000000"/>
                </a:solidFill>
              </a:rPr>
              <a:t>没有属性可以再用于对数据进行分割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§"/>
            </a:pPr>
            <a:endParaRPr lang="zh-CN" altLang="en-US" sz="2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9317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21505"/>
          <p:cNvSpPr>
            <a:spLocks noChangeArrowheads="1"/>
          </p:cNvSpPr>
          <p:nvPr/>
        </p:nvSpPr>
        <p:spPr bwMode="auto">
          <a:xfrm>
            <a:off x="684213" y="692150"/>
            <a:ext cx="83073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tabLst>
                <a:tab pos="1371600" algn="ctr"/>
              </a:tabLs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tabLst>
                <a:tab pos="1371600" algn="ctr"/>
              </a:tabLs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tabLst>
                <a:tab pos="1371600" algn="ctr"/>
              </a:tabLs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tabLst>
                <a:tab pos="1371600" algn="ctr"/>
              </a:tabLs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tabLst>
                <a:tab pos="1371600" algn="ct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tabLst>
                <a:tab pos="1371600" algn="ct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tabLst>
                <a:tab pos="1371600" algn="ct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tabLst>
                <a:tab pos="1371600" algn="ct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tabLst>
                <a:tab pos="1371600" algn="ct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 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算法：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Generate_decision_tree</a:t>
            </a:r>
            <a:r>
              <a:rPr lang="zh-CN" altLang="en-US" sz="1400" b="1">
                <a:solidFill>
                  <a:srgbClr val="000000"/>
                </a:solidFill>
              </a:rPr>
              <a:t>由给定的训练数据产生一棵决策树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输入：训练数据集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samples</a:t>
            </a:r>
            <a:r>
              <a:rPr lang="zh-CN" altLang="en-US" sz="1400" b="1">
                <a:solidFill>
                  <a:srgbClr val="000000"/>
                </a:solidFill>
              </a:rPr>
              <a:t>，用离散值属性表示；候选属性的集合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attribute_list</a:t>
            </a:r>
            <a:r>
              <a:rPr lang="zh-CN" altLang="en-US" sz="1400" b="1">
                <a:solidFill>
                  <a:srgbClr val="000000"/>
                </a:solidFill>
              </a:rPr>
              <a:t>。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输出：一棵决策树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方法：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1400" b="1">
                <a:solidFill>
                  <a:srgbClr val="000000"/>
                </a:solidFill>
              </a:rPr>
              <a:t>）创建结点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1400" b="1">
                <a:solidFill>
                  <a:srgbClr val="000000"/>
                </a:solidFill>
              </a:rPr>
              <a:t>；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1400" b="1">
                <a:solidFill>
                  <a:srgbClr val="000000"/>
                </a:solidFill>
              </a:rPr>
              <a:t>）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if  samples </a:t>
            </a:r>
            <a:r>
              <a:rPr lang="zh-CN" altLang="en-US" sz="1400" b="1">
                <a:solidFill>
                  <a:srgbClr val="000000"/>
                </a:solidFill>
              </a:rPr>
              <a:t>都在同一个类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C then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1400" b="1">
                <a:solidFill>
                  <a:srgbClr val="000000"/>
                </a:solidFill>
              </a:rPr>
              <a:t>）返回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1400" b="1">
                <a:solidFill>
                  <a:srgbClr val="000000"/>
                </a:solidFill>
              </a:rPr>
              <a:t>作为叶结点，用类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zh-CN" altLang="en-US" sz="1400" b="1">
                <a:solidFill>
                  <a:srgbClr val="000000"/>
                </a:solidFill>
              </a:rPr>
              <a:t>标记；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lang="zh-CN" altLang="en-US" sz="1400" b="1">
                <a:solidFill>
                  <a:srgbClr val="000000"/>
                </a:solidFill>
              </a:rPr>
              <a:t>）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if  attribute_list </a:t>
            </a:r>
            <a:r>
              <a:rPr lang="zh-CN" altLang="en-US" sz="1400" b="1">
                <a:solidFill>
                  <a:srgbClr val="000000"/>
                </a:solidFill>
              </a:rPr>
              <a:t>为空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  then 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lang="zh-CN" altLang="en-US" sz="1400" b="1">
                <a:solidFill>
                  <a:srgbClr val="000000"/>
                </a:solidFill>
              </a:rPr>
              <a:t>）返回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1400" b="1">
                <a:solidFill>
                  <a:srgbClr val="000000"/>
                </a:solidFill>
              </a:rPr>
              <a:t>作为叶结点，标记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samples</a:t>
            </a:r>
            <a:r>
              <a:rPr lang="zh-CN" altLang="en-US" sz="1400" b="1">
                <a:solidFill>
                  <a:srgbClr val="000000"/>
                </a:solidFill>
              </a:rPr>
              <a:t>中最普通的类；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		 //</a:t>
            </a:r>
            <a:r>
              <a:rPr lang="zh-CN" altLang="en-US" sz="1400" b="1">
                <a:solidFill>
                  <a:srgbClr val="000000"/>
                </a:solidFill>
              </a:rPr>
              <a:t>多数表决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lang="zh-CN" altLang="en-US" sz="1400" b="1">
                <a:solidFill>
                  <a:srgbClr val="000000"/>
                </a:solidFill>
              </a:rPr>
              <a:t>）选择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attribute_list</a:t>
            </a:r>
            <a:r>
              <a:rPr lang="zh-CN" altLang="en-US" sz="1400" b="1">
                <a:solidFill>
                  <a:srgbClr val="000000"/>
                </a:solidFill>
              </a:rPr>
              <a:t>中的最优分类属性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test_attribute</a:t>
            </a:r>
            <a:r>
              <a:rPr lang="zh-CN" altLang="en-US" sz="1400" b="1">
                <a:solidFill>
                  <a:srgbClr val="000000"/>
                </a:solidFill>
              </a:rPr>
              <a:t>；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  //</a:t>
            </a:r>
            <a:r>
              <a:rPr lang="zh-CN" altLang="en-US" sz="1400" b="1">
                <a:solidFill>
                  <a:srgbClr val="000000"/>
                </a:solidFill>
              </a:rPr>
              <a:t>用信息增益作为属性选择度量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lang="zh-CN" altLang="en-US" sz="1400" b="1">
                <a:solidFill>
                  <a:srgbClr val="000000"/>
                </a:solidFill>
              </a:rPr>
              <a:t>）标记结点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1400" b="1">
                <a:solidFill>
                  <a:srgbClr val="000000"/>
                </a:solidFill>
              </a:rPr>
              <a:t>为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test_attribute</a:t>
            </a:r>
            <a:r>
              <a:rPr lang="zh-CN" altLang="en-US" sz="1400" b="1">
                <a:solidFill>
                  <a:srgbClr val="000000"/>
                </a:solidFill>
              </a:rPr>
              <a:t>；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lang="zh-CN" altLang="en-US" sz="1400" b="1">
                <a:solidFill>
                  <a:srgbClr val="000000"/>
                </a:solidFill>
              </a:rPr>
              <a:t>）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for each test_attribute</a:t>
            </a:r>
            <a:r>
              <a:rPr lang="zh-CN" altLang="en-US" sz="1400" b="1">
                <a:solidFill>
                  <a:srgbClr val="000000"/>
                </a:solidFill>
              </a:rPr>
              <a:t>中的已知值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ai   //</a:t>
            </a:r>
            <a:r>
              <a:rPr lang="zh-CN" altLang="en-US" sz="1400" b="1">
                <a:solidFill>
                  <a:srgbClr val="000000"/>
                </a:solidFill>
              </a:rPr>
              <a:t>划分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samples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9</a:t>
            </a:r>
            <a:r>
              <a:rPr lang="zh-CN" altLang="en-US" sz="1400" b="1">
                <a:solidFill>
                  <a:srgbClr val="000000"/>
                </a:solidFill>
              </a:rPr>
              <a:t>）由结点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1400" b="1">
                <a:solidFill>
                  <a:srgbClr val="000000"/>
                </a:solidFill>
              </a:rPr>
              <a:t>生长出一个条件为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test_attribute</a:t>
            </a:r>
            <a:r>
              <a:rPr lang="zh-CN" altLang="en-US" sz="1400" b="1">
                <a:solidFill>
                  <a:srgbClr val="000000"/>
                </a:solidFill>
              </a:rPr>
              <a:t>＝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ai</a:t>
            </a:r>
            <a:r>
              <a:rPr lang="zh-CN" altLang="en-US" sz="1400" b="1">
                <a:solidFill>
                  <a:srgbClr val="000000"/>
                </a:solidFill>
              </a:rPr>
              <a:t>的分枝；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10</a:t>
            </a:r>
            <a:r>
              <a:rPr lang="zh-CN" altLang="en-US" sz="1400" b="1">
                <a:solidFill>
                  <a:srgbClr val="000000"/>
                </a:solidFill>
              </a:rPr>
              <a:t>）设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si</a:t>
            </a:r>
            <a:r>
              <a:rPr lang="zh-CN" altLang="en-US" sz="1400" b="1">
                <a:solidFill>
                  <a:srgbClr val="000000"/>
                </a:solidFill>
              </a:rPr>
              <a:t>为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samples</a:t>
            </a:r>
            <a:r>
              <a:rPr lang="zh-CN" altLang="en-US" sz="1400" b="1">
                <a:solidFill>
                  <a:srgbClr val="000000"/>
                </a:solidFill>
              </a:rPr>
              <a:t>中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test_attribute</a:t>
            </a:r>
            <a:r>
              <a:rPr lang="zh-CN" altLang="en-US" sz="1400" b="1">
                <a:solidFill>
                  <a:srgbClr val="000000"/>
                </a:solidFill>
              </a:rPr>
              <a:t>＝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ai</a:t>
            </a:r>
            <a:r>
              <a:rPr lang="zh-CN" altLang="en-US" sz="1400" b="1">
                <a:solidFill>
                  <a:srgbClr val="000000"/>
                </a:solidFill>
              </a:rPr>
              <a:t>的样本集合；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													//</a:t>
            </a:r>
            <a:r>
              <a:rPr lang="zh-CN" altLang="en-US" sz="1400" b="1">
                <a:solidFill>
                  <a:srgbClr val="000000"/>
                </a:solidFill>
              </a:rPr>
              <a:t>一个划分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11</a:t>
            </a:r>
            <a:r>
              <a:rPr lang="zh-CN" altLang="en-US" sz="1400" b="1">
                <a:solidFill>
                  <a:srgbClr val="000000"/>
                </a:solidFill>
              </a:rPr>
              <a:t>）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if  si</a:t>
            </a:r>
            <a:r>
              <a:rPr lang="zh-CN" altLang="en-US" sz="1400" b="1">
                <a:solidFill>
                  <a:srgbClr val="000000"/>
                </a:solidFill>
              </a:rPr>
              <a:t>为空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  then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12</a:t>
            </a:r>
            <a:r>
              <a:rPr lang="zh-CN" altLang="en-US" sz="1400" b="1">
                <a:solidFill>
                  <a:srgbClr val="000000"/>
                </a:solidFill>
              </a:rPr>
              <a:t>）加上一个叶结点，标记为标记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samples</a:t>
            </a:r>
            <a:r>
              <a:rPr lang="zh-CN" altLang="en-US" sz="1400" b="1">
                <a:solidFill>
                  <a:srgbClr val="000000"/>
                </a:solidFill>
              </a:rPr>
              <a:t>中最普通的类；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												  //</a:t>
            </a:r>
            <a:r>
              <a:rPr lang="zh-CN" altLang="en-US" sz="1400" b="1">
                <a:solidFill>
                  <a:srgbClr val="000000"/>
                </a:solidFill>
              </a:rPr>
              <a:t>多数表决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13</a:t>
            </a:r>
            <a:r>
              <a:rPr lang="zh-CN" altLang="en-US" sz="1400" b="1">
                <a:solidFill>
                  <a:srgbClr val="000000"/>
                </a:solidFill>
              </a:rPr>
              <a:t>）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else </a:t>
            </a:r>
            <a:r>
              <a:rPr lang="zh-CN" altLang="en-US" sz="1400" b="1">
                <a:solidFill>
                  <a:srgbClr val="000000"/>
                </a:solidFill>
              </a:rPr>
              <a:t>加上一个由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Generate_decision_tree</a:t>
            </a:r>
            <a:r>
              <a:rPr lang="zh-CN" altLang="en-US" sz="1400" b="1">
                <a:solidFill>
                  <a:srgbClr val="000000"/>
                </a:solidFill>
              </a:rPr>
              <a:t>（</a:t>
            </a:r>
            <a:r>
              <a:rPr lang="zh-CN" altLang="en-US" sz="1400" b="1">
                <a:solidFill>
                  <a:srgbClr val="000000"/>
                </a:solidFill>
                <a:latin typeface="宋体" pitchFamily="2" charset="-122"/>
              </a:rPr>
              <a:t>si, attribute_list-test_attribute</a:t>
            </a:r>
            <a:r>
              <a:rPr lang="zh-CN" altLang="en-US" sz="1400" b="1">
                <a:solidFill>
                  <a:srgbClr val="000000"/>
                </a:solidFill>
              </a:rPr>
              <a:t>）返回的结点；</a:t>
            </a:r>
            <a:endParaRPr lang="zh-CN" altLang="en-US" sz="1200" b="1">
              <a:solidFill>
                <a:srgbClr val="000000"/>
              </a:solidFill>
              <a:latin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97544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25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黑体" pitchFamily="49" charset="-122"/>
              </a:rPr>
              <a:t>例子：算法过程</a:t>
            </a:r>
          </a:p>
        </p:txBody>
      </p:sp>
      <p:graphicFrame>
        <p:nvGraphicFramePr>
          <p:cNvPr id="41987" name="对象 22530"/>
          <p:cNvGraphicFramePr>
            <a:graphicFrameLocks noChangeAspect="1"/>
          </p:cNvGraphicFramePr>
          <p:nvPr/>
        </p:nvGraphicFramePr>
        <p:xfrm>
          <a:off x="611188" y="1989138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r:id="rId3" imgW="5404104" imgH="5779008" progId="Word.Document.8">
                  <p:embed/>
                </p:oleObj>
              </mc:Choice>
              <mc:Fallback>
                <p:oleObj r:id="rId3" imgW="5404104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直接连接符 22531"/>
          <p:cNvSpPr>
            <a:spLocks noChangeShapeType="1"/>
          </p:cNvSpPr>
          <p:nvPr/>
        </p:nvSpPr>
        <p:spPr bwMode="auto">
          <a:xfrm>
            <a:off x="6929438" y="34798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9" name="直接连接符 22532"/>
          <p:cNvSpPr>
            <a:spLocks noChangeShapeType="1"/>
          </p:cNvSpPr>
          <p:nvPr/>
        </p:nvSpPr>
        <p:spPr bwMode="auto">
          <a:xfrm flipH="1">
            <a:off x="5556250" y="34798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0" name="文本框 22533"/>
          <p:cNvSpPr txBox="1">
            <a:spLocks noChangeArrowheads="1"/>
          </p:cNvSpPr>
          <p:nvPr/>
        </p:nvSpPr>
        <p:spPr bwMode="auto">
          <a:xfrm>
            <a:off x="6073775" y="32162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Refund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1991" name="文本框 22534"/>
          <p:cNvSpPr txBox="1">
            <a:spLocks noChangeArrowheads="1"/>
          </p:cNvSpPr>
          <p:nvPr/>
        </p:nvSpPr>
        <p:spPr bwMode="auto">
          <a:xfrm>
            <a:off x="5346700" y="34798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1992" name="文本框 22535"/>
          <p:cNvSpPr txBox="1">
            <a:spLocks noChangeArrowheads="1"/>
          </p:cNvSpPr>
          <p:nvPr/>
        </p:nvSpPr>
        <p:spPr bwMode="auto">
          <a:xfrm>
            <a:off x="7212013" y="34798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1993" name="文本框 22536"/>
          <p:cNvSpPr txBox="1">
            <a:spLocks noChangeArrowheads="1"/>
          </p:cNvSpPr>
          <p:nvPr/>
        </p:nvSpPr>
        <p:spPr bwMode="auto">
          <a:xfrm>
            <a:off x="4427538" y="1773238"/>
            <a:ext cx="44656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1. samples = { 1,2,3,4,5,6,7,8,9,10 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>
                <a:solidFill>
                  <a:srgbClr val="808080"/>
                </a:solidFill>
              </a:rPr>
              <a:t>    </a:t>
            </a:r>
            <a:r>
              <a:rPr lang="en-US" altLang="zh-CN" sz="1800" b="1">
                <a:solidFill>
                  <a:srgbClr val="000000"/>
                </a:solidFill>
              </a:rPr>
              <a:t>attribute_list = {Refund, MarSt, TaxInc }</a:t>
            </a:r>
            <a:endParaRPr lang="en-US" altLang="zh-CN" sz="1800">
              <a:solidFill>
                <a:srgbClr val="808080"/>
              </a:solidFill>
            </a:endParaRPr>
          </a:p>
        </p:txBody>
      </p:sp>
      <p:sp>
        <p:nvSpPr>
          <p:cNvPr id="41994" name="文本框 22537"/>
          <p:cNvSpPr txBox="1">
            <a:spLocks noChangeArrowheads="1"/>
          </p:cNvSpPr>
          <p:nvPr/>
        </p:nvSpPr>
        <p:spPr bwMode="auto">
          <a:xfrm>
            <a:off x="4624388" y="2508250"/>
            <a:ext cx="3735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latin typeface="Verdana" pitchFamily="34" charset="0"/>
              </a:rPr>
              <a:t>假设选择</a:t>
            </a:r>
            <a:r>
              <a:rPr lang="en-US" altLang="zh-CN" sz="1800">
                <a:solidFill>
                  <a:srgbClr val="000000"/>
                </a:solidFill>
                <a:latin typeface="Verdana" pitchFamily="34" charset="0"/>
              </a:rPr>
              <a:t>Refund</a:t>
            </a:r>
            <a:r>
              <a:rPr lang="zh-CN" altLang="en-US" sz="1800">
                <a:solidFill>
                  <a:srgbClr val="000000"/>
                </a:solidFill>
                <a:latin typeface="Verdana" pitchFamily="34" charset="0"/>
              </a:rPr>
              <a:t>为最优分割属性：</a:t>
            </a:r>
          </a:p>
        </p:txBody>
      </p:sp>
      <p:sp>
        <p:nvSpPr>
          <p:cNvPr id="41995" name="文本框 22538"/>
          <p:cNvSpPr txBox="1">
            <a:spLocks noChangeArrowheads="1"/>
          </p:cNvSpPr>
          <p:nvPr/>
        </p:nvSpPr>
        <p:spPr bwMode="auto">
          <a:xfrm>
            <a:off x="4427538" y="4149725"/>
            <a:ext cx="44656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2. samples = { 1,4,7 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>
                <a:solidFill>
                  <a:srgbClr val="808080"/>
                </a:solidFill>
              </a:rPr>
              <a:t>    </a:t>
            </a:r>
            <a:r>
              <a:rPr lang="en-US" altLang="zh-CN" sz="1800" b="1">
                <a:solidFill>
                  <a:srgbClr val="000000"/>
                </a:solidFill>
              </a:rPr>
              <a:t>attribute_list = { MarSt, TaxInc }</a:t>
            </a:r>
            <a:endParaRPr lang="en-US" altLang="zh-CN" sz="1800">
              <a:solidFill>
                <a:srgbClr val="808080"/>
              </a:solidFill>
            </a:endParaRPr>
          </a:p>
        </p:txBody>
      </p:sp>
      <p:sp>
        <p:nvSpPr>
          <p:cNvPr id="41996" name="文本框 22539"/>
          <p:cNvSpPr txBox="1">
            <a:spLocks noChangeArrowheads="1"/>
          </p:cNvSpPr>
          <p:nvPr/>
        </p:nvSpPr>
        <p:spPr bwMode="auto">
          <a:xfrm>
            <a:off x="4427538" y="5013325"/>
            <a:ext cx="44656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3. samples = {2,3,5,6,8,9,10 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>
                <a:solidFill>
                  <a:srgbClr val="808080"/>
                </a:solidFill>
              </a:rPr>
              <a:t>    </a:t>
            </a:r>
            <a:r>
              <a:rPr lang="en-US" altLang="zh-CN" sz="1800" b="1">
                <a:solidFill>
                  <a:srgbClr val="000000"/>
                </a:solidFill>
              </a:rPr>
              <a:t>attribute_list = { MarSt, TaxInc }</a:t>
            </a:r>
            <a:endParaRPr lang="en-US" altLang="zh-CN" sz="18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93426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35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黑体" pitchFamily="49" charset="-122"/>
              </a:rPr>
              <a:t>例子：算法过程</a:t>
            </a:r>
          </a:p>
        </p:txBody>
      </p:sp>
      <p:graphicFrame>
        <p:nvGraphicFramePr>
          <p:cNvPr id="43011" name="对象 23554"/>
          <p:cNvGraphicFramePr>
            <a:graphicFrameLocks noChangeAspect="1"/>
          </p:cNvGraphicFramePr>
          <p:nvPr/>
        </p:nvGraphicFramePr>
        <p:xfrm>
          <a:off x="611188" y="1989138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r:id="rId3" imgW="5404104" imgH="5779008" progId="Word.Document.8">
                  <p:embed/>
                </p:oleObj>
              </mc:Choice>
              <mc:Fallback>
                <p:oleObj r:id="rId3" imgW="5404104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直接连接符 23555"/>
          <p:cNvSpPr>
            <a:spLocks noChangeShapeType="1"/>
          </p:cNvSpPr>
          <p:nvPr/>
        </p:nvSpPr>
        <p:spPr bwMode="auto">
          <a:xfrm>
            <a:off x="6929438" y="34798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直接连接符 23556"/>
          <p:cNvSpPr>
            <a:spLocks noChangeShapeType="1"/>
          </p:cNvSpPr>
          <p:nvPr/>
        </p:nvSpPr>
        <p:spPr bwMode="auto">
          <a:xfrm flipH="1">
            <a:off x="5556250" y="34798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文本框 23557"/>
          <p:cNvSpPr txBox="1">
            <a:spLocks noChangeArrowheads="1"/>
          </p:cNvSpPr>
          <p:nvPr/>
        </p:nvSpPr>
        <p:spPr bwMode="auto">
          <a:xfrm>
            <a:off x="6073775" y="32162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Refund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3015" name="文本框 23558"/>
          <p:cNvSpPr txBox="1">
            <a:spLocks noChangeArrowheads="1"/>
          </p:cNvSpPr>
          <p:nvPr/>
        </p:nvSpPr>
        <p:spPr bwMode="auto">
          <a:xfrm>
            <a:off x="5346700" y="34798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3016" name="文本框 23559"/>
          <p:cNvSpPr txBox="1">
            <a:spLocks noChangeArrowheads="1"/>
          </p:cNvSpPr>
          <p:nvPr/>
        </p:nvSpPr>
        <p:spPr bwMode="auto">
          <a:xfrm>
            <a:off x="7212013" y="34798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3017" name="文本框 23560"/>
          <p:cNvSpPr txBox="1">
            <a:spLocks noChangeArrowheads="1"/>
          </p:cNvSpPr>
          <p:nvPr/>
        </p:nvSpPr>
        <p:spPr bwMode="auto">
          <a:xfrm>
            <a:off x="4356100" y="2708275"/>
            <a:ext cx="4803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1800" i="1">
                <a:solidFill>
                  <a:srgbClr val="000000"/>
                </a:solidFill>
                <a:latin typeface="Verdana" pitchFamily="34" charset="0"/>
              </a:rPr>
              <a:t>samples</a:t>
            </a:r>
            <a:r>
              <a:rPr lang="zh-CN" altLang="en-US" sz="1800">
                <a:solidFill>
                  <a:srgbClr val="000000"/>
                </a:solidFill>
                <a:latin typeface="Verdana" pitchFamily="34" charset="0"/>
              </a:rPr>
              <a:t>中所有样本属于同一个类</a:t>
            </a:r>
            <a:r>
              <a:rPr lang="en-US" altLang="zh-CN" sz="1800">
                <a:solidFill>
                  <a:srgbClr val="000000"/>
                </a:solidFill>
                <a:latin typeface="Verdana" pitchFamily="34" charset="0"/>
              </a:rPr>
              <a:t>Cheat=No</a:t>
            </a:r>
          </a:p>
        </p:txBody>
      </p:sp>
      <p:sp>
        <p:nvSpPr>
          <p:cNvPr id="43018" name="文本框 23561"/>
          <p:cNvSpPr txBox="1">
            <a:spLocks noChangeArrowheads="1"/>
          </p:cNvSpPr>
          <p:nvPr/>
        </p:nvSpPr>
        <p:spPr bwMode="auto">
          <a:xfrm>
            <a:off x="4356100" y="1989138"/>
            <a:ext cx="44656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2. samples = {1,4,7 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>
                <a:solidFill>
                  <a:srgbClr val="808080"/>
                </a:solidFill>
              </a:rPr>
              <a:t>    </a:t>
            </a:r>
            <a:r>
              <a:rPr lang="en-US" altLang="zh-CN" sz="1800" b="1">
                <a:solidFill>
                  <a:srgbClr val="000000"/>
                </a:solidFill>
              </a:rPr>
              <a:t>attribute_list = { MarSt, TaxInc }</a:t>
            </a:r>
          </a:p>
        </p:txBody>
      </p:sp>
      <p:sp>
        <p:nvSpPr>
          <p:cNvPr id="43019" name="矩形 23562"/>
          <p:cNvSpPr>
            <a:spLocks noChangeArrowheads="1"/>
          </p:cNvSpPr>
          <p:nvPr/>
        </p:nvSpPr>
        <p:spPr bwMode="auto">
          <a:xfrm>
            <a:off x="1763713" y="2492375"/>
            <a:ext cx="2160587" cy="288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3020" name="矩形 23563"/>
          <p:cNvSpPr>
            <a:spLocks noChangeArrowheads="1"/>
          </p:cNvSpPr>
          <p:nvPr/>
        </p:nvSpPr>
        <p:spPr bwMode="auto">
          <a:xfrm>
            <a:off x="1763713" y="3429000"/>
            <a:ext cx="2160587" cy="2873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3021" name="圆角矩形 23564"/>
          <p:cNvSpPr>
            <a:spLocks noChangeArrowheads="1"/>
          </p:cNvSpPr>
          <p:nvPr/>
        </p:nvSpPr>
        <p:spPr bwMode="auto">
          <a:xfrm>
            <a:off x="5233988" y="39576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43022" name="文本框 23565"/>
          <p:cNvSpPr txBox="1">
            <a:spLocks noChangeArrowheads="1"/>
          </p:cNvSpPr>
          <p:nvPr/>
        </p:nvSpPr>
        <p:spPr bwMode="auto">
          <a:xfrm>
            <a:off x="5383213" y="39528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00FFFF"/>
              </a:solidFill>
            </a:endParaRPr>
          </a:p>
        </p:txBody>
      </p:sp>
      <p:sp>
        <p:nvSpPr>
          <p:cNvPr id="43023" name="矩形 23566"/>
          <p:cNvSpPr>
            <a:spLocks noChangeArrowheads="1"/>
          </p:cNvSpPr>
          <p:nvPr/>
        </p:nvSpPr>
        <p:spPr bwMode="auto">
          <a:xfrm>
            <a:off x="1763713" y="4365625"/>
            <a:ext cx="2160587" cy="2873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26041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4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黑体" pitchFamily="49" charset="-122"/>
              </a:rPr>
              <a:t>例子：算法过程</a:t>
            </a:r>
          </a:p>
        </p:txBody>
      </p:sp>
      <p:graphicFrame>
        <p:nvGraphicFramePr>
          <p:cNvPr id="44035" name="对象 24578"/>
          <p:cNvGraphicFramePr>
            <a:graphicFrameLocks noChangeAspect="1"/>
          </p:cNvGraphicFramePr>
          <p:nvPr/>
        </p:nvGraphicFramePr>
        <p:xfrm>
          <a:off x="684213" y="1844675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r:id="rId3" imgW="5404104" imgH="5779008" progId="Word.Document.8">
                  <p:embed/>
                </p:oleObj>
              </mc:Choice>
              <mc:Fallback>
                <p:oleObj r:id="rId3" imgW="5404104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直接连接符 24579"/>
          <p:cNvSpPr>
            <a:spLocks noChangeShapeType="1"/>
          </p:cNvSpPr>
          <p:nvPr/>
        </p:nvSpPr>
        <p:spPr bwMode="auto">
          <a:xfrm>
            <a:off x="6929438" y="34798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7" name="直接连接符 24580"/>
          <p:cNvSpPr>
            <a:spLocks noChangeShapeType="1"/>
          </p:cNvSpPr>
          <p:nvPr/>
        </p:nvSpPr>
        <p:spPr bwMode="auto">
          <a:xfrm flipH="1">
            <a:off x="5556250" y="34798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8" name="文本框 24581"/>
          <p:cNvSpPr txBox="1">
            <a:spLocks noChangeArrowheads="1"/>
          </p:cNvSpPr>
          <p:nvPr/>
        </p:nvSpPr>
        <p:spPr bwMode="auto">
          <a:xfrm>
            <a:off x="6073775" y="32162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Refund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4039" name="文本框 24582"/>
          <p:cNvSpPr txBox="1">
            <a:spLocks noChangeArrowheads="1"/>
          </p:cNvSpPr>
          <p:nvPr/>
        </p:nvSpPr>
        <p:spPr bwMode="auto">
          <a:xfrm>
            <a:off x="5346700" y="34798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4040" name="文本框 24583"/>
          <p:cNvSpPr txBox="1">
            <a:spLocks noChangeArrowheads="1"/>
          </p:cNvSpPr>
          <p:nvPr/>
        </p:nvSpPr>
        <p:spPr bwMode="auto">
          <a:xfrm>
            <a:off x="7212013" y="34798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4041" name="文本框 24584"/>
          <p:cNvSpPr txBox="1">
            <a:spLocks noChangeArrowheads="1"/>
          </p:cNvSpPr>
          <p:nvPr/>
        </p:nvSpPr>
        <p:spPr bwMode="auto">
          <a:xfrm>
            <a:off x="4595813" y="2708275"/>
            <a:ext cx="3598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latin typeface="Verdana" pitchFamily="34" charset="0"/>
              </a:rPr>
              <a:t>假设选择</a:t>
            </a:r>
            <a:r>
              <a:rPr lang="en-US" altLang="zh-CN" sz="1800">
                <a:solidFill>
                  <a:srgbClr val="000000"/>
                </a:solidFill>
                <a:latin typeface="Verdana" pitchFamily="34" charset="0"/>
              </a:rPr>
              <a:t>MarSt</a:t>
            </a:r>
            <a:r>
              <a:rPr lang="zh-CN" altLang="en-US" sz="1800">
                <a:solidFill>
                  <a:srgbClr val="000000"/>
                </a:solidFill>
                <a:latin typeface="Verdana" pitchFamily="34" charset="0"/>
              </a:rPr>
              <a:t>为最优分割属性：</a:t>
            </a:r>
            <a:endParaRPr lang="en-US" altLang="zh-CN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042" name="文本框 24585"/>
          <p:cNvSpPr txBox="1">
            <a:spLocks noChangeArrowheads="1"/>
          </p:cNvSpPr>
          <p:nvPr/>
        </p:nvSpPr>
        <p:spPr bwMode="auto">
          <a:xfrm>
            <a:off x="4356100" y="1989138"/>
            <a:ext cx="44656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3. samples = { 2,3,5,6,8,9,10 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>
                <a:solidFill>
                  <a:srgbClr val="808080"/>
                </a:solidFill>
              </a:rPr>
              <a:t>    </a:t>
            </a:r>
            <a:r>
              <a:rPr lang="en-US" altLang="zh-CN" sz="1800" b="1">
                <a:solidFill>
                  <a:srgbClr val="000000"/>
                </a:solidFill>
              </a:rPr>
              <a:t>attribute_list = { MarSt, TaxInc }</a:t>
            </a:r>
            <a:endParaRPr lang="en-US" altLang="zh-CN" sz="1800">
              <a:solidFill>
                <a:srgbClr val="808080"/>
              </a:solidFill>
            </a:endParaRPr>
          </a:p>
        </p:txBody>
      </p:sp>
      <p:sp>
        <p:nvSpPr>
          <p:cNvPr id="44043" name="矩形 24586"/>
          <p:cNvSpPr>
            <a:spLocks noChangeArrowheads="1"/>
          </p:cNvSpPr>
          <p:nvPr/>
        </p:nvSpPr>
        <p:spPr bwMode="auto">
          <a:xfrm>
            <a:off x="1763713" y="2709863"/>
            <a:ext cx="2160587" cy="5746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044" name="矩形 24587"/>
          <p:cNvSpPr>
            <a:spLocks noChangeArrowheads="1"/>
          </p:cNvSpPr>
          <p:nvPr/>
        </p:nvSpPr>
        <p:spPr bwMode="auto">
          <a:xfrm>
            <a:off x="1763713" y="3644900"/>
            <a:ext cx="2160587" cy="5048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045" name="矩形 24588"/>
          <p:cNvSpPr>
            <a:spLocks noChangeArrowheads="1"/>
          </p:cNvSpPr>
          <p:nvPr/>
        </p:nvSpPr>
        <p:spPr bwMode="auto">
          <a:xfrm>
            <a:off x="1763713" y="4510088"/>
            <a:ext cx="2160587" cy="863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046" name="圆角矩形 24589"/>
          <p:cNvSpPr>
            <a:spLocks noChangeArrowheads="1"/>
          </p:cNvSpPr>
          <p:nvPr/>
        </p:nvSpPr>
        <p:spPr bwMode="auto">
          <a:xfrm>
            <a:off x="5233988" y="39576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44047" name="文本框 24590"/>
          <p:cNvSpPr txBox="1">
            <a:spLocks noChangeArrowheads="1"/>
          </p:cNvSpPr>
          <p:nvPr/>
        </p:nvSpPr>
        <p:spPr bwMode="auto">
          <a:xfrm>
            <a:off x="5383213" y="39528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00FFFF"/>
              </a:solidFill>
            </a:endParaRPr>
          </a:p>
        </p:txBody>
      </p:sp>
      <p:sp>
        <p:nvSpPr>
          <p:cNvPr id="44048" name="文本框 24591"/>
          <p:cNvSpPr txBox="1">
            <a:spLocks noChangeArrowheads="1"/>
          </p:cNvSpPr>
          <p:nvPr/>
        </p:nvSpPr>
        <p:spPr bwMode="auto">
          <a:xfrm>
            <a:off x="7089775" y="39433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MarSt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4049" name="直接连接符 24592"/>
          <p:cNvSpPr>
            <a:spLocks noChangeShapeType="1"/>
          </p:cNvSpPr>
          <p:nvPr/>
        </p:nvSpPr>
        <p:spPr bwMode="auto">
          <a:xfrm flipH="1">
            <a:off x="6516688" y="4292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0" name="文本框 24593"/>
          <p:cNvSpPr txBox="1">
            <a:spLocks noChangeArrowheads="1"/>
          </p:cNvSpPr>
          <p:nvPr/>
        </p:nvSpPr>
        <p:spPr bwMode="auto">
          <a:xfrm>
            <a:off x="6164263" y="4221163"/>
            <a:ext cx="74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Single</a:t>
            </a:r>
          </a:p>
        </p:txBody>
      </p:sp>
      <p:sp>
        <p:nvSpPr>
          <p:cNvPr id="44051" name="直接连接符 24594"/>
          <p:cNvSpPr>
            <a:spLocks noChangeShapeType="1"/>
          </p:cNvSpPr>
          <p:nvPr/>
        </p:nvSpPr>
        <p:spPr bwMode="auto">
          <a:xfrm>
            <a:off x="8027988" y="4292600"/>
            <a:ext cx="576262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2" name="文本框 24595"/>
          <p:cNvSpPr txBox="1">
            <a:spLocks noChangeArrowheads="1"/>
          </p:cNvSpPr>
          <p:nvPr/>
        </p:nvSpPr>
        <p:spPr bwMode="auto">
          <a:xfrm>
            <a:off x="8256588" y="4244975"/>
            <a:ext cx="873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Married</a:t>
            </a:r>
          </a:p>
        </p:txBody>
      </p:sp>
      <p:sp>
        <p:nvSpPr>
          <p:cNvPr id="44053" name="直接连接符 24596"/>
          <p:cNvSpPr>
            <a:spLocks noChangeShapeType="1"/>
          </p:cNvSpPr>
          <p:nvPr/>
        </p:nvSpPr>
        <p:spPr bwMode="auto">
          <a:xfrm>
            <a:off x="7524750" y="4292600"/>
            <a:ext cx="0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4" name="文本框 24597"/>
          <p:cNvSpPr txBox="1">
            <a:spLocks noChangeArrowheads="1"/>
          </p:cNvSpPr>
          <p:nvPr/>
        </p:nvSpPr>
        <p:spPr bwMode="auto">
          <a:xfrm>
            <a:off x="7470775" y="4460875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Divorced</a:t>
            </a:r>
          </a:p>
        </p:txBody>
      </p:sp>
      <p:sp>
        <p:nvSpPr>
          <p:cNvPr id="44055" name="文本框 24598"/>
          <p:cNvSpPr txBox="1">
            <a:spLocks noChangeArrowheads="1"/>
          </p:cNvSpPr>
          <p:nvPr/>
        </p:nvSpPr>
        <p:spPr bwMode="auto">
          <a:xfrm>
            <a:off x="4284663" y="5013325"/>
            <a:ext cx="4859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4. samples = { 3,8,10 }, attribute_list = {TaxInc}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5. samples = { 5,7 }, attribute_list = {TaxInc}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6. samples = { 2,9 }, attribute_list = {TaxInc}</a:t>
            </a:r>
          </a:p>
        </p:txBody>
      </p:sp>
    </p:spTree>
    <p:extLst>
      <p:ext uri="{BB962C8B-B14F-4D97-AF65-F5344CB8AC3E}">
        <p14:creationId xmlns:p14="http://schemas.microsoft.com/office/powerpoint/2010/main" val="727775300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圆角矩形 25601"/>
          <p:cNvSpPr>
            <a:spLocks noChangeArrowheads="1"/>
          </p:cNvSpPr>
          <p:nvPr/>
        </p:nvSpPr>
        <p:spPr bwMode="auto">
          <a:xfrm>
            <a:off x="6877050" y="5661025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45059" name="圆角矩形 25602"/>
          <p:cNvSpPr>
            <a:spLocks noChangeArrowheads="1"/>
          </p:cNvSpPr>
          <p:nvPr/>
        </p:nvSpPr>
        <p:spPr bwMode="auto">
          <a:xfrm>
            <a:off x="5378450" y="5608638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45060" name="标题 256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黑体" pitchFamily="49" charset="-122"/>
              </a:rPr>
              <a:t>例子：算法过程</a:t>
            </a:r>
          </a:p>
        </p:txBody>
      </p:sp>
      <p:graphicFrame>
        <p:nvGraphicFramePr>
          <p:cNvPr id="45061" name="对象 25604"/>
          <p:cNvGraphicFramePr>
            <a:graphicFrameLocks noChangeAspect="1"/>
          </p:cNvGraphicFramePr>
          <p:nvPr/>
        </p:nvGraphicFramePr>
        <p:xfrm>
          <a:off x="611188" y="1989138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r:id="rId5" imgW="5404104" imgH="5779008" progId="Word.Document.8">
                  <p:embed/>
                </p:oleObj>
              </mc:Choice>
              <mc:Fallback>
                <p:oleObj r:id="rId5" imgW="5404104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直接连接符 25605"/>
          <p:cNvSpPr>
            <a:spLocks noChangeShapeType="1"/>
          </p:cNvSpPr>
          <p:nvPr/>
        </p:nvSpPr>
        <p:spPr bwMode="auto">
          <a:xfrm>
            <a:off x="6929438" y="34798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3" name="直接连接符 25606"/>
          <p:cNvSpPr>
            <a:spLocks noChangeShapeType="1"/>
          </p:cNvSpPr>
          <p:nvPr/>
        </p:nvSpPr>
        <p:spPr bwMode="auto">
          <a:xfrm flipH="1">
            <a:off x="5556250" y="34798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4" name="文本框 25607"/>
          <p:cNvSpPr txBox="1">
            <a:spLocks noChangeArrowheads="1"/>
          </p:cNvSpPr>
          <p:nvPr/>
        </p:nvSpPr>
        <p:spPr bwMode="auto">
          <a:xfrm>
            <a:off x="6073775" y="32162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Refund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5065" name="文本框 25608"/>
          <p:cNvSpPr txBox="1">
            <a:spLocks noChangeArrowheads="1"/>
          </p:cNvSpPr>
          <p:nvPr/>
        </p:nvSpPr>
        <p:spPr bwMode="auto">
          <a:xfrm>
            <a:off x="5346700" y="34798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5066" name="文本框 25609"/>
          <p:cNvSpPr txBox="1">
            <a:spLocks noChangeArrowheads="1"/>
          </p:cNvSpPr>
          <p:nvPr/>
        </p:nvSpPr>
        <p:spPr bwMode="auto">
          <a:xfrm>
            <a:off x="7212013" y="34798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5067" name="文本框 25610"/>
          <p:cNvSpPr txBox="1">
            <a:spLocks noChangeArrowheads="1"/>
          </p:cNvSpPr>
          <p:nvPr/>
        </p:nvSpPr>
        <p:spPr bwMode="auto">
          <a:xfrm>
            <a:off x="4595813" y="2708275"/>
            <a:ext cx="3243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latin typeface="Verdana" pitchFamily="34" charset="0"/>
              </a:rPr>
              <a:t>选择</a:t>
            </a:r>
            <a:r>
              <a:rPr lang="en-US" altLang="zh-CN" sz="1800">
                <a:solidFill>
                  <a:srgbClr val="000000"/>
                </a:solidFill>
                <a:latin typeface="Verdana" pitchFamily="34" charset="0"/>
              </a:rPr>
              <a:t>TaxInc</a:t>
            </a:r>
            <a:r>
              <a:rPr lang="zh-CN" altLang="en-US" sz="1800">
                <a:solidFill>
                  <a:srgbClr val="000000"/>
                </a:solidFill>
                <a:latin typeface="Verdana" pitchFamily="34" charset="0"/>
              </a:rPr>
              <a:t>为最优分割属性：</a:t>
            </a:r>
            <a:endParaRPr lang="en-US" altLang="zh-CN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5068" name="文本框 25611"/>
          <p:cNvSpPr txBox="1">
            <a:spLocks noChangeArrowheads="1"/>
          </p:cNvSpPr>
          <p:nvPr/>
        </p:nvSpPr>
        <p:spPr bwMode="auto">
          <a:xfrm>
            <a:off x="4356100" y="1989138"/>
            <a:ext cx="44656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4. samples = { 3,8,10 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800">
                <a:solidFill>
                  <a:srgbClr val="808080"/>
                </a:solidFill>
              </a:rPr>
              <a:t>    </a:t>
            </a:r>
            <a:r>
              <a:rPr lang="en-US" altLang="zh-CN" sz="1800" b="1">
                <a:solidFill>
                  <a:srgbClr val="000000"/>
                </a:solidFill>
              </a:rPr>
              <a:t>attribute_list = { TaxInc }</a:t>
            </a:r>
            <a:endParaRPr lang="en-US" altLang="zh-CN" sz="1800">
              <a:solidFill>
                <a:srgbClr val="808080"/>
              </a:solidFill>
            </a:endParaRPr>
          </a:p>
        </p:txBody>
      </p:sp>
      <p:sp>
        <p:nvSpPr>
          <p:cNvPr id="45069" name="矩形 25612"/>
          <p:cNvSpPr>
            <a:spLocks noChangeArrowheads="1"/>
          </p:cNvSpPr>
          <p:nvPr/>
        </p:nvSpPr>
        <p:spPr bwMode="auto">
          <a:xfrm>
            <a:off x="2555875" y="3141663"/>
            <a:ext cx="1368425" cy="287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5070" name="矩形 25613"/>
          <p:cNvSpPr>
            <a:spLocks noChangeArrowheads="1"/>
          </p:cNvSpPr>
          <p:nvPr/>
        </p:nvSpPr>
        <p:spPr bwMode="auto">
          <a:xfrm>
            <a:off x="2555875" y="4724400"/>
            <a:ext cx="1368425" cy="2174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5071" name="圆角矩形 25614"/>
          <p:cNvSpPr>
            <a:spLocks noChangeArrowheads="1"/>
          </p:cNvSpPr>
          <p:nvPr/>
        </p:nvSpPr>
        <p:spPr bwMode="auto">
          <a:xfrm>
            <a:off x="5233988" y="39576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45072" name="文本框 25615"/>
          <p:cNvSpPr txBox="1">
            <a:spLocks noChangeArrowheads="1"/>
          </p:cNvSpPr>
          <p:nvPr/>
        </p:nvSpPr>
        <p:spPr bwMode="auto">
          <a:xfrm>
            <a:off x="5383213" y="39528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00FFFF"/>
              </a:solidFill>
            </a:endParaRPr>
          </a:p>
        </p:txBody>
      </p:sp>
      <p:sp>
        <p:nvSpPr>
          <p:cNvPr id="45073" name="文本框 25616"/>
          <p:cNvSpPr txBox="1">
            <a:spLocks noChangeArrowheads="1"/>
          </p:cNvSpPr>
          <p:nvPr/>
        </p:nvSpPr>
        <p:spPr bwMode="auto">
          <a:xfrm>
            <a:off x="7089775" y="39433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MarSt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5074" name="直接连接符 25617"/>
          <p:cNvSpPr>
            <a:spLocks noChangeShapeType="1"/>
          </p:cNvSpPr>
          <p:nvPr/>
        </p:nvSpPr>
        <p:spPr bwMode="auto">
          <a:xfrm flipH="1">
            <a:off x="6516688" y="4292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75" name="文本框 25618"/>
          <p:cNvSpPr txBox="1">
            <a:spLocks noChangeArrowheads="1"/>
          </p:cNvSpPr>
          <p:nvPr/>
        </p:nvSpPr>
        <p:spPr bwMode="auto">
          <a:xfrm>
            <a:off x="6156325" y="4221163"/>
            <a:ext cx="74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Single</a:t>
            </a:r>
          </a:p>
        </p:txBody>
      </p:sp>
      <p:sp>
        <p:nvSpPr>
          <p:cNvPr id="45076" name="直接连接符 25619"/>
          <p:cNvSpPr>
            <a:spLocks noChangeShapeType="1"/>
          </p:cNvSpPr>
          <p:nvPr/>
        </p:nvSpPr>
        <p:spPr bwMode="auto">
          <a:xfrm>
            <a:off x="8027988" y="4292600"/>
            <a:ext cx="576262" cy="504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77" name="文本框 25620"/>
          <p:cNvSpPr txBox="1">
            <a:spLocks noChangeArrowheads="1"/>
          </p:cNvSpPr>
          <p:nvPr/>
        </p:nvSpPr>
        <p:spPr bwMode="auto">
          <a:xfrm>
            <a:off x="8256588" y="4244975"/>
            <a:ext cx="873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Married</a:t>
            </a:r>
          </a:p>
        </p:txBody>
      </p:sp>
      <p:sp>
        <p:nvSpPr>
          <p:cNvPr id="45078" name="直接连接符 25621"/>
          <p:cNvSpPr>
            <a:spLocks noChangeShapeType="1"/>
          </p:cNvSpPr>
          <p:nvPr/>
        </p:nvSpPr>
        <p:spPr bwMode="auto">
          <a:xfrm>
            <a:off x="7524750" y="4292600"/>
            <a:ext cx="0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79" name="文本框 25622"/>
          <p:cNvSpPr txBox="1">
            <a:spLocks noChangeArrowheads="1"/>
          </p:cNvSpPr>
          <p:nvPr/>
        </p:nvSpPr>
        <p:spPr bwMode="auto">
          <a:xfrm>
            <a:off x="7470775" y="4460875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Divorced</a:t>
            </a:r>
          </a:p>
        </p:txBody>
      </p:sp>
      <p:sp>
        <p:nvSpPr>
          <p:cNvPr id="45080" name="矩形 25623"/>
          <p:cNvSpPr>
            <a:spLocks noChangeArrowheads="1"/>
          </p:cNvSpPr>
          <p:nvPr/>
        </p:nvSpPr>
        <p:spPr bwMode="auto">
          <a:xfrm>
            <a:off x="2555875" y="5300663"/>
            <a:ext cx="1368425" cy="215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5081" name="文本框 25624"/>
          <p:cNvSpPr txBox="1">
            <a:spLocks noChangeArrowheads="1"/>
          </p:cNvSpPr>
          <p:nvPr/>
        </p:nvSpPr>
        <p:spPr bwMode="auto">
          <a:xfrm>
            <a:off x="6084888" y="476250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</a:rPr>
              <a:t>TaxInc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5082" name="直接连接符 25625"/>
          <p:cNvSpPr>
            <a:spLocks noChangeShapeType="1"/>
          </p:cNvSpPr>
          <p:nvPr/>
        </p:nvSpPr>
        <p:spPr bwMode="auto">
          <a:xfrm flipH="1">
            <a:off x="5651500" y="5157788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3" name="文本框 25626"/>
          <p:cNvSpPr txBox="1">
            <a:spLocks noChangeArrowheads="1"/>
          </p:cNvSpPr>
          <p:nvPr/>
        </p:nvSpPr>
        <p:spPr bwMode="auto">
          <a:xfrm>
            <a:off x="5389563" y="508476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&lt; 80K</a:t>
            </a:r>
          </a:p>
        </p:txBody>
      </p:sp>
      <p:sp>
        <p:nvSpPr>
          <p:cNvPr id="45084" name="直接连接符 25627"/>
          <p:cNvSpPr>
            <a:spLocks noChangeShapeType="1"/>
          </p:cNvSpPr>
          <p:nvPr/>
        </p:nvSpPr>
        <p:spPr bwMode="auto">
          <a:xfrm>
            <a:off x="6732588" y="5157788"/>
            <a:ext cx="576262" cy="503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5" name="文本框 25628"/>
          <p:cNvSpPr txBox="1">
            <a:spLocks noChangeArrowheads="1"/>
          </p:cNvSpPr>
          <p:nvPr/>
        </p:nvSpPr>
        <p:spPr bwMode="auto">
          <a:xfrm>
            <a:off x="6981825" y="5119688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000000"/>
                </a:solidFill>
              </a:rPr>
              <a:t>&gt;= 80K</a:t>
            </a:r>
          </a:p>
        </p:txBody>
      </p:sp>
      <p:sp>
        <p:nvSpPr>
          <p:cNvPr id="45086" name="文本框 25629"/>
          <p:cNvSpPr txBox="1">
            <a:spLocks noChangeArrowheads="1"/>
          </p:cNvSpPr>
          <p:nvPr/>
        </p:nvSpPr>
        <p:spPr bwMode="auto">
          <a:xfrm>
            <a:off x="6804025" y="5661025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YES</a:t>
            </a:r>
            <a:endParaRPr lang="en-US" altLang="zh-CN" sz="1600">
              <a:solidFill>
                <a:srgbClr val="808080"/>
              </a:solidFill>
            </a:endParaRPr>
          </a:p>
        </p:txBody>
      </p:sp>
      <p:sp>
        <p:nvSpPr>
          <p:cNvPr id="45087" name="文本框 25630"/>
          <p:cNvSpPr txBox="1">
            <a:spLocks noChangeArrowheads="1"/>
          </p:cNvSpPr>
          <p:nvPr/>
        </p:nvSpPr>
        <p:spPr bwMode="auto">
          <a:xfrm>
            <a:off x="5484813" y="5664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</a:rPr>
              <a:t>NO</a:t>
            </a:r>
            <a:endParaRPr lang="en-US" altLang="zh-CN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4584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66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6083" name="文本占位符 26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问题1：分类从哪个属性开始？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 </a:t>
            </a:r>
            <a:r>
              <a:rPr lang="zh-CN" altLang="en-US" smtClean="0">
                <a:latin typeface="宋体" pitchFamily="2" charset="-122"/>
              </a:rPr>
              <a:t>——</a:t>
            </a:r>
            <a:r>
              <a:rPr lang="zh-CN" altLang="en-US" smtClean="0"/>
              <a:t>选择</a:t>
            </a:r>
            <a:r>
              <a:rPr lang="zh-CN" altLang="en-US" smtClean="0">
                <a:solidFill>
                  <a:srgbClr val="CC3300"/>
                </a:solidFill>
              </a:rPr>
              <a:t>分裂变量的标准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CC3300"/>
              </a:solidFill>
            </a:endParaRPr>
          </a:p>
          <a:p>
            <a:pPr eaLnBrk="1" hangingPunct="1"/>
            <a:r>
              <a:rPr lang="zh-CN" altLang="en-US" smtClean="0"/>
              <a:t>问题2：为什么工资以80为界限？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 </a:t>
            </a:r>
            <a:r>
              <a:rPr lang="zh-CN" altLang="en-US" smtClean="0">
                <a:latin typeface="宋体" pitchFamily="2" charset="-122"/>
              </a:rPr>
              <a:t>——</a:t>
            </a:r>
            <a:r>
              <a:rPr lang="zh-CN" altLang="en-US" smtClean="0"/>
              <a:t>找到被选择的变量的</a:t>
            </a:r>
            <a:r>
              <a:rPr lang="zh-CN" altLang="en-US" smtClean="0">
                <a:solidFill>
                  <a:srgbClr val="CC3300"/>
                </a:solidFill>
              </a:rPr>
              <a:t>分裂点的标准</a:t>
            </a:r>
            <a:r>
              <a:rPr lang="zh-CN" altLang="en-US" smtClean="0"/>
              <a:t>（连续变量情况）</a:t>
            </a:r>
          </a:p>
          <a:p>
            <a:pPr eaLnBrk="1" hangingPunct="1"/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8900282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占位符 27649"/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353425" cy="55451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     分类划分的优劣用</a:t>
            </a:r>
            <a:r>
              <a:rPr lang="zh-CN" altLang="en-US" sz="2400" b="1" smtClean="0">
                <a:solidFill>
                  <a:srgbClr val="FF3300"/>
                </a:solidFill>
              </a:rPr>
              <a:t>不纯性度量</a:t>
            </a:r>
            <a:r>
              <a:rPr lang="zh-CN" altLang="en-US" sz="2400" smtClean="0"/>
              <a:t>来分析。如果对于所有分支，划分后选择相同分支的所有实例都属于相同的类，则这个划分是纯的。对于节点</a:t>
            </a:r>
            <a:r>
              <a:rPr lang="zh-CN" altLang="en-US" sz="2400" i="1" smtClean="0">
                <a:latin typeface="Times New Roman" pitchFamily="18" charset="0"/>
              </a:rPr>
              <a:t>m</a:t>
            </a:r>
            <a:r>
              <a:rPr lang="zh-CN" altLang="en-US" sz="2400" smtClean="0"/>
              <a:t>，令    为到达节点</a:t>
            </a:r>
            <a:r>
              <a:rPr lang="zh-CN" altLang="en-US" sz="2400" i="1" smtClean="0">
                <a:latin typeface="Times New Roman" pitchFamily="18" charset="0"/>
              </a:rPr>
              <a:t>m</a:t>
            </a:r>
            <a:r>
              <a:rPr lang="zh-CN" altLang="en-US" sz="2400" smtClean="0"/>
              <a:t>的训练实例数，  个实例中     个属于    类，而               。如果一个实例到节点</a:t>
            </a:r>
            <a:r>
              <a:rPr lang="zh-CN" altLang="en-US" sz="2400" i="1" smtClean="0">
                <a:latin typeface="Times New Roman" pitchFamily="18" charset="0"/>
              </a:rPr>
              <a:t>m</a:t>
            </a:r>
            <a:r>
              <a:rPr lang="zh-CN" altLang="en-US" sz="2400" smtClean="0"/>
              <a:t>，则它属于     类的概率估计为：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     节点</a:t>
            </a:r>
            <a:r>
              <a:rPr lang="zh-CN" altLang="en-US" sz="2400" i="1" smtClean="0">
                <a:latin typeface="Times New Roman" pitchFamily="18" charset="0"/>
              </a:rPr>
              <a:t>m</a:t>
            </a:r>
            <a:r>
              <a:rPr lang="zh-CN" altLang="en-US" sz="2400" smtClean="0"/>
              <a:t>是纯的，如果对于所有</a:t>
            </a:r>
            <a:r>
              <a:rPr lang="zh-CN" altLang="en-US" sz="2400" i="1" smtClean="0">
                <a:latin typeface="Times New Roman" pitchFamily="18" charset="0"/>
              </a:rPr>
              <a:t>i</a:t>
            </a:r>
            <a:r>
              <a:rPr lang="zh-CN" altLang="en-US" sz="2400" smtClean="0"/>
              <a:t>，   为0或1。当到达节点</a:t>
            </a:r>
            <a:r>
              <a:rPr lang="zh-CN" altLang="en-US" sz="2400" i="1" smtClean="0">
                <a:latin typeface="Times New Roman" pitchFamily="18" charset="0"/>
              </a:rPr>
              <a:t>m</a:t>
            </a:r>
            <a:r>
              <a:rPr lang="zh-CN" altLang="en-US" sz="2400" smtClean="0"/>
              <a:t>的所有实例都不属于     类时，    为0，当到达节点</a:t>
            </a:r>
            <a:r>
              <a:rPr lang="zh-CN" altLang="en-US" sz="2400" i="1" smtClean="0">
                <a:latin typeface="Times New Roman" pitchFamily="18" charset="0"/>
              </a:rPr>
              <a:t>m</a:t>
            </a:r>
            <a:r>
              <a:rPr lang="zh-CN" altLang="en-US" sz="2400" smtClean="0"/>
              <a:t>的所有实例都属于     类时，    为1。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         一种度量不纯性的可能函数是熵函数</a:t>
            </a:r>
            <a:r>
              <a:rPr lang="zh-CN" altLang="en-US" sz="2400" smtClean="0">
                <a:latin typeface="Times New Roman" pitchFamily="18" charset="0"/>
              </a:rPr>
              <a:t>（entropy)</a:t>
            </a:r>
            <a:r>
              <a:rPr lang="zh-CN" altLang="en-US" sz="2400" smtClean="0"/>
              <a:t>。</a:t>
            </a:r>
            <a:endParaRPr lang="zh-CN" altLang="en-US" smtClean="0"/>
          </a:p>
        </p:txBody>
      </p:sp>
      <p:graphicFrame>
        <p:nvGraphicFramePr>
          <p:cNvPr id="47107" name="对象 27650"/>
          <p:cNvGraphicFramePr>
            <a:graphicFrameLocks noChangeAspect="1"/>
          </p:cNvGraphicFramePr>
          <p:nvPr/>
        </p:nvGraphicFramePr>
        <p:xfrm>
          <a:off x="5580063" y="1268413"/>
          <a:ext cx="4079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4" r:id="rId3" imgW="217697" imgH="192257" progId="Equation.3">
                  <p:embed/>
                </p:oleObj>
              </mc:Choice>
              <mc:Fallback>
                <p:oleObj r:id="rId3" imgW="217697" imgH="192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268413"/>
                        <a:ext cx="4079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对象 27651"/>
          <p:cNvGraphicFramePr>
            <a:graphicFrameLocks noChangeAspect="1"/>
          </p:cNvGraphicFramePr>
          <p:nvPr/>
        </p:nvGraphicFramePr>
        <p:xfrm>
          <a:off x="3419475" y="1557338"/>
          <a:ext cx="433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5" r:id="rId5" imgW="217697" imgH="217697" progId="Equation.3">
                  <p:embed/>
                </p:oleObj>
              </mc:Choice>
              <mc:Fallback>
                <p:oleObj r:id="rId5" imgW="217697" imgH="217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557338"/>
                        <a:ext cx="433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对象 27652"/>
          <p:cNvGraphicFramePr>
            <a:graphicFrameLocks noChangeAspect="1"/>
          </p:cNvGraphicFramePr>
          <p:nvPr/>
        </p:nvGraphicFramePr>
        <p:xfrm>
          <a:off x="4716463" y="1628775"/>
          <a:ext cx="3603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6" r:id="rId7" imgW="166453" imgH="192257" progId="Equation.3">
                  <p:embed/>
                </p:oleObj>
              </mc:Choice>
              <mc:Fallback>
                <p:oleObj r:id="rId7" imgW="166453" imgH="192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628775"/>
                        <a:ext cx="3603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对象 27653"/>
          <p:cNvGraphicFramePr>
            <a:graphicFrameLocks noChangeAspect="1"/>
          </p:cNvGraphicFramePr>
          <p:nvPr/>
        </p:nvGraphicFramePr>
        <p:xfrm>
          <a:off x="6013450" y="1628775"/>
          <a:ext cx="1295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7" r:id="rId9" imgW="712684" imgH="343531" progId="Equation.3">
                  <p:embed/>
                </p:oleObj>
              </mc:Choice>
              <mc:Fallback>
                <p:oleObj r:id="rId9" imgW="712684" imgH="343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1628775"/>
                        <a:ext cx="1295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对象 27654"/>
          <p:cNvGraphicFramePr>
            <a:graphicFrameLocks noChangeAspect="1"/>
          </p:cNvGraphicFramePr>
          <p:nvPr/>
        </p:nvGraphicFramePr>
        <p:xfrm>
          <a:off x="3563938" y="2565400"/>
          <a:ext cx="26781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8" r:id="rId11" imgW="1260097" imgH="407042" progId="Equation.3">
                  <p:embed/>
                </p:oleObj>
              </mc:Choice>
              <mc:Fallback>
                <p:oleObj r:id="rId11" imgW="1260097" imgH="407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565400"/>
                        <a:ext cx="26781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对象 27655"/>
          <p:cNvGraphicFramePr>
            <a:graphicFrameLocks noChangeAspect="1"/>
          </p:cNvGraphicFramePr>
          <p:nvPr/>
        </p:nvGraphicFramePr>
        <p:xfrm>
          <a:off x="1835150" y="1628775"/>
          <a:ext cx="4079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9" r:id="rId13" imgW="217697" imgH="192257" progId="Equation.3">
                  <p:embed/>
                </p:oleObj>
              </mc:Choice>
              <mc:Fallback>
                <p:oleObj r:id="rId13" imgW="217697" imgH="192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775"/>
                        <a:ext cx="4079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对象 27656"/>
          <p:cNvGraphicFramePr>
            <a:graphicFrameLocks noChangeAspect="1"/>
          </p:cNvGraphicFramePr>
          <p:nvPr/>
        </p:nvGraphicFramePr>
        <p:xfrm>
          <a:off x="4427538" y="1989138"/>
          <a:ext cx="3603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0" r:id="rId14" imgW="166453" imgH="192257" progId="Equation.3">
                  <p:embed/>
                </p:oleObj>
              </mc:Choice>
              <mc:Fallback>
                <p:oleObj r:id="rId14" imgW="166453" imgH="192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989138"/>
                        <a:ext cx="3603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对象 27657"/>
          <p:cNvGraphicFramePr>
            <a:graphicFrameLocks noChangeAspect="1"/>
          </p:cNvGraphicFramePr>
          <p:nvPr/>
        </p:nvGraphicFramePr>
        <p:xfrm>
          <a:off x="5580063" y="3429000"/>
          <a:ext cx="3603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1" r:id="rId15" imgW="204977" imgH="217697" progId="Equation.3">
                  <p:embed/>
                </p:oleObj>
              </mc:Choice>
              <mc:Fallback>
                <p:oleObj r:id="rId15" imgW="204977" imgH="217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29000"/>
                        <a:ext cx="3603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对象 27658"/>
          <p:cNvGraphicFramePr>
            <a:graphicFrameLocks noChangeAspect="1"/>
          </p:cNvGraphicFramePr>
          <p:nvPr/>
        </p:nvGraphicFramePr>
        <p:xfrm>
          <a:off x="4140200" y="3789363"/>
          <a:ext cx="3603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2" r:id="rId17" imgW="166453" imgH="192257" progId="Equation.3">
                  <p:embed/>
                </p:oleObj>
              </mc:Choice>
              <mc:Fallback>
                <p:oleObj r:id="rId17" imgW="166453" imgH="192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789363"/>
                        <a:ext cx="3603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对象 27659"/>
          <p:cNvGraphicFramePr>
            <a:graphicFrameLocks noChangeAspect="1"/>
          </p:cNvGraphicFramePr>
          <p:nvPr/>
        </p:nvGraphicFramePr>
        <p:xfrm>
          <a:off x="2987675" y="4149725"/>
          <a:ext cx="3603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3" r:id="rId18" imgW="166453" imgH="192257" progId="Equation.3">
                  <p:embed/>
                </p:oleObj>
              </mc:Choice>
              <mc:Fallback>
                <p:oleObj r:id="rId18" imgW="166453" imgH="192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149725"/>
                        <a:ext cx="3603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对象 27660"/>
          <p:cNvGraphicFramePr>
            <a:graphicFrameLocks noChangeAspect="1"/>
          </p:cNvGraphicFramePr>
          <p:nvPr/>
        </p:nvGraphicFramePr>
        <p:xfrm>
          <a:off x="5364163" y="3789363"/>
          <a:ext cx="3603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4" r:id="rId19" imgW="204977" imgH="217697" progId="Equation.3">
                  <p:embed/>
                </p:oleObj>
              </mc:Choice>
              <mc:Fallback>
                <p:oleObj r:id="rId19" imgW="204977" imgH="217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789363"/>
                        <a:ext cx="3603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对象 27661"/>
          <p:cNvGraphicFramePr>
            <a:graphicFrameLocks noChangeAspect="1"/>
          </p:cNvGraphicFramePr>
          <p:nvPr/>
        </p:nvGraphicFramePr>
        <p:xfrm>
          <a:off x="4211638" y="4149725"/>
          <a:ext cx="3603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5" r:id="rId20" imgW="204977" imgH="217697" progId="Equation.3">
                  <p:embed/>
                </p:oleObj>
              </mc:Choice>
              <mc:Fallback>
                <p:oleObj r:id="rId20" imgW="204977" imgH="217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49725"/>
                        <a:ext cx="3603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317688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29697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294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宋体" pitchFamily="2" charset="-122"/>
              </a:rPr>
              <a:t> 系统越无序、越混乱，熵就越大。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宋体" pitchFamily="2" charset="-122"/>
              </a:rPr>
              <a:t> </a:t>
            </a:r>
            <a:r>
              <a:rPr lang="zh-CN" altLang="en-US" sz="2400" smtClean="0">
                <a:solidFill>
                  <a:schemeClr val="tx2"/>
                </a:solidFill>
                <a:latin typeface="宋体" pitchFamily="2" charset="-122"/>
              </a:rPr>
              <a:t>构造决策树，熵定义为无序性度量</a:t>
            </a:r>
            <a:r>
              <a:rPr lang="zh-CN" altLang="en-US" sz="2400" smtClean="0"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宋体" pitchFamily="2" charset="-122"/>
              </a:rPr>
              <a:t> 选择一个属性划分数据，使得子女节点上数据的类值（例中“yes”或“no”）大部分都相同（低无序性）。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宋体" pitchFamily="2" charset="-122"/>
              </a:rPr>
              <a:t> 如果一个节点上的数据类值在可能的类值上均匀分布，则称节点的熵（无序性）最大。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宋体" pitchFamily="2" charset="-122"/>
              </a:rPr>
              <a:t> 如果一个节点上的数据的类值对于所有数据都相同，则熵最小。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宋体" pitchFamily="2" charset="-122"/>
              </a:rPr>
              <a:t> 通过分裂，得到尽可能纯的节点。这相当于降低系统的熵。</a:t>
            </a:r>
          </a:p>
        </p:txBody>
      </p:sp>
    </p:spTree>
    <p:extLst>
      <p:ext uri="{BB962C8B-B14F-4D97-AF65-F5344CB8AC3E}">
        <p14:creationId xmlns:p14="http://schemas.microsoft.com/office/powerpoint/2010/main" val="2954420409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07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49155" name="文本占位符 3072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55750"/>
            <a:ext cx="3925888" cy="44656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气象数据集，都是标称属性</a:t>
            </a:r>
          </a:p>
        </p:txBody>
      </p:sp>
      <p:sp>
        <p:nvSpPr>
          <p:cNvPr id="30724" name="文本框 30723"/>
          <p:cNvSpPr txBox="1">
            <a:spLocks noChangeArrowheads="1"/>
          </p:cNvSpPr>
          <p:nvPr/>
        </p:nvSpPr>
        <p:spPr bwMode="auto">
          <a:xfrm>
            <a:off x="611188" y="3502025"/>
            <a:ext cx="4197350" cy="1163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692150" indent="-347663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什么因素影响是否去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打网球？</a:t>
            </a:r>
          </a:p>
        </p:txBody>
      </p:sp>
      <p:graphicFrame>
        <p:nvGraphicFramePr>
          <p:cNvPr id="30725" name="内容占位符 30724"/>
          <p:cNvGraphicFramePr>
            <a:graphicFrameLocks noGrp="1"/>
          </p:cNvGraphicFramePr>
          <p:nvPr>
            <p:ph sz="half" idx="2"/>
          </p:nvPr>
        </p:nvGraphicFramePr>
        <p:xfrm>
          <a:off x="4913313" y="1555750"/>
          <a:ext cx="3925888" cy="4465638"/>
        </p:xfrm>
        <a:graphic>
          <a:graphicData uri="http://schemas.openxmlformats.org/drawingml/2006/table">
            <a:tbl>
              <a:tblPr/>
              <a:tblGrid>
                <a:gridCol w="739775"/>
                <a:gridCol w="1155700"/>
                <a:gridCol w="831850"/>
                <a:gridCol w="650875"/>
                <a:gridCol w="547688"/>
              </a:tblGrid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Outlook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Temperature</a:t>
                      </a:r>
                    </a:p>
                  </a:txBody>
                  <a:tcPr anchor="b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Humidity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Windy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Play?</a:t>
                      </a:r>
                    </a:p>
                  </a:txBody>
                  <a:tcPr anchor="b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hot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hot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overcast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hot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cool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cool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overcast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cool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cool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overcast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overcast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hot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3667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将信息增益换成信息增益率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750"/>
            <a:ext cx="8001000" cy="48255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上一节留的问题</a:t>
            </a:r>
            <a:r>
              <a:rPr lang="en-US" altLang="zh-CN" dirty="0" smtClean="0">
                <a:sym typeface="Wingdings" panose="05000000000000000000" pitchFamily="2" charset="2"/>
              </a:rPr>
              <a:t>: (tree2.py)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利用信息增益率代替信息增益，并比较结果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b="1" dirty="0"/>
              <a:t>当</a:t>
            </a:r>
            <a:r>
              <a:rPr lang="zh-CN" altLang="en-US" sz="2400" b="1" dirty="0" smtClean="0"/>
              <a:t>第二列的分类情况较多时，使用信息增益会偏向于第二个特征，使用信息增益比则使用的第一个特征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朴素模型的不足：只能解决离散型的变量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如果有连续型的特征怎么办；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甚至是：部分特征是连续型的，部分特征是离散型的。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00159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占位符 31745"/>
          <p:cNvSpPr>
            <a:spLocks noGrp="1" noChangeArrowheads="1"/>
          </p:cNvSpPr>
          <p:nvPr>
            <p:ph type="body" idx="1"/>
          </p:nvPr>
        </p:nvSpPr>
        <p:spPr>
          <a:xfrm>
            <a:off x="828675" y="406400"/>
            <a:ext cx="3022600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2"/>
                </a:solidFill>
              </a:rPr>
              <a:t>1.基于天气的划分</a:t>
            </a:r>
          </a:p>
        </p:txBody>
      </p:sp>
      <p:pic>
        <p:nvPicPr>
          <p:cNvPr id="31747" name="图片 317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276542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317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951288"/>
            <a:ext cx="1871663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图片 317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860800"/>
            <a:ext cx="172878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图片 3174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908050"/>
            <a:ext cx="244792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矩形 31750"/>
          <p:cNvSpPr>
            <a:spLocks noGrp="1" noChangeArrowheads="1"/>
          </p:cNvSpPr>
          <p:nvPr/>
        </p:nvSpPr>
        <p:spPr bwMode="auto">
          <a:xfrm>
            <a:off x="5076825" y="404813"/>
            <a:ext cx="3022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7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2.基于温度的划分</a:t>
            </a:r>
          </a:p>
        </p:txBody>
      </p:sp>
      <p:sp>
        <p:nvSpPr>
          <p:cNvPr id="31752" name="矩形 31751"/>
          <p:cNvSpPr>
            <a:spLocks noGrp="1" noChangeArrowheads="1"/>
          </p:cNvSpPr>
          <p:nvPr/>
        </p:nvSpPr>
        <p:spPr bwMode="auto">
          <a:xfrm>
            <a:off x="971550" y="3357563"/>
            <a:ext cx="30241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7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3.基于湿度的划分</a:t>
            </a:r>
          </a:p>
        </p:txBody>
      </p:sp>
      <p:sp>
        <p:nvSpPr>
          <p:cNvPr id="31753" name="矩形 31752"/>
          <p:cNvSpPr>
            <a:spLocks noGrp="1" noChangeArrowheads="1"/>
          </p:cNvSpPr>
          <p:nvPr/>
        </p:nvSpPr>
        <p:spPr bwMode="auto">
          <a:xfrm>
            <a:off x="5219700" y="3357563"/>
            <a:ext cx="30241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7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4.基于有风的划分</a:t>
            </a:r>
          </a:p>
        </p:txBody>
      </p:sp>
    </p:spTree>
    <p:extLst>
      <p:ext uri="{BB962C8B-B14F-4D97-AF65-F5344CB8AC3E}">
        <p14:creationId xmlns:p14="http://schemas.microsoft.com/office/powerpoint/2010/main" val="15810543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  <p:bldP spid="31751" grpId="0" bldLvl="0"/>
      <p:bldP spid="31752" grpId="0" bldLvl="0"/>
      <p:bldP spid="31753" grpId="0" bldLvl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32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构造树</a:t>
            </a:r>
          </a:p>
        </p:txBody>
      </p:sp>
      <p:sp>
        <p:nvSpPr>
          <p:cNvPr id="51203" name="文本占位符 327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训练样本的信息值</a:t>
            </a:r>
          </a:p>
          <a:p>
            <a:pPr eaLnBrk="1" hangingPunct="1"/>
            <a:r>
              <a:rPr lang="zh-CN" altLang="en-US" b="1" smtClean="0"/>
              <a:t>第一棵树，属性，各叶节点的信息值</a:t>
            </a:r>
          </a:p>
          <a:p>
            <a:pPr eaLnBrk="1" hangingPunct="1"/>
            <a:r>
              <a:rPr lang="zh-CN" altLang="en-US" b="1" smtClean="0"/>
              <a:t>第一棵树，属性，导致的信息增益</a:t>
            </a:r>
          </a:p>
          <a:p>
            <a:pPr eaLnBrk="1" hangingPunct="1"/>
            <a:r>
              <a:rPr lang="zh-CN" altLang="en-US" b="1" smtClean="0"/>
              <a:t>依次，计算每棵树导致的信息增益</a:t>
            </a:r>
          </a:p>
          <a:p>
            <a:pPr eaLnBrk="1" hangingPunct="1"/>
            <a:r>
              <a:rPr lang="zh-CN" altLang="en-US" b="1" smtClean="0"/>
              <a:t>选择获得最大信息增益的属性进行划分</a:t>
            </a:r>
          </a:p>
          <a:p>
            <a:pPr eaLnBrk="1" hangingPunct="1"/>
            <a:r>
              <a:rPr lang="zh-CN" altLang="en-US" b="1" smtClean="0"/>
              <a:t>以此类推，递归，继续划分</a:t>
            </a:r>
          </a:p>
          <a:p>
            <a:pPr eaLnBrk="1" hangingPunct="1"/>
            <a:r>
              <a:rPr lang="zh-CN" altLang="en-US" b="1" smtClean="0"/>
              <a:t>当所有叶节点都是纯的，划分过程终止</a:t>
            </a:r>
          </a:p>
        </p:txBody>
      </p:sp>
    </p:spTree>
    <p:extLst>
      <p:ext uri="{BB962C8B-B14F-4D97-AF65-F5344CB8AC3E}">
        <p14:creationId xmlns:p14="http://schemas.microsoft.com/office/powerpoint/2010/main" val="769968677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占位符 3379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620713"/>
            <a:ext cx="7642225" cy="4465637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（1）训练样本的信息值(基于类的比例）</a:t>
            </a:r>
          </a:p>
          <a:p>
            <a:pPr eaLnBrk="1" hangingPunct="1"/>
            <a:r>
              <a:rPr lang="zh-CN" altLang="en-US" sz="2800" smtClean="0"/>
              <a:t> 训练样本（用来创建树的数据集）在包含9个yes和5个no的根节点上，对应于信息值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smtClean="0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</a:rPr>
              <a:t>   info([9,5])=0.940位</a:t>
            </a:r>
            <a:r>
              <a:rPr lang="zh-CN" altLang="en-US" sz="2800" smtClean="0"/>
              <a:t> →总的信息</a:t>
            </a:r>
          </a:p>
        </p:txBody>
      </p:sp>
      <p:pic>
        <p:nvPicPr>
          <p:cNvPr id="33795" name="图片 337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852738"/>
            <a:ext cx="540067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9095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占位符 34817"/>
          <p:cNvSpPr>
            <a:spLocks noGrp="1" noChangeArrowheads="1"/>
          </p:cNvSpPr>
          <p:nvPr>
            <p:ph type="body" idx="1"/>
          </p:nvPr>
        </p:nvSpPr>
        <p:spPr>
          <a:xfrm>
            <a:off x="838200" y="2193925"/>
            <a:ext cx="8001000" cy="3827463"/>
          </a:xfrm>
        </p:spPr>
        <p:txBody>
          <a:bodyPr/>
          <a:lstStyle/>
          <a:p>
            <a:pPr eaLnBrk="1" hangingPunct="1"/>
            <a:r>
              <a:rPr lang="zh-CN" altLang="en-US" smtClean="0"/>
              <a:t>（2） 第一棵树，属性，各叶节点的信息值</a:t>
            </a:r>
          </a:p>
          <a:p>
            <a:pPr eaLnBrk="1" hangingPunct="1"/>
            <a:r>
              <a:rPr lang="zh-CN" altLang="en-US" smtClean="0"/>
              <a:t> 基于天气(outlook)的划分，在叶节点的yes和no类的个数分别是[2,3]，[4,0]，和[3,2]，而这些节点的信息值分别是：</a:t>
            </a:r>
          </a:p>
          <a:p>
            <a:pPr eaLnBrk="1" hangingPunct="1"/>
            <a:r>
              <a:rPr lang="zh-CN" altLang="en-US" smtClean="0"/>
              <a:t> info([2,3])=0.971位 →sunny</a:t>
            </a:r>
          </a:p>
          <a:p>
            <a:pPr eaLnBrk="1" hangingPunct="1"/>
            <a:r>
              <a:rPr lang="zh-CN" altLang="en-US" smtClean="0"/>
              <a:t> info([4,0])=0. 0位 →overcast</a:t>
            </a:r>
          </a:p>
          <a:p>
            <a:pPr eaLnBrk="1" hangingPunct="1"/>
            <a:r>
              <a:rPr lang="zh-CN" altLang="en-US" smtClean="0"/>
              <a:t> info([3,2])=0.971位 →rain</a:t>
            </a:r>
          </a:p>
        </p:txBody>
      </p:sp>
      <p:graphicFrame>
        <p:nvGraphicFramePr>
          <p:cNvPr id="34819" name="标题 34818"/>
          <p:cNvGraphicFramePr>
            <a:graphicFrameLocks noGrp="1"/>
          </p:cNvGraphicFramePr>
          <p:nvPr>
            <p:ph type="title"/>
          </p:nvPr>
        </p:nvGraphicFramePr>
        <p:xfrm>
          <a:off x="1116013" y="188913"/>
          <a:ext cx="7537450" cy="1841500"/>
        </p:xfrm>
        <a:graphic>
          <a:graphicData uri="http://schemas.openxmlformats.org/drawingml/2006/table">
            <a:tbl>
              <a:tblPr/>
              <a:tblGrid>
                <a:gridCol w="1878013"/>
                <a:gridCol w="1889125"/>
                <a:gridCol w="1885950"/>
                <a:gridCol w="1884362"/>
              </a:tblGrid>
              <a:tr h="3683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YES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No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合计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sunny</a:t>
                      </a: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3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overcast</a:t>
                      </a: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rain</a:t>
                      </a: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3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合计</a:t>
                      </a:r>
                    </a:p>
                  </a:txBody>
                  <a:tcPr marL="90000" marR="90000" marT="46800" marB="46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9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33605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占位符 35841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686800" cy="5724525"/>
          </a:xfrm>
        </p:spPr>
        <p:txBody>
          <a:bodyPr/>
          <a:lstStyle/>
          <a:p>
            <a:pPr eaLnBrk="1" hangingPunct="1"/>
            <a:r>
              <a:rPr lang="zh-CN" altLang="en-US" smtClean="0"/>
              <a:t>（3）第一棵树，属性，导致的信息增益</a:t>
            </a:r>
          </a:p>
          <a:p>
            <a:pPr eaLnBrk="1" hangingPunct="1"/>
            <a:r>
              <a:rPr lang="zh-CN" altLang="en-US" smtClean="0"/>
              <a:t>计算平均信息值。</a:t>
            </a:r>
          </a:p>
          <a:p>
            <a:pPr eaLnBrk="1" hangingPunct="1"/>
            <a:r>
              <a:rPr lang="zh-CN" altLang="en-US" smtClean="0"/>
              <a:t>根据天气的树导致的信息增益为：基于类比例原来信息需求-基于天气属性划分之后得到的信息需求</a:t>
            </a:r>
          </a:p>
        </p:txBody>
      </p:sp>
      <p:sp>
        <p:nvSpPr>
          <p:cNvPr id="54275" name="矩形 35842"/>
          <p:cNvSpPr>
            <a:spLocks noChangeArrowheads="1"/>
          </p:cNvSpPr>
          <p:nvPr/>
        </p:nvSpPr>
        <p:spPr bwMode="auto">
          <a:xfrm>
            <a:off x="1044575" y="3502025"/>
            <a:ext cx="6842125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692150" indent="-347663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None/>
            </a:pPr>
            <a:r>
              <a:rPr lang="pt-BR" altLang="en-US" sz="2600" b="1">
                <a:solidFill>
                  <a:srgbClr val="000000"/>
                </a:solidFill>
              </a:rPr>
              <a:t>gain(</a:t>
            </a:r>
            <a:r>
              <a:rPr lang="zh-CN" altLang="en-US" sz="2600" b="1">
                <a:solidFill>
                  <a:srgbClr val="000000"/>
                </a:solidFill>
              </a:rPr>
              <a:t>outlook</a:t>
            </a:r>
            <a:r>
              <a:rPr lang="pt-BR" altLang="en-US" sz="2600" b="1">
                <a:solidFill>
                  <a:srgbClr val="000000"/>
                </a:solidFill>
              </a:rPr>
              <a:t>)=info([9,5])-info([2,3],[4,0],[3,2])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None/>
            </a:pPr>
            <a:r>
              <a:rPr lang="pt-BR" altLang="en-US" sz="2600" b="1">
                <a:solidFill>
                  <a:srgbClr val="000000"/>
                </a:solidFill>
              </a:rPr>
              <a:t>=0.940-0.693=0.247</a:t>
            </a:r>
            <a:r>
              <a:rPr lang="zh-CN" altLang="en-US" sz="2600" b="1">
                <a:solidFill>
                  <a:srgbClr val="000000"/>
                </a:solidFill>
              </a:rPr>
              <a:t>位</a:t>
            </a:r>
          </a:p>
        </p:txBody>
      </p:sp>
      <p:pic>
        <p:nvPicPr>
          <p:cNvPr id="35844" name="图片 358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97200"/>
            <a:ext cx="878522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7921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368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5299" name="文本占位符 368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（4）依次，计算每棵树导致的信息增益</a:t>
            </a:r>
          </a:p>
          <a:p>
            <a:pPr eaLnBrk="1" hangingPunct="1"/>
            <a:r>
              <a:rPr lang="zh-CN" altLang="en-US" smtClean="0"/>
              <a:t>为每个属性计算信息增益</a:t>
            </a:r>
          </a:p>
          <a:p>
            <a:pPr eaLnBrk="1" hangingPunct="1"/>
            <a:r>
              <a:rPr lang="zh-CN" altLang="en-US" smtClean="0"/>
              <a:t> gain(outlook)=0.247位</a:t>
            </a:r>
          </a:p>
          <a:p>
            <a:pPr eaLnBrk="1" hangingPunct="1"/>
            <a:r>
              <a:rPr lang="zh-CN" altLang="en-US" smtClean="0"/>
              <a:t> gain(temperature)=0.029位</a:t>
            </a:r>
          </a:p>
          <a:p>
            <a:pPr eaLnBrk="1" hangingPunct="1"/>
            <a:r>
              <a:rPr lang="zh-CN" altLang="en-US" smtClean="0"/>
              <a:t> gain(humidity)=0.152位</a:t>
            </a:r>
          </a:p>
          <a:p>
            <a:pPr eaLnBrk="1" hangingPunct="1"/>
            <a:r>
              <a:rPr lang="zh-CN" altLang="en-US" smtClean="0"/>
              <a:t> gain(windy)=0.048位</a:t>
            </a:r>
          </a:p>
        </p:txBody>
      </p:sp>
    </p:spTree>
    <p:extLst>
      <p:ext uri="{BB962C8B-B14F-4D97-AF65-F5344CB8AC3E}">
        <p14:creationId xmlns:p14="http://schemas.microsoft.com/office/powerpoint/2010/main" val="1973371197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占位符 37889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8229600" cy="5003800"/>
          </a:xfrm>
        </p:spPr>
        <p:txBody>
          <a:bodyPr/>
          <a:lstStyle/>
          <a:p>
            <a:pPr eaLnBrk="1" hangingPunct="1"/>
            <a:r>
              <a:rPr lang="zh-CN" altLang="en-US" smtClean="0"/>
              <a:t>（5）选择获得最大信息增益的属性进行划分</a:t>
            </a:r>
          </a:p>
          <a:p>
            <a:pPr eaLnBrk="1" hangingPunct="1"/>
            <a:r>
              <a:rPr lang="zh-CN" altLang="en-US" smtClean="0"/>
              <a:t></a:t>
            </a:r>
            <a:r>
              <a:rPr lang="zh-CN" altLang="en-US" b="1" smtClean="0">
                <a:solidFill>
                  <a:srgbClr val="FF3300"/>
                </a:solidFill>
              </a:rPr>
              <a:t>最大信息增益： gain(outlook)=0.247位</a:t>
            </a:r>
          </a:p>
          <a:p>
            <a:pPr eaLnBrk="1" hangingPunct="1"/>
            <a:r>
              <a:rPr lang="zh-CN" altLang="en-US" smtClean="0"/>
              <a:t>选择天气作为树的根节点的划分属性，其中一个子女节点是最纯的，并且这使它明显优于其他属性。</a:t>
            </a:r>
          </a:p>
          <a:p>
            <a:pPr eaLnBrk="1" hangingPunct="1"/>
            <a:r>
              <a:rPr lang="zh-CN" altLang="en-US" smtClean="0"/>
              <a:t>湿度是次佳选择，它产生了一个几乎完全纯的较大的子女节点。</a:t>
            </a:r>
          </a:p>
        </p:txBody>
      </p:sp>
      <p:pic>
        <p:nvPicPr>
          <p:cNvPr id="56323" name="图片 378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941888"/>
            <a:ext cx="2562225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90756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389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7347" name="文本占位符 389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000" smtClean="0"/>
              <a:t>（6）以此类推，递归，继续划分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000" smtClean="0"/>
              <a:t>递归继续选择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000" smtClean="0"/>
              <a:t>当天气为晴时，所达到的节点上的可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 smtClean="0"/>
              <a:t>      能的深一层的分支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000" smtClean="0"/>
              <a:t>除天气外，其他属性产生的信息增益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 smtClean="0"/>
              <a:t>      分别为：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 smtClean="0"/>
              <a:t>      gain(temperature)=0.571位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 smtClean="0"/>
              <a:t>      gain(humidity)=0.971位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 smtClean="0"/>
              <a:t>      gain(windy)=0.020位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000" smtClean="0"/>
              <a:t>继续再选择湿度(humidity)作为划分属性</a:t>
            </a:r>
          </a:p>
        </p:txBody>
      </p:sp>
    </p:spTree>
    <p:extLst>
      <p:ext uri="{BB962C8B-B14F-4D97-AF65-F5344CB8AC3E}">
        <p14:creationId xmlns:p14="http://schemas.microsoft.com/office/powerpoint/2010/main" val="1700695522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39937"/>
          <p:cNvSpPr>
            <a:spLocks noGrp="1" noChangeArrowheads="1"/>
          </p:cNvSpPr>
          <p:nvPr>
            <p:ph type="title"/>
          </p:nvPr>
        </p:nvSpPr>
        <p:spPr>
          <a:xfrm>
            <a:off x="828675" y="1174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天气，晴分支</a:t>
            </a:r>
          </a:p>
        </p:txBody>
      </p:sp>
      <p:pic>
        <p:nvPicPr>
          <p:cNvPr id="58371" name="图片 399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1844675"/>
            <a:ext cx="2592387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图片 399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774825"/>
            <a:ext cx="2076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图片 399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844675"/>
            <a:ext cx="23907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流程图: 终止 39941"/>
          <p:cNvSpPr>
            <a:spLocks noChangeArrowheads="1"/>
          </p:cNvSpPr>
          <p:nvPr/>
        </p:nvSpPr>
        <p:spPr bwMode="auto">
          <a:xfrm>
            <a:off x="7164388" y="5084763"/>
            <a:ext cx="1655762" cy="649287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纯子节点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  <a:ea typeface="PMingLiU" pitchFamily="2" charset="-120"/>
            </a:endParaRPr>
          </a:p>
        </p:txBody>
      </p:sp>
      <p:sp>
        <p:nvSpPr>
          <p:cNvPr id="39943" name="箭头 624"/>
          <p:cNvSpPr>
            <a:spLocks noChangeShapeType="1"/>
          </p:cNvSpPr>
          <p:nvPr/>
        </p:nvSpPr>
        <p:spPr bwMode="auto">
          <a:xfrm flipH="1" flipV="1">
            <a:off x="7596188" y="4365625"/>
            <a:ext cx="360362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65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bldLvl="0" animBg="1"/>
      <p:bldP spid="399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409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9395" name="文本占位符 409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smtClean="0"/>
              <a:t>（6）以此类推，递归，继续划分</a:t>
            </a:r>
          </a:p>
          <a:p>
            <a:pPr eaLnBrk="1" hangingPunct="1"/>
            <a:r>
              <a:rPr lang="zh-CN" altLang="en-US" sz="2600" smtClean="0"/>
              <a:t> 天气，晴分支，气温，gain(temperature)=0.571位</a:t>
            </a:r>
          </a:p>
          <a:p>
            <a:pPr eaLnBrk="1" hangingPunct="1"/>
            <a:r>
              <a:rPr lang="zh-CN" altLang="en-US" sz="2600" smtClean="0"/>
              <a:t> 天气，晴分支，湿度，gain(humidity)=</a:t>
            </a:r>
            <a:r>
              <a:rPr lang="zh-CN" altLang="en-US" sz="2600" b="1" smtClean="0">
                <a:solidFill>
                  <a:srgbClr val="FF3300"/>
                </a:solidFill>
              </a:rPr>
              <a:t>0.971位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 smtClean="0"/>
              <a:t>(纯的子女节点）</a:t>
            </a:r>
          </a:p>
          <a:p>
            <a:pPr eaLnBrk="1" hangingPunct="1"/>
            <a:r>
              <a:rPr lang="zh-CN" altLang="en-US" sz="2600" smtClean="0"/>
              <a:t> 天气，晴分支，有风，gain(windy)=0.020位</a:t>
            </a:r>
          </a:p>
          <a:p>
            <a:pPr eaLnBrk="1" hangingPunct="1"/>
            <a:r>
              <a:rPr lang="zh-CN" altLang="en-US" sz="2600" smtClean="0"/>
              <a:t> 天气，雨分支，气温，gain(temperature)=0.020位</a:t>
            </a:r>
          </a:p>
          <a:p>
            <a:pPr eaLnBrk="1" hangingPunct="1"/>
            <a:r>
              <a:rPr lang="zh-CN" altLang="en-US" sz="2600" smtClean="0"/>
              <a:t> 天气，雨分支，湿度，gain(humidity)=0.020位</a:t>
            </a:r>
          </a:p>
          <a:p>
            <a:pPr eaLnBrk="1" hangingPunct="1"/>
            <a:r>
              <a:rPr lang="zh-CN" altLang="en-US" sz="2600" smtClean="0"/>
              <a:t> 天气，雨分支，有风，gain(windy)=</a:t>
            </a:r>
            <a:r>
              <a:rPr lang="zh-CN" altLang="en-US" sz="2600" b="1" smtClean="0">
                <a:solidFill>
                  <a:srgbClr val="FF3300"/>
                </a:solidFill>
              </a:rPr>
              <a:t>0.971位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 smtClean="0"/>
              <a:t>（纯的子女节点）</a:t>
            </a:r>
          </a:p>
        </p:txBody>
      </p:sp>
    </p:spTree>
    <p:extLst>
      <p:ext uri="{BB962C8B-B14F-4D97-AF65-F5344CB8AC3E}">
        <p14:creationId xmlns:p14="http://schemas.microsoft.com/office/powerpoint/2010/main" val="227071302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离散化连续型特征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750"/>
            <a:ext cx="8001000" cy="48975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离散界限怎么确定：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把每个出现的值作为划分</a:t>
            </a:r>
            <a:r>
              <a:rPr lang="zh-CN" altLang="en-US" dirty="0" smtClean="0"/>
              <a:t>界限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、设置等差数列作为划分界限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将各取值情况的中值作为划分</a:t>
            </a:r>
            <a:r>
              <a:rPr lang="zh-CN" altLang="en-US" dirty="0" smtClean="0"/>
              <a:t>界限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假设： 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不是一般性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①、以每个    作为界限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②、             其中   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③、              其中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二类问题处理连续型特征：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、还是类似离散化找到到划分界限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、每次按一个划分值将数据划分为两部分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、二类问题的关键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确定二分标准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50939"/>
              </p:ext>
            </p:extLst>
          </p:nvPr>
        </p:nvGraphicFramePr>
        <p:xfrm>
          <a:off x="2051720" y="3598385"/>
          <a:ext cx="2390130" cy="40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name="Equation" r:id="rId3" imgW="4254480" imgH="723600" progId="Equation.DSMT4">
                  <p:embed/>
                </p:oleObj>
              </mc:Choice>
              <mc:Fallback>
                <p:oleObj name="Equation" r:id="rId3" imgW="42544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3598385"/>
                        <a:ext cx="2390130" cy="40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74030"/>
              </p:ext>
            </p:extLst>
          </p:nvPr>
        </p:nvGraphicFramePr>
        <p:xfrm>
          <a:off x="7020272" y="3598664"/>
          <a:ext cx="1619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" name="Equation" r:id="rId5" imgW="2882880" imgH="723600" progId="Equation.DSMT4">
                  <p:embed/>
                </p:oleObj>
              </mc:Choice>
              <mc:Fallback>
                <p:oleObj name="Equation" r:id="rId5" imgW="2882880" imgH="723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598664"/>
                        <a:ext cx="16192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306242"/>
              </p:ext>
            </p:extLst>
          </p:nvPr>
        </p:nvGraphicFramePr>
        <p:xfrm>
          <a:off x="3052763" y="4073525"/>
          <a:ext cx="292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Equation" r:id="rId7" imgW="520560" imgH="723600" progId="Equation.DSMT4">
                  <p:embed/>
                </p:oleObj>
              </mc:Choice>
              <mc:Fallback>
                <p:oleObj name="Equation" r:id="rId7" imgW="520560" imgH="723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4073525"/>
                        <a:ext cx="292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821781"/>
              </p:ext>
            </p:extLst>
          </p:nvPr>
        </p:nvGraphicFramePr>
        <p:xfrm>
          <a:off x="1763688" y="5013176"/>
          <a:ext cx="1447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9" imgW="2577960" imgH="799920" progId="Equation.DSMT4">
                  <p:embed/>
                </p:oleObj>
              </mc:Choice>
              <mc:Fallback>
                <p:oleObj name="Equation" r:id="rId9" imgW="2577960" imgH="7999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13176"/>
                        <a:ext cx="14478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07438"/>
              </p:ext>
            </p:extLst>
          </p:nvPr>
        </p:nvGraphicFramePr>
        <p:xfrm>
          <a:off x="4432300" y="4798218"/>
          <a:ext cx="31527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11" imgW="5613120" imgH="1663560" progId="Equation.DSMT4">
                  <p:embed/>
                </p:oleObj>
              </mc:Choice>
              <mc:Fallback>
                <p:oleObj name="Equation" r:id="rId11" imgW="5613120" imgH="16635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798218"/>
                        <a:ext cx="31527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677765"/>
              </p:ext>
            </p:extLst>
          </p:nvPr>
        </p:nvGraphicFramePr>
        <p:xfrm>
          <a:off x="1657350" y="6046936"/>
          <a:ext cx="1662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Equation" r:id="rId13" imgW="2958840" imgH="723600" progId="Equation.DSMT4">
                  <p:embed/>
                </p:oleObj>
              </mc:Choice>
              <mc:Fallback>
                <p:oleObj name="Equation" r:id="rId13" imgW="2958840" imgH="723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6046936"/>
                        <a:ext cx="1662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47613"/>
              </p:ext>
            </p:extLst>
          </p:nvPr>
        </p:nvGraphicFramePr>
        <p:xfrm>
          <a:off x="4572000" y="5805264"/>
          <a:ext cx="1817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Equation" r:id="rId15" imgW="3238200" imgH="1447560" progId="Equation.DSMT4">
                  <p:embed/>
                </p:oleObj>
              </mc:Choice>
              <mc:Fallback>
                <p:oleObj name="Equation" r:id="rId15" imgW="3238200" imgH="14475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05264"/>
                        <a:ext cx="18176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753735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419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天气 雨分支 有风</a:t>
            </a:r>
          </a:p>
        </p:txBody>
      </p:sp>
      <p:sp>
        <p:nvSpPr>
          <p:cNvPr id="60419" name="矩形标注 41986"/>
          <p:cNvSpPr>
            <a:spLocks noChangeArrowheads="1"/>
          </p:cNvSpPr>
          <p:nvPr/>
        </p:nvSpPr>
        <p:spPr bwMode="auto">
          <a:xfrm>
            <a:off x="3924300" y="5589588"/>
            <a:ext cx="2447925" cy="576262"/>
          </a:xfrm>
          <a:prstGeom prst="wedgeRectCallout">
            <a:avLst>
              <a:gd name="adj1" fmla="val 13944"/>
              <a:gd name="adj2" fmla="val -902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692150" indent="-347663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纯的子节点</a:t>
            </a:r>
          </a:p>
        </p:txBody>
      </p:sp>
      <p:graphicFrame>
        <p:nvGraphicFramePr>
          <p:cNvPr id="60420" name="对象 41987"/>
          <p:cNvGraphicFramePr>
            <a:graphicFrameLocks/>
          </p:cNvGraphicFramePr>
          <p:nvPr/>
        </p:nvGraphicFramePr>
        <p:xfrm>
          <a:off x="3348038" y="1412875"/>
          <a:ext cx="3024187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r:id="rId5" imgW="2876190" imgH="3638095" progId="PBrush">
                  <p:embed/>
                </p:oleObj>
              </mc:Choice>
              <mc:Fallback>
                <p:oleObj r:id="rId5" imgW="2876190" imgH="3638095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2875"/>
                        <a:ext cx="3024187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925738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占位符 43009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</a:t>
            </a:r>
            <a:r>
              <a:rPr lang="zh-CN" altLang="en-US" b="1" smtClean="0">
                <a:solidFill>
                  <a:srgbClr val="FF3300"/>
                </a:solidFill>
              </a:rPr>
              <a:t>当所有叶节点都是纯的，划分过程终止</a:t>
            </a:r>
          </a:p>
          <a:p>
            <a:pPr eaLnBrk="1" hangingPunct="1"/>
            <a:r>
              <a:rPr lang="zh-CN" altLang="en-US" smtClean="0"/>
              <a:t>理想情况下，当所有叶节点都是纯的而使过程终止时，即当它们包含的实例都具有相同类时该过程终止。</a:t>
            </a:r>
          </a:p>
          <a:p>
            <a:pPr eaLnBrk="1" hangingPunct="1"/>
            <a:r>
              <a:rPr lang="zh-CN" altLang="en-US" smtClean="0"/>
              <a:t>可能无法达到这种结果，因为无法避免训练集包含两个具有相同属性集，但具有不同类的实例。</a:t>
            </a: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</a:rPr>
              <a:t>当数据不能进一步划分时，停止划分过程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413455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44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t>最终的决策树</a:t>
            </a:r>
          </a:p>
        </p:txBody>
      </p:sp>
      <p:sp>
        <p:nvSpPr>
          <p:cNvPr id="62467" name="文本占位符 44034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28775"/>
            <a:ext cx="3924300" cy="504825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Weather</a:t>
            </a:r>
            <a:r>
              <a:rPr lang="zh-CN" altLang="en-US" sz="2000" smtClean="0"/>
              <a:t>数据</a:t>
            </a:r>
          </a:p>
        </p:txBody>
      </p:sp>
      <p:graphicFrame>
        <p:nvGraphicFramePr>
          <p:cNvPr id="44036" name="内容占位符 44035"/>
          <p:cNvGraphicFramePr>
            <a:graphicFrameLocks noGrp="1"/>
          </p:cNvGraphicFramePr>
          <p:nvPr>
            <p:ph sz="half" idx="2"/>
          </p:nvPr>
        </p:nvGraphicFramePr>
        <p:xfrm>
          <a:off x="755650" y="1989138"/>
          <a:ext cx="3825875" cy="4151312"/>
        </p:xfrm>
        <a:graphic>
          <a:graphicData uri="http://schemas.openxmlformats.org/drawingml/2006/table">
            <a:tbl>
              <a:tblPr/>
              <a:tblGrid>
                <a:gridCol w="720725"/>
                <a:gridCol w="1125538"/>
                <a:gridCol w="811212"/>
                <a:gridCol w="633413"/>
                <a:gridCol w="534987"/>
              </a:tblGrid>
              <a:tr h="2746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Outlook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Temperature</a:t>
                      </a:r>
                    </a:p>
                  </a:txBody>
                  <a:tcPr marT="45727" marB="45727" anchor="b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Humidity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Windy</a:t>
                      </a:r>
                    </a:p>
                  </a:txBody>
                  <a:tcPr marT="45727" marB="45727" anchor="b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Play?</a:t>
                      </a:r>
                    </a:p>
                  </a:txBody>
                  <a:tcPr marT="45727" marB="45727" anchor="b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30325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hot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hot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overcast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hot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cool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cool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6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overcast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cool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cool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sunny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overcast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6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overcast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hot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normal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false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Yes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rain</a:t>
                      </a:r>
                    </a:p>
                  </a:txBody>
                  <a:tcPr marT="45727" marB="45727" anchor="b">
                    <a:lnL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mild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high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true</a:t>
                      </a:r>
                    </a:p>
                  </a:txBody>
                  <a:tcPr marT="45727" marB="4572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x-none" sz="1200" dirty="0">
                          <a:latin typeface="Times New Roman" panose="02020603050405020304" pitchFamily="2" charset="0"/>
                          <a:ea typeface="Batang" pitchFamily="2" charset="-127"/>
                        </a:rPr>
                        <a:t>No</a:t>
                      </a:r>
                    </a:p>
                  </a:txBody>
                  <a:tcPr marT="45727" marB="45727" anchor="b">
                    <a:lnL>
                      <a:noFill/>
                    </a:lnL>
                    <a:lnR w="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2551" name="组合 44118"/>
          <p:cNvGrpSpPr>
            <a:grpSpLocks/>
          </p:cNvGrpSpPr>
          <p:nvPr/>
        </p:nvGrpSpPr>
        <p:grpSpPr bwMode="auto">
          <a:xfrm>
            <a:off x="4787900" y="1989138"/>
            <a:ext cx="3983038" cy="3497262"/>
            <a:chOff x="0" y="0"/>
            <a:chExt cx="2509" cy="2203"/>
          </a:xfrm>
        </p:grpSpPr>
        <p:sp>
          <p:nvSpPr>
            <p:cNvPr id="62552" name="矩形 44119"/>
            <p:cNvSpPr>
              <a:spLocks noChangeArrowheads="1"/>
            </p:cNvSpPr>
            <p:nvPr/>
          </p:nvSpPr>
          <p:spPr bwMode="auto">
            <a:xfrm>
              <a:off x="915" y="622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PMingLiU" pitchFamily="2" charset="-120"/>
                </a:rPr>
                <a:t>overcast</a:t>
              </a:r>
            </a:p>
          </p:txBody>
        </p:sp>
        <p:sp>
          <p:nvSpPr>
            <p:cNvPr id="62553" name="矩形 44120"/>
            <p:cNvSpPr>
              <a:spLocks noChangeArrowheads="1"/>
            </p:cNvSpPr>
            <p:nvPr/>
          </p:nvSpPr>
          <p:spPr bwMode="auto">
            <a:xfrm>
              <a:off x="0" y="1565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PMingLiU" pitchFamily="2" charset="-120"/>
                </a:rPr>
                <a:t>high</a:t>
              </a:r>
            </a:p>
          </p:txBody>
        </p:sp>
        <p:sp>
          <p:nvSpPr>
            <p:cNvPr id="62554" name="矩形 44121"/>
            <p:cNvSpPr>
              <a:spLocks noChangeArrowheads="1"/>
            </p:cNvSpPr>
            <p:nvPr/>
          </p:nvSpPr>
          <p:spPr bwMode="auto">
            <a:xfrm>
              <a:off x="597" y="1565"/>
              <a:ext cx="4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PMingLiU" pitchFamily="2" charset="-120"/>
                </a:rPr>
                <a:t>normal</a:t>
              </a:r>
            </a:p>
          </p:txBody>
        </p:sp>
        <p:sp>
          <p:nvSpPr>
            <p:cNvPr id="62555" name="矩形 44122"/>
            <p:cNvSpPr>
              <a:spLocks noChangeArrowheads="1"/>
            </p:cNvSpPr>
            <p:nvPr/>
          </p:nvSpPr>
          <p:spPr bwMode="auto">
            <a:xfrm>
              <a:off x="2181" y="1572"/>
              <a:ext cx="3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PMingLiU" pitchFamily="2" charset="-120"/>
                </a:rPr>
                <a:t>false</a:t>
              </a:r>
            </a:p>
          </p:txBody>
        </p:sp>
        <p:sp>
          <p:nvSpPr>
            <p:cNvPr id="62556" name="矩形 44123"/>
            <p:cNvSpPr>
              <a:spLocks noChangeArrowheads="1"/>
            </p:cNvSpPr>
            <p:nvPr/>
          </p:nvSpPr>
          <p:spPr bwMode="auto">
            <a:xfrm>
              <a:off x="1672" y="1579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PMingLiU" pitchFamily="2" charset="-120"/>
                </a:rPr>
                <a:t>true</a:t>
              </a:r>
            </a:p>
          </p:txBody>
        </p:sp>
        <p:sp>
          <p:nvSpPr>
            <p:cNvPr id="62557" name="直接连接符 44124"/>
            <p:cNvSpPr>
              <a:spLocks noChangeShapeType="1"/>
            </p:cNvSpPr>
            <p:nvPr/>
          </p:nvSpPr>
          <p:spPr bwMode="auto">
            <a:xfrm flipH="1">
              <a:off x="566" y="326"/>
              <a:ext cx="394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58" name="直接连接符 44125"/>
            <p:cNvSpPr>
              <a:spLocks noChangeShapeType="1"/>
            </p:cNvSpPr>
            <p:nvPr/>
          </p:nvSpPr>
          <p:spPr bwMode="auto">
            <a:xfrm flipH="1">
              <a:off x="1186" y="403"/>
              <a:ext cx="0" cy="2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59" name="直接连接符 44126"/>
            <p:cNvSpPr>
              <a:spLocks noChangeShapeType="1"/>
            </p:cNvSpPr>
            <p:nvPr/>
          </p:nvSpPr>
          <p:spPr bwMode="auto">
            <a:xfrm>
              <a:off x="1341" y="326"/>
              <a:ext cx="557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60" name="矩形 44127"/>
            <p:cNvSpPr>
              <a:spLocks noChangeArrowheads="1"/>
            </p:cNvSpPr>
            <p:nvPr/>
          </p:nvSpPr>
          <p:spPr bwMode="auto">
            <a:xfrm>
              <a:off x="414" y="479"/>
              <a:ext cx="392" cy="2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PMingLiU" pitchFamily="2" charset="-120"/>
                </a:rPr>
                <a:t>sunny</a:t>
              </a:r>
            </a:p>
          </p:txBody>
        </p:sp>
        <p:sp>
          <p:nvSpPr>
            <p:cNvPr id="62561" name="矩形 44128"/>
            <p:cNvSpPr>
              <a:spLocks noChangeArrowheads="1"/>
            </p:cNvSpPr>
            <p:nvPr/>
          </p:nvSpPr>
          <p:spPr bwMode="auto">
            <a:xfrm>
              <a:off x="1839" y="55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PMingLiU" pitchFamily="2" charset="-120"/>
                </a:rPr>
                <a:t>rain</a:t>
              </a:r>
            </a:p>
          </p:txBody>
        </p:sp>
        <p:sp>
          <p:nvSpPr>
            <p:cNvPr id="62562" name="直接连接符 44129"/>
            <p:cNvSpPr>
              <a:spLocks noChangeShapeType="1"/>
            </p:cNvSpPr>
            <p:nvPr/>
          </p:nvSpPr>
          <p:spPr bwMode="auto">
            <a:xfrm flipH="1">
              <a:off x="177" y="1358"/>
              <a:ext cx="200" cy="2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63" name="直接连接符 44130"/>
            <p:cNvSpPr>
              <a:spLocks noChangeShapeType="1"/>
            </p:cNvSpPr>
            <p:nvPr/>
          </p:nvSpPr>
          <p:spPr bwMode="auto">
            <a:xfrm>
              <a:off x="635" y="1381"/>
              <a:ext cx="171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64" name="直接连接符 44131"/>
            <p:cNvSpPr>
              <a:spLocks noChangeShapeType="1"/>
            </p:cNvSpPr>
            <p:nvPr/>
          </p:nvSpPr>
          <p:spPr bwMode="auto">
            <a:xfrm flipH="1">
              <a:off x="1774" y="1434"/>
              <a:ext cx="124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65" name="直接连接符 44132"/>
            <p:cNvSpPr>
              <a:spLocks noChangeShapeType="1"/>
            </p:cNvSpPr>
            <p:nvPr/>
          </p:nvSpPr>
          <p:spPr bwMode="auto">
            <a:xfrm>
              <a:off x="2239" y="1434"/>
              <a:ext cx="85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66" name="直接连接符 44133"/>
            <p:cNvSpPr>
              <a:spLocks noChangeShapeType="1"/>
            </p:cNvSpPr>
            <p:nvPr/>
          </p:nvSpPr>
          <p:spPr bwMode="auto">
            <a:xfrm>
              <a:off x="157" y="1801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67" name="直接连接符 44134"/>
            <p:cNvSpPr>
              <a:spLocks noChangeShapeType="1"/>
            </p:cNvSpPr>
            <p:nvPr/>
          </p:nvSpPr>
          <p:spPr bwMode="auto">
            <a:xfrm>
              <a:off x="2345" y="1778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68" name="直接连接符 44135"/>
            <p:cNvSpPr>
              <a:spLocks noChangeShapeType="1"/>
            </p:cNvSpPr>
            <p:nvPr/>
          </p:nvSpPr>
          <p:spPr bwMode="auto">
            <a:xfrm>
              <a:off x="1817" y="1786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69" name="直接连接符 44136"/>
            <p:cNvSpPr>
              <a:spLocks noChangeShapeType="1"/>
            </p:cNvSpPr>
            <p:nvPr/>
          </p:nvSpPr>
          <p:spPr bwMode="auto">
            <a:xfrm>
              <a:off x="813" y="1786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70" name="直接连接符 44137"/>
            <p:cNvSpPr>
              <a:spLocks noChangeShapeType="1"/>
            </p:cNvSpPr>
            <p:nvPr/>
          </p:nvSpPr>
          <p:spPr bwMode="auto">
            <a:xfrm>
              <a:off x="1161" y="831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71" name="矩形 44138"/>
            <p:cNvSpPr>
              <a:spLocks noChangeArrowheads="1"/>
            </p:cNvSpPr>
            <p:nvPr/>
          </p:nvSpPr>
          <p:spPr bwMode="auto">
            <a:xfrm>
              <a:off x="31" y="2003"/>
              <a:ext cx="253" cy="1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PMingLiU" pitchFamily="2" charset="-120"/>
                </a:rPr>
                <a:t>No</a:t>
              </a:r>
            </a:p>
          </p:txBody>
        </p:sp>
        <p:sp>
          <p:nvSpPr>
            <p:cNvPr id="62572" name="矩形 44139"/>
            <p:cNvSpPr>
              <a:spLocks noChangeArrowheads="1"/>
            </p:cNvSpPr>
            <p:nvPr/>
          </p:nvSpPr>
          <p:spPr bwMode="auto">
            <a:xfrm>
              <a:off x="1692" y="2003"/>
              <a:ext cx="253" cy="1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PMingLiU" pitchFamily="2" charset="-120"/>
                </a:rPr>
                <a:t>No</a:t>
              </a:r>
            </a:p>
          </p:txBody>
        </p:sp>
        <p:sp>
          <p:nvSpPr>
            <p:cNvPr id="62573" name="矩形 44140"/>
            <p:cNvSpPr>
              <a:spLocks noChangeArrowheads="1"/>
            </p:cNvSpPr>
            <p:nvPr/>
          </p:nvSpPr>
          <p:spPr bwMode="auto">
            <a:xfrm>
              <a:off x="663" y="2003"/>
              <a:ext cx="299" cy="2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PMingLiU" pitchFamily="2" charset="-120"/>
                </a:rPr>
                <a:t>Yes</a:t>
              </a:r>
            </a:p>
          </p:txBody>
        </p:sp>
        <p:sp>
          <p:nvSpPr>
            <p:cNvPr id="62574" name="矩形 44141"/>
            <p:cNvSpPr>
              <a:spLocks noChangeArrowheads="1"/>
            </p:cNvSpPr>
            <p:nvPr/>
          </p:nvSpPr>
          <p:spPr bwMode="auto">
            <a:xfrm>
              <a:off x="2197" y="2003"/>
              <a:ext cx="299" cy="2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PMingLiU" pitchFamily="2" charset="-120"/>
                </a:rPr>
                <a:t>Yes</a:t>
              </a:r>
            </a:p>
          </p:txBody>
        </p:sp>
        <p:sp>
          <p:nvSpPr>
            <p:cNvPr id="62575" name="矩形 44142"/>
            <p:cNvSpPr>
              <a:spLocks noChangeArrowheads="1"/>
            </p:cNvSpPr>
            <p:nvPr/>
          </p:nvSpPr>
          <p:spPr bwMode="auto">
            <a:xfrm>
              <a:off x="1013" y="1082"/>
              <a:ext cx="299" cy="2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PMingLiU" pitchFamily="2" charset="-120"/>
                </a:rPr>
                <a:t>Yes</a:t>
              </a:r>
            </a:p>
          </p:txBody>
        </p:sp>
        <p:sp>
          <p:nvSpPr>
            <p:cNvPr id="62576" name="菱形 44143"/>
            <p:cNvSpPr>
              <a:spLocks noChangeArrowheads="1"/>
            </p:cNvSpPr>
            <p:nvPr/>
          </p:nvSpPr>
          <p:spPr bwMode="auto">
            <a:xfrm>
              <a:off x="817" y="0"/>
              <a:ext cx="712" cy="42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2577" name="文本框 44144"/>
            <p:cNvSpPr txBox="1">
              <a:spLocks noChangeArrowheads="1"/>
            </p:cNvSpPr>
            <p:nvPr/>
          </p:nvSpPr>
          <p:spPr bwMode="auto">
            <a:xfrm>
              <a:off x="907" y="109"/>
              <a:ext cx="5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Outlook</a:t>
              </a:r>
            </a:p>
          </p:txBody>
        </p:sp>
        <p:sp>
          <p:nvSpPr>
            <p:cNvPr id="62578" name="菱形 44145"/>
            <p:cNvSpPr>
              <a:spLocks noChangeArrowheads="1"/>
            </p:cNvSpPr>
            <p:nvPr/>
          </p:nvSpPr>
          <p:spPr bwMode="auto">
            <a:xfrm>
              <a:off x="164" y="1014"/>
              <a:ext cx="712" cy="42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2579" name="文本框 44146"/>
            <p:cNvSpPr txBox="1">
              <a:spLocks noChangeArrowheads="1"/>
            </p:cNvSpPr>
            <p:nvPr/>
          </p:nvSpPr>
          <p:spPr bwMode="auto">
            <a:xfrm>
              <a:off x="256" y="1174"/>
              <a:ext cx="54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Humidity</a:t>
              </a:r>
            </a:p>
          </p:txBody>
        </p:sp>
        <p:sp>
          <p:nvSpPr>
            <p:cNvPr id="62580" name="菱形 44147"/>
            <p:cNvSpPr>
              <a:spLocks noChangeArrowheads="1"/>
            </p:cNvSpPr>
            <p:nvPr/>
          </p:nvSpPr>
          <p:spPr bwMode="auto">
            <a:xfrm>
              <a:off x="1681" y="1090"/>
              <a:ext cx="713" cy="42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2581" name="文本框 44148"/>
            <p:cNvSpPr txBox="1">
              <a:spLocks noChangeArrowheads="1"/>
            </p:cNvSpPr>
            <p:nvPr/>
          </p:nvSpPr>
          <p:spPr bwMode="auto">
            <a:xfrm>
              <a:off x="1814" y="1225"/>
              <a:ext cx="42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110000"/>
                <a:buFont typeface="Wingdings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Clr>
                  <a:schemeClr val="tx1"/>
                </a:buClr>
                <a:buSzPct val="115000"/>
                <a:buFont typeface="Wingdings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Clr>
                  <a:schemeClr val="tx1"/>
                </a:buClr>
                <a:buSzPct val="130000"/>
                <a:buFont typeface="Wingdings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25000"/>
                <a:buFont typeface="Wingdings" pitchFamily="2" charset="2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</a:rPr>
                <a:t>Windy</a:t>
              </a:r>
            </a:p>
          </p:txBody>
        </p:sp>
        <p:sp>
          <p:nvSpPr>
            <p:cNvPr id="62582" name="直接连接符 44149"/>
            <p:cNvSpPr>
              <a:spLocks noChangeShapeType="1"/>
            </p:cNvSpPr>
            <p:nvPr/>
          </p:nvSpPr>
          <p:spPr bwMode="auto">
            <a:xfrm>
              <a:off x="535" y="670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83" name="直接连接符 44150"/>
            <p:cNvSpPr>
              <a:spLocks noChangeShapeType="1"/>
            </p:cNvSpPr>
            <p:nvPr/>
          </p:nvSpPr>
          <p:spPr bwMode="auto">
            <a:xfrm>
              <a:off x="2022" y="746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84168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45057"/>
          <p:cNvSpPr>
            <a:spLocks noChangeArrowheads="1"/>
          </p:cNvSpPr>
          <p:nvPr/>
        </p:nvSpPr>
        <p:spPr bwMode="auto">
          <a:xfrm>
            <a:off x="323850" y="981075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CC3300"/>
                </a:solidFill>
                <a:latin typeface="Tahoma" pitchFamily="34" charset="0"/>
              </a:rPr>
              <a:t>ID3</a:t>
            </a:r>
            <a:r>
              <a:rPr lang="zh-CN" altLang="en-US" sz="2400" b="1">
                <a:solidFill>
                  <a:srgbClr val="CC3300"/>
                </a:solidFill>
                <a:latin typeface="Tahoma" pitchFamily="34" charset="0"/>
              </a:rPr>
              <a:t>如何选择具有最高信息增益的属性</a:t>
            </a:r>
            <a:r>
              <a:rPr lang="zh-CN" altLang="en-US" sz="2400">
                <a:solidFill>
                  <a:srgbClr val="000000"/>
                </a:solidFill>
                <a:latin typeface="Tahoma" pitchFamily="34" charset="0"/>
              </a:rPr>
              <a:t>：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r>
              <a:rPr lang="en-US" altLang="zh-CN" sz="2600" i="1">
                <a:solidFill>
                  <a:srgbClr val="000000"/>
                </a:solidFill>
              </a:rPr>
              <a:t>pi</a:t>
            </a:r>
            <a:r>
              <a:rPr lang="en-US" altLang="zh-CN" sz="2600">
                <a:solidFill>
                  <a:srgbClr val="000000"/>
                </a:solidFill>
              </a:rPr>
              <a:t> </a:t>
            </a:r>
            <a:r>
              <a:rPr lang="zh-CN" altLang="en-US" sz="2600">
                <a:solidFill>
                  <a:srgbClr val="000000"/>
                </a:solidFill>
              </a:rPr>
              <a:t>是</a:t>
            </a:r>
            <a:r>
              <a:rPr lang="en-US" altLang="zh-CN" sz="2600">
                <a:solidFill>
                  <a:srgbClr val="000000"/>
                </a:solidFill>
              </a:rPr>
              <a:t>D</a:t>
            </a:r>
            <a:r>
              <a:rPr lang="zh-CN" altLang="en-US" sz="2600">
                <a:solidFill>
                  <a:srgbClr val="000000"/>
                </a:solidFill>
              </a:rPr>
              <a:t>中任意元组属于类</a:t>
            </a:r>
            <a:r>
              <a:rPr lang="en-US" altLang="zh-CN" sz="2600">
                <a:solidFill>
                  <a:srgbClr val="000000"/>
                </a:solidFill>
              </a:rPr>
              <a:t>Ci </a:t>
            </a:r>
            <a:r>
              <a:rPr lang="zh-CN" altLang="en-US" sz="2600">
                <a:solidFill>
                  <a:srgbClr val="000000"/>
                </a:solidFill>
              </a:rPr>
              <a:t>的概率，用</a:t>
            </a:r>
            <a:r>
              <a:rPr lang="en-US" altLang="zh-CN" sz="2600" b="1">
                <a:solidFill>
                  <a:srgbClr val="000000"/>
                </a:solidFill>
              </a:rPr>
              <a:t>|C</a:t>
            </a:r>
            <a:r>
              <a:rPr lang="en-US" altLang="zh-CN" sz="2600" b="1" baseline="-25000">
                <a:solidFill>
                  <a:srgbClr val="000000"/>
                </a:solidFill>
              </a:rPr>
              <a:t>i,D</a:t>
            </a:r>
            <a:r>
              <a:rPr lang="en-US" altLang="zh-CN" sz="2600" b="1">
                <a:solidFill>
                  <a:srgbClr val="000000"/>
                </a:solidFill>
              </a:rPr>
              <a:t>|/|D|</a:t>
            </a:r>
            <a:r>
              <a:rPr lang="en-US" altLang="zh-CN" sz="2600">
                <a:solidFill>
                  <a:srgbClr val="000000"/>
                </a:solidFill>
              </a:rPr>
              <a:t> </a:t>
            </a:r>
            <a:r>
              <a:rPr lang="zh-CN" altLang="en-US" sz="2600">
                <a:solidFill>
                  <a:srgbClr val="000000"/>
                </a:solidFill>
              </a:rPr>
              <a:t>估计</a:t>
            </a:r>
            <a:endParaRPr lang="zh-CN" altLang="en-US" sz="2400">
              <a:solidFill>
                <a:srgbClr val="000000"/>
              </a:solidFill>
              <a:latin typeface="Tahoma" pitchFamily="34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000000"/>
                </a:solidFill>
                <a:latin typeface="Tahoma" pitchFamily="34" charset="0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latin typeface="Tahoma" pitchFamily="34" charset="0"/>
              </a:rPr>
              <a:t>中的元组分类所需的期望信息</a:t>
            </a:r>
            <a:r>
              <a:rPr lang="en-US" altLang="zh-CN" sz="2400">
                <a:solidFill>
                  <a:srgbClr val="CCCCFF"/>
                </a:solidFill>
                <a:latin typeface="Tahoma" pitchFamily="34" charset="0"/>
              </a:rPr>
              <a:t>Expected information</a:t>
            </a:r>
            <a:r>
              <a:rPr lang="en-US" altLang="zh-CN" sz="2400">
                <a:solidFill>
                  <a:srgbClr val="000000"/>
                </a:solidFill>
                <a:latin typeface="Tahoma" pitchFamily="34" charset="0"/>
              </a:rPr>
              <a:t> (entropy)</a:t>
            </a:r>
            <a:r>
              <a:rPr lang="zh-CN" altLang="en-US" sz="2400">
                <a:solidFill>
                  <a:srgbClr val="000000"/>
                </a:solidFill>
                <a:latin typeface="Tahoma" pitchFamily="34" charset="0"/>
              </a:rPr>
              <a:t>：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endParaRPr lang="zh-CN" altLang="en-US" sz="2400">
              <a:solidFill>
                <a:srgbClr val="000000"/>
              </a:solidFill>
              <a:latin typeface="Tahoma" pitchFamily="34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r>
              <a:rPr lang="en-US" altLang="zh-CN" sz="2400">
                <a:solidFill>
                  <a:srgbClr val="CCCCFF"/>
                </a:solidFill>
                <a:latin typeface="Tahoma" pitchFamily="34" charset="0"/>
              </a:rPr>
              <a:t>Information</a:t>
            </a:r>
            <a:r>
              <a:rPr lang="en-US" altLang="zh-CN" sz="2400">
                <a:solidFill>
                  <a:srgbClr val="000000"/>
                </a:solidFill>
                <a:latin typeface="Tahoma" pitchFamily="34" charset="0"/>
              </a:rPr>
              <a:t> needed (after using A to split D into v partitions) to classify D: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endParaRPr lang="en-US" altLang="zh-CN" sz="2400">
              <a:solidFill>
                <a:srgbClr val="000000"/>
              </a:solidFill>
              <a:latin typeface="Tahoma" pitchFamily="34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r>
              <a:rPr lang="en-US" altLang="zh-CN" sz="2400">
                <a:solidFill>
                  <a:srgbClr val="CCCCFF"/>
                </a:solidFill>
                <a:latin typeface="Tahoma" pitchFamily="34" charset="0"/>
              </a:rPr>
              <a:t>Information gained</a:t>
            </a:r>
            <a:r>
              <a:rPr lang="en-US" altLang="zh-CN" sz="2400">
                <a:solidFill>
                  <a:srgbClr val="000000"/>
                </a:solidFill>
                <a:latin typeface="Tahoma" pitchFamily="34" charset="0"/>
              </a:rPr>
              <a:t> by branching on attribute A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endParaRPr lang="en-US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63491" name="对象 45058"/>
          <p:cNvGraphicFramePr>
            <a:graphicFrameLocks noChangeAspect="1"/>
          </p:cNvGraphicFramePr>
          <p:nvPr/>
        </p:nvGraphicFramePr>
        <p:xfrm>
          <a:off x="2987675" y="2492375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" r:id="rId6" imgW="1612200" imgH="431613" progId="Equation.3">
                  <p:embed/>
                </p:oleObj>
              </mc:Choice>
              <mc:Fallback>
                <p:oleObj r:id="rId6" imgW="161220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92375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45059"/>
          <p:cNvGraphicFramePr>
            <a:graphicFrameLocks noChangeAspect="1"/>
          </p:cNvGraphicFramePr>
          <p:nvPr/>
        </p:nvGraphicFramePr>
        <p:xfrm>
          <a:off x="3924300" y="36449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r:id="rId8" imgW="1714500" imgH="457200" progId="Equation.3">
                  <p:embed/>
                </p:oleObj>
              </mc:Choice>
              <mc:Fallback>
                <p:oleObj r:id="rId8" imgW="1714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644900"/>
                        <a:ext cx="31781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45060"/>
          <p:cNvGraphicFramePr>
            <a:graphicFrameLocks noChangeAspect="1"/>
          </p:cNvGraphicFramePr>
          <p:nvPr/>
        </p:nvGraphicFramePr>
        <p:xfrm>
          <a:off x="2987675" y="5157788"/>
          <a:ext cx="413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r:id="rId10" imgW="1788371" imgH="215619" progId="Equation.3">
                  <p:embed/>
                </p:oleObj>
              </mc:Choice>
              <mc:Fallback>
                <p:oleObj r:id="rId10" imgW="178837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157788"/>
                        <a:ext cx="41386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矩形标注 45061"/>
          <p:cNvSpPr>
            <a:spLocks noChangeArrowheads="1"/>
          </p:cNvSpPr>
          <p:nvPr/>
        </p:nvSpPr>
        <p:spPr bwMode="auto">
          <a:xfrm>
            <a:off x="6156325" y="2852738"/>
            <a:ext cx="3024188" cy="792162"/>
          </a:xfrm>
          <a:prstGeom prst="wedgeRectCallout">
            <a:avLst>
              <a:gd name="adj1" fmla="val -19185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692150" indent="-347663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使用属性</a:t>
            </a:r>
            <a:r>
              <a:rPr lang="en-US" altLang="zh-CN" sz="2000" b="1">
                <a:solidFill>
                  <a:srgbClr val="000000"/>
                </a:solidFill>
              </a:rPr>
              <a:t>A</a:t>
            </a:r>
            <a:r>
              <a:rPr lang="zh-CN" altLang="en-US" sz="2000" b="1">
                <a:solidFill>
                  <a:srgbClr val="000000"/>
                </a:solidFill>
              </a:rPr>
              <a:t>得到准确分类所需信息</a:t>
            </a:r>
          </a:p>
        </p:txBody>
      </p:sp>
    </p:spTree>
    <p:extLst>
      <p:ext uri="{BB962C8B-B14F-4D97-AF65-F5344CB8AC3E}">
        <p14:creationId xmlns:p14="http://schemas.microsoft.com/office/powerpoint/2010/main" val="27805540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47105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zh-CN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4515" name="矩形 47106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endParaRPr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7108" name="矩形 47107"/>
          <p:cNvSpPr>
            <a:spLocks noChangeArrowheads="1"/>
          </p:cNvSpPr>
          <p:nvPr/>
        </p:nvSpPr>
        <p:spPr bwMode="auto">
          <a:xfrm>
            <a:off x="755650" y="1341438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  <a:latin typeface="Tahoma" pitchFamily="34" charset="0"/>
              </a:rPr>
              <a:t>思考：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ahoma" pitchFamily="34" charset="0"/>
              </a:rPr>
              <a:t>如果考虑充当唯一识别的属性，如product_ID。对</a:t>
            </a:r>
            <a:r>
              <a:rPr lang="zh-CN" altLang="en-US" sz="2600" b="1">
                <a:solidFill>
                  <a:srgbClr val="000000"/>
                </a:solidFill>
              </a:rPr>
              <a:t>product_ID的分裂结果？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Info</a:t>
            </a:r>
            <a:r>
              <a:rPr lang="zh-CN" altLang="en-US" sz="2600" b="1" baseline="-25000">
                <a:solidFill>
                  <a:srgbClr val="000000"/>
                </a:solidFill>
              </a:rPr>
              <a:t>product_ID</a:t>
            </a:r>
            <a:r>
              <a:rPr lang="zh-CN" altLang="en-US" sz="2600" b="1">
                <a:solidFill>
                  <a:srgbClr val="000000"/>
                </a:solidFill>
              </a:rPr>
              <a:t>(D)=0      Gain(product_ID)最大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有无实际意义？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           标识属性被选为分裂属性，但标识属性的分支对预测未知实例的类别并无任何帮助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endParaRPr lang="zh-CN" altLang="en-US" sz="26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41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48129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Tahoma" pitchFamily="34" charset="0"/>
              </a:rPr>
              <a:t>C4.5</a:t>
            </a:r>
          </a:p>
        </p:txBody>
      </p:sp>
      <p:sp>
        <p:nvSpPr>
          <p:cNvPr id="65539" name="矩形 48130"/>
          <p:cNvSpPr>
            <a:spLocks noChangeArrowheads="1"/>
          </p:cNvSpPr>
          <p:nvPr/>
        </p:nvSpPr>
        <p:spPr bwMode="auto">
          <a:xfrm>
            <a:off x="250825" y="1557338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endParaRPr lang="zh-CN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5540" name="矩形 48131"/>
          <p:cNvSpPr>
            <a:spLocks noChangeArrowheads="1"/>
          </p:cNvSpPr>
          <p:nvPr/>
        </p:nvSpPr>
        <p:spPr bwMode="auto">
          <a:xfrm>
            <a:off x="395288" y="1412875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FF3300"/>
                </a:solidFill>
                <a:latin typeface="Tahoma" pitchFamily="34" charset="0"/>
              </a:rPr>
              <a:t>C4.5如何选择具有最高信息增益的属性</a:t>
            </a:r>
            <a:r>
              <a:rPr lang="zh-CN" altLang="en-US" sz="2400">
                <a:solidFill>
                  <a:srgbClr val="FF3300"/>
                </a:solidFill>
                <a:latin typeface="Tahoma" pitchFamily="34" charset="0"/>
              </a:rPr>
              <a:t>：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使用“分裂信息（split information）”值将gain规范化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endParaRPr lang="zh-CN" altLang="en-US" sz="26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endParaRPr lang="zh-CN" altLang="en-US" sz="26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endParaRPr lang="zh-CN" altLang="en-US" sz="26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     表示属性A第</a:t>
            </a:r>
            <a:r>
              <a:rPr lang="zh-CN" altLang="en-US" sz="2600" b="1" i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600" b="1">
                <a:solidFill>
                  <a:srgbClr val="000000"/>
                </a:solidFill>
              </a:rPr>
              <a:t>个划分的权重。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信息率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endParaRPr lang="zh-CN" altLang="en-US" sz="2600" b="1">
              <a:solidFill>
                <a:srgbClr val="000000"/>
              </a:solidFill>
            </a:endParaRPr>
          </a:p>
        </p:txBody>
      </p:sp>
      <p:graphicFrame>
        <p:nvGraphicFramePr>
          <p:cNvPr id="65541" name="对象 48132"/>
          <p:cNvGraphicFramePr>
            <a:graphicFrameLocks noChangeAspect="1"/>
          </p:cNvGraphicFramePr>
          <p:nvPr/>
        </p:nvGraphicFramePr>
        <p:xfrm>
          <a:off x="1835150" y="2781300"/>
          <a:ext cx="51847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r:id="rId5" imgW="2184400" imgH="508000" progId="Equation.3">
                  <p:embed/>
                </p:oleObj>
              </mc:Choice>
              <mc:Fallback>
                <p:oleObj r:id="rId5" imgW="2184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518477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对象 48133"/>
          <p:cNvGraphicFramePr>
            <a:graphicFrameLocks noChangeAspect="1"/>
          </p:cNvGraphicFramePr>
          <p:nvPr/>
        </p:nvGraphicFramePr>
        <p:xfrm>
          <a:off x="2411413" y="4751388"/>
          <a:ext cx="41767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r:id="rId7" imgW="1803400" imgH="419100" progId="Equation.3">
                  <p:embed/>
                </p:oleObj>
              </mc:Choice>
              <mc:Fallback>
                <p:oleObj r:id="rId7" imgW="1803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51388"/>
                        <a:ext cx="41767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对象 48134"/>
          <p:cNvGraphicFramePr>
            <a:graphicFrameLocks noChangeAspect="1"/>
          </p:cNvGraphicFramePr>
          <p:nvPr/>
        </p:nvGraphicFramePr>
        <p:xfrm>
          <a:off x="396875" y="3532188"/>
          <a:ext cx="5937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r:id="rId9" imgW="318162" imgH="407363" progId="Equation.3">
                  <p:embed/>
                </p:oleObj>
              </mc:Choice>
              <mc:Fallback>
                <p:oleObj r:id="rId9" imgW="318162" imgH="407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532188"/>
                        <a:ext cx="5937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432277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49153"/>
          <p:cNvSpPr>
            <a:spLocks noGrp="1" noChangeArrowheads="1"/>
          </p:cNvSpPr>
          <p:nvPr>
            <p:ph type="title"/>
          </p:nvPr>
        </p:nvSpPr>
        <p:spPr>
          <a:xfrm>
            <a:off x="828675" y="47625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C4.5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算法概述</a:t>
            </a:r>
            <a:b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</a:br>
            <a:endParaRPr lang="zh-CN" altLang="en-US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66563" name="文本占位符 491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smtClean="0">
                <a:solidFill>
                  <a:srgbClr val="000000"/>
                </a:solidFill>
                <a:latin typeface="宋体" pitchFamily="2" charset="-122"/>
              </a:rPr>
              <a:t>C4.5算法是ID3算法的扩展</a:t>
            </a:r>
          </a:p>
          <a:p>
            <a:pPr algn="just"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smtClean="0">
                <a:solidFill>
                  <a:srgbClr val="000000"/>
                </a:solidFill>
                <a:latin typeface="宋体" pitchFamily="2" charset="-122"/>
              </a:rPr>
              <a:t>能够处理连续型的属性。首先将连续型属性离散化，把连续型属性的值分成不同的区间，依据是比较各个分裂点Gian值的大小。</a:t>
            </a:r>
          </a:p>
          <a:p>
            <a:pPr algn="just"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smtClean="0">
                <a:solidFill>
                  <a:srgbClr val="000000"/>
                </a:solidFill>
                <a:latin typeface="宋体" pitchFamily="2" charset="-122"/>
              </a:rPr>
              <a:t>缺失数据的考虑：在构建决策树时，可以简单地忽略缺失数据，即在计算增益时，仅考虑具有属性值的记录。</a:t>
            </a:r>
          </a:p>
          <a:p>
            <a:pPr eaLnBrk="1" hangingPunct="1"/>
            <a:endParaRPr lang="zh-CN" altLang="en-US" b="1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934216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501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连续值的处理</a:t>
            </a:r>
          </a:p>
        </p:txBody>
      </p:sp>
      <p:graphicFrame>
        <p:nvGraphicFramePr>
          <p:cNvPr id="67587" name="内容占位符 50178"/>
          <p:cNvGraphicFramePr>
            <a:graphicFrameLocks noGrp="1" noChangeAspect="1"/>
          </p:cNvGraphicFramePr>
          <p:nvPr>
            <p:ph idx="1"/>
          </p:nvPr>
        </p:nvGraphicFramePr>
        <p:xfrm>
          <a:off x="5580063" y="1844675"/>
          <a:ext cx="3302000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r:id="rId3" imgW="5404104" imgH="5779008" progId="Word.Document.8">
                  <p:embed/>
                </p:oleObj>
              </mc:Choice>
              <mc:Fallback>
                <p:oleObj r:id="rId3" imgW="5404104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844675"/>
                        <a:ext cx="3302000" cy="352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矩形 50179"/>
          <p:cNvSpPr>
            <a:spLocks noChangeArrowheads="1"/>
          </p:cNvSpPr>
          <p:nvPr/>
        </p:nvSpPr>
        <p:spPr bwMode="auto">
          <a:xfrm>
            <a:off x="539750" y="1679575"/>
            <a:ext cx="49418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00"/>
                </a:solidFill>
              </a:rPr>
              <a:t>选取</a:t>
            </a:r>
            <a:r>
              <a:rPr lang="en-US" altLang="zh-CN" sz="2400">
                <a:solidFill>
                  <a:srgbClr val="000000"/>
                </a:solidFill>
              </a:rPr>
              <a:t>(</a:t>
            </a:r>
            <a:r>
              <a:rPr lang="zh-CN" altLang="en-US" sz="2400">
                <a:solidFill>
                  <a:srgbClr val="000000"/>
                </a:solidFill>
              </a:rPr>
              <a:t>连续值的</a:t>
            </a:r>
            <a:r>
              <a:rPr lang="en-US" altLang="zh-CN" sz="2400">
                <a:solidFill>
                  <a:srgbClr val="000000"/>
                </a:solidFill>
              </a:rPr>
              <a:t>)</a:t>
            </a:r>
            <a:r>
              <a:rPr lang="zh-CN" altLang="en-US" sz="2400">
                <a:solidFill>
                  <a:srgbClr val="000000"/>
                </a:solidFill>
              </a:rPr>
              <a:t>哪个分界点？</a:t>
            </a:r>
          </a:p>
        </p:txBody>
      </p:sp>
      <p:sp>
        <p:nvSpPr>
          <p:cNvPr id="50181" name="矩形 50180"/>
          <p:cNvSpPr>
            <a:spLocks noChangeArrowheads="1"/>
          </p:cNvSpPr>
          <p:nvPr/>
        </p:nvSpPr>
        <p:spPr bwMode="auto">
          <a:xfrm>
            <a:off x="1042988" y="2133600"/>
            <a:ext cx="2520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</a:rPr>
              <a:t>贪婪算法！</a:t>
            </a:r>
          </a:p>
        </p:txBody>
      </p:sp>
      <p:sp>
        <p:nvSpPr>
          <p:cNvPr id="50182" name="矩形 50181"/>
          <p:cNvSpPr>
            <a:spLocks noChangeArrowheads="1"/>
          </p:cNvSpPr>
          <p:nvPr/>
        </p:nvSpPr>
        <p:spPr bwMode="auto">
          <a:xfrm>
            <a:off x="755650" y="2636838"/>
            <a:ext cx="4608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1. </a:t>
            </a:r>
            <a:r>
              <a:rPr lang="zh-CN" altLang="en-US" sz="2000" b="1">
                <a:solidFill>
                  <a:srgbClr val="000000"/>
                </a:solidFill>
              </a:rPr>
              <a:t>排序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 60  70  75  85  90  95  100  120  125  220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  <p:sp>
        <p:nvSpPr>
          <p:cNvPr id="50183" name="矩形 50182"/>
          <p:cNvSpPr>
            <a:spLocks noChangeArrowheads="1"/>
          </p:cNvSpPr>
          <p:nvPr/>
        </p:nvSpPr>
        <p:spPr bwMode="auto">
          <a:xfrm>
            <a:off x="827088" y="3500438"/>
            <a:ext cx="46085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1800">
                <a:solidFill>
                  <a:srgbClr val="000000"/>
                </a:solidFill>
              </a:rPr>
              <a:t>若进行</a:t>
            </a:r>
            <a:r>
              <a:rPr lang="zh-CN" altLang="en-US" sz="1800">
                <a:solidFill>
                  <a:srgbClr val="000000"/>
                </a:solidFill>
                <a:latin typeface="宋体" pitchFamily="2" charset="-122"/>
              </a:rPr>
              <a:t>“</a:t>
            </a:r>
            <a:r>
              <a:rPr lang="zh-CN" altLang="en-US" sz="1800" b="1">
                <a:solidFill>
                  <a:srgbClr val="3333CC"/>
                </a:solidFill>
              </a:rPr>
              <a:t>二分</a:t>
            </a:r>
            <a:r>
              <a:rPr lang="zh-CN" altLang="en-US" sz="1800">
                <a:solidFill>
                  <a:srgbClr val="000000"/>
                </a:solidFill>
                <a:latin typeface="宋体" pitchFamily="2" charset="-122"/>
              </a:rPr>
              <a:t>”</a:t>
            </a:r>
            <a:r>
              <a:rPr lang="zh-CN" altLang="en-US" sz="1800">
                <a:solidFill>
                  <a:srgbClr val="000000"/>
                </a:solidFill>
              </a:rPr>
              <a:t>，则可能有</a:t>
            </a:r>
            <a:r>
              <a:rPr lang="en-US" altLang="zh-CN" sz="1800">
                <a:solidFill>
                  <a:srgbClr val="000000"/>
                </a:solidFill>
              </a:rPr>
              <a:t>9</a:t>
            </a:r>
            <a:r>
              <a:rPr lang="zh-CN" altLang="en-US" sz="1800">
                <a:solidFill>
                  <a:srgbClr val="000000"/>
                </a:solidFill>
              </a:rPr>
              <a:t>个分界点。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1800" b="1" u="sng">
                <a:solidFill>
                  <a:srgbClr val="000000"/>
                </a:solidFill>
              </a:rPr>
              <a:t>例子</a:t>
            </a:r>
            <a:r>
              <a:rPr lang="zh-CN" altLang="en-US" sz="1800">
                <a:solidFill>
                  <a:srgbClr val="000000"/>
                </a:solidFill>
              </a:rPr>
              <a:t>：</a:t>
            </a:r>
            <a:endParaRPr lang="zh-CN" altLang="en-US" sz="18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  <p:sp>
        <p:nvSpPr>
          <p:cNvPr id="50184" name="矩形 50183"/>
          <p:cNvSpPr>
            <a:spLocks noChangeArrowheads="1"/>
          </p:cNvSpPr>
          <p:nvPr/>
        </p:nvSpPr>
        <p:spPr bwMode="auto">
          <a:xfrm>
            <a:off x="755650" y="4292600"/>
            <a:ext cx="46085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 60  70  75  85  90  95  100  120  125  220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  <p:sp>
        <p:nvSpPr>
          <p:cNvPr id="50185" name="矩形 50184"/>
          <p:cNvSpPr>
            <a:spLocks noChangeArrowheads="1"/>
          </p:cNvSpPr>
          <p:nvPr/>
        </p:nvSpPr>
        <p:spPr bwMode="auto">
          <a:xfrm>
            <a:off x="755650" y="5165725"/>
            <a:ext cx="46085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 60  70  75  85  90  95  100  120  125  220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  <p:sp>
        <p:nvSpPr>
          <p:cNvPr id="50186" name="直接连接符 50185"/>
          <p:cNvSpPr>
            <a:spLocks noChangeShapeType="1"/>
          </p:cNvSpPr>
          <p:nvPr/>
        </p:nvSpPr>
        <p:spPr bwMode="auto">
          <a:xfrm>
            <a:off x="2124075" y="4652963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直接连接符 50186"/>
          <p:cNvSpPr>
            <a:spLocks noChangeShapeType="1"/>
          </p:cNvSpPr>
          <p:nvPr/>
        </p:nvSpPr>
        <p:spPr bwMode="auto">
          <a:xfrm>
            <a:off x="3276600" y="5453063"/>
            <a:ext cx="0" cy="431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矩形 50187"/>
          <p:cNvSpPr>
            <a:spLocks noChangeArrowheads="1"/>
          </p:cNvSpPr>
          <p:nvPr/>
        </p:nvSpPr>
        <p:spPr bwMode="auto">
          <a:xfrm>
            <a:off x="2195513" y="4724400"/>
            <a:ext cx="33131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itchFamily="18" charset="0"/>
              </a:rPr>
              <a:t>分割成</a:t>
            </a: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TaxIn&lt;=80 </a:t>
            </a:r>
            <a:r>
              <a:rPr lang="zh-CN" altLang="en-US" sz="1600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TaxIn&gt;80</a:t>
            </a:r>
            <a:endParaRPr lang="zh-CN" altLang="en-US" sz="16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  <p:sp>
        <p:nvSpPr>
          <p:cNvPr id="50189" name="矩形 50188"/>
          <p:cNvSpPr>
            <a:spLocks noChangeArrowheads="1"/>
          </p:cNvSpPr>
          <p:nvPr/>
        </p:nvSpPr>
        <p:spPr bwMode="auto">
          <a:xfrm>
            <a:off x="1835150" y="5876925"/>
            <a:ext cx="3744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1600">
                <a:solidFill>
                  <a:srgbClr val="000000"/>
                </a:solidFill>
              </a:rPr>
              <a:t>分割成</a:t>
            </a:r>
            <a:r>
              <a:rPr lang="en-US" altLang="zh-CN" sz="1600">
                <a:solidFill>
                  <a:srgbClr val="000000"/>
                </a:solidFill>
              </a:rPr>
              <a:t>TaxIn&lt;=97.5 </a:t>
            </a:r>
            <a:r>
              <a:rPr lang="zh-CN" altLang="en-US" sz="1600">
                <a:solidFill>
                  <a:srgbClr val="000000"/>
                </a:solidFill>
              </a:rPr>
              <a:t>和 </a:t>
            </a:r>
            <a:r>
              <a:rPr lang="en-US" altLang="zh-CN" sz="1600">
                <a:solidFill>
                  <a:srgbClr val="000000"/>
                </a:solidFill>
              </a:rPr>
              <a:t>TaxIn&gt;97.5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0190" name="矩形 50189"/>
          <p:cNvSpPr>
            <a:spLocks noChangeArrowheads="1"/>
          </p:cNvSpPr>
          <p:nvPr/>
        </p:nvSpPr>
        <p:spPr bwMode="auto">
          <a:xfrm>
            <a:off x="5508625" y="5661025"/>
            <a:ext cx="3635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9900CC"/>
              </a:buClr>
              <a:buFont typeface="Wingdings" pitchFamily="2" charset="2"/>
              <a:buChar char="±"/>
            </a:pPr>
            <a:r>
              <a:rPr lang="zh-CN" altLang="en-US" sz="1800">
                <a:solidFill>
                  <a:srgbClr val="000000"/>
                </a:solidFill>
              </a:rPr>
              <a:t>实际上</a:t>
            </a:r>
            <a:r>
              <a:rPr lang="en-US" altLang="zh-CN" sz="1800">
                <a:solidFill>
                  <a:srgbClr val="000000"/>
                </a:solidFill>
              </a:rPr>
              <a:t>, </a:t>
            </a:r>
            <a:r>
              <a:rPr lang="zh-CN" altLang="en-US" sz="1800">
                <a:solidFill>
                  <a:srgbClr val="000000"/>
                </a:solidFill>
              </a:rPr>
              <a:t>这就是</a:t>
            </a:r>
            <a:r>
              <a:rPr lang="zh-CN" altLang="en-US" sz="1800">
                <a:solidFill>
                  <a:srgbClr val="000000"/>
                </a:solidFill>
                <a:latin typeface="宋体" pitchFamily="2" charset="-122"/>
              </a:rPr>
              <a:t>“</a:t>
            </a:r>
            <a:r>
              <a:rPr lang="zh-CN" altLang="en-US" sz="1800">
                <a:solidFill>
                  <a:srgbClr val="000000"/>
                </a:solidFill>
              </a:rPr>
              <a:t>离散化</a:t>
            </a:r>
            <a:r>
              <a:rPr lang="zh-CN" altLang="en-US" sz="1800">
                <a:solidFill>
                  <a:srgbClr val="000000"/>
                </a:solidFill>
                <a:latin typeface="宋体" pitchFamily="2" charset="-122"/>
              </a:rPr>
              <a:t>”</a:t>
            </a:r>
            <a:r>
              <a:rPr lang="zh-CN" altLang="en-US" sz="1800">
                <a:solidFill>
                  <a:srgbClr val="000000"/>
                </a:solidFill>
              </a:rPr>
              <a:t>过程</a:t>
            </a:r>
            <a:endParaRPr lang="zh-CN" altLang="en-US" sz="18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561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  <p:bldP spid="50184" grpId="0"/>
      <p:bldP spid="50185" grpId="0"/>
      <p:bldP spid="50186" grpId="0" animBg="1"/>
      <p:bldP spid="50187" grpId="0" animBg="1"/>
      <p:bldP spid="50188" grpId="0"/>
      <p:bldP spid="50189" grpId="0"/>
      <p:bldP spid="5019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512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连续值的处理</a:t>
            </a:r>
          </a:p>
        </p:txBody>
      </p:sp>
      <p:graphicFrame>
        <p:nvGraphicFramePr>
          <p:cNvPr id="51203" name="内容占位符 51202"/>
          <p:cNvGraphicFramePr>
            <a:graphicFrameLocks noGrp="1" noChangeAspect="1"/>
          </p:cNvGraphicFramePr>
          <p:nvPr>
            <p:ph idx="1"/>
          </p:nvPr>
        </p:nvGraphicFramePr>
        <p:xfrm>
          <a:off x="5842000" y="1700213"/>
          <a:ext cx="3302000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r:id="rId3" imgW="5404104" imgH="5779008" progId="Word.Document.8">
                  <p:embed/>
                </p:oleObj>
              </mc:Choice>
              <mc:Fallback>
                <p:oleObj r:id="rId3" imgW="5404104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700213"/>
                        <a:ext cx="3302000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矩形 51203"/>
          <p:cNvSpPr>
            <a:spLocks noChangeArrowheads="1"/>
          </p:cNvSpPr>
          <p:nvPr/>
        </p:nvSpPr>
        <p:spPr bwMode="auto">
          <a:xfrm>
            <a:off x="611188" y="1773238"/>
            <a:ext cx="4897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200">
                <a:solidFill>
                  <a:srgbClr val="000000"/>
                </a:solidFill>
              </a:rPr>
              <a:t>2. </a:t>
            </a:r>
            <a:r>
              <a:rPr lang="zh-CN" altLang="en-US" sz="2200">
                <a:solidFill>
                  <a:srgbClr val="000000"/>
                </a:solidFill>
              </a:rPr>
              <a:t>对</a:t>
            </a:r>
            <a:r>
              <a:rPr lang="zh-CN" altLang="en-US" sz="2200" b="1">
                <a:solidFill>
                  <a:srgbClr val="3333CC"/>
                </a:solidFill>
              </a:rPr>
              <a:t>每个</a:t>
            </a:r>
            <a:r>
              <a:rPr lang="zh-CN" altLang="en-US" sz="2200">
                <a:solidFill>
                  <a:srgbClr val="000000"/>
                </a:solidFill>
              </a:rPr>
              <a:t>候选的分界点，分别计算熵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 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  <p:sp>
        <p:nvSpPr>
          <p:cNvPr id="51205" name="矩形 51204"/>
          <p:cNvSpPr>
            <a:spLocks noChangeArrowheads="1"/>
          </p:cNvSpPr>
          <p:nvPr/>
        </p:nvSpPr>
        <p:spPr bwMode="auto">
          <a:xfrm>
            <a:off x="684213" y="2276475"/>
            <a:ext cx="4824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2000" b="1" u="sng">
                <a:solidFill>
                  <a:srgbClr val="000000"/>
                </a:solidFill>
              </a:rPr>
              <a:t>例子</a:t>
            </a:r>
            <a:r>
              <a:rPr lang="en-US" altLang="zh-CN" sz="2000">
                <a:solidFill>
                  <a:srgbClr val="000000"/>
                </a:solidFill>
              </a:rPr>
              <a:t>: </a:t>
            </a:r>
            <a:r>
              <a:rPr lang="zh-CN" altLang="en-US" sz="2000">
                <a:solidFill>
                  <a:srgbClr val="000000"/>
                </a:solidFill>
              </a:rPr>
              <a:t>测试以</a:t>
            </a:r>
            <a:r>
              <a:rPr lang="en-US" altLang="zh-CN" sz="2000">
                <a:solidFill>
                  <a:srgbClr val="000000"/>
                </a:solidFill>
              </a:rPr>
              <a:t>80</a:t>
            </a:r>
            <a:r>
              <a:rPr lang="zh-CN" altLang="en-US" sz="2000">
                <a:solidFill>
                  <a:srgbClr val="000000"/>
                </a:solidFill>
              </a:rPr>
              <a:t>分界的情形</a:t>
            </a:r>
          </a:p>
        </p:txBody>
      </p:sp>
      <p:sp>
        <p:nvSpPr>
          <p:cNvPr id="51206" name="直接连接符 51205"/>
          <p:cNvSpPr>
            <a:spLocks noChangeShapeType="1"/>
          </p:cNvSpPr>
          <p:nvPr/>
        </p:nvSpPr>
        <p:spPr bwMode="auto">
          <a:xfrm>
            <a:off x="6300788" y="3068638"/>
            <a:ext cx="23034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7" name="直接连接符 51206"/>
          <p:cNvSpPr>
            <a:spLocks noChangeShapeType="1"/>
          </p:cNvSpPr>
          <p:nvPr/>
        </p:nvSpPr>
        <p:spPr bwMode="auto">
          <a:xfrm>
            <a:off x="6300788" y="3933825"/>
            <a:ext cx="23034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1208" name="对象 51207"/>
          <p:cNvGraphicFramePr>
            <a:graphicFrameLocks noChangeAspect="1"/>
          </p:cNvGraphicFramePr>
          <p:nvPr/>
        </p:nvGraphicFramePr>
        <p:xfrm>
          <a:off x="1116013" y="3068638"/>
          <a:ext cx="22320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5" r:id="rId7" imgW="1412152" imgH="203553" progId="Equation.DSMT4">
                  <p:embed/>
                </p:oleObj>
              </mc:Choice>
              <mc:Fallback>
                <p:oleObj r:id="rId7" imgW="1412152" imgH="2035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22320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对象 51208"/>
          <p:cNvGraphicFramePr>
            <a:graphicFrameLocks noChangeAspect="1"/>
          </p:cNvGraphicFramePr>
          <p:nvPr/>
        </p:nvGraphicFramePr>
        <p:xfrm>
          <a:off x="1052513" y="4508500"/>
          <a:ext cx="44370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r:id="rId9" imgW="2932427" imgH="393529" progId="Equation.DSMT4">
                  <p:embed/>
                </p:oleObj>
              </mc:Choice>
              <mc:Fallback>
                <p:oleObj r:id="rId9" imgW="293242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508500"/>
                        <a:ext cx="443706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文本框 51209"/>
          <p:cNvSpPr txBox="1">
            <a:spLocks noChangeArrowheads="1"/>
          </p:cNvSpPr>
          <p:nvPr/>
        </p:nvSpPr>
        <p:spPr bwMode="auto">
          <a:xfrm>
            <a:off x="827088" y="2708275"/>
            <a:ext cx="181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Verdana" pitchFamily="34" charset="0"/>
              </a:rPr>
              <a:t>(1). TaxIn&lt;=80</a:t>
            </a:r>
            <a:endParaRPr lang="zh-CN" alt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11" name="文本框 51210"/>
          <p:cNvSpPr txBox="1">
            <a:spLocks noChangeArrowheads="1"/>
          </p:cNvSpPr>
          <p:nvPr/>
        </p:nvSpPr>
        <p:spPr bwMode="auto">
          <a:xfrm>
            <a:off x="827088" y="3357563"/>
            <a:ext cx="1649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Verdana" pitchFamily="34" charset="0"/>
              </a:rPr>
              <a:t>(2). TaxIn&gt;80</a:t>
            </a:r>
            <a:endParaRPr lang="zh-CN" alt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51212" name="对象 51211"/>
          <p:cNvGraphicFramePr>
            <a:graphicFrameLocks noChangeAspect="1"/>
          </p:cNvGraphicFramePr>
          <p:nvPr/>
        </p:nvGraphicFramePr>
        <p:xfrm>
          <a:off x="1042988" y="3644900"/>
          <a:ext cx="45894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r:id="rId11" imgW="3021289" imgH="393529" progId="Equation.DSMT4">
                  <p:embed/>
                </p:oleObj>
              </mc:Choice>
              <mc:Fallback>
                <p:oleObj r:id="rId11" imgW="302128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45894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文本框 51212"/>
          <p:cNvSpPr txBox="1">
            <a:spLocks noChangeArrowheads="1"/>
          </p:cNvSpPr>
          <p:nvPr/>
        </p:nvSpPr>
        <p:spPr bwMode="auto">
          <a:xfrm>
            <a:off x="827088" y="4149725"/>
            <a:ext cx="1455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1600">
                <a:solidFill>
                  <a:srgbClr val="000000"/>
                </a:solidFill>
                <a:latin typeface="Verdana" pitchFamily="34" charset="0"/>
              </a:rPr>
              <a:t>(3). </a:t>
            </a:r>
            <a:r>
              <a:rPr lang="zh-CN" altLang="en-US" sz="1600">
                <a:solidFill>
                  <a:srgbClr val="000000"/>
                </a:solidFill>
                <a:latin typeface="Verdana" pitchFamily="34" charset="0"/>
              </a:rPr>
              <a:t>加权平均</a:t>
            </a:r>
          </a:p>
        </p:txBody>
      </p:sp>
      <p:sp>
        <p:nvSpPr>
          <p:cNvPr id="51214" name="矩形 51213"/>
          <p:cNvSpPr>
            <a:spLocks noChangeArrowheads="1"/>
          </p:cNvSpPr>
          <p:nvPr/>
        </p:nvSpPr>
        <p:spPr bwMode="auto">
          <a:xfrm>
            <a:off x="611188" y="5157788"/>
            <a:ext cx="6840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00"/>
                </a:solidFill>
                <a:latin typeface="Times New Roman" pitchFamily="18" charset="0"/>
              </a:rPr>
              <a:t>同理</a:t>
            </a: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zh-CN" altLang="en-US" sz="1800">
                <a:solidFill>
                  <a:srgbClr val="000000"/>
                </a:solidFill>
                <a:latin typeface="Times New Roman" pitchFamily="18" charset="0"/>
              </a:rPr>
              <a:t>测试以</a:t>
            </a: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95</a:t>
            </a:r>
            <a:r>
              <a:rPr lang="zh-CN" altLang="en-US" sz="1800">
                <a:solidFill>
                  <a:srgbClr val="000000"/>
                </a:solidFill>
                <a:latin typeface="Times New Roman" pitchFamily="18" charset="0"/>
              </a:rPr>
              <a:t>分界的情形</a:t>
            </a: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, Info(TaxIn|95)=0.600 bits</a:t>
            </a:r>
            <a:endParaRPr lang="en-US" altLang="zh-CN" sz="18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  <p:sp>
        <p:nvSpPr>
          <p:cNvPr id="51215" name="矩形 51214"/>
          <p:cNvSpPr>
            <a:spLocks noChangeArrowheads="1"/>
          </p:cNvSpPr>
          <p:nvPr/>
        </p:nvSpPr>
        <p:spPr bwMode="auto">
          <a:xfrm>
            <a:off x="611188" y="5661025"/>
            <a:ext cx="7921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6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3. </a:t>
            </a:r>
            <a:r>
              <a:rPr lang="zh-CN" altLang="en-US" sz="2000">
                <a:solidFill>
                  <a:srgbClr val="000000"/>
                </a:solidFill>
              </a:rPr>
              <a:t>比较取</a:t>
            </a:r>
            <a:r>
              <a:rPr lang="zh-CN" altLang="en-US" sz="2000" b="1">
                <a:solidFill>
                  <a:srgbClr val="3333CC"/>
                </a:solidFill>
              </a:rPr>
              <a:t>每个</a:t>
            </a:r>
            <a:r>
              <a:rPr lang="zh-CN" altLang="en-US" sz="2000">
                <a:solidFill>
                  <a:srgbClr val="000000"/>
                </a:solidFill>
              </a:rPr>
              <a:t>分界点的信息增益，选择最大的一个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 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ea typeface="PMingLiU" pitchFamily="2" charset="-120"/>
              <a:cs typeface="Times New Roman" pitchFamily="18" charset="0"/>
            </a:endParaRPr>
          </a:p>
        </p:txBody>
      </p:sp>
      <p:sp>
        <p:nvSpPr>
          <p:cNvPr id="51216" name="直接连接符 51215"/>
          <p:cNvSpPr>
            <a:spLocks noChangeShapeType="1"/>
          </p:cNvSpPr>
          <p:nvPr/>
        </p:nvSpPr>
        <p:spPr bwMode="auto">
          <a:xfrm>
            <a:off x="6300788" y="4797425"/>
            <a:ext cx="23034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6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 animBg="1"/>
      <p:bldP spid="51207" grpId="0" animBg="1"/>
      <p:bldP spid="51210" grpId="0"/>
      <p:bldP spid="51211" grpId="0"/>
      <p:bldP spid="51213" grpId="0"/>
      <p:bldP spid="51214" grpId="0"/>
      <p:bldP spid="51215" grpId="0"/>
      <p:bldP spid="512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52225"/>
          <p:cNvSpPr/>
          <p:nvPr/>
        </p:nvSpPr>
        <p:spPr>
          <a:xfrm>
            <a:off x="1066800" y="1295400"/>
            <a:ext cx="7543800" cy="1736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C4.5</a:t>
            </a:r>
            <a:r>
              <a:rPr lang="zh-CN" altLang="en-US" b="1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算法中：有未知值的样本是按照已知值的相对频率随机分布的。</a:t>
            </a: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anose="05000000000000000000" pitchFamily="2" charset="2"/>
              <a:buNone/>
              <a:defRPr/>
            </a:pPr>
            <a:endParaRPr lang="zh-CN" altLang="en-US" b="1" noProof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zh-CN" altLang="en-US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用系数</a:t>
            </a:r>
            <a:r>
              <a:rPr lang="en-US" altLang="zh-CN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F</a:t>
            </a:r>
            <a:r>
              <a:rPr lang="zh-CN" altLang="en-US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修正增益参数</a:t>
            </a: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F=</a:t>
            </a:r>
            <a:r>
              <a:rPr lang="zh-CN" altLang="en-US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数据库中一个给出的属性值具有已知值的样本数量</a:t>
            </a:r>
            <a:r>
              <a:rPr lang="en-US" altLang="zh-CN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/</a:t>
            </a:r>
            <a:r>
              <a:rPr lang="zh-CN" altLang="en-US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数据集中样本数量总和</a:t>
            </a:r>
            <a:endParaRPr lang="zh-CN" altLang="en-US" b="1" noProof="1">
              <a:solidFill>
                <a:srgbClr val="000000"/>
              </a:solidFill>
            </a:endParaRP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b="1" noProof="1">
              <a:solidFill>
                <a:srgbClr val="000000"/>
              </a:solidFill>
            </a:endParaRPr>
          </a:p>
        </p:txBody>
      </p:sp>
      <p:sp>
        <p:nvSpPr>
          <p:cNvPr id="69635" name="矩形 52226"/>
          <p:cNvSpPr>
            <a:spLocks noChangeArrowheads="1"/>
          </p:cNvSpPr>
          <p:nvPr/>
        </p:nvSpPr>
        <p:spPr bwMode="auto">
          <a:xfrm>
            <a:off x="1066800" y="477838"/>
            <a:ext cx="4010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b="1">
                <a:solidFill>
                  <a:srgbClr val="000000"/>
                </a:solidFill>
                <a:latin typeface="宋体" pitchFamily="2" charset="-122"/>
                <a:ea typeface="楷体_GB2312" pitchFamily="1" charset="-122"/>
              </a:rPr>
              <a:t>未知属性值问题</a:t>
            </a:r>
          </a:p>
        </p:txBody>
      </p:sp>
      <p:sp>
        <p:nvSpPr>
          <p:cNvPr id="52228" name="矩形 52227"/>
          <p:cNvSpPr/>
          <p:nvPr/>
        </p:nvSpPr>
        <p:spPr>
          <a:xfrm>
            <a:off x="1044575" y="3068638"/>
            <a:ext cx="7566025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r>
              <a:rPr lang="zh-CN" altLang="en-US" b="1" noProof="1">
                <a:solidFill>
                  <a:srgbClr val="FF3300"/>
                </a:solidFill>
                <a:latin typeface="宋体" panose="02010600030101010101" pitchFamily="2" charset="-122"/>
              </a:rPr>
              <a:t>新的增益标准：</a:t>
            </a: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altLang="zh-CN" b="1" noProof="1">
                <a:solidFill>
                  <a:srgbClr val="000000"/>
                </a:solidFill>
                <a:latin typeface="宋体" panose="02010600030101010101" pitchFamily="2" charset="-122"/>
              </a:rPr>
              <a:t>Gain(X) = F*(info(T) – info</a:t>
            </a:r>
            <a:r>
              <a:rPr lang="en-US" altLang="zh-CN" b="1" baseline="-25000" noProof="1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b="1" noProof="1">
                <a:solidFill>
                  <a:srgbClr val="000000"/>
                </a:solidFill>
                <a:latin typeface="宋体" panose="02010600030101010101" pitchFamily="2" charset="-122"/>
              </a:rPr>
              <a:t>(T))</a:t>
            </a: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en-US" altLang="zh-CN" b="1" noProof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同时，</a:t>
            </a:r>
            <a:r>
              <a:rPr lang="zh-CN" altLang="en-US" b="1" noProof="1">
                <a:solidFill>
                  <a:srgbClr val="000000"/>
                </a:solidFill>
                <a:latin typeface="宋体" panose="02010600030101010101" pitchFamily="2" charset="-122"/>
              </a:rPr>
              <a:t>通过把具有未知值的样本看作分区的一个</a:t>
            </a:r>
            <a:r>
              <a:rPr lang="zh-CN" altLang="en-US" b="1" noProof="1">
                <a:solidFill>
                  <a:srgbClr val="FF3300"/>
                </a:solidFill>
                <a:latin typeface="宋体" panose="02010600030101010101" pitchFamily="2" charset="-122"/>
              </a:rPr>
              <a:t>附加组</a:t>
            </a:r>
            <a:r>
              <a:rPr lang="zh-CN" altLang="en-US" b="1" noProof="1">
                <a:solidFill>
                  <a:srgbClr val="000000"/>
                </a:solidFill>
                <a:latin typeface="宋体" panose="02010600030101010101" pitchFamily="2" charset="-122"/>
              </a:rPr>
              <a:t>来修改</a:t>
            </a:r>
            <a:r>
              <a:rPr lang="en-US" altLang="zh-CN" b="1" noProof="1">
                <a:solidFill>
                  <a:srgbClr val="000000"/>
                </a:solidFill>
              </a:rPr>
              <a:t>Split_Info (</a:t>
            </a:r>
            <a:r>
              <a:rPr lang="en-US" altLang="zh-CN" b="1" noProof="1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b="1" noProof="1">
                <a:solidFill>
                  <a:srgbClr val="000000"/>
                </a:solidFill>
              </a:rPr>
              <a:t>)</a:t>
            </a:r>
            <a:r>
              <a:rPr lang="zh-CN" altLang="en-US" b="1" noProof="1">
                <a:solidFill>
                  <a:srgbClr val="000000"/>
                </a:solidFill>
              </a:rPr>
              <a:t>。</a:t>
            </a: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</a:rPr>
              <a:t>如果检验</a:t>
            </a:r>
            <a:r>
              <a:rPr lang="en-US" altLang="zh-CN" b="1" noProof="1">
                <a:solidFill>
                  <a:srgbClr val="000000"/>
                </a:solidFill>
              </a:rPr>
              <a:t>x</a:t>
            </a:r>
            <a:r>
              <a:rPr lang="zh-CN" altLang="en-US" b="1" noProof="1">
                <a:solidFill>
                  <a:srgbClr val="000000"/>
                </a:solidFill>
              </a:rPr>
              <a:t>有</a:t>
            </a:r>
            <a:r>
              <a:rPr lang="en-US" altLang="zh-CN" b="1" noProof="1">
                <a:solidFill>
                  <a:srgbClr val="000000"/>
                </a:solidFill>
              </a:rPr>
              <a:t>n</a:t>
            </a:r>
            <a:r>
              <a:rPr lang="zh-CN" altLang="en-US" b="1" noProof="1">
                <a:solidFill>
                  <a:srgbClr val="000000"/>
                </a:solidFill>
              </a:rPr>
              <a:t>个输出， </a:t>
            </a:r>
            <a:r>
              <a:rPr lang="en-US" altLang="zh-CN" b="1" noProof="1">
                <a:solidFill>
                  <a:srgbClr val="000000"/>
                </a:solidFill>
              </a:rPr>
              <a:t>Split_Info (X)</a:t>
            </a:r>
            <a:r>
              <a:rPr lang="zh-CN" altLang="en-US" b="1" noProof="1">
                <a:solidFill>
                  <a:srgbClr val="000000"/>
                </a:solidFill>
              </a:rPr>
              <a:t>按照检验把数据集分区成</a:t>
            </a:r>
            <a:r>
              <a:rPr lang="en-US" altLang="zh-CN" b="1" noProof="1">
                <a:solidFill>
                  <a:srgbClr val="000000"/>
                </a:solidFill>
              </a:rPr>
              <a:t>n + 1</a:t>
            </a:r>
            <a:r>
              <a:rPr lang="zh-CN" altLang="en-US" b="1" noProof="1">
                <a:solidFill>
                  <a:srgbClr val="000000"/>
                </a:solidFill>
              </a:rPr>
              <a:t>个子集计算。</a:t>
            </a:r>
          </a:p>
          <a:p>
            <a:pPr indent="5715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anose="05000000000000000000" pitchFamily="2" charset="2"/>
              <a:buChar char="q"/>
              <a:defRPr/>
            </a:pPr>
            <a:endParaRPr lang="zh-CN" altLang="en-US" b="1" noProof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95324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二分问题与连续型特征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340768"/>
            <a:ext cx="8001000" cy="48246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使用二类问题的解决方案处理连续型特征。具体而言，当二类问题和决策树结合起来时，在连续的情况下我们通常可以把它转述为：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我们</a:t>
            </a:r>
            <a:r>
              <a:rPr lang="zh-CN" altLang="en-US" sz="2800" dirty="0"/>
              <a:t>通常称上式中</a:t>
            </a:r>
            <a:r>
              <a:rPr lang="zh-CN" altLang="en-US" sz="2800" dirty="0" smtClean="0"/>
              <a:t>的   为“二分标准”。如何处理连续型特征就会归结于如何确定“二分标准”这个问题。结合离散化方法，设置了三种常用的方法。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1630"/>
              </p:ext>
            </p:extLst>
          </p:nvPr>
        </p:nvGraphicFramePr>
        <p:xfrm>
          <a:off x="2576513" y="2967038"/>
          <a:ext cx="42084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3" imgW="8864280" imgH="825480" progId="Equation.DSMT4">
                  <p:embed/>
                </p:oleObj>
              </mc:Choice>
              <mc:Fallback>
                <p:oleObj name="Equation" r:id="rId3" imgW="88642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6513" y="2967038"/>
                        <a:ext cx="420846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566177"/>
              </p:ext>
            </p:extLst>
          </p:nvPr>
        </p:nvGraphicFramePr>
        <p:xfrm>
          <a:off x="4139952" y="3573016"/>
          <a:ext cx="257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5" imgW="457200" imgH="711000" progId="Equation.DSMT4">
                  <p:embed/>
                </p:oleObj>
              </mc:Choice>
              <mc:Fallback>
                <p:oleObj name="Equation" r:id="rId5" imgW="457200" imgH="711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573016"/>
                        <a:ext cx="257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464728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表格 53249"/>
          <p:cNvGraphicFramePr/>
          <p:nvPr/>
        </p:nvGraphicFramePr>
        <p:xfrm>
          <a:off x="838200" y="838200"/>
          <a:ext cx="7924800" cy="5773739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  <a:gridCol w="1981200"/>
              </a:tblGrid>
              <a:tr h="396847"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solidFill>
                            <a:srgbClr val="FF3300"/>
                          </a:solidFill>
                          <a:ea typeface="华文新魏" panose="02010800040101010101" pitchFamily="2" charset="-122"/>
                        </a:rPr>
                        <a:t>有一个丢失值的简单平面数据库</a:t>
                      </a: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5272"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数据库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：</a:t>
                      </a: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527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属性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属性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属性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</a:rPr>
                        <a:t>类别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真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真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假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假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假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？</a:t>
                      </a: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真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78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假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65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真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假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真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真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假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假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96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假</a:t>
                      </a: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3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</a:rPr>
                        <a:t>类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579676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54273"/>
          <p:cNvSpPr>
            <a:spLocks noChangeArrowheads="1"/>
          </p:cNvSpPr>
          <p:nvPr/>
        </p:nvSpPr>
        <p:spPr bwMode="auto">
          <a:xfrm>
            <a:off x="1066800" y="838200"/>
            <a:ext cx="75438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属性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的增益计算考虑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13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个数据，丢失的样本仅用来作修正，属性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中有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个属于类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个属于类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，因此分区前的熵为：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Info (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T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-8/13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8/13</a:t>
            </a:r>
            <a:r>
              <a:rPr lang="en-US" altLang="zh-CN" sz="2000">
                <a:solidFill>
                  <a:srgbClr val="000000"/>
                </a:solidFill>
              </a:rPr>
              <a:t>)  -5/13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5/13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		=0.961</a:t>
            </a:r>
            <a:r>
              <a:rPr lang="zh-CN" altLang="en-US" sz="2000">
                <a:solidFill>
                  <a:srgbClr val="000000"/>
                </a:solidFill>
              </a:rPr>
              <a:t>比特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 b="1">
              <a:solidFill>
                <a:srgbClr val="000000"/>
              </a:solidFill>
              <a:latin typeface="宋体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用属性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把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T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分区成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个子集（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）后，得到的信息是：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Info </a:t>
            </a:r>
            <a:r>
              <a:rPr lang="en-US" altLang="zh-CN" sz="2000" baseline="-25000">
                <a:solidFill>
                  <a:srgbClr val="000000"/>
                </a:solidFill>
              </a:rPr>
              <a:t>x1</a:t>
            </a:r>
            <a:r>
              <a:rPr lang="en-US" altLang="zh-CN" sz="2000">
                <a:solidFill>
                  <a:srgbClr val="000000"/>
                </a:solidFill>
              </a:rPr>
              <a:t>(T)</a:t>
            </a:r>
            <a:r>
              <a:rPr lang="zh-CN" altLang="en-US" sz="2000">
                <a:solidFill>
                  <a:srgbClr val="000000"/>
                </a:solidFill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5/13</a:t>
            </a:r>
            <a:r>
              <a:rPr lang="zh-CN" altLang="en-US" sz="2000">
                <a:solidFill>
                  <a:srgbClr val="000000"/>
                </a:solidFill>
              </a:rPr>
              <a:t>（</a:t>
            </a:r>
            <a:r>
              <a:rPr lang="en-US" altLang="zh-CN" sz="2000">
                <a:solidFill>
                  <a:srgbClr val="000000"/>
                </a:solidFill>
              </a:rPr>
              <a:t>-2/5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2/5</a:t>
            </a:r>
            <a:r>
              <a:rPr lang="en-US" altLang="zh-CN" sz="2000">
                <a:solidFill>
                  <a:srgbClr val="000000"/>
                </a:solidFill>
              </a:rPr>
              <a:t>)  -3/5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3/5</a:t>
            </a:r>
            <a:r>
              <a:rPr lang="en-US" altLang="zh-CN" sz="2000">
                <a:solidFill>
                  <a:srgbClr val="000000"/>
                </a:solidFill>
              </a:rPr>
              <a:t>) </a:t>
            </a:r>
            <a:r>
              <a:rPr lang="zh-CN" altLang="en-US" sz="2000">
                <a:solidFill>
                  <a:srgbClr val="000000"/>
                </a:solidFill>
              </a:rPr>
              <a:t>）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2000">
                <a:solidFill>
                  <a:srgbClr val="000000"/>
                </a:solidFill>
              </a:rPr>
              <a:t>		</a:t>
            </a:r>
            <a:r>
              <a:rPr lang="en-US" altLang="zh-CN" sz="2000">
                <a:solidFill>
                  <a:srgbClr val="000000"/>
                </a:solidFill>
              </a:rPr>
              <a:t>+ 3/13</a:t>
            </a:r>
            <a:r>
              <a:rPr lang="zh-CN" altLang="en-US" sz="2000">
                <a:solidFill>
                  <a:srgbClr val="000000"/>
                </a:solidFill>
              </a:rPr>
              <a:t>（</a:t>
            </a:r>
            <a:r>
              <a:rPr lang="en-US" altLang="zh-CN" sz="2000">
                <a:solidFill>
                  <a:srgbClr val="000000"/>
                </a:solidFill>
              </a:rPr>
              <a:t>-3/3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3/3</a:t>
            </a:r>
            <a:r>
              <a:rPr lang="en-US" altLang="zh-CN" sz="2000">
                <a:solidFill>
                  <a:srgbClr val="000000"/>
                </a:solidFill>
              </a:rPr>
              <a:t>)  -0/3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(0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/3</a:t>
            </a:r>
            <a:r>
              <a:rPr lang="en-US" altLang="zh-CN" sz="2000">
                <a:solidFill>
                  <a:srgbClr val="000000"/>
                </a:solidFill>
              </a:rPr>
              <a:t>) </a:t>
            </a:r>
            <a:r>
              <a:rPr lang="zh-CN" altLang="en-US" sz="2000">
                <a:solidFill>
                  <a:srgbClr val="000000"/>
                </a:solidFill>
              </a:rPr>
              <a:t>）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2000">
                <a:solidFill>
                  <a:srgbClr val="000000"/>
                </a:solidFill>
              </a:rPr>
              <a:t>		</a:t>
            </a:r>
            <a:r>
              <a:rPr lang="en-US" altLang="zh-CN" sz="2000">
                <a:solidFill>
                  <a:srgbClr val="000000"/>
                </a:solidFill>
              </a:rPr>
              <a:t>+ 5/13</a:t>
            </a:r>
            <a:r>
              <a:rPr lang="zh-CN" altLang="en-US" sz="2000">
                <a:solidFill>
                  <a:srgbClr val="000000"/>
                </a:solidFill>
              </a:rPr>
              <a:t>（</a:t>
            </a:r>
            <a:r>
              <a:rPr lang="en-US" altLang="zh-CN" sz="2000">
                <a:solidFill>
                  <a:srgbClr val="000000"/>
                </a:solidFill>
              </a:rPr>
              <a:t>-3/5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3/5</a:t>
            </a:r>
            <a:r>
              <a:rPr lang="en-US" altLang="zh-CN" sz="2000">
                <a:solidFill>
                  <a:srgbClr val="000000"/>
                </a:solidFill>
              </a:rPr>
              <a:t>)  -2/5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(2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/5</a:t>
            </a:r>
            <a:r>
              <a:rPr lang="en-US" altLang="zh-CN" sz="2000">
                <a:solidFill>
                  <a:srgbClr val="000000"/>
                </a:solidFill>
              </a:rPr>
              <a:t>) </a:t>
            </a:r>
            <a:r>
              <a:rPr lang="zh-CN" altLang="en-US" sz="2000">
                <a:solidFill>
                  <a:srgbClr val="000000"/>
                </a:solidFill>
              </a:rPr>
              <a:t>）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2000">
                <a:solidFill>
                  <a:srgbClr val="000000"/>
                </a:solidFill>
              </a:rPr>
              <a:t>		</a:t>
            </a:r>
            <a:r>
              <a:rPr lang="en-US" altLang="zh-CN" sz="2000">
                <a:solidFill>
                  <a:srgbClr val="000000"/>
                </a:solidFill>
              </a:rPr>
              <a:t>=0.747</a:t>
            </a:r>
            <a:r>
              <a:rPr lang="zh-CN" altLang="en-US" sz="2000">
                <a:solidFill>
                  <a:srgbClr val="000000"/>
                </a:solidFill>
              </a:rPr>
              <a:t>比特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用系数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F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进行修正得：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Gain(X</a:t>
            </a:r>
            <a:r>
              <a:rPr lang="en-US" altLang="zh-CN" sz="1800" b="1" baseline="-250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) = 13/14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0.961 </a:t>
            </a:r>
            <a:r>
              <a:rPr lang="en-US" altLang="zh-CN" sz="1800" b="1">
                <a:solidFill>
                  <a:srgbClr val="000000"/>
                </a:solidFill>
              </a:rPr>
              <a:t>–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 0.747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= 0.199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比特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itchFamily="2" charset="2"/>
              <a:buChar char="q"/>
            </a:pPr>
            <a:endParaRPr lang="zh-CN" altLang="en-US" sz="1800" b="1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549357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55297"/>
          <p:cNvSpPr>
            <a:spLocks noChangeArrowheads="1"/>
          </p:cNvSpPr>
          <p:nvPr/>
        </p:nvSpPr>
        <p:spPr bwMode="auto">
          <a:xfrm>
            <a:off x="1066800" y="838200"/>
            <a:ext cx="78486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考虑未知值的影响：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Split_Info 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-5/13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5/13</a:t>
            </a:r>
            <a:r>
              <a:rPr lang="en-US" altLang="zh-CN" sz="2000">
                <a:solidFill>
                  <a:srgbClr val="000000"/>
                </a:solidFill>
              </a:rPr>
              <a:t>)  -3/13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3/13</a:t>
            </a:r>
            <a:r>
              <a:rPr lang="en-US" altLang="zh-CN" sz="2000">
                <a:solidFill>
                  <a:srgbClr val="000000"/>
                </a:solidFill>
              </a:rPr>
              <a:t>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		        -5/13log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5/13</a:t>
            </a:r>
            <a:r>
              <a:rPr lang="en-US" altLang="zh-CN" sz="2000">
                <a:solidFill>
                  <a:srgbClr val="000000"/>
                </a:solidFill>
              </a:rPr>
              <a:t>)  -1/13 log</a:t>
            </a:r>
            <a:r>
              <a:rPr lang="en-US" altLang="zh-CN" sz="2000" baseline="-30000">
                <a:solidFill>
                  <a:srgbClr val="000000"/>
                </a:solidFill>
              </a:rPr>
              <a:t>2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1/13</a:t>
            </a:r>
            <a:r>
              <a:rPr lang="en-US" altLang="zh-CN" sz="2000">
                <a:solidFill>
                  <a:srgbClr val="000000"/>
                </a:solidFill>
              </a:rPr>
              <a:t>) 				=1.876</a:t>
            </a:r>
            <a:r>
              <a:rPr lang="zh-CN" altLang="en-US" sz="2000">
                <a:solidFill>
                  <a:srgbClr val="000000"/>
                </a:solidFill>
              </a:rPr>
              <a:t>比特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00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200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zh-CN" altLang="en-US" sz="18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 b="1">
                <a:solidFill>
                  <a:srgbClr val="000000"/>
                </a:solidFill>
              </a:rPr>
              <a:t>由</a:t>
            </a:r>
            <a:r>
              <a:rPr lang="en-US" altLang="zh-CN" sz="1800" b="1">
                <a:solidFill>
                  <a:srgbClr val="000000"/>
                </a:solidFill>
              </a:rPr>
              <a:t>Gain_ratio(X) = Gain(X)/ Split_Info (X)</a:t>
            </a:r>
            <a:r>
              <a:rPr lang="zh-CN" altLang="en-US" sz="1800" b="1">
                <a:solidFill>
                  <a:srgbClr val="000000"/>
                </a:solidFill>
              </a:rPr>
              <a:t>计算，则：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Gain_ratio(X) = 0.199/1.876=0.106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en-US" altLang="zh-CN" sz="18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endParaRPr lang="en-US" altLang="zh-CN" sz="200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itchFamily="2" charset="2"/>
              <a:buChar char="q"/>
            </a:pPr>
            <a:endParaRPr lang="en-US" altLang="zh-CN" sz="1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72707" name="椭圆 55298"/>
          <p:cNvSpPr>
            <a:spLocks noChangeArrowheads="1"/>
          </p:cNvSpPr>
          <p:nvPr/>
        </p:nvSpPr>
        <p:spPr bwMode="auto">
          <a:xfrm>
            <a:off x="5486400" y="2362200"/>
            <a:ext cx="2667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Clr>
                <a:schemeClr val="tx1"/>
              </a:buClr>
              <a:buSzPct val="12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Clr>
                <a:schemeClr val="tx1"/>
              </a:buClr>
              <a:buSzPct val="11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Clr>
                <a:schemeClr val="tx1"/>
              </a:buClr>
              <a:buSzPct val="13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zh-CN" altLang="en-US" sz="1800" b="1">
                <a:solidFill>
                  <a:srgbClr val="FF3300"/>
                </a:solidFill>
                <a:ea typeface="华文新魏" pitchFamily="2" charset="-122"/>
              </a:rPr>
              <a:t>作为单独一组</a:t>
            </a:r>
          </a:p>
        </p:txBody>
      </p:sp>
      <p:sp>
        <p:nvSpPr>
          <p:cNvPr id="72708" name="直接连接符 55299"/>
          <p:cNvSpPr>
            <a:spLocks noChangeShapeType="1"/>
          </p:cNvSpPr>
          <p:nvPr/>
        </p:nvSpPr>
        <p:spPr bwMode="auto">
          <a:xfrm flipH="1" flipV="1">
            <a:off x="6096000" y="1905000"/>
            <a:ext cx="685800" cy="4572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20118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文本占位符 56321"/>
          <p:cNvSpPr>
            <a:spLocks noGrp="1" noChangeArrowheads="1"/>
          </p:cNvSpPr>
          <p:nvPr>
            <p:ph type="body" idx="1"/>
          </p:nvPr>
        </p:nvSpPr>
        <p:spPr>
          <a:xfrm>
            <a:off x="838200" y="1054100"/>
            <a:ext cx="80010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zh-CN" altLang="en-US" sz="2000" b="1" smtClean="0"/>
              <a:t>优点</a:t>
            </a:r>
            <a:r>
              <a:rPr lang="zh-CN" altLang="en-US" sz="2000" b="1" smtClean="0">
                <a:latin typeface="宋体" pitchFamily="2" charset="-122"/>
              </a:rPr>
              <a:t> </a:t>
            </a:r>
            <a:r>
              <a:rPr lang="zh-CN" altLang="en-US" sz="2000" b="1" smtClean="0"/>
              <a:t>：</a:t>
            </a:r>
            <a:r>
              <a:rPr lang="zh-CN" altLang="en-US" sz="2000" smtClean="0">
                <a:latin typeface="宋体" pitchFamily="2" charset="-122"/>
              </a:rPr>
              <a:t>  </a:t>
            </a:r>
            <a:r>
              <a:rPr lang="zh-CN" altLang="en-US" sz="2000" smtClean="0"/>
              <a:t>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(1)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速度快：计算量相对较小，且容易转化成分类规则。只要沿着树根向下一直走到叶，沿途的分裂条件就能够唯一确定一条分类的谓词。</a:t>
            </a:r>
            <a:r>
              <a:rPr lang="zh-CN" altLang="en-US" sz="2000" smtClean="0">
                <a:latin typeface="宋体" pitchFamily="2" charset="-122"/>
              </a:rPr>
              <a:t>  </a:t>
            </a:r>
            <a:r>
              <a:rPr lang="zh-CN" altLang="en-US" sz="2000" smtClean="0"/>
              <a:t>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 (2)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准确性高：挖掘出的分类规则准确性高，便于理解，决策树可以清晰的显示哪些字段比较重要。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 (3)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非参数学习，不需要设置参数。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zh-CN" altLang="en-US" sz="2000" b="1" smtClean="0"/>
              <a:t>缺点：</a:t>
            </a:r>
            <a:r>
              <a:rPr lang="zh-CN" altLang="en-US" sz="2000" smtClean="0">
                <a:latin typeface="宋体" pitchFamily="2" charset="-122"/>
              </a:rPr>
              <a:t>  </a:t>
            </a:r>
            <a:r>
              <a:rPr lang="zh-CN" altLang="en-US" sz="2000" smtClean="0"/>
              <a:t>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 (1)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缺乏伸缩性：由于进行深度优先搜索，所以算法受内存大小限制，难于处理大训练集。一个例子：在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Irvine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机器学习知识库中，最大可以允许的数据集仅仅为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700KB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2000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条记录。而现代的数据仓库动辄存储几个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G-Bytes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的海量数据。用以前的方法是显然不行的。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     (2)</a:t>
            </a:r>
            <a:r>
              <a:rPr lang="zh-CN" altLang="en-US" sz="2000" smtClean="0">
                <a:latin typeface="宋体" pitchFamily="2" charset="-122"/>
              </a:rPr>
              <a:t> </a:t>
            </a:r>
            <a:r>
              <a:rPr lang="zh-CN" altLang="en-US" sz="2000" smtClean="0"/>
              <a:t>为了处理大数据集或连续量的种种改进算法（离散化、取样）不仅增加了分类算法的额外开销，而且降低了分类的准确性，对连续性的字段比较难预测，当类别太多时，错误可能就会增加的比较快，对有时间顺序的数据，需要很多预处理的工作。
</a:t>
            </a:r>
            <a:r>
              <a:rPr lang="zh-CN" altLang="en-US" sz="1600" smtClean="0"/>
              <a:t>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27625938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8001000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 smtClean="0"/>
              <a:t>若</a:t>
            </a:r>
            <a:r>
              <a:rPr lang="en-US" altLang="zh-CN" sz="2800" dirty="0" smtClean="0"/>
              <a:t>     </a:t>
            </a:r>
            <a:r>
              <a:rPr lang="zh-CN" altLang="zh-CN" sz="2800" dirty="0" smtClean="0"/>
              <a:t>有</a:t>
            </a:r>
            <a:r>
              <a:rPr lang="en-US" altLang="zh-CN" sz="2800" dirty="0" smtClean="0"/>
              <a:t>m</a:t>
            </a:r>
            <a:r>
              <a:rPr lang="zh-CN" altLang="en-US" sz="2800" dirty="0"/>
              <a:t>种</a:t>
            </a:r>
            <a:r>
              <a:rPr lang="zh-CN" altLang="zh-CN" sz="2800" dirty="0" smtClean="0"/>
              <a:t>取值，</a:t>
            </a:r>
            <a:r>
              <a:rPr lang="zh-CN" altLang="en-US" sz="2800" dirty="0" smtClean="0"/>
              <a:t>不失一般性，</a:t>
            </a:r>
            <a:r>
              <a:rPr lang="zh-CN" altLang="zh-CN" sz="2800" dirty="0" smtClean="0"/>
              <a:t>假设他们</a:t>
            </a:r>
            <a:r>
              <a:rPr lang="zh-CN" altLang="en-US" sz="2800" dirty="0" smtClean="0"/>
              <a:t>满足</a:t>
            </a:r>
            <a:r>
              <a:rPr lang="en-US" altLang="zh-CN" sz="2800" dirty="0" smtClean="0"/>
              <a:t>     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      (</a:t>
            </a:r>
            <a:r>
              <a:rPr lang="zh-CN" altLang="zh-CN" sz="2800" dirty="0"/>
              <a:t>若不然，进行一次排序操作即可</a:t>
            </a:r>
            <a:r>
              <a:rPr lang="en-US" altLang="zh-CN" sz="2800" dirty="0"/>
              <a:t>)</a:t>
            </a:r>
            <a:r>
              <a:rPr lang="zh-CN" altLang="zh-CN" sz="2800" dirty="0"/>
              <a:t>，</a:t>
            </a:r>
            <a:r>
              <a:rPr lang="zh-CN" altLang="zh-CN" sz="2800" dirty="0" smtClean="0"/>
              <a:t>那么</a:t>
            </a:r>
            <a:r>
              <a:rPr lang="zh-CN" altLang="en-US" sz="2800" dirty="0" smtClean="0"/>
              <a:t>设置</a:t>
            </a:r>
            <a:r>
              <a:rPr lang="en-US" altLang="zh-CN" sz="2800" dirty="0" smtClean="0"/>
              <a:t>            </a:t>
            </a:r>
            <a:r>
              <a:rPr lang="zh-CN" altLang="zh-CN" sz="2800" dirty="0" smtClean="0"/>
              <a:t>作为界限</a:t>
            </a:r>
            <a:r>
              <a:rPr lang="zh-CN" altLang="en-US" sz="2800" dirty="0" smtClean="0"/>
              <a:t>值</a:t>
            </a:r>
            <a:r>
              <a:rPr lang="zh-CN" altLang="zh-CN" sz="2800" dirty="0" smtClean="0"/>
              <a:t>，其中</a:t>
            </a:r>
            <a:r>
              <a:rPr lang="en-US" altLang="zh-CN" sz="2800" dirty="0" smtClean="0"/>
              <a:t>            </a:t>
            </a:r>
            <a:r>
              <a:rPr lang="zh-CN" altLang="zh-CN" sz="2800" dirty="0" smtClean="0"/>
              <a:t>构成</a:t>
            </a:r>
            <a:r>
              <a:rPr lang="zh-CN" altLang="zh-CN" sz="2800" dirty="0"/>
              <a:t>等差数列，且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①依次将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作为二分标准；简单、举例中使用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②等差数列：对于部分数据效果好，容易冗余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③中值：稳定。</a:t>
            </a:r>
            <a:endParaRPr lang="zh-CN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问题：数据中存在连续型和离散型两类特征。如果连续型二分类，那么离散型的特征种类会</a:t>
            </a:r>
            <a:r>
              <a:rPr lang="zh-CN" altLang="en-US" b="1" dirty="0" smtClean="0"/>
              <a:t>相对较多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3285"/>
              </p:ext>
            </p:extLst>
          </p:nvPr>
        </p:nvGraphicFramePr>
        <p:xfrm>
          <a:off x="1331640" y="1174750"/>
          <a:ext cx="446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6" name="Equation" r:id="rId3" imgW="787320" imgH="711000" progId="Equation.DSMT4">
                  <p:embed/>
                </p:oleObj>
              </mc:Choice>
              <mc:Fallback>
                <p:oleObj name="Equation" r:id="rId3" imgW="787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174750"/>
                        <a:ext cx="446088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08951"/>
              </p:ext>
            </p:extLst>
          </p:nvPr>
        </p:nvGraphicFramePr>
        <p:xfrm>
          <a:off x="960984" y="1629842"/>
          <a:ext cx="17319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7" name="Equation" r:id="rId5" imgW="3047760" imgH="723600" progId="Equation.DSMT4">
                  <p:embed/>
                </p:oleObj>
              </mc:Choice>
              <mc:Fallback>
                <p:oleObj name="Equation" r:id="rId5" imgW="3047760" imgH="723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984" y="1629842"/>
                        <a:ext cx="17319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55020"/>
              </p:ext>
            </p:extLst>
          </p:nvPr>
        </p:nvGraphicFramePr>
        <p:xfrm>
          <a:off x="1969096" y="1989882"/>
          <a:ext cx="11398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8" name="Equation" r:id="rId7" imgW="2006280" imgH="799920" progId="Equation.DSMT4">
                  <p:embed/>
                </p:oleObj>
              </mc:Choice>
              <mc:Fallback>
                <p:oleObj name="Equation" r:id="rId7" imgW="2006280" imgH="7999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096" y="1989882"/>
                        <a:ext cx="11398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036611"/>
              </p:ext>
            </p:extLst>
          </p:nvPr>
        </p:nvGraphicFramePr>
        <p:xfrm>
          <a:off x="6001544" y="2061890"/>
          <a:ext cx="11398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9" imgW="2006280" imgH="799920" progId="Equation.DSMT4">
                  <p:embed/>
                </p:oleObj>
              </mc:Choice>
              <mc:Fallback>
                <p:oleObj name="Equation" r:id="rId9" imgW="2006280" imgH="7999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544" y="2061890"/>
                        <a:ext cx="11398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617291"/>
              </p:ext>
            </p:extLst>
          </p:nvPr>
        </p:nvGraphicFramePr>
        <p:xfrm>
          <a:off x="2617168" y="2421930"/>
          <a:ext cx="2359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11" imgW="4152600" imgH="799920" progId="Equation.DSMT4">
                  <p:embed/>
                </p:oleObj>
              </mc:Choice>
              <mc:Fallback>
                <p:oleObj name="Equation" r:id="rId11" imgW="4152600" imgH="7999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168" y="2421930"/>
                        <a:ext cx="23590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401572"/>
              </p:ext>
            </p:extLst>
          </p:nvPr>
        </p:nvGraphicFramePr>
        <p:xfrm>
          <a:off x="2411760" y="2852936"/>
          <a:ext cx="292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1" name="Equation" r:id="rId13" imgW="520474" imgH="723586" progId="Equation.DSMT4">
                  <p:embed/>
                </p:oleObj>
              </mc:Choice>
              <mc:Fallback>
                <p:oleObj name="Equation" r:id="rId13" imgW="520474" imgH="723586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852936"/>
                        <a:ext cx="292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35827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采用的方法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24744"/>
            <a:ext cx="8001000" cy="53285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离散型：多分类；     连续型：二分类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也就是：传入算法的时候，每个特征要带一个说明参数，表明该特征是离散型还是连续型。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为了省略说明参数达到自动区分：设置阈值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，假设样本集    有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个样本，特征    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 </a:t>
            </a:r>
            <a:r>
              <a:rPr lang="zh-CN" altLang="en-US" dirty="0" smtClean="0"/>
              <a:t>种不同的取值情况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若：则为连续型特征，否则是离散型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Sigma =0.2(</a:t>
            </a:r>
            <a:r>
              <a:rPr lang="zh-CN" altLang="en-US" dirty="0" smtClean="0"/>
              <a:t>样本较少时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sigma=0.05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755811"/>
              </p:ext>
            </p:extLst>
          </p:nvPr>
        </p:nvGraphicFramePr>
        <p:xfrm>
          <a:off x="1115616" y="3717032"/>
          <a:ext cx="1746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368280" imgH="634680" progId="Equation.DSMT4">
                  <p:embed/>
                </p:oleObj>
              </mc:Choice>
              <mc:Fallback>
                <p:oleObj name="Equation" r:id="rId3" imgW="368280" imgH="634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17032"/>
                        <a:ext cx="174625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535504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用二分类方法处理离散型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750"/>
            <a:ext cx="8001000" cy="49695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首先看两类别的离散特征：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若</a:t>
            </a:r>
            <a:r>
              <a:rPr lang="zh-CN" altLang="en-US" dirty="0"/>
              <a:t>离散</a:t>
            </a:r>
            <a:r>
              <a:rPr lang="zh-CN" altLang="en-US" dirty="0" smtClean="0"/>
              <a:t>型特征     满足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此时，二分类问题就可以转述成：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或者：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如果是多类别的离散特征，即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满足                   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分别令                   ，求得最优结果即可。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90479"/>
              </p:ext>
            </p:extLst>
          </p:nvPr>
        </p:nvGraphicFramePr>
        <p:xfrm>
          <a:off x="2586038" y="3213100"/>
          <a:ext cx="4003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3" imgW="8432640" imgH="825480" progId="Equation.DSMT4">
                  <p:embed/>
                </p:oleObj>
              </mc:Choice>
              <mc:Fallback>
                <p:oleObj name="Equation" r:id="rId3" imgW="8432640" imgH="825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213100"/>
                        <a:ext cx="4003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3148"/>
              </p:ext>
            </p:extLst>
          </p:nvPr>
        </p:nvGraphicFramePr>
        <p:xfrm>
          <a:off x="4860032" y="2204864"/>
          <a:ext cx="15795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5" imgW="3327120" imgH="711000" progId="Equation.DSMT4">
                  <p:embed/>
                </p:oleObj>
              </mc:Choice>
              <mc:Fallback>
                <p:oleObj name="Equation" r:id="rId5" imgW="3327120" imgH="711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204864"/>
                        <a:ext cx="15795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73749"/>
              </p:ext>
            </p:extLst>
          </p:nvPr>
        </p:nvGraphicFramePr>
        <p:xfrm>
          <a:off x="3491880" y="2228354"/>
          <a:ext cx="3730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7" imgW="787320" imgH="711000" progId="Equation.DSMT4">
                  <p:embed/>
                </p:oleObj>
              </mc:Choice>
              <mc:Fallback>
                <p:oleObj name="Equation" r:id="rId7" imgW="787320" imgH="711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28354"/>
                        <a:ext cx="3730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09994"/>
              </p:ext>
            </p:extLst>
          </p:nvPr>
        </p:nvGraphicFramePr>
        <p:xfrm>
          <a:off x="971600" y="5157192"/>
          <a:ext cx="3730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9" imgW="787320" imgH="711000" progId="Equation.DSMT4">
                  <p:embed/>
                </p:oleObj>
              </mc:Choice>
              <mc:Fallback>
                <p:oleObj name="Equation" r:id="rId9" imgW="787320" imgH="711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57192"/>
                        <a:ext cx="3730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44553"/>
              </p:ext>
            </p:extLst>
          </p:nvPr>
        </p:nvGraphicFramePr>
        <p:xfrm>
          <a:off x="2339752" y="5103912"/>
          <a:ext cx="20018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11" imgW="4216320" imgH="723600" progId="Equation.DSMT4">
                  <p:embed/>
                </p:oleObj>
              </mc:Choice>
              <mc:Fallback>
                <p:oleObj name="Equation" r:id="rId11" imgW="4216320" imgH="723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103912"/>
                        <a:ext cx="200183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93476"/>
              </p:ext>
            </p:extLst>
          </p:nvPr>
        </p:nvGraphicFramePr>
        <p:xfrm>
          <a:off x="2555776" y="3933056"/>
          <a:ext cx="4098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quation" r:id="rId13" imgW="8635680" imgH="825480" progId="Equation.DSMT4">
                  <p:embed/>
                </p:oleObj>
              </mc:Choice>
              <mc:Fallback>
                <p:oleObj name="Equation" r:id="rId13" imgW="8635680" imgH="825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33056"/>
                        <a:ext cx="4098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448"/>
              </p:ext>
            </p:extLst>
          </p:nvPr>
        </p:nvGraphicFramePr>
        <p:xfrm>
          <a:off x="4716016" y="5085184"/>
          <a:ext cx="4033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Equation" r:id="rId15" imgW="8496000" imgH="825480" progId="Equation.DSMT4">
                  <p:embed/>
                </p:oleObj>
              </mc:Choice>
              <mc:Fallback>
                <p:oleObj name="Equation" r:id="rId15" imgW="8496000" imgH="825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085184"/>
                        <a:ext cx="4033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76728"/>
              </p:ext>
            </p:extLst>
          </p:nvPr>
        </p:nvGraphicFramePr>
        <p:xfrm>
          <a:off x="2339752" y="5589240"/>
          <a:ext cx="18637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Equation" r:id="rId17" imgW="3924000" imgH="723600" progId="Equation.DSMT4">
                  <p:embed/>
                </p:oleObj>
              </mc:Choice>
              <mc:Fallback>
                <p:oleObj name="Equation" r:id="rId17" imgW="3924000" imgH="723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589240"/>
                        <a:ext cx="186372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20893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离散型特征预处理</a:t>
            </a:r>
            <a:r>
              <a:rPr lang="en-US" altLang="zh-CN" dirty="0" smtClean="0"/>
              <a:t>(one-hot)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724121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通用_汇报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汇报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汇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汇报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汇报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汇报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汇报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深蓝科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深蓝科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深蓝科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深蓝科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深蓝科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深蓝科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深蓝科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深蓝科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深蓝科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深蓝科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深蓝科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深蓝科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3202</Words>
  <Application>Microsoft Office PowerPoint</Application>
  <PresentationFormat>全屏显示(4:3)</PresentationFormat>
  <Paragraphs>684</Paragraphs>
  <Slides>53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通用_汇报</vt:lpstr>
      <vt:lpstr>深蓝科技</vt:lpstr>
      <vt:lpstr>Equation</vt:lpstr>
      <vt:lpstr>Microsoft 公式 3.0</vt:lpstr>
      <vt:lpstr>Microsoft Word 97 - 2003 文档</vt:lpstr>
      <vt:lpstr>MathType 6.0 Equation</vt:lpstr>
      <vt:lpstr>PowerPoint 演示文稿</vt:lpstr>
      <vt:lpstr>PowerPoint 演示文稿</vt:lpstr>
      <vt:lpstr>将信息增益换成信息增益率</vt:lpstr>
      <vt:lpstr>离散化连续型特征</vt:lpstr>
      <vt:lpstr>二分问题与连续型特征</vt:lpstr>
      <vt:lpstr>二分标准</vt:lpstr>
      <vt:lpstr>原始C4.5采用的方法</vt:lpstr>
      <vt:lpstr>用二分类方法处理离散型</vt:lpstr>
      <vt:lpstr>离散型特征预处理(one-hot)</vt:lpstr>
      <vt:lpstr>单变量树</vt:lpstr>
      <vt:lpstr>决策树分类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决策树原理</vt:lpstr>
      <vt:lpstr>PowerPoint 演示文稿</vt:lpstr>
      <vt:lpstr>例子：算法过程</vt:lpstr>
      <vt:lpstr>例子：算法过程</vt:lpstr>
      <vt:lpstr>例子：算法过程</vt:lpstr>
      <vt:lpstr>例子：算法过程</vt:lpstr>
      <vt:lpstr>PowerPoint 演示文稿</vt:lpstr>
      <vt:lpstr>PowerPoint 演示文稿</vt:lpstr>
      <vt:lpstr>PowerPoint 演示文稿</vt:lpstr>
      <vt:lpstr>例子</vt:lpstr>
      <vt:lpstr>PowerPoint 演示文稿</vt:lpstr>
      <vt:lpstr>构造树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天气，晴分支</vt:lpstr>
      <vt:lpstr>PowerPoint 演示文稿</vt:lpstr>
      <vt:lpstr>天气 雨分支 有风</vt:lpstr>
      <vt:lpstr>PowerPoint 演示文稿</vt:lpstr>
      <vt:lpstr>最终的决策树</vt:lpstr>
      <vt:lpstr>PowerPoint 演示文稿</vt:lpstr>
      <vt:lpstr>PowerPoint 演示文稿</vt:lpstr>
      <vt:lpstr>PowerPoint 演示文稿</vt:lpstr>
      <vt:lpstr>C4.5算法概述 </vt:lpstr>
      <vt:lpstr>连续值的处理</vt:lpstr>
      <vt:lpstr>连续值的处理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单变量树</dc:title>
  <dc:creator>Windows 用户</dc:creator>
  <cp:lastModifiedBy>Admin</cp:lastModifiedBy>
  <cp:revision>69</cp:revision>
  <dcterms:created xsi:type="dcterms:W3CDTF">2017-11-14T07:55:13Z</dcterms:created>
  <dcterms:modified xsi:type="dcterms:W3CDTF">2017-12-01T03:00:26Z</dcterms:modified>
</cp:coreProperties>
</file>