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37"/>
  </p:notesMasterIdLst>
  <p:sldIdLst>
    <p:sldId id="258" r:id="rId2"/>
    <p:sldId id="298" r:id="rId3"/>
    <p:sldId id="260" r:id="rId4"/>
    <p:sldId id="261" r:id="rId5"/>
    <p:sldId id="262" r:id="rId6"/>
    <p:sldId id="263" r:id="rId7"/>
    <p:sldId id="265" r:id="rId8"/>
    <p:sldId id="266" r:id="rId9"/>
    <p:sldId id="268" r:id="rId10"/>
    <p:sldId id="269" r:id="rId11"/>
    <p:sldId id="270"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72" r:id="rId26"/>
    <p:sldId id="286" r:id="rId27"/>
    <p:sldId id="287" r:id="rId28"/>
    <p:sldId id="288" r:id="rId29"/>
    <p:sldId id="289" r:id="rId30"/>
    <p:sldId id="290" r:id="rId31"/>
    <p:sldId id="291" r:id="rId32"/>
    <p:sldId id="293" r:id="rId33"/>
    <p:sldId id="294" r:id="rId34"/>
    <p:sldId id="296" r:id="rId35"/>
    <p:sldId id="297"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001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754" autoAdjust="0"/>
    <p:restoredTop sz="86461" autoAdjust="0"/>
  </p:normalViewPr>
  <p:slideViewPr>
    <p:cSldViewPr>
      <p:cViewPr varScale="1">
        <p:scale>
          <a:sx n="98" d="100"/>
          <a:sy n="98" d="100"/>
        </p:scale>
        <p:origin x="-2472" y="-102"/>
      </p:cViewPr>
      <p:guideLst>
        <p:guide orient="horz" pos="2160"/>
        <p:guide pos="2880"/>
      </p:guideLst>
    </p:cSldViewPr>
  </p:slideViewPr>
  <p:outlineViewPr>
    <p:cViewPr>
      <p:scale>
        <a:sx n="33" d="100"/>
        <a:sy n="33" d="100"/>
      </p:scale>
      <p:origin x="0" y="27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5" Type="http://schemas.openxmlformats.org/officeDocument/2006/relationships/image" Target="../media/image48.wmf"/><Relationship Id="rId4" Type="http://schemas.openxmlformats.org/officeDocument/2006/relationships/image" Target="../media/image4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9.wmf"/><Relationship Id="rId7" Type="http://schemas.openxmlformats.org/officeDocument/2006/relationships/image" Target="../media/image22.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22.wmf"/><Relationship Id="rId5" Type="http://schemas.openxmlformats.org/officeDocument/2006/relationships/image" Target="../media/image32.wmf"/><Relationship Id="rId4" Type="http://schemas.openxmlformats.org/officeDocument/2006/relationships/image" Target="../media/image3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5" Type="http://schemas.openxmlformats.org/officeDocument/2006/relationships/image" Target="../media/image41.wmf"/><Relationship Id="rId4" Type="http://schemas.openxmlformats.org/officeDocument/2006/relationships/image" Target="../media/image4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AB4788-1331-4B26-BD01-F7EEC5E94485}" type="datetimeFigureOut">
              <a:rPr lang="zh-CN" altLang="en-US" smtClean="0"/>
              <a:t>2018/2/3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14502A-EDB8-475A-A386-45266D153BB4}" type="slidenum">
              <a:rPr lang="zh-CN" altLang="en-US" smtClean="0"/>
              <a:t>‹#›</a:t>
            </a:fld>
            <a:endParaRPr lang="zh-CN" altLang="en-US"/>
          </a:p>
        </p:txBody>
      </p:sp>
    </p:spTree>
    <p:extLst>
      <p:ext uri="{BB962C8B-B14F-4D97-AF65-F5344CB8AC3E}">
        <p14:creationId xmlns:p14="http://schemas.microsoft.com/office/powerpoint/2010/main" val="1875742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Iterative </a:t>
            </a:r>
            <a:r>
              <a:rPr lang="en-US" altLang="zh-CN" sz="1200" b="1" i="0" kern="1200" dirty="0" err="1" smtClean="0">
                <a:solidFill>
                  <a:schemeClr val="tx1"/>
                </a:solidFill>
                <a:effectLst/>
                <a:latin typeface="+mn-lt"/>
                <a:ea typeface="+mn-ea"/>
                <a:cs typeface="+mn-cs"/>
              </a:rPr>
              <a:t>Dichotomiser</a:t>
            </a:r>
            <a:r>
              <a:rPr lang="en-US" altLang="zh-CN" sz="1200" b="1" i="0" kern="1200" dirty="0" smtClean="0">
                <a:solidFill>
                  <a:schemeClr val="tx1"/>
                </a:solidFill>
                <a:effectLst/>
                <a:latin typeface="+mn-lt"/>
                <a:ea typeface="+mn-ea"/>
                <a:cs typeface="+mn-cs"/>
              </a:rPr>
              <a:t> 3</a:t>
            </a:r>
            <a:endParaRPr lang="zh-CN" altLang="en-US" dirty="0"/>
          </a:p>
        </p:txBody>
      </p:sp>
      <p:sp>
        <p:nvSpPr>
          <p:cNvPr id="4" name="灯片编号占位符 3"/>
          <p:cNvSpPr>
            <a:spLocks noGrp="1"/>
          </p:cNvSpPr>
          <p:nvPr>
            <p:ph type="sldNum" sz="quarter" idx="10"/>
          </p:nvPr>
        </p:nvSpPr>
        <p:spPr/>
        <p:txBody>
          <a:bodyPr/>
          <a:lstStyle/>
          <a:p>
            <a:fld id="{7614502A-EDB8-475A-A386-45266D153BB4}" type="slidenum">
              <a:rPr lang="zh-CN" altLang="en-US" smtClean="0"/>
              <a:t>1</a:t>
            </a:fld>
            <a:endParaRPr lang="zh-CN" altLang="en-US"/>
          </a:p>
        </p:txBody>
      </p:sp>
    </p:spTree>
    <p:extLst>
      <p:ext uri="{BB962C8B-B14F-4D97-AF65-F5344CB8AC3E}">
        <p14:creationId xmlns:p14="http://schemas.microsoft.com/office/powerpoint/2010/main" val="3744203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03001A"/>
                </a:solidFill>
                <a:latin typeface="Times New Roman" pitchFamily="18" charset="0"/>
                <a:cs typeface="Times New Roman" pitchFamily="18" charset="0"/>
              </a:rPr>
              <a:t>另外一种树结构</a:t>
            </a:r>
            <a:r>
              <a:rPr lang="en-US" altLang="zh-CN" sz="1200" dirty="0" smtClean="0">
                <a:solidFill>
                  <a:srgbClr val="03001A"/>
                </a:solidFill>
                <a:latin typeface="Times New Roman" pitchFamily="18" charset="0"/>
                <a:cs typeface="Times New Roman" pitchFamily="18" charset="0"/>
              </a:rPr>
              <a:t>tree={index:{}}</a:t>
            </a:r>
            <a:r>
              <a:rPr lang="en-US" altLang="zh-CN" sz="1200" dirty="0" smtClean="0">
                <a:solidFill>
                  <a:srgbClr val="03001A"/>
                </a:solidFill>
                <a:latin typeface="Times New Roman" pitchFamily="18" charset="0"/>
                <a:ea typeface="宋体" pitchFamily="2" charset="-122"/>
                <a:cs typeface="Times New Roman" pitchFamily="18" charset="0"/>
              </a:rPr>
              <a:t>  tree[index][v1]=</a:t>
            </a:r>
            <a:r>
              <a:rPr lang="en-US" altLang="zh-CN" sz="1200" dirty="0" err="1" smtClean="0">
                <a:solidFill>
                  <a:srgbClr val="03001A"/>
                </a:solidFill>
                <a:latin typeface="Times New Roman" pitchFamily="18" charset="0"/>
                <a:ea typeface="宋体" pitchFamily="2" charset="-122"/>
                <a:cs typeface="Times New Roman" pitchFamily="18" charset="0"/>
              </a:rPr>
              <a:t>creatTree</a:t>
            </a:r>
            <a:r>
              <a:rPr lang="en-US" altLang="zh-CN" sz="1200" dirty="0" smtClean="0">
                <a:solidFill>
                  <a:srgbClr val="03001A"/>
                </a:solidFill>
                <a:latin typeface="Times New Roman" pitchFamily="18" charset="0"/>
                <a:ea typeface="宋体" pitchFamily="2" charset="-122"/>
                <a:cs typeface="Times New Roman" pitchFamily="18" charset="0"/>
              </a:rPr>
              <a:t>(</a:t>
            </a:r>
            <a:r>
              <a:rPr lang="en-US" altLang="zh-CN" sz="1200" dirty="0" err="1" smtClean="0">
                <a:solidFill>
                  <a:srgbClr val="03001A"/>
                </a:solidFill>
                <a:latin typeface="Times New Roman" pitchFamily="18" charset="0"/>
                <a:ea typeface="宋体" pitchFamily="2" charset="-122"/>
                <a:cs typeface="Times New Roman" pitchFamily="18" charset="0"/>
              </a:rPr>
              <a:t>subData</a:t>
            </a:r>
            <a:r>
              <a:rPr lang="en-US" altLang="zh-CN" sz="1200" dirty="0" smtClean="0">
                <a:solidFill>
                  <a:srgbClr val="03001A"/>
                </a:solidFill>
                <a:latin typeface="Times New Roman" pitchFamily="18" charset="0"/>
                <a:ea typeface="宋体" pitchFamily="2" charset="-122"/>
                <a:cs typeface="Times New Roman" pitchFamily="18" charset="0"/>
              </a:rPr>
              <a:t>)</a:t>
            </a:r>
            <a:endParaRPr lang="zh-CN" altLang="en-US" sz="1200" dirty="0" smtClean="0">
              <a:solidFill>
                <a:srgbClr val="03001A"/>
              </a:solidFill>
              <a:latin typeface="Times New Roman" pitchFamily="18" charset="0"/>
              <a:ea typeface="宋体" pitchFamily="2" charset="-122"/>
              <a:cs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7614502A-EDB8-475A-A386-45266D153BB4}" type="slidenum">
              <a:rPr lang="zh-CN" altLang="en-US" smtClean="0"/>
              <a:t>27</a:t>
            </a:fld>
            <a:endParaRPr lang="zh-CN" altLang="en-US"/>
          </a:p>
        </p:txBody>
      </p:sp>
    </p:spTree>
    <p:extLst>
      <p:ext uri="{BB962C8B-B14F-4D97-AF65-F5344CB8AC3E}">
        <p14:creationId xmlns:p14="http://schemas.microsoft.com/office/powerpoint/2010/main" val="2860335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Iterative </a:t>
            </a:r>
            <a:r>
              <a:rPr lang="en-US" altLang="zh-CN" sz="1200" b="1" i="0" kern="1200" dirty="0" err="1" smtClean="0">
                <a:solidFill>
                  <a:schemeClr val="tx1"/>
                </a:solidFill>
                <a:effectLst/>
                <a:latin typeface="+mn-lt"/>
                <a:ea typeface="+mn-ea"/>
                <a:cs typeface="+mn-cs"/>
              </a:rPr>
              <a:t>Dichotomiser</a:t>
            </a:r>
            <a:r>
              <a:rPr lang="en-US" altLang="zh-CN" sz="1200" b="1" i="0" kern="1200" dirty="0" smtClean="0">
                <a:solidFill>
                  <a:schemeClr val="tx1"/>
                </a:solidFill>
                <a:effectLst/>
                <a:latin typeface="+mn-lt"/>
                <a:ea typeface="+mn-ea"/>
                <a:cs typeface="+mn-cs"/>
              </a:rPr>
              <a:t> 3</a:t>
            </a:r>
            <a:endParaRPr lang="zh-CN" altLang="en-US" dirty="0"/>
          </a:p>
        </p:txBody>
      </p:sp>
      <p:sp>
        <p:nvSpPr>
          <p:cNvPr id="4" name="灯片编号占位符 3"/>
          <p:cNvSpPr>
            <a:spLocks noGrp="1"/>
          </p:cNvSpPr>
          <p:nvPr>
            <p:ph type="sldNum" sz="quarter" idx="10"/>
          </p:nvPr>
        </p:nvSpPr>
        <p:spPr/>
        <p:txBody>
          <a:bodyPr/>
          <a:lstStyle/>
          <a:p>
            <a:fld id="{7614502A-EDB8-475A-A386-45266D153BB4}" type="slidenum">
              <a:rPr lang="zh-CN" altLang="en-US" smtClean="0"/>
              <a:t>2</a:t>
            </a:fld>
            <a:endParaRPr lang="zh-CN" altLang="en-US"/>
          </a:p>
        </p:txBody>
      </p:sp>
    </p:spTree>
    <p:extLst>
      <p:ext uri="{BB962C8B-B14F-4D97-AF65-F5344CB8AC3E}">
        <p14:creationId xmlns:p14="http://schemas.microsoft.com/office/powerpoint/2010/main" val="3744203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直观的分四部分</a:t>
            </a:r>
            <a:endParaRPr lang="zh-CN" altLang="en-US" dirty="0"/>
          </a:p>
        </p:txBody>
      </p:sp>
      <p:sp>
        <p:nvSpPr>
          <p:cNvPr id="4" name="灯片编号占位符 3"/>
          <p:cNvSpPr>
            <a:spLocks noGrp="1"/>
          </p:cNvSpPr>
          <p:nvPr>
            <p:ph type="sldNum" sz="quarter" idx="10"/>
          </p:nvPr>
        </p:nvSpPr>
        <p:spPr/>
        <p:txBody>
          <a:bodyPr/>
          <a:lstStyle/>
          <a:p>
            <a:fld id="{7614502A-EDB8-475A-A386-45266D153BB4}" type="slidenum">
              <a:rPr lang="zh-CN" altLang="en-US" smtClean="0"/>
              <a:t>4</a:t>
            </a:fld>
            <a:endParaRPr lang="zh-CN" altLang="en-US"/>
          </a:p>
        </p:txBody>
      </p:sp>
    </p:spTree>
    <p:extLst>
      <p:ext uri="{BB962C8B-B14F-4D97-AF65-F5344CB8AC3E}">
        <p14:creationId xmlns:p14="http://schemas.microsoft.com/office/powerpoint/2010/main" val="2773901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为了不混淆，样本空间中尽量采用一行是一个样本的方法表示</a:t>
            </a:r>
            <a:endParaRPr lang="zh-CN" altLang="en-US" dirty="0"/>
          </a:p>
        </p:txBody>
      </p:sp>
      <p:sp>
        <p:nvSpPr>
          <p:cNvPr id="4" name="灯片编号占位符 3"/>
          <p:cNvSpPr>
            <a:spLocks noGrp="1"/>
          </p:cNvSpPr>
          <p:nvPr>
            <p:ph type="sldNum" sz="quarter" idx="10"/>
          </p:nvPr>
        </p:nvSpPr>
        <p:spPr/>
        <p:txBody>
          <a:bodyPr/>
          <a:lstStyle/>
          <a:p>
            <a:fld id="{7614502A-EDB8-475A-A386-45266D153BB4}" type="slidenum">
              <a:rPr lang="zh-CN" altLang="en-US" smtClean="0"/>
              <a:t>12</a:t>
            </a:fld>
            <a:endParaRPr lang="zh-CN" altLang="en-US"/>
          </a:p>
        </p:txBody>
      </p:sp>
    </p:spTree>
    <p:extLst>
      <p:ext uri="{BB962C8B-B14F-4D97-AF65-F5344CB8AC3E}">
        <p14:creationId xmlns:p14="http://schemas.microsoft.com/office/powerpoint/2010/main" val="2578120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p:sp>
      <p:sp>
        <p:nvSpPr>
          <p:cNvPr id="60419" name="备注占位符 2"/>
          <p:cNvSpPr>
            <a:spLocks noGrp="1"/>
          </p:cNvSpPr>
          <p:nvPr>
            <p:ph type="body" idx="1"/>
          </p:nvPr>
        </p:nvSpPr>
        <p:spPr>
          <a:noFill/>
        </p:spPr>
        <p:txBody>
          <a:bodyPr/>
          <a:lstStyle/>
          <a:p>
            <a:r>
              <a:rPr lang="zh-CN" altLang="en-US" smtClean="0"/>
              <a:t>举的例子的值约为：</a:t>
            </a:r>
            <a:r>
              <a:rPr lang="en-US" altLang="zh-CN" smtClean="0"/>
              <a:t>0.81</a:t>
            </a: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PMingLiU" pitchFamily="2" charset="-120"/>
              </a:defRPr>
            </a:lvl1pPr>
            <a:lvl2pPr marL="742950" indent="-285750" eaLnBrk="0" hangingPunct="0">
              <a:defRPr sz="2400">
                <a:solidFill>
                  <a:schemeClr val="tx1"/>
                </a:solidFill>
                <a:latin typeface="Times New Roman" pitchFamily="18" charset="0"/>
                <a:ea typeface="PMingLiU" pitchFamily="2" charset="-120"/>
              </a:defRPr>
            </a:lvl2pPr>
            <a:lvl3pPr marL="1143000" indent="-228600" eaLnBrk="0" hangingPunct="0">
              <a:defRPr sz="2400">
                <a:solidFill>
                  <a:schemeClr val="tx1"/>
                </a:solidFill>
                <a:latin typeface="Times New Roman" pitchFamily="18" charset="0"/>
                <a:ea typeface="PMingLiU" pitchFamily="2" charset="-120"/>
              </a:defRPr>
            </a:lvl3pPr>
            <a:lvl4pPr marL="1600200" indent="-228600" eaLnBrk="0" hangingPunct="0">
              <a:defRPr sz="2400">
                <a:solidFill>
                  <a:schemeClr val="tx1"/>
                </a:solidFill>
                <a:latin typeface="Times New Roman" pitchFamily="18" charset="0"/>
                <a:ea typeface="PMingLiU" pitchFamily="2" charset="-120"/>
              </a:defRPr>
            </a:lvl4pPr>
            <a:lvl5pPr marL="2057400" indent="-228600" eaLnBrk="0" hangingPunct="0">
              <a:defRPr sz="2400">
                <a:solidFill>
                  <a:schemeClr val="tx1"/>
                </a:solidFill>
                <a:latin typeface="Times New Roman" pitchFamily="18" charset="0"/>
                <a:ea typeface="PMingLiU" pitchFamily="2" charset="-120"/>
              </a:defRPr>
            </a:lvl5pPr>
            <a:lvl6pPr marL="25146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6pPr>
            <a:lvl7pPr marL="29718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7pPr>
            <a:lvl8pPr marL="34290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8pPr>
            <a:lvl9pPr marL="38862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9pPr>
          </a:lstStyle>
          <a:p>
            <a:pPr eaLnBrk="1" hangingPunct="1"/>
            <a:fld id="{1FB7BCD6-1902-433C-9F86-332956B4B6E5}" type="slidenum">
              <a:rPr lang="en-US" altLang="zh-CN" sz="1200" smtClean="0"/>
              <a:pPr eaLnBrk="1" hangingPunct="1"/>
              <a:t>13</a:t>
            </a:fld>
            <a:endParaRPr lang="en-US" altLang="zh-CN" sz="12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也叫</a:t>
            </a:r>
            <a:r>
              <a:rPr lang="en-US" altLang="zh-CN" dirty="0" smtClean="0"/>
              <a:t>information</a:t>
            </a:r>
            <a:r>
              <a:rPr lang="en-US" altLang="zh-CN" baseline="0" dirty="0" smtClean="0"/>
              <a:t> divergence(</a:t>
            </a:r>
            <a:r>
              <a:rPr lang="zh-CN" altLang="en-US" baseline="0" dirty="0" smtClean="0"/>
              <a:t>信息差异，信息发散</a:t>
            </a:r>
            <a:r>
              <a:rPr lang="en-US" altLang="zh-CN" baseline="0" dirty="0" smtClean="0"/>
              <a:t>)</a:t>
            </a:r>
            <a:endParaRPr lang="zh-CN" altLang="en-US" dirty="0"/>
          </a:p>
        </p:txBody>
      </p:sp>
      <p:sp>
        <p:nvSpPr>
          <p:cNvPr id="4" name="灯片编号占位符 3"/>
          <p:cNvSpPr>
            <a:spLocks noGrp="1"/>
          </p:cNvSpPr>
          <p:nvPr>
            <p:ph type="sldNum" sz="quarter" idx="10"/>
          </p:nvPr>
        </p:nvSpPr>
        <p:spPr/>
        <p:txBody>
          <a:bodyPr/>
          <a:lstStyle/>
          <a:p>
            <a:fld id="{7614502A-EDB8-475A-A386-45266D153BB4}" type="slidenum">
              <a:rPr lang="zh-CN" altLang="en-US" smtClean="0"/>
              <a:t>16</a:t>
            </a:fld>
            <a:endParaRPr lang="zh-CN" altLang="en-US"/>
          </a:p>
        </p:txBody>
      </p:sp>
    </p:spTree>
    <p:extLst>
      <p:ext uri="{BB962C8B-B14F-4D97-AF65-F5344CB8AC3E}">
        <p14:creationId xmlns:p14="http://schemas.microsoft.com/office/powerpoint/2010/main" val="2851124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附加的：</a:t>
            </a:r>
            <a:r>
              <a:rPr lang="en-US" altLang="zh-CN" dirty="0" smtClean="0"/>
              <a:t>C4.5</a:t>
            </a:r>
            <a:r>
              <a:rPr lang="zh-CN" altLang="en-US" dirty="0" smtClean="0"/>
              <a:t>使用的是信息增益率</a:t>
            </a:r>
            <a:endParaRPr lang="zh-CN" altLang="en-US" dirty="0"/>
          </a:p>
        </p:txBody>
      </p:sp>
      <p:sp>
        <p:nvSpPr>
          <p:cNvPr id="4" name="灯片编号占位符 3"/>
          <p:cNvSpPr>
            <a:spLocks noGrp="1"/>
          </p:cNvSpPr>
          <p:nvPr>
            <p:ph type="sldNum" sz="quarter" idx="10"/>
          </p:nvPr>
        </p:nvSpPr>
        <p:spPr/>
        <p:txBody>
          <a:bodyPr/>
          <a:lstStyle/>
          <a:p>
            <a:fld id="{7614502A-EDB8-475A-A386-45266D153BB4}" type="slidenum">
              <a:rPr lang="zh-CN" altLang="en-US" smtClean="0"/>
              <a:t>18</a:t>
            </a:fld>
            <a:endParaRPr lang="zh-CN" altLang="en-US"/>
          </a:p>
        </p:txBody>
      </p:sp>
    </p:spTree>
    <p:extLst>
      <p:ext uri="{BB962C8B-B14F-4D97-AF65-F5344CB8AC3E}">
        <p14:creationId xmlns:p14="http://schemas.microsoft.com/office/powerpoint/2010/main" val="2468762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p:sp>
      <p:sp>
        <p:nvSpPr>
          <p:cNvPr id="61443" name="备注占位符 2"/>
          <p:cNvSpPr>
            <a:spLocks noGrp="1"/>
          </p:cNvSpPr>
          <p:nvPr>
            <p:ph type="body" idx="1"/>
          </p:nvPr>
        </p:nvSpPr>
        <p:spPr>
          <a:noFill/>
        </p:spPr>
        <p:txBody>
          <a:bodyPr/>
          <a:lstStyle/>
          <a:p>
            <a:endParaRPr lang="zh-CN" altLang="en-US" smtClean="0"/>
          </a:p>
        </p:txBody>
      </p:sp>
      <p:sp>
        <p:nvSpPr>
          <p:cNvPr id="614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PMingLiU" pitchFamily="2" charset="-120"/>
              </a:defRPr>
            </a:lvl1pPr>
            <a:lvl2pPr marL="742950" indent="-285750" eaLnBrk="0" hangingPunct="0">
              <a:defRPr sz="2400">
                <a:solidFill>
                  <a:schemeClr val="tx1"/>
                </a:solidFill>
                <a:latin typeface="Times New Roman" pitchFamily="18" charset="0"/>
                <a:ea typeface="PMingLiU" pitchFamily="2" charset="-120"/>
              </a:defRPr>
            </a:lvl2pPr>
            <a:lvl3pPr marL="1143000" indent="-228600" eaLnBrk="0" hangingPunct="0">
              <a:defRPr sz="2400">
                <a:solidFill>
                  <a:schemeClr val="tx1"/>
                </a:solidFill>
                <a:latin typeface="Times New Roman" pitchFamily="18" charset="0"/>
                <a:ea typeface="PMingLiU" pitchFamily="2" charset="-120"/>
              </a:defRPr>
            </a:lvl3pPr>
            <a:lvl4pPr marL="1600200" indent="-228600" eaLnBrk="0" hangingPunct="0">
              <a:defRPr sz="2400">
                <a:solidFill>
                  <a:schemeClr val="tx1"/>
                </a:solidFill>
                <a:latin typeface="Times New Roman" pitchFamily="18" charset="0"/>
                <a:ea typeface="PMingLiU" pitchFamily="2" charset="-120"/>
              </a:defRPr>
            </a:lvl4pPr>
            <a:lvl5pPr marL="2057400" indent="-228600" eaLnBrk="0" hangingPunct="0">
              <a:defRPr sz="2400">
                <a:solidFill>
                  <a:schemeClr val="tx1"/>
                </a:solidFill>
                <a:latin typeface="Times New Roman" pitchFamily="18" charset="0"/>
                <a:ea typeface="PMingLiU" pitchFamily="2" charset="-120"/>
              </a:defRPr>
            </a:lvl5pPr>
            <a:lvl6pPr marL="25146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6pPr>
            <a:lvl7pPr marL="29718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7pPr>
            <a:lvl8pPr marL="34290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8pPr>
            <a:lvl9pPr marL="38862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9pPr>
          </a:lstStyle>
          <a:p>
            <a:pPr eaLnBrk="1" hangingPunct="1"/>
            <a:fld id="{F3B6188A-69F2-40FF-9DE6-4BB74BE65E47}" type="slidenum">
              <a:rPr lang="en-US" altLang="zh-CN" sz="1200" smtClean="0"/>
              <a:pPr eaLnBrk="1" hangingPunct="1"/>
              <a:t>20</a:t>
            </a:fld>
            <a:endParaRPr lang="en-US" altLang="zh-CN" sz="12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altLang="zh-CN" dirty="0" smtClean="0">
                <a:solidFill>
                  <a:srgbClr val="03001A"/>
                </a:solidFill>
                <a:latin typeface="宋体" pitchFamily="2" charset="-122"/>
                <a:ea typeface="宋体" pitchFamily="2" charset="-122"/>
              </a:rPr>
              <a:t>#</a:t>
            </a:r>
            <a:r>
              <a:rPr lang="zh-CN" altLang="en-US" dirty="0" smtClean="0">
                <a:solidFill>
                  <a:srgbClr val="03001A"/>
                </a:solidFill>
                <a:latin typeface="宋体" pitchFamily="2" charset="-122"/>
                <a:ea typeface="宋体" pitchFamily="2" charset="-122"/>
              </a:rPr>
              <a:t>不返回条件熵，</a:t>
            </a:r>
            <a:r>
              <a:rPr lang="en-US" altLang="zh-CN" dirty="0" smtClean="0">
                <a:solidFill>
                  <a:srgbClr val="03001A"/>
                </a:solidFill>
                <a:ea typeface="宋体" pitchFamily="2" charset="-122"/>
                <a:cs typeface="Times New Roman" pitchFamily="18" charset="0"/>
              </a:rPr>
              <a:t>1.</a:t>
            </a:r>
            <a:r>
              <a:rPr lang="zh-CN" altLang="en-US" dirty="0" smtClean="0">
                <a:solidFill>
                  <a:srgbClr val="03001A"/>
                </a:solidFill>
                <a:latin typeface="宋体" pitchFamily="2" charset="-122"/>
                <a:ea typeface="宋体" pitchFamily="2" charset="-122"/>
              </a:rPr>
              <a:t>为了递归建树做准备</a:t>
            </a:r>
            <a:endParaRPr lang="en-US" altLang="zh-CN" dirty="0" smtClean="0">
              <a:solidFill>
                <a:srgbClr val="03001A"/>
              </a:solidFill>
              <a:latin typeface="宋体" pitchFamily="2" charset="-122"/>
              <a:ea typeface="宋体" pitchFamily="2" charset="-122"/>
            </a:endParaRPr>
          </a:p>
          <a:p>
            <a:pPr eaLnBrk="1" hangingPunct="1"/>
            <a:r>
              <a:rPr lang="en-US" altLang="zh-CN" dirty="0" smtClean="0">
                <a:solidFill>
                  <a:srgbClr val="03001A"/>
                </a:solidFill>
                <a:latin typeface="宋体" pitchFamily="2" charset="-122"/>
                <a:ea typeface="宋体" pitchFamily="2" charset="-122"/>
              </a:rPr>
              <a:t>#</a:t>
            </a:r>
            <a:r>
              <a:rPr lang="en-US" altLang="zh-CN" dirty="0" smtClean="0">
                <a:solidFill>
                  <a:srgbClr val="03001A"/>
                </a:solidFill>
                <a:ea typeface="宋体" pitchFamily="2" charset="-122"/>
                <a:cs typeface="Times New Roman" pitchFamily="18" charset="0"/>
              </a:rPr>
              <a:t>2.</a:t>
            </a:r>
            <a:r>
              <a:rPr lang="zh-CN" altLang="en-US" dirty="0" smtClean="0">
                <a:solidFill>
                  <a:srgbClr val="03001A"/>
                </a:solidFill>
                <a:latin typeface="宋体" pitchFamily="2" charset="-122"/>
                <a:ea typeface="宋体" pitchFamily="2" charset="-122"/>
              </a:rPr>
              <a:t>还要用到</a:t>
            </a:r>
            <a:r>
              <a:rPr lang="en-US" altLang="zh-CN" dirty="0" err="1" smtClean="0">
                <a:solidFill>
                  <a:srgbClr val="03001A"/>
                </a:solidFill>
                <a:ea typeface="宋体" pitchFamily="2" charset="-122"/>
                <a:cs typeface="Times New Roman" pitchFamily="18" charset="0"/>
              </a:rPr>
              <a:t>splitData</a:t>
            </a:r>
            <a:r>
              <a:rPr lang="zh-CN" altLang="en-US" dirty="0" smtClean="0">
                <a:solidFill>
                  <a:srgbClr val="03001A"/>
                </a:solidFill>
                <a:latin typeface="宋体" pitchFamily="2" charset="-122"/>
                <a:ea typeface="宋体" pitchFamily="2" charset="-122"/>
              </a:rPr>
              <a:t>的样本数量，作为条件熵的权重</a:t>
            </a:r>
            <a:endParaRPr lang="en-US" altLang="zh-CN" dirty="0" smtClean="0">
              <a:solidFill>
                <a:srgbClr val="03001A"/>
              </a:solidFill>
              <a:latin typeface="宋体" pitchFamily="2" charset="-122"/>
              <a:ea typeface="宋体" pitchFamily="2" charset="-122"/>
            </a:endParaRPr>
          </a:p>
          <a:p>
            <a:endParaRPr lang="zh-CN" altLang="en-US" dirty="0"/>
          </a:p>
        </p:txBody>
      </p:sp>
      <p:sp>
        <p:nvSpPr>
          <p:cNvPr id="4" name="灯片编号占位符 3"/>
          <p:cNvSpPr>
            <a:spLocks noGrp="1"/>
          </p:cNvSpPr>
          <p:nvPr>
            <p:ph type="sldNum" sz="quarter" idx="10"/>
          </p:nvPr>
        </p:nvSpPr>
        <p:spPr/>
        <p:txBody>
          <a:bodyPr/>
          <a:lstStyle/>
          <a:p>
            <a:fld id="{7614502A-EDB8-475A-A386-45266D153BB4}" type="slidenum">
              <a:rPr lang="zh-CN" altLang="en-US" smtClean="0"/>
              <a:t>21</a:t>
            </a:fld>
            <a:endParaRPr lang="zh-CN" altLang="en-US"/>
          </a:p>
        </p:txBody>
      </p:sp>
    </p:spTree>
    <p:extLst>
      <p:ext uri="{BB962C8B-B14F-4D97-AF65-F5344CB8AC3E}">
        <p14:creationId xmlns:p14="http://schemas.microsoft.com/office/powerpoint/2010/main" val="7201510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146" name="Picture 2"/>
          <p:cNvPicPr>
            <a:picLocks noChangeAspect="1" noChangeArrowheads="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4572000" y="-99392"/>
            <a:ext cx="4699746" cy="7056784"/>
          </a:xfrm>
          <a:prstGeom prst="rect">
            <a:avLst/>
          </a:prstGeom>
          <a:ln>
            <a:noFill/>
          </a:ln>
          <a:effectLst>
            <a:outerShdw blurRad="50800" dist="50800" dir="5400000" algn="ctr" rotWithShape="0">
              <a:srgbClr val="000000"/>
            </a:outerShdw>
            <a:softEdge rad="889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412455" y="1117848"/>
            <a:ext cx="4159545" cy="1732180"/>
          </a:xfrm>
          <a:prstGeom prst="rect">
            <a:avLst/>
          </a:prstGeom>
        </p:spPr>
        <p:txBody>
          <a:bodyPr>
            <a:normAutofit/>
          </a:bodyPr>
          <a:lstStyle>
            <a:lvl1pPr>
              <a:defRPr sz="4800"/>
            </a:lvl1pPr>
          </a:lstStyle>
          <a:p>
            <a:r>
              <a:t>Click to edit Master title style</a:t>
            </a:r>
          </a:p>
        </p:txBody>
      </p:sp>
      <p:sp>
        <p:nvSpPr>
          <p:cNvPr id="3" name="Subtitle 2"/>
          <p:cNvSpPr>
            <a:spLocks noGrp="1"/>
          </p:cNvSpPr>
          <p:nvPr>
            <p:ph type="subTitle" idx="1"/>
          </p:nvPr>
        </p:nvSpPr>
        <p:spPr>
          <a:xfrm>
            <a:off x="574515" y="2996952"/>
            <a:ext cx="3835425" cy="762000"/>
          </a:xfrm>
        </p:spPr>
        <p:txBody>
          <a:bodyPr>
            <a:no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edit Master subtitle style</a:t>
            </a:r>
          </a:p>
        </p:txBody>
      </p:sp>
      <p:sp>
        <p:nvSpPr>
          <p:cNvPr id="5" name="Date Placeholder 7"/>
          <p:cNvSpPr>
            <a:spLocks noGrp="1"/>
          </p:cNvSpPr>
          <p:nvPr>
            <p:ph type="dt" sz="half" idx="10"/>
          </p:nvPr>
        </p:nvSpPr>
        <p:spPr/>
        <p:txBody>
          <a:bodyPr/>
          <a:lstStyle>
            <a:lvl1pPr>
              <a:defRPr/>
            </a:lvl1pPr>
          </a:lstStyle>
          <a:p>
            <a:pPr>
              <a:defRPr/>
            </a:pPr>
            <a:fld id="{93153767-4FC8-4F7C-81DC-BD195C78A58F}" type="datetimeFigureOut">
              <a:rPr lang="en-US"/>
              <a:pPr>
                <a:defRPr/>
              </a:pPr>
              <a:t>2/3/2018</a:t>
            </a:fld>
            <a:endParaRPr/>
          </a:p>
        </p:txBody>
      </p:sp>
      <p:sp>
        <p:nvSpPr>
          <p:cNvPr id="6" name="Footer Placeholder 8"/>
          <p:cNvSpPr>
            <a:spLocks noGrp="1"/>
          </p:cNvSpPr>
          <p:nvPr>
            <p:ph type="ftr" sz="quarter" idx="11"/>
          </p:nvPr>
        </p:nvSpPr>
        <p:spPr/>
        <p:txBody>
          <a:bodyPr/>
          <a:lstStyle>
            <a:lvl1pPr>
              <a:defRPr/>
            </a:lvl1pPr>
          </a:lstStyle>
          <a:p>
            <a:pPr>
              <a:defRPr/>
            </a:pPr>
            <a:endParaRPr/>
          </a:p>
        </p:txBody>
      </p:sp>
      <p:sp>
        <p:nvSpPr>
          <p:cNvPr id="4" name="矩形 3"/>
          <p:cNvSpPr/>
          <p:nvPr userDrawn="1"/>
        </p:nvSpPr>
        <p:spPr>
          <a:xfrm>
            <a:off x="5259961" y="110817"/>
            <a:ext cx="3206327" cy="5478423"/>
          </a:xfrm>
          <a:prstGeom prst="rect">
            <a:avLst/>
          </a:prstGeom>
          <a:noFill/>
        </p:spPr>
        <p:txBody>
          <a:bodyPr wrap="none" lIns="91440" tIns="45720" rIns="91440" bIns="45720">
            <a:spAutoFit/>
            <a:scene3d>
              <a:camera prst="perspectiveLeft"/>
              <a:lightRig rig="threePt" dir="t"/>
            </a:scene3d>
            <a:sp3d extrusionH="57150">
              <a:bevelT w="82550" h="38100" prst="coolSlant"/>
            </a:sp3d>
          </a:bodyPr>
          <a:lstStyle/>
          <a:p>
            <a:pPr algn="ctr" fontAlgn="base">
              <a:spcBef>
                <a:spcPct val="0"/>
              </a:spcBef>
              <a:spcAft>
                <a:spcPct val="0"/>
              </a:spcAft>
            </a:pPr>
            <a:r>
              <a:rPr lang="en-US" altLang="zh-CN" sz="35000" b="1">
                <a:ln w="12700">
                  <a:solidFill>
                    <a:srgbClr val="39527B">
                      <a:lumMod val="50000"/>
                    </a:srgbClr>
                  </a:solidFill>
                  <a:prstDash val="solid"/>
                </a:ln>
                <a:solidFill>
                  <a:srgbClr val="A1C1DE">
                    <a:lumMod val="75000"/>
                  </a:srgbClr>
                </a:solidFill>
                <a:effectLst>
                  <a:glow rad="101600">
                    <a:srgbClr val="39527B">
                      <a:satMod val="175000"/>
                      <a:alpha val="40000"/>
                    </a:srgbClr>
                  </a:glow>
                  <a:outerShdw blurRad="1270000" dist="63500" dir="2700000" algn="tl" rotWithShape="0">
                    <a:srgbClr val="000000">
                      <a:alpha val="0"/>
                    </a:srgbClr>
                  </a:outerShdw>
                  <a:reflection blurRad="6350" stA="22000" endPos="20000" dir="5400000" sy="-100000" algn="bl" rotWithShape="0"/>
                </a:effectLst>
                <a:latin typeface="微软雅黑" pitchFamily="34" charset="-122"/>
                <a:ea typeface="微软雅黑" pitchFamily="34" charset="-122"/>
                <a:cs typeface="Consolas" pitchFamily="49" charset="0"/>
              </a:rPr>
              <a:t>C</a:t>
            </a:r>
            <a:endParaRPr lang="zh-CN" altLang="en-US" sz="35000" b="1">
              <a:ln w="12700">
                <a:solidFill>
                  <a:srgbClr val="39527B">
                    <a:lumMod val="50000"/>
                  </a:srgbClr>
                </a:solidFill>
                <a:prstDash val="solid"/>
              </a:ln>
              <a:solidFill>
                <a:srgbClr val="A1C1DE">
                  <a:lumMod val="75000"/>
                </a:srgbClr>
              </a:solidFill>
              <a:effectLst>
                <a:glow rad="101600">
                  <a:srgbClr val="39527B">
                    <a:satMod val="175000"/>
                    <a:alpha val="40000"/>
                  </a:srgbClr>
                </a:glow>
                <a:outerShdw blurRad="1270000" dist="63500" dir="2700000" algn="tl" rotWithShape="0">
                  <a:srgbClr val="000000">
                    <a:alpha val="0"/>
                  </a:srgbClr>
                </a:outerShdw>
                <a:reflection blurRad="6350" stA="22000" endPos="20000" dir="5400000" sy="-100000" algn="bl" rotWithShape="0"/>
              </a:effectLst>
              <a:latin typeface="微软雅黑" pitchFamily="34" charset="-122"/>
              <a:ea typeface="微软雅黑" pitchFamily="34" charset="-122"/>
              <a:cs typeface="Consolas" pitchFamily="49" charset="0"/>
            </a:endParaRPr>
          </a:p>
        </p:txBody>
      </p:sp>
    </p:spTree>
    <p:extLst>
      <p:ext uri="{BB962C8B-B14F-4D97-AF65-F5344CB8AC3E}">
        <p14:creationId xmlns:p14="http://schemas.microsoft.com/office/powerpoint/2010/main" val="2467371130"/>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970612" y="1542256"/>
            <a:ext cx="7717260" cy="4191000"/>
          </a:xfrm>
        </p:spPr>
        <p:txBody>
          <a:bodyPr vert="eaVert"/>
          <a:lstStyle>
            <a:lvl5pPr>
              <a:defRPr/>
            </a:lvl5pPr>
            <a:lvl6pPr>
              <a:defRPr/>
            </a:lvl6pPr>
            <a:lvl7pPr>
              <a:defRPr/>
            </a:lvl7pPr>
            <a:lvl8pPr>
              <a:defRPr baseline="0"/>
            </a:lvl8pPr>
            <a:lvl9pPr>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lvl1pPr>
              <a:defRPr/>
            </a:lvl1pPr>
          </a:lstStyle>
          <a:p>
            <a:pPr>
              <a:defRPr/>
            </a:pPr>
            <a:fld id="{CA91F94C-04A9-49B4-9F8E-3248285880B9}" type="datetimeFigureOut">
              <a:rPr lang="en-US"/>
              <a:pPr>
                <a:defRPr/>
              </a:pPr>
              <a:t>2/3/2018</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8" name="Title 1"/>
          <p:cNvSpPr>
            <a:spLocks noGrp="1"/>
          </p:cNvSpPr>
          <p:nvPr>
            <p:ph type="title"/>
          </p:nvPr>
        </p:nvSpPr>
        <p:spPr>
          <a:xfrm>
            <a:off x="304416" y="332656"/>
            <a:ext cx="8230553" cy="864096"/>
          </a:xfrm>
          <a:prstGeom prst="rect">
            <a:avLst/>
          </a:prstGeom>
        </p:spPr>
        <p:txBody>
          <a:bodyPr/>
          <a:lstStyle/>
          <a:p>
            <a:r>
              <a:t>Click to edit Master title style</a:t>
            </a:r>
          </a:p>
        </p:txBody>
      </p:sp>
    </p:spTree>
    <p:extLst>
      <p:ext uri="{BB962C8B-B14F-4D97-AF65-F5344CB8AC3E}">
        <p14:creationId xmlns:p14="http://schemas.microsoft.com/office/powerpoint/2010/main" val="289126393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16069" y="685800"/>
            <a:ext cx="971804" cy="5486400"/>
          </a:xfrm>
          <a:prstGeom prst="rect">
            <a:avLst/>
          </a:prstGeom>
        </p:spPr>
        <p:txBody>
          <a:bodyPr vert="eaVert"/>
          <a:lstStyle/>
          <a:p>
            <a:r>
              <a:t>Click to edit Master title style</a:t>
            </a:r>
          </a:p>
        </p:txBody>
      </p:sp>
      <p:sp>
        <p:nvSpPr>
          <p:cNvPr id="3" name="Vertical Text Placeholder 2"/>
          <p:cNvSpPr>
            <a:spLocks noGrp="1"/>
          </p:cNvSpPr>
          <p:nvPr>
            <p:ph type="body" orient="vert" idx="1"/>
          </p:nvPr>
        </p:nvSpPr>
        <p:spPr>
          <a:xfrm>
            <a:off x="456129" y="685800"/>
            <a:ext cx="7107541" cy="5486400"/>
          </a:xfrm>
        </p:spPr>
        <p:txBody>
          <a:bodyPr vert="eaVert"/>
          <a:lstStyle>
            <a:lvl5pPr>
              <a:defRPr/>
            </a:lvl5pPr>
            <a:lvl6pPr>
              <a:defRPr/>
            </a:lvl6pPr>
            <a:lvl7pPr>
              <a:defRPr/>
            </a:lvl7pPr>
            <a:lvl8pPr>
              <a:defRPr baseline="0"/>
            </a:lvl8pPr>
            <a:lvl9pPr>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lvl1pPr>
              <a:defRPr/>
            </a:lvl1pPr>
          </a:lstStyle>
          <a:p>
            <a:pPr>
              <a:defRPr/>
            </a:pPr>
            <a:fld id="{3A888D16-42AC-4890-870E-C38CF60D8899}" type="datetimeFigureOut">
              <a:rPr lang="en-US"/>
              <a:pPr>
                <a:defRPr/>
              </a:pPr>
              <a:t>2/3/2018</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Tree>
    <p:extLst>
      <p:ext uri="{BB962C8B-B14F-4D97-AF65-F5344CB8AC3E}">
        <p14:creationId xmlns:p14="http://schemas.microsoft.com/office/powerpoint/2010/main" val="3421095043"/>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416" y="332656"/>
            <a:ext cx="8230553" cy="864096"/>
          </a:xfrm>
          <a:prstGeom prst="rect">
            <a:avLst/>
          </a:prstGeom>
        </p:spPr>
        <p:txBody>
          <a:bodyPr/>
          <a:lstStyle/>
          <a:p>
            <a:r>
              <a:t>Click to edit Master title style</a:t>
            </a:r>
          </a:p>
        </p:txBody>
      </p:sp>
      <p:sp>
        <p:nvSpPr>
          <p:cNvPr id="3" name="Content Placeholder 2"/>
          <p:cNvSpPr>
            <a:spLocks noGrp="1"/>
          </p:cNvSpPr>
          <p:nvPr>
            <p:ph idx="1"/>
          </p:nvPr>
        </p:nvSpPr>
        <p:spPr>
          <a:xfrm>
            <a:off x="790595" y="1628800"/>
            <a:ext cx="7717260" cy="4464496"/>
          </a:xfrm>
        </p:spPr>
        <p:txBody>
          <a:bodyPr/>
          <a:lstStyle>
            <a:lvl5pPr>
              <a:defRPr/>
            </a:lvl5pPr>
            <a:lvl6pPr>
              <a:defRPr/>
            </a:lvl6pPr>
            <a:lvl7pPr>
              <a:defRPr/>
            </a:lvl7pPr>
            <a:lvl8pPr>
              <a:defRPr/>
            </a:lvl8pPr>
            <a:lvl9pPr>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lvl1pPr>
              <a:defRPr/>
            </a:lvl1pPr>
          </a:lstStyle>
          <a:p>
            <a:pPr>
              <a:defRPr/>
            </a:pPr>
            <a:fld id="{7B6E90CC-62C7-44CD-8DFE-E094F3B07BE4}" type="datetimeFigureOut">
              <a:rPr lang="en-US"/>
              <a:pPr>
                <a:defRPr/>
              </a:pPr>
              <a:t>2/3/2018</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Tree>
    <p:extLst>
      <p:ext uri="{BB962C8B-B14F-4D97-AF65-F5344CB8AC3E}">
        <p14:creationId xmlns:p14="http://schemas.microsoft.com/office/powerpoint/2010/main" val="593124452"/>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6130" y="2590800"/>
            <a:ext cx="6173807" cy="2819400"/>
          </a:xfrm>
          <a:prstGeom prst="rect">
            <a:avLst/>
          </a:prstGeom>
        </p:spPr>
        <p:txBody>
          <a:bodyPr>
            <a:normAutofit/>
          </a:bodyPr>
          <a:lstStyle>
            <a:lvl1pPr algn="l">
              <a:defRPr sz="4800" b="0" cap="none" baseline="0"/>
            </a:lvl1pPr>
          </a:lstStyle>
          <a:p>
            <a:r>
              <a:t>Click to edit Master title style</a:t>
            </a:r>
          </a:p>
        </p:txBody>
      </p:sp>
      <p:sp>
        <p:nvSpPr>
          <p:cNvPr id="3" name="Text Placeholder 2"/>
          <p:cNvSpPr>
            <a:spLocks noGrp="1"/>
          </p:cNvSpPr>
          <p:nvPr>
            <p:ph type="body" idx="1"/>
          </p:nvPr>
        </p:nvSpPr>
        <p:spPr>
          <a:xfrm>
            <a:off x="454939" y="5410200"/>
            <a:ext cx="6174998" cy="762000"/>
          </a:xfrm>
        </p:spPr>
        <p:txBody>
          <a:bodyPr>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lvl1pPr>
              <a:defRPr/>
            </a:lvl1pPr>
          </a:lstStyle>
          <a:p>
            <a:pPr>
              <a:defRPr/>
            </a:pPr>
            <a:fld id="{AAC83C11-37EA-4C67-A719-3A70D2B6FC4E}" type="datetimeFigureOut">
              <a:rPr lang="en-US"/>
              <a:pPr>
                <a:defRPr/>
              </a:pPr>
              <a:t>2/3/2018</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9" name="Title 1"/>
          <p:cNvSpPr txBox="1">
            <a:spLocks/>
          </p:cNvSpPr>
          <p:nvPr userDrawn="1"/>
        </p:nvSpPr>
        <p:spPr>
          <a:xfrm>
            <a:off x="304416" y="332656"/>
            <a:ext cx="8230553" cy="864096"/>
          </a:xfrm>
          <a:prstGeom prst="rect">
            <a:avLst/>
          </a:prstGeom>
        </p:spPr>
        <p:txBody>
          <a:bodyPr/>
          <a:lstStyle>
            <a:lvl1pPr algn="l" rtl="0" fontAlgn="base">
              <a:lnSpc>
                <a:spcPct val="80000"/>
              </a:lnSpc>
              <a:spcBef>
                <a:spcPct val="0"/>
              </a:spcBef>
              <a:spcAft>
                <a:spcPct val="0"/>
              </a:spcAft>
              <a:defRPr sz="3600" kern="1200">
                <a:solidFill>
                  <a:schemeClr val="accent1"/>
                </a:solidFill>
                <a:latin typeface="+mj-lt"/>
                <a:ea typeface="+mj-ea"/>
                <a:cs typeface="+mj-cs"/>
              </a:defRPr>
            </a:lvl1pPr>
            <a:lvl2pPr algn="l" rtl="0" fontAlgn="base">
              <a:lnSpc>
                <a:spcPct val="80000"/>
              </a:lnSpc>
              <a:spcBef>
                <a:spcPct val="0"/>
              </a:spcBef>
              <a:spcAft>
                <a:spcPct val="0"/>
              </a:spcAft>
              <a:defRPr sz="3600">
                <a:solidFill>
                  <a:schemeClr val="accent1"/>
                </a:solidFill>
                <a:latin typeface="Corbel" pitchFamily="34" charset="0"/>
              </a:defRPr>
            </a:lvl2pPr>
            <a:lvl3pPr algn="l" rtl="0" fontAlgn="base">
              <a:lnSpc>
                <a:spcPct val="80000"/>
              </a:lnSpc>
              <a:spcBef>
                <a:spcPct val="0"/>
              </a:spcBef>
              <a:spcAft>
                <a:spcPct val="0"/>
              </a:spcAft>
              <a:defRPr sz="3600">
                <a:solidFill>
                  <a:schemeClr val="accent1"/>
                </a:solidFill>
                <a:latin typeface="Corbel" pitchFamily="34" charset="0"/>
              </a:defRPr>
            </a:lvl3pPr>
            <a:lvl4pPr algn="l" rtl="0" fontAlgn="base">
              <a:lnSpc>
                <a:spcPct val="80000"/>
              </a:lnSpc>
              <a:spcBef>
                <a:spcPct val="0"/>
              </a:spcBef>
              <a:spcAft>
                <a:spcPct val="0"/>
              </a:spcAft>
              <a:defRPr sz="3600">
                <a:solidFill>
                  <a:schemeClr val="accent1"/>
                </a:solidFill>
                <a:latin typeface="Corbel" pitchFamily="34" charset="0"/>
              </a:defRPr>
            </a:lvl4pPr>
            <a:lvl5pPr algn="l" rtl="0" fontAlgn="base">
              <a:lnSpc>
                <a:spcPct val="80000"/>
              </a:lnSpc>
              <a:spcBef>
                <a:spcPct val="0"/>
              </a:spcBef>
              <a:spcAft>
                <a:spcPct val="0"/>
              </a:spcAft>
              <a:defRPr sz="3600">
                <a:solidFill>
                  <a:schemeClr val="accent1"/>
                </a:solidFill>
                <a:latin typeface="Corbel" pitchFamily="34" charset="0"/>
              </a:defRPr>
            </a:lvl5pPr>
            <a:lvl6pPr marL="457200" algn="l" rtl="0" fontAlgn="base">
              <a:lnSpc>
                <a:spcPct val="80000"/>
              </a:lnSpc>
              <a:spcBef>
                <a:spcPct val="0"/>
              </a:spcBef>
              <a:spcAft>
                <a:spcPct val="0"/>
              </a:spcAft>
              <a:defRPr sz="3600">
                <a:solidFill>
                  <a:schemeClr val="accent1"/>
                </a:solidFill>
                <a:latin typeface="Corbel" pitchFamily="34" charset="0"/>
              </a:defRPr>
            </a:lvl6pPr>
            <a:lvl7pPr marL="914400" algn="l" rtl="0" fontAlgn="base">
              <a:lnSpc>
                <a:spcPct val="80000"/>
              </a:lnSpc>
              <a:spcBef>
                <a:spcPct val="0"/>
              </a:spcBef>
              <a:spcAft>
                <a:spcPct val="0"/>
              </a:spcAft>
              <a:defRPr sz="3600">
                <a:solidFill>
                  <a:schemeClr val="accent1"/>
                </a:solidFill>
                <a:latin typeface="Corbel" pitchFamily="34" charset="0"/>
              </a:defRPr>
            </a:lvl7pPr>
            <a:lvl8pPr marL="1371600" algn="l" rtl="0" fontAlgn="base">
              <a:lnSpc>
                <a:spcPct val="80000"/>
              </a:lnSpc>
              <a:spcBef>
                <a:spcPct val="0"/>
              </a:spcBef>
              <a:spcAft>
                <a:spcPct val="0"/>
              </a:spcAft>
              <a:defRPr sz="3600">
                <a:solidFill>
                  <a:schemeClr val="accent1"/>
                </a:solidFill>
                <a:latin typeface="Corbel" pitchFamily="34" charset="0"/>
              </a:defRPr>
            </a:lvl8pPr>
            <a:lvl9pPr marL="1828800" algn="l" rtl="0" fontAlgn="base">
              <a:lnSpc>
                <a:spcPct val="80000"/>
              </a:lnSpc>
              <a:spcBef>
                <a:spcPct val="0"/>
              </a:spcBef>
              <a:spcAft>
                <a:spcPct val="0"/>
              </a:spcAft>
              <a:defRPr sz="3600">
                <a:solidFill>
                  <a:schemeClr val="accent1"/>
                </a:solidFill>
                <a:latin typeface="Corbel" pitchFamily="34" charset="0"/>
              </a:defRPr>
            </a:lvl9pPr>
          </a:lstStyle>
          <a:p>
            <a:r>
              <a:rPr lang="en-US">
                <a:solidFill>
                  <a:srgbClr val="39527B"/>
                </a:solidFill>
              </a:rPr>
              <a:t>Click to edit Master title style</a:t>
            </a:r>
          </a:p>
        </p:txBody>
      </p:sp>
    </p:spTree>
    <p:extLst>
      <p:ext uri="{BB962C8B-B14F-4D97-AF65-F5344CB8AC3E}">
        <p14:creationId xmlns:p14="http://schemas.microsoft.com/office/powerpoint/2010/main" val="3570401806"/>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98636" y="1412776"/>
            <a:ext cx="3772883"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4843013" y="1412776"/>
            <a:ext cx="3772882"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3"/>
          <p:cNvSpPr>
            <a:spLocks noGrp="1"/>
          </p:cNvSpPr>
          <p:nvPr>
            <p:ph type="dt" sz="half" idx="10"/>
          </p:nvPr>
        </p:nvSpPr>
        <p:spPr/>
        <p:txBody>
          <a:bodyPr/>
          <a:lstStyle>
            <a:lvl1pPr>
              <a:defRPr/>
            </a:lvl1pPr>
          </a:lstStyle>
          <a:p>
            <a:pPr>
              <a:defRPr/>
            </a:pPr>
            <a:fld id="{49C822DD-EAA9-439E-8AB1-0B873012FBB3}" type="datetimeFigureOut">
              <a:rPr lang="en-US"/>
              <a:pPr>
                <a:defRPr/>
              </a:pPr>
              <a:t>2/3/2018</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
        <p:nvSpPr>
          <p:cNvPr id="9" name="Title 1"/>
          <p:cNvSpPr>
            <a:spLocks noGrp="1"/>
          </p:cNvSpPr>
          <p:nvPr>
            <p:ph type="title"/>
          </p:nvPr>
        </p:nvSpPr>
        <p:spPr>
          <a:xfrm>
            <a:off x="304416" y="332656"/>
            <a:ext cx="8230553" cy="864096"/>
          </a:xfrm>
          <a:prstGeom prst="rect">
            <a:avLst/>
          </a:prstGeom>
        </p:spPr>
        <p:txBody>
          <a:bodyPr/>
          <a:lstStyle/>
          <a:p>
            <a:r>
              <a:t>Click to edit Master title style</a:t>
            </a:r>
          </a:p>
        </p:txBody>
      </p:sp>
    </p:spTree>
    <p:extLst>
      <p:ext uri="{BB962C8B-B14F-4D97-AF65-F5344CB8AC3E}">
        <p14:creationId xmlns:p14="http://schemas.microsoft.com/office/powerpoint/2010/main" val="310656487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70501" y="1502296"/>
            <a:ext cx="3772883"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970501" y="2636912"/>
            <a:ext cx="3772883"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4914990" y="1502296"/>
            <a:ext cx="3772883"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4913799" y="2636912"/>
            <a:ext cx="3772883"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3"/>
          <p:cNvSpPr>
            <a:spLocks noGrp="1"/>
          </p:cNvSpPr>
          <p:nvPr>
            <p:ph type="dt" sz="half" idx="10"/>
          </p:nvPr>
        </p:nvSpPr>
        <p:spPr/>
        <p:txBody>
          <a:bodyPr/>
          <a:lstStyle>
            <a:lvl1pPr>
              <a:defRPr/>
            </a:lvl1pPr>
          </a:lstStyle>
          <a:p>
            <a:pPr>
              <a:defRPr/>
            </a:pPr>
            <a:fld id="{EEA3E244-7AAD-4668-887C-457B456B5561}" type="datetimeFigureOut">
              <a:rPr lang="en-US"/>
              <a:pPr>
                <a:defRPr/>
              </a:pPr>
              <a:t>2/3/2018</a:t>
            </a:fld>
            <a:endParaRPr/>
          </a:p>
        </p:txBody>
      </p:sp>
      <p:sp>
        <p:nvSpPr>
          <p:cNvPr id="8" name="Footer Placeholder 4"/>
          <p:cNvSpPr>
            <a:spLocks noGrp="1"/>
          </p:cNvSpPr>
          <p:nvPr>
            <p:ph type="ftr" sz="quarter" idx="11"/>
          </p:nvPr>
        </p:nvSpPr>
        <p:spPr/>
        <p:txBody>
          <a:bodyPr/>
          <a:lstStyle>
            <a:lvl1pPr>
              <a:defRPr/>
            </a:lvl1pPr>
          </a:lstStyle>
          <a:p>
            <a:pPr>
              <a:defRPr/>
            </a:pPr>
            <a:endParaRPr/>
          </a:p>
        </p:txBody>
      </p:sp>
      <p:sp>
        <p:nvSpPr>
          <p:cNvPr id="11" name="Title 1"/>
          <p:cNvSpPr>
            <a:spLocks noGrp="1"/>
          </p:cNvSpPr>
          <p:nvPr>
            <p:ph type="title"/>
          </p:nvPr>
        </p:nvSpPr>
        <p:spPr>
          <a:xfrm>
            <a:off x="304416" y="332656"/>
            <a:ext cx="8230553" cy="864096"/>
          </a:xfrm>
          <a:prstGeom prst="rect">
            <a:avLst/>
          </a:prstGeom>
        </p:spPr>
        <p:txBody>
          <a:bodyPr/>
          <a:lstStyle/>
          <a:p>
            <a:r>
              <a:t>Click to edit Master title style</a:t>
            </a:r>
          </a:p>
        </p:txBody>
      </p:sp>
    </p:spTree>
    <p:extLst>
      <p:ext uri="{BB962C8B-B14F-4D97-AF65-F5344CB8AC3E}">
        <p14:creationId xmlns:p14="http://schemas.microsoft.com/office/powerpoint/2010/main" val="600081259"/>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fld id="{63A97BD6-F9F3-4A25-9F69-D3EAD888290D}" type="datetimeFigureOut">
              <a:rPr lang="en-US"/>
              <a:pPr>
                <a:defRPr/>
              </a:pPr>
              <a:t>2/3/2018</a:t>
            </a:fld>
            <a:endParaRPr/>
          </a:p>
        </p:txBody>
      </p:sp>
      <p:sp>
        <p:nvSpPr>
          <p:cNvPr id="4" name="Footer Placeholder 4"/>
          <p:cNvSpPr>
            <a:spLocks noGrp="1"/>
          </p:cNvSpPr>
          <p:nvPr>
            <p:ph type="ftr" sz="quarter" idx="11"/>
          </p:nvPr>
        </p:nvSpPr>
        <p:spPr/>
        <p:txBody>
          <a:bodyPr/>
          <a:lstStyle>
            <a:lvl1pPr>
              <a:defRPr/>
            </a:lvl1pPr>
          </a:lstStyle>
          <a:p>
            <a:pPr>
              <a:defRPr/>
            </a:pPr>
            <a:endParaRPr/>
          </a:p>
        </p:txBody>
      </p:sp>
      <p:sp>
        <p:nvSpPr>
          <p:cNvPr id="7" name="Title 1"/>
          <p:cNvSpPr>
            <a:spLocks noGrp="1"/>
          </p:cNvSpPr>
          <p:nvPr>
            <p:ph type="title"/>
          </p:nvPr>
        </p:nvSpPr>
        <p:spPr>
          <a:xfrm>
            <a:off x="304416" y="332656"/>
            <a:ext cx="8230553" cy="864096"/>
          </a:xfrm>
          <a:prstGeom prst="rect">
            <a:avLst/>
          </a:prstGeom>
        </p:spPr>
        <p:txBody>
          <a:bodyPr/>
          <a:lstStyle/>
          <a:p>
            <a:r>
              <a:t>Click to edit Master title style</a:t>
            </a:r>
          </a:p>
        </p:txBody>
      </p:sp>
    </p:spTree>
    <p:extLst>
      <p:ext uri="{BB962C8B-B14F-4D97-AF65-F5344CB8AC3E}">
        <p14:creationId xmlns:p14="http://schemas.microsoft.com/office/powerpoint/2010/main" val="1420983059"/>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7527FAC-F845-4A1D-B266-4299BF2E6ED7}" type="datetimeFigureOut">
              <a:rPr lang="en-US"/>
              <a:pPr>
                <a:defRPr/>
              </a:pPr>
              <a:t>2/3/2018</a:t>
            </a:fld>
            <a:endParaRPr/>
          </a:p>
        </p:txBody>
      </p:sp>
      <p:sp>
        <p:nvSpPr>
          <p:cNvPr id="3" name="Footer Placeholder 4"/>
          <p:cNvSpPr>
            <a:spLocks noGrp="1"/>
          </p:cNvSpPr>
          <p:nvPr>
            <p:ph type="ftr" sz="quarter" idx="11"/>
          </p:nvPr>
        </p:nvSpPr>
        <p:spPr/>
        <p:txBody>
          <a:bodyPr/>
          <a:lstStyle>
            <a:lvl1pPr>
              <a:defRPr/>
            </a:lvl1pPr>
          </a:lstStyle>
          <a:p>
            <a:pPr>
              <a:defRPr/>
            </a:pPr>
            <a:endParaRPr/>
          </a:p>
        </p:txBody>
      </p:sp>
    </p:spTree>
    <p:extLst>
      <p:ext uri="{BB962C8B-B14F-4D97-AF65-F5344CB8AC3E}">
        <p14:creationId xmlns:p14="http://schemas.microsoft.com/office/powerpoint/2010/main" val="863908924"/>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129" y="685800"/>
            <a:ext cx="2972574" cy="4724400"/>
          </a:xfrm>
          <a:prstGeom prst="rect">
            <a:avLst/>
          </a:prstGeom>
        </p:spPr>
        <p:txBody>
          <a:bodyPr>
            <a:noAutofit/>
          </a:bodyPr>
          <a:lstStyle>
            <a:lvl1pPr algn="l">
              <a:defRPr sz="3600" b="0"/>
            </a:lvl1pPr>
          </a:lstStyle>
          <a:p>
            <a:r>
              <a:t>Click to edit Master title style</a:t>
            </a:r>
          </a:p>
        </p:txBody>
      </p:sp>
      <p:sp>
        <p:nvSpPr>
          <p:cNvPr id="3" name="Content Placeholder 2"/>
          <p:cNvSpPr>
            <a:spLocks noGrp="1"/>
          </p:cNvSpPr>
          <p:nvPr>
            <p:ph idx="1"/>
          </p:nvPr>
        </p:nvSpPr>
        <p:spPr>
          <a:xfrm>
            <a:off x="3657363" y="685800"/>
            <a:ext cx="5029438"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456129" y="5410200"/>
            <a:ext cx="2972574"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3"/>
          <p:cNvSpPr>
            <a:spLocks noGrp="1"/>
          </p:cNvSpPr>
          <p:nvPr>
            <p:ph type="dt" sz="half" idx="10"/>
          </p:nvPr>
        </p:nvSpPr>
        <p:spPr/>
        <p:txBody>
          <a:bodyPr/>
          <a:lstStyle>
            <a:lvl1pPr>
              <a:defRPr/>
            </a:lvl1pPr>
          </a:lstStyle>
          <a:p>
            <a:pPr>
              <a:defRPr/>
            </a:pPr>
            <a:fld id="{216823B7-A18E-47B0-938B-805489A1434A}" type="datetimeFigureOut">
              <a:rPr lang="en-US"/>
              <a:pPr>
                <a:defRPr/>
              </a:pPr>
              <a:t>2/3/2018</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Tree>
    <p:extLst>
      <p:ext uri="{BB962C8B-B14F-4D97-AF65-F5344CB8AC3E}">
        <p14:creationId xmlns:p14="http://schemas.microsoft.com/office/powerpoint/2010/main" val="2399520493"/>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129" y="685800"/>
            <a:ext cx="2972574" cy="4724400"/>
          </a:xfrm>
          <a:prstGeom prst="rect">
            <a:avLst/>
          </a:prstGeom>
        </p:spPr>
        <p:txBody>
          <a:bodyPr>
            <a:normAutofit/>
          </a:bodyPr>
          <a:lstStyle>
            <a:lvl1pPr algn="l">
              <a:defRPr sz="3600" b="0"/>
            </a:lvl1pPr>
          </a:lstStyle>
          <a:p>
            <a:r>
              <a:t>Click to edit Master title style</a:t>
            </a:r>
          </a:p>
        </p:txBody>
      </p:sp>
      <p:sp>
        <p:nvSpPr>
          <p:cNvPr id="3" name="Picture Placeholder 2"/>
          <p:cNvSpPr>
            <a:spLocks noGrp="1"/>
          </p:cNvSpPr>
          <p:nvPr>
            <p:ph type="pic" idx="1"/>
          </p:nvPr>
        </p:nvSpPr>
        <p:spPr>
          <a:xfrm>
            <a:off x="3657362" y="685800"/>
            <a:ext cx="5030510" cy="5486400"/>
          </a:xfrm>
          <a:ln w="63500">
            <a:solidFill>
              <a:schemeClr val="bg1"/>
            </a:solidFill>
            <a:miter lim="800000"/>
          </a:ln>
        </p:spPr>
        <p:txBody>
          <a:bodyPr rtlCol="0">
            <a:norm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noProof="0"/>
              <a:t>Click icon to add picture</a:t>
            </a:r>
          </a:p>
        </p:txBody>
      </p:sp>
      <p:sp>
        <p:nvSpPr>
          <p:cNvPr id="4" name="Text Placeholder 3"/>
          <p:cNvSpPr>
            <a:spLocks noGrp="1"/>
          </p:cNvSpPr>
          <p:nvPr>
            <p:ph type="body" sz="half" idx="2"/>
          </p:nvPr>
        </p:nvSpPr>
        <p:spPr>
          <a:xfrm>
            <a:off x="456129" y="5410200"/>
            <a:ext cx="2972574"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3"/>
          <p:cNvSpPr>
            <a:spLocks noGrp="1"/>
          </p:cNvSpPr>
          <p:nvPr>
            <p:ph type="dt" sz="half" idx="10"/>
          </p:nvPr>
        </p:nvSpPr>
        <p:spPr/>
        <p:txBody>
          <a:bodyPr/>
          <a:lstStyle>
            <a:lvl1pPr>
              <a:defRPr/>
            </a:lvl1pPr>
          </a:lstStyle>
          <a:p>
            <a:pPr>
              <a:defRPr/>
            </a:pPr>
            <a:fld id="{ED40EAAA-B21E-42BA-B9C5-AE951C054F0D}" type="datetimeFigureOut">
              <a:rPr lang="en-US"/>
              <a:pPr>
                <a:defRPr/>
              </a:pPr>
              <a:t>2/3/2018</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Tree>
    <p:extLst>
      <p:ext uri="{BB962C8B-B14F-4D97-AF65-F5344CB8AC3E}">
        <p14:creationId xmlns:p14="http://schemas.microsoft.com/office/powerpoint/2010/main" val="3912191535"/>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970612" y="1398240"/>
            <a:ext cx="7717260"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zh-CN"/>
              <a:t>Click to edit Master text styles</a:t>
            </a:r>
          </a:p>
          <a:p>
            <a:pPr lvl="1"/>
            <a:r>
              <a:rPr lang="zh-CN" altLang="zh-CN"/>
              <a:t>Second level</a:t>
            </a:r>
          </a:p>
          <a:p>
            <a:pPr lvl="2"/>
            <a:r>
              <a:rPr lang="zh-CN" altLang="zh-CN"/>
              <a:t>Third level</a:t>
            </a:r>
          </a:p>
          <a:p>
            <a:pPr lvl="3"/>
            <a:r>
              <a:rPr lang="zh-CN" altLang="zh-CN"/>
              <a:t>Fourth level</a:t>
            </a:r>
          </a:p>
          <a:p>
            <a:pPr lvl="4"/>
            <a:r>
              <a:rPr lang="zh-CN" altLang="zh-CN"/>
              <a:t>Fifth level</a:t>
            </a:r>
          </a:p>
        </p:txBody>
      </p:sp>
      <p:sp>
        <p:nvSpPr>
          <p:cNvPr id="4" name="Date Placeholder 3"/>
          <p:cNvSpPr>
            <a:spLocks noGrp="1"/>
          </p:cNvSpPr>
          <p:nvPr>
            <p:ph type="dt" sz="half" idx="2"/>
          </p:nvPr>
        </p:nvSpPr>
        <p:spPr>
          <a:xfrm>
            <a:off x="457321" y="6356353"/>
            <a:ext cx="2132965" cy="365125"/>
          </a:xfrm>
          <a:prstGeom prst="rect">
            <a:avLst/>
          </a:prstGeom>
        </p:spPr>
        <p:txBody>
          <a:bodyPr vert="horz" lIns="91440" tIns="45720" rIns="91440" bIns="45720" rtlCol="0" anchor="ctr"/>
          <a:lstStyle>
            <a:lvl1pPr algn="l" fontAlgn="auto">
              <a:spcBef>
                <a:spcPts val="0"/>
              </a:spcBef>
              <a:spcAft>
                <a:spcPts val="0"/>
              </a:spcAft>
              <a:defRPr sz="1200">
                <a:solidFill>
                  <a:srgbClr val="8C8C8C"/>
                </a:solidFill>
                <a:latin typeface="+mn-lt"/>
                <a:ea typeface="+mn-ea"/>
              </a:defRPr>
            </a:lvl1pPr>
          </a:lstStyle>
          <a:p>
            <a:pPr>
              <a:defRPr/>
            </a:pPr>
            <a:fld id="{1F00C1DE-EA82-48C2-9C11-642FE3C6084E}" type="datetimeFigureOut">
              <a:rPr lang="en-US"/>
              <a:pPr>
                <a:defRPr/>
              </a:pPr>
              <a:t>2/3/2018</a:t>
            </a:fld>
            <a:endParaRPr/>
          </a:p>
        </p:txBody>
      </p:sp>
      <p:sp>
        <p:nvSpPr>
          <p:cNvPr id="5" name="Footer Placeholder 4"/>
          <p:cNvSpPr>
            <a:spLocks noGrp="1"/>
          </p:cNvSpPr>
          <p:nvPr>
            <p:ph type="ftr" sz="quarter" idx="3"/>
          </p:nvPr>
        </p:nvSpPr>
        <p:spPr>
          <a:xfrm>
            <a:off x="3123823" y="6356353"/>
            <a:ext cx="2896354" cy="365125"/>
          </a:xfrm>
          <a:prstGeom prst="rect">
            <a:avLst/>
          </a:prstGeom>
        </p:spPr>
        <p:txBody>
          <a:bodyPr vert="horz" lIns="91440" tIns="45720" rIns="91440" bIns="45720" rtlCol="0" anchor="ctr"/>
          <a:lstStyle>
            <a:lvl1pPr algn="ctr" fontAlgn="auto">
              <a:spcBef>
                <a:spcPts val="0"/>
              </a:spcBef>
              <a:spcAft>
                <a:spcPts val="0"/>
              </a:spcAft>
              <a:defRPr sz="1200">
                <a:solidFill>
                  <a:srgbClr val="8C8C8C"/>
                </a:solidFill>
                <a:latin typeface="+mn-lt"/>
                <a:ea typeface="+mn-ea"/>
              </a:defRPr>
            </a:lvl1pPr>
          </a:lstStyle>
          <a:p>
            <a:pPr>
              <a:defRPr/>
            </a:pPr>
            <a:endParaRPr/>
          </a:p>
        </p:txBody>
      </p:sp>
      <p:sp>
        <p:nvSpPr>
          <p:cNvPr id="10" name="Slide Number Placeholder 5"/>
          <p:cNvSpPr txBox="1">
            <a:spLocks/>
          </p:cNvSpPr>
          <p:nvPr userDrawn="1"/>
        </p:nvSpPr>
        <p:spPr>
          <a:xfrm>
            <a:off x="6570742" y="6376246"/>
            <a:ext cx="2132964"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rgbClr val="8C8C8C"/>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defRPr/>
            </a:pPr>
            <a:fld id="{7D8FC858-655E-4B47-89A3-6D5457E537AB}" type="slidenum">
              <a:rPr lang="en-US" altLang="zh-CN" smtClean="0"/>
              <a:pPr>
                <a:defRPr/>
              </a:pPr>
              <a:t>‹#›</a:t>
            </a:fld>
            <a:endParaRPr lang="en-US"/>
          </a:p>
        </p:txBody>
      </p:sp>
    </p:spTree>
    <p:extLst>
      <p:ext uri="{BB962C8B-B14F-4D97-AF65-F5344CB8AC3E}">
        <p14:creationId xmlns:p14="http://schemas.microsoft.com/office/powerpoint/2010/main" val="311357249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spd="med">
    <p:fade/>
  </p:transition>
  <p:hf hdr="0" ftr="0" dt="0"/>
  <p:txStyles>
    <p:titleStyle>
      <a:lvl1pPr algn="l" rtl="0" fontAlgn="base">
        <a:lnSpc>
          <a:spcPct val="80000"/>
        </a:lnSpc>
        <a:spcBef>
          <a:spcPct val="0"/>
        </a:spcBef>
        <a:spcAft>
          <a:spcPct val="0"/>
        </a:spcAft>
        <a:defRPr sz="3600" kern="1200">
          <a:solidFill>
            <a:schemeClr val="accent1"/>
          </a:solidFill>
          <a:latin typeface="+mj-lt"/>
          <a:ea typeface="+mj-ea"/>
          <a:cs typeface="+mj-cs"/>
        </a:defRPr>
      </a:lvl1pPr>
      <a:lvl2pPr algn="l" rtl="0" fontAlgn="base">
        <a:lnSpc>
          <a:spcPct val="80000"/>
        </a:lnSpc>
        <a:spcBef>
          <a:spcPct val="0"/>
        </a:spcBef>
        <a:spcAft>
          <a:spcPct val="0"/>
        </a:spcAft>
        <a:defRPr sz="3600">
          <a:solidFill>
            <a:schemeClr val="accent1"/>
          </a:solidFill>
          <a:latin typeface="Corbel" pitchFamily="34" charset="0"/>
        </a:defRPr>
      </a:lvl2pPr>
      <a:lvl3pPr algn="l" rtl="0" fontAlgn="base">
        <a:lnSpc>
          <a:spcPct val="80000"/>
        </a:lnSpc>
        <a:spcBef>
          <a:spcPct val="0"/>
        </a:spcBef>
        <a:spcAft>
          <a:spcPct val="0"/>
        </a:spcAft>
        <a:defRPr sz="3600">
          <a:solidFill>
            <a:schemeClr val="accent1"/>
          </a:solidFill>
          <a:latin typeface="Corbel" pitchFamily="34" charset="0"/>
        </a:defRPr>
      </a:lvl3pPr>
      <a:lvl4pPr algn="l" rtl="0" fontAlgn="base">
        <a:lnSpc>
          <a:spcPct val="80000"/>
        </a:lnSpc>
        <a:spcBef>
          <a:spcPct val="0"/>
        </a:spcBef>
        <a:spcAft>
          <a:spcPct val="0"/>
        </a:spcAft>
        <a:defRPr sz="3600">
          <a:solidFill>
            <a:schemeClr val="accent1"/>
          </a:solidFill>
          <a:latin typeface="Corbel" pitchFamily="34" charset="0"/>
        </a:defRPr>
      </a:lvl4pPr>
      <a:lvl5pPr algn="l" rtl="0" fontAlgn="base">
        <a:lnSpc>
          <a:spcPct val="80000"/>
        </a:lnSpc>
        <a:spcBef>
          <a:spcPct val="0"/>
        </a:spcBef>
        <a:spcAft>
          <a:spcPct val="0"/>
        </a:spcAft>
        <a:defRPr sz="3600">
          <a:solidFill>
            <a:schemeClr val="accent1"/>
          </a:solidFill>
          <a:latin typeface="Corbel" pitchFamily="34" charset="0"/>
        </a:defRPr>
      </a:lvl5pPr>
      <a:lvl6pPr marL="457200" algn="l" rtl="0" fontAlgn="base">
        <a:lnSpc>
          <a:spcPct val="80000"/>
        </a:lnSpc>
        <a:spcBef>
          <a:spcPct val="0"/>
        </a:spcBef>
        <a:spcAft>
          <a:spcPct val="0"/>
        </a:spcAft>
        <a:defRPr sz="3600">
          <a:solidFill>
            <a:schemeClr val="accent1"/>
          </a:solidFill>
          <a:latin typeface="Corbel" pitchFamily="34" charset="0"/>
        </a:defRPr>
      </a:lvl6pPr>
      <a:lvl7pPr marL="914400" algn="l" rtl="0" fontAlgn="base">
        <a:lnSpc>
          <a:spcPct val="80000"/>
        </a:lnSpc>
        <a:spcBef>
          <a:spcPct val="0"/>
        </a:spcBef>
        <a:spcAft>
          <a:spcPct val="0"/>
        </a:spcAft>
        <a:defRPr sz="3600">
          <a:solidFill>
            <a:schemeClr val="accent1"/>
          </a:solidFill>
          <a:latin typeface="Corbel" pitchFamily="34" charset="0"/>
        </a:defRPr>
      </a:lvl7pPr>
      <a:lvl8pPr marL="1371600" algn="l" rtl="0" fontAlgn="base">
        <a:lnSpc>
          <a:spcPct val="80000"/>
        </a:lnSpc>
        <a:spcBef>
          <a:spcPct val="0"/>
        </a:spcBef>
        <a:spcAft>
          <a:spcPct val="0"/>
        </a:spcAft>
        <a:defRPr sz="3600">
          <a:solidFill>
            <a:schemeClr val="accent1"/>
          </a:solidFill>
          <a:latin typeface="Corbel" pitchFamily="34" charset="0"/>
        </a:defRPr>
      </a:lvl8pPr>
      <a:lvl9pPr marL="1828800" algn="l" rtl="0" fontAlgn="base">
        <a:lnSpc>
          <a:spcPct val="80000"/>
        </a:lnSpc>
        <a:spcBef>
          <a:spcPct val="0"/>
        </a:spcBef>
        <a:spcAft>
          <a:spcPct val="0"/>
        </a:spcAft>
        <a:defRPr sz="3600">
          <a:solidFill>
            <a:schemeClr val="accent1"/>
          </a:solidFill>
          <a:latin typeface="Corbel" pitchFamily="34" charset="0"/>
        </a:defRPr>
      </a:lvl9pPr>
    </p:titleStyle>
    <p:body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25.wmf"/><Relationship Id="rId3" Type="http://schemas.openxmlformats.org/officeDocument/2006/relationships/notesSlide" Target="../notesSlides/notesSlide4.xml"/><Relationship Id="rId7" Type="http://schemas.openxmlformats.org/officeDocument/2006/relationships/image" Target="../media/image22.wmf"/><Relationship Id="rId12"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6.bin"/><Relationship Id="rId11" Type="http://schemas.openxmlformats.org/officeDocument/2006/relationships/image" Target="../media/image24.wmf"/><Relationship Id="rId5" Type="http://schemas.openxmlformats.org/officeDocument/2006/relationships/image" Target="../media/image21.wmf"/><Relationship Id="rId15" Type="http://schemas.openxmlformats.org/officeDocument/2006/relationships/image" Target="../media/image26.w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23.wmf"/><Relationship Id="rId14" Type="http://schemas.openxmlformats.org/officeDocument/2006/relationships/oleObject" Target="../embeddings/oleObject20.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image" Target="../media/image31.wmf"/><Relationship Id="rId18" Type="http://schemas.openxmlformats.org/officeDocument/2006/relationships/slide" Target="slide11.xml"/><Relationship Id="rId3" Type="http://schemas.openxmlformats.org/officeDocument/2006/relationships/notesSlide" Target="../notesSlides/notesSlide5.xml"/><Relationship Id="rId7" Type="http://schemas.openxmlformats.org/officeDocument/2006/relationships/image" Target="../media/image28.wmf"/><Relationship Id="rId12" Type="http://schemas.openxmlformats.org/officeDocument/2006/relationships/oleObject" Target="../embeddings/oleObject25.bin"/><Relationship Id="rId17" Type="http://schemas.openxmlformats.org/officeDocument/2006/relationships/image" Target="../media/image22.wmf"/><Relationship Id="rId2" Type="http://schemas.openxmlformats.org/officeDocument/2006/relationships/slideLayout" Target="../slideLayouts/slideLayout7.xml"/><Relationship Id="rId16" Type="http://schemas.openxmlformats.org/officeDocument/2006/relationships/oleObject" Target="../embeddings/oleObject27.bin"/><Relationship Id="rId1" Type="http://schemas.openxmlformats.org/officeDocument/2006/relationships/vmlDrawing" Target="../drawings/vmlDrawing6.vml"/><Relationship Id="rId6" Type="http://schemas.openxmlformats.org/officeDocument/2006/relationships/oleObject" Target="../embeddings/oleObject22.bin"/><Relationship Id="rId11" Type="http://schemas.openxmlformats.org/officeDocument/2006/relationships/image" Target="../media/image30.wmf"/><Relationship Id="rId5" Type="http://schemas.openxmlformats.org/officeDocument/2006/relationships/image" Target="../media/image27.wmf"/><Relationship Id="rId15" Type="http://schemas.openxmlformats.org/officeDocument/2006/relationships/image" Target="../media/image32.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29.wmf"/><Relationship Id="rId14" Type="http://schemas.openxmlformats.org/officeDocument/2006/relationships/oleObject" Target="../embeddings/oleObject26.bin"/></Relationships>
</file>

<file path=ppt/slides/_rels/slide14.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oleObject" Target="../embeddings/oleObject33.bin"/><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32.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4.wmf"/><Relationship Id="rId11" Type="http://schemas.openxmlformats.org/officeDocument/2006/relationships/oleObject" Target="../embeddings/oleObject32.bin"/><Relationship Id="rId5" Type="http://schemas.openxmlformats.org/officeDocument/2006/relationships/oleObject" Target="../embeddings/oleObject29.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31.bin"/><Relationship Id="rId14" Type="http://schemas.openxmlformats.org/officeDocument/2006/relationships/image" Target="../media/image22.wmf"/></Relationships>
</file>

<file path=ppt/slides/_rels/slide15.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34.bin"/><Relationship Id="rId7" Type="http://schemas.openxmlformats.org/officeDocument/2006/relationships/oleObject" Target="../embeddings/oleObject36.bin"/><Relationship Id="rId12" Type="http://schemas.openxmlformats.org/officeDocument/2006/relationships/image" Target="../media/image41.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8.wmf"/><Relationship Id="rId11" Type="http://schemas.openxmlformats.org/officeDocument/2006/relationships/oleObject" Target="../embeddings/oleObject38.bin"/><Relationship Id="rId5" Type="http://schemas.openxmlformats.org/officeDocument/2006/relationships/oleObject" Target="../embeddings/oleObject35.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37.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43.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40.bin"/><Relationship Id="rId5" Type="http://schemas.openxmlformats.org/officeDocument/2006/relationships/image" Target="../media/image42.wmf"/><Relationship Id="rId4" Type="http://schemas.openxmlformats.org/officeDocument/2006/relationships/oleObject" Target="../embeddings/oleObject39.bin"/></Relationships>
</file>

<file path=ppt/slides/_rels/slide17.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43.bin"/><Relationship Id="rId13" Type="http://schemas.openxmlformats.org/officeDocument/2006/relationships/image" Target="../media/image47.wmf"/><Relationship Id="rId3" Type="http://schemas.openxmlformats.org/officeDocument/2006/relationships/notesSlide" Target="../notesSlides/notesSlide7.xml"/><Relationship Id="rId7" Type="http://schemas.openxmlformats.org/officeDocument/2006/relationships/image" Target="../media/image45.wmf"/><Relationship Id="rId12"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42.bin"/><Relationship Id="rId11" Type="http://schemas.openxmlformats.org/officeDocument/2006/relationships/image" Target="../media/image46.wmf"/><Relationship Id="rId5" Type="http://schemas.openxmlformats.org/officeDocument/2006/relationships/image" Target="../media/image44.wmf"/><Relationship Id="rId15" Type="http://schemas.openxmlformats.org/officeDocument/2006/relationships/image" Target="../media/image48.wmf"/><Relationship Id="rId10" Type="http://schemas.openxmlformats.org/officeDocument/2006/relationships/oleObject" Target="../embeddings/oleObject45.bin"/><Relationship Id="rId4" Type="http://schemas.openxmlformats.org/officeDocument/2006/relationships/oleObject" Target="../embeddings/oleObject41.bin"/><Relationship Id="rId9" Type="http://schemas.openxmlformats.org/officeDocument/2006/relationships/oleObject" Target="../embeddings/oleObject44.bin"/><Relationship Id="rId14" Type="http://schemas.openxmlformats.org/officeDocument/2006/relationships/oleObject" Target="../embeddings/oleObject47.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3.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wmf"/><Relationship Id="rId4"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oleObject" Target="../embeddings/oleObject12.bin"/><Relationship Id="rId18" Type="http://schemas.openxmlformats.org/officeDocument/2006/relationships/image" Target="../media/image18.wmf"/><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15.wmf"/><Relationship Id="rId17" Type="http://schemas.openxmlformats.org/officeDocument/2006/relationships/oleObject" Target="../embeddings/oleObject14.bin"/><Relationship Id="rId2" Type="http://schemas.openxmlformats.org/officeDocument/2006/relationships/slideLayout" Target="../slideLayouts/slideLayout2.xml"/><Relationship Id="rId16" Type="http://schemas.openxmlformats.org/officeDocument/2006/relationships/image" Target="../media/image17.wmf"/><Relationship Id="rId1" Type="http://schemas.openxmlformats.org/officeDocument/2006/relationships/vmlDrawing" Target="../drawings/vmlDrawing4.vml"/><Relationship Id="rId6" Type="http://schemas.openxmlformats.org/officeDocument/2006/relationships/image" Target="../media/image12.wmf"/><Relationship Id="rId11" Type="http://schemas.openxmlformats.org/officeDocument/2006/relationships/oleObject" Target="../embeddings/oleObject11.bin"/><Relationship Id="rId5" Type="http://schemas.openxmlformats.org/officeDocument/2006/relationships/oleObject" Target="../embeddings/oleObject8.bin"/><Relationship Id="rId15" Type="http://schemas.openxmlformats.org/officeDocument/2006/relationships/oleObject" Target="../embeddings/oleObject13.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0.bin"/><Relationship Id="rId14" Type="http://schemas.openxmlformats.org/officeDocument/2006/relationships/image" Target="../media/image1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Picture 2" descr="D:\决策树课资料\ppt\一、决策树引入与ID3\Figure_1.png"/>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32000"/>
                    </a14:imgEffect>
                  </a14:imgLayer>
                </a14:imgProps>
              </a:ext>
              <a:ext uri="{28A0092B-C50C-407E-A947-70E740481C1C}">
                <a14:useLocalDpi xmlns:a14="http://schemas.microsoft.com/office/drawing/2010/main" val="0"/>
              </a:ext>
            </a:extLst>
          </a:blip>
          <a:srcRect/>
          <a:stretch>
            <a:fillRect/>
          </a:stretch>
        </p:blipFill>
        <p:spPr bwMode="auto">
          <a:xfrm>
            <a:off x="5292080" y="1844824"/>
            <a:ext cx="4677031" cy="3456384"/>
          </a:xfrm>
          <a:prstGeom prst="rect">
            <a:avLst/>
          </a:prstGeom>
          <a:noFill/>
          <a:effectLst>
            <a:glow rad="127000">
              <a:schemeClr val="accent1">
                <a:alpha val="11000"/>
              </a:schemeClr>
            </a:glow>
          </a:effectLst>
          <a:extLst>
            <a:ext uri="{909E8E84-426E-40DD-AFC4-6F175D3DCCD1}">
              <a14:hiddenFill xmlns:a14="http://schemas.microsoft.com/office/drawing/2010/main">
                <a:solidFill>
                  <a:srgbClr val="FFFFFF"/>
                </a:solidFill>
              </a14:hiddenFill>
            </a:ext>
          </a:extLst>
        </p:spPr>
      </p:pic>
      <p:sp>
        <p:nvSpPr>
          <p:cNvPr id="4" name="标题 3"/>
          <p:cNvSpPr>
            <a:spLocks noGrp="1"/>
          </p:cNvSpPr>
          <p:nvPr>
            <p:ph type="title"/>
          </p:nvPr>
        </p:nvSpPr>
        <p:spPr>
          <a:xfrm>
            <a:off x="107504" y="332656"/>
            <a:ext cx="7284224" cy="1087016"/>
          </a:xfrm>
        </p:spPr>
        <p:txBody>
          <a:bodyPr/>
          <a:lstStyle/>
          <a:p>
            <a:r>
              <a:rPr lang="en-US" altLang="zh-CN" sz="4400" b="1" dirty="0">
                <a:solidFill>
                  <a:srgbClr val="03001A"/>
                </a:solidFill>
                <a:latin typeface="黑体" pitchFamily="49" charset="-122"/>
                <a:ea typeface="黑体" pitchFamily="49" charset="-122"/>
              </a:rPr>
              <a:t>《</a:t>
            </a:r>
            <a:r>
              <a:rPr lang="zh-CN" altLang="en-US" sz="4400" b="1" dirty="0">
                <a:solidFill>
                  <a:srgbClr val="03001A"/>
                </a:solidFill>
                <a:latin typeface="黑体" pitchFamily="49" charset="-122"/>
                <a:ea typeface="黑体" pitchFamily="49" charset="-122"/>
              </a:rPr>
              <a:t>决策树之</a:t>
            </a:r>
            <a:r>
              <a:rPr lang="en-US" altLang="zh-CN" sz="4400" b="1" dirty="0">
                <a:solidFill>
                  <a:srgbClr val="03001A"/>
                </a:solidFill>
                <a:latin typeface="黑体" pitchFamily="49" charset="-122"/>
                <a:ea typeface="黑体" pitchFamily="49" charset="-122"/>
              </a:rPr>
              <a:t>ID3</a:t>
            </a:r>
            <a:r>
              <a:rPr lang="zh-CN" altLang="en-US" sz="4400" b="1" dirty="0">
                <a:solidFill>
                  <a:srgbClr val="03001A"/>
                </a:solidFill>
                <a:latin typeface="黑体" pitchFamily="49" charset="-122"/>
                <a:ea typeface="黑体" pitchFamily="49" charset="-122"/>
              </a:rPr>
              <a:t>算法</a:t>
            </a:r>
            <a:r>
              <a:rPr lang="en-US" altLang="zh-CN" sz="4400" b="1" dirty="0">
                <a:solidFill>
                  <a:srgbClr val="03001A"/>
                </a:solidFill>
                <a:latin typeface="黑体" pitchFamily="49" charset="-122"/>
                <a:ea typeface="黑体" pitchFamily="49" charset="-122"/>
              </a:rPr>
              <a:t>》</a:t>
            </a:r>
            <a:endParaRPr lang="zh-CN" altLang="en-US" sz="4400" b="1" dirty="0">
              <a:solidFill>
                <a:srgbClr val="03001A"/>
              </a:solidFill>
              <a:latin typeface="黑体" pitchFamily="49" charset="-122"/>
              <a:ea typeface="黑体" pitchFamily="49" charset="-122"/>
            </a:endParaRPr>
          </a:p>
        </p:txBody>
      </p:sp>
      <p:graphicFrame>
        <p:nvGraphicFramePr>
          <p:cNvPr id="5" name="内容占位符 3"/>
          <p:cNvGraphicFramePr>
            <a:graphicFrameLocks/>
          </p:cNvGraphicFramePr>
          <p:nvPr>
            <p:extLst>
              <p:ext uri="{D42A27DB-BD31-4B8C-83A1-F6EECF244321}">
                <p14:modId xmlns:p14="http://schemas.microsoft.com/office/powerpoint/2010/main" val="1107903102"/>
              </p:ext>
            </p:extLst>
          </p:nvPr>
        </p:nvGraphicFramePr>
        <p:xfrm>
          <a:off x="323528" y="980728"/>
          <a:ext cx="5760640" cy="5686750"/>
        </p:xfrm>
        <a:graphic>
          <a:graphicData uri="http://schemas.openxmlformats.org/drawingml/2006/table">
            <a:tbl>
              <a:tblPr firstRow="1" bandRow="1">
                <a:tableStyleId>{5C22544A-7EE6-4342-B048-85BDC9FD1C3A}</a:tableStyleId>
              </a:tblPr>
              <a:tblGrid>
                <a:gridCol w="921159"/>
                <a:gridCol w="921159"/>
                <a:gridCol w="749970"/>
                <a:gridCol w="1275571"/>
                <a:gridCol w="1316718"/>
                <a:gridCol w="576063"/>
              </a:tblGrid>
              <a:tr h="414358">
                <a:tc>
                  <a:txBody>
                    <a:bodyPr/>
                    <a:lstStyle/>
                    <a:p>
                      <a:pPr algn="ctr"/>
                      <a:r>
                        <a:rPr lang="en-US" altLang="zh-CN" sz="1400" dirty="0" smtClean="0">
                          <a:latin typeface="宋体" pitchFamily="2" charset="-122"/>
                          <a:ea typeface="宋体" pitchFamily="2" charset="-122"/>
                        </a:rPr>
                        <a:t>ID</a:t>
                      </a:r>
                      <a:endParaRPr lang="zh-CN" altLang="en-US" sz="1400" dirty="0">
                        <a:latin typeface="宋体" pitchFamily="2" charset="-122"/>
                        <a:ea typeface="宋体" pitchFamily="2" charset="-122"/>
                      </a:endParaRPr>
                    </a:p>
                  </a:txBody>
                  <a:tcPr marL="91450" marR="91450" marT="45712" marB="45712"/>
                </a:tc>
                <a:tc>
                  <a:txBody>
                    <a:bodyPr/>
                    <a:lstStyle/>
                    <a:p>
                      <a:pPr algn="ctr"/>
                      <a:r>
                        <a:rPr lang="zh-CN" altLang="en-US" sz="1400" dirty="0" smtClean="0">
                          <a:solidFill>
                            <a:schemeClr val="bg1"/>
                          </a:solidFill>
                          <a:latin typeface="宋体" pitchFamily="2" charset="-122"/>
                          <a:ea typeface="宋体" pitchFamily="2" charset="-122"/>
                        </a:rPr>
                        <a:t>年龄</a:t>
                      </a:r>
                      <a:endParaRPr lang="zh-CN" altLang="en-US" sz="1400" dirty="0">
                        <a:solidFill>
                          <a:schemeClr val="bg1"/>
                        </a:solidFill>
                        <a:latin typeface="宋体" pitchFamily="2" charset="-122"/>
                        <a:ea typeface="宋体" pitchFamily="2" charset="-122"/>
                      </a:endParaRPr>
                    </a:p>
                  </a:txBody>
                  <a:tcPr marL="91450" marR="91450" marT="45712" marB="45712"/>
                </a:tc>
                <a:tc>
                  <a:txBody>
                    <a:bodyPr/>
                    <a:lstStyle/>
                    <a:p>
                      <a:pPr algn="ctr"/>
                      <a:r>
                        <a:rPr lang="zh-CN" altLang="en-US" sz="1400" dirty="0" smtClean="0">
                          <a:solidFill>
                            <a:schemeClr val="bg1"/>
                          </a:solidFill>
                          <a:latin typeface="宋体" pitchFamily="2" charset="-122"/>
                          <a:ea typeface="宋体" pitchFamily="2" charset="-122"/>
                        </a:rPr>
                        <a:t>有工作</a:t>
                      </a:r>
                      <a:endParaRPr lang="zh-CN" altLang="en-US" sz="1400" dirty="0">
                        <a:solidFill>
                          <a:schemeClr val="bg1"/>
                        </a:solidFill>
                        <a:latin typeface="宋体" pitchFamily="2" charset="-122"/>
                        <a:ea typeface="宋体" pitchFamily="2" charset="-122"/>
                      </a:endParaRPr>
                    </a:p>
                  </a:txBody>
                  <a:tcPr marL="91450" marR="91450" marT="45712" marB="45712"/>
                </a:tc>
                <a:tc>
                  <a:txBody>
                    <a:bodyPr/>
                    <a:lstStyle/>
                    <a:p>
                      <a:pPr algn="ctr"/>
                      <a:r>
                        <a:rPr lang="zh-CN" altLang="en-US" sz="1400" dirty="0" smtClean="0">
                          <a:solidFill>
                            <a:schemeClr val="bg1"/>
                          </a:solidFill>
                          <a:latin typeface="宋体" pitchFamily="2" charset="-122"/>
                          <a:ea typeface="宋体" pitchFamily="2" charset="-122"/>
                        </a:rPr>
                        <a:t>有自己的房子</a:t>
                      </a:r>
                      <a:endParaRPr lang="zh-CN" altLang="en-US" sz="1400" dirty="0">
                        <a:solidFill>
                          <a:schemeClr val="bg1"/>
                        </a:solidFill>
                        <a:latin typeface="宋体" pitchFamily="2" charset="-122"/>
                        <a:ea typeface="宋体" pitchFamily="2" charset="-122"/>
                      </a:endParaRPr>
                    </a:p>
                  </a:txBody>
                  <a:tcPr marL="91450" marR="91450" marT="45712" marB="45712"/>
                </a:tc>
                <a:tc>
                  <a:txBody>
                    <a:bodyPr/>
                    <a:lstStyle/>
                    <a:p>
                      <a:pPr algn="ctr"/>
                      <a:r>
                        <a:rPr lang="zh-CN" altLang="en-US" sz="1400" dirty="0" smtClean="0">
                          <a:solidFill>
                            <a:schemeClr val="bg1"/>
                          </a:solidFill>
                          <a:latin typeface="宋体" pitchFamily="2" charset="-122"/>
                          <a:ea typeface="宋体" pitchFamily="2" charset="-122"/>
                        </a:rPr>
                        <a:t>信贷情况</a:t>
                      </a:r>
                      <a:endParaRPr lang="zh-CN" altLang="en-US" sz="1400" dirty="0">
                        <a:solidFill>
                          <a:schemeClr val="bg1"/>
                        </a:solidFill>
                        <a:latin typeface="宋体" pitchFamily="2" charset="-122"/>
                        <a:ea typeface="宋体" pitchFamily="2" charset="-122"/>
                      </a:endParaRPr>
                    </a:p>
                  </a:txBody>
                  <a:tcPr marL="91450" marR="91450" marT="45712" marB="45712"/>
                </a:tc>
                <a:tc>
                  <a:txBody>
                    <a:bodyPr/>
                    <a:lstStyle/>
                    <a:p>
                      <a:pPr algn="ctr"/>
                      <a:r>
                        <a:rPr lang="zh-CN" altLang="en-US" sz="1400" dirty="0" smtClean="0">
                          <a:solidFill>
                            <a:schemeClr val="bg1"/>
                          </a:solidFill>
                          <a:latin typeface="宋体" pitchFamily="2" charset="-122"/>
                          <a:ea typeface="宋体" pitchFamily="2" charset="-122"/>
                        </a:rPr>
                        <a:t>类别</a:t>
                      </a:r>
                      <a:endParaRPr lang="zh-CN" altLang="en-US" sz="1400" dirty="0">
                        <a:solidFill>
                          <a:schemeClr val="bg1"/>
                        </a:solidFill>
                        <a:latin typeface="宋体" pitchFamily="2" charset="-122"/>
                        <a:ea typeface="宋体" pitchFamily="2" charset="-122"/>
                      </a:endParaRPr>
                    </a:p>
                  </a:txBody>
                  <a:tcPr marL="91450" marR="91450" marT="45712" marB="45712"/>
                </a:tc>
              </a:tr>
              <a:tr h="352652">
                <a:tc>
                  <a:txBody>
                    <a:bodyPr/>
                    <a:lstStyle/>
                    <a:p>
                      <a:pPr algn="ctr"/>
                      <a:r>
                        <a:rPr lang="en-US" altLang="zh-CN" sz="1400" dirty="0" smtClean="0">
                          <a:latin typeface="Times New Roman" pitchFamily="18" charset="0"/>
                          <a:cs typeface="Times New Roman" pitchFamily="18" charset="0"/>
                        </a:rPr>
                        <a:t>1</a:t>
                      </a:r>
                      <a:endParaRPr lang="zh-CN" altLang="en-US" sz="14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青年</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一般</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r>
              <a:tr h="352652">
                <a:tc>
                  <a:txBody>
                    <a:bodyPr/>
                    <a:lstStyle/>
                    <a:p>
                      <a:pPr algn="ctr"/>
                      <a:r>
                        <a:rPr lang="en-US" altLang="zh-CN" sz="1400" dirty="0" smtClean="0">
                          <a:latin typeface="Times New Roman" pitchFamily="18" charset="0"/>
                          <a:cs typeface="Times New Roman" pitchFamily="18" charset="0"/>
                        </a:rPr>
                        <a:t>2</a:t>
                      </a:r>
                      <a:endParaRPr lang="zh-CN" altLang="en-US" sz="14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青年</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好</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r>
              <a:tr h="352652">
                <a:tc>
                  <a:txBody>
                    <a:bodyPr/>
                    <a:lstStyle/>
                    <a:p>
                      <a:pPr algn="ctr"/>
                      <a:r>
                        <a:rPr lang="en-US" altLang="zh-CN" sz="1400" dirty="0" smtClean="0">
                          <a:latin typeface="Times New Roman" pitchFamily="18" charset="0"/>
                          <a:cs typeface="Times New Roman" pitchFamily="18" charset="0"/>
                        </a:rPr>
                        <a:t>3</a:t>
                      </a:r>
                      <a:endParaRPr lang="zh-CN" altLang="en-US" sz="14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青年</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好</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52652">
                <a:tc>
                  <a:txBody>
                    <a:bodyPr/>
                    <a:lstStyle/>
                    <a:p>
                      <a:pPr algn="ctr"/>
                      <a:r>
                        <a:rPr lang="en-US" altLang="zh-CN" sz="1400" dirty="0" smtClean="0">
                          <a:latin typeface="Times New Roman" pitchFamily="18" charset="0"/>
                          <a:cs typeface="Times New Roman" pitchFamily="18" charset="0"/>
                        </a:rPr>
                        <a:t>4</a:t>
                      </a:r>
                      <a:endParaRPr lang="zh-CN" altLang="en-US" sz="14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青年</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一般</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52652">
                <a:tc>
                  <a:txBody>
                    <a:bodyPr/>
                    <a:lstStyle/>
                    <a:p>
                      <a:pPr algn="ctr"/>
                      <a:r>
                        <a:rPr lang="en-US" altLang="zh-CN" sz="1400" dirty="0" smtClean="0">
                          <a:latin typeface="Times New Roman" pitchFamily="18" charset="0"/>
                          <a:cs typeface="Times New Roman" pitchFamily="18" charset="0"/>
                        </a:rPr>
                        <a:t>5</a:t>
                      </a:r>
                      <a:endParaRPr lang="zh-CN" altLang="en-US" sz="14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青年</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一般</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r>
              <a:tr h="352652">
                <a:tc>
                  <a:txBody>
                    <a:bodyPr/>
                    <a:lstStyle/>
                    <a:p>
                      <a:pPr algn="ctr"/>
                      <a:r>
                        <a:rPr lang="en-US" altLang="zh-CN" sz="1400" dirty="0" smtClean="0">
                          <a:latin typeface="Times New Roman" pitchFamily="18" charset="0"/>
                          <a:cs typeface="Times New Roman" pitchFamily="18" charset="0"/>
                        </a:rPr>
                        <a:t>6</a:t>
                      </a:r>
                      <a:endParaRPr lang="zh-CN" altLang="en-US" sz="14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中年</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一般</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r>
              <a:tr h="352652">
                <a:tc>
                  <a:txBody>
                    <a:bodyPr/>
                    <a:lstStyle/>
                    <a:p>
                      <a:pPr algn="ctr"/>
                      <a:r>
                        <a:rPr lang="en-US" altLang="zh-CN" sz="1400" dirty="0" smtClean="0">
                          <a:latin typeface="Times New Roman" pitchFamily="18" charset="0"/>
                          <a:cs typeface="Times New Roman" pitchFamily="18" charset="0"/>
                        </a:rPr>
                        <a:t>7</a:t>
                      </a:r>
                      <a:endParaRPr lang="zh-CN" altLang="en-US" sz="14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中年</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好</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r>
              <a:tr h="352652">
                <a:tc>
                  <a:txBody>
                    <a:bodyPr/>
                    <a:lstStyle/>
                    <a:p>
                      <a:pPr algn="ctr"/>
                      <a:r>
                        <a:rPr lang="en-US" altLang="zh-CN" sz="1400" dirty="0" smtClean="0">
                          <a:latin typeface="Times New Roman" pitchFamily="18" charset="0"/>
                          <a:cs typeface="Times New Roman" pitchFamily="18" charset="0"/>
                        </a:rPr>
                        <a:t>8</a:t>
                      </a:r>
                      <a:endParaRPr lang="zh-CN" altLang="en-US" sz="14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中年</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好</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52652">
                <a:tc>
                  <a:txBody>
                    <a:bodyPr/>
                    <a:lstStyle/>
                    <a:p>
                      <a:pPr algn="ctr"/>
                      <a:r>
                        <a:rPr lang="en-US" altLang="zh-CN" sz="1400" dirty="0" smtClean="0">
                          <a:latin typeface="Times New Roman" pitchFamily="18" charset="0"/>
                          <a:cs typeface="Times New Roman" pitchFamily="18" charset="0"/>
                        </a:rPr>
                        <a:t>9</a:t>
                      </a:r>
                      <a:endParaRPr lang="zh-CN" altLang="en-US" sz="14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中年</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非常好</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52652">
                <a:tc>
                  <a:txBody>
                    <a:bodyPr/>
                    <a:lstStyle/>
                    <a:p>
                      <a:pPr algn="ctr"/>
                      <a:r>
                        <a:rPr lang="en-US" altLang="zh-CN" sz="1400" dirty="0" smtClean="0">
                          <a:latin typeface="Times New Roman" pitchFamily="18" charset="0"/>
                          <a:cs typeface="Times New Roman" pitchFamily="18" charset="0"/>
                        </a:rPr>
                        <a:t>10</a:t>
                      </a:r>
                      <a:endParaRPr lang="zh-CN" altLang="en-US" sz="14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中年</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非常好</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52652">
                <a:tc>
                  <a:txBody>
                    <a:bodyPr/>
                    <a:lstStyle/>
                    <a:p>
                      <a:pPr algn="ctr"/>
                      <a:r>
                        <a:rPr lang="en-US" altLang="zh-CN" sz="1400" dirty="0" smtClean="0">
                          <a:latin typeface="Times New Roman" pitchFamily="18" charset="0"/>
                          <a:cs typeface="Times New Roman" pitchFamily="18" charset="0"/>
                        </a:rPr>
                        <a:t>11</a:t>
                      </a:r>
                      <a:endParaRPr lang="zh-CN" altLang="en-US" sz="14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老年</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非常好</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52652">
                <a:tc>
                  <a:txBody>
                    <a:bodyPr/>
                    <a:lstStyle/>
                    <a:p>
                      <a:pPr algn="ctr"/>
                      <a:r>
                        <a:rPr lang="en-US" altLang="zh-CN" sz="1400" dirty="0" smtClean="0">
                          <a:latin typeface="Times New Roman" pitchFamily="18" charset="0"/>
                          <a:cs typeface="Times New Roman" pitchFamily="18" charset="0"/>
                        </a:rPr>
                        <a:t>12</a:t>
                      </a:r>
                      <a:endParaRPr lang="zh-CN" altLang="en-US" sz="14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老年</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好</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52652">
                <a:tc>
                  <a:txBody>
                    <a:bodyPr/>
                    <a:lstStyle/>
                    <a:p>
                      <a:pPr algn="ctr"/>
                      <a:r>
                        <a:rPr lang="en-US" altLang="zh-CN" sz="1400" dirty="0" smtClean="0">
                          <a:latin typeface="Times New Roman" pitchFamily="18" charset="0"/>
                          <a:cs typeface="Times New Roman" pitchFamily="18" charset="0"/>
                        </a:rPr>
                        <a:t>13</a:t>
                      </a:r>
                      <a:endParaRPr lang="zh-CN" altLang="en-US" sz="14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老年</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好</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52652">
                <a:tc>
                  <a:txBody>
                    <a:bodyPr/>
                    <a:lstStyle/>
                    <a:p>
                      <a:pPr algn="ctr"/>
                      <a:r>
                        <a:rPr lang="en-US" altLang="zh-CN" sz="1400" dirty="0" smtClean="0">
                          <a:latin typeface="Times New Roman" pitchFamily="18" charset="0"/>
                          <a:cs typeface="Times New Roman" pitchFamily="18" charset="0"/>
                        </a:rPr>
                        <a:t>14</a:t>
                      </a:r>
                      <a:endParaRPr lang="zh-CN" altLang="en-US" sz="14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老年</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非常好</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23263">
                <a:tc>
                  <a:txBody>
                    <a:bodyPr/>
                    <a:lstStyle/>
                    <a:p>
                      <a:pPr algn="ctr"/>
                      <a:r>
                        <a:rPr lang="en-US" altLang="zh-CN" sz="1400" dirty="0" smtClean="0">
                          <a:latin typeface="Times New Roman" pitchFamily="18" charset="0"/>
                          <a:cs typeface="Times New Roman" pitchFamily="18" charset="0"/>
                        </a:rPr>
                        <a:t>15</a:t>
                      </a:r>
                      <a:endParaRPr lang="zh-CN" altLang="en-US" sz="14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老年</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一般</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r>
            </a:tbl>
          </a:graphicData>
        </a:graphic>
      </p:graphicFrame>
      <p:sp>
        <p:nvSpPr>
          <p:cNvPr id="2" name="TextBox 1"/>
          <p:cNvSpPr txBox="1"/>
          <p:nvPr/>
        </p:nvSpPr>
        <p:spPr>
          <a:xfrm>
            <a:off x="5886244" y="704368"/>
            <a:ext cx="2862220" cy="584775"/>
          </a:xfrm>
          <a:prstGeom prst="rect">
            <a:avLst/>
          </a:prstGeom>
          <a:noFill/>
        </p:spPr>
        <p:txBody>
          <a:bodyPr wrap="square" rtlCol="0">
            <a:spAutoFit/>
          </a:bodyPr>
          <a:lstStyle/>
          <a:p>
            <a:r>
              <a:rPr lang="zh-CN" altLang="en-US" sz="3200" dirty="0" smtClean="0"/>
              <a:t>变成分西瓜吧</a:t>
            </a:r>
            <a:endParaRPr lang="zh-CN" altLang="en-US" sz="3200" dirty="0"/>
          </a:p>
        </p:txBody>
      </p:sp>
    </p:spTree>
    <p:extLst>
      <p:ext uri="{BB962C8B-B14F-4D97-AF65-F5344CB8AC3E}">
        <p14:creationId xmlns:p14="http://schemas.microsoft.com/office/powerpoint/2010/main" val="162210283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426"/>
                                        </p:tgtEl>
                                        <p:attrNameLst>
                                          <p:attrName>style.visibility</p:attrName>
                                        </p:attrNameLst>
                                      </p:cBhvr>
                                      <p:to>
                                        <p:strVal val="visible"/>
                                      </p:to>
                                    </p:set>
                                    <p:animEffect transition="in" filter="fade">
                                      <p:cBhvr>
                                        <p:cTn id="7" dur="500"/>
                                        <p:tgtEl>
                                          <p:spTgt spid="103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4" descr="D:\py文件\决策树课资料\ppt\一、决策树引入与ID3\log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6150" y="1844824"/>
            <a:ext cx="4279900"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Picture 5" descr="D:\py文件\决策树课资料\ppt\一、决策树引入与ID3\lo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165" y="1877293"/>
            <a:ext cx="4086225" cy="306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2"/>
          <p:cNvSpPr>
            <a:spLocks noGrp="1"/>
          </p:cNvSpPr>
          <p:nvPr>
            <p:ph type="title" idx="4294967295"/>
          </p:nvPr>
        </p:nvSpPr>
        <p:spPr>
          <a:xfrm>
            <a:off x="467544" y="367615"/>
            <a:ext cx="8229600" cy="601156"/>
          </a:xfrm>
          <a:prstGeom prst="rect">
            <a:avLst/>
          </a:prstGeom>
        </p:spPr>
        <p:txBody>
          <a:bodyPr/>
          <a:lstStyle/>
          <a:p>
            <a:r>
              <a:rPr lang="en-US" altLang="zh-CN" sz="4000" b="1" dirty="0">
                <a:solidFill>
                  <a:srgbClr val="03001A"/>
                </a:solidFill>
                <a:latin typeface="黑体" pitchFamily="49" charset="-122"/>
                <a:ea typeface="黑体" pitchFamily="49" charset="-122"/>
              </a:rPr>
              <a:t>2.1 </a:t>
            </a:r>
            <a:r>
              <a:rPr lang="zh-CN" altLang="en-US" sz="4000" b="1" dirty="0">
                <a:solidFill>
                  <a:srgbClr val="03001A"/>
                </a:solidFill>
                <a:latin typeface="黑体" pitchFamily="49" charset="-122"/>
                <a:ea typeface="黑体" pitchFamily="49" charset="-122"/>
              </a:rPr>
              <a:t>选</a:t>
            </a:r>
            <a:r>
              <a:rPr lang="en-US" altLang="zh-CN" sz="4000" b="1" dirty="0">
                <a:solidFill>
                  <a:srgbClr val="03001A"/>
                </a:solidFill>
                <a:latin typeface="黑体" pitchFamily="49" charset="-122"/>
                <a:ea typeface="黑体" pitchFamily="49" charset="-122"/>
              </a:rPr>
              <a:t>2</a:t>
            </a:r>
            <a:r>
              <a:rPr lang="zh-CN" altLang="en-US" sz="4000" b="1" dirty="0">
                <a:solidFill>
                  <a:srgbClr val="03001A"/>
                </a:solidFill>
                <a:latin typeface="黑体" pitchFamily="49" charset="-122"/>
                <a:ea typeface="黑体" pitchFamily="49" charset="-122"/>
              </a:rPr>
              <a:t>为</a:t>
            </a:r>
            <a:r>
              <a:rPr lang="zh-CN" altLang="en-US" sz="4000" b="1" dirty="0" smtClean="0">
                <a:solidFill>
                  <a:srgbClr val="03001A"/>
                </a:solidFill>
                <a:latin typeface="黑体" pitchFamily="49" charset="-122"/>
                <a:ea typeface="黑体" pitchFamily="49" charset="-122"/>
              </a:rPr>
              <a:t>底</a:t>
            </a:r>
            <a:endParaRPr lang="zh-CN" altLang="en-US" sz="4000" b="1" dirty="0">
              <a:solidFill>
                <a:srgbClr val="03001A"/>
              </a:solidFill>
              <a:latin typeface="黑体" pitchFamily="49" charset="-122"/>
              <a:ea typeface="黑体" pitchFamily="49" charset="-122"/>
            </a:endParaRPr>
          </a:p>
        </p:txBody>
      </p:sp>
      <p:sp>
        <p:nvSpPr>
          <p:cNvPr id="6" name="TextBox 2"/>
          <p:cNvSpPr txBox="1">
            <a:spLocks noChangeArrowheads="1"/>
          </p:cNvSpPr>
          <p:nvPr/>
        </p:nvSpPr>
        <p:spPr bwMode="auto">
          <a:xfrm>
            <a:off x="598165" y="968771"/>
            <a:ext cx="77898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ea typeface="PMingLiU" pitchFamily="2" charset="-120"/>
              </a:defRPr>
            </a:lvl1pPr>
            <a:lvl2pPr marL="742950" indent="-285750" eaLnBrk="0" hangingPunct="0">
              <a:defRPr sz="2400">
                <a:solidFill>
                  <a:schemeClr val="tx1"/>
                </a:solidFill>
                <a:latin typeface="Times New Roman" pitchFamily="18" charset="0"/>
                <a:ea typeface="PMingLiU" pitchFamily="2" charset="-120"/>
              </a:defRPr>
            </a:lvl2pPr>
            <a:lvl3pPr marL="1143000" indent="-228600" eaLnBrk="0" hangingPunct="0">
              <a:defRPr sz="2400">
                <a:solidFill>
                  <a:schemeClr val="tx1"/>
                </a:solidFill>
                <a:latin typeface="Times New Roman" pitchFamily="18" charset="0"/>
                <a:ea typeface="PMingLiU" pitchFamily="2" charset="-120"/>
              </a:defRPr>
            </a:lvl3pPr>
            <a:lvl4pPr marL="1600200" indent="-228600" eaLnBrk="0" hangingPunct="0">
              <a:defRPr sz="2400">
                <a:solidFill>
                  <a:schemeClr val="tx1"/>
                </a:solidFill>
                <a:latin typeface="Times New Roman" pitchFamily="18" charset="0"/>
                <a:ea typeface="PMingLiU" pitchFamily="2" charset="-120"/>
              </a:defRPr>
            </a:lvl4pPr>
            <a:lvl5pPr marL="2057400" indent="-228600" eaLnBrk="0" hangingPunct="0">
              <a:defRPr sz="2400">
                <a:solidFill>
                  <a:schemeClr val="tx1"/>
                </a:solidFill>
                <a:latin typeface="Times New Roman" pitchFamily="18" charset="0"/>
                <a:ea typeface="PMingLiU" pitchFamily="2" charset="-120"/>
              </a:defRPr>
            </a:lvl5pPr>
            <a:lvl6pPr marL="25146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6pPr>
            <a:lvl7pPr marL="29718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7pPr>
            <a:lvl8pPr marL="34290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8pPr>
            <a:lvl9pPr marL="38862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9pPr>
          </a:lstStyle>
          <a:p>
            <a:pPr eaLnBrk="1" hangingPunct="1"/>
            <a:r>
              <a:rPr lang="zh-CN" altLang="en-US" sz="2800" dirty="0" smtClean="0">
                <a:solidFill>
                  <a:srgbClr val="03001A"/>
                </a:solidFill>
                <a:latin typeface="宋体" pitchFamily="2" charset="-122"/>
                <a:ea typeface="宋体" pitchFamily="2" charset="-122"/>
              </a:rPr>
              <a:t>为了计算方便一般选</a:t>
            </a:r>
            <a:r>
              <a:rPr lang="en-US" altLang="zh-CN" sz="2800" dirty="0" smtClean="0">
                <a:solidFill>
                  <a:srgbClr val="03001A"/>
                </a:solidFill>
                <a:latin typeface="宋体" pitchFamily="2" charset="-122"/>
                <a:ea typeface="宋体" pitchFamily="2" charset="-122"/>
              </a:rPr>
              <a:t>2</a:t>
            </a:r>
            <a:r>
              <a:rPr lang="zh-CN" altLang="en-US" sz="2800" dirty="0" smtClean="0">
                <a:solidFill>
                  <a:srgbClr val="03001A"/>
                </a:solidFill>
                <a:latin typeface="宋体" pitchFamily="2" charset="-122"/>
                <a:ea typeface="宋体" pitchFamily="2" charset="-122"/>
              </a:rPr>
              <a:t>为底</a:t>
            </a:r>
            <a:endParaRPr lang="zh-CN" altLang="en-US" sz="2800" dirty="0">
              <a:solidFill>
                <a:srgbClr val="03001A"/>
              </a:solidFill>
              <a:latin typeface="宋体" pitchFamily="2" charset="-122"/>
              <a:ea typeface="宋体" pitchFamily="2" charset="-122"/>
            </a:endParaRPr>
          </a:p>
        </p:txBody>
      </p:sp>
    </p:spTree>
    <p:extLst>
      <p:ext uri="{BB962C8B-B14F-4D97-AF65-F5344CB8AC3E}">
        <p14:creationId xmlns:p14="http://schemas.microsoft.com/office/powerpoint/2010/main" val="3338374127"/>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内容占位符 3"/>
          <p:cNvGraphicFramePr>
            <a:graphicFrameLocks noGrp="1"/>
          </p:cNvGraphicFramePr>
          <p:nvPr>
            <p:ph idx="1"/>
            <p:extLst>
              <p:ext uri="{D42A27DB-BD31-4B8C-83A1-F6EECF244321}">
                <p14:modId xmlns:p14="http://schemas.microsoft.com/office/powerpoint/2010/main" val="2175112415"/>
              </p:ext>
            </p:extLst>
          </p:nvPr>
        </p:nvGraphicFramePr>
        <p:xfrm>
          <a:off x="1547664" y="1052736"/>
          <a:ext cx="6913564" cy="5394704"/>
        </p:xfrm>
        <a:graphic>
          <a:graphicData uri="http://schemas.openxmlformats.org/drawingml/2006/table">
            <a:tbl>
              <a:tblPr firstRow="1" bandRow="1">
                <a:tableStyleId>{5C22544A-7EE6-4342-B048-85BDC9FD1C3A}</a:tableStyleId>
              </a:tblPr>
              <a:tblGrid>
                <a:gridCol w="1105519"/>
                <a:gridCol w="1105519"/>
                <a:gridCol w="1105519"/>
                <a:gridCol w="1508535"/>
                <a:gridCol w="1080244"/>
                <a:gridCol w="1008228"/>
              </a:tblGrid>
              <a:tr h="365740">
                <a:tc>
                  <a:txBody>
                    <a:bodyPr/>
                    <a:lstStyle/>
                    <a:p>
                      <a:pPr algn="ctr"/>
                      <a:r>
                        <a:rPr lang="en-US" altLang="zh-CN" sz="1800" dirty="0" smtClean="0"/>
                        <a:t>ID</a:t>
                      </a:r>
                      <a:endParaRPr lang="zh-CN" altLang="en-US" sz="1800" dirty="0"/>
                    </a:p>
                  </a:txBody>
                  <a:tcPr marL="91450" marR="91450" marT="45712" marB="45712"/>
                </a:tc>
                <a:tc>
                  <a:txBody>
                    <a:bodyPr/>
                    <a:lstStyle/>
                    <a:p>
                      <a:pPr algn="ctr"/>
                      <a:r>
                        <a:rPr lang="zh-CN" altLang="en-US" sz="1600" dirty="0" smtClean="0">
                          <a:solidFill>
                            <a:schemeClr val="bg1"/>
                          </a:solidFill>
                        </a:rPr>
                        <a:t>年龄</a:t>
                      </a:r>
                      <a:endParaRPr lang="zh-CN" altLang="en-US" sz="1600" dirty="0">
                        <a:solidFill>
                          <a:schemeClr val="bg1"/>
                        </a:solidFill>
                      </a:endParaRPr>
                    </a:p>
                  </a:txBody>
                  <a:tcPr marL="91450" marR="91450" marT="45712" marB="45712"/>
                </a:tc>
                <a:tc>
                  <a:txBody>
                    <a:bodyPr/>
                    <a:lstStyle/>
                    <a:p>
                      <a:pPr algn="ctr"/>
                      <a:r>
                        <a:rPr lang="zh-CN" altLang="en-US" sz="1600" dirty="0" smtClean="0">
                          <a:solidFill>
                            <a:schemeClr val="bg1"/>
                          </a:solidFill>
                        </a:rPr>
                        <a:t>有工作</a:t>
                      </a:r>
                      <a:endParaRPr lang="zh-CN" altLang="en-US" sz="1600" dirty="0">
                        <a:solidFill>
                          <a:schemeClr val="bg1"/>
                        </a:solidFill>
                      </a:endParaRPr>
                    </a:p>
                  </a:txBody>
                  <a:tcPr marL="91450" marR="91450" marT="45712" marB="45712"/>
                </a:tc>
                <a:tc>
                  <a:txBody>
                    <a:bodyPr/>
                    <a:lstStyle/>
                    <a:p>
                      <a:pPr algn="ctr"/>
                      <a:r>
                        <a:rPr lang="zh-CN" altLang="en-US" sz="1600" dirty="0" smtClean="0">
                          <a:solidFill>
                            <a:schemeClr val="bg1"/>
                          </a:solidFill>
                        </a:rPr>
                        <a:t>有自己的房子</a:t>
                      </a:r>
                      <a:endParaRPr lang="zh-CN" altLang="en-US" sz="1600" dirty="0">
                        <a:solidFill>
                          <a:schemeClr val="bg1"/>
                        </a:solidFill>
                      </a:endParaRPr>
                    </a:p>
                  </a:txBody>
                  <a:tcPr marL="91450" marR="91450" marT="45712" marB="45712"/>
                </a:tc>
                <a:tc>
                  <a:txBody>
                    <a:bodyPr/>
                    <a:lstStyle/>
                    <a:p>
                      <a:pPr algn="ctr"/>
                      <a:r>
                        <a:rPr lang="zh-CN" altLang="en-US" sz="1600" dirty="0" smtClean="0">
                          <a:solidFill>
                            <a:schemeClr val="bg1"/>
                          </a:solidFill>
                        </a:rPr>
                        <a:t>信贷情况</a:t>
                      </a:r>
                      <a:endParaRPr lang="zh-CN" altLang="en-US" sz="1600" dirty="0">
                        <a:solidFill>
                          <a:schemeClr val="bg1"/>
                        </a:solidFill>
                      </a:endParaRPr>
                    </a:p>
                  </a:txBody>
                  <a:tcPr marL="91450" marR="91450" marT="45712" marB="45712"/>
                </a:tc>
                <a:tc>
                  <a:txBody>
                    <a:bodyPr/>
                    <a:lstStyle/>
                    <a:p>
                      <a:pPr algn="ctr"/>
                      <a:r>
                        <a:rPr lang="zh-CN" altLang="en-US" sz="1600" dirty="0" smtClean="0">
                          <a:solidFill>
                            <a:schemeClr val="bg1"/>
                          </a:solidFill>
                        </a:rPr>
                        <a:t>类别</a:t>
                      </a:r>
                      <a:endParaRPr lang="zh-CN" altLang="en-US" sz="1600" dirty="0">
                        <a:solidFill>
                          <a:schemeClr val="bg1"/>
                        </a:solidFill>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1</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FF0000"/>
                          </a:solidFill>
                        </a:rPr>
                        <a:t>青年</a:t>
                      </a:r>
                      <a:endParaRPr lang="zh-CN" altLang="en-US" sz="1600" dirty="0">
                        <a:solidFill>
                          <a:srgbClr val="FF0000"/>
                        </a:solidFill>
                      </a:endParaRPr>
                    </a:p>
                  </a:txBody>
                  <a:tcPr marL="91450" marR="91450" marT="45712" marB="45712"/>
                </a:tc>
                <a:tc>
                  <a:txBody>
                    <a:bodyPr/>
                    <a:lstStyle/>
                    <a:p>
                      <a:pPr algn="ctr"/>
                      <a:r>
                        <a:rPr lang="zh-CN" altLang="en-US" sz="1600" dirty="0" smtClean="0"/>
                        <a:t>否</a:t>
                      </a:r>
                      <a:endParaRPr lang="zh-CN" altLang="en-US" sz="1600" dirty="0"/>
                    </a:p>
                  </a:txBody>
                  <a:tcPr marL="91450" marR="91450" marT="45712" marB="45712"/>
                </a:tc>
                <a:tc>
                  <a:txBody>
                    <a:bodyPr/>
                    <a:lstStyle/>
                    <a:p>
                      <a:pPr algn="ctr"/>
                      <a:r>
                        <a:rPr lang="zh-CN" altLang="en-US" sz="1600" dirty="0" smtClean="0"/>
                        <a:t>否</a:t>
                      </a:r>
                      <a:endParaRPr lang="zh-CN" altLang="en-US" sz="1600" dirty="0"/>
                    </a:p>
                  </a:txBody>
                  <a:tcPr marL="91450" marR="91450" marT="45712" marB="45712"/>
                </a:tc>
                <a:tc>
                  <a:txBody>
                    <a:bodyPr/>
                    <a:lstStyle/>
                    <a:p>
                      <a:pPr algn="ctr"/>
                      <a:r>
                        <a:rPr lang="zh-CN" altLang="en-US" sz="1600" dirty="0" smtClean="0">
                          <a:solidFill>
                            <a:srgbClr val="FF0000"/>
                          </a:solidFill>
                        </a:rPr>
                        <a:t>一般</a:t>
                      </a:r>
                      <a:endParaRPr lang="zh-CN" altLang="en-US" sz="1600" dirty="0">
                        <a:solidFill>
                          <a:srgbClr val="FF0000"/>
                        </a:solidFill>
                      </a:endParaRPr>
                    </a:p>
                  </a:txBody>
                  <a:tcPr marL="91450" marR="91450" marT="45712" marB="45712"/>
                </a:tc>
                <a:tc>
                  <a:txBody>
                    <a:bodyPr/>
                    <a:lstStyle/>
                    <a:p>
                      <a:pPr algn="ctr"/>
                      <a:r>
                        <a:rPr lang="zh-CN" altLang="en-US" sz="1600" dirty="0" smtClean="0"/>
                        <a:t>否</a:t>
                      </a:r>
                      <a:endParaRPr lang="zh-CN" altLang="en-US" sz="1600" dirty="0"/>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2</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FF0000"/>
                          </a:solidFill>
                        </a:rPr>
                        <a:t>青年</a:t>
                      </a:r>
                      <a:endParaRPr lang="zh-CN" altLang="en-US" sz="1600" dirty="0">
                        <a:solidFill>
                          <a:srgbClr val="FF0000"/>
                        </a:solidFill>
                      </a:endParaRPr>
                    </a:p>
                  </a:txBody>
                  <a:tcPr marL="91450" marR="91450" marT="45712" marB="45712"/>
                </a:tc>
                <a:tc>
                  <a:txBody>
                    <a:bodyPr/>
                    <a:lstStyle/>
                    <a:p>
                      <a:pPr algn="ctr"/>
                      <a:r>
                        <a:rPr lang="zh-CN" altLang="en-US" sz="1600" dirty="0" smtClean="0"/>
                        <a:t>否</a:t>
                      </a:r>
                      <a:endParaRPr lang="zh-CN" altLang="en-US" sz="1600" dirty="0"/>
                    </a:p>
                  </a:txBody>
                  <a:tcPr marL="91450" marR="91450" marT="45712" marB="45712"/>
                </a:tc>
                <a:tc>
                  <a:txBody>
                    <a:bodyPr/>
                    <a:lstStyle/>
                    <a:p>
                      <a:pPr algn="ctr"/>
                      <a:r>
                        <a:rPr lang="zh-CN" altLang="en-US" sz="1600" dirty="0" smtClean="0"/>
                        <a:t>否</a:t>
                      </a:r>
                      <a:endParaRPr lang="zh-CN" altLang="en-US" sz="1600" dirty="0"/>
                    </a:p>
                  </a:txBody>
                  <a:tcPr marL="91450" marR="91450" marT="45712" marB="45712"/>
                </a:tc>
                <a:tc>
                  <a:txBody>
                    <a:bodyPr/>
                    <a:lstStyle/>
                    <a:p>
                      <a:pPr algn="ctr"/>
                      <a:r>
                        <a:rPr lang="zh-CN" altLang="en-US" sz="1600" dirty="0" smtClean="0">
                          <a:solidFill>
                            <a:srgbClr val="00B050"/>
                          </a:solidFill>
                        </a:rPr>
                        <a:t>好</a:t>
                      </a:r>
                      <a:endParaRPr lang="zh-CN" altLang="en-US" sz="1600" dirty="0">
                        <a:solidFill>
                          <a:srgbClr val="00B050"/>
                        </a:solidFill>
                      </a:endParaRPr>
                    </a:p>
                  </a:txBody>
                  <a:tcPr marL="91450" marR="91450" marT="45712" marB="45712"/>
                </a:tc>
                <a:tc>
                  <a:txBody>
                    <a:bodyPr/>
                    <a:lstStyle/>
                    <a:p>
                      <a:pPr algn="ctr"/>
                      <a:r>
                        <a:rPr lang="zh-CN" altLang="en-US" sz="1600" dirty="0" smtClean="0"/>
                        <a:t>否</a:t>
                      </a:r>
                      <a:endParaRPr lang="zh-CN" altLang="en-US" sz="1600" dirty="0"/>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3</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FF0000"/>
                          </a:solidFill>
                        </a:rPr>
                        <a:t>青年</a:t>
                      </a:r>
                      <a:endParaRPr lang="zh-CN" altLang="en-US" sz="1600" dirty="0">
                        <a:solidFill>
                          <a:srgbClr val="FF0000"/>
                        </a:solidFill>
                      </a:endParaRPr>
                    </a:p>
                  </a:txBody>
                  <a:tcPr marL="91450" marR="91450" marT="45712" marB="45712"/>
                </a:tc>
                <a:tc>
                  <a:txBody>
                    <a:bodyPr/>
                    <a:lstStyle/>
                    <a:p>
                      <a:pPr algn="ctr"/>
                      <a:r>
                        <a:rPr lang="zh-CN" altLang="en-US" sz="1600" dirty="0" smtClean="0">
                          <a:solidFill>
                            <a:srgbClr val="FF0000"/>
                          </a:solidFill>
                        </a:rPr>
                        <a:t>是</a:t>
                      </a:r>
                      <a:endParaRPr lang="zh-CN" altLang="en-US" sz="1600" dirty="0">
                        <a:solidFill>
                          <a:srgbClr val="FF0000"/>
                        </a:solidFill>
                      </a:endParaRPr>
                    </a:p>
                  </a:txBody>
                  <a:tcPr marL="91450" marR="91450" marT="45712" marB="45712"/>
                </a:tc>
                <a:tc>
                  <a:txBody>
                    <a:bodyPr/>
                    <a:lstStyle/>
                    <a:p>
                      <a:pPr algn="ctr"/>
                      <a:r>
                        <a:rPr lang="zh-CN" altLang="en-US" sz="1600" dirty="0" smtClean="0"/>
                        <a:t>否</a:t>
                      </a:r>
                      <a:endParaRPr lang="zh-CN" altLang="en-US" sz="1600" dirty="0"/>
                    </a:p>
                  </a:txBody>
                  <a:tcPr marL="91450" marR="91450" marT="45712" marB="45712"/>
                </a:tc>
                <a:tc>
                  <a:txBody>
                    <a:bodyPr/>
                    <a:lstStyle/>
                    <a:p>
                      <a:pPr algn="ctr"/>
                      <a:r>
                        <a:rPr lang="zh-CN" altLang="en-US" sz="1600" dirty="0" smtClean="0">
                          <a:solidFill>
                            <a:srgbClr val="00B050"/>
                          </a:solidFill>
                        </a:rPr>
                        <a:t>好</a:t>
                      </a:r>
                      <a:endParaRPr lang="zh-CN" altLang="en-US" sz="1600" dirty="0">
                        <a:solidFill>
                          <a:srgbClr val="00B050"/>
                        </a:solidFill>
                      </a:endParaRPr>
                    </a:p>
                  </a:txBody>
                  <a:tcPr marL="91450" marR="91450" marT="45712" marB="45712"/>
                </a:tc>
                <a:tc>
                  <a:txBody>
                    <a:bodyPr/>
                    <a:lstStyle/>
                    <a:p>
                      <a:pPr algn="ctr"/>
                      <a:r>
                        <a:rPr lang="zh-CN" altLang="en-US" sz="1600" dirty="0" smtClean="0">
                          <a:solidFill>
                            <a:srgbClr val="FF0000"/>
                          </a:solidFill>
                        </a:rPr>
                        <a:t>是</a:t>
                      </a:r>
                      <a:endParaRPr lang="zh-CN" altLang="en-US" sz="1600" dirty="0">
                        <a:solidFill>
                          <a:srgbClr val="FF0000"/>
                        </a:solidFill>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4</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FF0000"/>
                          </a:solidFill>
                        </a:rPr>
                        <a:t>青年</a:t>
                      </a:r>
                      <a:endParaRPr lang="zh-CN" altLang="en-US" sz="1600" dirty="0">
                        <a:solidFill>
                          <a:srgbClr val="FF0000"/>
                        </a:solidFill>
                      </a:endParaRPr>
                    </a:p>
                  </a:txBody>
                  <a:tcPr marL="91450" marR="91450" marT="45712" marB="45712"/>
                </a:tc>
                <a:tc>
                  <a:txBody>
                    <a:bodyPr/>
                    <a:lstStyle/>
                    <a:p>
                      <a:pPr algn="ctr"/>
                      <a:r>
                        <a:rPr lang="zh-CN" altLang="en-US" sz="1600" dirty="0" smtClean="0">
                          <a:solidFill>
                            <a:srgbClr val="FF0000"/>
                          </a:solidFill>
                        </a:rPr>
                        <a:t>是</a:t>
                      </a:r>
                      <a:endParaRPr lang="zh-CN" altLang="en-US" sz="1600" dirty="0">
                        <a:solidFill>
                          <a:srgbClr val="FF0000"/>
                        </a:solidFill>
                      </a:endParaRPr>
                    </a:p>
                  </a:txBody>
                  <a:tcPr marL="91450" marR="91450" marT="45712" marB="45712"/>
                </a:tc>
                <a:tc>
                  <a:txBody>
                    <a:bodyPr/>
                    <a:lstStyle/>
                    <a:p>
                      <a:pPr algn="ctr"/>
                      <a:r>
                        <a:rPr lang="zh-CN" altLang="en-US" sz="1600" dirty="0" smtClean="0">
                          <a:solidFill>
                            <a:srgbClr val="FF0000"/>
                          </a:solidFill>
                        </a:rPr>
                        <a:t>是</a:t>
                      </a:r>
                      <a:endParaRPr lang="zh-CN" altLang="en-US" sz="1600" dirty="0">
                        <a:solidFill>
                          <a:srgbClr val="FF0000"/>
                        </a:solidFill>
                      </a:endParaRPr>
                    </a:p>
                  </a:txBody>
                  <a:tcPr marL="91450" marR="91450" marT="45712" marB="45712"/>
                </a:tc>
                <a:tc>
                  <a:txBody>
                    <a:bodyPr/>
                    <a:lstStyle/>
                    <a:p>
                      <a:pPr algn="ctr"/>
                      <a:r>
                        <a:rPr lang="zh-CN" altLang="en-US" sz="1600" dirty="0" smtClean="0">
                          <a:solidFill>
                            <a:srgbClr val="FF0000"/>
                          </a:solidFill>
                        </a:rPr>
                        <a:t>一般</a:t>
                      </a:r>
                      <a:endParaRPr lang="zh-CN" altLang="en-US" sz="1600" dirty="0">
                        <a:solidFill>
                          <a:srgbClr val="FF0000"/>
                        </a:solidFill>
                      </a:endParaRPr>
                    </a:p>
                  </a:txBody>
                  <a:tcPr marL="91450" marR="91450" marT="45712" marB="45712"/>
                </a:tc>
                <a:tc>
                  <a:txBody>
                    <a:bodyPr/>
                    <a:lstStyle/>
                    <a:p>
                      <a:pPr algn="ctr"/>
                      <a:r>
                        <a:rPr lang="zh-CN" altLang="en-US" sz="1600" dirty="0" smtClean="0">
                          <a:solidFill>
                            <a:srgbClr val="FF0000"/>
                          </a:solidFill>
                        </a:rPr>
                        <a:t>是</a:t>
                      </a:r>
                      <a:endParaRPr lang="zh-CN" altLang="en-US" sz="1600" dirty="0">
                        <a:solidFill>
                          <a:srgbClr val="FF0000"/>
                        </a:solidFill>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5</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FF0000"/>
                          </a:solidFill>
                        </a:rPr>
                        <a:t>青年</a:t>
                      </a:r>
                      <a:endParaRPr lang="zh-CN" altLang="en-US" sz="1600" dirty="0">
                        <a:solidFill>
                          <a:srgbClr val="FF0000"/>
                        </a:solidFill>
                      </a:endParaRPr>
                    </a:p>
                  </a:txBody>
                  <a:tcPr marL="91450" marR="91450" marT="45712" marB="45712"/>
                </a:tc>
                <a:tc>
                  <a:txBody>
                    <a:bodyPr/>
                    <a:lstStyle/>
                    <a:p>
                      <a:pPr algn="ctr"/>
                      <a:r>
                        <a:rPr lang="zh-CN" altLang="en-US" sz="1600" dirty="0" smtClean="0"/>
                        <a:t>否</a:t>
                      </a:r>
                      <a:endParaRPr lang="zh-CN" altLang="en-US" sz="1600" dirty="0"/>
                    </a:p>
                  </a:txBody>
                  <a:tcPr marL="91450" marR="91450" marT="45712" marB="45712"/>
                </a:tc>
                <a:tc>
                  <a:txBody>
                    <a:bodyPr/>
                    <a:lstStyle/>
                    <a:p>
                      <a:pPr algn="ctr"/>
                      <a:r>
                        <a:rPr lang="zh-CN" altLang="en-US" sz="1600" dirty="0" smtClean="0"/>
                        <a:t>否</a:t>
                      </a:r>
                      <a:endParaRPr lang="zh-CN" altLang="en-US" sz="1600" dirty="0"/>
                    </a:p>
                  </a:txBody>
                  <a:tcPr marL="91450" marR="91450" marT="45712" marB="45712"/>
                </a:tc>
                <a:tc>
                  <a:txBody>
                    <a:bodyPr/>
                    <a:lstStyle/>
                    <a:p>
                      <a:pPr algn="ctr"/>
                      <a:r>
                        <a:rPr lang="zh-CN" altLang="en-US" sz="1600" dirty="0" smtClean="0">
                          <a:solidFill>
                            <a:srgbClr val="FF0000"/>
                          </a:solidFill>
                        </a:rPr>
                        <a:t>一般</a:t>
                      </a:r>
                      <a:endParaRPr lang="zh-CN" altLang="en-US" sz="1600" dirty="0">
                        <a:solidFill>
                          <a:srgbClr val="FF0000"/>
                        </a:solidFill>
                      </a:endParaRPr>
                    </a:p>
                  </a:txBody>
                  <a:tcPr marL="91450" marR="91450" marT="45712" marB="45712"/>
                </a:tc>
                <a:tc>
                  <a:txBody>
                    <a:bodyPr/>
                    <a:lstStyle/>
                    <a:p>
                      <a:pPr algn="ctr"/>
                      <a:r>
                        <a:rPr lang="zh-CN" altLang="en-US" sz="1600" dirty="0" smtClean="0"/>
                        <a:t>否</a:t>
                      </a:r>
                      <a:endParaRPr lang="zh-CN" altLang="en-US" sz="1600" dirty="0"/>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6</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00B050"/>
                          </a:solidFill>
                        </a:rPr>
                        <a:t>中年</a:t>
                      </a:r>
                      <a:endParaRPr lang="zh-CN" altLang="en-US" sz="1600" dirty="0">
                        <a:solidFill>
                          <a:srgbClr val="00B050"/>
                        </a:solidFill>
                      </a:endParaRPr>
                    </a:p>
                  </a:txBody>
                  <a:tcPr marL="91450" marR="91450" marT="45712" marB="45712"/>
                </a:tc>
                <a:tc>
                  <a:txBody>
                    <a:bodyPr/>
                    <a:lstStyle/>
                    <a:p>
                      <a:pPr algn="ctr"/>
                      <a:r>
                        <a:rPr lang="zh-CN" altLang="en-US" sz="1600" dirty="0" smtClean="0"/>
                        <a:t>否</a:t>
                      </a:r>
                      <a:endParaRPr lang="zh-CN" altLang="en-US" sz="1600" dirty="0"/>
                    </a:p>
                  </a:txBody>
                  <a:tcPr marL="91450" marR="91450" marT="45712" marB="45712"/>
                </a:tc>
                <a:tc>
                  <a:txBody>
                    <a:bodyPr/>
                    <a:lstStyle/>
                    <a:p>
                      <a:pPr algn="ctr"/>
                      <a:r>
                        <a:rPr lang="zh-CN" altLang="en-US" sz="1600" dirty="0" smtClean="0"/>
                        <a:t>否</a:t>
                      </a:r>
                      <a:endParaRPr lang="zh-CN" altLang="en-US" sz="1600" dirty="0"/>
                    </a:p>
                  </a:txBody>
                  <a:tcPr marL="91450" marR="91450" marT="45712" marB="45712"/>
                </a:tc>
                <a:tc>
                  <a:txBody>
                    <a:bodyPr/>
                    <a:lstStyle/>
                    <a:p>
                      <a:pPr algn="ctr"/>
                      <a:r>
                        <a:rPr lang="zh-CN" altLang="en-US" sz="1600" dirty="0" smtClean="0">
                          <a:solidFill>
                            <a:srgbClr val="FF0000"/>
                          </a:solidFill>
                        </a:rPr>
                        <a:t>一般</a:t>
                      </a:r>
                      <a:endParaRPr lang="zh-CN" altLang="en-US" sz="1600" dirty="0">
                        <a:solidFill>
                          <a:srgbClr val="FF0000"/>
                        </a:solidFill>
                      </a:endParaRPr>
                    </a:p>
                  </a:txBody>
                  <a:tcPr marL="91450" marR="91450" marT="45712" marB="45712"/>
                </a:tc>
                <a:tc>
                  <a:txBody>
                    <a:bodyPr/>
                    <a:lstStyle/>
                    <a:p>
                      <a:pPr algn="ctr"/>
                      <a:r>
                        <a:rPr lang="zh-CN" altLang="en-US" sz="1600" dirty="0" smtClean="0"/>
                        <a:t>否</a:t>
                      </a:r>
                      <a:endParaRPr lang="zh-CN" altLang="en-US" sz="1600" dirty="0"/>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7</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00B050"/>
                          </a:solidFill>
                        </a:rPr>
                        <a:t>中年</a:t>
                      </a:r>
                      <a:endParaRPr lang="zh-CN" altLang="en-US" sz="1600" dirty="0">
                        <a:solidFill>
                          <a:srgbClr val="00B050"/>
                        </a:solidFill>
                      </a:endParaRPr>
                    </a:p>
                  </a:txBody>
                  <a:tcPr marL="91450" marR="91450" marT="45712" marB="45712"/>
                </a:tc>
                <a:tc>
                  <a:txBody>
                    <a:bodyPr/>
                    <a:lstStyle/>
                    <a:p>
                      <a:pPr algn="ctr"/>
                      <a:r>
                        <a:rPr lang="zh-CN" altLang="en-US" sz="1600" dirty="0" smtClean="0"/>
                        <a:t>否</a:t>
                      </a:r>
                      <a:endParaRPr lang="zh-CN" altLang="en-US" sz="1600" dirty="0"/>
                    </a:p>
                  </a:txBody>
                  <a:tcPr marL="91450" marR="91450" marT="45712" marB="45712"/>
                </a:tc>
                <a:tc>
                  <a:txBody>
                    <a:bodyPr/>
                    <a:lstStyle/>
                    <a:p>
                      <a:pPr algn="ctr"/>
                      <a:r>
                        <a:rPr lang="zh-CN" altLang="en-US" sz="1600" dirty="0" smtClean="0"/>
                        <a:t>否</a:t>
                      </a:r>
                      <a:endParaRPr lang="zh-CN" altLang="en-US" sz="1600" dirty="0"/>
                    </a:p>
                  </a:txBody>
                  <a:tcPr marL="91450" marR="91450" marT="45712" marB="45712"/>
                </a:tc>
                <a:tc>
                  <a:txBody>
                    <a:bodyPr/>
                    <a:lstStyle/>
                    <a:p>
                      <a:pPr algn="ctr"/>
                      <a:r>
                        <a:rPr lang="zh-CN" altLang="en-US" sz="1600" dirty="0" smtClean="0">
                          <a:solidFill>
                            <a:srgbClr val="00B050"/>
                          </a:solidFill>
                        </a:rPr>
                        <a:t>好</a:t>
                      </a:r>
                      <a:endParaRPr lang="zh-CN" altLang="en-US" sz="1600" dirty="0">
                        <a:solidFill>
                          <a:srgbClr val="00B050"/>
                        </a:solidFill>
                      </a:endParaRPr>
                    </a:p>
                  </a:txBody>
                  <a:tcPr marL="91450" marR="91450" marT="45712" marB="45712"/>
                </a:tc>
                <a:tc>
                  <a:txBody>
                    <a:bodyPr/>
                    <a:lstStyle/>
                    <a:p>
                      <a:pPr algn="ctr"/>
                      <a:r>
                        <a:rPr lang="zh-CN" altLang="en-US" sz="1600" dirty="0" smtClean="0"/>
                        <a:t>否</a:t>
                      </a:r>
                      <a:endParaRPr lang="zh-CN" altLang="en-US" sz="1600" dirty="0"/>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8</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00B050"/>
                          </a:solidFill>
                        </a:rPr>
                        <a:t>中年</a:t>
                      </a:r>
                      <a:endParaRPr lang="zh-CN" altLang="en-US" sz="1600" dirty="0">
                        <a:solidFill>
                          <a:srgbClr val="00B050"/>
                        </a:solidFill>
                      </a:endParaRPr>
                    </a:p>
                  </a:txBody>
                  <a:tcPr marL="91450" marR="91450" marT="45712" marB="45712"/>
                </a:tc>
                <a:tc>
                  <a:txBody>
                    <a:bodyPr/>
                    <a:lstStyle/>
                    <a:p>
                      <a:pPr algn="ctr"/>
                      <a:r>
                        <a:rPr lang="zh-CN" altLang="en-US" sz="1600" dirty="0" smtClean="0">
                          <a:solidFill>
                            <a:srgbClr val="FF0000"/>
                          </a:solidFill>
                        </a:rPr>
                        <a:t>是</a:t>
                      </a:r>
                      <a:endParaRPr lang="zh-CN" altLang="en-US" sz="1600" dirty="0">
                        <a:solidFill>
                          <a:srgbClr val="FF0000"/>
                        </a:solidFill>
                      </a:endParaRPr>
                    </a:p>
                  </a:txBody>
                  <a:tcPr marL="91450" marR="91450" marT="45712" marB="45712"/>
                </a:tc>
                <a:tc>
                  <a:txBody>
                    <a:bodyPr/>
                    <a:lstStyle/>
                    <a:p>
                      <a:pPr algn="ctr"/>
                      <a:r>
                        <a:rPr lang="zh-CN" altLang="en-US" sz="1600" dirty="0" smtClean="0">
                          <a:solidFill>
                            <a:srgbClr val="FF0000"/>
                          </a:solidFill>
                        </a:rPr>
                        <a:t>是</a:t>
                      </a:r>
                      <a:endParaRPr lang="zh-CN" altLang="en-US" sz="1600" dirty="0">
                        <a:solidFill>
                          <a:srgbClr val="FF0000"/>
                        </a:solidFill>
                      </a:endParaRPr>
                    </a:p>
                  </a:txBody>
                  <a:tcPr marL="91450" marR="91450" marT="45712" marB="45712"/>
                </a:tc>
                <a:tc>
                  <a:txBody>
                    <a:bodyPr/>
                    <a:lstStyle/>
                    <a:p>
                      <a:pPr algn="ctr"/>
                      <a:r>
                        <a:rPr lang="zh-CN" altLang="en-US" sz="1600" dirty="0" smtClean="0">
                          <a:solidFill>
                            <a:srgbClr val="00B050"/>
                          </a:solidFill>
                        </a:rPr>
                        <a:t>好</a:t>
                      </a:r>
                      <a:endParaRPr lang="zh-CN" altLang="en-US" sz="1600" dirty="0">
                        <a:solidFill>
                          <a:srgbClr val="00B050"/>
                        </a:solidFill>
                      </a:endParaRPr>
                    </a:p>
                  </a:txBody>
                  <a:tcPr marL="91450" marR="91450" marT="45712" marB="45712"/>
                </a:tc>
                <a:tc>
                  <a:txBody>
                    <a:bodyPr/>
                    <a:lstStyle/>
                    <a:p>
                      <a:pPr algn="ctr"/>
                      <a:r>
                        <a:rPr lang="zh-CN" altLang="en-US" sz="1600" dirty="0" smtClean="0">
                          <a:solidFill>
                            <a:srgbClr val="FF0000"/>
                          </a:solidFill>
                        </a:rPr>
                        <a:t>是</a:t>
                      </a:r>
                      <a:endParaRPr lang="zh-CN" altLang="en-US" sz="1600" dirty="0">
                        <a:solidFill>
                          <a:srgbClr val="FF0000"/>
                        </a:solidFill>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9</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00B050"/>
                          </a:solidFill>
                        </a:rPr>
                        <a:t>中年</a:t>
                      </a:r>
                      <a:endParaRPr lang="zh-CN" altLang="en-US" sz="1600" dirty="0">
                        <a:solidFill>
                          <a:srgbClr val="00B050"/>
                        </a:solidFill>
                      </a:endParaRPr>
                    </a:p>
                  </a:txBody>
                  <a:tcPr marL="91450" marR="91450" marT="45712" marB="45712"/>
                </a:tc>
                <a:tc>
                  <a:txBody>
                    <a:bodyPr/>
                    <a:lstStyle/>
                    <a:p>
                      <a:pPr algn="ctr"/>
                      <a:r>
                        <a:rPr lang="zh-CN" altLang="en-US" sz="1600" dirty="0" smtClean="0"/>
                        <a:t>否</a:t>
                      </a:r>
                      <a:endParaRPr lang="zh-CN" altLang="en-US" sz="1600" dirty="0"/>
                    </a:p>
                  </a:txBody>
                  <a:tcPr marL="91450" marR="91450" marT="45712" marB="45712"/>
                </a:tc>
                <a:tc>
                  <a:txBody>
                    <a:bodyPr/>
                    <a:lstStyle/>
                    <a:p>
                      <a:pPr algn="ctr"/>
                      <a:r>
                        <a:rPr lang="zh-CN" altLang="en-US" sz="1600" dirty="0" smtClean="0">
                          <a:solidFill>
                            <a:srgbClr val="FF0000"/>
                          </a:solidFill>
                        </a:rPr>
                        <a:t>是</a:t>
                      </a:r>
                      <a:endParaRPr lang="zh-CN" altLang="en-US" sz="1600" dirty="0">
                        <a:solidFill>
                          <a:srgbClr val="FF0000"/>
                        </a:solidFill>
                      </a:endParaRPr>
                    </a:p>
                  </a:txBody>
                  <a:tcPr marL="91450" marR="91450" marT="45712" marB="45712"/>
                </a:tc>
                <a:tc>
                  <a:txBody>
                    <a:bodyPr/>
                    <a:lstStyle/>
                    <a:p>
                      <a:pPr algn="ctr"/>
                      <a:r>
                        <a:rPr lang="zh-CN" altLang="en-US" sz="1600" dirty="0" smtClean="0">
                          <a:solidFill>
                            <a:schemeClr val="accent6">
                              <a:lumMod val="50000"/>
                            </a:schemeClr>
                          </a:solidFill>
                        </a:rPr>
                        <a:t>非常好</a:t>
                      </a:r>
                      <a:endParaRPr lang="zh-CN" altLang="en-US" sz="1600" dirty="0">
                        <a:solidFill>
                          <a:schemeClr val="accent6">
                            <a:lumMod val="50000"/>
                          </a:schemeClr>
                        </a:solidFill>
                      </a:endParaRPr>
                    </a:p>
                  </a:txBody>
                  <a:tcPr marL="91450" marR="91450" marT="45712" marB="45712"/>
                </a:tc>
                <a:tc>
                  <a:txBody>
                    <a:bodyPr/>
                    <a:lstStyle/>
                    <a:p>
                      <a:pPr algn="ctr"/>
                      <a:r>
                        <a:rPr lang="zh-CN" altLang="en-US" sz="1600" dirty="0" smtClean="0">
                          <a:solidFill>
                            <a:srgbClr val="FF0000"/>
                          </a:solidFill>
                        </a:rPr>
                        <a:t>是</a:t>
                      </a:r>
                      <a:endParaRPr lang="zh-CN" altLang="en-US" sz="1600" dirty="0">
                        <a:solidFill>
                          <a:srgbClr val="FF0000"/>
                        </a:solidFill>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10</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00B050"/>
                          </a:solidFill>
                        </a:rPr>
                        <a:t>中年</a:t>
                      </a:r>
                      <a:endParaRPr lang="zh-CN" altLang="en-US" sz="1600" dirty="0">
                        <a:solidFill>
                          <a:srgbClr val="00B050"/>
                        </a:solidFill>
                      </a:endParaRPr>
                    </a:p>
                  </a:txBody>
                  <a:tcPr marL="91450" marR="91450" marT="45712" marB="45712"/>
                </a:tc>
                <a:tc>
                  <a:txBody>
                    <a:bodyPr/>
                    <a:lstStyle/>
                    <a:p>
                      <a:pPr algn="ctr"/>
                      <a:r>
                        <a:rPr lang="zh-CN" altLang="en-US" sz="1600" dirty="0" smtClean="0"/>
                        <a:t>否</a:t>
                      </a:r>
                      <a:endParaRPr lang="zh-CN" altLang="en-US" sz="1600" dirty="0"/>
                    </a:p>
                  </a:txBody>
                  <a:tcPr marL="91450" marR="91450" marT="45712" marB="45712"/>
                </a:tc>
                <a:tc>
                  <a:txBody>
                    <a:bodyPr/>
                    <a:lstStyle/>
                    <a:p>
                      <a:pPr algn="ctr"/>
                      <a:r>
                        <a:rPr lang="zh-CN" altLang="en-US" sz="1600" dirty="0" smtClean="0">
                          <a:solidFill>
                            <a:srgbClr val="FF0000"/>
                          </a:solidFill>
                        </a:rPr>
                        <a:t>是</a:t>
                      </a:r>
                      <a:endParaRPr lang="zh-CN" altLang="en-US" sz="1600" dirty="0">
                        <a:solidFill>
                          <a:srgbClr val="FF0000"/>
                        </a:solidFill>
                      </a:endParaRPr>
                    </a:p>
                  </a:txBody>
                  <a:tcPr marL="91450" marR="91450" marT="45712" marB="45712"/>
                </a:tc>
                <a:tc>
                  <a:txBody>
                    <a:bodyPr/>
                    <a:lstStyle/>
                    <a:p>
                      <a:pPr algn="ctr"/>
                      <a:r>
                        <a:rPr lang="zh-CN" altLang="en-US" sz="1600" dirty="0" smtClean="0">
                          <a:solidFill>
                            <a:schemeClr val="accent6">
                              <a:lumMod val="50000"/>
                            </a:schemeClr>
                          </a:solidFill>
                        </a:rPr>
                        <a:t>非常好</a:t>
                      </a:r>
                      <a:endParaRPr lang="zh-CN" altLang="en-US" sz="1600" dirty="0">
                        <a:solidFill>
                          <a:schemeClr val="accent6">
                            <a:lumMod val="50000"/>
                          </a:schemeClr>
                        </a:solidFill>
                      </a:endParaRPr>
                    </a:p>
                  </a:txBody>
                  <a:tcPr marL="91450" marR="91450" marT="45712" marB="45712"/>
                </a:tc>
                <a:tc>
                  <a:txBody>
                    <a:bodyPr/>
                    <a:lstStyle/>
                    <a:p>
                      <a:pPr algn="ctr"/>
                      <a:r>
                        <a:rPr lang="zh-CN" altLang="en-US" sz="1600" dirty="0" smtClean="0">
                          <a:solidFill>
                            <a:srgbClr val="FF0000"/>
                          </a:solidFill>
                        </a:rPr>
                        <a:t>是</a:t>
                      </a:r>
                      <a:endParaRPr lang="zh-CN" altLang="en-US" sz="1600" dirty="0">
                        <a:solidFill>
                          <a:srgbClr val="FF0000"/>
                        </a:solidFill>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11</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chemeClr val="accent6">
                              <a:lumMod val="50000"/>
                            </a:schemeClr>
                          </a:solidFill>
                        </a:rPr>
                        <a:t>老年</a:t>
                      </a:r>
                      <a:endParaRPr lang="zh-CN" altLang="en-US" sz="1600" dirty="0">
                        <a:solidFill>
                          <a:schemeClr val="accent6">
                            <a:lumMod val="50000"/>
                          </a:schemeClr>
                        </a:solidFill>
                      </a:endParaRPr>
                    </a:p>
                  </a:txBody>
                  <a:tcPr marL="91450" marR="91450" marT="45712" marB="45712"/>
                </a:tc>
                <a:tc>
                  <a:txBody>
                    <a:bodyPr/>
                    <a:lstStyle/>
                    <a:p>
                      <a:pPr algn="ctr"/>
                      <a:r>
                        <a:rPr lang="zh-CN" altLang="en-US" sz="1600" dirty="0" smtClean="0"/>
                        <a:t>否</a:t>
                      </a:r>
                      <a:endParaRPr lang="zh-CN" altLang="en-US" sz="1600" dirty="0"/>
                    </a:p>
                  </a:txBody>
                  <a:tcPr marL="91450" marR="91450" marT="45712" marB="45712"/>
                </a:tc>
                <a:tc>
                  <a:txBody>
                    <a:bodyPr/>
                    <a:lstStyle/>
                    <a:p>
                      <a:pPr algn="ctr"/>
                      <a:r>
                        <a:rPr lang="zh-CN" altLang="en-US" sz="1600" dirty="0" smtClean="0">
                          <a:solidFill>
                            <a:srgbClr val="FF0000"/>
                          </a:solidFill>
                        </a:rPr>
                        <a:t>是</a:t>
                      </a:r>
                      <a:endParaRPr lang="zh-CN" altLang="en-US" sz="1600" dirty="0">
                        <a:solidFill>
                          <a:srgbClr val="FF0000"/>
                        </a:solidFill>
                      </a:endParaRPr>
                    </a:p>
                  </a:txBody>
                  <a:tcPr marL="91450" marR="91450" marT="45712" marB="45712"/>
                </a:tc>
                <a:tc>
                  <a:txBody>
                    <a:bodyPr/>
                    <a:lstStyle/>
                    <a:p>
                      <a:pPr algn="ctr"/>
                      <a:r>
                        <a:rPr lang="zh-CN" altLang="en-US" sz="1600" dirty="0" smtClean="0">
                          <a:solidFill>
                            <a:schemeClr val="accent6">
                              <a:lumMod val="50000"/>
                            </a:schemeClr>
                          </a:solidFill>
                        </a:rPr>
                        <a:t>非常好</a:t>
                      </a:r>
                      <a:endParaRPr lang="zh-CN" altLang="en-US" sz="1600" dirty="0">
                        <a:solidFill>
                          <a:schemeClr val="accent6">
                            <a:lumMod val="50000"/>
                          </a:schemeClr>
                        </a:solidFill>
                      </a:endParaRPr>
                    </a:p>
                  </a:txBody>
                  <a:tcPr marL="91450" marR="91450" marT="45712" marB="45712"/>
                </a:tc>
                <a:tc>
                  <a:txBody>
                    <a:bodyPr/>
                    <a:lstStyle/>
                    <a:p>
                      <a:pPr algn="ctr"/>
                      <a:r>
                        <a:rPr lang="zh-CN" altLang="en-US" sz="1600" dirty="0" smtClean="0">
                          <a:solidFill>
                            <a:srgbClr val="FF0000"/>
                          </a:solidFill>
                        </a:rPr>
                        <a:t>是</a:t>
                      </a:r>
                      <a:endParaRPr lang="zh-CN" altLang="en-US" sz="1600" dirty="0">
                        <a:solidFill>
                          <a:srgbClr val="FF0000"/>
                        </a:solidFill>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12</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chemeClr val="accent6">
                              <a:lumMod val="50000"/>
                            </a:schemeClr>
                          </a:solidFill>
                        </a:rPr>
                        <a:t>老年</a:t>
                      </a:r>
                      <a:endParaRPr lang="zh-CN" altLang="en-US" sz="1600" dirty="0">
                        <a:solidFill>
                          <a:schemeClr val="accent6">
                            <a:lumMod val="50000"/>
                          </a:schemeClr>
                        </a:solidFill>
                      </a:endParaRPr>
                    </a:p>
                  </a:txBody>
                  <a:tcPr marL="91450" marR="91450" marT="45712" marB="45712"/>
                </a:tc>
                <a:tc>
                  <a:txBody>
                    <a:bodyPr/>
                    <a:lstStyle/>
                    <a:p>
                      <a:pPr algn="ctr"/>
                      <a:r>
                        <a:rPr lang="zh-CN" altLang="en-US" sz="1600" dirty="0" smtClean="0"/>
                        <a:t>否</a:t>
                      </a:r>
                      <a:endParaRPr lang="zh-CN" altLang="en-US" sz="1600" dirty="0"/>
                    </a:p>
                  </a:txBody>
                  <a:tcPr marL="91450" marR="91450" marT="45712" marB="45712"/>
                </a:tc>
                <a:tc>
                  <a:txBody>
                    <a:bodyPr/>
                    <a:lstStyle/>
                    <a:p>
                      <a:pPr algn="ctr"/>
                      <a:r>
                        <a:rPr lang="zh-CN" altLang="en-US" sz="1600" dirty="0" smtClean="0">
                          <a:solidFill>
                            <a:srgbClr val="FF0000"/>
                          </a:solidFill>
                        </a:rPr>
                        <a:t>是</a:t>
                      </a:r>
                      <a:endParaRPr lang="zh-CN" altLang="en-US" sz="1600" dirty="0">
                        <a:solidFill>
                          <a:srgbClr val="FF0000"/>
                        </a:solidFill>
                      </a:endParaRPr>
                    </a:p>
                  </a:txBody>
                  <a:tcPr marL="91450" marR="91450" marT="45712" marB="45712"/>
                </a:tc>
                <a:tc>
                  <a:txBody>
                    <a:bodyPr/>
                    <a:lstStyle/>
                    <a:p>
                      <a:pPr algn="ctr"/>
                      <a:r>
                        <a:rPr lang="zh-CN" altLang="en-US" sz="1600" dirty="0" smtClean="0">
                          <a:solidFill>
                            <a:srgbClr val="00B050"/>
                          </a:solidFill>
                        </a:rPr>
                        <a:t>好</a:t>
                      </a:r>
                      <a:endParaRPr lang="zh-CN" altLang="en-US" sz="1600" dirty="0">
                        <a:solidFill>
                          <a:srgbClr val="00B050"/>
                        </a:solidFill>
                      </a:endParaRPr>
                    </a:p>
                  </a:txBody>
                  <a:tcPr marL="91450" marR="91450" marT="45712" marB="45712"/>
                </a:tc>
                <a:tc>
                  <a:txBody>
                    <a:bodyPr/>
                    <a:lstStyle/>
                    <a:p>
                      <a:pPr algn="ctr"/>
                      <a:r>
                        <a:rPr lang="zh-CN" altLang="en-US" sz="1600" dirty="0" smtClean="0">
                          <a:solidFill>
                            <a:srgbClr val="FF0000"/>
                          </a:solidFill>
                        </a:rPr>
                        <a:t>是</a:t>
                      </a:r>
                      <a:endParaRPr lang="zh-CN" altLang="en-US" sz="1600" dirty="0">
                        <a:solidFill>
                          <a:srgbClr val="FF0000"/>
                        </a:solidFill>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13</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chemeClr val="accent6">
                              <a:lumMod val="50000"/>
                            </a:schemeClr>
                          </a:solidFill>
                        </a:rPr>
                        <a:t>老年</a:t>
                      </a:r>
                      <a:endParaRPr lang="zh-CN" altLang="en-US" sz="1600" dirty="0">
                        <a:solidFill>
                          <a:schemeClr val="accent6">
                            <a:lumMod val="50000"/>
                          </a:schemeClr>
                        </a:solidFill>
                      </a:endParaRPr>
                    </a:p>
                  </a:txBody>
                  <a:tcPr marL="91450" marR="91450" marT="45712" marB="45712"/>
                </a:tc>
                <a:tc>
                  <a:txBody>
                    <a:bodyPr/>
                    <a:lstStyle/>
                    <a:p>
                      <a:pPr algn="ctr"/>
                      <a:r>
                        <a:rPr lang="zh-CN" altLang="en-US" sz="1600" dirty="0" smtClean="0">
                          <a:solidFill>
                            <a:srgbClr val="FF0000"/>
                          </a:solidFill>
                        </a:rPr>
                        <a:t>是</a:t>
                      </a:r>
                      <a:endParaRPr lang="zh-CN" altLang="en-US" sz="1600" dirty="0">
                        <a:solidFill>
                          <a:srgbClr val="FF0000"/>
                        </a:solidFill>
                      </a:endParaRPr>
                    </a:p>
                  </a:txBody>
                  <a:tcPr marL="91450" marR="91450" marT="45712" marB="45712"/>
                </a:tc>
                <a:tc>
                  <a:txBody>
                    <a:bodyPr/>
                    <a:lstStyle/>
                    <a:p>
                      <a:pPr algn="ctr"/>
                      <a:r>
                        <a:rPr lang="zh-CN" altLang="en-US" sz="1600" dirty="0" smtClean="0"/>
                        <a:t>否</a:t>
                      </a:r>
                      <a:endParaRPr lang="zh-CN" altLang="en-US" sz="1600" dirty="0"/>
                    </a:p>
                  </a:txBody>
                  <a:tcPr marL="91450" marR="91450" marT="45712" marB="45712"/>
                </a:tc>
                <a:tc>
                  <a:txBody>
                    <a:bodyPr/>
                    <a:lstStyle/>
                    <a:p>
                      <a:pPr algn="ctr"/>
                      <a:r>
                        <a:rPr lang="zh-CN" altLang="en-US" sz="1600" dirty="0" smtClean="0">
                          <a:solidFill>
                            <a:srgbClr val="00B050"/>
                          </a:solidFill>
                        </a:rPr>
                        <a:t>好</a:t>
                      </a:r>
                      <a:endParaRPr lang="zh-CN" altLang="en-US" sz="1600" dirty="0">
                        <a:solidFill>
                          <a:srgbClr val="00B050"/>
                        </a:solidFill>
                      </a:endParaRPr>
                    </a:p>
                  </a:txBody>
                  <a:tcPr marL="91450" marR="91450" marT="45712" marB="45712"/>
                </a:tc>
                <a:tc>
                  <a:txBody>
                    <a:bodyPr/>
                    <a:lstStyle/>
                    <a:p>
                      <a:pPr algn="ctr"/>
                      <a:r>
                        <a:rPr lang="zh-CN" altLang="en-US" sz="1600" dirty="0" smtClean="0">
                          <a:solidFill>
                            <a:srgbClr val="FF0000"/>
                          </a:solidFill>
                        </a:rPr>
                        <a:t>是</a:t>
                      </a:r>
                      <a:endParaRPr lang="zh-CN" altLang="en-US" sz="1600" dirty="0">
                        <a:solidFill>
                          <a:srgbClr val="FF0000"/>
                        </a:solidFill>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14</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chemeClr val="accent6">
                              <a:lumMod val="50000"/>
                            </a:schemeClr>
                          </a:solidFill>
                        </a:rPr>
                        <a:t>老年</a:t>
                      </a:r>
                      <a:endParaRPr lang="zh-CN" altLang="en-US" sz="1600" dirty="0">
                        <a:solidFill>
                          <a:schemeClr val="accent6">
                            <a:lumMod val="50000"/>
                          </a:schemeClr>
                        </a:solidFill>
                      </a:endParaRPr>
                    </a:p>
                  </a:txBody>
                  <a:tcPr marL="91450" marR="91450" marT="45712" marB="45712"/>
                </a:tc>
                <a:tc>
                  <a:txBody>
                    <a:bodyPr/>
                    <a:lstStyle/>
                    <a:p>
                      <a:pPr algn="ctr"/>
                      <a:r>
                        <a:rPr lang="zh-CN" altLang="en-US" sz="1600" dirty="0" smtClean="0">
                          <a:solidFill>
                            <a:srgbClr val="FF0000"/>
                          </a:solidFill>
                        </a:rPr>
                        <a:t>是</a:t>
                      </a:r>
                      <a:endParaRPr lang="zh-CN" altLang="en-US" sz="1600" dirty="0">
                        <a:solidFill>
                          <a:srgbClr val="FF0000"/>
                        </a:solidFill>
                      </a:endParaRPr>
                    </a:p>
                  </a:txBody>
                  <a:tcPr marL="91450" marR="91450" marT="45712" marB="45712"/>
                </a:tc>
                <a:tc>
                  <a:txBody>
                    <a:bodyPr/>
                    <a:lstStyle/>
                    <a:p>
                      <a:pPr algn="ctr"/>
                      <a:r>
                        <a:rPr lang="zh-CN" altLang="en-US" sz="1600" dirty="0" smtClean="0"/>
                        <a:t>否</a:t>
                      </a:r>
                      <a:endParaRPr lang="zh-CN" altLang="en-US" sz="1600" dirty="0"/>
                    </a:p>
                  </a:txBody>
                  <a:tcPr marL="91450" marR="91450" marT="45712" marB="45712"/>
                </a:tc>
                <a:tc>
                  <a:txBody>
                    <a:bodyPr/>
                    <a:lstStyle/>
                    <a:p>
                      <a:pPr algn="ctr"/>
                      <a:r>
                        <a:rPr lang="zh-CN" altLang="en-US" sz="1600" dirty="0" smtClean="0">
                          <a:solidFill>
                            <a:schemeClr val="accent6">
                              <a:lumMod val="50000"/>
                            </a:schemeClr>
                          </a:solidFill>
                        </a:rPr>
                        <a:t>非常好</a:t>
                      </a:r>
                      <a:endParaRPr lang="zh-CN" altLang="en-US" sz="1600" dirty="0">
                        <a:solidFill>
                          <a:schemeClr val="accent6">
                            <a:lumMod val="50000"/>
                          </a:schemeClr>
                        </a:solidFill>
                      </a:endParaRPr>
                    </a:p>
                  </a:txBody>
                  <a:tcPr marL="91450" marR="91450" marT="45712" marB="45712"/>
                </a:tc>
                <a:tc>
                  <a:txBody>
                    <a:bodyPr/>
                    <a:lstStyle/>
                    <a:p>
                      <a:pPr algn="ctr"/>
                      <a:r>
                        <a:rPr lang="zh-CN" altLang="en-US" sz="1600" dirty="0" smtClean="0">
                          <a:solidFill>
                            <a:srgbClr val="FF0000"/>
                          </a:solidFill>
                        </a:rPr>
                        <a:t>是</a:t>
                      </a:r>
                      <a:endParaRPr lang="zh-CN" altLang="en-US" sz="1600" dirty="0">
                        <a:solidFill>
                          <a:srgbClr val="FF0000"/>
                        </a:solidFill>
                      </a:endParaRPr>
                    </a:p>
                  </a:txBody>
                  <a:tcPr marL="91450" marR="91450" marT="45712" marB="45712"/>
                </a:tc>
              </a:tr>
              <a:tr h="304781">
                <a:tc>
                  <a:txBody>
                    <a:bodyPr/>
                    <a:lstStyle/>
                    <a:p>
                      <a:pPr algn="ctr"/>
                      <a:r>
                        <a:rPr lang="en-US" altLang="zh-CN" sz="1600" dirty="0" smtClean="0">
                          <a:latin typeface="Times New Roman" pitchFamily="18" charset="0"/>
                          <a:cs typeface="Times New Roman" pitchFamily="18" charset="0"/>
                        </a:rPr>
                        <a:t>15</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400" dirty="0" smtClean="0">
                          <a:solidFill>
                            <a:schemeClr val="accent6">
                              <a:lumMod val="50000"/>
                            </a:schemeClr>
                          </a:solidFill>
                        </a:rPr>
                        <a:t>老年</a:t>
                      </a:r>
                      <a:endParaRPr lang="zh-CN" altLang="en-US" sz="1400" dirty="0">
                        <a:solidFill>
                          <a:schemeClr val="accent6">
                            <a:lumMod val="50000"/>
                          </a:schemeClr>
                        </a:solidFill>
                      </a:endParaRPr>
                    </a:p>
                  </a:txBody>
                  <a:tcPr marL="91450" marR="91450" marT="45712" marB="45712"/>
                </a:tc>
                <a:tc>
                  <a:txBody>
                    <a:bodyPr/>
                    <a:lstStyle/>
                    <a:p>
                      <a:pPr algn="ctr"/>
                      <a:r>
                        <a:rPr lang="zh-CN" altLang="en-US" sz="1400" dirty="0" smtClean="0"/>
                        <a:t>否</a:t>
                      </a:r>
                      <a:endParaRPr lang="zh-CN" altLang="en-US" sz="1400" dirty="0"/>
                    </a:p>
                  </a:txBody>
                  <a:tcPr marL="91450" marR="91450" marT="45712" marB="45712"/>
                </a:tc>
                <a:tc>
                  <a:txBody>
                    <a:bodyPr/>
                    <a:lstStyle/>
                    <a:p>
                      <a:pPr algn="ctr"/>
                      <a:r>
                        <a:rPr lang="zh-CN" altLang="en-US" sz="1400" dirty="0" smtClean="0"/>
                        <a:t>否</a:t>
                      </a:r>
                      <a:endParaRPr lang="zh-CN" altLang="en-US" sz="1400" dirty="0"/>
                    </a:p>
                  </a:txBody>
                  <a:tcPr marL="91450" marR="91450" marT="45712" marB="45712"/>
                </a:tc>
                <a:tc>
                  <a:txBody>
                    <a:bodyPr/>
                    <a:lstStyle/>
                    <a:p>
                      <a:pPr algn="ctr"/>
                      <a:r>
                        <a:rPr lang="zh-CN" altLang="en-US" sz="1400" dirty="0" smtClean="0">
                          <a:solidFill>
                            <a:srgbClr val="FF0000"/>
                          </a:solidFill>
                        </a:rPr>
                        <a:t>一般</a:t>
                      </a:r>
                      <a:endParaRPr lang="zh-CN" altLang="en-US" sz="1400" dirty="0">
                        <a:solidFill>
                          <a:srgbClr val="FF0000"/>
                        </a:solidFill>
                      </a:endParaRPr>
                    </a:p>
                  </a:txBody>
                  <a:tcPr marL="91450" marR="91450" marT="45712" marB="45712"/>
                </a:tc>
                <a:tc>
                  <a:txBody>
                    <a:bodyPr/>
                    <a:lstStyle/>
                    <a:p>
                      <a:pPr algn="ctr"/>
                      <a:r>
                        <a:rPr lang="zh-CN" altLang="en-US" sz="1400" dirty="0" smtClean="0"/>
                        <a:t>否</a:t>
                      </a:r>
                      <a:endParaRPr lang="zh-CN" altLang="en-US" sz="1400" dirty="0"/>
                    </a:p>
                  </a:txBody>
                  <a:tcPr marL="91450" marR="91450" marT="45712" marB="45712"/>
                </a:tc>
              </a:tr>
            </a:tbl>
          </a:graphicData>
        </a:graphic>
      </p:graphicFrame>
      <p:sp>
        <p:nvSpPr>
          <p:cNvPr id="9" name="TextBox 8"/>
          <p:cNvSpPr txBox="1"/>
          <p:nvPr/>
        </p:nvSpPr>
        <p:spPr>
          <a:xfrm>
            <a:off x="539552" y="163511"/>
            <a:ext cx="184731" cy="584775"/>
          </a:xfrm>
          <a:prstGeom prst="rect">
            <a:avLst/>
          </a:prstGeom>
          <a:noFill/>
        </p:spPr>
        <p:txBody>
          <a:bodyPr wrap="none">
            <a:spAutoFit/>
          </a:bodyPr>
          <a:lstStyle/>
          <a:p>
            <a:pPr fontAlgn="base">
              <a:lnSpc>
                <a:spcPct val="80000"/>
              </a:lnSpc>
              <a:spcBef>
                <a:spcPct val="0"/>
              </a:spcBef>
              <a:spcAft>
                <a:spcPct val="0"/>
              </a:spcAft>
              <a:defRPr/>
            </a:pPr>
            <a:endParaRPr lang="en-US" altLang="zh-CN" sz="4000" b="1" dirty="0">
              <a:solidFill>
                <a:schemeClr val="accent1"/>
              </a:solidFill>
              <a:latin typeface="黑体" pitchFamily="49" charset="-122"/>
              <a:ea typeface="黑体" pitchFamily="49" charset="-122"/>
              <a:cs typeface="+mj-cs"/>
            </a:endParaRPr>
          </a:p>
        </p:txBody>
      </p:sp>
      <p:cxnSp>
        <p:nvCxnSpPr>
          <p:cNvPr id="11" name="直接连接符 10"/>
          <p:cNvCxnSpPr/>
          <p:nvPr/>
        </p:nvCxnSpPr>
        <p:spPr>
          <a:xfrm>
            <a:off x="7452320" y="1052736"/>
            <a:ext cx="0" cy="5327650"/>
          </a:xfrm>
          <a:prstGeom prst="line">
            <a:avLst/>
          </a:prstGeom>
        </p:spPr>
        <p:style>
          <a:lnRef idx="3">
            <a:schemeClr val="accent2"/>
          </a:lnRef>
          <a:fillRef idx="0">
            <a:schemeClr val="accent2"/>
          </a:fillRef>
          <a:effectRef idx="2">
            <a:schemeClr val="accent2"/>
          </a:effectRef>
          <a:fontRef idx="minor">
            <a:schemeClr val="tx1"/>
          </a:fontRef>
        </p:style>
      </p:cxnSp>
      <p:sp>
        <p:nvSpPr>
          <p:cNvPr id="2" name="圆角矩形 1"/>
          <p:cNvSpPr/>
          <p:nvPr/>
        </p:nvSpPr>
        <p:spPr>
          <a:xfrm>
            <a:off x="0" y="5949950"/>
            <a:ext cx="755650" cy="358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smtClean="0"/>
              <a:t>条件熵</a:t>
            </a:r>
            <a:endParaRPr lang="zh-CN" altLang="en-US" sz="1400" dirty="0"/>
          </a:p>
        </p:txBody>
      </p:sp>
      <p:sp>
        <p:nvSpPr>
          <p:cNvPr id="6" name="圆角矩形 5">
            <a:hlinkClick r:id="rId2" action="ppaction://hlinksldjump"/>
          </p:cNvPr>
          <p:cNvSpPr/>
          <p:nvPr/>
        </p:nvSpPr>
        <p:spPr>
          <a:xfrm>
            <a:off x="19136" y="5517232"/>
            <a:ext cx="755650" cy="3603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smtClean="0"/>
              <a:t>熵</a:t>
            </a:r>
            <a:endParaRPr lang="zh-CN" altLang="en-US" sz="1400" dirty="0"/>
          </a:p>
        </p:txBody>
      </p:sp>
      <p:sp>
        <p:nvSpPr>
          <p:cNvPr id="3" name="标题 2"/>
          <p:cNvSpPr>
            <a:spLocks noGrp="1"/>
          </p:cNvSpPr>
          <p:nvPr>
            <p:ph type="title"/>
          </p:nvPr>
        </p:nvSpPr>
        <p:spPr/>
        <p:txBody>
          <a:bodyPr/>
          <a:lstStyle/>
          <a:p>
            <a:pPr rtl="0" eaLnBrk="1" fontAlgn="base" latinLnBrk="0" hangingPunct="1"/>
            <a:r>
              <a:rPr lang="zh-CN" altLang="zh-CN" sz="4000" b="1" dirty="0">
                <a:solidFill>
                  <a:srgbClr val="03001A"/>
                </a:solidFill>
                <a:latin typeface="黑体" pitchFamily="49" charset="-122"/>
                <a:ea typeface="黑体" pitchFamily="49" charset="-122"/>
              </a:rPr>
              <a:t>例</a:t>
            </a:r>
            <a:r>
              <a:rPr lang="en-US" altLang="zh-CN" sz="4000" b="1" dirty="0">
                <a:solidFill>
                  <a:srgbClr val="03001A"/>
                </a:solidFill>
                <a:latin typeface="黑体" pitchFamily="49" charset="-122"/>
                <a:ea typeface="黑体" pitchFamily="49" charset="-122"/>
              </a:rPr>
              <a:t>1</a:t>
            </a:r>
            <a:r>
              <a:rPr lang="zh-CN" altLang="zh-CN" sz="4000" b="1" dirty="0">
                <a:solidFill>
                  <a:srgbClr val="03001A"/>
                </a:solidFill>
                <a:latin typeface="黑体" pitchFamily="49" charset="-122"/>
                <a:ea typeface="黑体" pitchFamily="49" charset="-122"/>
              </a:rPr>
              <a:t>：信贷类别预测样本</a:t>
            </a:r>
          </a:p>
        </p:txBody>
      </p:sp>
      <p:sp>
        <p:nvSpPr>
          <p:cNvPr id="8" name="圆角矩形 7">
            <a:hlinkClick r:id="rId3" action="ppaction://hlinksldjump"/>
          </p:cNvPr>
          <p:cNvSpPr/>
          <p:nvPr/>
        </p:nvSpPr>
        <p:spPr>
          <a:xfrm>
            <a:off x="0" y="6380386"/>
            <a:ext cx="755650" cy="358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smtClean="0"/>
              <a:t>增益</a:t>
            </a:r>
            <a:endParaRPr lang="zh-CN" altLang="en-US" sz="1400" dirty="0"/>
          </a:p>
        </p:txBody>
      </p:sp>
    </p:spTree>
    <p:extLst>
      <p:ext uri="{BB962C8B-B14F-4D97-AF65-F5344CB8AC3E}">
        <p14:creationId xmlns:p14="http://schemas.microsoft.com/office/powerpoint/2010/main" val="3340291586"/>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91" name="组合 4"/>
          <p:cNvGrpSpPr>
            <a:grpSpLocks/>
          </p:cNvGrpSpPr>
          <p:nvPr/>
        </p:nvGrpSpPr>
        <p:grpSpPr bwMode="auto">
          <a:xfrm>
            <a:off x="701675" y="908049"/>
            <a:ext cx="4048125" cy="2736851"/>
            <a:chOff x="1344986" y="1700809"/>
            <a:chExt cx="4048124" cy="2735983"/>
          </a:xfrm>
        </p:grpSpPr>
        <p:graphicFrame>
          <p:nvGraphicFramePr>
            <p:cNvPr id="41999" name="对象 2"/>
            <p:cNvGraphicFramePr>
              <a:graphicFrameLocks noChangeAspect="1"/>
            </p:cNvGraphicFramePr>
            <p:nvPr>
              <p:extLst>
                <p:ext uri="{D42A27DB-BD31-4B8C-83A1-F6EECF244321}">
                  <p14:modId xmlns:p14="http://schemas.microsoft.com/office/powerpoint/2010/main" val="3158266926"/>
                </p:ext>
              </p:extLst>
            </p:nvPr>
          </p:nvGraphicFramePr>
          <p:xfrm>
            <a:off x="1344986" y="2284825"/>
            <a:ext cx="4048124" cy="2151967"/>
          </p:xfrm>
          <a:graphic>
            <a:graphicData uri="http://schemas.openxmlformats.org/presentationml/2006/ole">
              <mc:AlternateContent xmlns:mc="http://schemas.openxmlformats.org/markup-compatibility/2006">
                <mc:Choice xmlns:v="urn:schemas-microsoft-com:vml" Requires="v">
                  <p:oleObj spid="_x0000_s21780" name="Equation" r:id="rId4" imgW="6769080" imgH="3848040" progId="Equation.DSMT4">
                    <p:embed/>
                  </p:oleObj>
                </mc:Choice>
                <mc:Fallback>
                  <p:oleObj name="Equation" r:id="rId4" imgW="6769080" imgH="3848040" progId="Equation.DSMT4">
                    <p:embed/>
                    <p:pic>
                      <p:nvPicPr>
                        <p:cNvPr id="0" name=""/>
                        <p:cNvPicPr>
                          <a:picLocks noChangeAspect="1" noChangeArrowheads="1"/>
                        </p:cNvPicPr>
                        <p:nvPr/>
                      </p:nvPicPr>
                      <p:blipFill>
                        <a:blip r:embed="rId5"/>
                        <a:srcRect/>
                        <a:stretch>
                          <a:fillRect/>
                        </a:stretch>
                      </p:blipFill>
                      <p:spPr bwMode="auto">
                        <a:xfrm>
                          <a:off x="1344986" y="2284825"/>
                          <a:ext cx="4048124" cy="2151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000" name="对象 7"/>
            <p:cNvGraphicFramePr>
              <a:graphicFrameLocks noChangeAspect="1"/>
            </p:cNvGraphicFramePr>
            <p:nvPr/>
          </p:nvGraphicFramePr>
          <p:xfrm>
            <a:off x="2123728" y="1700809"/>
            <a:ext cx="3083447" cy="533732"/>
          </p:xfrm>
          <a:graphic>
            <a:graphicData uri="http://schemas.openxmlformats.org/presentationml/2006/ole">
              <mc:AlternateContent xmlns:mc="http://schemas.openxmlformats.org/markup-compatibility/2006">
                <mc:Choice xmlns:v="urn:schemas-microsoft-com:vml" Requires="v">
                  <p:oleObj spid="_x0000_s21781" name="Equation" r:id="rId6" imgW="4838700" imgH="825500" progId="Equation.DSMT4">
                    <p:embed/>
                  </p:oleObj>
                </mc:Choice>
                <mc:Fallback>
                  <p:oleObj name="Equation" r:id="rId6" imgW="4838700" imgH="8255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3728" y="1700809"/>
                          <a:ext cx="3083447" cy="53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 name="TextBox 1"/>
          <p:cNvSpPr txBox="1">
            <a:spLocks noChangeArrowheads="1"/>
          </p:cNvSpPr>
          <p:nvPr/>
        </p:nvSpPr>
        <p:spPr bwMode="auto">
          <a:xfrm>
            <a:off x="827088" y="68263"/>
            <a:ext cx="7129462" cy="587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PMingLiU" pitchFamily="2" charset="-120"/>
              </a:defRPr>
            </a:lvl1pPr>
            <a:lvl2pPr marL="742950" indent="-285750" eaLnBrk="0" hangingPunct="0">
              <a:defRPr sz="2400">
                <a:solidFill>
                  <a:schemeClr val="tx1"/>
                </a:solidFill>
                <a:latin typeface="Times New Roman" pitchFamily="18" charset="0"/>
                <a:ea typeface="PMingLiU" pitchFamily="2" charset="-120"/>
              </a:defRPr>
            </a:lvl2pPr>
            <a:lvl3pPr marL="1143000" indent="-228600" eaLnBrk="0" hangingPunct="0">
              <a:defRPr sz="2400">
                <a:solidFill>
                  <a:schemeClr val="tx1"/>
                </a:solidFill>
                <a:latin typeface="Times New Roman" pitchFamily="18" charset="0"/>
                <a:ea typeface="PMingLiU" pitchFamily="2" charset="-120"/>
              </a:defRPr>
            </a:lvl3pPr>
            <a:lvl4pPr marL="1600200" indent="-228600" eaLnBrk="0" hangingPunct="0">
              <a:defRPr sz="2400">
                <a:solidFill>
                  <a:schemeClr val="tx1"/>
                </a:solidFill>
                <a:latin typeface="Times New Roman" pitchFamily="18" charset="0"/>
                <a:ea typeface="PMingLiU" pitchFamily="2" charset="-120"/>
              </a:defRPr>
            </a:lvl4pPr>
            <a:lvl5pPr marL="2057400" indent="-228600" eaLnBrk="0" hangingPunct="0">
              <a:defRPr sz="2400">
                <a:solidFill>
                  <a:schemeClr val="tx1"/>
                </a:solidFill>
                <a:latin typeface="Times New Roman" pitchFamily="18" charset="0"/>
                <a:ea typeface="PMingLiU" pitchFamily="2" charset="-120"/>
              </a:defRPr>
            </a:lvl5pPr>
            <a:lvl6pPr marL="25146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6pPr>
            <a:lvl7pPr marL="29718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7pPr>
            <a:lvl8pPr marL="34290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8pPr>
            <a:lvl9pPr marL="38862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9pPr>
          </a:lstStyle>
          <a:p>
            <a:pPr eaLnBrk="1" fontAlgn="base" hangingPunct="1">
              <a:lnSpc>
                <a:spcPct val="80000"/>
              </a:lnSpc>
              <a:spcBef>
                <a:spcPct val="0"/>
              </a:spcBef>
              <a:spcAft>
                <a:spcPct val="0"/>
              </a:spcAft>
              <a:defRPr/>
            </a:pPr>
            <a:endParaRPr lang="zh-CN" altLang="en-US" sz="4000" b="1" dirty="0">
              <a:solidFill>
                <a:schemeClr val="accent1"/>
              </a:solidFill>
              <a:latin typeface="黑体" pitchFamily="49" charset="-122"/>
              <a:ea typeface="黑体" pitchFamily="49" charset="-122"/>
              <a:cs typeface="+mj-cs"/>
            </a:endParaRPr>
          </a:p>
        </p:txBody>
      </p:sp>
      <p:grpSp>
        <p:nvGrpSpPr>
          <p:cNvPr id="3" name="组合 2"/>
          <p:cNvGrpSpPr/>
          <p:nvPr/>
        </p:nvGrpSpPr>
        <p:grpSpPr>
          <a:xfrm>
            <a:off x="5508104" y="1196752"/>
            <a:ext cx="3384376" cy="1728192"/>
            <a:chOff x="5292080" y="1268760"/>
            <a:chExt cx="3384376" cy="1728192"/>
          </a:xfrm>
        </p:grpSpPr>
        <p:sp>
          <p:nvSpPr>
            <p:cNvPr id="2" name="圆角矩形 1"/>
            <p:cNvSpPr/>
            <p:nvPr/>
          </p:nvSpPr>
          <p:spPr>
            <a:xfrm>
              <a:off x="5292080" y="1268760"/>
              <a:ext cx="3384376" cy="172819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aphicFrame>
          <p:nvGraphicFramePr>
            <p:cNvPr id="41998" name="对象 9"/>
            <p:cNvGraphicFramePr>
              <a:graphicFrameLocks noChangeAspect="1"/>
            </p:cNvGraphicFramePr>
            <p:nvPr>
              <p:extLst>
                <p:ext uri="{D42A27DB-BD31-4B8C-83A1-F6EECF244321}">
                  <p14:modId xmlns:p14="http://schemas.microsoft.com/office/powerpoint/2010/main" val="3155347830"/>
                </p:ext>
              </p:extLst>
            </p:nvPr>
          </p:nvGraphicFramePr>
          <p:xfrm>
            <a:off x="5580063" y="1484313"/>
            <a:ext cx="2946400" cy="1203325"/>
          </p:xfrm>
          <a:graphic>
            <a:graphicData uri="http://schemas.openxmlformats.org/presentationml/2006/ole">
              <mc:AlternateContent xmlns:mc="http://schemas.openxmlformats.org/markup-compatibility/2006">
                <mc:Choice xmlns:v="urn:schemas-microsoft-com:vml" Requires="v">
                  <p:oleObj spid="_x0000_s21782" name="Equation" r:id="rId8" imgW="4622800" imgH="1866900" progId="Equation.DSMT4">
                    <p:embed/>
                  </p:oleObj>
                </mc:Choice>
                <mc:Fallback>
                  <p:oleObj name="Equation" r:id="rId8" imgW="4622800" imgH="18669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80063" y="1484313"/>
                          <a:ext cx="294640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 name="标题 4"/>
          <p:cNvSpPr>
            <a:spLocks noGrp="1"/>
          </p:cNvSpPr>
          <p:nvPr>
            <p:ph type="title" idx="4294967295"/>
          </p:nvPr>
        </p:nvSpPr>
        <p:spPr>
          <a:xfrm>
            <a:off x="395536" y="336735"/>
            <a:ext cx="8229600" cy="1143000"/>
          </a:xfrm>
          <a:prstGeom prst="rect">
            <a:avLst/>
          </a:prstGeom>
        </p:spPr>
        <p:txBody>
          <a:bodyPr/>
          <a:lstStyle/>
          <a:p>
            <a:pPr rtl="0" eaLnBrk="1" fontAlgn="base" latinLnBrk="0" hangingPunct="1"/>
            <a:r>
              <a:rPr lang="zh-CN" altLang="zh-CN" sz="4000" b="1" dirty="0">
                <a:solidFill>
                  <a:srgbClr val="03001A"/>
                </a:solidFill>
                <a:latin typeface="黑体" pitchFamily="49" charset="-122"/>
                <a:ea typeface="黑体" pitchFamily="49" charset="-122"/>
              </a:rPr>
              <a:t>样本空间符号表达：</a:t>
            </a:r>
          </a:p>
        </p:txBody>
      </p:sp>
      <p:grpSp>
        <p:nvGrpSpPr>
          <p:cNvPr id="9" name="组合 8"/>
          <p:cNvGrpSpPr/>
          <p:nvPr/>
        </p:nvGrpSpPr>
        <p:grpSpPr>
          <a:xfrm>
            <a:off x="822524" y="3789040"/>
            <a:ext cx="6408738" cy="1367780"/>
            <a:chOff x="976139" y="4005064"/>
            <a:chExt cx="6408738" cy="1367780"/>
          </a:xfrm>
        </p:grpSpPr>
        <p:sp>
          <p:nvSpPr>
            <p:cNvPr id="13" name="圆角矩形 12"/>
            <p:cNvSpPr/>
            <p:nvPr/>
          </p:nvSpPr>
          <p:spPr>
            <a:xfrm>
              <a:off x="976139" y="4005064"/>
              <a:ext cx="6408738" cy="136778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graphicFrame>
          <p:nvGraphicFramePr>
            <p:cNvPr id="41994" name="对象 4"/>
            <p:cNvGraphicFramePr>
              <a:graphicFrameLocks noChangeAspect="1"/>
            </p:cNvGraphicFramePr>
            <p:nvPr>
              <p:extLst>
                <p:ext uri="{D42A27DB-BD31-4B8C-83A1-F6EECF244321}">
                  <p14:modId xmlns:p14="http://schemas.microsoft.com/office/powerpoint/2010/main" val="3090032089"/>
                </p:ext>
              </p:extLst>
            </p:nvPr>
          </p:nvGraphicFramePr>
          <p:xfrm>
            <a:off x="1115616" y="4782378"/>
            <a:ext cx="5410050" cy="567968"/>
          </p:xfrm>
          <a:graphic>
            <a:graphicData uri="http://schemas.openxmlformats.org/presentationml/2006/ole">
              <mc:AlternateContent xmlns:mc="http://schemas.openxmlformats.org/markup-compatibility/2006">
                <mc:Choice xmlns:v="urn:schemas-microsoft-com:vml" Requires="v">
                  <p:oleObj spid="_x0000_s21783" name="Equation" r:id="rId10" imgW="9385200" imgH="876240" progId="Equation.DSMT4">
                    <p:embed/>
                  </p:oleObj>
                </mc:Choice>
                <mc:Fallback>
                  <p:oleObj name="Equation" r:id="rId10" imgW="9385200" imgH="876240" progId="Equation.DSMT4">
                    <p:embed/>
                    <p:pic>
                      <p:nvPicPr>
                        <p:cNvPr id="0" name=""/>
                        <p:cNvPicPr>
                          <a:picLocks noChangeAspect="1" noChangeArrowheads="1"/>
                        </p:cNvPicPr>
                        <p:nvPr/>
                      </p:nvPicPr>
                      <p:blipFill>
                        <a:blip r:embed="rId11"/>
                        <a:srcRect/>
                        <a:stretch>
                          <a:fillRect/>
                        </a:stretch>
                      </p:blipFill>
                      <p:spPr bwMode="auto">
                        <a:xfrm>
                          <a:off x="1115616" y="4782378"/>
                          <a:ext cx="5410050" cy="567968"/>
                        </a:xfrm>
                        <a:prstGeom prst="rect">
                          <a:avLst/>
                        </a:prstGeom>
                        <a:noFill/>
                        <a:ln>
                          <a:noFill/>
                        </a:ln>
                        <a:extLst/>
                      </p:spPr>
                    </p:pic>
                  </p:oleObj>
                </mc:Fallback>
              </mc:AlternateContent>
            </a:graphicData>
          </a:graphic>
        </p:graphicFrame>
        <p:graphicFrame>
          <p:nvGraphicFramePr>
            <p:cNvPr id="20" name="对象 6"/>
            <p:cNvGraphicFramePr>
              <a:graphicFrameLocks noChangeAspect="1"/>
            </p:cNvGraphicFramePr>
            <p:nvPr>
              <p:extLst>
                <p:ext uri="{D42A27DB-BD31-4B8C-83A1-F6EECF244321}">
                  <p14:modId xmlns:p14="http://schemas.microsoft.com/office/powerpoint/2010/main" val="688747971"/>
                </p:ext>
              </p:extLst>
            </p:nvPr>
          </p:nvGraphicFramePr>
          <p:xfrm>
            <a:off x="1115616" y="4149080"/>
            <a:ext cx="6189663" cy="450850"/>
          </p:xfrm>
          <a:graphic>
            <a:graphicData uri="http://schemas.openxmlformats.org/presentationml/2006/ole">
              <mc:AlternateContent xmlns:mc="http://schemas.openxmlformats.org/markup-compatibility/2006">
                <mc:Choice xmlns:v="urn:schemas-microsoft-com:vml" Requires="v">
                  <p:oleObj spid="_x0000_s21784" name="Equation" r:id="rId12" imgW="9727920" imgH="698400" progId="Equation.DSMT4">
                    <p:embed/>
                  </p:oleObj>
                </mc:Choice>
                <mc:Fallback>
                  <p:oleObj name="Equation" r:id="rId12" imgW="9727920" imgH="698400" progId="Equation.DSMT4">
                    <p:embed/>
                    <p:pic>
                      <p:nvPicPr>
                        <p:cNvPr id="0" name=""/>
                        <p:cNvPicPr>
                          <a:picLocks noChangeAspect="1" noChangeArrowheads="1"/>
                        </p:cNvPicPr>
                        <p:nvPr/>
                      </p:nvPicPr>
                      <p:blipFill>
                        <a:blip r:embed="rId13"/>
                        <a:srcRect/>
                        <a:stretch>
                          <a:fillRect/>
                        </a:stretch>
                      </p:blipFill>
                      <p:spPr bwMode="auto">
                        <a:xfrm>
                          <a:off x="1115616" y="4149080"/>
                          <a:ext cx="61896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41995" name="对象 5"/>
          <p:cNvGraphicFramePr>
            <a:graphicFrameLocks noChangeAspect="1"/>
          </p:cNvGraphicFramePr>
          <p:nvPr>
            <p:extLst>
              <p:ext uri="{D42A27DB-BD31-4B8C-83A1-F6EECF244321}">
                <p14:modId xmlns:p14="http://schemas.microsoft.com/office/powerpoint/2010/main" val="3964747770"/>
              </p:ext>
            </p:extLst>
          </p:nvPr>
        </p:nvGraphicFramePr>
        <p:xfrm>
          <a:off x="827088" y="5326063"/>
          <a:ext cx="6423025" cy="1247775"/>
        </p:xfrm>
        <a:graphic>
          <a:graphicData uri="http://schemas.openxmlformats.org/presentationml/2006/ole">
            <mc:AlternateContent xmlns:mc="http://schemas.openxmlformats.org/markup-compatibility/2006">
              <mc:Choice xmlns:v="urn:schemas-microsoft-com:vml" Requires="v">
                <p:oleObj spid="_x0000_s21785" name="Equation" r:id="rId14" imgW="10071000" imgH="1930320" progId="Equation.DSMT4">
                  <p:embed/>
                </p:oleObj>
              </mc:Choice>
              <mc:Fallback>
                <p:oleObj name="Equation" r:id="rId14" imgW="10071000" imgH="1930320" progId="Equation.DSMT4">
                  <p:embed/>
                  <p:pic>
                    <p:nvPicPr>
                      <p:cNvPr id="0" name=""/>
                      <p:cNvPicPr>
                        <a:picLocks noChangeAspect="1" noChangeArrowheads="1"/>
                      </p:cNvPicPr>
                      <p:nvPr/>
                    </p:nvPicPr>
                    <p:blipFill>
                      <a:blip r:embed="rId15"/>
                      <a:srcRect/>
                      <a:stretch>
                        <a:fillRect/>
                      </a:stretch>
                    </p:blipFill>
                    <p:spPr bwMode="auto">
                      <a:xfrm>
                        <a:off x="827088" y="5326063"/>
                        <a:ext cx="6423025"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5178128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995"/>
                                        </p:tgtEl>
                                        <p:attrNameLst>
                                          <p:attrName>style.visibility</p:attrName>
                                        </p:attrNameLst>
                                      </p:cBhvr>
                                      <p:to>
                                        <p:strVal val="visible"/>
                                      </p:to>
                                    </p:set>
                                    <p:animEffect transition="in" filter="fade">
                                      <p:cBhvr>
                                        <p:cTn id="7" dur="500"/>
                                        <p:tgtEl>
                                          <p:spTgt spid="41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843808" y="5445224"/>
            <a:ext cx="3476029" cy="1152426"/>
            <a:chOff x="2843808" y="5445224"/>
            <a:chExt cx="3476029" cy="1152426"/>
          </a:xfrm>
        </p:grpSpPr>
        <p:sp>
          <p:nvSpPr>
            <p:cNvPr id="3" name="圆角矩形 2"/>
            <p:cNvSpPr/>
            <p:nvPr/>
          </p:nvSpPr>
          <p:spPr>
            <a:xfrm>
              <a:off x="2843808" y="5445224"/>
              <a:ext cx="3476029" cy="11524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aphicFrame>
          <p:nvGraphicFramePr>
            <p:cNvPr id="43025" name="对象 10"/>
            <p:cNvGraphicFramePr>
              <a:graphicFrameLocks noChangeAspect="1"/>
            </p:cNvGraphicFramePr>
            <p:nvPr>
              <p:extLst>
                <p:ext uri="{D42A27DB-BD31-4B8C-83A1-F6EECF244321}">
                  <p14:modId xmlns:p14="http://schemas.microsoft.com/office/powerpoint/2010/main" val="1527220212"/>
                </p:ext>
              </p:extLst>
            </p:nvPr>
          </p:nvGraphicFramePr>
          <p:xfrm>
            <a:off x="3280316" y="5645059"/>
            <a:ext cx="2659836" cy="752658"/>
          </p:xfrm>
          <a:graphic>
            <a:graphicData uri="http://schemas.openxmlformats.org/presentationml/2006/ole">
              <mc:AlternateContent xmlns:mc="http://schemas.openxmlformats.org/markup-compatibility/2006">
                <mc:Choice xmlns:v="urn:schemas-microsoft-com:vml" Requires="v">
                  <p:oleObj spid="_x0000_s22673" name="Equation" r:id="rId4" imgW="5600700" imgH="1587500" progId="Equation.DSMT4">
                    <p:embed/>
                  </p:oleObj>
                </mc:Choice>
                <mc:Fallback>
                  <p:oleObj name="Equation" r:id="rId4" imgW="5600700" imgH="15875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0316" y="5645059"/>
                          <a:ext cx="2659836" cy="752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3012" name="组合 2"/>
          <p:cNvGrpSpPr>
            <a:grpSpLocks/>
          </p:cNvGrpSpPr>
          <p:nvPr/>
        </p:nvGrpSpPr>
        <p:grpSpPr bwMode="auto">
          <a:xfrm>
            <a:off x="1098526" y="4526955"/>
            <a:ext cx="7416800" cy="831850"/>
            <a:chOff x="1258888" y="4365104"/>
            <a:chExt cx="7416800" cy="831850"/>
          </a:xfrm>
        </p:grpSpPr>
        <p:sp>
          <p:nvSpPr>
            <p:cNvPr id="43021" name="TextBox 11"/>
            <p:cNvSpPr txBox="1">
              <a:spLocks noChangeArrowheads="1"/>
            </p:cNvSpPr>
            <p:nvPr/>
          </p:nvSpPr>
          <p:spPr bwMode="auto">
            <a:xfrm>
              <a:off x="1258888" y="4365104"/>
              <a:ext cx="74168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PMingLiU" pitchFamily="2" charset="-120"/>
                </a:defRPr>
              </a:lvl1pPr>
              <a:lvl2pPr marL="742950" indent="-285750" eaLnBrk="0" hangingPunct="0">
                <a:defRPr sz="2400">
                  <a:solidFill>
                    <a:schemeClr val="tx1"/>
                  </a:solidFill>
                  <a:latin typeface="Times New Roman" pitchFamily="18" charset="0"/>
                  <a:ea typeface="PMingLiU" pitchFamily="2" charset="-120"/>
                </a:defRPr>
              </a:lvl2pPr>
              <a:lvl3pPr marL="1143000" indent="-228600" eaLnBrk="0" hangingPunct="0">
                <a:defRPr sz="2400">
                  <a:solidFill>
                    <a:schemeClr val="tx1"/>
                  </a:solidFill>
                  <a:latin typeface="Times New Roman" pitchFamily="18" charset="0"/>
                  <a:ea typeface="PMingLiU" pitchFamily="2" charset="-120"/>
                </a:defRPr>
              </a:lvl3pPr>
              <a:lvl4pPr marL="1600200" indent="-228600" eaLnBrk="0" hangingPunct="0">
                <a:defRPr sz="2400">
                  <a:solidFill>
                    <a:schemeClr val="tx1"/>
                  </a:solidFill>
                  <a:latin typeface="Times New Roman" pitchFamily="18" charset="0"/>
                  <a:ea typeface="PMingLiU" pitchFamily="2" charset="-120"/>
                </a:defRPr>
              </a:lvl4pPr>
              <a:lvl5pPr marL="2057400" indent="-228600" eaLnBrk="0" hangingPunct="0">
                <a:defRPr sz="2400">
                  <a:solidFill>
                    <a:schemeClr val="tx1"/>
                  </a:solidFill>
                  <a:latin typeface="Times New Roman" pitchFamily="18" charset="0"/>
                  <a:ea typeface="PMingLiU" pitchFamily="2" charset="-120"/>
                </a:defRPr>
              </a:lvl5pPr>
              <a:lvl6pPr marL="25146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6pPr>
              <a:lvl7pPr marL="29718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7pPr>
              <a:lvl8pPr marL="34290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8pPr>
              <a:lvl9pPr marL="38862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9pPr>
            </a:lstStyle>
            <a:p>
              <a:pPr eaLnBrk="1" hangingPunct="1"/>
              <a:r>
                <a:rPr lang="zh-CN" altLang="en-US" dirty="0">
                  <a:solidFill>
                    <a:srgbClr val="03001A"/>
                  </a:solidFill>
                  <a:latin typeface="宋体" pitchFamily="2" charset="-122"/>
                  <a:ea typeface="宋体" pitchFamily="2" charset="-122"/>
                </a:rPr>
                <a:t>假设，</a:t>
              </a:r>
              <a:r>
                <a:rPr lang="en-US" altLang="zh-CN" dirty="0">
                  <a:solidFill>
                    <a:srgbClr val="03001A"/>
                  </a:solidFill>
                  <a:ea typeface="宋体" pitchFamily="2" charset="-122"/>
                  <a:cs typeface="Times New Roman" pitchFamily="18" charset="0"/>
                </a:rPr>
                <a:t>N</a:t>
              </a:r>
              <a:r>
                <a:rPr lang="zh-CN" altLang="en-US" dirty="0">
                  <a:solidFill>
                    <a:srgbClr val="03001A"/>
                  </a:solidFill>
                  <a:latin typeface="宋体" pitchFamily="2" charset="-122"/>
                  <a:ea typeface="宋体" pitchFamily="2" charset="-122"/>
                </a:rPr>
                <a:t>个样本共有</a:t>
              </a:r>
              <a:r>
                <a:rPr lang="en-US" altLang="zh-CN" dirty="0">
                  <a:solidFill>
                    <a:srgbClr val="03001A"/>
                  </a:solidFill>
                  <a:ea typeface="宋体" pitchFamily="2" charset="-122"/>
                  <a:cs typeface="Times New Roman" pitchFamily="18" charset="0"/>
                </a:rPr>
                <a:t>m</a:t>
              </a:r>
              <a:r>
                <a:rPr lang="zh-CN" altLang="en-US" dirty="0">
                  <a:solidFill>
                    <a:srgbClr val="03001A"/>
                  </a:solidFill>
                  <a:latin typeface="宋体" pitchFamily="2" charset="-122"/>
                  <a:ea typeface="宋体" pitchFamily="2" charset="-122"/>
                </a:rPr>
                <a:t>个类别</a:t>
              </a:r>
              <a:r>
                <a:rPr lang="zh-CN" altLang="en-US" dirty="0" smtClean="0">
                  <a:solidFill>
                    <a:srgbClr val="03001A"/>
                  </a:solidFill>
                  <a:latin typeface="宋体" pitchFamily="2" charset="-122"/>
                  <a:ea typeface="宋体" pitchFamily="2" charset="-122"/>
                </a:rPr>
                <a:t>标签，</a:t>
              </a:r>
              <a:r>
                <a:rPr lang="zh-CN" altLang="en-US" dirty="0">
                  <a:solidFill>
                    <a:srgbClr val="03001A"/>
                  </a:solidFill>
                  <a:latin typeface="宋体" pitchFamily="2" charset="-122"/>
                  <a:ea typeface="宋体" pitchFamily="2" charset="-122"/>
                </a:rPr>
                <a:t>标签</a:t>
              </a:r>
              <a:r>
                <a:rPr lang="zh-CN" altLang="en-US" dirty="0" smtClean="0">
                  <a:solidFill>
                    <a:srgbClr val="03001A"/>
                  </a:solidFill>
                  <a:latin typeface="宋体" pitchFamily="2" charset="-122"/>
                  <a:ea typeface="宋体" pitchFamily="2" charset="-122"/>
                </a:rPr>
                <a:t>为  的</a:t>
              </a:r>
              <a:r>
                <a:rPr lang="zh-CN" altLang="en-US" dirty="0">
                  <a:solidFill>
                    <a:srgbClr val="03001A"/>
                  </a:solidFill>
                  <a:latin typeface="宋体" pitchFamily="2" charset="-122"/>
                  <a:ea typeface="宋体" pitchFamily="2" charset="-122"/>
                </a:rPr>
                <a:t>样本有  </a:t>
              </a:r>
              <a:r>
                <a:rPr lang="zh-CN" altLang="en-US" dirty="0" smtClean="0">
                  <a:solidFill>
                    <a:srgbClr val="03001A"/>
                  </a:solidFill>
                  <a:latin typeface="宋体" pitchFamily="2" charset="-122"/>
                  <a:ea typeface="宋体" pitchFamily="2" charset="-122"/>
                </a:rPr>
                <a:t>个</a:t>
              </a:r>
              <a:r>
                <a:rPr lang="zh-CN" altLang="en-US" dirty="0">
                  <a:solidFill>
                    <a:srgbClr val="03001A"/>
                  </a:solidFill>
                  <a:latin typeface="宋体" pitchFamily="2" charset="-122"/>
                  <a:ea typeface="宋体" pitchFamily="2" charset="-122"/>
                </a:rPr>
                <a:t>，那么这个</a:t>
              </a:r>
              <a:r>
                <a:rPr lang="zh-CN" altLang="en-US" dirty="0" smtClean="0">
                  <a:solidFill>
                    <a:srgbClr val="03001A"/>
                  </a:solidFill>
                  <a:latin typeface="宋体" pitchFamily="2" charset="-122"/>
                  <a:ea typeface="宋体" pitchFamily="2" charset="-122"/>
                </a:rPr>
                <a:t>样本集</a:t>
              </a:r>
              <a:r>
                <a:rPr lang="zh-CN" altLang="en-US" b="1" dirty="0" smtClean="0">
                  <a:solidFill>
                    <a:srgbClr val="FF0000"/>
                  </a:solidFill>
                  <a:latin typeface="宋体" pitchFamily="2" charset="-122"/>
                  <a:ea typeface="宋体" pitchFamily="2" charset="-122"/>
                </a:rPr>
                <a:t>标签</a:t>
              </a:r>
              <a:r>
                <a:rPr lang="zh-CN" altLang="en-US" b="1" dirty="0">
                  <a:solidFill>
                    <a:srgbClr val="FF0000"/>
                  </a:solidFill>
                  <a:latin typeface="宋体" pitchFamily="2" charset="-122"/>
                  <a:ea typeface="宋体" pitchFamily="2" charset="-122"/>
                </a:rPr>
                <a:t>的信息熵</a:t>
              </a:r>
              <a:r>
                <a:rPr lang="zh-CN" altLang="en-US" dirty="0">
                  <a:solidFill>
                    <a:srgbClr val="03001A"/>
                  </a:solidFill>
                  <a:latin typeface="宋体" pitchFamily="2" charset="-122"/>
                  <a:ea typeface="宋体" pitchFamily="2" charset="-122"/>
                </a:rPr>
                <a:t>即为：</a:t>
              </a:r>
            </a:p>
          </p:txBody>
        </p:sp>
        <p:graphicFrame>
          <p:nvGraphicFramePr>
            <p:cNvPr id="43022" name="对象 12"/>
            <p:cNvGraphicFramePr>
              <a:graphicFrameLocks noChangeAspect="1"/>
            </p:cNvGraphicFramePr>
            <p:nvPr>
              <p:extLst>
                <p:ext uri="{D42A27DB-BD31-4B8C-83A1-F6EECF244321}">
                  <p14:modId xmlns:p14="http://schemas.microsoft.com/office/powerpoint/2010/main" val="1222613048"/>
                </p:ext>
              </p:extLst>
            </p:nvPr>
          </p:nvGraphicFramePr>
          <p:xfrm>
            <a:off x="7092280" y="4493542"/>
            <a:ext cx="138113" cy="342900"/>
          </p:xfrm>
          <a:graphic>
            <a:graphicData uri="http://schemas.openxmlformats.org/presentationml/2006/ole">
              <mc:AlternateContent xmlns:mc="http://schemas.openxmlformats.org/markup-compatibility/2006">
                <mc:Choice xmlns:v="urn:schemas-microsoft-com:vml" Requires="v">
                  <p:oleObj spid="_x0000_s22674" name="Equation" r:id="rId6" imgW="291973" imgH="723586" progId="Equation.DSMT4">
                    <p:embed/>
                  </p:oleObj>
                </mc:Choice>
                <mc:Fallback>
                  <p:oleObj name="Equation" r:id="rId6" imgW="291973" imgH="723586"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92280" y="4493542"/>
                          <a:ext cx="13811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23" name="对象 15"/>
            <p:cNvGraphicFramePr>
              <a:graphicFrameLocks noChangeAspect="1"/>
            </p:cNvGraphicFramePr>
            <p:nvPr>
              <p:extLst>
                <p:ext uri="{D42A27DB-BD31-4B8C-83A1-F6EECF244321}">
                  <p14:modId xmlns:p14="http://schemas.microsoft.com/office/powerpoint/2010/main" val="1811661612"/>
                </p:ext>
              </p:extLst>
            </p:nvPr>
          </p:nvGraphicFramePr>
          <p:xfrm>
            <a:off x="8466138" y="4438129"/>
            <a:ext cx="209550" cy="342900"/>
          </p:xfrm>
          <a:graphic>
            <a:graphicData uri="http://schemas.openxmlformats.org/presentationml/2006/ole">
              <mc:AlternateContent xmlns:mc="http://schemas.openxmlformats.org/markup-compatibility/2006">
                <mc:Choice xmlns:v="urn:schemas-microsoft-com:vml" Requires="v">
                  <p:oleObj spid="_x0000_s22675" name="Equation" r:id="rId8" imgW="444307" imgH="723586" progId="Equation.DSMT4">
                    <p:embed/>
                  </p:oleObj>
                </mc:Choice>
                <mc:Fallback>
                  <p:oleObj name="Equation" r:id="rId8" imgW="444307" imgH="723586"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66138" y="4438129"/>
                          <a:ext cx="2095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3014" name="TextBox 3"/>
          <p:cNvSpPr txBox="1">
            <a:spLocks noChangeArrowheads="1"/>
          </p:cNvSpPr>
          <p:nvPr/>
        </p:nvSpPr>
        <p:spPr bwMode="auto">
          <a:xfrm>
            <a:off x="395535" y="828000"/>
            <a:ext cx="60547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PMingLiU" pitchFamily="2" charset="-120"/>
              </a:defRPr>
            </a:lvl1pPr>
            <a:lvl2pPr marL="742950" indent="-285750" eaLnBrk="0" hangingPunct="0">
              <a:defRPr sz="2400">
                <a:solidFill>
                  <a:schemeClr val="tx1"/>
                </a:solidFill>
                <a:latin typeface="Times New Roman" pitchFamily="18" charset="0"/>
                <a:ea typeface="PMingLiU" pitchFamily="2" charset="-120"/>
              </a:defRPr>
            </a:lvl2pPr>
            <a:lvl3pPr marL="1143000" indent="-228600" eaLnBrk="0" hangingPunct="0">
              <a:defRPr sz="2400">
                <a:solidFill>
                  <a:schemeClr val="tx1"/>
                </a:solidFill>
                <a:latin typeface="Times New Roman" pitchFamily="18" charset="0"/>
                <a:ea typeface="PMingLiU" pitchFamily="2" charset="-120"/>
              </a:defRPr>
            </a:lvl3pPr>
            <a:lvl4pPr marL="1600200" indent="-228600" eaLnBrk="0" hangingPunct="0">
              <a:defRPr sz="2400">
                <a:solidFill>
                  <a:schemeClr val="tx1"/>
                </a:solidFill>
                <a:latin typeface="Times New Roman" pitchFamily="18" charset="0"/>
                <a:ea typeface="PMingLiU" pitchFamily="2" charset="-120"/>
              </a:defRPr>
            </a:lvl4pPr>
            <a:lvl5pPr marL="2057400" indent="-228600" eaLnBrk="0" hangingPunct="0">
              <a:defRPr sz="2400">
                <a:solidFill>
                  <a:schemeClr val="tx1"/>
                </a:solidFill>
                <a:latin typeface="Times New Roman" pitchFamily="18" charset="0"/>
                <a:ea typeface="PMingLiU" pitchFamily="2" charset="-120"/>
              </a:defRPr>
            </a:lvl5pPr>
            <a:lvl6pPr marL="25146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6pPr>
            <a:lvl7pPr marL="29718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7pPr>
            <a:lvl8pPr marL="34290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8pPr>
            <a:lvl9pPr marL="38862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9pPr>
          </a:lstStyle>
          <a:p>
            <a:pPr eaLnBrk="1" hangingPunct="1"/>
            <a:r>
              <a:rPr lang="zh-CN" altLang="en-US" sz="3200" dirty="0">
                <a:solidFill>
                  <a:srgbClr val="03001A"/>
                </a:solidFill>
                <a:latin typeface="宋体" pitchFamily="2" charset="-122"/>
                <a:ea typeface="宋体" pitchFamily="2" charset="-122"/>
              </a:rPr>
              <a:t>我们要用的</a:t>
            </a:r>
            <a:r>
              <a:rPr lang="zh-CN" altLang="en-US" sz="3200" dirty="0" smtClean="0">
                <a:solidFill>
                  <a:srgbClr val="03001A"/>
                </a:solidFill>
                <a:latin typeface="宋体" pitchFamily="2" charset="-122"/>
                <a:ea typeface="宋体" pitchFamily="2" charset="-122"/>
              </a:rPr>
              <a:t>：</a:t>
            </a:r>
            <a:r>
              <a:rPr lang="zh-CN" altLang="en-US" sz="3200" b="1" dirty="0" smtClean="0">
                <a:solidFill>
                  <a:srgbClr val="FF0000"/>
                </a:solidFill>
                <a:latin typeface="宋体" pitchFamily="2" charset="-122"/>
                <a:ea typeface="宋体" pitchFamily="2" charset="-122"/>
              </a:rPr>
              <a:t>标签</a:t>
            </a:r>
            <a:r>
              <a:rPr lang="zh-CN" altLang="en-US" sz="3200" dirty="0">
                <a:solidFill>
                  <a:srgbClr val="03001A"/>
                </a:solidFill>
                <a:latin typeface="宋体" pitchFamily="2" charset="-122"/>
                <a:ea typeface="宋体" pitchFamily="2" charset="-122"/>
              </a:rPr>
              <a:t>的</a:t>
            </a:r>
            <a:r>
              <a:rPr lang="zh-CN" altLang="en-US" sz="3200" dirty="0" smtClean="0">
                <a:solidFill>
                  <a:srgbClr val="03001A"/>
                </a:solidFill>
                <a:latin typeface="宋体" pitchFamily="2" charset="-122"/>
                <a:ea typeface="宋体" pitchFamily="2" charset="-122"/>
              </a:rPr>
              <a:t>熵</a:t>
            </a:r>
            <a:endParaRPr lang="zh-CN" altLang="en-US" sz="3200" dirty="0">
              <a:solidFill>
                <a:srgbClr val="03001A"/>
              </a:solidFill>
              <a:latin typeface="宋体" pitchFamily="2" charset="-122"/>
              <a:ea typeface="宋体" pitchFamily="2" charset="-122"/>
            </a:endParaRPr>
          </a:p>
        </p:txBody>
      </p:sp>
      <p:grpSp>
        <p:nvGrpSpPr>
          <p:cNvPr id="10" name="组合 9"/>
          <p:cNvGrpSpPr/>
          <p:nvPr/>
        </p:nvGrpSpPr>
        <p:grpSpPr>
          <a:xfrm>
            <a:off x="5364088" y="1772816"/>
            <a:ext cx="3492732" cy="2448272"/>
            <a:chOff x="5364088" y="1700808"/>
            <a:chExt cx="3492732" cy="2448272"/>
          </a:xfrm>
        </p:grpSpPr>
        <p:sp>
          <p:nvSpPr>
            <p:cNvPr id="7" name="圆角矩形 6"/>
            <p:cNvSpPr/>
            <p:nvPr/>
          </p:nvSpPr>
          <p:spPr>
            <a:xfrm>
              <a:off x="6372200" y="1700808"/>
              <a:ext cx="1152128" cy="4320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nvGrpSpPr>
            <p:cNvPr id="43013" name="组合 1"/>
            <p:cNvGrpSpPr>
              <a:grpSpLocks/>
            </p:cNvGrpSpPr>
            <p:nvPr/>
          </p:nvGrpSpPr>
          <p:grpSpPr bwMode="auto">
            <a:xfrm>
              <a:off x="5364088" y="1720875"/>
              <a:ext cx="3492732" cy="2428205"/>
              <a:chOff x="5710138" y="1270000"/>
              <a:chExt cx="3492732" cy="2428205"/>
            </a:xfrm>
          </p:grpSpPr>
          <p:graphicFrame>
            <p:nvGraphicFramePr>
              <p:cNvPr id="43018" name="对象 16"/>
              <p:cNvGraphicFramePr>
                <a:graphicFrameLocks noChangeAspect="1"/>
              </p:cNvGraphicFramePr>
              <p:nvPr/>
            </p:nvGraphicFramePr>
            <p:xfrm>
              <a:off x="6869113" y="1270000"/>
              <a:ext cx="814387" cy="1611313"/>
            </p:xfrm>
            <a:graphic>
              <a:graphicData uri="http://schemas.openxmlformats.org/presentationml/2006/ole">
                <mc:AlternateContent xmlns:mc="http://schemas.openxmlformats.org/markup-compatibility/2006">
                  <mc:Choice xmlns:v="urn:schemas-microsoft-com:vml" Requires="v">
                    <p:oleObj spid="_x0000_s22676" name="Equation" r:id="rId10" imgW="1714500" imgH="3746500" progId="Equation.DSMT4">
                      <p:embed/>
                    </p:oleObj>
                  </mc:Choice>
                  <mc:Fallback>
                    <p:oleObj name="Equation" r:id="rId10" imgW="1714500" imgH="37465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69113" y="1270000"/>
                            <a:ext cx="814387" cy="161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9" name="TextBox 17"/>
              <p:cNvSpPr txBox="1">
                <a:spLocks noChangeArrowheads="1"/>
              </p:cNvSpPr>
              <p:nvPr/>
            </p:nvSpPr>
            <p:spPr bwMode="auto">
              <a:xfrm>
                <a:off x="6327775" y="1833563"/>
                <a:ext cx="1841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PMingLiU" pitchFamily="2" charset="-120"/>
                  </a:defRPr>
                </a:lvl1pPr>
                <a:lvl2pPr marL="742950" indent="-285750" eaLnBrk="0" hangingPunct="0">
                  <a:defRPr sz="2400">
                    <a:solidFill>
                      <a:schemeClr val="tx1"/>
                    </a:solidFill>
                    <a:latin typeface="Times New Roman" pitchFamily="18" charset="0"/>
                    <a:ea typeface="PMingLiU" pitchFamily="2" charset="-120"/>
                  </a:defRPr>
                </a:lvl2pPr>
                <a:lvl3pPr marL="1143000" indent="-228600" eaLnBrk="0" hangingPunct="0">
                  <a:defRPr sz="2400">
                    <a:solidFill>
                      <a:schemeClr val="tx1"/>
                    </a:solidFill>
                    <a:latin typeface="Times New Roman" pitchFamily="18" charset="0"/>
                    <a:ea typeface="PMingLiU" pitchFamily="2" charset="-120"/>
                  </a:defRPr>
                </a:lvl3pPr>
                <a:lvl4pPr marL="1600200" indent="-228600" eaLnBrk="0" hangingPunct="0">
                  <a:defRPr sz="2400">
                    <a:solidFill>
                      <a:schemeClr val="tx1"/>
                    </a:solidFill>
                    <a:latin typeface="Times New Roman" pitchFamily="18" charset="0"/>
                    <a:ea typeface="PMingLiU" pitchFamily="2" charset="-120"/>
                  </a:defRPr>
                </a:lvl4pPr>
                <a:lvl5pPr marL="2057400" indent="-228600" eaLnBrk="0" hangingPunct="0">
                  <a:defRPr sz="2400">
                    <a:solidFill>
                      <a:schemeClr val="tx1"/>
                    </a:solidFill>
                    <a:latin typeface="Times New Roman" pitchFamily="18" charset="0"/>
                    <a:ea typeface="PMingLiU" pitchFamily="2" charset="-120"/>
                  </a:defRPr>
                </a:lvl5pPr>
                <a:lvl6pPr marL="25146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6pPr>
                <a:lvl7pPr marL="29718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7pPr>
                <a:lvl8pPr marL="34290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8pPr>
                <a:lvl9pPr marL="38862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9pPr>
              </a:lstStyle>
              <a:p>
                <a:pPr eaLnBrk="1" hangingPunct="1"/>
                <a:r>
                  <a:rPr lang="zh-CN" altLang="en-US" dirty="0">
                    <a:solidFill>
                      <a:srgbClr val="03001A"/>
                    </a:solidFill>
                    <a:latin typeface="黑体" pitchFamily="49" charset="-122"/>
                    <a:ea typeface="黑体" pitchFamily="49" charset="-122"/>
                  </a:rPr>
                  <a:t>假设</a:t>
                </a:r>
              </a:p>
            </p:txBody>
          </p:sp>
          <p:graphicFrame>
            <p:nvGraphicFramePr>
              <p:cNvPr id="43020" name="对象 18"/>
              <p:cNvGraphicFramePr>
                <a:graphicFrameLocks noChangeAspect="1"/>
              </p:cNvGraphicFramePr>
              <p:nvPr>
                <p:extLst>
                  <p:ext uri="{D42A27DB-BD31-4B8C-83A1-F6EECF244321}">
                    <p14:modId xmlns:p14="http://schemas.microsoft.com/office/powerpoint/2010/main" val="3856227158"/>
                  </p:ext>
                </p:extLst>
              </p:nvPr>
            </p:nvGraphicFramePr>
            <p:xfrm>
              <a:off x="5710138" y="3122141"/>
              <a:ext cx="3492732" cy="576064"/>
            </p:xfrm>
            <a:graphic>
              <a:graphicData uri="http://schemas.openxmlformats.org/presentationml/2006/ole">
                <mc:AlternateContent xmlns:mc="http://schemas.openxmlformats.org/markup-compatibility/2006">
                  <mc:Choice xmlns:v="urn:schemas-microsoft-com:vml" Requires="v">
                    <p:oleObj spid="_x0000_s22677" name="Equation" r:id="rId12" imgW="7874000" imgH="1435100" progId="Equation.DSMT4">
                      <p:embed/>
                    </p:oleObj>
                  </mc:Choice>
                  <mc:Fallback>
                    <p:oleObj name="Equation" r:id="rId12" imgW="7874000" imgH="14351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10138" y="3122141"/>
                            <a:ext cx="3492732" cy="576064"/>
                          </a:xfrm>
                          <a:prstGeom prst="rect">
                            <a:avLst/>
                          </a:prstGeom>
                          <a:noFill/>
                          <a:ln>
                            <a:noFill/>
                          </a:ln>
                          <a:extLst/>
                        </p:spPr>
                      </p:pic>
                    </p:oleObj>
                  </mc:Fallback>
                </mc:AlternateContent>
              </a:graphicData>
            </a:graphic>
          </p:graphicFrame>
        </p:grpSp>
      </p:grpSp>
      <p:grpSp>
        <p:nvGrpSpPr>
          <p:cNvPr id="9" name="组合 8"/>
          <p:cNvGrpSpPr/>
          <p:nvPr/>
        </p:nvGrpSpPr>
        <p:grpSpPr>
          <a:xfrm>
            <a:off x="1157313" y="1628800"/>
            <a:ext cx="3821113" cy="2735263"/>
            <a:chOff x="1157313" y="1628800"/>
            <a:chExt cx="3821113" cy="2735263"/>
          </a:xfrm>
        </p:grpSpPr>
        <p:graphicFrame>
          <p:nvGraphicFramePr>
            <p:cNvPr id="43015" name="对象 4"/>
            <p:cNvGraphicFramePr>
              <a:graphicFrameLocks noChangeAspect="1"/>
            </p:cNvGraphicFramePr>
            <p:nvPr>
              <p:extLst>
                <p:ext uri="{D42A27DB-BD31-4B8C-83A1-F6EECF244321}">
                  <p14:modId xmlns:p14="http://schemas.microsoft.com/office/powerpoint/2010/main" val="2390540257"/>
                </p:ext>
              </p:extLst>
            </p:nvPr>
          </p:nvGraphicFramePr>
          <p:xfrm>
            <a:off x="1157313" y="2211413"/>
            <a:ext cx="3821113" cy="2152650"/>
          </p:xfrm>
          <a:graphic>
            <a:graphicData uri="http://schemas.openxmlformats.org/presentationml/2006/ole">
              <mc:AlternateContent xmlns:mc="http://schemas.openxmlformats.org/markup-compatibility/2006">
                <mc:Choice xmlns:v="urn:schemas-microsoft-com:vml" Requires="v">
                  <p:oleObj spid="_x0000_s22678" name="Equation" r:id="rId14" imgW="6388100" imgH="3848100" progId="Equation.DSMT4">
                    <p:embed/>
                  </p:oleObj>
                </mc:Choice>
                <mc:Fallback>
                  <p:oleObj name="Equation" r:id="rId14" imgW="6388100" imgH="38481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57313" y="2211413"/>
                          <a:ext cx="3821113"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6" name="对象 5"/>
            <p:cNvGraphicFramePr>
              <a:graphicFrameLocks noChangeAspect="1"/>
            </p:cNvGraphicFramePr>
            <p:nvPr>
              <p:extLst>
                <p:ext uri="{D42A27DB-BD31-4B8C-83A1-F6EECF244321}">
                  <p14:modId xmlns:p14="http://schemas.microsoft.com/office/powerpoint/2010/main" val="2574925980"/>
                </p:ext>
              </p:extLst>
            </p:nvPr>
          </p:nvGraphicFramePr>
          <p:xfrm>
            <a:off x="1790726" y="1628800"/>
            <a:ext cx="3084512" cy="534988"/>
          </p:xfrm>
          <a:graphic>
            <a:graphicData uri="http://schemas.openxmlformats.org/presentationml/2006/ole">
              <mc:AlternateContent xmlns:mc="http://schemas.openxmlformats.org/markup-compatibility/2006">
                <mc:Choice xmlns:v="urn:schemas-microsoft-com:vml" Requires="v">
                  <p:oleObj spid="_x0000_s22679" name="Equation" r:id="rId16" imgW="4838700" imgH="825500" progId="Equation.DSMT4">
                    <p:embed/>
                  </p:oleObj>
                </mc:Choice>
                <mc:Fallback>
                  <p:oleObj name="Equation" r:id="rId16" imgW="4838700" imgH="82550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90726" y="1628800"/>
                          <a:ext cx="3084512"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2" name="圆角矩形 21">
            <a:hlinkClick r:id="rId18" action="ppaction://hlinksldjump"/>
          </p:cNvPr>
          <p:cNvSpPr/>
          <p:nvPr/>
        </p:nvSpPr>
        <p:spPr>
          <a:xfrm>
            <a:off x="7380288" y="6021388"/>
            <a:ext cx="1152525" cy="5762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练习</a:t>
            </a:r>
          </a:p>
        </p:txBody>
      </p:sp>
      <p:sp>
        <p:nvSpPr>
          <p:cNvPr id="5" name="标题 4"/>
          <p:cNvSpPr>
            <a:spLocks noGrp="1"/>
          </p:cNvSpPr>
          <p:nvPr>
            <p:ph type="title" idx="4294967295"/>
          </p:nvPr>
        </p:nvSpPr>
        <p:spPr>
          <a:xfrm>
            <a:off x="457200" y="274638"/>
            <a:ext cx="8229600" cy="634082"/>
          </a:xfrm>
          <a:prstGeom prst="rect">
            <a:avLst/>
          </a:prstGeom>
        </p:spPr>
        <p:txBody>
          <a:bodyPr/>
          <a:lstStyle/>
          <a:p>
            <a:r>
              <a:rPr lang="en-US" altLang="zh-CN" sz="4000" b="1" dirty="0">
                <a:solidFill>
                  <a:srgbClr val="03001A"/>
                </a:solidFill>
                <a:latin typeface="黑体" pitchFamily="49" charset="-122"/>
                <a:ea typeface="黑体" pitchFamily="49" charset="-122"/>
              </a:rPr>
              <a:t>2.1 </a:t>
            </a:r>
            <a:r>
              <a:rPr lang="zh-CN" altLang="en-US" sz="4000" b="1" dirty="0">
                <a:solidFill>
                  <a:srgbClr val="03001A"/>
                </a:solidFill>
                <a:latin typeface="黑体" pitchFamily="49" charset="-122"/>
                <a:ea typeface="黑体" pitchFamily="49" charset="-122"/>
              </a:rPr>
              <a:t>熵</a:t>
            </a:r>
            <a:r>
              <a:rPr lang="en-US" altLang="zh-CN" sz="4000" b="1" dirty="0">
                <a:solidFill>
                  <a:srgbClr val="03001A"/>
                </a:solidFill>
                <a:latin typeface="黑体" pitchFamily="49" charset="-122"/>
                <a:ea typeface="黑体" pitchFamily="49" charset="-122"/>
              </a:rPr>
              <a:t>(</a:t>
            </a:r>
            <a:r>
              <a:rPr lang="zh-CN" altLang="en-US" sz="4000" b="1" dirty="0">
                <a:solidFill>
                  <a:srgbClr val="03001A"/>
                </a:solidFill>
                <a:latin typeface="黑体" pitchFamily="49" charset="-122"/>
                <a:ea typeface="黑体" pitchFamily="49" charset="-122"/>
              </a:rPr>
              <a:t>信息熵、经验熵</a:t>
            </a:r>
            <a:r>
              <a:rPr lang="en-US" altLang="zh-CN" sz="4000" b="1" dirty="0">
                <a:solidFill>
                  <a:srgbClr val="03001A"/>
                </a:solidFill>
                <a:latin typeface="黑体" pitchFamily="49" charset="-122"/>
                <a:ea typeface="黑体" pitchFamily="49" charset="-122"/>
              </a:rPr>
              <a:t>)</a:t>
            </a:r>
            <a:endParaRPr lang="zh-CN" altLang="en-US" sz="4000" b="1" dirty="0">
              <a:solidFill>
                <a:srgbClr val="03001A"/>
              </a:solidFill>
              <a:latin typeface="黑体" pitchFamily="49" charset="-122"/>
              <a:ea typeface="黑体" pitchFamily="49" charset="-122"/>
            </a:endParaRPr>
          </a:p>
        </p:txBody>
      </p:sp>
    </p:spTree>
    <p:extLst>
      <p:ext uri="{BB962C8B-B14F-4D97-AF65-F5344CB8AC3E}">
        <p14:creationId xmlns:p14="http://schemas.microsoft.com/office/powerpoint/2010/main" val="312529935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1+#ppt_w/2"/>
                                          </p:val>
                                        </p:tav>
                                        <p:tav tm="100000">
                                          <p:val>
                                            <p:strVal val="#ppt_x"/>
                                          </p:val>
                                        </p:tav>
                                      </p:tavLst>
                                    </p:anim>
                                    <p:anim calcmode="lin" valueType="num">
                                      <p:cBhvr additive="base">
                                        <p:cTn id="14"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2051720" y="5085184"/>
            <a:ext cx="5472608" cy="129614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aphicFrame>
        <p:nvGraphicFramePr>
          <p:cNvPr id="44047" name="对象 9"/>
          <p:cNvGraphicFramePr>
            <a:graphicFrameLocks noChangeAspect="1"/>
          </p:cNvGraphicFramePr>
          <p:nvPr>
            <p:extLst>
              <p:ext uri="{D42A27DB-BD31-4B8C-83A1-F6EECF244321}">
                <p14:modId xmlns:p14="http://schemas.microsoft.com/office/powerpoint/2010/main" val="4070457876"/>
              </p:ext>
            </p:extLst>
          </p:nvPr>
        </p:nvGraphicFramePr>
        <p:xfrm>
          <a:off x="2499748" y="5301362"/>
          <a:ext cx="4664540" cy="935950"/>
        </p:xfrm>
        <a:graphic>
          <a:graphicData uri="http://schemas.openxmlformats.org/presentationml/2006/ole">
            <mc:AlternateContent xmlns:mc="http://schemas.openxmlformats.org/markup-compatibility/2006">
              <mc:Choice xmlns:v="urn:schemas-microsoft-com:vml" Requires="v">
                <p:oleObj spid="_x0000_s17216" name="Equation" r:id="rId3" imgW="8280400" imgH="1663700" progId="Equation.DSMT4">
                  <p:embed/>
                </p:oleObj>
              </mc:Choice>
              <mc:Fallback>
                <p:oleObj name="Equation" r:id="rId3" imgW="8280400" imgH="16637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9748" y="5301362"/>
                        <a:ext cx="4664540" cy="935950"/>
                      </a:xfrm>
                      <a:prstGeom prst="rect">
                        <a:avLst/>
                      </a:prstGeom>
                      <a:noFill/>
                      <a:ln>
                        <a:noFill/>
                      </a:ln>
                      <a:extLst/>
                    </p:spPr>
                  </p:pic>
                </p:oleObj>
              </mc:Fallback>
            </mc:AlternateContent>
          </a:graphicData>
        </a:graphic>
      </p:graphicFrame>
      <p:sp>
        <p:nvSpPr>
          <p:cNvPr id="44036" name="TextBox 2"/>
          <p:cNvSpPr txBox="1">
            <a:spLocks noChangeArrowheads="1"/>
          </p:cNvSpPr>
          <p:nvPr/>
        </p:nvSpPr>
        <p:spPr bwMode="auto">
          <a:xfrm>
            <a:off x="865410" y="908720"/>
            <a:ext cx="66246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PMingLiU" pitchFamily="2" charset="-120"/>
              </a:defRPr>
            </a:lvl1pPr>
            <a:lvl2pPr marL="742950" indent="-285750" eaLnBrk="0" hangingPunct="0">
              <a:defRPr sz="2400">
                <a:solidFill>
                  <a:schemeClr val="tx1"/>
                </a:solidFill>
                <a:latin typeface="Times New Roman" pitchFamily="18" charset="0"/>
                <a:ea typeface="PMingLiU" pitchFamily="2" charset="-120"/>
              </a:defRPr>
            </a:lvl2pPr>
            <a:lvl3pPr marL="1143000" indent="-228600" eaLnBrk="0" hangingPunct="0">
              <a:defRPr sz="2400">
                <a:solidFill>
                  <a:schemeClr val="tx1"/>
                </a:solidFill>
                <a:latin typeface="Times New Roman" pitchFamily="18" charset="0"/>
                <a:ea typeface="PMingLiU" pitchFamily="2" charset="-120"/>
              </a:defRPr>
            </a:lvl3pPr>
            <a:lvl4pPr marL="1600200" indent="-228600" eaLnBrk="0" hangingPunct="0">
              <a:defRPr sz="2400">
                <a:solidFill>
                  <a:schemeClr val="tx1"/>
                </a:solidFill>
                <a:latin typeface="Times New Roman" pitchFamily="18" charset="0"/>
                <a:ea typeface="PMingLiU" pitchFamily="2" charset="-120"/>
              </a:defRPr>
            </a:lvl4pPr>
            <a:lvl5pPr marL="2057400" indent="-228600" eaLnBrk="0" hangingPunct="0">
              <a:defRPr sz="2400">
                <a:solidFill>
                  <a:schemeClr val="tx1"/>
                </a:solidFill>
                <a:latin typeface="Times New Roman" pitchFamily="18" charset="0"/>
                <a:ea typeface="PMingLiU" pitchFamily="2" charset="-120"/>
              </a:defRPr>
            </a:lvl5pPr>
            <a:lvl6pPr marL="25146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6pPr>
            <a:lvl7pPr marL="29718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7pPr>
            <a:lvl8pPr marL="34290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8pPr>
            <a:lvl9pPr marL="38862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9pPr>
          </a:lstStyle>
          <a:p>
            <a:pPr eaLnBrk="1" hangingPunct="1"/>
            <a:r>
              <a:rPr lang="zh-CN" altLang="en-US" sz="2800" b="1" dirty="0">
                <a:solidFill>
                  <a:srgbClr val="FF0000"/>
                </a:solidFill>
                <a:latin typeface="宋体" pitchFamily="2" charset="-122"/>
                <a:ea typeface="宋体" pitchFamily="2" charset="-122"/>
              </a:rPr>
              <a:t>按某个特征分割后的加权平均</a:t>
            </a:r>
            <a:r>
              <a:rPr lang="zh-CN" altLang="en-US" sz="2800" b="1" dirty="0" smtClean="0">
                <a:solidFill>
                  <a:srgbClr val="FF0000"/>
                </a:solidFill>
                <a:latin typeface="宋体" pitchFamily="2" charset="-122"/>
                <a:ea typeface="宋体" pitchFamily="2" charset="-122"/>
              </a:rPr>
              <a:t>熵</a:t>
            </a:r>
            <a:endParaRPr lang="zh-CN" altLang="en-US" sz="2800" b="1" dirty="0">
              <a:solidFill>
                <a:srgbClr val="FF0000"/>
              </a:solidFill>
              <a:latin typeface="宋体" pitchFamily="2" charset="-122"/>
              <a:ea typeface="宋体" pitchFamily="2" charset="-122"/>
            </a:endParaRPr>
          </a:p>
        </p:txBody>
      </p:sp>
      <p:grpSp>
        <p:nvGrpSpPr>
          <p:cNvPr id="44037" name="组合 1"/>
          <p:cNvGrpSpPr>
            <a:grpSpLocks/>
          </p:cNvGrpSpPr>
          <p:nvPr/>
        </p:nvGrpSpPr>
        <p:grpSpPr bwMode="auto">
          <a:xfrm>
            <a:off x="1116013" y="4437063"/>
            <a:ext cx="7416800" cy="461962"/>
            <a:chOff x="1116013" y="4652963"/>
            <a:chExt cx="7416800" cy="461962"/>
          </a:xfrm>
        </p:grpSpPr>
        <p:sp>
          <p:nvSpPr>
            <p:cNvPr id="44044" name="TextBox 14"/>
            <p:cNvSpPr txBox="1">
              <a:spLocks noChangeArrowheads="1"/>
            </p:cNvSpPr>
            <p:nvPr/>
          </p:nvSpPr>
          <p:spPr bwMode="auto">
            <a:xfrm>
              <a:off x="1116013" y="4652963"/>
              <a:ext cx="7416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PMingLiU" pitchFamily="2" charset="-120"/>
                </a:defRPr>
              </a:lvl1pPr>
              <a:lvl2pPr marL="742950" indent="-285750" eaLnBrk="0" hangingPunct="0">
                <a:defRPr sz="2400">
                  <a:solidFill>
                    <a:schemeClr val="tx1"/>
                  </a:solidFill>
                  <a:latin typeface="Times New Roman" pitchFamily="18" charset="0"/>
                  <a:ea typeface="PMingLiU" pitchFamily="2" charset="-120"/>
                </a:defRPr>
              </a:lvl2pPr>
              <a:lvl3pPr marL="1143000" indent="-228600" eaLnBrk="0" hangingPunct="0">
                <a:defRPr sz="2400">
                  <a:solidFill>
                    <a:schemeClr val="tx1"/>
                  </a:solidFill>
                  <a:latin typeface="Times New Roman" pitchFamily="18" charset="0"/>
                  <a:ea typeface="PMingLiU" pitchFamily="2" charset="-120"/>
                </a:defRPr>
              </a:lvl3pPr>
              <a:lvl4pPr marL="1600200" indent="-228600" eaLnBrk="0" hangingPunct="0">
                <a:defRPr sz="2400">
                  <a:solidFill>
                    <a:schemeClr val="tx1"/>
                  </a:solidFill>
                  <a:latin typeface="Times New Roman" pitchFamily="18" charset="0"/>
                  <a:ea typeface="PMingLiU" pitchFamily="2" charset="-120"/>
                </a:defRPr>
              </a:lvl4pPr>
              <a:lvl5pPr marL="2057400" indent="-228600" eaLnBrk="0" hangingPunct="0">
                <a:defRPr sz="2400">
                  <a:solidFill>
                    <a:schemeClr val="tx1"/>
                  </a:solidFill>
                  <a:latin typeface="Times New Roman" pitchFamily="18" charset="0"/>
                  <a:ea typeface="PMingLiU" pitchFamily="2" charset="-120"/>
                </a:defRPr>
              </a:lvl5pPr>
              <a:lvl6pPr marL="25146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6pPr>
              <a:lvl7pPr marL="29718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7pPr>
              <a:lvl8pPr marL="34290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8pPr>
              <a:lvl9pPr marL="38862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9pPr>
            </a:lstStyle>
            <a:p>
              <a:pPr eaLnBrk="1" hangingPunct="1"/>
              <a:r>
                <a:rPr lang="zh-CN" altLang="en-US" dirty="0">
                  <a:solidFill>
                    <a:srgbClr val="03001A"/>
                  </a:solidFill>
                  <a:latin typeface="宋体" pitchFamily="2" charset="-122"/>
                  <a:ea typeface="宋体" pitchFamily="2" charset="-122"/>
                </a:rPr>
                <a:t>按特征</a:t>
              </a:r>
              <a:r>
                <a:rPr lang="en-US" altLang="zh-CN" dirty="0">
                  <a:solidFill>
                    <a:srgbClr val="03001A"/>
                  </a:solidFill>
                  <a:latin typeface="宋体" pitchFamily="2" charset="-122"/>
                  <a:ea typeface="宋体" pitchFamily="2" charset="-122"/>
                </a:rPr>
                <a:t>   </a:t>
              </a:r>
              <a:r>
                <a:rPr lang="zh-CN" altLang="en-US" dirty="0" smtClean="0">
                  <a:solidFill>
                    <a:srgbClr val="03001A"/>
                  </a:solidFill>
                  <a:latin typeface="宋体" pitchFamily="2" charset="-122"/>
                  <a:ea typeface="宋体" pitchFamily="2" charset="-122"/>
                </a:rPr>
                <a:t>分割</a:t>
              </a:r>
              <a:r>
                <a:rPr lang="zh-CN" altLang="en-US" dirty="0">
                  <a:solidFill>
                    <a:srgbClr val="03001A"/>
                  </a:solidFill>
                  <a:latin typeface="宋体" pitchFamily="2" charset="-122"/>
                  <a:ea typeface="宋体" pitchFamily="2" charset="-122"/>
                </a:rPr>
                <a:t>后的条件熵为：</a:t>
              </a:r>
            </a:p>
          </p:txBody>
        </p:sp>
        <p:graphicFrame>
          <p:nvGraphicFramePr>
            <p:cNvPr id="44045" name="对象 3"/>
            <p:cNvGraphicFramePr>
              <a:graphicFrameLocks noChangeAspect="1"/>
            </p:cNvGraphicFramePr>
            <p:nvPr>
              <p:extLst>
                <p:ext uri="{D42A27DB-BD31-4B8C-83A1-F6EECF244321}">
                  <p14:modId xmlns:p14="http://schemas.microsoft.com/office/powerpoint/2010/main" val="3606810836"/>
                </p:ext>
              </p:extLst>
            </p:nvPr>
          </p:nvGraphicFramePr>
          <p:xfrm>
            <a:off x="2182143" y="4653012"/>
            <a:ext cx="439539" cy="351631"/>
          </p:xfrm>
          <a:graphic>
            <a:graphicData uri="http://schemas.openxmlformats.org/presentationml/2006/ole">
              <mc:AlternateContent xmlns:mc="http://schemas.openxmlformats.org/markup-compatibility/2006">
                <mc:Choice xmlns:v="urn:schemas-microsoft-com:vml" Requires="v">
                  <p:oleObj spid="_x0000_s17217" name="Equation" r:id="rId5" imgW="787058" imgH="634725" progId="Equation.DSMT4">
                    <p:embed/>
                  </p:oleObj>
                </mc:Choice>
                <mc:Fallback>
                  <p:oleObj name="Equation" r:id="rId5" imgW="787058" imgH="634725"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2143" y="4653012"/>
                          <a:ext cx="439539" cy="351631"/>
                        </a:xfrm>
                        <a:prstGeom prst="rect">
                          <a:avLst/>
                        </a:prstGeom>
                        <a:noFill/>
                        <a:ln>
                          <a:noFill/>
                        </a:ln>
                        <a:extLst/>
                      </p:spPr>
                    </p:pic>
                  </p:oleObj>
                </mc:Fallback>
              </mc:AlternateContent>
            </a:graphicData>
          </a:graphic>
        </p:graphicFrame>
      </p:grpSp>
      <p:grpSp>
        <p:nvGrpSpPr>
          <p:cNvPr id="44038" name="组合 7"/>
          <p:cNvGrpSpPr>
            <a:grpSpLocks/>
          </p:cNvGrpSpPr>
          <p:nvPr/>
        </p:nvGrpSpPr>
        <p:grpSpPr bwMode="auto">
          <a:xfrm>
            <a:off x="899592" y="1700808"/>
            <a:ext cx="7488832" cy="2328862"/>
            <a:chOff x="1403648" y="1772816"/>
            <a:chExt cx="7488510" cy="2330051"/>
          </a:xfrm>
        </p:grpSpPr>
        <p:grpSp>
          <p:nvGrpSpPr>
            <p:cNvPr id="44039" name="组合 1"/>
            <p:cNvGrpSpPr>
              <a:grpSpLocks/>
            </p:cNvGrpSpPr>
            <p:nvPr/>
          </p:nvGrpSpPr>
          <p:grpSpPr bwMode="auto">
            <a:xfrm>
              <a:off x="4773914" y="2205085"/>
              <a:ext cx="4118244" cy="1234639"/>
              <a:chOff x="4857854" y="1341262"/>
              <a:chExt cx="4118011" cy="1234639"/>
            </a:xfrm>
          </p:grpSpPr>
          <p:graphicFrame>
            <p:nvGraphicFramePr>
              <p:cNvPr id="44042" name="对象 3"/>
              <p:cNvGraphicFramePr>
                <a:graphicFrameLocks noChangeAspect="1"/>
              </p:cNvGraphicFramePr>
              <p:nvPr>
                <p:extLst>
                  <p:ext uri="{D42A27DB-BD31-4B8C-83A1-F6EECF244321}">
                    <p14:modId xmlns:p14="http://schemas.microsoft.com/office/powerpoint/2010/main" val="2435435753"/>
                  </p:ext>
                </p:extLst>
              </p:nvPr>
            </p:nvGraphicFramePr>
            <p:xfrm>
              <a:off x="5159821" y="1341262"/>
              <a:ext cx="3168336" cy="380458"/>
            </p:xfrm>
            <a:graphic>
              <a:graphicData uri="http://schemas.openxmlformats.org/presentationml/2006/ole">
                <mc:AlternateContent xmlns:mc="http://schemas.openxmlformats.org/markup-compatibility/2006">
                  <mc:Choice xmlns:v="urn:schemas-microsoft-com:vml" Requires="v">
                    <p:oleObj spid="_x0000_s17218" name="Equation" r:id="rId7" imgW="6121400" imgH="736600" progId="Equation.DSMT4">
                      <p:embed/>
                    </p:oleObj>
                  </mc:Choice>
                  <mc:Fallback>
                    <p:oleObj name="Equation" r:id="rId7" imgW="6121400" imgH="736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59821" y="1341262"/>
                            <a:ext cx="3168336" cy="380458"/>
                          </a:xfrm>
                          <a:prstGeom prst="rect">
                            <a:avLst/>
                          </a:prstGeom>
                          <a:noFill/>
                          <a:ln>
                            <a:noFill/>
                          </a:ln>
                          <a:extLst/>
                        </p:spPr>
                      </p:pic>
                    </p:oleObj>
                  </mc:Fallback>
                </mc:AlternateContent>
              </a:graphicData>
            </a:graphic>
          </p:graphicFrame>
          <p:graphicFrame>
            <p:nvGraphicFramePr>
              <p:cNvPr id="44043" name="对象 6"/>
              <p:cNvGraphicFramePr>
                <a:graphicFrameLocks noChangeAspect="1"/>
              </p:cNvGraphicFramePr>
              <p:nvPr>
                <p:extLst>
                  <p:ext uri="{D42A27DB-BD31-4B8C-83A1-F6EECF244321}">
                    <p14:modId xmlns:p14="http://schemas.microsoft.com/office/powerpoint/2010/main" val="4143652053"/>
                  </p:ext>
                </p:extLst>
              </p:nvPr>
            </p:nvGraphicFramePr>
            <p:xfrm>
              <a:off x="4857854" y="2206047"/>
              <a:ext cx="4118011" cy="369854"/>
            </p:xfrm>
            <a:graphic>
              <a:graphicData uri="http://schemas.openxmlformats.org/presentationml/2006/ole">
                <mc:AlternateContent xmlns:mc="http://schemas.openxmlformats.org/markup-compatibility/2006">
                  <mc:Choice xmlns:v="urn:schemas-microsoft-com:vml" Requires="v">
                    <p:oleObj spid="_x0000_s17219" name="Equation" r:id="rId9" imgW="8889840" imgH="799920" progId="Equation.DSMT4">
                      <p:embed/>
                    </p:oleObj>
                  </mc:Choice>
                  <mc:Fallback>
                    <p:oleObj name="Equation" r:id="rId9" imgW="8889840" imgH="799920" progId="Equation.DSMT4">
                      <p:embed/>
                      <p:pic>
                        <p:nvPicPr>
                          <p:cNvPr id="0" name=""/>
                          <p:cNvPicPr>
                            <a:picLocks noChangeAspect="1" noChangeArrowheads="1"/>
                          </p:cNvPicPr>
                          <p:nvPr/>
                        </p:nvPicPr>
                        <p:blipFill>
                          <a:blip r:embed="rId10"/>
                          <a:srcRect/>
                          <a:stretch>
                            <a:fillRect/>
                          </a:stretch>
                        </p:blipFill>
                        <p:spPr bwMode="auto">
                          <a:xfrm>
                            <a:off x="4857854" y="2206047"/>
                            <a:ext cx="4118011" cy="369854"/>
                          </a:xfrm>
                          <a:prstGeom prst="rect">
                            <a:avLst/>
                          </a:prstGeom>
                          <a:noFill/>
                          <a:ln>
                            <a:noFill/>
                          </a:ln>
                          <a:extLst/>
                        </p:spPr>
                      </p:pic>
                    </p:oleObj>
                  </mc:Fallback>
                </mc:AlternateContent>
              </a:graphicData>
            </a:graphic>
          </p:graphicFrame>
        </p:grpSp>
        <p:graphicFrame>
          <p:nvGraphicFramePr>
            <p:cNvPr id="44040" name="对象 5"/>
            <p:cNvGraphicFramePr>
              <a:graphicFrameLocks noChangeAspect="1"/>
            </p:cNvGraphicFramePr>
            <p:nvPr/>
          </p:nvGraphicFramePr>
          <p:xfrm>
            <a:off x="1403648" y="2277220"/>
            <a:ext cx="3240658" cy="1825647"/>
          </p:xfrm>
          <a:graphic>
            <a:graphicData uri="http://schemas.openxmlformats.org/presentationml/2006/ole">
              <mc:AlternateContent xmlns:mc="http://schemas.openxmlformats.org/markup-compatibility/2006">
                <mc:Choice xmlns:v="urn:schemas-microsoft-com:vml" Requires="v">
                  <p:oleObj spid="_x0000_s17220" name="Equation" r:id="rId11" imgW="6388100" imgH="3848100" progId="Equation.DSMT4">
                    <p:embed/>
                  </p:oleObj>
                </mc:Choice>
                <mc:Fallback>
                  <p:oleObj name="Equation" r:id="rId11" imgW="6388100" imgH="38481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3648" y="2277220"/>
                          <a:ext cx="3240658" cy="1825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41" name="对象 6"/>
            <p:cNvGraphicFramePr>
              <a:graphicFrameLocks noChangeAspect="1"/>
            </p:cNvGraphicFramePr>
            <p:nvPr/>
          </p:nvGraphicFramePr>
          <p:xfrm>
            <a:off x="1943621" y="1772816"/>
            <a:ext cx="2615952" cy="453719"/>
          </p:xfrm>
          <a:graphic>
            <a:graphicData uri="http://schemas.openxmlformats.org/presentationml/2006/ole">
              <mc:AlternateContent xmlns:mc="http://schemas.openxmlformats.org/markup-compatibility/2006">
                <mc:Choice xmlns:v="urn:schemas-microsoft-com:vml" Requires="v">
                  <p:oleObj spid="_x0000_s17221" name="Equation" r:id="rId13" imgW="4838700" imgH="825500" progId="Equation.DSMT4">
                    <p:embed/>
                  </p:oleObj>
                </mc:Choice>
                <mc:Fallback>
                  <p:oleObj name="Equation" r:id="rId13" imgW="4838700" imgH="8255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43621" y="1772816"/>
                          <a:ext cx="2615952" cy="45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 name="标题 1"/>
          <p:cNvSpPr>
            <a:spLocks noGrp="1"/>
          </p:cNvSpPr>
          <p:nvPr>
            <p:ph type="title" idx="4294967295"/>
          </p:nvPr>
        </p:nvSpPr>
        <p:spPr>
          <a:xfrm>
            <a:off x="457200" y="274638"/>
            <a:ext cx="8229600" cy="706090"/>
          </a:xfrm>
          <a:prstGeom prst="rect">
            <a:avLst/>
          </a:prstGeom>
        </p:spPr>
        <p:txBody>
          <a:bodyPr/>
          <a:lstStyle/>
          <a:p>
            <a:r>
              <a:rPr lang="en-US" altLang="zh-CN" sz="4000" b="1" dirty="0">
                <a:solidFill>
                  <a:srgbClr val="03001A"/>
                </a:solidFill>
                <a:latin typeface="黑体" pitchFamily="49" charset="-122"/>
                <a:ea typeface="黑体" pitchFamily="49" charset="-122"/>
              </a:rPr>
              <a:t>2.2 </a:t>
            </a:r>
            <a:r>
              <a:rPr lang="zh-CN" altLang="en-US" sz="4000" b="1" dirty="0">
                <a:solidFill>
                  <a:srgbClr val="03001A"/>
                </a:solidFill>
                <a:latin typeface="黑体" pitchFamily="49" charset="-122"/>
                <a:ea typeface="黑体" pitchFamily="49" charset="-122"/>
              </a:rPr>
              <a:t>条件熵</a:t>
            </a:r>
          </a:p>
        </p:txBody>
      </p:sp>
    </p:spTree>
    <p:extLst>
      <p:ext uri="{BB962C8B-B14F-4D97-AF65-F5344CB8AC3E}">
        <p14:creationId xmlns:p14="http://schemas.microsoft.com/office/powerpoint/2010/main" val="3080309929"/>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组合 26"/>
          <p:cNvGrpSpPr>
            <a:grpSpLocks/>
          </p:cNvGrpSpPr>
          <p:nvPr/>
        </p:nvGrpSpPr>
        <p:grpSpPr bwMode="auto">
          <a:xfrm>
            <a:off x="1677988" y="1989138"/>
            <a:ext cx="5645150" cy="1709737"/>
            <a:chOff x="1590675" y="4653136"/>
            <a:chExt cx="5645621" cy="1709563"/>
          </a:xfrm>
        </p:grpSpPr>
        <p:graphicFrame>
          <p:nvGraphicFramePr>
            <p:cNvPr id="45064" name="对象 17"/>
            <p:cNvGraphicFramePr>
              <a:graphicFrameLocks noChangeAspect="1"/>
            </p:cNvGraphicFramePr>
            <p:nvPr/>
          </p:nvGraphicFramePr>
          <p:xfrm>
            <a:off x="1590675" y="4751387"/>
            <a:ext cx="2120900" cy="1611312"/>
          </p:xfrm>
          <a:graphic>
            <a:graphicData uri="http://schemas.openxmlformats.org/presentationml/2006/ole">
              <mc:AlternateContent xmlns:mc="http://schemas.openxmlformats.org/markup-compatibility/2006">
                <mc:Choice xmlns:v="urn:schemas-microsoft-com:vml" Requires="v">
                  <p:oleObj spid="_x0000_s18955" name="Equation" r:id="rId3" imgW="4470400" imgH="3746500" progId="Equation.DSMT4">
                    <p:embed/>
                  </p:oleObj>
                </mc:Choice>
                <mc:Fallback>
                  <p:oleObj name="Equation" r:id="rId3" imgW="4470400" imgH="37465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0675" y="4751387"/>
                          <a:ext cx="2120900" cy="161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65" name="对象 19"/>
            <p:cNvGraphicFramePr>
              <a:graphicFrameLocks noChangeAspect="1"/>
            </p:cNvGraphicFramePr>
            <p:nvPr/>
          </p:nvGraphicFramePr>
          <p:xfrm>
            <a:off x="4716016" y="4653136"/>
            <a:ext cx="2473255" cy="1008112"/>
          </p:xfrm>
          <a:graphic>
            <a:graphicData uri="http://schemas.openxmlformats.org/presentationml/2006/ole">
              <mc:AlternateContent xmlns:mc="http://schemas.openxmlformats.org/markup-compatibility/2006">
                <mc:Choice xmlns:v="urn:schemas-microsoft-com:vml" Requires="v">
                  <p:oleObj spid="_x0000_s18956" name="Equation" r:id="rId5" imgW="6248400" imgH="2806700" progId="Equation.DSMT4">
                    <p:embed/>
                  </p:oleObj>
                </mc:Choice>
                <mc:Fallback>
                  <p:oleObj name="Equation" r:id="rId5" imgW="6248400" imgH="28067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016" y="4653136"/>
                          <a:ext cx="2473255"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66" name="对象 20"/>
            <p:cNvGraphicFramePr>
              <a:graphicFrameLocks noChangeAspect="1"/>
            </p:cNvGraphicFramePr>
            <p:nvPr/>
          </p:nvGraphicFramePr>
          <p:xfrm>
            <a:off x="4716016" y="5933541"/>
            <a:ext cx="2520280" cy="319510"/>
          </p:xfrm>
          <a:graphic>
            <a:graphicData uri="http://schemas.openxmlformats.org/presentationml/2006/ole">
              <mc:AlternateContent xmlns:mc="http://schemas.openxmlformats.org/markup-compatibility/2006">
                <mc:Choice xmlns:v="urn:schemas-microsoft-com:vml" Requires="v">
                  <p:oleObj spid="_x0000_s18957" name="Equation" r:id="rId7" imgW="6489700" imgH="901700" progId="Equation.DSMT4">
                    <p:embed/>
                  </p:oleObj>
                </mc:Choice>
                <mc:Fallback>
                  <p:oleObj name="Equation" r:id="rId7" imgW="6489700" imgH="9017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6016" y="5933541"/>
                          <a:ext cx="2520280" cy="319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6" name="直接箭头连接符 5"/>
            <p:cNvCxnSpPr/>
            <p:nvPr/>
          </p:nvCxnSpPr>
          <p:spPr>
            <a:xfrm flipV="1">
              <a:off x="3780020" y="5229339"/>
              <a:ext cx="863672" cy="28730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7" name="直接箭头连接符 6"/>
            <p:cNvCxnSpPr/>
            <p:nvPr/>
          </p:nvCxnSpPr>
          <p:spPr>
            <a:xfrm>
              <a:off x="3780020" y="5516648"/>
              <a:ext cx="863672" cy="57620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45060" name="TextBox 8"/>
          <p:cNvSpPr txBox="1">
            <a:spLocks noChangeArrowheads="1"/>
          </p:cNvSpPr>
          <p:nvPr/>
        </p:nvSpPr>
        <p:spPr bwMode="auto">
          <a:xfrm>
            <a:off x="986631" y="1174750"/>
            <a:ext cx="662463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PMingLiU" pitchFamily="2" charset="-120"/>
              </a:defRPr>
            </a:lvl1pPr>
            <a:lvl2pPr marL="742950" indent="-285750" eaLnBrk="0" hangingPunct="0">
              <a:defRPr sz="2400">
                <a:solidFill>
                  <a:schemeClr val="tx1"/>
                </a:solidFill>
                <a:latin typeface="Times New Roman" pitchFamily="18" charset="0"/>
                <a:ea typeface="PMingLiU" pitchFamily="2" charset="-120"/>
              </a:defRPr>
            </a:lvl2pPr>
            <a:lvl3pPr marL="1143000" indent="-228600" eaLnBrk="0" hangingPunct="0">
              <a:defRPr sz="2400">
                <a:solidFill>
                  <a:schemeClr val="tx1"/>
                </a:solidFill>
                <a:latin typeface="Times New Roman" pitchFamily="18" charset="0"/>
                <a:ea typeface="PMingLiU" pitchFamily="2" charset="-120"/>
              </a:defRPr>
            </a:lvl3pPr>
            <a:lvl4pPr marL="1600200" indent="-228600" eaLnBrk="0" hangingPunct="0">
              <a:defRPr sz="2400">
                <a:solidFill>
                  <a:schemeClr val="tx1"/>
                </a:solidFill>
                <a:latin typeface="Times New Roman" pitchFamily="18" charset="0"/>
                <a:ea typeface="PMingLiU" pitchFamily="2" charset="-120"/>
              </a:defRPr>
            </a:lvl4pPr>
            <a:lvl5pPr marL="2057400" indent="-228600" eaLnBrk="0" hangingPunct="0">
              <a:defRPr sz="2400">
                <a:solidFill>
                  <a:schemeClr val="tx1"/>
                </a:solidFill>
                <a:latin typeface="Times New Roman" pitchFamily="18" charset="0"/>
                <a:ea typeface="PMingLiU" pitchFamily="2" charset="-120"/>
              </a:defRPr>
            </a:lvl5pPr>
            <a:lvl6pPr marL="25146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6pPr>
            <a:lvl7pPr marL="29718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7pPr>
            <a:lvl8pPr marL="34290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8pPr>
            <a:lvl9pPr marL="38862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9pPr>
          </a:lstStyle>
          <a:p>
            <a:pPr eaLnBrk="1" hangingPunct="1"/>
            <a:r>
              <a:rPr lang="zh-CN" altLang="en-US" sz="3200" b="1" dirty="0">
                <a:solidFill>
                  <a:srgbClr val="FF0000"/>
                </a:solidFill>
                <a:latin typeface="华文楷体" pitchFamily="2" charset="-122"/>
                <a:ea typeface="华文楷体" pitchFamily="2" charset="-122"/>
              </a:rPr>
              <a:t>按第一个特征分割后的加权平均熵</a:t>
            </a:r>
          </a:p>
          <a:p>
            <a:pPr eaLnBrk="1" hangingPunct="1"/>
            <a:endParaRPr lang="zh-CN" altLang="en-US" dirty="0"/>
          </a:p>
        </p:txBody>
      </p:sp>
      <p:graphicFrame>
        <p:nvGraphicFramePr>
          <p:cNvPr id="45061" name="对象 6"/>
          <p:cNvGraphicFramePr>
            <a:graphicFrameLocks noChangeAspect="1"/>
          </p:cNvGraphicFramePr>
          <p:nvPr>
            <p:extLst>
              <p:ext uri="{D42A27DB-BD31-4B8C-83A1-F6EECF244321}">
                <p14:modId xmlns:p14="http://schemas.microsoft.com/office/powerpoint/2010/main" val="3990092956"/>
              </p:ext>
            </p:extLst>
          </p:nvPr>
        </p:nvGraphicFramePr>
        <p:xfrm>
          <a:off x="1763687" y="4005064"/>
          <a:ext cx="3915289" cy="432048"/>
        </p:xfrm>
        <a:graphic>
          <a:graphicData uri="http://schemas.openxmlformats.org/presentationml/2006/ole">
            <mc:AlternateContent xmlns:mc="http://schemas.openxmlformats.org/markup-compatibility/2006">
              <mc:Choice xmlns:v="urn:schemas-microsoft-com:vml" Requires="v">
                <p:oleObj spid="_x0000_s18958" name="Equation" r:id="rId9" imgW="7264400" imgH="800100" progId="Equation.DSMT4">
                  <p:embed/>
                </p:oleObj>
              </mc:Choice>
              <mc:Fallback>
                <p:oleObj name="Equation" r:id="rId9" imgW="7264400" imgH="8001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3687" y="4005064"/>
                        <a:ext cx="3915289" cy="432048"/>
                      </a:xfrm>
                      <a:prstGeom prst="rect">
                        <a:avLst/>
                      </a:prstGeom>
                      <a:noFill/>
                      <a:ln>
                        <a:noFill/>
                      </a:ln>
                    </p:spPr>
                  </p:pic>
                </p:oleObj>
              </mc:Fallback>
            </mc:AlternateContent>
          </a:graphicData>
        </a:graphic>
      </p:graphicFrame>
      <p:graphicFrame>
        <p:nvGraphicFramePr>
          <p:cNvPr id="45062" name="对象 9"/>
          <p:cNvGraphicFramePr>
            <a:graphicFrameLocks noChangeAspect="1"/>
          </p:cNvGraphicFramePr>
          <p:nvPr>
            <p:extLst>
              <p:ext uri="{D42A27DB-BD31-4B8C-83A1-F6EECF244321}">
                <p14:modId xmlns:p14="http://schemas.microsoft.com/office/powerpoint/2010/main" val="1494424294"/>
              </p:ext>
            </p:extLst>
          </p:nvPr>
        </p:nvGraphicFramePr>
        <p:xfrm>
          <a:off x="1477963" y="4724400"/>
          <a:ext cx="6623050" cy="1395413"/>
        </p:xfrm>
        <a:graphic>
          <a:graphicData uri="http://schemas.openxmlformats.org/presentationml/2006/ole">
            <mc:AlternateContent xmlns:mc="http://schemas.openxmlformats.org/markup-compatibility/2006">
              <mc:Choice xmlns:v="urn:schemas-microsoft-com:vml" Requires="v">
                <p:oleObj spid="_x0000_s18959" name="Equation" r:id="rId11" imgW="12737880" imgH="2679480" progId="Equation.DSMT4">
                  <p:embed/>
                </p:oleObj>
              </mc:Choice>
              <mc:Fallback>
                <p:oleObj name="Equation" r:id="rId11" imgW="12737880" imgH="2679480" progId="Equation.DSMT4">
                  <p:embed/>
                  <p:pic>
                    <p:nvPicPr>
                      <p:cNvPr id="0" name=""/>
                      <p:cNvPicPr>
                        <a:picLocks noChangeAspect="1" noChangeArrowheads="1"/>
                      </p:cNvPicPr>
                      <p:nvPr/>
                    </p:nvPicPr>
                    <p:blipFill>
                      <a:blip r:embed="rId12"/>
                      <a:srcRect/>
                      <a:stretch>
                        <a:fillRect/>
                      </a:stretch>
                    </p:blipFill>
                    <p:spPr bwMode="auto">
                      <a:xfrm>
                        <a:off x="1477963" y="4724400"/>
                        <a:ext cx="6623050" cy="139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标题 1"/>
          <p:cNvSpPr>
            <a:spLocks noGrp="1"/>
          </p:cNvSpPr>
          <p:nvPr>
            <p:ph type="title" idx="4294967295"/>
          </p:nvPr>
        </p:nvSpPr>
        <p:spPr>
          <a:xfrm>
            <a:off x="615950" y="404887"/>
            <a:ext cx="8229600" cy="792088"/>
          </a:xfrm>
          <a:prstGeom prst="rect">
            <a:avLst/>
          </a:prstGeom>
        </p:spPr>
        <p:txBody>
          <a:bodyPr/>
          <a:lstStyle/>
          <a:p>
            <a:r>
              <a:rPr lang="en-US" altLang="zh-CN" sz="4000" b="1" dirty="0" smtClean="0">
                <a:solidFill>
                  <a:srgbClr val="03001A"/>
                </a:solidFill>
                <a:latin typeface="黑体" pitchFamily="49" charset="-122"/>
                <a:ea typeface="黑体" pitchFamily="49" charset="-122"/>
              </a:rPr>
              <a:t>2.2 </a:t>
            </a:r>
            <a:r>
              <a:rPr lang="zh-CN" altLang="en-US" sz="4000" b="1" dirty="0" smtClean="0">
                <a:solidFill>
                  <a:srgbClr val="03001A"/>
                </a:solidFill>
                <a:latin typeface="黑体" pitchFamily="49" charset="-122"/>
                <a:ea typeface="黑体" pitchFamily="49" charset="-122"/>
              </a:rPr>
              <a:t>条件熵</a:t>
            </a:r>
            <a:endParaRPr lang="zh-CN" altLang="en-US" sz="4000" b="1" dirty="0">
              <a:solidFill>
                <a:srgbClr val="03001A"/>
              </a:solidFill>
              <a:latin typeface="黑体" pitchFamily="49" charset="-122"/>
              <a:ea typeface="黑体" pitchFamily="49" charset="-122"/>
            </a:endParaRPr>
          </a:p>
        </p:txBody>
      </p:sp>
    </p:spTree>
    <p:extLst>
      <p:ext uri="{BB962C8B-B14F-4D97-AF65-F5344CB8AC3E}">
        <p14:creationId xmlns:p14="http://schemas.microsoft.com/office/powerpoint/2010/main" val="320775204"/>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699792" y="1648757"/>
            <a:ext cx="3672408" cy="134819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6083" name="文本框 1"/>
          <p:cNvSpPr txBox="1">
            <a:spLocks noChangeArrowheads="1"/>
          </p:cNvSpPr>
          <p:nvPr/>
        </p:nvSpPr>
        <p:spPr bwMode="auto">
          <a:xfrm>
            <a:off x="1056344" y="2996952"/>
            <a:ext cx="73437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PMingLiU" pitchFamily="2" charset="-120"/>
              </a:defRPr>
            </a:lvl1pPr>
            <a:lvl2pPr marL="742950" indent="-285750" eaLnBrk="0" hangingPunct="0">
              <a:defRPr sz="2400">
                <a:solidFill>
                  <a:schemeClr val="tx1"/>
                </a:solidFill>
                <a:latin typeface="Times New Roman" pitchFamily="18" charset="0"/>
                <a:ea typeface="PMingLiU" pitchFamily="2" charset="-120"/>
              </a:defRPr>
            </a:lvl2pPr>
            <a:lvl3pPr marL="1143000" indent="-228600" eaLnBrk="0" hangingPunct="0">
              <a:defRPr sz="2400">
                <a:solidFill>
                  <a:schemeClr val="tx1"/>
                </a:solidFill>
                <a:latin typeface="Times New Roman" pitchFamily="18" charset="0"/>
                <a:ea typeface="PMingLiU" pitchFamily="2" charset="-120"/>
              </a:defRPr>
            </a:lvl3pPr>
            <a:lvl4pPr marL="1600200" indent="-228600" eaLnBrk="0" hangingPunct="0">
              <a:defRPr sz="2400">
                <a:solidFill>
                  <a:schemeClr val="tx1"/>
                </a:solidFill>
                <a:latin typeface="Times New Roman" pitchFamily="18" charset="0"/>
                <a:ea typeface="PMingLiU" pitchFamily="2" charset="-120"/>
              </a:defRPr>
            </a:lvl4pPr>
            <a:lvl5pPr marL="2057400" indent="-228600" eaLnBrk="0" hangingPunct="0">
              <a:defRPr sz="2400">
                <a:solidFill>
                  <a:schemeClr val="tx1"/>
                </a:solidFill>
                <a:latin typeface="Times New Roman" pitchFamily="18" charset="0"/>
                <a:ea typeface="PMingLiU" pitchFamily="2" charset="-120"/>
              </a:defRPr>
            </a:lvl5pPr>
            <a:lvl6pPr marL="25146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6pPr>
            <a:lvl7pPr marL="29718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7pPr>
            <a:lvl8pPr marL="34290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8pPr>
            <a:lvl9pPr marL="38862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9pPr>
          </a:lstStyle>
          <a:p>
            <a:pPr eaLnBrk="1" hangingPunct="1"/>
            <a:r>
              <a:rPr lang="zh-CN" altLang="en-US" dirty="0">
                <a:solidFill>
                  <a:srgbClr val="03001A"/>
                </a:solidFill>
                <a:latin typeface="宋体" pitchFamily="2" charset="-122"/>
                <a:ea typeface="宋体" pitchFamily="2" charset="-122"/>
              </a:rPr>
              <a:t>信息增益可以认为是：</a:t>
            </a:r>
            <a:endParaRPr lang="en-US" altLang="zh-CN" dirty="0">
              <a:solidFill>
                <a:srgbClr val="03001A"/>
              </a:solidFill>
              <a:latin typeface="宋体" pitchFamily="2" charset="-122"/>
              <a:ea typeface="宋体" pitchFamily="2" charset="-122"/>
            </a:endParaRPr>
          </a:p>
          <a:p>
            <a:pPr eaLnBrk="1" hangingPunct="1"/>
            <a:r>
              <a:rPr lang="zh-CN" altLang="en-US" dirty="0">
                <a:solidFill>
                  <a:srgbClr val="03001A"/>
                </a:solidFill>
                <a:latin typeface="宋体" pitchFamily="2" charset="-122"/>
                <a:ea typeface="宋体" pitchFamily="2" charset="-122"/>
              </a:rPr>
              <a:t>未分割之前的不纯度</a:t>
            </a:r>
            <a:r>
              <a:rPr lang="en-US" altLang="zh-CN" dirty="0">
                <a:solidFill>
                  <a:srgbClr val="03001A"/>
                </a:solidFill>
                <a:latin typeface="宋体" pitchFamily="2" charset="-122"/>
                <a:ea typeface="宋体" pitchFamily="2" charset="-122"/>
              </a:rPr>
              <a:t>-</a:t>
            </a:r>
            <a:r>
              <a:rPr lang="zh-CN" altLang="en-US" dirty="0">
                <a:solidFill>
                  <a:srgbClr val="03001A"/>
                </a:solidFill>
                <a:latin typeface="宋体" pitchFamily="2" charset="-122"/>
                <a:ea typeface="宋体" pitchFamily="2" charset="-122"/>
              </a:rPr>
              <a:t>分割之后的加权平均不</a:t>
            </a:r>
            <a:r>
              <a:rPr lang="zh-CN" altLang="en-US" dirty="0" smtClean="0">
                <a:solidFill>
                  <a:srgbClr val="03001A"/>
                </a:solidFill>
                <a:latin typeface="宋体" pitchFamily="2" charset="-122"/>
                <a:ea typeface="宋体" pitchFamily="2" charset="-122"/>
              </a:rPr>
              <a:t>纯度</a:t>
            </a:r>
            <a:endParaRPr lang="en-US" altLang="zh-CN" dirty="0">
              <a:solidFill>
                <a:srgbClr val="03001A"/>
              </a:solidFill>
              <a:latin typeface="宋体" pitchFamily="2" charset="-122"/>
              <a:ea typeface="宋体" pitchFamily="2" charset="-122"/>
            </a:endParaRPr>
          </a:p>
        </p:txBody>
      </p:sp>
      <p:sp>
        <p:nvSpPr>
          <p:cNvPr id="46084" name="矩形 12"/>
          <p:cNvSpPr>
            <a:spLocks noChangeArrowheads="1"/>
          </p:cNvSpPr>
          <p:nvPr/>
        </p:nvSpPr>
        <p:spPr bwMode="auto">
          <a:xfrm>
            <a:off x="1009043" y="4941059"/>
            <a:ext cx="73437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dirty="0">
                <a:solidFill>
                  <a:srgbClr val="03001A"/>
                </a:solidFill>
                <a:latin typeface="Times New Roman" pitchFamily="18" charset="0"/>
                <a:ea typeface="宋体" pitchFamily="2" charset="-122"/>
                <a:cs typeface="Times New Roman" pitchFamily="18" charset="0"/>
              </a:rPr>
              <a:t>Information</a:t>
            </a:r>
            <a:r>
              <a:rPr lang="zh-CN" altLang="en-US" sz="2400" dirty="0">
                <a:solidFill>
                  <a:srgbClr val="03001A"/>
                </a:solidFill>
                <a:latin typeface="Times New Roman" pitchFamily="18" charset="0"/>
                <a:ea typeface="宋体" pitchFamily="2" charset="-122"/>
                <a:cs typeface="Times New Roman" pitchFamily="18" charset="0"/>
              </a:rPr>
              <a:t> </a:t>
            </a:r>
            <a:r>
              <a:rPr lang="en-US" altLang="zh-CN" sz="2400" dirty="0">
                <a:solidFill>
                  <a:srgbClr val="03001A"/>
                </a:solidFill>
                <a:latin typeface="Times New Roman" pitchFamily="18" charset="0"/>
                <a:ea typeface="宋体" pitchFamily="2" charset="-122"/>
                <a:cs typeface="Times New Roman" pitchFamily="18" charset="0"/>
              </a:rPr>
              <a:t>Gain </a:t>
            </a:r>
            <a:r>
              <a:rPr lang="zh-CN" altLang="en-US" sz="2400" dirty="0">
                <a:solidFill>
                  <a:srgbClr val="03001A"/>
                </a:solidFill>
                <a:latin typeface="宋体" pitchFamily="2" charset="-122"/>
                <a:ea typeface="宋体" pitchFamily="2" charset="-122"/>
              </a:rPr>
              <a:t>越大的</a:t>
            </a:r>
            <a:r>
              <a:rPr lang="zh-CN" altLang="en-US" sz="2400" b="1" dirty="0">
                <a:solidFill>
                  <a:srgbClr val="FF0000"/>
                </a:solidFill>
                <a:latin typeface="宋体" pitchFamily="2" charset="-122"/>
                <a:ea typeface="宋体" pitchFamily="2" charset="-122"/>
              </a:rPr>
              <a:t>特征</a:t>
            </a:r>
            <a:r>
              <a:rPr lang="zh-CN" altLang="en-US" sz="2400" dirty="0">
                <a:solidFill>
                  <a:srgbClr val="03001A"/>
                </a:solidFill>
                <a:latin typeface="宋体" pitchFamily="2" charset="-122"/>
                <a:ea typeface="宋体" pitchFamily="2" charset="-122"/>
              </a:rPr>
              <a:t>越能更好的划分数据</a:t>
            </a:r>
            <a:endParaRPr lang="en-US" altLang="zh-CN" sz="2400" dirty="0">
              <a:solidFill>
                <a:srgbClr val="03001A"/>
              </a:solidFill>
              <a:latin typeface="宋体" pitchFamily="2" charset="-122"/>
              <a:ea typeface="宋体" pitchFamily="2" charset="-122"/>
            </a:endParaRPr>
          </a:p>
        </p:txBody>
      </p:sp>
      <p:sp>
        <p:nvSpPr>
          <p:cNvPr id="46085" name="矩形 13"/>
          <p:cNvSpPr>
            <a:spLocks noChangeArrowheads="1"/>
          </p:cNvSpPr>
          <p:nvPr/>
        </p:nvSpPr>
        <p:spPr bwMode="auto">
          <a:xfrm>
            <a:off x="1150938" y="5716588"/>
            <a:ext cx="72739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dirty="0">
                <a:solidFill>
                  <a:schemeClr val="tx1">
                    <a:lumMod val="50000"/>
                  </a:schemeClr>
                </a:solidFill>
                <a:latin typeface="Times New Roman" pitchFamily="18" charset="0"/>
                <a:ea typeface="宋体" pitchFamily="2" charset="-122"/>
                <a:cs typeface="Times New Roman" pitchFamily="18" charset="0"/>
              </a:rPr>
              <a:t>IG</a:t>
            </a:r>
            <a:r>
              <a:rPr lang="zh-CN" altLang="en-US" sz="2400" b="1" dirty="0">
                <a:solidFill>
                  <a:srgbClr val="FF0000"/>
                </a:solidFill>
                <a:latin typeface="宋体" pitchFamily="2" charset="-122"/>
                <a:ea typeface="宋体" pitchFamily="2" charset="-122"/>
              </a:rPr>
              <a:t>最大的特征</a:t>
            </a:r>
            <a:r>
              <a:rPr lang="zh-CN" altLang="en-US" sz="2400" dirty="0">
                <a:solidFill>
                  <a:schemeClr val="tx1">
                    <a:lumMod val="50000"/>
                  </a:schemeClr>
                </a:solidFill>
                <a:latin typeface="宋体" pitchFamily="2" charset="-122"/>
                <a:ea typeface="宋体" pitchFamily="2" charset="-122"/>
              </a:rPr>
              <a:t>应该是最先被划分的特征</a:t>
            </a:r>
            <a:endParaRPr lang="en-US" altLang="zh-CN" sz="2400" dirty="0">
              <a:solidFill>
                <a:schemeClr val="tx1">
                  <a:lumMod val="50000"/>
                </a:schemeClr>
              </a:solidFill>
              <a:latin typeface="宋体" pitchFamily="2" charset="-122"/>
              <a:ea typeface="宋体" pitchFamily="2" charset="-122"/>
            </a:endParaRPr>
          </a:p>
        </p:txBody>
      </p:sp>
      <p:cxnSp>
        <p:nvCxnSpPr>
          <p:cNvPr id="16" name="直接箭头连接符 15"/>
          <p:cNvCxnSpPr/>
          <p:nvPr/>
        </p:nvCxnSpPr>
        <p:spPr>
          <a:xfrm>
            <a:off x="4644008" y="4567547"/>
            <a:ext cx="0" cy="37362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7" name="直接箭头连接符 16"/>
          <p:cNvCxnSpPr/>
          <p:nvPr/>
        </p:nvCxnSpPr>
        <p:spPr>
          <a:xfrm>
            <a:off x="4644008" y="5402724"/>
            <a:ext cx="0" cy="41291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nvGrpSpPr>
          <p:cNvPr id="46088" name="组合 4"/>
          <p:cNvGrpSpPr>
            <a:grpSpLocks/>
          </p:cNvGrpSpPr>
          <p:nvPr/>
        </p:nvGrpSpPr>
        <p:grpSpPr bwMode="auto">
          <a:xfrm>
            <a:off x="1035865" y="1125537"/>
            <a:ext cx="7416800" cy="1727399"/>
            <a:chOff x="1042988" y="1125537"/>
            <a:chExt cx="7416800" cy="1727399"/>
          </a:xfrm>
        </p:grpSpPr>
        <p:grpSp>
          <p:nvGrpSpPr>
            <p:cNvPr id="46089" name="组合 3"/>
            <p:cNvGrpSpPr>
              <a:grpSpLocks/>
            </p:cNvGrpSpPr>
            <p:nvPr/>
          </p:nvGrpSpPr>
          <p:grpSpPr bwMode="auto">
            <a:xfrm>
              <a:off x="1042988" y="1125537"/>
              <a:ext cx="7416800" cy="523220"/>
              <a:chOff x="1042988" y="1125537"/>
              <a:chExt cx="7416800" cy="523220"/>
            </a:xfrm>
          </p:grpSpPr>
          <p:sp>
            <p:nvSpPr>
              <p:cNvPr id="46094" name="TextBox 14"/>
              <p:cNvSpPr txBox="1">
                <a:spLocks noChangeArrowheads="1"/>
              </p:cNvSpPr>
              <p:nvPr/>
            </p:nvSpPr>
            <p:spPr bwMode="auto">
              <a:xfrm>
                <a:off x="1042988" y="1125537"/>
                <a:ext cx="7416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PMingLiU" pitchFamily="2" charset="-120"/>
                  </a:defRPr>
                </a:lvl1pPr>
                <a:lvl2pPr marL="742950" indent="-285750" eaLnBrk="0" hangingPunct="0">
                  <a:defRPr sz="2400">
                    <a:solidFill>
                      <a:schemeClr val="tx1"/>
                    </a:solidFill>
                    <a:latin typeface="Times New Roman" pitchFamily="18" charset="0"/>
                    <a:ea typeface="PMingLiU" pitchFamily="2" charset="-120"/>
                  </a:defRPr>
                </a:lvl2pPr>
                <a:lvl3pPr marL="1143000" indent="-228600" eaLnBrk="0" hangingPunct="0">
                  <a:defRPr sz="2400">
                    <a:solidFill>
                      <a:schemeClr val="tx1"/>
                    </a:solidFill>
                    <a:latin typeface="Times New Roman" pitchFamily="18" charset="0"/>
                    <a:ea typeface="PMingLiU" pitchFamily="2" charset="-120"/>
                  </a:defRPr>
                </a:lvl3pPr>
                <a:lvl4pPr marL="1600200" indent="-228600" eaLnBrk="0" hangingPunct="0">
                  <a:defRPr sz="2400">
                    <a:solidFill>
                      <a:schemeClr val="tx1"/>
                    </a:solidFill>
                    <a:latin typeface="Times New Roman" pitchFamily="18" charset="0"/>
                    <a:ea typeface="PMingLiU" pitchFamily="2" charset="-120"/>
                  </a:defRPr>
                </a:lvl4pPr>
                <a:lvl5pPr marL="2057400" indent="-228600" eaLnBrk="0" hangingPunct="0">
                  <a:defRPr sz="2400">
                    <a:solidFill>
                      <a:schemeClr val="tx1"/>
                    </a:solidFill>
                    <a:latin typeface="Times New Roman" pitchFamily="18" charset="0"/>
                    <a:ea typeface="PMingLiU" pitchFamily="2" charset="-120"/>
                  </a:defRPr>
                </a:lvl5pPr>
                <a:lvl6pPr marL="25146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6pPr>
                <a:lvl7pPr marL="29718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7pPr>
                <a:lvl8pPr marL="34290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8pPr>
                <a:lvl9pPr marL="38862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9pPr>
              </a:lstStyle>
              <a:p>
                <a:pPr eaLnBrk="1" hangingPunct="1"/>
                <a:r>
                  <a:rPr lang="zh-CN" altLang="en-US" sz="2800" dirty="0">
                    <a:solidFill>
                      <a:srgbClr val="03001A"/>
                    </a:solidFill>
                    <a:ea typeface="华文楷体" pitchFamily="2" charset="-122"/>
                    <a:cs typeface="Times New Roman" pitchFamily="18" charset="0"/>
                  </a:rPr>
                  <a:t>按特征</a:t>
                </a:r>
                <a:r>
                  <a:rPr lang="en-US" altLang="zh-CN" sz="2800" dirty="0">
                    <a:solidFill>
                      <a:srgbClr val="03001A"/>
                    </a:solidFill>
                    <a:ea typeface="华文楷体" pitchFamily="2" charset="-122"/>
                    <a:cs typeface="Times New Roman" pitchFamily="18" charset="0"/>
                  </a:rPr>
                  <a:t>    </a:t>
                </a:r>
                <a:r>
                  <a:rPr lang="zh-CN" altLang="en-US" sz="2800" dirty="0">
                    <a:solidFill>
                      <a:srgbClr val="03001A"/>
                    </a:solidFill>
                    <a:ea typeface="华文楷体" pitchFamily="2" charset="-122"/>
                    <a:cs typeface="Times New Roman" pitchFamily="18" charset="0"/>
                  </a:rPr>
                  <a:t>分割后的信息增益为：</a:t>
                </a:r>
              </a:p>
            </p:txBody>
          </p:sp>
          <p:graphicFrame>
            <p:nvGraphicFramePr>
              <p:cNvPr id="46092" name="对象 2"/>
              <p:cNvGraphicFramePr>
                <a:graphicFrameLocks noChangeAspect="1"/>
              </p:cNvGraphicFramePr>
              <p:nvPr>
                <p:extLst>
                  <p:ext uri="{D42A27DB-BD31-4B8C-83A1-F6EECF244321}">
                    <p14:modId xmlns:p14="http://schemas.microsoft.com/office/powerpoint/2010/main" val="521382389"/>
                  </p:ext>
                </p:extLst>
              </p:nvPr>
            </p:nvGraphicFramePr>
            <p:xfrm>
              <a:off x="2195736" y="1141086"/>
              <a:ext cx="303272" cy="406324"/>
            </p:xfrm>
            <a:graphic>
              <a:graphicData uri="http://schemas.openxmlformats.org/presentationml/2006/ole">
                <mc:AlternateContent xmlns:mc="http://schemas.openxmlformats.org/markup-compatibility/2006">
                  <mc:Choice xmlns:v="urn:schemas-microsoft-com:vml" Requires="v">
                    <p:oleObj spid="_x0000_s10858" name="Equation" r:id="rId4" imgW="469696" imgH="634725" progId="Equation.DSMT4">
                      <p:embed/>
                    </p:oleObj>
                  </mc:Choice>
                  <mc:Fallback>
                    <p:oleObj name="Equation" r:id="rId4" imgW="469696" imgH="634725"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736" y="1141086"/>
                            <a:ext cx="303272" cy="406324"/>
                          </a:xfrm>
                          <a:prstGeom prst="rect">
                            <a:avLst/>
                          </a:prstGeom>
                          <a:noFill/>
                          <a:ln>
                            <a:noFill/>
                          </a:ln>
                        </p:spPr>
                      </p:pic>
                    </p:oleObj>
                  </mc:Fallback>
                </mc:AlternateContent>
              </a:graphicData>
            </a:graphic>
          </p:graphicFrame>
        </p:grpSp>
        <p:graphicFrame>
          <p:nvGraphicFramePr>
            <p:cNvPr id="46090" name="对象 9"/>
            <p:cNvGraphicFramePr>
              <a:graphicFrameLocks noChangeAspect="1"/>
            </p:cNvGraphicFramePr>
            <p:nvPr>
              <p:extLst>
                <p:ext uri="{D42A27DB-BD31-4B8C-83A1-F6EECF244321}">
                  <p14:modId xmlns:p14="http://schemas.microsoft.com/office/powerpoint/2010/main" val="3871192257"/>
                </p:ext>
              </p:extLst>
            </p:nvPr>
          </p:nvGraphicFramePr>
          <p:xfrm>
            <a:off x="3066955" y="1846132"/>
            <a:ext cx="3005078" cy="1006804"/>
          </p:xfrm>
          <a:graphic>
            <a:graphicData uri="http://schemas.openxmlformats.org/presentationml/2006/ole">
              <mc:AlternateContent xmlns:mc="http://schemas.openxmlformats.org/markup-compatibility/2006">
                <mc:Choice xmlns:v="urn:schemas-microsoft-com:vml" Requires="v">
                  <p:oleObj spid="_x0000_s10859" name="Equation" r:id="rId6" imgW="8051760" imgH="2705040" progId="Equation.DSMT4">
                    <p:embed/>
                  </p:oleObj>
                </mc:Choice>
                <mc:Fallback>
                  <p:oleObj name="Equation" r:id="rId6" imgW="8051760" imgH="2705040" progId="Equation.DSMT4">
                    <p:embed/>
                    <p:pic>
                      <p:nvPicPr>
                        <p:cNvPr id="0" name=""/>
                        <p:cNvPicPr>
                          <a:picLocks noChangeAspect="1" noChangeArrowheads="1"/>
                        </p:cNvPicPr>
                        <p:nvPr/>
                      </p:nvPicPr>
                      <p:blipFill>
                        <a:blip r:embed="rId7"/>
                        <a:srcRect/>
                        <a:stretch>
                          <a:fillRect/>
                        </a:stretch>
                      </p:blipFill>
                      <p:spPr bwMode="auto">
                        <a:xfrm>
                          <a:off x="3066955" y="1846132"/>
                          <a:ext cx="3005078" cy="1006804"/>
                        </a:xfrm>
                        <a:prstGeom prst="rect">
                          <a:avLst/>
                        </a:prstGeom>
                        <a:noFill/>
                        <a:ln>
                          <a:noFill/>
                        </a:ln>
                      </p:spPr>
                    </p:pic>
                  </p:oleObj>
                </mc:Fallback>
              </mc:AlternateContent>
            </a:graphicData>
          </a:graphic>
        </p:graphicFrame>
      </p:grpSp>
      <p:sp>
        <p:nvSpPr>
          <p:cNvPr id="3" name="标题 2"/>
          <p:cNvSpPr>
            <a:spLocks noGrp="1"/>
          </p:cNvSpPr>
          <p:nvPr>
            <p:ph type="title" idx="4294967295"/>
          </p:nvPr>
        </p:nvSpPr>
        <p:spPr>
          <a:xfrm>
            <a:off x="457200" y="274638"/>
            <a:ext cx="8229600" cy="850900"/>
          </a:xfrm>
          <a:prstGeom prst="rect">
            <a:avLst/>
          </a:prstGeom>
        </p:spPr>
        <p:txBody>
          <a:bodyPr/>
          <a:lstStyle/>
          <a:p>
            <a:r>
              <a:rPr lang="en-US" altLang="zh-CN" sz="4000" b="1" dirty="0">
                <a:solidFill>
                  <a:srgbClr val="03001A"/>
                </a:solidFill>
                <a:latin typeface="黑体" pitchFamily="49" charset="-122"/>
                <a:ea typeface="黑体" pitchFamily="49" charset="-122"/>
              </a:rPr>
              <a:t>2.3 </a:t>
            </a:r>
            <a:r>
              <a:rPr lang="zh-CN" altLang="en-US" sz="4000" b="1" dirty="0">
                <a:solidFill>
                  <a:srgbClr val="03001A"/>
                </a:solidFill>
                <a:latin typeface="黑体" pitchFamily="49" charset="-122"/>
                <a:ea typeface="黑体" pitchFamily="49" charset="-122"/>
              </a:rPr>
              <a:t>信息增益</a:t>
            </a:r>
            <a:r>
              <a:rPr lang="en-US" altLang="zh-CN" sz="4000" b="1" dirty="0">
                <a:solidFill>
                  <a:srgbClr val="03001A"/>
                </a:solidFill>
                <a:latin typeface="黑体" pitchFamily="49" charset="-122"/>
                <a:ea typeface="黑体" pitchFamily="49" charset="-122"/>
              </a:rPr>
              <a:t>(Information Gain)</a:t>
            </a:r>
            <a:endParaRPr lang="zh-CN" altLang="en-US" sz="4000" b="1" dirty="0">
              <a:solidFill>
                <a:srgbClr val="03001A"/>
              </a:solidFill>
              <a:latin typeface="黑体" pitchFamily="49" charset="-122"/>
              <a:ea typeface="黑体" pitchFamily="49" charset="-122"/>
            </a:endParaRPr>
          </a:p>
        </p:txBody>
      </p:sp>
      <p:sp>
        <p:nvSpPr>
          <p:cNvPr id="5" name="矩形 4"/>
          <p:cNvSpPr/>
          <p:nvPr/>
        </p:nvSpPr>
        <p:spPr>
          <a:xfrm>
            <a:off x="1009043" y="4040552"/>
            <a:ext cx="7523397" cy="461665"/>
          </a:xfrm>
          <a:prstGeom prst="rect">
            <a:avLst/>
          </a:prstGeom>
        </p:spPr>
        <p:txBody>
          <a:bodyPr wrap="square">
            <a:spAutoFit/>
          </a:bodyPr>
          <a:lstStyle/>
          <a:p>
            <a:pPr algn="ctr"/>
            <a:r>
              <a:rPr lang="zh-CN" altLang="en-US" sz="2400" dirty="0">
                <a:solidFill>
                  <a:srgbClr val="03001A"/>
                </a:solidFill>
                <a:latin typeface="宋体" pitchFamily="2" charset="-122"/>
                <a:ea typeface="宋体" pitchFamily="2" charset="-122"/>
              </a:rPr>
              <a:t>从不纯</a:t>
            </a:r>
            <a:r>
              <a:rPr lang="en-US" altLang="zh-CN" sz="2400" dirty="0">
                <a:solidFill>
                  <a:srgbClr val="03001A"/>
                </a:solidFill>
                <a:latin typeface="宋体" pitchFamily="2" charset="-122"/>
                <a:ea typeface="宋体" pitchFamily="2" charset="-122"/>
              </a:rPr>
              <a:t>——</a:t>
            </a:r>
            <a:r>
              <a:rPr lang="zh-CN" altLang="en-US" sz="2400" dirty="0">
                <a:solidFill>
                  <a:srgbClr val="03001A"/>
                </a:solidFill>
                <a:latin typeface="宋体" pitchFamily="2" charset="-122"/>
                <a:ea typeface="宋体" pitchFamily="2" charset="-122"/>
              </a:rPr>
              <a:t>变纯的过程</a:t>
            </a:r>
            <a:r>
              <a:rPr lang="en-US" altLang="zh-CN" sz="2400" dirty="0">
                <a:solidFill>
                  <a:srgbClr val="03001A"/>
                </a:solidFill>
                <a:latin typeface="宋体" pitchFamily="2" charset="-122"/>
                <a:ea typeface="宋体" pitchFamily="2" charset="-122"/>
              </a:rPr>
              <a:t>(</a:t>
            </a:r>
            <a:r>
              <a:rPr lang="zh-CN" altLang="en-US" sz="2400" dirty="0">
                <a:solidFill>
                  <a:srgbClr val="03001A"/>
                </a:solidFill>
                <a:latin typeface="宋体" pitchFamily="2" charset="-122"/>
                <a:ea typeface="宋体" pitchFamily="2" charset="-122"/>
              </a:rPr>
              <a:t>变化的量</a:t>
            </a:r>
            <a:r>
              <a:rPr lang="en-US" altLang="zh-CN" sz="2400" dirty="0">
                <a:solidFill>
                  <a:srgbClr val="03001A"/>
                </a:solidFill>
                <a:latin typeface="宋体" pitchFamily="2" charset="-122"/>
                <a:ea typeface="宋体" pitchFamily="2" charset="-122"/>
              </a:rPr>
              <a:t>(</a:t>
            </a:r>
            <a:r>
              <a:rPr lang="zh-CN" altLang="en-US" sz="2400" dirty="0">
                <a:solidFill>
                  <a:srgbClr val="03001A"/>
                </a:solidFill>
                <a:latin typeface="宋体" pitchFamily="2" charset="-122"/>
                <a:ea typeface="宋体" pitchFamily="2" charset="-122"/>
              </a:rPr>
              <a:t>减小的量</a:t>
            </a:r>
            <a:r>
              <a:rPr lang="en-US" altLang="zh-CN" sz="2400" dirty="0">
                <a:solidFill>
                  <a:srgbClr val="03001A"/>
                </a:solidFill>
                <a:latin typeface="宋体" pitchFamily="2" charset="-122"/>
                <a:ea typeface="宋体" pitchFamily="2" charset="-122"/>
              </a:rPr>
              <a:t>))</a:t>
            </a:r>
            <a:r>
              <a:rPr lang="zh-CN" altLang="en-US" sz="2400" dirty="0">
                <a:solidFill>
                  <a:srgbClr val="03001A"/>
                </a:solidFill>
                <a:latin typeface="宋体" pitchFamily="2" charset="-122"/>
                <a:ea typeface="宋体" pitchFamily="2" charset="-122"/>
              </a:rPr>
              <a:t>越大越好</a:t>
            </a:r>
            <a:endParaRPr lang="en-US" altLang="zh-CN" sz="2400" dirty="0">
              <a:solidFill>
                <a:srgbClr val="03001A"/>
              </a:solidFill>
              <a:latin typeface="宋体" pitchFamily="2" charset="-122"/>
              <a:ea typeface="宋体" pitchFamily="2" charset="-122"/>
            </a:endParaRPr>
          </a:p>
        </p:txBody>
      </p:sp>
    </p:spTree>
    <p:extLst>
      <p:ext uri="{BB962C8B-B14F-4D97-AF65-F5344CB8AC3E}">
        <p14:creationId xmlns:p14="http://schemas.microsoft.com/office/powerpoint/2010/main" val="2701159578"/>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6" name="组合 12"/>
          <p:cNvGrpSpPr>
            <a:grpSpLocks/>
          </p:cNvGrpSpPr>
          <p:nvPr/>
        </p:nvGrpSpPr>
        <p:grpSpPr bwMode="auto">
          <a:xfrm>
            <a:off x="744587" y="1736733"/>
            <a:ext cx="8047037" cy="4979690"/>
            <a:chOff x="737348" y="1719245"/>
            <a:chExt cx="8046324" cy="4980159"/>
          </a:xfrm>
        </p:grpSpPr>
        <p:graphicFrame>
          <p:nvGraphicFramePr>
            <p:cNvPr id="2" name="内容占位符 6"/>
            <p:cNvGraphicFramePr>
              <a:graphicFrameLocks/>
            </p:cNvGraphicFramePr>
            <p:nvPr>
              <p:extLst>
                <p:ext uri="{D42A27DB-BD31-4B8C-83A1-F6EECF244321}">
                  <p14:modId xmlns:p14="http://schemas.microsoft.com/office/powerpoint/2010/main" val="2037296353"/>
                </p:ext>
              </p:extLst>
            </p:nvPr>
          </p:nvGraphicFramePr>
          <p:xfrm>
            <a:off x="4680807" y="2492896"/>
            <a:ext cx="4102865" cy="3703346"/>
          </p:xfrm>
          <a:graphic>
            <a:graphicData uri="http://schemas.openxmlformats.org/drawingml/2006/table">
              <a:tbl>
                <a:tblPr firstRow="1" bandRow="1">
                  <a:tableStyleId>{5C22544A-7EE6-4342-B048-85BDC9FD1C3A}</a:tableStyleId>
                </a:tblPr>
                <a:tblGrid>
                  <a:gridCol w="487510"/>
                  <a:gridCol w="731585"/>
                  <a:gridCol w="942620"/>
                  <a:gridCol w="1120868"/>
                  <a:gridCol w="820646"/>
                </a:tblGrid>
                <a:tr h="365726">
                  <a:tc>
                    <a:txBody>
                      <a:bodyPr/>
                      <a:lstStyle/>
                      <a:p>
                        <a:pPr algn="ctr"/>
                        <a:r>
                          <a:rPr lang="en-US" altLang="zh-CN" sz="1800" dirty="0" smtClean="0"/>
                          <a:t>ID</a:t>
                        </a:r>
                        <a:endParaRPr lang="zh-CN" altLang="en-US" sz="1800" dirty="0"/>
                      </a:p>
                    </a:txBody>
                    <a:tcPr marL="91448" marR="91448" marT="45716" marB="45716"/>
                  </a:tc>
                  <a:tc>
                    <a:txBody>
                      <a:bodyPr/>
                      <a:lstStyle/>
                      <a:p>
                        <a:pPr algn="ctr"/>
                        <a:r>
                          <a:rPr lang="zh-CN" altLang="en-US" sz="1800" dirty="0" smtClean="0"/>
                          <a:t>年龄</a:t>
                        </a:r>
                        <a:endParaRPr lang="zh-CN" altLang="en-US" sz="1800" dirty="0"/>
                      </a:p>
                    </a:txBody>
                    <a:tcPr marL="91448" marR="91448" marT="45716" marB="45716"/>
                  </a:tc>
                  <a:tc>
                    <a:txBody>
                      <a:bodyPr/>
                      <a:lstStyle/>
                      <a:p>
                        <a:pPr algn="ctr"/>
                        <a:r>
                          <a:rPr lang="zh-CN" altLang="en-US" sz="1800" dirty="0" smtClean="0"/>
                          <a:t>有工作</a:t>
                        </a:r>
                        <a:endParaRPr lang="zh-CN" altLang="en-US" sz="1800" dirty="0"/>
                      </a:p>
                    </a:txBody>
                    <a:tcPr marL="91448" marR="91448" marT="45716" marB="45716"/>
                  </a:tc>
                  <a:tc>
                    <a:txBody>
                      <a:bodyPr/>
                      <a:lstStyle/>
                      <a:p>
                        <a:pPr algn="ctr"/>
                        <a:r>
                          <a:rPr lang="zh-CN" altLang="en-US" sz="1800" dirty="0" smtClean="0"/>
                          <a:t>信贷情况</a:t>
                        </a:r>
                        <a:endParaRPr lang="zh-CN" altLang="en-US" sz="1800" dirty="0"/>
                      </a:p>
                    </a:txBody>
                    <a:tcPr marL="91448" marR="91448" marT="45716" marB="45716"/>
                  </a:tc>
                  <a:tc>
                    <a:txBody>
                      <a:bodyPr/>
                      <a:lstStyle/>
                      <a:p>
                        <a:pPr algn="ctr"/>
                        <a:r>
                          <a:rPr lang="zh-CN" altLang="en-US" sz="1800" dirty="0" smtClean="0"/>
                          <a:t>类别</a:t>
                        </a:r>
                        <a:endParaRPr lang="zh-CN" altLang="en-US" sz="1800" dirty="0"/>
                      </a:p>
                    </a:txBody>
                    <a:tcPr marL="91448" marR="91448" marT="45716" marB="45716"/>
                  </a:tc>
                </a:tr>
                <a:tr h="370805">
                  <a:tc>
                    <a:txBody>
                      <a:bodyPr/>
                      <a:lstStyle/>
                      <a:p>
                        <a:pPr algn="ctr"/>
                        <a:r>
                          <a:rPr lang="en-US" altLang="zh-CN" sz="1800" dirty="0" smtClean="0"/>
                          <a:t>1</a:t>
                        </a:r>
                        <a:endParaRPr lang="zh-CN" altLang="en-US" sz="1800" dirty="0"/>
                      </a:p>
                    </a:txBody>
                    <a:tcPr marL="91448" marR="91448" marT="45716" marB="45716"/>
                  </a:tc>
                  <a:tc>
                    <a:txBody>
                      <a:bodyPr/>
                      <a:lstStyle/>
                      <a:p>
                        <a:pPr algn="ctr"/>
                        <a:r>
                          <a:rPr lang="zh-CN" altLang="en-US" sz="1800" dirty="0" smtClean="0"/>
                          <a:t>青年</a:t>
                        </a:r>
                        <a:endParaRPr lang="zh-CN" altLang="en-US" sz="1800" dirty="0"/>
                      </a:p>
                    </a:txBody>
                    <a:tcPr marL="91448" marR="91448" marT="45716" marB="45716"/>
                  </a:tc>
                  <a:tc>
                    <a:txBody>
                      <a:bodyPr/>
                      <a:lstStyle/>
                      <a:p>
                        <a:pPr algn="ctr"/>
                        <a:r>
                          <a:rPr lang="zh-CN" altLang="en-US" sz="1800" dirty="0" smtClean="0"/>
                          <a:t>否</a:t>
                        </a:r>
                        <a:endParaRPr lang="zh-CN" altLang="en-US" sz="1800" dirty="0"/>
                      </a:p>
                    </a:txBody>
                    <a:tcPr marL="91448" marR="91448" marT="45716" marB="45716"/>
                  </a:tc>
                  <a:tc>
                    <a:txBody>
                      <a:bodyPr/>
                      <a:lstStyle/>
                      <a:p>
                        <a:pPr algn="ctr"/>
                        <a:r>
                          <a:rPr lang="zh-CN" altLang="en-US" sz="1800" dirty="0" smtClean="0"/>
                          <a:t>一般</a:t>
                        </a:r>
                        <a:endParaRPr lang="zh-CN" altLang="en-US" sz="1800" dirty="0"/>
                      </a:p>
                    </a:txBody>
                    <a:tcPr marL="91448" marR="91448" marT="45716" marB="45716"/>
                  </a:tc>
                  <a:tc>
                    <a:txBody>
                      <a:bodyPr/>
                      <a:lstStyle/>
                      <a:p>
                        <a:pPr algn="ctr"/>
                        <a:r>
                          <a:rPr lang="zh-CN" altLang="en-US" sz="1800" dirty="0" smtClean="0"/>
                          <a:t>否</a:t>
                        </a:r>
                        <a:endParaRPr lang="zh-CN" altLang="en-US" sz="1800" dirty="0"/>
                      </a:p>
                    </a:txBody>
                    <a:tcPr marL="91448" marR="91448" marT="45716" marB="45716">
                      <a:solidFill>
                        <a:srgbClr val="FFC000"/>
                      </a:solidFill>
                    </a:tcPr>
                  </a:tc>
                </a:tr>
                <a:tr h="370805">
                  <a:tc>
                    <a:txBody>
                      <a:bodyPr/>
                      <a:lstStyle/>
                      <a:p>
                        <a:pPr algn="ctr"/>
                        <a:r>
                          <a:rPr lang="en-US" altLang="zh-CN" sz="1800" dirty="0" smtClean="0"/>
                          <a:t>2</a:t>
                        </a:r>
                        <a:endParaRPr lang="zh-CN" altLang="en-US" sz="1800" dirty="0"/>
                      </a:p>
                    </a:txBody>
                    <a:tcPr marL="91448" marR="91448" marT="45716" marB="45716"/>
                  </a:tc>
                  <a:tc>
                    <a:txBody>
                      <a:bodyPr/>
                      <a:lstStyle/>
                      <a:p>
                        <a:pPr algn="ctr"/>
                        <a:r>
                          <a:rPr lang="zh-CN" altLang="en-US" sz="1800" dirty="0" smtClean="0"/>
                          <a:t>青年</a:t>
                        </a:r>
                        <a:endParaRPr lang="zh-CN" altLang="en-US" sz="1800" dirty="0"/>
                      </a:p>
                    </a:txBody>
                    <a:tcPr marL="91448" marR="91448" marT="45716" marB="45716"/>
                  </a:tc>
                  <a:tc>
                    <a:txBody>
                      <a:bodyPr/>
                      <a:lstStyle/>
                      <a:p>
                        <a:pPr algn="ctr"/>
                        <a:r>
                          <a:rPr lang="zh-CN" altLang="en-US" sz="1800" dirty="0" smtClean="0"/>
                          <a:t>否</a:t>
                        </a:r>
                        <a:endParaRPr lang="zh-CN" altLang="en-US" sz="1800" dirty="0"/>
                      </a:p>
                    </a:txBody>
                    <a:tcPr marL="91448" marR="91448" marT="45716" marB="45716"/>
                  </a:tc>
                  <a:tc>
                    <a:txBody>
                      <a:bodyPr/>
                      <a:lstStyle/>
                      <a:p>
                        <a:pPr algn="ctr"/>
                        <a:r>
                          <a:rPr lang="zh-CN" altLang="en-US" sz="1800" dirty="0" smtClean="0"/>
                          <a:t>好</a:t>
                        </a:r>
                        <a:endParaRPr lang="zh-CN" altLang="en-US" sz="1800" dirty="0"/>
                      </a:p>
                    </a:txBody>
                    <a:tcPr marL="91448" marR="91448" marT="45716" marB="45716"/>
                  </a:tc>
                  <a:tc>
                    <a:txBody>
                      <a:bodyPr/>
                      <a:lstStyle/>
                      <a:p>
                        <a:pPr algn="ctr"/>
                        <a:r>
                          <a:rPr lang="zh-CN" altLang="en-US" sz="1800" dirty="0" smtClean="0"/>
                          <a:t>否</a:t>
                        </a:r>
                        <a:endParaRPr lang="zh-CN" altLang="en-US" sz="1800" dirty="0"/>
                      </a:p>
                    </a:txBody>
                    <a:tcPr marL="91448" marR="91448" marT="45716" marB="45716">
                      <a:solidFill>
                        <a:srgbClr val="FFC000"/>
                      </a:solidFill>
                    </a:tcPr>
                  </a:tc>
                </a:tr>
                <a:tr h="370805">
                  <a:tc>
                    <a:txBody>
                      <a:bodyPr/>
                      <a:lstStyle/>
                      <a:p>
                        <a:pPr algn="ctr"/>
                        <a:r>
                          <a:rPr lang="en-US" altLang="zh-CN" sz="1800" dirty="0" smtClean="0"/>
                          <a:t>3</a:t>
                        </a:r>
                        <a:endParaRPr lang="zh-CN" altLang="en-US" sz="1800" dirty="0"/>
                      </a:p>
                    </a:txBody>
                    <a:tcPr marL="91448" marR="91448" marT="45716" marB="45716"/>
                  </a:tc>
                  <a:tc>
                    <a:txBody>
                      <a:bodyPr/>
                      <a:lstStyle/>
                      <a:p>
                        <a:pPr algn="ctr"/>
                        <a:r>
                          <a:rPr lang="zh-CN" altLang="en-US" sz="1800" dirty="0" smtClean="0"/>
                          <a:t>青年</a:t>
                        </a:r>
                        <a:endParaRPr lang="zh-CN" altLang="en-US" sz="1800" dirty="0"/>
                      </a:p>
                    </a:txBody>
                    <a:tcPr marL="91448" marR="91448" marT="45716" marB="45716"/>
                  </a:tc>
                  <a:tc>
                    <a:txBody>
                      <a:bodyPr/>
                      <a:lstStyle/>
                      <a:p>
                        <a:pPr algn="ctr"/>
                        <a:r>
                          <a:rPr lang="zh-CN" altLang="en-US" sz="1800" dirty="0" smtClean="0"/>
                          <a:t>是</a:t>
                        </a:r>
                        <a:endParaRPr lang="zh-CN" altLang="en-US" sz="1800" dirty="0"/>
                      </a:p>
                    </a:txBody>
                    <a:tcPr marL="91448" marR="91448" marT="45716" marB="45716"/>
                  </a:tc>
                  <a:tc>
                    <a:txBody>
                      <a:bodyPr/>
                      <a:lstStyle/>
                      <a:p>
                        <a:pPr algn="ctr"/>
                        <a:r>
                          <a:rPr lang="zh-CN" altLang="en-US" sz="1800" dirty="0" smtClean="0"/>
                          <a:t>好</a:t>
                        </a:r>
                        <a:endParaRPr lang="zh-CN" altLang="en-US" sz="1800" dirty="0"/>
                      </a:p>
                    </a:txBody>
                    <a:tcPr marL="91448" marR="91448" marT="45716" marB="45716"/>
                  </a:tc>
                  <a:tc>
                    <a:txBody>
                      <a:bodyPr/>
                      <a:lstStyle/>
                      <a:p>
                        <a:pPr algn="ctr"/>
                        <a:r>
                          <a:rPr lang="zh-CN" altLang="en-US" sz="1800" dirty="0" smtClean="0">
                            <a:solidFill>
                              <a:schemeClr val="accent1">
                                <a:lumMod val="75000"/>
                              </a:schemeClr>
                            </a:solidFill>
                          </a:rPr>
                          <a:t>是</a:t>
                        </a:r>
                        <a:endParaRPr lang="zh-CN" altLang="en-US" sz="1800" dirty="0">
                          <a:solidFill>
                            <a:schemeClr val="accent1">
                              <a:lumMod val="75000"/>
                            </a:schemeClr>
                          </a:solidFill>
                        </a:endParaRPr>
                      </a:p>
                    </a:txBody>
                    <a:tcPr marL="91448" marR="91448" marT="45716" marB="45716">
                      <a:solidFill>
                        <a:srgbClr val="FFC000"/>
                      </a:solidFill>
                    </a:tcPr>
                  </a:tc>
                </a:tr>
                <a:tr h="370805">
                  <a:tc>
                    <a:txBody>
                      <a:bodyPr/>
                      <a:lstStyle/>
                      <a:p>
                        <a:pPr algn="ctr"/>
                        <a:r>
                          <a:rPr lang="en-US" altLang="zh-CN" sz="1800" dirty="0" smtClean="0"/>
                          <a:t>5</a:t>
                        </a:r>
                        <a:endParaRPr lang="zh-CN" altLang="en-US" sz="1800" dirty="0"/>
                      </a:p>
                    </a:txBody>
                    <a:tcPr marL="91448" marR="91448" marT="45716" marB="45716"/>
                  </a:tc>
                  <a:tc>
                    <a:txBody>
                      <a:bodyPr/>
                      <a:lstStyle/>
                      <a:p>
                        <a:pPr algn="ctr"/>
                        <a:r>
                          <a:rPr lang="zh-CN" altLang="en-US" sz="1800" dirty="0" smtClean="0"/>
                          <a:t>青年</a:t>
                        </a:r>
                        <a:endParaRPr lang="zh-CN" altLang="en-US" sz="1800" dirty="0"/>
                      </a:p>
                    </a:txBody>
                    <a:tcPr marL="91448" marR="91448" marT="45716" marB="45716"/>
                  </a:tc>
                  <a:tc>
                    <a:txBody>
                      <a:bodyPr/>
                      <a:lstStyle/>
                      <a:p>
                        <a:pPr algn="ctr"/>
                        <a:r>
                          <a:rPr lang="zh-CN" altLang="en-US" sz="1800" dirty="0" smtClean="0"/>
                          <a:t>否</a:t>
                        </a:r>
                        <a:endParaRPr lang="zh-CN" altLang="en-US" sz="1800" dirty="0"/>
                      </a:p>
                    </a:txBody>
                    <a:tcPr marL="91448" marR="91448" marT="45716" marB="45716"/>
                  </a:tc>
                  <a:tc>
                    <a:txBody>
                      <a:bodyPr/>
                      <a:lstStyle/>
                      <a:p>
                        <a:pPr algn="ctr"/>
                        <a:r>
                          <a:rPr lang="zh-CN" altLang="en-US" sz="1800" dirty="0" smtClean="0"/>
                          <a:t>一般</a:t>
                        </a:r>
                        <a:endParaRPr lang="zh-CN" altLang="en-US" sz="1800" dirty="0"/>
                      </a:p>
                    </a:txBody>
                    <a:tcPr marL="91448" marR="91448" marT="45716" marB="45716"/>
                  </a:tc>
                  <a:tc>
                    <a:txBody>
                      <a:bodyPr/>
                      <a:lstStyle/>
                      <a:p>
                        <a:pPr algn="ctr"/>
                        <a:r>
                          <a:rPr lang="zh-CN" altLang="en-US" sz="1800" dirty="0" smtClean="0"/>
                          <a:t>否</a:t>
                        </a:r>
                        <a:endParaRPr lang="zh-CN" altLang="en-US" sz="1800" dirty="0"/>
                      </a:p>
                    </a:txBody>
                    <a:tcPr marL="91448" marR="91448" marT="45716" marB="45716">
                      <a:solidFill>
                        <a:srgbClr val="FFC000"/>
                      </a:solidFill>
                    </a:tcPr>
                  </a:tc>
                </a:tr>
                <a:tr h="370805">
                  <a:tc>
                    <a:txBody>
                      <a:bodyPr/>
                      <a:lstStyle/>
                      <a:p>
                        <a:pPr algn="ctr"/>
                        <a:r>
                          <a:rPr lang="en-US" altLang="zh-CN" sz="1800" dirty="0" smtClean="0"/>
                          <a:t>6</a:t>
                        </a:r>
                        <a:endParaRPr lang="zh-CN" altLang="en-US" sz="1800" dirty="0"/>
                      </a:p>
                    </a:txBody>
                    <a:tcPr marL="91448" marR="91448" marT="45716" marB="45716"/>
                  </a:tc>
                  <a:tc>
                    <a:txBody>
                      <a:bodyPr/>
                      <a:lstStyle/>
                      <a:p>
                        <a:pPr algn="ctr"/>
                        <a:r>
                          <a:rPr lang="zh-CN" altLang="en-US" sz="1800" dirty="0" smtClean="0"/>
                          <a:t>中年</a:t>
                        </a:r>
                        <a:endParaRPr lang="zh-CN" altLang="en-US" sz="1800" dirty="0"/>
                      </a:p>
                    </a:txBody>
                    <a:tcPr marL="91448" marR="91448" marT="45716" marB="45716"/>
                  </a:tc>
                  <a:tc>
                    <a:txBody>
                      <a:bodyPr/>
                      <a:lstStyle/>
                      <a:p>
                        <a:pPr algn="ctr"/>
                        <a:r>
                          <a:rPr lang="zh-CN" altLang="en-US" sz="1800" dirty="0" smtClean="0"/>
                          <a:t>否</a:t>
                        </a:r>
                        <a:endParaRPr lang="zh-CN" altLang="en-US" sz="1800" dirty="0"/>
                      </a:p>
                    </a:txBody>
                    <a:tcPr marL="91448" marR="91448" marT="45716" marB="45716"/>
                  </a:tc>
                  <a:tc>
                    <a:txBody>
                      <a:bodyPr/>
                      <a:lstStyle/>
                      <a:p>
                        <a:pPr algn="ctr"/>
                        <a:r>
                          <a:rPr lang="zh-CN" altLang="en-US" sz="1800" dirty="0" smtClean="0"/>
                          <a:t>一般</a:t>
                        </a:r>
                        <a:endParaRPr lang="zh-CN" altLang="en-US" sz="1800" dirty="0"/>
                      </a:p>
                    </a:txBody>
                    <a:tcPr marL="91448" marR="91448" marT="45716" marB="45716"/>
                  </a:tc>
                  <a:tc>
                    <a:txBody>
                      <a:bodyPr/>
                      <a:lstStyle/>
                      <a:p>
                        <a:pPr algn="ctr"/>
                        <a:r>
                          <a:rPr lang="zh-CN" altLang="en-US" sz="1800" dirty="0" smtClean="0"/>
                          <a:t>否</a:t>
                        </a:r>
                        <a:endParaRPr lang="zh-CN" altLang="en-US" sz="1800" dirty="0"/>
                      </a:p>
                    </a:txBody>
                    <a:tcPr marL="91448" marR="91448" marT="45716" marB="45716">
                      <a:solidFill>
                        <a:srgbClr val="FFC000"/>
                      </a:solidFill>
                    </a:tcPr>
                  </a:tc>
                </a:tr>
                <a:tr h="370805">
                  <a:tc>
                    <a:txBody>
                      <a:bodyPr/>
                      <a:lstStyle/>
                      <a:p>
                        <a:pPr algn="ctr"/>
                        <a:r>
                          <a:rPr lang="en-US" altLang="zh-CN" sz="1800" dirty="0" smtClean="0"/>
                          <a:t>7</a:t>
                        </a:r>
                        <a:endParaRPr lang="zh-CN" altLang="en-US" sz="1800" dirty="0"/>
                      </a:p>
                    </a:txBody>
                    <a:tcPr marL="91448" marR="91448" marT="45716" marB="45716"/>
                  </a:tc>
                  <a:tc>
                    <a:txBody>
                      <a:bodyPr/>
                      <a:lstStyle/>
                      <a:p>
                        <a:pPr algn="ctr"/>
                        <a:r>
                          <a:rPr lang="zh-CN" altLang="en-US" sz="1800" dirty="0" smtClean="0"/>
                          <a:t>中年</a:t>
                        </a:r>
                        <a:endParaRPr lang="zh-CN" altLang="en-US" sz="1800" dirty="0"/>
                      </a:p>
                    </a:txBody>
                    <a:tcPr marL="91448" marR="91448" marT="45716" marB="45716"/>
                  </a:tc>
                  <a:tc>
                    <a:txBody>
                      <a:bodyPr/>
                      <a:lstStyle/>
                      <a:p>
                        <a:pPr algn="ctr"/>
                        <a:r>
                          <a:rPr lang="zh-CN" altLang="en-US" sz="1800" dirty="0" smtClean="0"/>
                          <a:t>否</a:t>
                        </a:r>
                        <a:endParaRPr lang="zh-CN" altLang="en-US" sz="1800" dirty="0"/>
                      </a:p>
                    </a:txBody>
                    <a:tcPr marL="91448" marR="91448" marT="45716" marB="45716"/>
                  </a:tc>
                  <a:tc>
                    <a:txBody>
                      <a:bodyPr/>
                      <a:lstStyle/>
                      <a:p>
                        <a:pPr algn="ctr"/>
                        <a:r>
                          <a:rPr lang="zh-CN" altLang="en-US" sz="1800" dirty="0" smtClean="0"/>
                          <a:t>好</a:t>
                        </a:r>
                        <a:endParaRPr lang="zh-CN" altLang="en-US" sz="1800" dirty="0"/>
                      </a:p>
                    </a:txBody>
                    <a:tcPr marL="91448" marR="91448" marT="45716" marB="45716"/>
                  </a:tc>
                  <a:tc>
                    <a:txBody>
                      <a:bodyPr/>
                      <a:lstStyle/>
                      <a:p>
                        <a:pPr algn="ctr"/>
                        <a:r>
                          <a:rPr lang="zh-CN" altLang="en-US" sz="1800" dirty="0" smtClean="0"/>
                          <a:t>否</a:t>
                        </a:r>
                        <a:endParaRPr lang="zh-CN" altLang="en-US" sz="1800" dirty="0"/>
                      </a:p>
                    </a:txBody>
                    <a:tcPr marL="91448" marR="91448" marT="45716" marB="45716">
                      <a:solidFill>
                        <a:srgbClr val="FFC000"/>
                      </a:solidFill>
                    </a:tcPr>
                  </a:tc>
                </a:tr>
                <a:tr h="370805">
                  <a:tc>
                    <a:txBody>
                      <a:bodyPr/>
                      <a:lstStyle/>
                      <a:p>
                        <a:pPr algn="ctr"/>
                        <a:r>
                          <a:rPr lang="en-US" altLang="zh-CN" sz="1800" dirty="0" smtClean="0"/>
                          <a:t>13</a:t>
                        </a:r>
                        <a:endParaRPr lang="zh-CN" altLang="en-US" sz="1800" dirty="0"/>
                      </a:p>
                    </a:txBody>
                    <a:tcPr marL="91448" marR="91448" marT="45716" marB="45716"/>
                  </a:tc>
                  <a:tc>
                    <a:txBody>
                      <a:bodyPr/>
                      <a:lstStyle/>
                      <a:p>
                        <a:pPr algn="ctr"/>
                        <a:r>
                          <a:rPr lang="zh-CN" altLang="en-US" sz="1800" dirty="0" smtClean="0"/>
                          <a:t>老年</a:t>
                        </a:r>
                        <a:endParaRPr lang="zh-CN" altLang="en-US" sz="1800" dirty="0"/>
                      </a:p>
                    </a:txBody>
                    <a:tcPr marL="91448" marR="91448" marT="45716" marB="45716"/>
                  </a:tc>
                  <a:tc>
                    <a:txBody>
                      <a:bodyPr/>
                      <a:lstStyle/>
                      <a:p>
                        <a:pPr algn="ctr"/>
                        <a:r>
                          <a:rPr lang="zh-CN" altLang="en-US" sz="1800" dirty="0" smtClean="0"/>
                          <a:t>是</a:t>
                        </a:r>
                        <a:endParaRPr lang="zh-CN" altLang="en-US" sz="1800" dirty="0"/>
                      </a:p>
                    </a:txBody>
                    <a:tcPr marL="91448" marR="91448" marT="45716" marB="45716"/>
                  </a:tc>
                  <a:tc>
                    <a:txBody>
                      <a:bodyPr/>
                      <a:lstStyle/>
                      <a:p>
                        <a:pPr algn="ctr"/>
                        <a:r>
                          <a:rPr lang="zh-CN" altLang="en-US" sz="1800" dirty="0" smtClean="0"/>
                          <a:t>好</a:t>
                        </a:r>
                        <a:endParaRPr lang="zh-CN" altLang="en-US" sz="1800" dirty="0"/>
                      </a:p>
                    </a:txBody>
                    <a:tcPr marL="91448" marR="91448" marT="45716" marB="45716"/>
                  </a:tc>
                  <a:tc>
                    <a:txBody>
                      <a:bodyPr/>
                      <a:lstStyle/>
                      <a:p>
                        <a:pPr algn="ctr"/>
                        <a:r>
                          <a:rPr lang="zh-CN" altLang="en-US" sz="1800" dirty="0" smtClean="0">
                            <a:solidFill>
                              <a:schemeClr val="accent1">
                                <a:lumMod val="75000"/>
                              </a:schemeClr>
                            </a:solidFill>
                          </a:rPr>
                          <a:t>是</a:t>
                        </a:r>
                        <a:endParaRPr lang="zh-CN" altLang="en-US" sz="1800" dirty="0">
                          <a:solidFill>
                            <a:schemeClr val="accent1">
                              <a:lumMod val="75000"/>
                            </a:schemeClr>
                          </a:solidFill>
                        </a:endParaRPr>
                      </a:p>
                    </a:txBody>
                    <a:tcPr marL="91448" marR="91448" marT="45716" marB="45716">
                      <a:solidFill>
                        <a:srgbClr val="FFC000"/>
                      </a:solidFill>
                    </a:tcPr>
                  </a:tc>
                </a:tr>
                <a:tr h="370805">
                  <a:tc>
                    <a:txBody>
                      <a:bodyPr/>
                      <a:lstStyle/>
                      <a:p>
                        <a:pPr algn="ctr"/>
                        <a:r>
                          <a:rPr lang="en-US" altLang="zh-CN" sz="1800" dirty="0" smtClean="0"/>
                          <a:t>14</a:t>
                        </a:r>
                        <a:endParaRPr lang="zh-CN" altLang="en-US" sz="1800" dirty="0"/>
                      </a:p>
                    </a:txBody>
                    <a:tcPr marL="91448" marR="91448" marT="45716" marB="45716"/>
                  </a:tc>
                  <a:tc>
                    <a:txBody>
                      <a:bodyPr/>
                      <a:lstStyle/>
                      <a:p>
                        <a:pPr algn="ctr"/>
                        <a:r>
                          <a:rPr lang="zh-CN" altLang="en-US" sz="1800" dirty="0" smtClean="0"/>
                          <a:t>老年</a:t>
                        </a:r>
                        <a:endParaRPr lang="zh-CN" altLang="en-US" sz="1800" dirty="0"/>
                      </a:p>
                    </a:txBody>
                    <a:tcPr marL="91448" marR="91448" marT="45716" marB="45716"/>
                  </a:tc>
                  <a:tc>
                    <a:txBody>
                      <a:bodyPr/>
                      <a:lstStyle/>
                      <a:p>
                        <a:pPr algn="ctr"/>
                        <a:r>
                          <a:rPr lang="zh-CN" altLang="en-US" sz="1800" dirty="0" smtClean="0"/>
                          <a:t>是</a:t>
                        </a:r>
                        <a:endParaRPr lang="zh-CN" altLang="en-US" sz="1800" dirty="0"/>
                      </a:p>
                    </a:txBody>
                    <a:tcPr marL="91448" marR="91448" marT="45716" marB="45716"/>
                  </a:tc>
                  <a:tc>
                    <a:txBody>
                      <a:bodyPr/>
                      <a:lstStyle/>
                      <a:p>
                        <a:pPr algn="ctr"/>
                        <a:r>
                          <a:rPr lang="zh-CN" altLang="en-US" sz="1800" dirty="0" smtClean="0"/>
                          <a:t>非常好</a:t>
                        </a:r>
                        <a:endParaRPr lang="zh-CN" altLang="en-US" sz="1800" dirty="0"/>
                      </a:p>
                    </a:txBody>
                    <a:tcPr marL="91448" marR="91448" marT="45716" marB="45716"/>
                  </a:tc>
                  <a:tc>
                    <a:txBody>
                      <a:bodyPr/>
                      <a:lstStyle/>
                      <a:p>
                        <a:pPr algn="ctr"/>
                        <a:r>
                          <a:rPr lang="zh-CN" altLang="en-US" sz="1800" dirty="0" smtClean="0">
                            <a:solidFill>
                              <a:schemeClr val="accent1">
                                <a:lumMod val="75000"/>
                              </a:schemeClr>
                            </a:solidFill>
                          </a:rPr>
                          <a:t>是</a:t>
                        </a:r>
                        <a:endParaRPr lang="zh-CN" altLang="en-US" sz="1800" dirty="0">
                          <a:solidFill>
                            <a:schemeClr val="accent1">
                              <a:lumMod val="75000"/>
                            </a:schemeClr>
                          </a:solidFill>
                        </a:endParaRPr>
                      </a:p>
                    </a:txBody>
                    <a:tcPr marL="91448" marR="91448" marT="45716" marB="45716">
                      <a:solidFill>
                        <a:srgbClr val="FFC000"/>
                      </a:solidFill>
                    </a:tcPr>
                  </a:tc>
                </a:tr>
                <a:tr h="370805">
                  <a:tc>
                    <a:txBody>
                      <a:bodyPr/>
                      <a:lstStyle/>
                      <a:p>
                        <a:pPr algn="ctr"/>
                        <a:r>
                          <a:rPr lang="en-US" altLang="zh-CN" sz="1800" dirty="0" smtClean="0"/>
                          <a:t>15</a:t>
                        </a:r>
                        <a:endParaRPr lang="zh-CN" altLang="en-US" sz="1800" dirty="0"/>
                      </a:p>
                    </a:txBody>
                    <a:tcPr marL="91448" marR="91448" marT="45716" marB="45716"/>
                  </a:tc>
                  <a:tc>
                    <a:txBody>
                      <a:bodyPr/>
                      <a:lstStyle/>
                      <a:p>
                        <a:pPr algn="ctr"/>
                        <a:r>
                          <a:rPr lang="zh-CN" altLang="en-US" sz="1800" dirty="0" smtClean="0"/>
                          <a:t>老年</a:t>
                        </a:r>
                        <a:endParaRPr lang="zh-CN" altLang="en-US" sz="1800" dirty="0"/>
                      </a:p>
                    </a:txBody>
                    <a:tcPr marL="91448" marR="91448" marT="45716" marB="45716"/>
                  </a:tc>
                  <a:tc>
                    <a:txBody>
                      <a:bodyPr/>
                      <a:lstStyle/>
                      <a:p>
                        <a:pPr algn="ctr"/>
                        <a:r>
                          <a:rPr lang="zh-CN" altLang="en-US" sz="1800" dirty="0" smtClean="0"/>
                          <a:t>否</a:t>
                        </a:r>
                        <a:endParaRPr lang="zh-CN" altLang="en-US" sz="1800" dirty="0"/>
                      </a:p>
                    </a:txBody>
                    <a:tcPr marL="91448" marR="91448" marT="45716" marB="45716"/>
                  </a:tc>
                  <a:tc>
                    <a:txBody>
                      <a:bodyPr/>
                      <a:lstStyle/>
                      <a:p>
                        <a:pPr algn="ctr"/>
                        <a:r>
                          <a:rPr lang="zh-CN" altLang="en-US" sz="1800" dirty="0" smtClean="0"/>
                          <a:t>一般</a:t>
                        </a:r>
                        <a:endParaRPr lang="zh-CN" altLang="en-US" sz="1800" dirty="0"/>
                      </a:p>
                    </a:txBody>
                    <a:tcPr marL="91448" marR="91448" marT="45716" marB="45716"/>
                  </a:tc>
                  <a:tc>
                    <a:txBody>
                      <a:bodyPr/>
                      <a:lstStyle/>
                      <a:p>
                        <a:pPr algn="ctr"/>
                        <a:r>
                          <a:rPr lang="zh-CN" altLang="en-US" sz="1800" dirty="0" smtClean="0"/>
                          <a:t>否</a:t>
                        </a:r>
                        <a:endParaRPr lang="zh-CN" altLang="en-US" sz="1800" dirty="0"/>
                      </a:p>
                    </a:txBody>
                    <a:tcPr marL="91448" marR="91448" marT="45716" marB="45716">
                      <a:solidFill>
                        <a:srgbClr val="FFC000"/>
                      </a:solidFill>
                    </a:tcPr>
                  </a:tc>
                </a:tr>
              </a:tbl>
            </a:graphicData>
          </a:graphic>
        </p:graphicFrame>
        <p:cxnSp>
          <p:nvCxnSpPr>
            <p:cNvPr id="4" name="直接箭头连接符 3"/>
            <p:cNvCxnSpPr/>
            <p:nvPr/>
          </p:nvCxnSpPr>
          <p:spPr>
            <a:xfrm flipH="1">
              <a:off x="2772343" y="1719246"/>
              <a:ext cx="1204805" cy="701741"/>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5" name="内容占位符 6"/>
            <p:cNvGraphicFramePr>
              <a:graphicFrameLocks/>
            </p:cNvGraphicFramePr>
            <p:nvPr>
              <p:extLst>
                <p:ext uri="{D42A27DB-BD31-4B8C-83A1-F6EECF244321}">
                  <p14:modId xmlns:p14="http://schemas.microsoft.com/office/powerpoint/2010/main" val="2903129401"/>
                </p:ext>
              </p:extLst>
            </p:nvPr>
          </p:nvGraphicFramePr>
          <p:xfrm>
            <a:off x="737348" y="2492896"/>
            <a:ext cx="3796144" cy="2865172"/>
          </p:xfrm>
          <a:graphic>
            <a:graphicData uri="http://schemas.openxmlformats.org/drawingml/2006/table">
              <a:tbl>
                <a:tblPr firstRow="1" bandRow="1">
                  <a:tableStyleId>{5C22544A-7EE6-4342-B048-85BDC9FD1C3A}</a:tableStyleId>
                </a:tblPr>
                <a:tblGrid>
                  <a:gridCol w="526520"/>
                  <a:gridCol w="734356"/>
                  <a:gridCol w="942192"/>
                  <a:gridCol w="1150027"/>
                  <a:gridCol w="443385"/>
                </a:tblGrid>
                <a:tr h="640020">
                  <a:tc>
                    <a:txBody>
                      <a:bodyPr/>
                      <a:lstStyle/>
                      <a:p>
                        <a:pPr algn="ctr"/>
                        <a:r>
                          <a:rPr lang="en-US" altLang="zh-CN" sz="1800" dirty="0" smtClean="0"/>
                          <a:t>ID</a:t>
                        </a:r>
                        <a:endParaRPr lang="zh-CN" altLang="en-US" sz="1800" dirty="0"/>
                      </a:p>
                    </a:txBody>
                    <a:tcPr marL="91448" marR="91448" marT="45716" marB="45716"/>
                  </a:tc>
                  <a:tc>
                    <a:txBody>
                      <a:bodyPr/>
                      <a:lstStyle/>
                      <a:p>
                        <a:pPr algn="ctr"/>
                        <a:r>
                          <a:rPr lang="zh-CN" altLang="en-US" sz="1800" dirty="0" smtClean="0"/>
                          <a:t>年龄</a:t>
                        </a:r>
                        <a:endParaRPr lang="zh-CN" altLang="en-US" sz="1800" dirty="0"/>
                      </a:p>
                    </a:txBody>
                    <a:tcPr marL="91448" marR="91448" marT="45716" marB="45716"/>
                  </a:tc>
                  <a:tc>
                    <a:txBody>
                      <a:bodyPr/>
                      <a:lstStyle/>
                      <a:p>
                        <a:pPr algn="ctr"/>
                        <a:r>
                          <a:rPr lang="zh-CN" altLang="en-US" sz="1800" dirty="0" smtClean="0"/>
                          <a:t>有工作</a:t>
                        </a:r>
                        <a:endParaRPr lang="zh-CN" altLang="en-US" sz="1800" dirty="0"/>
                      </a:p>
                    </a:txBody>
                    <a:tcPr marL="91448" marR="91448" marT="45716" marB="45716"/>
                  </a:tc>
                  <a:tc>
                    <a:txBody>
                      <a:bodyPr/>
                      <a:lstStyle/>
                      <a:p>
                        <a:pPr algn="ctr"/>
                        <a:r>
                          <a:rPr lang="zh-CN" altLang="en-US" sz="1800" dirty="0" smtClean="0"/>
                          <a:t>信贷情况</a:t>
                        </a:r>
                        <a:endParaRPr lang="zh-CN" altLang="en-US" sz="1800" dirty="0"/>
                      </a:p>
                    </a:txBody>
                    <a:tcPr marL="91448" marR="91448" marT="45716" marB="45716"/>
                  </a:tc>
                  <a:tc>
                    <a:txBody>
                      <a:bodyPr/>
                      <a:lstStyle/>
                      <a:p>
                        <a:pPr algn="ctr"/>
                        <a:r>
                          <a:rPr lang="zh-CN" altLang="en-US" sz="1800" dirty="0" smtClean="0"/>
                          <a:t>类别</a:t>
                        </a:r>
                        <a:endParaRPr lang="zh-CN" altLang="en-US" sz="1800" dirty="0"/>
                      </a:p>
                    </a:txBody>
                    <a:tcPr marL="91448" marR="91448" marT="45716" marB="45716"/>
                  </a:tc>
                </a:tr>
                <a:tr h="370805">
                  <a:tc>
                    <a:txBody>
                      <a:bodyPr/>
                      <a:lstStyle/>
                      <a:p>
                        <a:pPr algn="ctr"/>
                        <a:r>
                          <a:rPr lang="en-US" altLang="zh-CN" sz="1800" dirty="0" smtClean="0"/>
                          <a:t>4</a:t>
                        </a:r>
                        <a:endParaRPr lang="zh-CN" altLang="en-US" sz="1800" dirty="0"/>
                      </a:p>
                    </a:txBody>
                    <a:tcPr marL="91448" marR="91448" marT="45716" marB="45716"/>
                  </a:tc>
                  <a:tc>
                    <a:txBody>
                      <a:bodyPr/>
                      <a:lstStyle/>
                      <a:p>
                        <a:pPr algn="ctr"/>
                        <a:r>
                          <a:rPr lang="zh-CN" altLang="en-US" sz="1800" dirty="0" smtClean="0"/>
                          <a:t>青年</a:t>
                        </a:r>
                        <a:endParaRPr lang="zh-CN" altLang="en-US" sz="1800" dirty="0"/>
                      </a:p>
                    </a:txBody>
                    <a:tcPr marL="91448" marR="91448" marT="45716" marB="45716"/>
                  </a:tc>
                  <a:tc>
                    <a:txBody>
                      <a:bodyPr/>
                      <a:lstStyle/>
                      <a:p>
                        <a:pPr algn="ctr"/>
                        <a:r>
                          <a:rPr lang="zh-CN" altLang="en-US" sz="1800" dirty="0" smtClean="0"/>
                          <a:t>是</a:t>
                        </a:r>
                        <a:endParaRPr lang="zh-CN" altLang="en-US" sz="1800" dirty="0"/>
                      </a:p>
                    </a:txBody>
                    <a:tcPr marL="91448" marR="91448" marT="45716" marB="45716"/>
                  </a:tc>
                  <a:tc>
                    <a:txBody>
                      <a:bodyPr/>
                      <a:lstStyle/>
                      <a:p>
                        <a:pPr algn="ctr"/>
                        <a:r>
                          <a:rPr lang="zh-CN" altLang="en-US" sz="1800" dirty="0" smtClean="0"/>
                          <a:t>一般</a:t>
                        </a:r>
                        <a:endParaRPr lang="zh-CN" altLang="en-US" sz="1800" dirty="0"/>
                      </a:p>
                    </a:txBody>
                    <a:tcPr marL="91448" marR="91448" marT="45716" marB="45716"/>
                  </a:tc>
                  <a:tc>
                    <a:txBody>
                      <a:bodyPr/>
                      <a:lstStyle/>
                      <a:p>
                        <a:pPr algn="ctr"/>
                        <a:r>
                          <a:rPr lang="zh-CN" altLang="en-US" sz="1800" dirty="0" smtClean="0"/>
                          <a:t>是</a:t>
                        </a:r>
                        <a:endParaRPr lang="zh-CN" altLang="en-US" sz="1800" dirty="0"/>
                      </a:p>
                    </a:txBody>
                    <a:tcPr marL="91448" marR="91448" marT="45716" marB="45716">
                      <a:solidFill>
                        <a:srgbClr val="FFFF00"/>
                      </a:solidFill>
                    </a:tcPr>
                  </a:tc>
                </a:tr>
                <a:tr h="370805">
                  <a:tc>
                    <a:txBody>
                      <a:bodyPr/>
                      <a:lstStyle/>
                      <a:p>
                        <a:pPr algn="ctr"/>
                        <a:r>
                          <a:rPr lang="en-US" altLang="zh-CN" sz="1800" dirty="0" smtClean="0"/>
                          <a:t>8</a:t>
                        </a:r>
                        <a:endParaRPr lang="zh-CN" altLang="en-US" sz="1800" dirty="0"/>
                      </a:p>
                    </a:txBody>
                    <a:tcPr marL="91448" marR="91448" marT="45716" marB="45716"/>
                  </a:tc>
                  <a:tc>
                    <a:txBody>
                      <a:bodyPr/>
                      <a:lstStyle/>
                      <a:p>
                        <a:pPr algn="ctr"/>
                        <a:r>
                          <a:rPr lang="zh-CN" altLang="en-US" sz="1800" dirty="0" smtClean="0"/>
                          <a:t>中年</a:t>
                        </a:r>
                        <a:endParaRPr lang="zh-CN" altLang="en-US" sz="1800" dirty="0"/>
                      </a:p>
                    </a:txBody>
                    <a:tcPr marL="91448" marR="91448" marT="45716" marB="45716"/>
                  </a:tc>
                  <a:tc>
                    <a:txBody>
                      <a:bodyPr/>
                      <a:lstStyle/>
                      <a:p>
                        <a:pPr algn="ctr"/>
                        <a:r>
                          <a:rPr lang="zh-CN" altLang="en-US" sz="1800" dirty="0" smtClean="0"/>
                          <a:t>是</a:t>
                        </a:r>
                        <a:endParaRPr lang="zh-CN" altLang="en-US" sz="1800" dirty="0"/>
                      </a:p>
                    </a:txBody>
                    <a:tcPr marL="91448" marR="91448" marT="45716" marB="45716"/>
                  </a:tc>
                  <a:tc>
                    <a:txBody>
                      <a:bodyPr/>
                      <a:lstStyle/>
                      <a:p>
                        <a:pPr algn="ctr"/>
                        <a:r>
                          <a:rPr lang="zh-CN" altLang="en-US" sz="1800" dirty="0" smtClean="0"/>
                          <a:t>好</a:t>
                        </a:r>
                        <a:endParaRPr lang="zh-CN" altLang="en-US" sz="1800" dirty="0"/>
                      </a:p>
                    </a:txBody>
                    <a:tcPr marL="91448" marR="91448" marT="45716" marB="45716"/>
                  </a:tc>
                  <a:tc>
                    <a:txBody>
                      <a:bodyPr/>
                      <a:lstStyle/>
                      <a:p>
                        <a:pPr algn="ctr"/>
                        <a:r>
                          <a:rPr lang="zh-CN" altLang="en-US" sz="1800" dirty="0" smtClean="0"/>
                          <a:t>是</a:t>
                        </a:r>
                        <a:endParaRPr lang="zh-CN" altLang="en-US" sz="1800" dirty="0"/>
                      </a:p>
                    </a:txBody>
                    <a:tcPr marL="91448" marR="91448" marT="45716" marB="45716">
                      <a:solidFill>
                        <a:srgbClr val="FFFF00"/>
                      </a:solidFill>
                    </a:tcPr>
                  </a:tc>
                </a:tr>
                <a:tr h="370805">
                  <a:tc>
                    <a:txBody>
                      <a:bodyPr/>
                      <a:lstStyle/>
                      <a:p>
                        <a:pPr algn="ctr"/>
                        <a:r>
                          <a:rPr lang="en-US" altLang="zh-CN" sz="1800" dirty="0" smtClean="0"/>
                          <a:t>9</a:t>
                        </a:r>
                        <a:endParaRPr lang="zh-CN" altLang="en-US" sz="1800" dirty="0"/>
                      </a:p>
                    </a:txBody>
                    <a:tcPr marL="91448" marR="91448" marT="45716" marB="45716"/>
                  </a:tc>
                  <a:tc>
                    <a:txBody>
                      <a:bodyPr/>
                      <a:lstStyle/>
                      <a:p>
                        <a:pPr algn="ctr"/>
                        <a:r>
                          <a:rPr lang="zh-CN" altLang="en-US" sz="1800" dirty="0" smtClean="0"/>
                          <a:t>中年</a:t>
                        </a:r>
                        <a:endParaRPr lang="zh-CN" altLang="en-US" sz="1800" dirty="0"/>
                      </a:p>
                    </a:txBody>
                    <a:tcPr marL="91448" marR="91448" marT="45716" marB="45716"/>
                  </a:tc>
                  <a:tc>
                    <a:txBody>
                      <a:bodyPr/>
                      <a:lstStyle/>
                      <a:p>
                        <a:pPr algn="ctr"/>
                        <a:r>
                          <a:rPr lang="zh-CN" altLang="en-US" sz="1800" dirty="0" smtClean="0"/>
                          <a:t>否</a:t>
                        </a:r>
                        <a:endParaRPr lang="zh-CN" altLang="en-US" sz="1800" dirty="0"/>
                      </a:p>
                    </a:txBody>
                    <a:tcPr marL="91448" marR="91448" marT="45716" marB="45716"/>
                  </a:tc>
                  <a:tc>
                    <a:txBody>
                      <a:bodyPr/>
                      <a:lstStyle/>
                      <a:p>
                        <a:pPr algn="ctr"/>
                        <a:r>
                          <a:rPr lang="zh-CN" altLang="en-US" sz="1800" dirty="0" smtClean="0"/>
                          <a:t>非常好</a:t>
                        </a:r>
                        <a:endParaRPr lang="zh-CN" altLang="en-US" sz="1800" dirty="0"/>
                      </a:p>
                    </a:txBody>
                    <a:tcPr marL="91448" marR="91448" marT="45716" marB="45716"/>
                  </a:tc>
                  <a:tc>
                    <a:txBody>
                      <a:bodyPr/>
                      <a:lstStyle/>
                      <a:p>
                        <a:pPr algn="ctr"/>
                        <a:r>
                          <a:rPr lang="zh-CN" altLang="en-US" sz="1800" dirty="0" smtClean="0">
                            <a:solidFill>
                              <a:schemeClr val="tx1"/>
                            </a:solidFill>
                          </a:rPr>
                          <a:t>是</a:t>
                        </a:r>
                        <a:endParaRPr lang="zh-CN" altLang="en-US" sz="1800" dirty="0">
                          <a:solidFill>
                            <a:schemeClr val="tx1"/>
                          </a:solidFill>
                        </a:endParaRPr>
                      </a:p>
                    </a:txBody>
                    <a:tcPr marL="91448" marR="91448" marT="45716" marB="45716">
                      <a:solidFill>
                        <a:srgbClr val="FFFF00"/>
                      </a:solidFill>
                    </a:tcPr>
                  </a:tc>
                </a:tr>
                <a:tr h="370805">
                  <a:tc>
                    <a:txBody>
                      <a:bodyPr/>
                      <a:lstStyle/>
                      <a:p>
                        <a:pPr algn="ctr"/>
                        <a:r>
                          <a:rPr lang="en-US" altLang="zh-CN" sz="1800" dirty="0" smtClean="0"/>
                          <a:t>10</a:t>
                        </a:r>
                        <a:endParaRPr lang="zh-CN" altLang="en-US" sz="1800" dirty="0"/>
                      </a:p>
                    </a:txBody>
                    <a:tcPr marL="91448" marR="91448" marT="45716" marB="45716"/>
                  </a:tc>
                  <a:tc>
                    <a:txBody>
                      <a:bodyPr/>
                      <a:lstStyle/>
                      <a:p>
                        <a:pPr algn="ctr"/>
                        <a:r>
                          <a:rPr lang="zh-CN" altLang="en-US" sz="1800" dirty="0" smtClean="0"/>
                          <a:t>中年</a:t>
                        </a:r>
                        <a:endParaRPr lang="zh-CN" altLang="en-US" sz="1800" dirty="0"/>
                      </a:p>
                    </a:txBody>
                    <a:tcPr marL="91448" marR="91448" marT="45716" marB="45716"/>
                  </a:tc>
                  <a:tc>
                    <a:txBody>
                      <a:bodyPr/>
                      <a:lstStyle/>
                      <a:p>
                        <a:pPr algn="ctr"/>
                        <a:r>
                          <a:rPr lang="zh-CN" altLang="en-US" sz="1800" dirty="0" smtClean="0"/>
                          <a:t>否</a:t>
                        </a:r>
                        <a:endParaRPr lang="zh-CN" altLang="en-US" sz="1800" dirty="0"/>
                      </a:p>
                    </a:txBody>
                    <a:tcPr marL="91448" marR="91448" marT="45716" marB="45716"/>
                  </a:tc>
                  <a:tc>
                    <a:txBody>
                      <a:bodyPr/>
                      <a:lstStyle/>
                      <a:p>
                        <a:pPr algn="ctr"/>
                        <a:r>
                          <a:rPr lang="zh-CN" altLang="en-US" sz="1800" dirty="0" smtClean="0"/>
                          <a:t>非常好</a:t>
                        </a:r>
                        <a:endParaRPr lang="zh-CN" altLang="en-US" sz="1800" dirty="0"/>
                      </a:p>
                    </a:txBody>
                    <a:tcPr marL="91448" marR="91448" marT="45716" marB="45716"/>
                  </a:tc>
                  <a:tc>
                    <a:txBody>
                      <a:bodyPr/>
                      <a:lstStyle/>
                      <a:p>
                        <a:pPr algn="ctr"/>
                        <a:r>
                          <a:rPr lang="zh-CN" altLang="en-US" sz="1800" dirty="0" smtClean="0"/>
                          <a:t>是</a:t>
                        </a:r>
                        <a:endParaRPr lang="zh-CN" altLang="en-US" sz="1800" dirty="0"/>
                      </a:p>
                    </a:txBody>
                    <a:tcPr marL="91448" marR="91448" marT="45716" marB="45716">
                      <a:solidFill>
                        <a:srgbClr val="FFFF00"/>
                      </a:solidFill>
                    </a:tcPr>
                  </a:tc>
                </a:tr>
                <a:tr h="370805">
                  <a:tc>
                    <a:txBody>
                      <a:bodyPr/>
                      <a:lstStyle/>
                      <a:p>
                        <a:pPr algn="ctr"/>
                        <a:r>
                          <a:rPr lang="en-US" altLang="zh-CN" sz="1800" dirty="0" smtClean="0"/>
                          <a:t>11</a:t>
                        </a:r>
                        <a:endParaRPr lang="zh-CN" altLang="en-US" sz="1800" dirty="0"/>
                      </a:p>
                    </a:txBody>
                    <a:tcPr marL="91448" marR="91448" marT="45716" marB="45716"/>
                  </a:tc>
                  <a:tc>
                    <a:txBody>
                      <a:bodyPr/>
                      <a:lstStyle/>
                      <a:p>
                        <a:pPr algn="ctr"/>
                        <a:r>
                          <a:rPr lang="zh-CN" altLang="en-US" sz="1800" dirty="0" smtClean="0"/>
                          <a:t>老年</a:t>
                        </a:r>
                        <a:endParaRPr lang="zh-CN" altLang="en-US" sz="1800" dirty="0"/>
                      </a:p>
                    </a:txBody>
                    <a:tcPr marL="91448" marR="91448" marT="45716" marB="45716"/>
                  </a:tc>
                  <a:tc>
                    <a:txBody>
                      <a:bodyPr/>
                      <a:lstStyle/>
                      <a:p>
                        <a:pPr algn="ctr"/>
                        <a:r>
                          <a:rPr lang="zh-CN" altLang="en-US" sz="1800" dirty="0" smtClean="0"/>
                          <a:t>否</a:t>
                        </a:r>
                        <a:endParaRPr lang="zh-CN" altLang="en-US" sz="1800" dirty="0"/>
                      </a:p>
                    </a:txBody>
                    <a:tcPr marL="91448" marR="91448" marT="45716" marB="45716"/>
                  </a:tc>
                  <a:tc>
                    <a:txBody>
                      <a:bodyPr/>
                      <a:lstStyle/>
                      <a:p>
                        <a:pPr algn="ctr"/>
                        <a:r>
                          <a:rPr lang="zh-CN" altLang="en-US" sz="1800" dirty="0" smtClean="0"/>
                          <a:t>非常好</a:t>
                        </a:r>
                        <a:endParaRPr lang="zh-CN" altLang="en-US" sz="1800" dirty="0"/>
                      </a:p>
                    </a:txBody>
                    <a:tcPr marL="91448" marR="91448" marT="45716" marB="45716"/>
                  </a:tc>
                  <a:tc>
                    <a:txBody>
                      <a:bodyPr/>
                      <a:lstStyle/>
                      <a:p>
                        <a:pPr algn="ctr"/>
                        <a:r>
                          <a:rPr lang="zh-CN" altLang="en-US" sz="1800" dirty="0" smtClean="0"/>
                          <a:t>是</a:t>
                        </a:r>
                        <a:endParaRPr lang="zh-CN" altLang="en-US" sz="1800" dirty="0"/>
                      </a:p>
                    </a:txBody>
                    <a:tcPr marL="91448" marR="91448" marT="45716" marB="45716">
                      <a:solidFill>
                        <a:srgbClr val="FFFF00"/>
                      </a:solidFill>
                    </a:tcPr>
                  </a:tc>
                </a:tr>
                <a:tr h="370805">
                  <a:tc>
                    <a:txBody>
                      <a:bodyPr/>
                      <a:lstStyle/>
                      <a:p>
                        <a:pPr algn="ctr"/>
                        <a:r>
                          <a:rPr lang="en-US" altLang="zh-CN" sz="1800" dirty="0" smtClean="0"/>
                          <a:t>12</a:t>
                        </a:r>
                        <a:endParaRPr lang="zh-CN" altLang="en-US" sz="1800" dirty="0"/>
                      </a:p>
                    </a:txBody>
                    <a:tcPr marL="91448" marR="91448" marT="45716" marB="45716"/>
                  </a:tc>
                  <a:tc>
                    <a:txBody>
                      <a:bodyPr/>
                      <a:lstStyle/>
                      <a:p>
                        <a:pPr algn="ctr"/>
                        <a:r>
                          <a:rPr lang="zh-CN" altLang="en-US" sz="1800" dirty="0" smtClean="0"/>
                          <a:t>老年</a:t>
                        </a:r>
                        <a:endParaRPr lang="zh-CN" altLang="en-US" sz="1800" dirty="0"/>
                      </a:p>
                    </a:txBody>
                    <a:tcPr marL="91448" marR="91448" marT="45716" marB="45716"/>
                  </a:tc>
                  <a:tc>
                    <a:txBody>
                      <a:bodyPr/>
                      <a:lstStyle/>
                      <a:p>
                        <a:pPr algn="ctr"/>
                        <a:r>
                          <a:rPr lang="zh-CN" altLang="en-US" sz="1800" dirty="0" smtClean="0"/>
                          <a:t>都</a:t>
                        </a:r>
                        <a:endParaRPr lang="zh-CN" altLang="en-US" sz="1800" dirty="0"/>
                      </a:p>
                    </a:txBody>
                    <a:tcPr marL="91448" marR="91448" marT="45716" marB="45716"/>
                  </a:tc>
                  <a:tc>
                    <a:txBody>
                      <a:bodyPr/>
                      <a:lstStyle/>
                      <a:p>
                        <a:pPr algn="ctr"/>
                        <a:r>
                          <a:rPr lang="zh-CN" altLang="en-US" sz="1800" dirty="0" smtClean="0"/>
                          <a:t>好</a:t>
                        </a:r>
                        <a:endParaRPr lang="zh-CN" altLang="en-US" sz="1800" dirty="0"/>
                      </a:p>
                    </a:txBody>
                    <a:tcPr marL="91448" marR="91448" marT="45716" marB="45716"/>
                  </a:tc>
                  <a:tc>
                    <a:txBody>
                      <a:bodyPr/>
                      <a:lstStyle/>
                      <a:p>
                        <a:pPr algn="ctr"/>
                        <a:r>
                          <a:rPr lang="zh-CN" altLang="en-US" sz="1800" dirty="0" smtClean="0"/>
                          <a:t>是</a:t>
                        </a:r>
                        <a:endParaRPr lang="zh-CN" altLang="en-US" sz="1800" dirty="0"/>
                      </a:p>
                    </a:txBody>
                    <a:tcPr marL="91448" marR="91448" marT="45716" marB="45716">
                      <a:solidFill>
                        <a:srgbClr val="FFFF00"/>
                      </a:solidFill>
                    </a:tcPr>
                  </a:tc>
                </a:tr>
              </a:tbl>
            </a:graphicData>
          </a:graphic>
        </p:graphicFrame>
        <p:cxnSp>
          <p:nvCxnSpPr>
            <p:cNvPr id="6" name="直接箭头连接符 5"/>
            <p:cNvCxnSpPr/>
            <p:nvPr/>
          </p:nvCxnSpPr>
          <p:spPr>
            <a:xfrm>
              <a:off x="4532724" y="1719245"/>
              <a:ext cx="1879433" cy="6239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113" name="文本框 13"/>
            <p:cNvSpPr txBox="1">
              <a:spLocks noChangeArrowheads="1"/>
            </p:cNvSpPr>
            <p:nvPr/>
          </p:nvSpPr>
          <p:spPr bwMode="auto">
            <a:xfrm>
              <a:off x="3273352" y="1822400"/>
              <a:ext cx="5375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PMingLiU" pitchFamily="2" charset="-120"/>
                </a:defRPr>
              </a:lvl1pPr>
              <a:lvl2pPr marL="742950" indent="-285750" eaLnBrk="0" hangingPunct="0">
                <a:defRPr sz="2400">
                  <a:solidFill>
                    <a:schemeClr val="tx1"/>
                  </a:solidFill>
                  <a:latin typeface="Times New Roman" pitchFamily="18" charset="0"/>
                  <a:ea typeface="PMingLiU" pitchFamily="2" charset="-120"/>
                </a:defRPr>
              </a:lvl2pPr>
              <a:lvl3pPr marL="1143000" indent="-228600" eaLnBrk="0" hangingPunct="0">
                <a:defRPr sz="2400">
                  <a:solidFill>
                    <a:schemeClr val="tx1"/>
                  </a:solidFill>
                  <a:latin typeface="Times New Roman" pitchFamily="18" charset="0"/>
                  <a:ea typeface="PMingLiU" pitchFamily="2" charset="-120"/>
                </a:defRPr>
              </a:lvl3pPr>
              <a:lvl4pPr marL="1600200" indent="-228600" eaLnBrk="0" hangingPunct="0">
                <a:defRPr sz="2400">
                  <a:solidFill>
                    <a:schemeClr val="tx1"/>
                  </a:solidFill>
                  <a:latin typeface="Times New Roman" pitchFamily="18" charset="0"/>
                  <a:ea typeface="PMingLiU" pitchFamily="2" charset="-120"/>
                </a:defRPr>
              </a:lvl4pPr>
              <a:lvl5pPr marL="2057400" indent="-228600" eaLnBrk="0" hangingPunct="0">
                <a:defRPr sz="2400">
                  <a:solidFill>
                    <a:schemeClr val="tx1"/>
                  </a:solidFill>
                  <a:latin typeface="Times New Roman" pitchFamily="18" charset="0"/>
                  <a:ea typeface="PMingLiU" pitchFamily="2" charset="-120"/>
                </a:defRPr>
              </a:lvl5pPr>
              <a:lvl6pPr marL="25146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6pPr>
              <a:lvl7pPr marL="29718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7pPr>
              <a:lvl8pPr marL="34290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8pPr>
              <a:lvl9pPr marL="38862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9pPr>
            </a:lstStyle>
            <a:p>
              <a:pPr eaLnBrk="1" hangingPunct="1"/>
              <a:r>
                <a:rPr lang="zh-CN" altLang="en-US" sz="2000" b="1">
                  <a:solidFill>
                    <a:srgbClr val="FF0000"/>
                  </a:solidFill>
                </a:rPr>
                <a:t>是</a:t>
              </a:r>
            </a:p>
          </p:txBody>
        </p:sp>
        <p:sp>
          <p:nvSpPr>
            <p:cNvPr id="47114" name="文本框 14"/>
            <p:cNvSpPr txBox="1">
              <a:spLocks noChangeArrowheads="1"/>
            </p:cNvSpPr>
            <p:nvPr/>
          </p:nvSpPr>
          <p:spPr bwMode="auto">
            <a:xfrm>
              <a:off x="4993180" y="1811238"/>
              <a:ext cx="731520" cy="461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PMingLiU" pitchFamily="2" charset="-120"/>
                </a:defRPr>
              </a:lvl1pPr>
              <a:lvl2pPr marL="742950" indent="-285750" eaLnBrk="0" hangingPunct="0">
                <a:defRPr sz="2400">
                  <a:solidFill>
                    <a:schemeClr val="tx1"/>
                  </a:solidFill>
                  <a:latin typeface="Times New Roman" pitchFamily="18" charset="0"/>
                  <a:ea typeface="PMingLiU" pitchFamily="2" charset="-120"/>
                </a:defRPr>
              </a:lvl2pPr>
              <a:lvl3pPr marL="1143000" indent="-228600" eaLnBrk="0" hangingPunct="0">
                <a:defRPr sz="2400">
                  <a:solidFill>
                    <a:schemeClr val="tx1"/>
                  </a:solidFill>
                  <a:latin typeface="Times New Roman" pitchFamily="18" charset="0"/>
                  <a:ea typeface="PMingLiU" pitchFamily="2" charset="-120"/>
                </a:defRPr>
              </a:lvl3pPr>
              <a:lvl4pPr marL="1600200" indent="-228600" eaLnBrk="0" hangingPunct="0">
                <a:defRPr sz="2400">
                  <a:solidFill>
                    <a:schemeClr val="tx1"/>
                  </a:solidFill>
                  <a:latin typeface="Times New Roman" pitchFamily="18" charset="0"/>
                  <a:ea typeface="PMingLiU" pitchFamily="2" charset="-120"/>
                </a:defRPr>
              </a:lvl4pPr>
              <a:lvl5pPr marL="2057400" indent="-228600" eaLnBrk="0" hangingPunct="0">
                <a:defRPr sz="2400">
                  <a:solidFill>
                    <a:schemeClr val="tx1"/>
                  </a:solidFill>
                  <a:latin typeface="Times New Roman" pitchFamily="18" charset="0"/>
                  <a:ea typeface="PMingLiU" pitchFamily="2" charset="-120"/>
                </a:defRPr>
              </a:lvl5pPr>
              <a:lvl6pPr marL="25146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6pPr>
              <a:lvl7pPr marL="29718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7pPr>
              <a:lvl8pPr marL="34290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8pPr>
              <a:lvl9pPr marL="38862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9pPr>
            </a:lstStyle>
            <a:p>
              <a:pPr eaLnBrk="1" hangingPunct="1"/>
              <a:r>
                <a:rPr lang="zh-CN" altLang="en-US" b="1">
                  <a:solidFill>
                    <a:srgbClr val="FF0000"/>
                  </a:solidFill>
                </a:rPr>
                <a:t>否</a:t>
              </a:r>
            </a:p>
          </p:txBody>
        </p:sp>
        <p:sp>
          <p:nvSpPr>
            <p:cNvPr id="9" name="文本框 15"/>
            <p:cNvSpPr txBox="1"/>
            <p:nvPr/>
          </p:nvSpPr>
          <p:spPr>
            <a:xfrm>
              <a:off x="2161209" y="5500100"/>
              <a:ext cx="1815939" cy="461708"/>
            </a:xfrm>
            <a:prstGeom prst="rect">
              <a:avLst/>
            </a:prstGeom>
            <a:noFill/>
          </p:spPr>
          <p:txBody>
            <a:bodyPr>
              <a:spAutoFit/>
            </a:bodyPr>
            <a:lstStyle/>
            <a:p>
              <a:pPr>
                <a:defRPr/>
              </a:pPr>
              <a:r>
                <a:rPr lang="zh-CN" altLang="en-US" sz="2400" dirty="0">
                  <a:solidFill>
                    <a:srgbClr val="03001A"/>
                  </a:solidFill>
                  <a:latin typeface="宋体" pitchFamily="2" charset="-122"/>
                  <a:ea typeface="宋体" pitchFamily="2" charset="-122"/>
                </a:rPr>
                <a:t>表</a:t>
              </a:r>
              <a:r>
                <a:rPr lang="en-US" altLang="zh-CN" sz="2400" dirty="0">
                  <a:solidFill>
                    <a:srgbClr val="03001A"/>
                  </a:solidFill>
                  <a:latin typeface="Times New Roman" pitchFamily="18" charset="0"/>
                  <a:ea typeface="宋体" pitchFamily="2" charset="-122"/>
                  <a:cs typeface="Times New Roman" pitchFamily="18" charset="0"/>
                </a:rPr>
                <a:t>1</a:t>
              </a:r>
              <a:endParaRPr lang="zh-CN" altLang="en-US" sz="2400" dirty="0">
                <a:solidFill>
                  <a:srgbClr val="03001A"/>
                </a:solidFill>
                <a:latin typeface="Times New Roman" pitchFamily="18" charset="0"/>
                <a:ea typeface="宋体" pitchFamily="2" charset="-122"/>
                <a:cs typeface="Times New Roman" pitchFamily="18" charset="0"/>
              </a:endParaRPr>
            </a:p>
          </p:txBody>
        </p:sp>
        <p:sp>
          <p:nvSpPr>
            <p:cNvPr id="10" name="文本框 16"/>
            <p:cNvSpPr txBox="1"/>
            <p:nvPr/>
          </p:nvSpPr>
          <p:spPr>
            <a:xfrm>
              <a:off x="6412157" y="6237696"/>
              <a:ext cx="1814352" cy="461708"/>
            </a:xfrm>
            <a:prstGeom prst="rect">
              <a:avLst/>
            </a:prstGeom>
            <a:noFill/>
          </p:spPr>
          <p:txBody>
            <a:bodyPr>
              <a:spAutoFit/>
            </a:bodyPr>
            <a:lstStyle/>
            <a:p>
              <a:pPr>
                <a:defRPr/>
              </a:pPr>
              <a:r>
                <a:rPr lang="zh-CN" altLang="en-US" sz="2400" dirty="0">
                  <a:solidFill>
                    <a:srgbClr val="03001A"/>
                  </a:solidFill>
                  <a:latin typeface="宋体" pitchFamily="2" charset="-122"/>
                  <a:ea typeface="宋体" pitchFamily="2" charset="-122"/>
                </a:rPr>
                <a:t>表</a:t>
              </a:r>
              <a:r>
                <a:rPr lang="en-US" altLang="zh-CN" sz="2400" dirty="0">
                  <a:solidFill>
                    <a:srgbClr val="03001A"/>
                  </a:solidFill>
                  <a:latin typeface="Times New Roman" pitchFamily="18" charset="0"/>
                  <a:ea typeface="宋体" pitchFamily="2" charset="-122"/>
                  <a:cs typeface="Times New Roman" pitchFamily="18" charset="0"/>
                </a:rPr>
                <a:t>2</a:t>
              </a:r>
              <a:endParaRPr lang="zh-CN" altLang="en-US" sz="2400" dirty="0">
                <a:solidFill>
                  <a:srgbClr val="03001A"/>
                </a:solidFill>
                <a:latin typeface="Times New Roman" pitchFamily="18" charset="0"/>
                <a:ea typeface="宋体" pitchFamily="2" charset="-122"/>
                <a:cs typeface="Times New Roman" pitchFamily="18" charset="0"/>
              </a:endParaRPr>
            </a:p>
          </p:txBody>
        </p:sp>
      </p:grpSp>
      <p:sp>
        <p:nvSpPr>
          <p:cNvPr id="14" name="标题 6"/>
          <p:cNvSpPr txBox="1">
            <a:spLocks/>
          </p:cNvSpPr>
          <p:nvPr/>
        </p:nvSpPr>
        <p:spPr>
          <a:xfrm>
            <a:off x="104315" y="241639"/>
            <a:ext cx="8229600" cy="667081"/>
          </a:xfrm>
          <a:prstGeom prst="rect">
            <a:avLst/>
          </a:prstGeom>
        </p:spPr>
        <p:txBody>
          <a:bodyPr/>
          <a:lstStyle>
            <a:lvl1pPr algn="l" rtl="0" fontAlgn="base">
              <a:lnSpc>
                <a:spcPct val="80000"/>
              </a:lnSpc>
              <a:spcBef>
                <a:spcPct val="0"/>
              </a:spcBef>
              <a:spcAft>
                <a:spcPct val="0"/>
              </a:spcAft>
              <a:defRPr sz="3600" kern="1200">
                <a:solidFill>
                  <a:schemeClr val="accent1"/>
                </a:solidFill>
                <a:latin typeface="+mj-lt"/>
                <a:ea typeface="+mj-ea"/>
                <a:cs typeface="+mj-cs"/>
              </a:defRPr>
            </a:lvl1pPr>
            <a:lvl2pPr algn="l" rtl="0" fontAlgn="base">
              <a:lnSpc>
                <a:spcPct val="80000"/>
              </a:lnSpc>
              <a:spcBef>
                <a:spcPct val="0"/>
              </a:spcBef>
              <a:spcAft>
                <a:spcPct val="0"/>
              </a:spcAft>
              <a:defRPr sz="3600">
                <a:solidFill>
                  <a:schemeClr val="accent1"/>
                </a:solidFill>
                <a:latin typeface="Corbel" pitchFamily="34" charset="0"/>
              </a:defRPr>
            </a:lvl2pPr>
            <a:lvl3pPr algn="l" rtl="0" fontAlgn="base">
              <a:lnSpc>
                <a:spcPct val="80000"/>
              </a:lnSpc>
              <a:spcBef>
                <a:spcPct val="0"/>
              </a:spcBef>
              <a:spcAft>
                <a:spcPct val="0"/>
              </a:spcAft>
              <a:defRPr sz="3600">
                <a:solidFill>
                  <a:schemeClr val="accent1"/>
                </a:solidFill>
                <a:latin typeface="Corbel" pitchFamily="34" charset="0"/>
              </a:defRPr>
            </a:lvl3pPr>
            <a:lvl4pPr algn="l" rtl="0" fontAlgn="base">
              <a:lnSpc>
                <a:spcPct val="80000"/>
              </a:lnSpc>
              <a:spcBef>
                <a:spcPct val="0"/>
              </a:spcBef>
              <a:spcAft>
                <a:spcPct val="0"/>
              </a:spcAft>
              <a:defRPr sz="3600">
                <a:solidFill>
                  <a:schemeClr val="accent1"/>
                </a:solidFill>
                <a:latin typeface="Corbel" pitchFamily="34" charset="0"/>
              </a:defRPr>
            </a:lvl4pPr>
            <a:lvl5pPr algn="l" rtl="0" fontAlgn="base">
              <a:lnSpc>
                <a:spcPct val="80000"/>
              </a:lnSpc>
              <a:spcBef>
                <a:spcPct val="0"/>
              </a:spcBef>
              <a:spcAft>
                <a:spcPct val="0"/>
              </a:spcAft>
              <a:defRPr sz="3600">
                <a:solidFill>
                  <a:schemeClr val="accent1"/>
                </a:solidFill>
                <a:latin typeface="Corbel" pitchFamily="34" charset="0"/>
              </a:defRPr>
            </a:lvl5pPr>
            <a:lvl6pPr marL="457200" algn="l" rtl="0" fontAlgn="base">
              <a:lnSpc>
                <a:spcPct val="80000"/>
              </a:lnSpc>
              <a:spcBef>
                <a:spcPct val="0"/>
              </a:spcBef>
              <a:spcAft>
                <a:spcPct val="0"/>
              </a:spcAft>
              <a:defRPr sz="3600">
                <a:solidFill>
                  <a:schemeClr val="accent1"/>
                </a:solidFill>
                <a:latin typeface="Corbel" pitchFamily="34" charset="0"/>
              </a:defRPr>
            </a:lvl6pPr>
            <a:lvl7pPr marL="914400" algn="l" rtl="0" fontAlgn="base">
              <a:lnSpc>
                <a:spcPct val="80000"/>
              </a:lnSpc>
              <a:spcBef>
                <a:spcPct val="0"/>
              </a:spcBef>
              <a:spcAft>
                <a:spcPct val="0"/>
              </a:spcAft>
              <a:defRPr sz="3600">
                <a:solidFill>
                  <a:schemeClr val="accent1"/>
                </a:solidFill>
                <a:latin typeface="Corbel" pitchFamily="34" charset="0"/>
              </a:defRPr>
            </a:lvl7pPr>
            <a:lvl8pPr marL="1371600" algn="l" rtl="0" fontAlgn="base">
              <a:lnSpc>
                <a:spcPct val="80000"/>
              </a:lnSpc>
              <a:spcBef>
                <a:spcPct val="0"/>
              </a:spcBef>
              <a:spcAft>
                <a:spcPct val="0"/>
              </a:spcAft>
              <a:defRPr sz="3600">
                <a:solidFill>
                  <a:schemeClr val="accent1"/>
                </a:solidFill>
                <a:latin typeface="Corbel" pitchFamily="34" charset="0"/>
              </a:defRPr>
            </a:lvl8pPr>
            <a:lvl9pPr marL="1828800" algn="l" rtl="0" fontAlgn="base">
              <a:lnSpc>
                <a:spcPct val="80000"/>
              </a:lnSpc>
              <a:spcBef>
                <a:spcPct val="0"/>
              </a:spcBef>
              <a:spcAft>
                <a:spcPct val="0"/>
              </a:spcAft>
              <a:defRPr sz="3600">
                <a:solidFill>
                  <a:schemeClr val="accent1"/>
                </a:solidFill>
                <a:latin typeface="Corbel" pitchFamily="34" charset="0"/>
              </a:defRPr>
            </a:lvl9pPr>
          </a:lstStyle>
          <a:p>
            <a:endParaRPr lang="zh-CN" altLang="zh-CN" sz="4000" dirty="0" smtClean="0">
              <a:latin typeface="黑体" pitchFamily="49" charset="-122"/>
              <a:ea typeface="黑体" pitchFamily="49" charset="-122"/>
            </a:endParaRPr>
          </a:p>
        </p:txBody>
      </p:sp>
      <p:sp>
        <p:nvSpPr>
          <p:cNvPr id="11" name="标题 10"/>
          <p:cNvSpPr>
            <a:spLocks noGrp="1"/>
          </p:cNvSpPr>
          <p:nvPr>
            <p:ph type="title" idx="4294967295"/>
          </p:nvPr>
        </p:nvSpPr>
        <p:spPr>
          <a:xfrm>
            <a:off x="231825" y="-213175"/>
            <a:ext cx="8229600" cy="977879"/>
          </a:xfrm>
          <a:prstGeom prst="rect">
            <a:avLst/>
          </a:prstGeom>
        </p:spPr>
        <p:txBody>
          <a:bodyPr/>
          <a:lstStyle/>
          <a:p>
            <a:pPr>
              <a:lnSpc>
                <a:spcPct val="150000"/>
              </a:lnSpc>
            </a:pPr>
            <a:r>
              <a:rPr lang="en-US" altLang="zh-CN" sz="4000" b="1" dirty="0">
                <a:solidFill>
                  <a:srgbClr val="03001A"/>
                </a:solidFill>
                <a:latin typeface="黑体" pitchFamily="49" charset="-122"/>
                <a:ea typeface="黑体" pitchFamily="49" charset="-122"/>
              </a:rPr>
              <a:t>2.3 </a:t>
            </a:r>
            <a:r>
              <a:rPr lang="zh-CN" altLang="zh-CN" sz="4000" b="1" dirty="0">
                <a:solidFill>
                  <a:srgbClr val="03001A"/>
                </a:solidFill>
                <a:latin typeface="黑体" pitchFamily="49" charset="-122"/>
                <a:ea typeface="黑体" pitchFamily="49" charset="-122"/>
              </a:rPr>
              <a:t>信息增益</a:t>
            </a:r>
            <a:r>
              <a:rPr lang="en-US" altLang="zh-CN" sz="4000" b="1" dirty="0">
                <a:solidFill>
                  <a:srgbClr val="03001A"/>
                </a:solidFill>
                <a:latin typeface="黑体" pitchFamily="49" charset="-122"/>
                <a:ea typeface="黑体" pitchFamily="49" charset="-122"/>
              </a:rPr>
              <a:t>:</a:t>
            </a:r>
            <a:r>
              <a:rPr lang="en-US" altLang="zh-CN" sz="4000" b="1" kern="1200" dirty="0" smtClean="0">
                <a:solidFill>
                  <a:srgbClr val="074888"/>
                </a:solidFill>
                <a:effectLst/>
                <a:latin typeface="黑体"/>
                <a:ea typeface="黑体"/>
                <a:cs typeface="+mn-cs"/>
              </a:rPr>
              <a:t/>
            </a:r>
            <a:br>
              <a:rPr lang="en-US" altLang="zh-CN" sz="4000" b="1" kern="1200" dirty="0" smtClean="0">
                <a:solidFill>
                  <a:srgbClr val="074888"/>
                </a:solidFill>
                <a:effectLst/>
                <a:latin typeface="黑体"/>
                <a:ea typeface="黑体"/>
                <a:cs typeface="+mn-cs"/>
              </a:rPr>
            </a:br>
            <a:r>
              <a:rPr lang="en-US" altLang="zh-CN" sz="2800" b="1" dirty="0" smtClean="0">
                <a:solidFill>
                  <a:srgbClr val="03001A"/>
                </a:solidFill>
                <a:latin typeface="Times New Roman" pitchFamily="18" charset="0"/>
                <a:ea typeface="宋体" pitchFamily="2" charset="-122"/>
                <a:cs typeface="Times New Roman" pitchFamily="18" charset="0"/>
              </a:rPr>
              <a:t>ID3</a:t>
            </a:r>
            <a:r>
              <a:rPr lang="zh-CN" altLang="en-US" sz="2800" b="1" dirty="0" smtClean="0">
                <a:solidFill>
                  <a:srgbClr val="03001A"/>
                </a:solidFill>
                <a:latin typeface="宋体" pitchFamily="2" charset="-122"/>
                <a:ea typeface="宋体" pitchFamily="2" charset="-122"/>
              </a:rPr>
              <a:t>算法选取特征的标准</a:t>
            </a:r>
            <a:endParaRPr lang="zh-CN" altLang="zh-CN" sz="2800" dirty="0" smtClean="0">
              <a:solidFill>
                <a:srgbClr val="03001A"/>
              </a:solidFill>
              <a:effectLst/>
              <a:latin typeface="宋体" pitchFamily="2" charset="-122"/>
              <a:ea typeface="宋体" pitchFamily="2" charset="-122"/>
            </a:endParaRPr>
          </a:p>
        </p:txBody>
      </p:sp>
      <p:sp>
        <p:nvSpPr>
          <p:cNvPr id="13" name="圆角矩形 12"/>
          <p:cNvSpPr/>
          <p:nvPr/>
        </p:nvSpPr>
        <p:spPr>
          <a:xfrm>
            <a:off x="3185408" y="1268760"/>
            <a:ext cx="2731344" cy="4679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smtClean="0">
                <a:solidFill>
                  <a:srgbClr val="03001A"/>
                </a:solidFill>
                <a:latin typeface="宋体" pitchFamily="2" charset="-122"/>
                <a:ea typeface="宋体" pitchFamily="2" charset="-122"/>
              </a:rPr>
              <a:t>有自己的房子</a:t>
            </a:r>
            <a:endParaRPr lang="zh-CN" altLang="en-US" sz="2800" dirty="0">
              <a:solidFill>
                <a:srgbClr val="03001A"/>
              </a:solidFill>
              <a:latin typeface="宋体" pitchFamily="2" charset="-122"/>
              <a:ea typeface="宋体" pitchFamily="2" charset="-122"/>
            </a:endParaRPr>
          </a:p>
        </p:txBody>
      </p:sp>
      <p:sp>
        <p:nvSpPr>
          <p:cNvPr id="15" name="圆角矩形 14">
            <a:hlinkClick r:id="rId2" action="ppaction://hlinksldjump"/>
          </p:cNvPr>
          <p:cNvSpPr/>
          <p:nvPr/>
        </p:nvSpPr>
        <p:spPr>
          <a:xfrm>
            <a:off x="6455767" y="926485"/>
            <a:ext cx="1152525" cy="5762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练习</a:t>
            </a:r>
          </a:p>
        </p:txBody>
      </p:sp>
    </p:spTree>
    <p:extLst>
      <p:ext uri="{BB962C8B-B14F-4D97-AF65-F5344CB8AC3E}">
        <p14:creationId xmlns:p14="http://schemas.microsoft.com/office/powerpoint/2010/main" val="10386002"/>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568870" y="3766443"/>
            <a:ext cx="6099473" cy="20599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18" name="组合 6"/>
          <p:cNvGrpSpPr>
            <a:grpSpLocks/>
          </p:cNvGrpSpPr>
          <p:nvPr/>
        </p:nvGrpSpPr>
        <p:grpSpPr bwMode="auto">
          <a:xfrm>
            <a:off x="472467" y="1052736"/>
            <a:ext cx="8097465" cy="1938992"/>
            <a:chOff x="611559" y="908050"/>
            <a:chExt cx="8097465" cy="1939158"/>
          </a:xfrm>
        </p:grpSpPr>
        <p:sp>
          <p:nvSpPr>
            <p:cNvPr id="19" name="TextBox 5"/>
            <p:cNvSpPr txBox="1">
              <a:spLocks noChangeArrowheads="1"/>
            </p:cNvSpPr>
            <p:nvPr/>
          </p:nvSpPr>
          <p:spPr bwMode="auto">
            <a:xfrm>
              <a:off x="611559" y="908050"/>
              <a:ext cx="8097465" cy="1939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ea typeface="PMingLiU" pitchFamily="2" charset="-120"/>
                </a:defRPr>
              </a:lvl1pPr>
              <a:lvl2pPr marL="742950" indent="-285750" eaLnBrk="0" hangingPunct="0">
                <a:defRPr sz="2400">
                  <a:solidFill>
                    <a:schemeClr val="tx1"/>
                  </a:solidFill>
                  <a:latin typeface="Times New Roman" pitchFamily="18" charset="0"/>
                  <a:ea typeface="PMingLiU" pitchFamily="2" charset="-120"/>
                </a:defRPr>
              </a:lvl2pPr>
              <a:lvl3pPr marL="1143000" indent="-228600" eaLnBrk="0" hangingPunct="0">
                <a:defRPr sz="2400">
                  <a:solidFill>
                    <a:schemeClr val="tx1"/>
                  </a:solidFill>
                  <a:latin typeface="Times New Roman" pitchFamily="18" charset="0"/>
                  <a:ea typeface="PMingLiU" pitchFamily="2" charset="-120"/>
                </a:defRPr>
              </a:lvl3pPr>
              <a:lvl4pPr marL="1600200" indent="-228600" eaLnBrk="0" hangingPunct="0">
                <a:defRPr sz="2400">
                  <a:solidFill>
                    <a:schemeClr val="tx1"/>
                  </a:solidFill>
                  <a:latin typeface="Times New Roman" pitchFamily="18" charset="0"/>
                  <a:ea typeface="PMingLiU" pitchFamily="2" charset="-120"/>
                </a:defRPr>
              </a:lvl4pPr>
              <a:lvl5pPr marL="2057400" indent="-228600" eaLnBrk="0" hangingPunct="0">
                <a:defRPr sz="2400">
                  <a:solidFill>
                    <a:schemeClr val="tx1"/>
                  </a:solidFill>
                  <a:latin typeface="Times New Roman" pitchFamily="18" charset="0"/>
                  <a:ea typeface="PMingLiU" pitchFamily="2" charset="-120"/>
                </a:defRPr>
              </a:lvl5pPr>
              <a:lvl6pPr marL="25146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6pPr>
              <a:lvl7pPr marL="29718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7pPr>
              <a:lvl8pPr marL="34290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8pPr>
              <a:lvl9pPr marL="38862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9pPr>
            </a:lstStyle>
            <a:p>
              <a:pPr eaLnBrk="1" hangingPunct="1"/>
              <a:r>
                <a:rPr lang="zh-CN" altLang="en-US" dirty="0" smtClean="0">
                  <a:solidFill>
                    <a:schemeClr val="tx1">
                      <a:lumMod val="50000"/>
                    </a:schemeClr>
                  </a:solidFill>
                  <a:latin typeface="华文楷体" pitchFamily="2" charset="-122"/>
                  <a:ea typeface="华文楷体" pitchFamily="2" charset="-122"/>
                </a:rPr>
                <a:t>        </a:t>
              </a:r>
              <a:r>
                <a:rPr lang="zh-CN" altLang="en-US" dirty="0" smtClean="0">
                  <a:solidFill>
                    <a:srgbClr val="03001A"/>
                  </a:solidFill>
                  <a:latin typeface="宋体" pitchFamily="2" charset="-122"/>
                  <a:ea typeface="宋体" pitchFamily="2" charset="-122"/>
                </a:rPr>
                <a:t>信息增益</a:t>
              </a:r>
              <a:r>
                <a:rPr lang="en-US" altLang="zh-CN" dirty="0" smtClean="0">
                  <a:solidFill>
                    <a:srgbClr val="03001A"/>
                  </a:solidFill>
                  <a:latin typeface="宋体" pitchFamily="2" charset="-122"/>
                  <a:ea typeface="宋体" pitchFamily="2" charset="-122"/>
                </a:rPr>
                <a:t>        :</a:t>
              </a:r>
              <a:r>
                <a:rPr lang="zh-CN" altLang="en-US" dirty="0" smtClean="0">
                  <a:solidFill>
                    <a:srgbClr val="03001A"/>
                  </a:solidFill>
                  <a:latin typeface="宋体" pitchFamily="2" charset="-122"/>
                  <a:ea typeface="宋体" pitchFamily="2" charset="-122"/>
                </a:rPr>
                <a:t>直观</a:t>
              </a:r>
              <a:r>
                <a:rPr lang="zh-CN" altLang="en-US" dirty="0">
                  <a:solidFill>
                    <a:srgbClr val="03001A"/>
                  </a:solidFill>
                  <a:latin typeface="宋体" pitchFamily="2" charset="-122"/>
                  <a:ea typeface="宋体" pitchFamily="2" charset="-122"/>
                </a:rPr>
                <a:t>意义是当数据集按</a:t>
              </a:r>
              <a:r>
                <a:rPr lang="en-US" altLang="zh-CN" dirty="0">
                  <a:solidFill>
                    <a:srgbClr val="03001A"/>
                  </a:solidFill>
                  <a:latin typeface="宋体" pitchFamily="2" charset="-122"/>
                  <a:ea typeface="宋体" pitchFamily="2" charset="-122"/>
                </a:rPr>
                <a:t>   </a:t>
              </a:r>
              <a:r>
                <a:rPr lang="zh-CN" altLang="en-US" dirty="0" smtClean="0">
                  <a:solidFill>
                    <a:srgbClr val="03001A"/>
                  </a:solidFill>
                  <a:latin typeface="宋体" pitchFamily="2" charset="-122"/>
                  <a:ea typeface="宋体" pitchFamily="2" charset="-122"/>
                </a:rPr>
                <a:t>特征</a:t>
              </a:r>
              <a:r>
                <a:rPr lang="zh-CN" altLang="en-US" dirty="0">
                  <a:solidFill>
                    <a:srgbClr val="03001A"/>
                  </a:solidFill>
                  <a:latin typeface="宋体" pitchFamily="2" charset="-122"/>
                  <a:ea typeface="宋体" pitchFamily="2" charset="-122"/>
                </a:rPr>
                <a:t>空间进行分类后的不纯度减少量</a:t>
              </a:r>
              <a:r>
                <a:rPr lang="zh-CN" altLang="en-US" dirty="0" smtClean="0">
                  <a:solidFill>
                    <a:srgbClr val="03001A"/>
                  </a:solidFill>
                  <a:latin typeface="宋体" pitchFamily="2" charset="-122"/>
                  <a:ea typeface="宋体" pitchFamily="2" charset="-122"/>
                </a:rPr>
                <a:t>。又</a:t>
              </a:r>
              <a:r>
                <a:rPr lang="zh-CN" altLang="en-US" dirty="0">
                  <a:solidFill>
                    <a:srgbClr val="03001A"/>
                  </a:solidFill>
                  <a:latin typeface="宋体" pitchFamily="2" charset="-122"/>
                  <a:ea typeface="宋体" pitchFamily="2" charset="-122"/>
                </a:rPr>
                <a:t>称作</a:t>
              </a:r>
              <a:r>
                <a:rPr lang="zh-CN" altLang="en-US" dirty="0">
                  <a:solidFill>
                    <a:srgbClr val="FF0000"/>
                  </a:solidFill>
                  <a:latin typeface="宋体" pitchFamily="2" charset="-122"/>
                  <a:ea typeface="宋体" pitchFamily="2" charset="-122"/>
                </a:rPr>
                <a:t>绝对信息增益</a:t>
              </a:r>
              <a:r>
                <a:rPr lang="zh-CN" altLang="en-US" dirty="0">
                  <a:solidFill>
                    <a:srgbClr val="03001A"/>
                  </a:solidFill>
                  <a:latin typeface="宋体" pitchFamily="2" charset="-122"/>
                  <a:ea typeface="宋体" pitchFamily="2" charset="-122"/>
                </a:rPr>
                <a:t>。</a:t>
              </a:r>
              <a:endParaRPr lang="en-US" altLang="zh-CN" dirty="0">
                <a:solidFill>
                  <a:srgbClr val="03001A"/>
                </a:solidFill>
                <a:latin typeface="宋体" pitchFamily="2" charset="-122"/>
                <a:ea typeface="宋体" pitchFamily="2" charset="-122"/>
              </a:endParaRPr>
            </a:p>
            <a:p>
              <a:pPr eaLnBrk="1" hangingPunct="1"/>
              <a:r>
                <a:rPr lang="en-US" altLang="zh-CN" dirty="0">
                  <a:solidFill>
                    <a:srgbClr val="03001A"/>
                  </a:solidFill>
                  <a:latin typeface="宋体" pitchFamily="2" charset="-122"/>
                  <a:ea typeface="宋体" pitchFamily="2" charset="-122"/>
                </a:rPr>
                <a:t> </a:t>
              </a:r>
              <a:r>
                <a:rPr lang="en-US" altLang="zh-CN" dirty="0" smtClean="0">
                  <a:solidFill>
                    <a:srgbClr val="03001A"/>
                  </a:solidFill>
                  <a:latin typeface="宋体" pitchFamily="2" charset="-122"/>
                  <a:ea typeface="宋体" pitchFamily="2" charset="-122"/>
                </a:rPr>
                <a:t>   </a:t>
              </a:r>
              <a:r>
                <a:rPr lang="zh-CN" altLang="en-US" dirty="0" smtClean="0">
                  <a:solidFill>
                    <a:srgbClr val="03001A"/>
                  </a:solidFill>
                  <a:latin typeface="宋体" pitchFamily="2" charset="-122"/>
                  <a:ea typeface="宋体" pitchFamily="2" charset="-122"/>
                </a:rPr>
                <a:t>信息</a:t>
              </a:r>
              <a:r>
                <a:rPr lang="zh-CN" altLang="en-US" dirty="0">
                  <a:solidFill>
                    <a:srgbClr val="03001A"/>
                  </a:solidFill>
                  <a:latin typeface="宋体" pitchFamily="2" charset="-122"/>
                  <a:ea typeface="宋体" pitchFamily="2" charset="-122"/>
                </a:rPr>
                <a:t>增益率</a:t>
              </a:r>
              <a:r>
                <a:rPr lang="en-US" altLang="zh-CN" dirty="0">
                  <a:solidFill>
                    <a:srgbClr val="03001A"/>
                  </a:solidFill>
                  <a:latin typeface="宋体" pitchFamily="2" charset="-122"/>
                  <a:ea typeface="宋体" pitchFamily="2" charset="-122"/>
                </a:rPr>
                <a:t>(</a:t>
              </a:r>
              <a:r>
                <a:rPr lang="zh-CN" altLang="en-US" dirty="0">
                  <a:solidFill>
                    <a:srgbClr val="FF0000"/>
                  </a:solidFill>
                  <a:latin typeface="宋体" pitchFamily="2" charset="-122"/>
                  <a:ea typeface="宋体" pitchFamily="2" charset="-122"/>
                </a:rPr>
                <a:t>相对信息增益</a:t>
              </a:r>
              <a:r>
                <a:rPr lang="en-US" altLang="zh-CN" dirty="0">
                  <a:solidFill>
                    <a:srgbClr val="03001A"/>
                  </a:solidFill>
                  <a:latin typeface="宋体" pitchFamily="2" charset="-122"/>
                  <a:ea typeface="宋体" pitchFamily="2" charset="-122"/>
                </a:rPr>
                <a:t>)</a:t>
              </a:r>
              <a:r>
                <a:rPr lang="zh-CN" altLang="en-US" dirty="0">
                  <a:solidFill>
                    <a:srgbClr val="03001A"/>
                  </a:solidFill>
                  <a:latin typeface="宋体" pitchFamily="2" charset="-122"/>
                  <a:ea typeface="宋体" pitchFamily="2" charset="-122"/>
                </a:rPr>
                <a:t>：由于每个特征的特征空间长度不一，有时</a:t>
              </a:r>
              <a:r>
                <a:rPr lang="zh-CN" altLang="en-US" dirty="0" smtClean="0">
                  <a:solidFill>
                    <a:srgbClr val="03001A"/>
                  </a:solidFill>
                  <a:latin typeface="宋体" pitchFamily="2" charset="-122"/>
                  <a:ea typeface="宋体" pitchFamily="2" charset="-122"/>
                </a:rPr>
                <a:t>特征</a:t>
              </a:r>
              <a:r>
                <a:rPr lang="zh-CN" altLang="en-US" dirty="0">
                  <a:solidFill>
                    <a:srgbClr val="03001A"/>
                  </a:solidFill>
                  <a:latin typeface="宋体" pitchFamily="2" charset="-122"/>
                  <a:ea typeface="宋体" pitchFamily="2" charset="-122"/>
                </a:rPr>
                <a:t>空间</a:t>
              </a:r>
              <a:r>
                <a:rPr lang="zh-CN" altLang="en-US" dirty="0" smtClean="0">
                  <a:solidFill>
                    <a:srgbClr val="03001A"/>
                  </a:solidFill>
                  <a:latin typeface="宋体" pitchFamily="2" charset="-122"/>
                  <a:ea typeface="宋体" pitchFamily="2" charset="-122"/>
                </a:rPr>
                <a:t>长度</a:t>
              </a:r>
              <a:r>
                <a:rPr lang="zh-CN" altLang="en-US" dirty="0">
                  <a:solidFill>
                    <a:srgbClr val="03001A"/>
                  </a:solidFill>
                  <a:latin typeface="宋体" pitchFamily="2" charset="-122"/>
                  <a:ea typeface="宋体" pitchFamily="2" charset="-122"/>
                </a:rPr>
                <a:t>的差异会严重影响划分效果。因此使用信息增益率这种相对减少量进行度量。</a:t>
              </a:r>
            </a:p>
          </p:txBody>
        </p:sp>
        <p:graphicFrame>
          <p:nvGraphicFramePr>
            <p:cNvPr id="20" name="对象 16"/>
            <p:cNvGraphicFramePr>
              <a:graphicFrameLocks noChangeAspect="1"/>
            </p:cNvGraphicFramePr>
            <p:nvPr>
              <p:extLst>
                <p:ext uri="{D42A27DB-BD31-4B8C-83A1-F6EECF244321}">
                  <p14:modId xmlns:p14="http://schemas.microsoft.com/office/powerpoint/2010/main" val="3648899159"/>
                </p:ext>
              </p:extLst>
            </p:nvPr>
          </p:nvGraphicFramePr>
          <p:xfrm>
            <a:off x="2622860" y="967040"/>
            <a:ext cx="1039813" cy="373095"/>
          </p:xfrm>
          <a:graphic>
            <a:graphicData uri="http://schemas.openxmlformats.org/presentationml/2006/ole">
              <mc:AlternateContent xmlns:mc="http://schemas.openxmlformats.org/markup-compatibility/2006">
                <mc:Choice xmlns:v="urn:schemas-microsoft-com:vml" Requires="v">
                  <p:oleObj spid="_x0000_s18285" name="Equation" r:id="rId4" imgW="1688760" imgH="761760" progId="Equation.DSMT4">
                    <p:embed/>
                  </p:oleObj>
                </mc:Choice>
                <mc:Fallback>
                  <p:oleObj name="Equation" r:id="rId4" imgW="1688760" imgH="761760" progId="Equation.DSMT4">
                    <p:embed/>
                    <p:pic>
                      <p:nvPicPr>
                        <p:cNvPr id="0" name=""/>
                        <p:cNvPicPr>
                          <a:picLocks noChangeAspect="1" noChangeArrowheads="1"/>
                        </p:cNvPicPr>
                        <p:nvPr/>
                      </p:nvPicPr>
                      <p:blipFill>
                        <a:blip r:embed="rId5"/>
                        <a:srcRect/>
                        <a:stretch>
                          <a:fillRect/>
                        </a:stretch>
                      </p:blipFill>
                      <p:spPr bwMode="auto">
                        <a:xfrm>
                          <a:off x="2622860" y="967040"/>
                          <a:ext cx="1039813" cy="37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48133" name="对象 16"/>
          <p:cNvGraphicFramePr>
            <a:graphicFrameLocks noChangeAspect="1"/>
          </p:cNvGraphicFramePr>
          <p:nvPr>
            <p:extLst>
              <p:ext uri="{D42A27DB-BD31-4B8C-83A1-F6EECF244321}">
                <p14:modId xmlns:p14="http://schemas.microsoft.com/office/powerpoint/2010/main" val="204540603"/>
              </p:ext>
            </p:extLst>
          </p:nvPr>
        </p:nvGraphicFramePr>
        <p:xfrm>
          <a:off x="6876950" y="1124744"/>
          <a:ext cx="287338" cy="309563"/>
        </p:xfrm>
        <a:graphic>
          <a:graphicData uri="http://schemas.openxmlformats.org/presentationml/2006/ole">
            <mc:AlternateContent xmlns:mc="http://schemas.openxmlformats.org/markup-compatibility/2006">
              <mc:Choice xmlns:v="urn:schemas-microsoft-com:vml" Requires="v">
                <p:oleObj spid="_x0000_s18286" name="Equation" r:id="rId6" imgW="469696" imgH="634725" progId="Equation.DSMT4">
                  <p:embed/>
                </p:oleObj>
              </mc:Choice>
              <mc:Fallback>
                <p:oleObj name="Equation" r:id="rId6" imgW="469696" imgH="634725"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76950" y="1124744"/>
                        <a:ext cx="287338"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8135" name="组合 7"/>
          <p:cNvGrpSpPr>
            <a:grpSpLocks/>
          </p:cNvGrpSpPr>
          <p:nvPr/>
        </p:nvGrpSpPr>
        <p:grpSpPr bwMode="auto">
          <a:xfrm>
            <a:off x="971600" y="3136625"/>
            <a:ext cx="7416800" cy="460375"/>
            <a:chOff x="1292592" y="3280641"/>
            <a:chExt cx="7416800" cy="460375"/>
          </a:xfrm>
        </p:grpSpPr>
        <p:sp>
          <p:nvSpPr>
            <p:cNvPr id="48139" name="TextBox 14"/>
            <p:cNvSpPr txBox="1">
              <a:spLocks noChangeArrowheads="1"/>
            </p:cNvSpPr>
            <p:nvPr/>
          </p:nvSpPr>
          <p:spPr bwMode="auto">
            <a:xfrm>
              <a:off x="1292592" y="3280641"/>
              <a:ext cx="7416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PMingLiU" pitchFamily="2" charset="-120"/>
                </a:defRPr>
              </a:lvl1pPr>
              <a:lvl2pPr marL="742950" indent="-285750" eaLnBrk="0" hangingPunct="0">
                <a:defRPr sz="2400">
                  <a:solidFill>
                    <a:schemeClr val="tx1"/>
                  </a:solidFill>
                  <a:latin typeface="Times New Roman" pitchFamily="18" charset="0"/>
                  <a:ea typeface="PMingLiU" pitchFamily="2" charset="-120"/>
                </a:defRPr>
              </a:lvl2pPr>
              <a:lvl3pPr marL="1143000" indent="-228600" eaLnBrk="0" hangingPunct="0">
                <a:defRPr sz="2400">
                  <a:solidFill>
                    <a:schemeClr val="tx1"/>
                  </a:solidFill>
                  <a:latin typeface="Times New Roman" pitchFamily="18" charset="0"/>
                  <a:ea typeface="PMingLiU" pitchFamily="2" charset="-120"/>
                </a:defRPr>
              </a:lvl3pPr>
              <a:lvl4pPr marL="1600200" indent="-228600" eaLnBrk="0" hangingPunct="0">
                <a:defRPr sz="2400">
                  <a:solidFill>
                    <a:schemeClr val="tx1"/>
                  </a:solidFill>
                  <a:latin typeface="Times New Roman" pitchFamily="18" charset="0"/>
                  <a:ea typeface="PMingLiU" pitchFamily="2" charset="-120"/>
                </a:defRPr>
              </a:lvl4pPr>
              <a:lvl5pPr marL="2057400" indent="-228600" eaLnBrk="0" hangingPunct="0">
                <a:defRPr sz="2400">
                  <a:solidFill>
                    <a:schemeClr val="tx1"/>
                  </a:solidFill>
                  <a:latin typeface="Times New Roman" pitchFamily="18" charset="0"/>
                  <a:ea typeface="PMingLiU" pitchFamily="2" charset="-120"/>
                </a:defRPr>
              </a:lvl5pPr>
              <a:lvl6pPr marL="25146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6pPr>
              <a:lvl7pPr marL="29718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7pPr>
              <a:lvl8pPr marL="34290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8pPr>
              <a:lvl9pPr marL="38862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9pPr>
            </a:lstStyle>
            <a:p>
              <a:pPr eaLnBrk="1" hangingPunct="1"/>
              <a:r>
                <a:rPr lang="zh-CN" altLang="en-US" dirty="0">
                  <a:solidFill>
                    <a:srgbClr val="03001A"/>
                  </a:solidFill>
                  <a:latin typeface="宋体" pitchFamily="2" charset="-122"/>
                  <a:ea typeface="宋体" pitchFamily="2" charset="-122"/>
                </a:rPr>
                <a:t>按特征</a:t>
              </a:r>
              <a:r>
                <a:rPr lang="en-US" altLang="zh-CN" dirty="0">
                  <a:solidFill>
                    <a:srgbClr val="03001A"/>
                  </a:solidFill>
                  <a:latin typeface="宋体" pitchFamily="2" charset="-122"/>
                  <a:ea typeface="宋体" pitchFamily="2" charset="-122"/>
                </a:rPr>
                <a:t>   </a:t>
              </a:r>
              <a:r>
                <a:rPr lang="zh-CN" altLang="en-US" dirty="0" smtClean="0">
                  <a:solidFill>
                    <a:srgbClr val="03001A"/>
                  </a:solidFill>
                  <a:latin typeface="宋体" pitchFamily="2" charset="-122"/>
                  <a:ea typeface="宋体" pitchFamily="2" charset="-122"/>
                </a:rPr>
                <a:t>分割</a:t>
              </a:r>
              <a:r>
                <a:rPr lang="zh-CN" altLang="en-US" dirty="0">
                  <a:solidFill>
                    <a:srgbClr val="03001A"/>
                  </a:solidFill>
                  <a:latin typeface="宋体" pitchFamily="2" charset="-122"/>
                  <a:ea typeface="宋体" pitchFamily="2" charset="-122"/>
                </a:rPr>
                <a:t>后的信息增益率为</a:t>
              </a:r>
              <a:r>
                <a:rPr lang="zh-CN" altLang="en-US" dirty="0">
                  <a:solidFill>
                    <a:schemeClr val="tx2">
                      <a:lumMod val="95000"/>
                      <a:lumOff val="5000"/>
                    </a:schemeClr>
                  </a:solidFill>
                  <a:latin typeface="宋体" pitchFamily="2" charset="-122"/>
                  <a:ea typeface="宋体" pitchFamily="2" charset="-122"/>
                </a:rPr>
                <a:t>：</a:t>
              </a:r>
            </a:p>
          </p:txBody>
        </p:sp>
        <p:graphicFrame>
          <p:nvGraphicFramePr>
            <p:cNvPr id="48138" name="对象 17"/>
            <p:cNvGraphicFramePr>
              <a:graphicFrameLocks noChangeAspect="1"/>
            </p:cNvGraphicFramePr>
            <p:nvPr>
              <p:extLst>
                <p:ext uri="{D42A27DB-BD31-4B8C-83A1-F6EECF244321}">
                  <p14:modId xmlns:p14="http://schemas.microsoft.com/office/powerpoint/2010/main" val="1650937257"/>
                </p:ext>
              </p:extLst>
            </p:nvPr>
          </p:nvGraphicFramePr>
          <p:xfrm>
            <a:off x="2412454" y="3356992"/>
            <a:ext cx="287338" cy="309563"/>
          </p:xfrm>
          <a:graphic>
            <a:graphicData uri="http://schemas.openxmlformats.org/presentationml/2006/ole">
              <mc:AlternateContent xmlns:mc="http://schemas.openxmlformats.org/markup-compatibility/2006">
                <mc:Choice xmlns:v="urn:schemas-microsoft-com:vml" Requires="v">
                  <p:oleObj spid="_x0000_s18287" name="Equation" r:id="rId8" imgW="469696" imgH="634725" progId="Equation.DSMT4">
                    <p:embed/>
                  </p:oleObj>
                </mc:Choice>
                <mc:Fallback>
                  <p:oleObj name="Equation" r:id="rId8" imgW="469696" imgH="634725"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2454" y="3356992"/>
                          <a:ext cx="287338"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 name="组合 4"/>
          <p:cNvGrpSpPr/>
          <p:nvPr/>
        </p:nvGrpSpPr>
        <p:grpSpPr>
          <a:xfrm>
            <a:off x="755576" y="6008690"/>
            <a:ext cx="5936240" cy="523220"/>
            <a:chOff x="1476375" y="6008691"/>
            <a:chExt cx="5936240" cy="523220"/>
          </a:xfrm>
        </p:grpSpPr>
        <p:grpSp>
          <p:nvGrpSpPr>
            <p:cNvPr id="48132" name="组合 4"/>
            <p:cNvGrpSpPr>
              <a:grpSpLocks/>
            </p:cNvGrpSpPr>
            <p:nvPr/>
          </p:nvGrpSpPr>
          <p:grpSpPr bwMode="auto">
            <a:xfrm>
              <a:off x="1476375" y="6008691"/>
              <a:ext cx="5936240" cy="523220"/>
              <a:chOff x="1476375" y="5991671"/>
              <a:chExt cx="5937172" cy="522547"/>
            </a:xfrm>
          </p:grpSpPr>
          <p:sp>
            <p:nvSpPr>
              <p:cNvPr id="48143" name="矩形 2"/>
              <p:cNvSpPr>
                <a:spLocks noChangeArrowheads="1"/>
              </p:cNvSpPr>
              <p:nvPr/>
            </p:nvSpPr>
            <p:spPr bwMode="auto">
              <a:xfrm>
                <a:off x="1476375" y="5991671"/>
                <a:ext cx="5937172" cy="522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dirty="0">
                    <a:solidFill>
                      <a:schemeClr val="tx2">
                        <a:lumMod val="95000"/>
                        <a:lumOff val="5000"/>
                      </a:schemeClr>
                    </a:solidFill>
                    <a:latin typeface="宋体" pitchFamily="2" charset="-122"/>
                    <a:ea typeface="宋体" pitchFamily="2" charset="-122"/>
                  </a:rPr>
                  <a:t>其中：      </a:t>
                </a:r>
                <a:r>
                  <a:rPr lang="zh-CN" altLang="en-US" sz="2800" dirty="0" smtClean="0">
                    <a:solidFill>
                      <a:schemeClr val="tx2">
                        <a:lumMod val="95000"/>
                        <a:lumOff val="5000"/>
                      </a:schemeClr>
                    </a:solidFill>
                    <a:latin typeface="宋体" pitchFamily="2" charset="-122"/>
                    <a:ea typeface="宋体" pitchFamily="2" charset="-122"/>
                  </a:rPr>
                  <a:t>表示</a:t>
                </a:r>
                <a:r>
                  <a:rPr lang="zh-CN" altLang="en-US" sz="2800" b="1" dirty="0">
                    <a:solidFill>
                      <a:srgbClr val="FF0000"/>
                    </a:solidFill>
                    <a:latin typeface="宋体" pitchFamily="2" charset="-122"/>
                    <a:ea typeface="宋体" pitchFamily="2" charset="-122"/>
                  </a:rPr>
                  <a:t>基于特征</a:t>
                </a:r>
                <a:r>
                  <a:rPr lang="en-US" altLang="zh-CN" sz="2800" dirty="0">
                    <a:latin typeface="宋体" pitchFamily="2" charset="-122"/>
                    <a:ea typeface="宋体" pitchFamily="2" charset="-122"/>
                  </a:rPr>
                  <a:t>   </a:t>
                </a:r>
                <a:r>
                  <a:rPr lang="zh-CN" altLang="en-US" sz="2800" dirty="0" smtClean="0">
                    <a:solidFill>
                      <a:schemeClr val="tx2">
                        <a:lumMod val="95000"/>
                        <a:lumOff val="5000"/>
                      </a:schemeClr>
                    </a:solidFill>
                    <a:latin typeface="宋体" pitchFamily="2" charset="-122"/>
                    <a:ea typeface="宋体" pitchFamily="2" charset="-122"/>
                  </a:rPr>
                  <a:t>的熵</a:t>
                </a:r>
                <a:endParaRPr lang="zh-CN" altLang="en-US" sz="2800" dirty="0">
                  <a:solidFill>
                    <a:schemeClr val="tx2">
                      <a:lumMod val="95000"/>
                      <a:lumOff val="5000"/>
                    </a:schemeClr>
                  </a:solidFill>
                  <a:latin typeface="宋体" pitchFamily="2" charset="-122"/>
                  <a:ea typeface="宋体" pitchFamily="2" charset="-122"/>
                </a:endParaRPr>
              </a:p>
            </p:txBody>
          </p:sp>
          <p:graphicFrame>
            <p:nvGraphicFramePr>
              <p:cNvPr id="48144" name="对象 3"/>
              <p:cNvGraphicFramePr>
                <a:graphicFrameLocks noChangeAspect="1"/>
              </p:cNvGraphicFramePr>
              <p:nvPr>
                <p:extLst>
                  <p:ext uri="{D42A27DB-BD31-4B8C-83A1-F6EECF244321}">
                    <p14:modId xmlns:p14="http://schemas.microsoft.com/office/powerpoint/2010/main" val="1571652430"/>
                  </p:ext>
                </p:extLst>
              </p:nvPr>
            </p:nvGraphicFramePr>
            <p:xfrm>
              <a:off x="6013591" y="6043002"/>
              <a:ext cx="364546" cy="392743"/>
            </p:xfrm>
            <a:graphic>
              <a:graphicData uri="http://schemas.openxmlformats.org/presentationml/2006/ole">
                <mc:AlternateContent xmlns:mc="http://schemas.openxmlformats.org/markup-compatibility/2006">
                  <mc:Choice xmlns:v="urn:schemas-microsoft-com:vml" Requires="v">
                    <p:oleObj spid="_x0000_s18288" name="Equation" r:id="rId9" imgW="469696" imgH="634725" progId="Equation.DSMT4">
                      <p:embed/>
                    </p:oleObj>
                  </mc:Choice>
                  <mc:Fallback>
                    <p:oleObj name="Equation" r:id="rId9" imgW="469696" imgH="634725"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3591" y="6043002"/>
                            <a:ext cx="364546" cy="392743"/>
                          </a:xfrm>
                          <a:prstGeom prst="rect">
                            <a:avLst/>
                          </a:prstGeom>
                          <a:noFill/>
                          <a:ln>
                            <a:noFill/>
                          </a:ln>
                        </p:spPr>
                      </p:pic>
                    </p:oleObj>
                  </mc:Fallback>
                </mc:AlternateContent>
              </a:graphicData>
            </a:graphic>
          </p:graphicFrame>
        </p:grpSp>
        <p:graphicFrame>
          <p:nvGraphicFramePr>
            <p:cNvPr id="48136" name="对象 16"/>
            <p:cNvGraphicFramePr>
              <a:graphicFrameLocks noChangeAspect="1"/>
            </p:cNvGraphicFramePr>
            <p:nvPr>
              <p:extLst>
                <p:ext uri="{D42A27DB-BD31-4B8C-83A1-F6EECF244321}">
                  <p14:modId xmlns:p14="http://schemas.microsoft.com/office/powerpoint/2010/main" val="2408857108"/>
                </p:ext>
              </p:extLst>
            </p:nvPr>
          </p:nvGraphicFramePr>
          <p:xfrm>
            <a:off x="2628503" y="6093297"/>
            <a:ext cx="936104" cy="398896"/>
          </p:xfrm>
          <a:graphic>
            <a:graphicData uri="http://schemas.openxmlformats.org/presentationml/2006/ole">
              <mc:AlternateContent xmlns:mc="http://schemas.openxmlformats.org/markup-compatibility/2006">
                <mc:Choice xmlns:v="urn:schemas-microsoft-com:vml" Requires="v">
                  <p:oleObj spid="_x0000_s18289" name="Equation" r:id="rId10" imgW="1422400" imgH="762000" progId="Equation.DSMT4">
                    <p:embed/>
                  </p:oleObj>
                </mc:Choice>
                <mc:Fallback>
                  <p:oleObj name="Equation" r:id="rId10" imgW="1422400" imgH="7620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28503" y="6093297"/>
                          <a:ext cx="936104" cy="398896"/>
                        </a:xfrm>
                        <a:prstGeom prst="rect">
                          <a:avLst/>
                        </a:prstGeom>
                        <a:noFill/>
                        <a:ln>
                          <a:noFill/>
                        </a:ln>
                      </p:spPr>
                    </p:pic>
                  </p:oleObj>
                </mc:Fallback>
              </mc:AlternateContent>
            </a:graphicData>
          </a:graphic>
        </p:graphicFrame>
      </p:grpSp>
      <p:sp>
        <p:nvSpPr>
          <p:cNvPr id="3" name="标题 2"/>
          <p:cNvSpPr>
            <a:spLocks noGrp="1"/>
          </p:cNvSpPr>
          <p:nvPr>
            <p:ph type="title" idx="4294967295"/>
          </p:nvPr>
        </p:nvSpPr>
        <p:spPr>
          <a:xfrm>
            <a:off x="479425" y="299833"/>
            <a:ext cx="8229600" cy="575171"/>
          </a:xfrm>
          <a:prstGeom prst="rect">
            <a:avLst/>
          </a:prstGeom>
        </p:spPr>
        <p:txBody>
          <a:bodyPr/>
          <a:lstStyle/>
          <a:p>
            <a:pPr rtl="0" eaLnBrk="1" latinLnBrk="0" hangingPunct="1"/>
            <a:r>
              <a:rPr lang="en-US" altLang="zh-CN" sz="4000" b="1" dirty="0">
                <a:solidFill>
                  <a:srgbClr val="03001A"/>
                </a:solidFill>
                <a:latin typeface="黑体" pitchFamily="49" charset="-122"/>
                <a:ea typeface="黑体" pitchFamily="49" charset="-122"/>
              </a:rPr>
              <a:t>2.3 </a:t>
            </a:r>
            <a:r>
              <a:rPr lang="zh-CN" altLang="zh-CN" sz="4000" b="1" dirty="0">
                <a:solidFill>
                  <a:srgbClr val="03001A"/>
                </a:solidFill>
                <a:latin typeface="黑体" pitchFamily="49" charset="-122"/>
                <a:ea typeface="黑体" pitchFamily="49" charset="-122"/>
              </a:rPr>
              <a:t>信息增益率</a:t>
            </a:r>
            <a:r>
              <a:rPr lang="en-US" altLang="zh-CN" sz="4000" b="1" dirty="0">
                <a:solidFill>
                  <a:srgbClr val="03001A"/>
                </a:solidFill>
                <a:latin typeface="黑体" pitchFamily="49" charset="-122"/>
                <a:ea typeface="黑体" pitchFamily="49" charset="-122"/>
              </a:rPr>
              <a:t>(IG Ratio)</a:t>
            </a:r>
            <a:endParaRPr lang="zh-CN" altLang="zh-CN" sz="4000" b="1" dirty="0">
              <a:solidFill>
                <a:srgbClr val="03001A"/>
              </a:solidFill>
              <a:latin typeface="黑体" pitchFamily="49" charset="-122"/>
              <a:ea typeface="黑体"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24432304"/>
              </p:ext>
            </p:extLst>
          </p:nvPr>
        </p:nvGraphicFramePr>
        <p:xfrm>
          <a:off x="3779912" y="4618326"/>
          <a:ext cx="3621607" cy="1096956"/>
        </p:xfrm>
        <a:graphic>
          <a:graphicData uri="http://schemas.openxmlformats.org/presentationml/2006/ole">
            <mc:AlternateContent xmlns:mc="http://schemas.openxmlformats.org/markup-compatibility/2006">
              <mc:Choice xmlns:v="urn:schemas-microsoft-com:vml" Requires="v">
                <p:oleObj spid="_x0000_s18290" name="Equation" r:id="rId12" imgW="8343720" imgH="2527200" progId="Equation.DSMT4">
                  <p:embed/>
                </p:oleObj>
              </mc:Choice>
              <mc:Fallback>
                <p:oleObj name="Equation" r:id="rId12" imgW="8343720" imgH="2527200" progId="Equation.DSMT4">
                  <p:embed/>
                  <p:pic>
                    <p:nvPicPr>
                      <p:cNvPr id="0" name=""/>
                      <p:cNvPicPr/>
                      <p:nvPr/>
                    </p:nvPicPr>
                    <p:blipFill>
                      <a:blip r:embed="rId13"/>
                      <a:stretch>
                        <a:fillRect/>
                      </a:stretch>
                    </p:blipFill>
                    <p:spPr>
                      <a:xfrm>
                        <a:off x="3779912" y="4618326"/>
                        <a:ext cx="3621607" cy="1096956"/>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975285786"/>
              </p:ext>
            </p:extLst>
          </p:nvPr>
        </p:nvGraphicFramePr>
        <p:xfrm>
          <a:off x="2195736" y="3906061"/>
          <a:ext cx="3533048" cy="684495"/>
        </p:xfrm>
        <a:graphic>
          <a:graphicData uri="http://schemas.openxmlformats.org/presentationml/2006/ole">
            <mc:AlternateContent xmlns:mc="http://schemas.openxmlformats.org/markup-compatibility/2006">
              <mc:Choice xmlns:v="urn:schemas-microsoft-com:vml" Requires="v">
                <p:oleObj spid="_x0000_s18291" name="Equation" r:id="rId14" imgW="8521560" imgH="1650960" progId="Equation.DSMT4">
                  <p:embed/>
                </p:oleObj>
              </mc:Choice>
              <mc:Fallback>
                <p:oleObj name="Equation" r:id="rId14" imgW="8521560" imgH="1650960" progId="Equation.DSMT4">
                  <p:embed/>
                  <p:pic>
                    <p:nvPicPr>
                      <p:cNvPr id="0" name=""/>
                      <p:cNvPicPr/>
                      <p:nvPr/>
                    </p:nvPicPr>
                    <p:blipFill>
                      <a:blip r:embed="rId15"/>
                      <a:stretch>
                        <a:fillRect/>
                      </a:stretch>
                    </p:blipFill>
                    <p:spPr>
                      <a:xfrm>
                        <a:off x="2195736" y="3906061"/>
                        <a:ext cx="3533048" cy="684495"/>
                      </a:xfrm>
                      <a:prstGeom prst="rect">
                        <a:avLst/>
                      </a:prstGeom>
                    </p:spPr>
                  </p:pic>
                </p:oleObj>
              </mc:Fallback>
            </mc:AlternateContent>
          </a:graphicData>
        </a:graphic>
      </p:graphicFrame>
    </p:spTree>
    <p:extLst>
      <p:ext uri="{BB962C8B-B14F-4D97-AF65-F5344CB8AC3E}">
        <p14:creationId xmlns:p14="http://schemas.microsoft.com/office/powerpoint/2010/main" val="421169230"/>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910642" y="3338093"/>
            <a:ext cx="3095625" cy="461963"/>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2800" dirty="0">
                <a:solidFill>
                  <a:srgbClr val="03001A"/>
                </a:solidFill>
                <a:latin typeface="宋体" pitchFamily="2" charset="-122"/>
                <a:ea typeface="宋体" pitchFamily="2" charset="-122"/>
              </a:rPr>
              <a:t>创建</a:t>
            </a:r>
            <a:r>
              <a:rPr lang="en-US" altLang="zh-CN" sz="2800" dirty="0">
                <a:solidFill>
                  <a:srgbClr val="03001A"/>
                </a:solidFill>
                <a:latin typeface="Times New Roman" pitchFamily="18" charset="0"/>
                <a:ea typeface="黑体" pitchFamily="49" charset="-122"/>
                <a:cs typeface="Times New Roman" pitchFamily="18" charset="0"/>
              </a:rPr>
              <a:t>tree.py</a:t>
            </a:r>
            <a:endParaRPr lang="zh-CN" altLang="en-US" sz="2800" dirty="0">
              <a:solidFill>
                <a:srgbClr val="03001A"/>
              </a:solidFill>
              <a:latin typeface="Times New Roman" pitchFamily="18" charset="0"/>
              <a:ea typeface="黑体" pitchFamily="49" charset="-122"/>
              <a:cs typeface="Times New Roman" pitchFamily="18" charset="0"/>
            </a:endParaRPr>
          </a:p>
        </p:txBody>
      </p:sp>
      <p:sp>
        <p:nvSpPr>
          <p:cNvPr id="3" name="矩形 2"/>
          <p:cNvSpPr/>
          <p:nvPr/>
        </p:nvSpPr>
        <p:spPr>
          <a:xfrm>
            <a:off x="1116013" y="3834517"/>
            <a:ext cx="7632700" cy="2862322"/>
          </a:xfrm>
          <a:prstGeom prst="rect">
            <a:avLst/>
          </a:prstGeom>
        </p:spPr>
        <p:txBody>
          <a:bodyPr>
            <a:spAutoFit/>
          </a:bodyPr>
          <a:lstStyle/>
          <a:p>
            <a:pPr>
              <a:lnSpc>
                <a:spcPct val="150000"/>
              </a:lnSpc>
              <a:defRPr/>
            </a:pPr>
            <a:r>
              <a:rPr lang="en-US" altLang="zh-CN" sz="2400" dirty="0" smtClean="0">
                <a:solidFill>
                  <a:srgbClr val="03001A"/>
                </a:solidFill>
                <a:latin typeface="Times New Roman" pitchFamily="18" charset="0"/>
                <a:ea typeface="楷体" pitchFamily="49" charset="-122"/>
                <a:cs typeface="Times New Roman" pitchFamily="18" charset="0"/>
              </a:rPr>
              <a:t>1. </a:t>
            </a:r>
            <a:r>
              <a:rPr lang="zh-CN" altLang="en-US" sz="2400" dirty="0" smtClean="0">
                <a:solidFill>
                  <a:srgbClr val="03001A"/>
                </a:solidFill>
                <a:latin typeface="宋体" pitchFamily="2" charset="-122"/>
                <a:ea typeface="宋体" pitchFamily="2" charset="-122"/>
              </a:rPr>
              <a:t>计算样本的信息熵</a:t>
            </a:r>
            <a:r>
              <a:rPr lang="en-US" altLang="zh-CN" sz="2400" dirty="0">
                <a:solidFill>
                  <a:srgbClr val="03001A"/>
                </a:solidFill>
                <a:latin typeface="Times New Roman" pitchFamily="18" charset="0"/>
                <a:ea typeface="宋体" pitchFamily="2" charset="-122"/>
                <a:cs typeface="Times New Roman" pitchFamily="18" charset="0"/>
              </a:rPr>
              <a:t>(</a:t>
            </a:r>
            <a:r>
              <a:rPr lang="en-US" altLang="zh-CN" sz="2400" dirty="0" err="1" smtClean="0">
                <a:solidFill>
                  <a:srgbClr val="03001A"/>
                </a:solidFill>
                <a:latin typeface="Times New Roman" pitchFamily="18" charset="0"/>
                <a:ea typeface="宋体" pitchFamily="2" charset="-122"/>
                <a:cs typeface="Times New Roman" pitchFamily="18" charset="0"/>
              </a:rPr>
              <a:t>calc_shannon_ent</a:t>
            </a:r>
            <a:r>
              <a:rPr lang="en-US" altLang="zh-CN" sz="2400" dirty="0" smtClean="0">
                <a:solidFill>
                  <a:srgbClr val="03001A"/>
                </a:solidFill>
                <a:latin typeface="Times New Roman" pitchFamily="18" charset="0"/>
                <a:ea typeface="宋体" pitchFamily="2" charset="-122"/>
                <a:cs typeface="Times New Roman" pitchFamily="18" charset="0"/>
              </a:rPr>
              <a:t>(data))</a:t>
            </a:r>
            <a:endParaRPr lang="en-US" altLang="zh-CN" sz="2400" dirty="0">
              <a:solidFill>
                <a:srgbClr val="03001A"/>
              </a:solidFill>
              <a:latin typeface="Times New Roman" pitchFamily="18" charset="0"/>
              <a:ea typeface="宋体" pitchFamily="2" charset="-122"/>
              <a:cs typeface="Times New Roman" pitchFamily="18" charset="0"/>
            </a:endParaRPr>
          </a:p>
          <a:p>
            <a:pPr indent="-457200">
              <a:lnSpc>
                <a:spcPct val="150000"/>
              </a:lnSpc>
              <a:defRPr/>
            </a:pPr>
            <a:r>
              <a:rPr lang="en-US" altLang="zh-CN" sz="2400" dirty="0" smtClean="0">
                <a:solidFill>
                  <a:srgbClr val="03001A"/>
                </a:solidFill>
                <a:latin typeface="Times New Roman" pitchFamily="18" charset="0"/>
                <a:ea typeface="宋体" pitchFamily="2" charset="-122"/>
                <a:cs typeface="Times New Roman" pitchFamily="18" charset="0"/>
              </a:rPr>
              <a:t>2. </a:t>
            </a:r>
            <a:r>
              <a:rPr lang="zh-CN" altLang="en-US" sz="2400" dirty="0" smtClean="0">
                <a:solidFill>
                  <a:srgbClr val="03001A"/>
                </a:solidFill>
                <a:latin typeface="宋体" pitchFamily="2" charset="-122"/>
                <a:ea typeface="宋体" pitchFamily="2" charset="-122"/>
              </a:rPr>
              <a:t>对</a:t>
            </a:r>
            <a:r>
              <a:rPr lang="zh-CN" altLang="en-US" sz="2400" dirty="0">
                <a:solidFill>
                  <a:srgbClr val="03001A"/>
                </a:solidFill>
                <a:latin typeface="宋体" pitchFamily="2" charset="-122"/>
                <a:ea typeface="宋体" pitchFamily="2" charset="-122"/>
              </a:rPr>
              <a:t>样本集按某个</a:t>
            </a:r>
            <a:r>
              <a:rPr lang="zh-CN" altLang="en-US" sz="2400" b="1" dirty="0">
                <a:solidFill>
                  <a:srgbClr val="FF0000"/>
                </a:solidFill>
                <a:latin typeface="宋体" pitchFamily="2" charset="-122"/>
                <a:ea typeface="宋体" pitchFamily="2" charset="-122"/>
              </a:rPr>
              <a:t>特征</a:t>
            </a:r>
            <a:r>
              <a:rPr lang="zh-CN" altLang="en-US" sz="2400" dirty="0">
                <a:solidFill>
                  <a:srgbClr val="03001A"/>
                </a:solidFill>
                <a:latin typeface="宋体" pitchFamily="2" charset="-122"/>
                <a:ea typeface="宋体" pitchFamily="2" charset="-122"/>
              </a:rPr>
              <a:t>及其</a:t>
            </a:r>
            <a:r>
              <a:rPr lang="zh-CN" altLang="en-US" sz="2400" b="1" dirty="0">
                <a:solidFill>
                  <a:srgbClr val="FF0000"/>
                </a:solidFill>
                <a:latin typeface="宋体" pitchFamily="2" charset="-122"/>
                <a:ea typeface="宋体" pitchFamily="2" charset="-122"/>
              </a:rPr>
              <a:t>取值</a:t>
            </a:r>
            <a:r>
              <a:rPr lang="zh-CN" altLang="en-US" sz="2400" dirty="0">
                <a:solidFill>
                  <a:srgbClr val="03001A"/>
                </a:solidFill>
                <a:latin typeface="宋体" pitchFamily="2" charset="-122"/>
                <a:ea typeface="宋体" pitchFamily="2" charset="-122"/>
              </a:rPr>
              <a:t>划分后的子样本集</a:t>
            </a:r>
            <a:endParaRPr lang="en-US" altLang="zh-CN" sz="2400" dirty="0">
              <a:solidFill>
                <a:srgbClr val="03001A"/>
              </a:solidFill>
              <a:latin typeface="宋体" pitchFamily="2" charset="-122"/>
              <a:ea typeface="宋体" pitchFamily="2" charset="-122"/>
            </a:endParaRPr>
          </a:p>
          <a:p>
            <a:pPr indent="-457200">
              <a:lnSpc>
                <a:spcPct val="150000"/>
              </a:lnSpc>
              <a:defRPr/>
            </a:pPr>
            <a:r>
              <a:rPr lang="en-US" altLang="zh-CN" sz="2400" dirty="0">
                <a:solidFill>
                  <a:srgbClr val="03001A"/>
                </a:solidFill>
                <a:latin typeface="宋体" pitchFamily="2" charset="-122"/>
                <a:ea typeface="宋体" pitchFamily="2" charset="-122"/>
              </a:rPr>
              <a:t>  </a:t>
            </a:r>
            <a:r>
              <a:rPr lang="en-US" altLang="zh-CN" sz="2400" dirty="0" smtClean="0">
                <a:solidFill>
                  <a:srgbClr val="03001A"/>
                </a:solidFill>
                <a:latin typeface="Times New Roman" pitchFamily="18" charset="0"/>
                <a:ea typeface="宋体" pitchFamily="2" charset="-122"/>
                <a:cs typeface="Times New Roman" pitchFamily="18" charset="0"/>
              </a:rPr>
              <a:t>(</a:t>
            </a:r>
            <a:r>
              <a:rPr lang="en-US" altLang="zh-CN" sz="2400" dirty="0" err="1" smtClean="0">
                <a:solidFill>
                  <a:srgbClr val="03001A"/>
                </a:solidFill>
                <a:latin typeface="Times New Roman" pitchFamily="18" charset="0"/>
                <a:ea typeface="宋体" pitchFamily="2" charset="-122"/>
                <a:cs typeface="Times New Roman" pitchFamily="18" charset="0"/>
              </a:rPr>
              <a:t>split_data</a:t>
            </a:r>
            <a:r>
              <a:rPr lang="en-US" altLang="zh-CN" sz="2400" dirty="0" smtClean="0">
                <a:solidFill>
                  <a:srgbClr val="03001A"/>
                </a:solidFill>
                <a:latin typeface="Times New Roman" pitchFamily="18" charset="0"/>
                <a:ea typeface="宋体" pitchFamily="2" charset="-122"/>
                <a:cs typeface="Times New Roman" pitchFamily="18" charset="0"/>
              </a:rPr>
              <a:t>(</a:t>
            </a:r>
            <a:r>
              <a:rPr lang="en-US" altLang="zh-CN" sz="2400" dirty="0" err="1" smtClean="0">
                <a:solidFill>
                  <a:srgbClr val="03001A"/>
                </a:solidFill>
                <a:latin typeface="Times New Roman" pitchFamily="18" charset="0"/>
                <a:ea typeface="宋体" pitchFamily="2" charset="-122"/>
                <a:cs typeface="Times New Roman" pitchFamily="18" charset="0"/>
              </a:rPr>
              <a:t>data,index,value</a:t>
            </a:r>
            <a:r>
              <a:rPr lang="en-US" altLang="zh-CN" sz="2400" dirty="0">
                <a:solidFill>
                  <a:srgbClr val="03001A"/>
                </a:solidFill>
                <a:latin typeface="Times New Roman" pitchFamily="18" charset="0"/>
                <a:ea typeface="宋体" pitchFamily="2" charset="-122"/>
                <a:cs typeface="Times New Roman" pitchFamily="18" charset="0"/>
              </a:rPr>
              <a:t>))</a:t>
            </a:r>
          </a:p>
          <a:p>
            <a:pPr indent="-457200">
              <a:lnSpc>
                <a:spcPct val="150000"/>
              </a:lnSpc>
              <a:defRPr/>
            </a:pPr>
            <a:r>
              <a:rPr lang="en-US" altLang="zh-CN" sz="2400" dirty="0" smtClean="0">
                <a:solidFill>
                  <a:srgbClr val="03001A"/>
                </a:solidFill>
                <a:latin typeface="Times New Roman" pitchFamily="18" charset="0"/>
                <a:ea typeface="宋体" pitchFamily="2" charset="-122"/>
                <a:cs typeface="Times New Roman" pitchFamily="18" charset="0"/>
              </a:rPr>
              <a:t>3. </a:t>
            </a:r>
            <a:r>
              <a:rPr lang="zh-CN" altLang="en-US" sz="2400" dirty="0" smtClean="0">
                <a:solidFill>
                  <a:srgbClr val="03001A"/>
                </a:solidFill>
                <a:latin typeface="宋体" pitchFamily="2" charset="-122"/>
                <a:ea typeface="宋体" pitchFamily="2" charset="-122"/>
              </a:rPr>
              <a:t>获得</a:t>
            </a:r>
            <a:r>
              <a:rPr lang="zh-CN" altLang="en-US" sz="2400" dirty="0">
                <a:solidFill>
                  <a:srgbClr val="03001A"/>
                </a:solidFill>
                <a:latin typeface="宋体" pitchFamily="2" charset="-122"/>
                <a:ea typeface="宋体" pitchFamily="2" charset="-122"/>
              </a:rPr>
              <a:t>信息增益最大的特征</a:t>
            </a:r>
            <a:r>
              <a:rPr lang="en-US" altLang="zh-CN" sz="2400" dirty="0">
                <a:solidFill>
                  <a:srgbClr val="03001A"/>
                </a:solidFill>
                <a:latin typeface="Times New Roman" pitchFamily="18" charset="0"/>
                <a:ea typeface="宋体" pitchFamily="2" charset="-122"/>
                <a:cs typeface="Times New Roman" pitchFamily="18" charset="0"/>
              </a:rPr>
              <a:t>(</a:t>
            </a:r>
            <a:r>
              <a:rPr lang="en-US" altLang="zh-CN" sz="2400" dirty="0" err="1" smtClean="0">
                <a:solidFill>
                  <a:srgbClr val="03001A"/>
                </a:solidFill>
                <a:latin typeface="Times New Roman" pitchFamily="18" charset="0"/>
                <a:ea typeface="宋体" pitchFamily="2" charset="-122"/>
                <a:cs typeface="Times New Roman" pitchFamily="18" charset="0"/>
              </a:rPr>
              <a:t>get_best_split</a:t>
            </a:r>
            <a:r>
              <a:rPr lang="en-US" altLang="zh-CN" sz="2400" dirty="0" smtClean="0">
                <a:solidFill>
                  <a:srgbClr val="03001A"/>
                </a:solidFill>
                <a:latin typeface="Times New Roman" pitchFamily="18" charset="0"/>
                <a:ea typeface="宋体" pitchFamily="2" charset="-122"/>
                <a:cs typeface="Times New Roman" pitchFamily="18" charset="0"/>
              </a:rPr>
              <a:t>(data))</a:t>
            </a:r>
          </a:p>
          <a:p>
            <a:pPr indent="-457200">
              <a:lnSpc>
                <a:spcPct val="150000"/>
              </a:lnSpc>
              <a:defRPr/>
            </a:pPr>
            <a:r>
              <a:rPr lang="en-US" altLang="zh-CN" sz="2400" dirty="0" smtClean="0">
                <a:solidFill>
                  <a:srgbClr val="03001A"/>
                </a:solidFill>
                <a:latin typeface="宋体" pitchFamily="2" charset="-122"/>
                <a:ea typeface="宋体" pitchFamily="2" charset="-122"/>
              </a:rPr>
              <a:t> </a:t>
            </a:r>
            <a:r>
              <a:rPr lang="zh-CN" altLang="en-US" sz="2400" dirty="0" smtClean="0">
                <a:solidFill>
                  <a:srgbClr val="03001A"/>
                </a:solidFill>
                <a:latin typeface="宋体" pitchFamily="2" charset="-122"/>
                <a:ea typeface="宋体" pitchFamily="2" charset="-122"/>
              </a:rPr>
              <a:t> 两层循环</a:t>
            </a:r>
            <a:r>
              <a:rPr lang="zh-CN" altLang="en-US" sz="2400" dirty="0">
                <a:solidFill>
                  <a:srgbClr val="03001A"/>
                </a:solidFill>
                <a:latin typeface="宋体" pitchFamily="2" charset="-122"/>
                <a:ea typeface="宋体" pitchFamily="2" charset="-122"/>
              </a:rPr>
              <a:t>，调用了前面两个函数</a:t>
            </a:r>
            <a:r>
              <a:rPr lang="en-US" altLang="zh-CN" dirty="0">
                <a:solidFill>
                  <a:srgbClr val="03001A"/>
                </a:solidFill>
                <a:latin typeface="宋体" pitchFamily="2" charset="-122"/>
                <a:ea typeface="宋体" pitchFamily="2" charset="-122"/>
              </a:rPr>
              <a:t>)</a:t>
            </a:r>
          </a:p>
        </p:txBody>
      </p:sp>
      <p:sp>
        <p:nvSpPr>
          <p:cNvPr id="27652" name="矩形 3"/>
          <p:cNvSpPr>
            <a:spLocks noChangeArrowheads="1"/>
          </p:cNvSpPr>
          <p:nvPr/>
        </p:nvSpPr>
        <p:spPr bwMode="auto">
          <a:xfrm>
            <a:off x="910642" y="981074"/>
            <a:ext cx="810991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50000"/>
              </a:lnSpc>
              <a:defRPr/>
            </a:pPr>
            <a:r>
              <a:rPr lang="zh-CN" altLang="en-US" sz="2400" dirty="0">
                <a:solidFill>
                  <a:srgbClr val="03001A"/>
                </a:solidFill>
                <a:latin typeface="宋体" pitchFamily="2" charset="-122"/>
                <a:ea typeface="宋体" pitchFamily="2" charset="-122"/>
              </a:rPr>
              <a:t>第一步：计算全部样本基于标签的熵；</a:t>
            </a:r>
            <a:endParaRPr lang="en-US" altLang="zh-CN" sz="2400" dirty="0">
              <a:solidFill>
                <a:srgbClr val="03001A"/>
              </a:solidFill>
              <a:latin typeface="宋体" pitchFamily="2" charset="-122"/>
              <a:ea typeface="宋体" pitchFamily="2" charset="-122"/>
            </a:endParaRPr>
          </a:p>
          <a:p>
            <a:pPr>
              <a:lnSpc>
                <a:spcPct val="150000"/>
              </a:lnSpc>
              <a:defRPr/>
            </a:pPr>
            <a:r>
              <a:rPr lang="zh-CN" altLang="en-US" sz="2400" dirty="0">
                <a:solidFill>
                  <a:srgbClr val="03001A"/>
                </a:solidFill>
                <a:latin typeface="宋体" pitchFamily="2" charset="-122"/>
                <a:ea typeface="宋体" pitchFamily="2" charset="-122"/>
              </a:rPr>
              <a:t>第二布：计算利用每个特征划分后的</a:t>
            </a:r>
            <a:r>
              <a:rPr lang="zh-CN" altLang="en-US" sz="2400" b="1" dirty="0">
                <a:solidFill>
                  <a:srgbClr val="FF0000"/>
                </a:solidFill>
                <a:latin typeface="宋体" pitchFamily="2" charset="-122"/>
                <a:ea typeface="宋体" pitchFamily="2" charset="-122"/>
              </a:rPr>
              <a:t>条件熵与信息增益</a:t>
            </a:r>
            <a:r>
              <a:rPr lang="zh-CN" altLang="en-US" sz="2400" dirty="0">
                <a:solidFill>
                  <a:srgbClr val="03001A"/>
                </a:solidFill>
                <a:latin typeface="宋体" pitchFamily="2" charset="-122"/>
                <a:ea typeface="宋体" pitchFamily="2" charset="-122"/>
              </a:rPr>
              <a:t>；</a:t>
            </a:r>
            <a:endParaRPr lang="en-US" altLang="zh-CN" sz="2400" dirty="0">
              <a:solidFill>
                <a:srgbClr val="03001A"/>
              </a:solidFill>
              <a:latin typeface="宋体" pitchFamily="2" charset="-122"/>
              <a:ea typeface="宋体" pitchFamily="2" charset="-122"/>
            </a:endParaRPr>
          </a:p>
          <a:p>
            <a:pPr>
              <a:lnSpc>
                <a:spcPct val="150000"/>
              </a:lnSpc>
              <a:defRPr/>
            </a:pPr>
            <a:r>
              <a:rPr lang="zh-CN" altLang="en-US" sz="2400" dirty="0">
                <a:solidFill>
                  <a:srgbClr val="03001A"/>
                </a:solidFill>
                <a:latin typeface="宋体" pitchFamily="2" charset="-122"/>
                <a:ea typeface="宋体" pitchFamily="2" charset="-122"/>
              </a:rPr>
              <a:t>第三步：比较每个特征的信息增益，</a:t>
            </a:r>
            <a:endParaRPr lang="en-US" altLang="zh-CN" sz="2400" dirty="0">
              <a:solidFill>
                <a:srgbClr val="03001A"/>
              </a:solidFill>
              <a:latin typeface="宋体" pitchFamily="2" charset="-122"/>
              <a:ea typeface="宋体" pitchFamily="2" charset="-122"/>
            </a:endParaRPr>
          </a:p>
          <a:p>
            <a:pPr indent="-2160000">
              <a:lnSpc>
                <a:spcPct val="150000"/>
              </a:lnSpc>
              <a:defRPr/>
            </a:pPr>
            <a:r>
              <a:rPr lang="en-US" altLang="zh-CN" sz="2400" dirty="0">
                <a:solidFill>
                  <a:srgbClr val="03001A"/>
                </a:solidFill>
                <a:latin typeface="宋体" pitchFamily="2" charset="-122"/>
                <a:ea typeface="宋体" pitchFamily="2" charset="-122"/>
              </a:rPr>
              <a:t>	    </a:t>
            </a:r>
            <a:r>
              <a:rPr lang="zh-CN" altLang="en-US" sz="2400" dirty="0">
                <a:solidFill>
                  <a:srgbClr val="03001A"/>
                </a:solidFill>
                <a:latin typeface="宋体" pitchFamily="2" charset="-122"/>
                <a:ea typeface="宋体" pitchFamily="2" charset="-122"/>
              </a:rPr>
              <a:t>选择最大信息增益对应的特征对样本进行划分。</a:t>
            </a:r>
          </a:p>
        </p:txBody>
      </p:sp>
      <p:sp>
        <p:nvSpPr>
          <p:cNvPr id="2" name="标题 1"/>
          <p:cNvSpPr>
            <a:spLocks noGrp="1"/>
          </p:cNvSpPr>
          <p:nvPr>
            <p:ph type="title" idx="4294967295"/>
          </p:nvPr>
        </p:nvSpPr>
        <p:spPr>
          <a:xfrm>
            <a:off x="446856" y="261122"/>
            <a:ext cx="8229600" cy="720080"/>
          </a:xfrm>
          <a:prstGeom prst="rect">
            <a:avLst/>
          </a:prstGeom>
        </p:spPr>
        <p:txBody>
          <a:bodyPr/>
          <a:lstStyle/>
          <a:p>
            <a:pPr rtl="0" eaLnBrk="1" latinLnBrk="0" hangingPunct="1"/>
            <a:r>
              <a:rPr lang="en-US" altLang="zh-CN" sz="4000" b="1" dirty="0">
                <a:solidFill>
                  <a:srgbClr val="03001A"/>
                </a:solidFill>
                <a:latin typeface="黑体" pitchFamily="49" charset="-122"/>
                <a:ea typeface="黑体" pitchFamily="49" charset="-122"/>
              </a:rPr>
              <a:t>3. </a:t>
            </a:r>
            <a:r>
              <a:rPr lang="zh-CN" altLang="zh-CN" sz="4000" b="1" dirty="0">
                <a:solidFill>
                  <a:srgbClr val="03001A"/>
                </a:solidFill>
                <a:latin typeface="黑体" pitchFamily="49" charset="-122"/>
                <a:ea typeface="黑体" pitchFamily="49" charset="-122"/>
              </a:rPr>
              <a:t>如何确定最优特征：</a:t>
            </a:r>
          </a:p>
        </p:txBody>
      </p:sp>
    </p:spTree>
    <p:extLst>
      <p:ext uri="{BB962C8B-B14F-4D97-AF65-F5344CB8AC3E}">
        <p14:creationId xmlns:p14="http://schemas.microsoft.com/office/powerpoint/2010/main" val="713034831"/>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7504" y="332656"/>
            <a:ext cx="7284224" cy="1087016"/>
          </a:xfrm>
        </p:spPr>
        <p:txBody>
          <a:bodyPr/>
          <a:lstStyle/>
          <a:p>
            <a:r>
              <a:rPr lang="zh-CN" altLang="en-US" sz="4400" b="1" dirty="0" smtClean="0">
                <a:solidFill>
                  <a:srgbClr val="03001A"/>
                </a:solidFill>
                <a:latin typeface="黑体" pitchFamily="49" charset="-122"/>
                <a:ea typeface="黑体" pitchFamily="49" charset="-122"/>
              </a:rPr>
              <a:t>课程安排：</a:t>
            </a:r>
            <a:endParaRPr lang="zh-CN" altLang="en-US" sz="4400" b="1" dirty="0">
              <a:solidFill>
                <a:srgbClr val="03001A"/>
              </a:solidFill>
              <a:latin typeface="黑体" pitchFamily="49" charset="-122"/>
              <a:ea typeface="黑体" pitchFamily="49" charset="-122"/>
            </a:endParaRPr>
          </a:p>
        </p:txBody>
      </p:sp>
    </p:spTree>
    <p:extLst>
      <p:ext uri="{BB962C8B-B14F-4D97-AF65-F5344CB8AC3E}">
        <p14:creationId xmlns:p14="http://schemas.microsoft.com/office/powerpoint/2010/main" val="2637836971"/>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95536" y="296032"/>
            <a:ext cx="8424936" cy="647700"/>
          </a:xfrm>
          <a:prstGeom prst="rect">
            <a:avLst/>
          </a:prstGeom>
        </p:spPr>
        <p:txBody>
          <a:bodyPr/>
          <a:lstStyle/>
          <a:p>
            <a:pPr rtl="0" eaLnBrk="1" latinLnBrk="0" hangingPunct="1"/>
            <a:r>
              <a:rPr lang="en-US" altLang="zh-CN" sz="4000" b="1" dirty="0">
                <a:solidFill>
                  <a:srgbClr val="03001A"/>
                </a:solidFill>
                <a:latin typeface="黑体" pitchFamily="49" charset="-122"/>
                <a:ea typeface="黑体" pitchFamily="49" charset="-122"/>
              </a:rPr>
              <a:t>3.1 </a:t>
            </a:r>
            <a:r>
              <a:rPr lang="zh-CN" altLang="zh-CN" sz="4000" b="1" dirty="0">
                <a:solidFill>
                  <a:srgbClr val="03001A"/>
                </a:solidFill>
                <a:latin typeface="黑体" pitchFamily="49" charset="-122"/>
                <a:ea typeface="黑体" pitchFamily="49" charset="-122"/>
              </a:rPr>
              <a:t>计算信息熵：</a:t>
            </a:r>
            <a:r>
              <a:rPr lang="en-US" altLang="zh-CN" sz="4000" b="1" dirty="0" err="1" smtClean="0">
                <a:solidFill>
                  <a:srgbClr val="03001A"/>
                </a:solidFill>
                <a:latin typeface="黑体" pitchFamily="49" charset="-122"/>
                <a:ea typeface="黑体" pitchFamily="49" charset="-122"/>
              </a:rPr>
              <a:t>clac_shannon_ent</a:t>
            </a:r>
            <a:endParaRPr lang="zh-CN" altLang="zh-CN" sz="4000" b="1" dirty="0">
              <a:solidFill>
                <a:srgbClr val="03001A"/>
              </a:solidFill>
              <a:latin typeface="黑体" pitchFamily="49" charset="-122"/>
              <a:ea typeface="黑体" pitchFamily="49" charset="-122"/>
            </a:endParaRPr>
          </a:p>
        </p:txBody>
      </p:sp>
      <p:sp>
        <p:nvSpPr>
          <p:cNvPr id="50178" name="TextBox 13"/>
          <p:cNvSpPr txBox="1">
            <a:spLocks noChangeArrowheads="1"/>
          </p:cNvSpPr>
          <p:nvPr/>
        </p:nvSpPr>
        <p:spPr bwMode="auto">
          <a:xfrm>
            <a:off x="539552" y="962360"/>
            <a:ext cx="77052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ea typeface="PMingLiU" pitchFamily="2" charset="-120"/>
              </a:defRPr>
            </a:lvl1pPr>
            <a:lvl2pPr marL="742950" indent="-285750" eaLnBrk="0" hangingPunct="0">
              <a:defRPr sz="2400">
                <a:solidFill>
                  <a:schemeClr val="tx1"/>
                </a:solidFill>
                <a:latin typeface="Times New Roman" pitchFamily="18" charset="0"/>
                <a:ea typeface="PMingLiU" pitchFamily="2" charset="-120"/>
              </a:defRPr>
            </a:lvl2pPr>
            <a:lvl3pPr marL="1143000" indent="-228600" eaLnBrk="0" hangingPunct="0">
              <a:defRPr sz="2400">
                <a:solidFill>
                  <a:schemeClr val="tx1"/>
                </a:solidFill>
                <a:latin typeface="Times New Roman" pitchFamily="18" charset="0"/>
                <a:ea typeface="PMingLiU" pitchFamily="2" charset="-120"/>
              </a:defRPr>
            </a:lvl3pPr>
            <a:lvl4pPr marL="1600200" indent="-228600" eaLnBrk="0" hangingPunct="0">
              <a:defRPr sz="2400">
                <a:solidFill>
                  <a:schemeClr val="tx1"/>
                </a:solidFill>
                <a:latin typeface="Times New Roman" pitchFamily="18" charset="0"/>
                <a:ea typeface="PMingLiU" pitchFamily="2" charset="-120"/>
              </a:defRPr>
            </a:lvl4pPr>
            <a:lvl5pPr marL="2057400" indent="-228600" eaLnBrk="0" hangingPunct="0">
              <a:defRPr sz="2400">
                <a:solidFill>
                  <a:schemeClr val="tx1"/>
                </a:solidFill>
                <a:latin typeface="Times New Roman" pitchFamily="18" charset="0"/>
                <a:ea typeface="PMingLiU" pitchFamily="2" charset="-120"/>
              </a:defRPr>
            </a:lvl5pPr>
            <a:lvl6pPr marL="25146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6pPr>
            <a:lvl7pPr marL="29718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7pPr>
            <a:lvl8pPr marL="34290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8pPr>
            <a:lvl9pPr marL="38862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9pPr>
          </a:lstStyle>
          <a:p>
            <a:pPr eaLnBrk="1" hangingPunct="1"/>
            <a:r>
              <a:rPr lang="zh-CN" altLang="en-US" sz="2800" dirty="0" smtClean="0">
                <a:solidFill>
                  <a:srgbClr val="03001A"/>
                </a:solidFill>
                <a:latin typeface="宋体" pitchFamily="2" charset="-122"/>
                <a:ea typeface="宋体" pitchFamily="2" charset="-122"/>
              </a:rPr>
              <a:t>计算信息熵的</a:t>
            </a:r>
            <a:r>
              <a:rPr lang="zh-CN" altLang="en-US" sz="2800" dirty="0">
                <a:solidFill>
                  <a:srgbClr val="03001A"/>
                </a:solidFill>
                <a:latin typeface="宋体" pitchFamily="2" charset="-122"/>
                <a:ea typeface="宋体" pitchFamily="2" charset="-122"/>
              </a:rPr>
              <a:t>过程</a:t>
            </a:r>
            <a:r>
              <a:rPr lang="zh-CN" altLang="en-US" sz="2800" dirty="0" smtClean="0">
                <a:solidFill>
                  <a:srgbClr val="03001A"/>
                </a:solidFill>
                <a:latin typeface="宋体" pitchFamily="2" charset="-122"/>
                <a:ea typeface="宋体" pitchFamily="2" charset="-122"/>
              </a:rPr>
              <a:t>：</a:t>
            </a:r>
            <a:endParaRPr lang="en-US" altLang="zh-CN" sz="2800" dirty="0">
              <a:solidFill>
                <a:srgbClr val="03001A"/>
              </a:solidFill>
              <a:latin typeface="宋体" pitchFamily="2" charset="-122"/>
              <a:ea typeface="宋体" pitchFamily="2" charset="-122"/>
            </a:endParaRPr>
          </a:p>
        </p:txBody>
      </p:sp>
      <p:sp>
        <p:nvSpPr>
          <p:cNvPr id="50181" name="TextBox 15"/>
          <p:cNvSpPr txBox="1">
            <a:spLocks noChangeArrowheads="1"/>
          </p:cNvSpPr>
          <p:nvPr/>
        </p:nvSpPr>
        <p:spPr bwMode="auto">
          <a:xfrm>
            <a:off x="380885" y="2060848"/>
            <a:ext cx="8007539" cy="4652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ea typeface="PMingLiU" pitchFamily="2" charset="-120"/>
              </a:defRPr>
            </a:lvl1pPr>
            <a:lvl2pPr marL="742950" indent="-285750" eaLnBrk="0" hangingPunct="0">
              <a:defRPr sz="2400">
                <a:solidFill>
                  <a:schemeClr val="tx1"/>
                </a:solidFill>
                <a:latin typeface="Times New Roman" pitchFamily="18" charset="0"/>
                <a:ea typeface="PMingLiU" pitchFamily="2" charset="-120"/>
              </a:defRPr>
            </a:lvl2pPr>
            <a:lvl3pPr marL="1143000" indent="-228600" eaLnBrk="0" hangingPunct="0">
              <a:defRPr sz="2400">
                <a:solidFill>
                  <a:schemeClr val="tx1"/>
                </a:solidFill>
                <a:latin typeface="Times New Roman" pitchFamily="18" charset="0"/>
                <a:ea typeface="PMingLiU" pitchFamily="2" charset="-120"/>
              </a:defRPr>
            </a:lvl3pPr>
            <a:lvl4pPr marL="1600200" indent="-228600" eaLnBrk="0" hangingPunct="0">
              <a:defRPr sz="2400">
                <a:solidFill>
                  <a:schemeClr val="tx1"/>
                </a:solidFill>
                <a:latin typeface="Times New Roman" pitchFamily="18" charset="0"/>
                <a:ea typeface="PMingLiU" pitchFamily="2" charset="-120"/>
              </a:defRPr>
            </a:lvl4pPr>
            <a:lvl5pPr marL="2057400" indent="-228600" eaLnBrk="0" hangingPunct="0">
              <a:defRPr sz="2400">
                <a:solidFill>
                  <a:schemeClr val="tx1"/>
                </a:solidFill>
                <a:latin typeface="Times New Roman" pitchFamily="18" charset="0"/>
                <a:ea typeface="PMingLiU" pitchFamily="2" charset="-120"/>
              </a:defRPr>
            </a:lvl5pPr>
            <a:lvl6pPr marL="25146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6pPr>
            <a:lvl7pPr marL="29718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7pPr>
            <a:lvl8pPr marL="34290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8pPr>
            <a:lvl9pPr marL="38862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9pPr>
          </a:lstStyle>
          <a:p>
            <a:pPr eaLnBrk="1" hangingPunct="1"/>
            <a:r>
              <a:rPr lang="en-US" altLang="zh-CN" b="1" dirty="0" err="1" smtClean="0">
                <a:solidFill>
                  <a:srgbClr val="03001A"/>
                </a:solidFill>
                <a:ea typeface="黑体" pitchFamily="49" charset="-122"/>
                <a:cs typeface="Times New Roman" pitchFamily="18" charset="0"/>
              </a:rPr>
              <a:t>clac_shannon_ent</a:t>
            </a:r>
            <a:r>
              <a:rPr lang="zh-CN" altLang="en-US" b="1" dirty="0">
                <a:solidFill>
                  <a:srgbClr val="03001A"/>
                </a:solidFill>
                <a:latin typeface="宋体" pitchFamily="2" charset="-122"/>
                <a:ea typeface="宋体" pitchFamily="2" charset="-122"/>
              </a:rPr>
              <a:t>函数</a:t>
            </a:r>
            <a:r>
              <a:rPr lang="zh-CN" altLang="en-US" b="1" dirty="0" smtClean="0">
                <a:solidFill>
                  <a:srgbClr val="03001A"/>
                </a:solidFill>
                <a:latin typeface="宋体" pitchFamily="2" charset="-122"/>
                <a:ea typeface="宋体" pitchFamily="2" charset="-122"/>
              </a:rPr>
              <a:t>流程：</a:t>
            </a:r>
            <a:endParaRPr lang="en-US" altLang="zh-CN" dirty="0" smtClean="0">
              <a:solidFill>
                <a:srgbClr val="03001A"/>
              </a:solidFill>
              <a:ea typeface="宋体" pitchFamily="2" charset="-122"/>
              <a:cs typeface="Times New Roman" pitchFamily="18" charset="0"/>
              <a:sym typeface="Wingdings" pitchFamily="2" charset="2"/>
            </a:endParaRPr>
          </a:p>
          <a:p>
            <a:pPr eaLnBrk="1" hangingPunct="1"/>
            <a:r>
              <a:rPr lang="zh-CN" altLang="en-US" dirty="0" smtClean="0">
                <a:solidFill>
                  <a:srgbClr val="03001A"/>
                </a:solidFill>
                <a:ea typeface="宋体" pitchFamily="2" charset="-122"/>
                <a:cs typeface="Times New Roman" pitchFamily="18" charset="0"/>
              </a:rPr>
              <a:t>输入：样本集</a:t>
            </a:r>
            <a:r>
              <a:rPr lang="en-US" altLang="zh-CN" dirty="0" smtClean="0">
                <a:solidFill>
                  <a:srgbClr val="03001A"/>
                </a:solidFill>
                <a:ea typeface="宋体" pitchFamily="2" charset="-122"/>
                <a:cs typeface="Times New Roman" pitchFamily="18" charset="0"/>
              </a:rPr>
              <a:t>data</a:t>
            </a:r>
          </a:p>
          <a:p>
            <a:pPr eaLnBrk="1" hangingPunct="1"/>
            <a:r>
              <a:rPr lang="zh-CN" altLang="en-US" dirty="0" smtClean="0">
                <a:solidFill>
                  <a:srgbClr val="03001A"/>
                </a:solidFill>
                <a:ea typeface="宋体" pitchFamily="2" charset="-122"/>
                <a:cs typeface="Times New Roman" pitchFamily="18" charset="0"/>
              </a:rPr>
              <a:t>输出：信息熵</a:t>
            </a:r>
            <a:r>
              <a:rPr lang="en-US" altLang="zh-CN" dirty="0" err="1" smtClean="0">
                <a:solidFill>
                  <a:srgbClr val="03001A"/>
                </a:solidFill>
                <a:ea typeface="宋体" pitchFamily="2" charset="-122"/>
                <a:cs typeface="Times New Roman" pitchFamily="18" charset="0"/>
              </a:rPr>
              <a:t>shannonEnt</a:t>
            </a:r>
            <a:endParaRPr lang="en-US" altLang="zh-CN" dirty="0">
              <a:solidFill>
                <a:srgbClr val="03001A"/>
              </a:solidFill>
              <a:ea typeface="宋体" pitchFamily="2" charset="-122"/>
              <a:cs typeface="Times New Roman" pitchFamily="18" charset="0"/>
            </a:endParaRPr>
          </a:p>
          <a:p>
            <a:pPr eaLnBrk="1" hangingPunct="1"/>
            <a:r>
              <a:rPr lang="zh-CN" altLang="en-US" dirty="0" smtClean="0">
                <a:solidFill>
                  <a:srgbClr val="03001A"/>
                </a:solidFill>
                <a:latin typeface="宋体" pitchFamily="2" charset="-122"/>
                <a:ea typeface="宋体" pitchFamily="2" charset="-122"/>
              </a:rPr>
              <a:t>计算样本总数</a:t>
            </a:r>
            <a:r>
              <a:rPr lang="en-US" altLang="zh-CN" dirty="0" err="1" smtClean="0">
                <a:solidFill>
                  <a:srgbClr val="03001A"/>
                </a:solidFill>
                <a:ea typeface="宋体" pitchFamily="2" charset="-122"/>
                <a:cs typeface="Times New Roman" pitchFamily="18" charset="0"/>
              </a:rPr>
              <a:t>num</a:t>
            </a:r>
            <a:r>
              <a:rPr lang="en-US" altLang="zh-CN" dirty="0" smtClean="0">
                <a:solidFill>
                  <a:srgbClr val="03001A"/>
                </a:solidFill>
                <a:latin typeface="宋体" pitchFamily="2" charset="-122"/>
                <a:ea typeface="宋体" pitchFamily="2" charset="-122"/>
              </a:rPr>
              <a:t>;</a:t>
            </a:r>
            <a:r>
              <a:rPr lang="zh-CN" altLang="en-US" dirty="0" smtClean="0">
                <a:solidFill>
                  <a:srgbClr val="03001A"/>
                </a:solidFill>
                <a:latin typeface="宋体" pitchFamily="2" charset="-122"/>
                <a:ea typeface="宋体" pitchFamily="2" charset="-122"/>
              </a:rPr>
              <a:t>创建</a:t>
            </a:r>
            <a:r>
              <a:rPr lang="zh-CN" altLang="en-US" dirty="0">
                <a:solidFill>
                  <a:srgbClr val="03001A"/>
                </a:solidFill>
                <a:latin typeface="宋体" pitchFamily="2" charset="-122"/>
                <a:ea typeface="宋体" pitchFamily="2" charset="-122"/>
              </a:rPr>
              <a:t>一个空字典</a:t>
            </a:r>
            <a:r>
              <a:rPr lang="en-US" altLang="zh-CN" dirty="0" err="1">
                <a:solidFill>
                  <a:srgbClr val="03001A"/>
                </a:solidFill>
                <a:ea typeface="宋体" pitchFamily="2" charset="-122"/>
                <a:cs typeface="Times New Roman" pitchFamily="18" charset="0"/>
              </a:rPr>
              <a:t>label_count</a:t>
            </a:r>
            <a:r>
              <a:rPr lang="en-US" altLang="zh-CN" dirty="0">
                <a:solidFill>
                  <a:srgbClr val="03001A"/>
                </a:solidFill>
                <a:ea typeface="宋体" pitchFamily="2" charset="-122"/>
                <a:cs typeface="Times New Roman" pitchFamily="18" charset="0"/>
              </a:rPr>
              <a:t>={}</a:t>
            </a:r>
          </a:p>
          <a:p>
            <a:pPr eaLnBrk="1" hangingPunct="1"/>
            <a:r>
              <a:rPr lang="zh-CN" altLang="en-US" dirty="0" smtClean="0">
                <a:solidFill>
                  <a:srgbClr val="03001A"/>
                </a:solidFill>
                <a:latin typeface="宋体" pitchFamily="2" charset="-122"/>
                <a:ea typeface="宋体" pitchFamily="2" charset="-122"/>
              </a:rPr>
              <a:t>对每个</a:t>
            </a:r>
            <a:r>
              <a:rPr lang="zh-CN" altLang="en-US" dirty="0">
                <a:solidFill>
                  <a:srgbClr val="03001A"/>
                </a:solidFill>
                <a:latin typeface="宋体" pitchFamily="2" charset="-122"/>
                <a:ea typeface="宋体" pitchFamily="2" charset="-122"/>
              </a:rPr>
              <a:t>样本</a:t>
            </a:r>
            <a:r>
              <a:rPr lang="zh-CN" altLang="en-US" dirty="0" smtClean="0">
                <a:solidFill>
                  <a:srgbClr val="03001A"/>
                </a:solidFill>
                <a:latin typeface="宋体" pitchFamily="2" charset="-122"/>
                <a:ea typeface="宋体" pitchFamily="2" charset="-122"/>
              </a:rPr>
              <a:t>：</a:t>
            </a:r>
            <a:endParaRPr lang="en-US" altLang="zh-CN" dirty="0" smtClean="0">
              <a:solidFill>
                <a:srgbClr val="03001A"/>
              </a:solidFill>
              <a:latin typeface="宋体" pitchFamily="2" charset="-122"/>
              <a:ea typeface="宋体" pitchFamily="2" charset="-122"/>
            </a:endParaRPr>
          </a:p>
          <a:p>
            <a:pPr eaLnBrk="1" hangingPunct="1"/>
            <a:r>
              <a:rPr lang="en-US" altLang="zh-CN" dirty="0" smtClean="0">
                <a:solidFill>
                  <a:srgbClr val="03001A"/>
                </a:solidFill>
                <a:latin typeface="宋体" pitchFamily="2" charset="-122"/>
                <a:ea typeface="宋体" pitchFamily="2" charset="-122"/>
              </a:rPr>
              <a:t>    </a:t>
            </a:r>
            <a:r>
              <a:rPr lang="zh-CN" altLang="en-US" dirty="0" smtClean="0">
                <a:solidFill>
                  <a:srgbClr val="03001A"/>
                </a:solidFill>
                <a:latin typeface="宋体" pitchFamily="2" charset="-122"/>
                <a:ea typeface="宋体" pitchFamily="2" charset="-122"/>
              </a:rPr>
              <a:t>如果字典没有该样本标签对应的键：</a:t>
            </a:r>
            <a:endParaRPr lang="en-US" altLang="zh-CN" dirty="0" smtClean="0">
              <a:solidFill>
                <a:srgbClr val="03001A"/>
              </a:solidFill>
              <a:latin typeface="宋体" pitchFamily="2" charset="-122"/>
              <a:ea typeface="宋体" pitchFamily="2" charset="-122"/>
            </a:endParaRPr>
          </a:p>
          <a:p>
            <a:pPr eaLnBrk="1" hangingPunct="1"/>
            <a:r>
              <a:rPr lang="en-US" altLang="zh-CN" dirty="0">
                <a:solidFill>
                  <a:srgbClr val="03001A"/>
                </a:solidFill>
                <a:latin typeface="宋体" pitchFamily="2" charset="-122"/>
                <a:ea typeface="宋体" pitchFamily="2" charset="-122"/>
              </a:rPr>
              <a:t>	</a:t>
            </a:r>
            <a:r>
              <a:rPr lang="en-US" altLang="zh-CN" dirty="0" smtClean="0">
                <a:solidFill>
                  <a:srgbClr val="03001A"/>
                </a:solidFill>
                <a:latin typeface="宋体" pitchFamily="2" charset="-122"/>
                <a:ea typeface="宋体" pitchFamily="2" charset="-122"/>
              </a:rPr>
              <a:t>   </a:t>
            </a:r>
            <a:r>
              <a:rPr lang="zh-CN" altLang="en-US" dirty="0" smtClean="0">
                <a:solidFill>
                  <a:srgbClr val="03001A"/>
                </a:solidFill>
                <a:latin typeface="宋体" pitchFamily="2" charset="-122"/>
                <a:ea typeface="宋体" pitchFamily="2" charset="-122"/>
              </a:rPr>
              <a:t>添加键等于该标签，值为</a:t>
            </a:r>
            <a:r>
              <a:rPr lang="en-US" altLang="zh-CN" dirty="0" smtClean="0">
                <a:solidFill>
                  <a:srgbClr val="03001A"/>
                </a:solidFill>
                <a:latin typeface="宋体" pitchFamily="2" charset="-122"/>
                <a:ea typeface="宋体" pitchFamily="2" charset="-122"/>
              </a:rPr>
              <a:t>0</a:t>
            </a:r>
            <a:endParaRPr lang="en-US" altLang="zh-CN" dirty="0">
              <a:solidFill>
                <a:srgbClr val="03001A"/>
              </a:solidFill>
              <a:latin typeface="宋体" pitchFamily="2" charset="-122"/>
              <a:ea typeface="宋体" pitchFamily="2" charset="-122"/>
            </a:endParaRPr>
          </a:p>
          <a:p>
            <a:pPr eaLnBrk="1" hangingPunct="1">
              <a:spcAft>
                <a:spcPts val="1000"/>
              </a:spcAft>
            </a:pPr>
            <a:r>
              <a:rPr lang="en-US" altLang="zh-CN" dirty="0">
                <a:solidFill>
                  <a:srgbClr val="03001A"/>
                </a:solidFill>
                <a:latin typeface="宋体" pitchFamily="2" charset="-122"/>
                <a:ea typeface="宋体" pitchFamily="2" charset="-122"/>
              </a:rPr>
              <a:t> </a:t>
            </a:r>
            <a:r>
              <a:rPr lang="en-US" altLang="zh-CN" dirty="0" smtClean="0">
                <a:solidFill>
                  <a:srgbClr val="03001A"/>
                </a:solidFill>
                <a:latin typeface="宋体" pitchFamily="2" charset="-122"/>
                <a:ea typeface="宋体" pitchFamily="2" charset="-122"/>
              </a:rPr>
              <a:t>   </a:t>
            </a:r>
            <a:r>
              <a:rPr lang="zh-CN" altLang="en-US" dirty="0" smtClean="0">
                <a:solidFill>
                  <a:srgbClr val="03001A"/>
                </a:solidFill>
                <a:latin typeface="宋体" pitchFamily="2" charset="-122"/>
                <a:ea typeface="宋体" pitchFamily="2" charset="-122"/>
              </a:rPr>
              <a:t>字典内相应标签</a:t>
            </a:r>
            <a:r>
              <a:rPr lang="zh-CN" altLang="en-US" dirty="0">
                <a:solidFill>
                  <a:srgbClr val="03001A"/>
                </a:solidFill>
                <a:latin typeface="宋体" pitchFamily="2" charset="-122"/>
                <a:ea typeface="宋体" pitchFamily="2" charset="-122"/>
              </a:rPr>
              <a:t>计数加</a:t>
            </a:r>
            <a:r>
              <a:rPr lang="en-US" altLang="zh-CN" dirty="0" smtClean="0">
                <a:solidFill>
                  <a:srgbClr val="03001A"/>
                </a:solidFill>
                <a:ea typeface="宋体" pitchFamily="2" charset="-122"/>
                <a:cs typeface="Times New Roman" pitchFamily="18" charset="0"/>
              </a:rPr>
              <a:t>1</a:t>
            </a:r>
          </a:p>
          <a:p>
            <a:pPr eaLnBrk="1" hangingPunct="1"/>
            <a:r>
              <a:rPr lang="zh-CN" altLang="en-US" dirty="0" smtClean="0">
                <a:solidFill>
                  <a:srgbClr val="03001A"/>
                </a:solidFill>
                <a:ea typeface="宋体" pitchFamily="2" charset="-122"/>
                <a:cs typeface="Times New Roman" pitchFamily="18" charset="0"/>
              </a:rPr>
              <a:t>初始化</a:t>
            </a:r>
            <a:r>
              <a:rPr lang="en-US" altLang="zh-CN" dirty="0" err="1" smtClean="0">
                <a:solidFill>
                  <a:srgbClr val="03001A"/>
                </a:solidFill>
                <a:ea typeface="宋体" pitchFamily="2" charset="-122"/>
                <a:cs typeface="Times New Roman" pitchFamily="18" charset="0"/>
              </a:rPr>
              <a:t>shannonEnt</a:t>
            </a:r>
            <a:r>
              <a:rPr lang="en-US" altLang="zh-CN" dirty="0" smtClean="0">
                <a:solidFill>
                  <a:srgbClr val="03001A"/>
                </a:solidFill>
                <a:ea typeface="宋体" pitchFamily="2" charset="-122"/>
                <a:cs typeface="Times New Roman" pitchFamily="18" charset="0"/>
              </a:rPr>
              <a:t>=0.0</a:t>
            </a:r>
          </a:p>
          <a:p>
            <a:pPr eaLnBrk="1" hangingPunct="1"/>
            <a:r>
              <a:rPr lang="zh-CN" altLang="en-US" dirty="0" smtClean="0">
                <a:solidFill>
                  <a:srgbClr val="03001A"/>
                </a:solidFill>
                <a:ea typeface="宋体" pitchFamily="2" charset="-122"/>
                <a:cs typeface="Times New Roman" pitchFamily="18" charset="0"/>
              </a:rPr>
              <a:t>字典内每个值</a:t>
            </a:r>
            <a:r>
              <a:rPr lang="en-US" altLang="zh-CN" dirty="0" smtClean="0">
                <a:solidFill>
                  <a:srgbClr val="03001A"/>
                </a:solidFill>
                <a:ea typeface="宋体" pitchFamily="2" charset="-122"/>
                <a:cs typeface="Times New Roman" pitchFamily="18" charset="0"/>
              </a:rPr>
              <a:t>(</a:t>
            </a:r>
            <a:r>
              <a:rPr lang="zh-CN" altLang="en-US" dirty="0" smtClean="0">
                <a:solidFill>
                  <a:srgbClr val="03001A"/>
                </a:solidFill>
                <a:ea typeface="宋体" pitchFamily="2" charset="-122"/>
                <a:cs typeface="Times New Roman" pitchFamily="18" charset="0"/>
              </a:rPr>
              <a:t>该类标签的计数</a:t>
            </a:r>
            <a:r>
              <a:rPr lang="en-US" altLang="zh-CN" dirty="0" smtClean="0">
                <a:solidFill>
                  <a:srgbClr val="03001A"/>
                </a:solidFill>
                <a:ea typeface="宋体" pitchFamily="2" charset="-122"/>
                <a:cs typeface="Times New Roman" pitchFamily="18" charset="0"/>
              </a:rPr>
              <a:t>)</a:t>
            </a:r>
            <a:r>
              <a:rPr lang="zh-CN" altLang="en-US" dirty="0" smtClean="0">
                <a:solidFill>
                  <a:srgbClr val="03001A"/>
                </a:solidFill>
                <a:ea typeface="宋体" pitchFamily="2" charset="-122"/>
                <a:cs typeface="Times New Roman" pitchFamily="18" charset="0"/>
              </a:rPr>
              <a:t>：</a:t>
            </a:r>
            <a:endParaRPr lang="en-US" altLang="zh-CN" dirty="0" smtClean="0">
              <a:solidFill>
                <a:srgbClr val="03001A"/>
              </a:solidFill>
              <a:ea typeface="宋体" pitchFamily="2" charset="-122"/>
              <a:cs typeface="Times New Roman" pitchFamily="18" charset="0"/>
            </a:endParaRPr>
          </a:p>
          <a:p>
            <a:pPr eaLnBrk="1" hangingPunct="1"/>
            <a:r>
              <a:rPr lang="en-US" altLang="zh-CN" dirty="0">
                <a:solidFill>
                  <a:srgbClr val="03001A"/>
                </a:solidFill>
                <a:ea typeface="宋体" pitchFamily="2" charset="-122"/>
                <a:cs typeface="Times New Roman" pitchFamily="18" charset="0"/>
              </a:rPr>
              <a:t>	</a:t>
            </a:r>
            <a:r>
              <a:rPr lang="zh-CN" altLang="en-US" dirty="0" smtClean="0">
                <a:solidFill>
                  <a:srgbClr val="03001A"/>
                </a:solidFill>
                <a:ea typeface="宋体" pitchFamily="2" charset="-122"/>
                <a:cs typeface="Times New Roman" pitchFamily="18" charset="0"/>
              </a:rPr>
              <a:t>计算该类标签的比例</a:t>
            </a:r>
            <a:r>
              <a:rPr lang="en-US" altLang="zh-CN" dirty="0" smtClean="0">
                <a:solidFill>
                  <a:srgbClr val="03001A"/>
                </a:solidFill>
                <a:ea typeface="宋体" pitchFamily="2" charset="-122"/>
                <a:cs typeface="Times New Roman" pitchFamily="18" charset="0"/>
              </a:rPr>
              <a:t>pi</a:t>
            </a:r>
          </a:p>
          <a:p>
            <a:pPr eaLnBrk="1" hangingPunct="1"/>
            <a:r>
              <a:rPr lang="en-US" altLang="zh-CN" dirty="0">
                <a:solidFill>
                  <a:srgbClr val="03001A"/>
                </a:solidFill>
                <a:ea typeface="宋体" pitchFamily="2" charset="-122"/>
                <a:cs typeface="Times New Roman" pitchFamily="18" charset="0"/>
              </a:rPr>
              <a:t>	</a:t>
            </a:r>
            <a:r>
              <a:rPr lang="zh-CN" altLang="en-US" dirty="0" smtClean="0">
                <a:solidFill>
                  <a:srgbClr val="03001A"/>
                </a:solidFill>
                <a:ea typeface="宋体" pitchFamily="2" charset="-122"/>
                <a:cs typeface="Times New Roman" pitchFamily="18" charset="0"/>
              </a:rPr>
              <a:t>更新</a:t>
            </a:r>
            <a:r>
              <a:rPr lang="en-US" altLang="zh-CN" dirty="0" err="1" smtClean="0">
                <a:solidFill>
                  <a:srgbClr val="03001A"/>
                </a:solidFill>
                <a:ea typeface="宋体" pitchFamily="2" charset="-122"/>
                <a:cs typeface="Times New Roman" pitchFamily="18" charset="0"/>
              </a:rPr>
              <a:t>shannonEnt</a:t>
            </a:r>
            <a:r>
              <a:rPr lang="en-US" altLang="zh-CN" dirty="0" smtClean="0">
                <a:solidFill>
                  <a:srgbClr val="03001A"/>
                </a:solidFill>
                <a:ea typeface="宋体" pitchFamily="2" charset="-122"/>
                <a:cs typeface="Times New Roman" pitchFamily="18" charset="0"/>
              </a:rPr>
              <a:t>=-pi*log2(pi)        </a:t>
            </a:r>
          </a:p>
        </p:txBody>
      </p:sp>
      <p:sp>
        <p:nvSpPr>
          <p:cNvPr id="3" name="矩形 2"/>
          <p:cNvSpPr/>
          <p:nvPr/>
        </p:nvSpPr>
        <p:spPr>
          <a:xfrm>
            <a:off x="539553" y="1517883"/>
            <a:ext cx="7513552" cy="461665"/>
          </a:xfrm>
          <a:prstGeom prst="rect">
            <a:avLst/>
          </a:prstGeom>
        </p:spPr>
        <p:txBody>
          <a:bodyPr wrap="square">
            <a:spAutoFit/>
          </a:bodyPr>
          <a:lstStyle/>
          <a:p>
            <a:r>
              <a:rPr lang="zh-CN" altLang="en-US" sz="2400" dirty="0" smtClean="0">
                <a:solidFill>
                  <a:srgbClr val="03001A"/>
                </a:solidFill>
                <a:latin typeface="宋体" pitchFamily="2" charset="-122"/>
                <a:ea typeface="宋体" pitchFamily="2" charset="-122"/>
              </a:rPr>
              <a:t>对不同标签进行计数，然后累加求熵</a:t>
            </a:r>
            <a:endParaRPr lang="en-US" altLang="zh-CN" sz="2400" dirty="0">
              <a:solidFill>
                <a:srgbClr val="03001A"/>
              </a:solidFill>
              <a:latin typeface="宋体" pitchFamily="2" charset="-122"/>
              <a:ea typeface="宋体" pitchFamily="2" charset="-122"/>
            </a:endParaRPr>
          </a:p>
        </p:txBody>
      </p:sp>
      <p:cxnSp>
        <p:nvCxnSpPr>
          <p:cNvPr id="6" name="直接连接符 5"/>
          <p:cNvCxnSpPr/>
          <p:nvPr/>
        </p:nvCxnSpPr>
        <p:spPr>
          <a:xfrm>
            <a:off x="395536" y="5085184"/>
            <a:ext cx="6552728"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42164819"/>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矩形 2"/>
          <p:cNvSpPr>
            <a:spLocks noChangeArrowheads="1"/>
          </p:cNvSpPr>
          <p:nvPr/>
        </p:nvSpPr>
        <p:spPr bwMode="auto">
          <a:xfrm>
            <a:off x="755576" y="908050"/>
            <a:ext cx="7488832"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5000"/>
              </a:lnSpc>
            </a:pPr>
            <a:r>
              <a:rPr lang="en-US" altLang="zh-CN" sz="2400" dirty="0" smtClean="0">
                <a:solidFill>
                  <a:srgbClr val="03001A"/>
                </a:solidFill>
                <a:latin typeface="宋体" pitchFamily="2" charset="-122"/>
                <a:ea typeface="宋体" pitchFamily="2" charset="-122"/>
              </a:rPr>
              <a:t>1. </a:t>
            </a:r>
            <a:r>
              <a:rPr lang="zh-CN" altLang="en-US" sz="2400" dirty="0" smtClean="0">
                <a:solidFill>
                  <a:srgbClr val="03001A"/>
                </a:solidFill>
                <a:latin typeface="宋体" pitchFamily="2" charset="-122"/>
                <a:ea typeface="宋体" pitchFamily="2" charset="-122"/>
              </a:rPr>
              <a:t>按</a:t>
            </a:r>
            <a:r>
              <a:rPr lang="zh-CN" altLang="en-US" sz="2400" b="1" dirty="0">
                <a:solidFill>
                  <a:srgbClr val="03001A"/>
                </a:solidFill>
                <a:latin typeface="宋体" pitchFamily="2" charset="-122"/>
                <a:ea typeface="宋体" pitchFamily="2" charset="-122"/>
              </a:rPr>
              <a:t>特征的索引</a:t>
            </a:r>
            <a:r>
              <a:rPr lang="zh-CN" altLang="en-US" sz="2400" dirty="0">
                <a:solidFill>
                  <a:srgbClr val="03001A"/>
                </a:solidFill>
                <a:latin typeface="宋体" pitchFamily="2" charset="-122"/>
                <a:ea typeface="宋体" pitchFamily="2" charset="-122"/>
              </a:rPr>
              <a:t>和</a:t>
            </a:r>
            <a:r>
              <a:rPr lang="zh-CN" altLang="en-US" sz="2400" b="1" dirty="0">
                <a:solidFill>
                  <a:srgbClr val="03001A"/>
                </a:solidFill>
                <a:latin typeface="宋体" pitchFamily="2" charset="-122"/>
                <a:ea typeface="宋体" pitchFamily="2" charset="-122"/>
              </a:rPr>
              <a:t>特征的值</a:t>
            </a:r>
            <a:r>
              <a:rPr lang="zh-CN" altLang="en-US" sz="2400" dirty="0">
                <a:solidFill>
                  <a:srgbClr val="03001A"/>
                </a:solidFill>
                <a:latin typeface="宋体" pitchFamily="2" charset="-122"/>
                <a:ea typeface="宋体" pitchFamily="2" charset="-122"/>
              </a:rPr>
              <a:t>获取子集</a:t>
            </a:r>
            <a:endParaRPr lang="en-US" altLang="zh-CN" sz="2400" dirty="0">
              <a:solidFill>
                <a:srgbClr val="03001A"/>
              </a:solidFill>
              <a:latin typeface="宋体" pitchFamily="2" charset="-122"/>
              <a:ea typeface="宋体" pitchFamily="2" charset="-122"/>
            </a:endParaRPr>
          </a:p>
          <a:p>
            <a:pPr>
              <a:lnSpc>
                <a:spcPct val="150000"/>
              </a:lnSpc>
            </a:pPr>
            <a:r>
              <a:rPr lang="en-US" altLang="zh-CN" sz="2400" dirty="0" smtClean="0">
                <a:solidFill>
                  <a:srgbClr val="03001A"/>
                </a:solidFill>
                <a:latin typeface="宋体" pitchFamily="2" charset="-122"/>
                <a:ea typeface="宋体" pitchFamily="2" charset="-122"/>
              </a:rPr>
              <a:t>2. </a:t>
            </a:r>
            <a:r>
              <a:rPr lang="zh-CN" altLang="en-US" sz="2400" b="1" dirty="0" smtClean="0">
                <a:solidFill>
                  <a:srgbClr val="03001A"/>
                </a:solidFill>
                <a:latin typeface="宋体" pitchFamily="2" charset="-122"/>
                <a:ea typeface="宋体" pitchFamily="2" charset="-122"/>
              </a:rPr>
              <a:t>把</a:t>
            </a:r>
            <a:r>
              <a:rPr lang="zh-CN" altLang="en-US" sz="2400" b="1" dirty="0">
                <a:solidFill>
                  <a:srgbClr val="03001A"/>
                </a:solidFill>
                <a:latin typeface="宋体" pitchFamily="2" charset="-122"/>
                <a:ea typeface="宋体" pitchFamily="2" charset="-122"/>
              </a:rPr>
              <a:t>这个特征删除</a:t>
            </a:r>
            <a:endParaRPr lang="en-US" altLang="zh-CN" sz="2400" b="1" dirty="0">
              <a:solidFill>
                <a:srgbClr val="03001A"/>
              </a:solidFill>
              <a:latin typeface="宋体" pitchFamily="2" charset="-122"/>
              <a:ea typeface="宋体" pitchFamily="2" charset="-122"/>
            </a:endParaRPr>
          </a:p>
          <a:p>
            <a:r>
              <a:rPr lang="en-US" altLang="zh-CN" sz="2400" dirty="0">
                <a:solidFill>
                  <a:srgbClr val="03001A"/>
                </a:solidFill>
                <a:latin typeface="宋体" pitchFamily="2" charset="-122"/>
                <a:ea typeface="宋体" pitchFamily="2" charset="-122"/>
              </a:rPr>
              <a:t> </a:t>
            </a:r>
            <a:r>
              <a:rPr lang="en-US" altLang="zh-CN" sz="2400" dirty="0" smtClean="0">
                <a:solidFill>
                  <a:srgbClr val="03001A"/>
                </a:solidFill>
                <a:latin typeface="宋体" pitchFamily="2" charset="-122"/>
                <a:ea typeface="宋体" pitchFamily="2" charset="-122"/>
              </a:rPr>
              <a:t>   </a:t>
            </a:r>
            <a:r>
              <a:rPr lang="zh-CN" altLang="en-US" sz="2400" dirty="0" smtClean="0">
                <a:solidFill>
                  <a:srgbClr val="03001A"/>
                </a:solidFill>
                <a:latin typeface="宋体" pitchFamily="2" charset="-122"/>
                <a:ea typeface="宋体" pitchFamily="2" charset="-122"/>
              </a:rPr>
              <a:t>因为</a:t>
            </a:r>
            <a:r>
              <a:rPr lang="zh-CN" altLang="en-US" sz="2400" dirty="0">
                <a:solidFill>
                  <a:srgbClr val="03001A"/>
                </a:solidFill>
                <a:latin typeface="宋体" pitchFamily="2" charset="-122"/>
                <a:ea typeface="宋体" pitchFamily="2" charset="-122"/>
              </a:rPr>
              <a:t>在建树过程中，下一个节点分裂时，要再次计算熵</a:t>
            </a:r>
            <a:r>
              <a:rPr lang="zh-CN" altLang="en-US" sz="2400" dirty="0" smtClean="0">
                <a:solidFill>
                  <a:srgbClr val="03001A"/>
                </a:solidFill>
                <a:latin typeface="宋体" pitchFamily="2" charset="-122"/>
                <a:ea typeface="宋体" pitchFamily="2" charset="-122"/>
              </a:rPr>
              <a:t>，减少运算量并避免</a:t>
            </a:r>
            <a:r>
              <a:rPr lang="zh-CN" altLang="en-US" sz="2400" dirty="0">
                <a:solidFill>
                  <a:srgbClr val="03001A"/>
                </a:solidFill>
                <a:latin typeface="宋体" pitchFamily="2" charset="-122"/>
                <a:ea typeface="宋体" pitchFamily="2" charset="-122"/>
              </a:rPr>
              <a:t>该特征的影响</a:t>
            </a:r>
            <a:r>
              <a:rPr lang="zh-CN" altLang="en-US" sz="2400" dirty="0" smtClean="0">
                <a:solidFill>
                  <a:srgbClr val="03001A"/>
                </a:solidFill>
                <a:latin typeface="宋体" pitchFamily="2" charset="-122"/>
                <a:ea typeface="宋体" pitchFamily="2" charset="-122"/>
              </a:rPr>
              <a:t>。</a:t>
            </a:r>
            <a:endParaRPr lang="zh-CN" altLang="en-US" sz="2400" dirty="0">
              <a:solidFill>
                <a:srgbClr val="03001A"/>
              </a:solidFill>
              <a:latin typeface="宋体" pitchFamily="2" charset="-122"/>
              <a:ea typeface="宋体" pitchFamily="2" charset="-122"/>
            </a:endParaRPr>
          </a:p>
        </p:txBody>
      </p:sp>
      <p:grpSp>
        <p:nvGrpSpPr>
          <p:cNvPr id="51204" name="组合 10"/>
          <p:cNvGrpSpPr>
            <a:grpSpLocks/>
          </p:cNvGrpSpPr>
          <p:nvPr/>
        </p:nvGrpSpPr>
        <p:grpSpPr bwMode="auto">
          <a:xfrm>
            <a:off x="792956" y="2784053"/>
            <a:ext cx="7559675" cy="3508692"/>
            <a:chOff x="1259632" y="2967335"/>
            <a:chExt cx="7559675" cy="3508396"/>
          </a:xfrm>
        </p:grpSpPr>
        <p:sp>
          <p:nvSpPr>
            <p:cNvPr id="51205" name="TextBox 4"/>
            <p:cNvSpPr txBox="1">
              <a:spLocks noChangeArrowheads="1"/>
            </p:cNvSpPr>
            <p:nvPr/>
          </p:nvSpPr>
          <p:spPr bwMode="auto">
            <a:xfrm>
              <a:off x="1259632" y="3429000"/>
              <a:ext cx="7559675" cy="304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PMingLiU" pitchFamily="2" charset="-120"/>
                </a:defRPr>
              </a:lvl1pPr>
              <a:lvl2pPr marL="742950" indent="-285750" eaLnBrk="0" hangingPunct="0">
                <a:defRPr sz="2400">
                  <a:solidFill>
                    <a:schemeClr val="tx1"/>
                  </a:solidFill>
                  <a:latin typeface="Times New Roman" pitchFamily="18" charset="0"/>
                  <a:ea typeface="PMingLiU" pitchFamily="2" charset="-120"/>
                </a:defRPr>
              </a:lvl2pPr>
              <a:lvl3pPr marL="1143000" indent="-228600" eaLnBrk="0" hangingPunct="0">
                <a:defRPr sz="2400">
                  <a:solidFill>
                    <a:schemeClr val="tx1"/>
                  </a:solidFill>
                  <a:latin typeface="Times New Roman" pitchFamily="18" charset="0"/>
                  <a:ea typeface="PMingLiU" pitchFamily="2" charset="-120"/>
                </a:defRPr>
              </a:lvl3pPr>
              <a:lvl4pPr marL="1600200" indent="-228600" eaLnBrk="0" hangingPunct="0">
                <a:defRPr sz="2400">
                  <a:solidFill>
                    <a:schemeClr val="tx1"/>
                  </a:solidFill>
                  <a:latin typeface="Times New Roman" pitchFamily="18" charset="0"/>
                  <a:ea typeface="PMingLiU" pitchFamily="2" charset="-120"/>
                </a:defRPr>
              </a:lvl4pPr>
              <a:lvl5pPr marL="2057400" indent="-228600" eaLnBrk="0" hangingPunct="0">
                <a:defRPr sz="2400">
                  <a:solidFill>
                    <a:schemeClr val="tx1"/>
                  </a:solidFill>
                  <a:latin typeface="Times New Roman" pitchFamily="18" charset="0"/>
                  <a:ea typeface="PMingLiU" pitchFamily="2" charset="-120"/>
                </a:defRPr>
              </a:lvl5pPr>
              <a:lvl6pPr marL="25146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6pPr>
              <a:lvl7pPr marL="29718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7pPr>
              <a:lvl8pPr marL="34290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8pPr>
              <a:lvl9pPr marL="38862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9pPr>
            </a:lstStyle>
            <a:p>
              <a:pPr eaLnBrk="1" hangingPunct="1">
                <a:spcBef>
                  <a:spcPts val="1000"/>
                </a:spcBef>
              </a:pPr>
              <a:r>
                <a:rPr lang="zh-CN" altLang="en-US" dirty="0" smtClean="0">
                  <a:solidFill>
                    <a:srgbClr val="03001A"/>
                  </a:solidFill>
                  <a:ea typeface="宋体" pitchFamily="2" charset="-122"/>
                  <a:cs typeface="Times New Roman" pitchFamily="18" charset="0"/>
                </a:rPr>
                <a:t>输入</a:t>
              </a:r>
              <a:r>
                <a:rPr lang="en-US" altLang="zh-CN" dirty="0" smtClean="0">
                  <a:solidFill>
                    <a:srgbClr val="03001A"/>
                  </a:solidFill>
                  <a:ea typeface="宋体" pitchFamily="2" charset="-122"/>
                  <a:cs typeface="Times New Roman" pitchFamily="18" charset="0"/>
                </a:rPr>
                <a:t>:  data, index, value</a:t>
              </a:r>
            </a:p>
            <a:p>
              <a:pPr eaLnBrk="1" hangingPunct="1"/>
              <a:r>
                <a:rPr lang="zh-CN" altLang="en-US" dirty="0" smtClean="0">
                  <a:solidFill>
                    <a:srgbClr val="03001A"/>
                  </a:solidFill>
                  <a:ea typeface="宋体" pitchFamily="2" charset="-122"/>
                  <a:cs typeface="Times New Roman" pitchFamily="18" charset="0"/>
                </a:rPr>
                <a:t>输出</a:t>
              </a:r>
              <a:r>
                <a:rPr lang="en-US" altLang="zh-CN" dirty="0" smtClean="0">
                  <a:solidFill>
                    <a:srgbClr val="03001A"/>
                  </a:solidFill>
                  <a:ea typeface="宋体" pitchFamily="2" charset="-122"/>
                  <a:cs typeface="Times New Roman" pitchFamily="18" charset="0"/>
                </a:rPr>
                <a:t>:  </a:t>
              </a:r>
              <a:r>
                <a:rPr lang="zh-CN" altLang="en-US" dirty="0" smtClean="0">
                  <a:solidFill>
                    <a:srgbClr val="03001A"/>
                  </a:solidFill>
                  <a:ea typeface="宋体" pitchFamily="2" charset="-122"/>
                  <a:cs typeface="Times New Roman" pitchFamily="18" charset="0"/>
                </a:rPr>
                <a:t>分割的子数据集</a:t>
              </a:r>
              <a:r>
                <a:rPr lang="en-US" altLang="zh-CN" dirty="0" err="1" smtClean="0">
                  <a:solidFill>
                    <a:srgbClr val="03001A"/>
                  </a:solidFill>
                  <a:ea typeface="宋体" pitchFamily="2" charset="-122"/>
                  <a:cs typeface="Times New Roman" pitchFamily="18" charset="0"/>
                </a:rPr>
                <a:t>splitData</a:t>
              </a:r>
              <a:endParaRPr lang="en-US" altLang="zh-CN" dirty="0" smtClean="0">
                <a:solidFill>
                  <a:srgbClr val="03001A"/>
                </a:solidFill>
                <a:ea typeface="宋体" pitchFamily="2" charset="-122"/>
                <a:cs typeface="Times New Roman" pitchFamily="18" charset="0"/>
              </a:endParaRPr>
            </a:p>
            <a:p>
              <a:pPr eaLnBrk="1" hangingPunct="1"/>
              <a:r>
                <a:rPr lang="en-US" altLang="zh-CN" dirty="0" err="1" smtClean="0">
                  <a:solidFill>
                    <a:srgbClr val="03001A"/>
                  </a:solidFill>
                  <a:ea typeface="宋体" pitchFamily="2" charset="-122"/>
                  <a:cs typeface="Times New Roman" pitchFamily="18" charset="0"/>
                </a:rPr>
                <a:t>splitData</a:t>
              </a:r>
              <a:r>
                <a:rPr lang="zh-CN" altLang="en-US" dirty="0">
                  <a:solidFill>
                    <a:srgbClr val="03001A"/>
                  </a:solidFill>
                  <a:latin typeface="宋体" pitchFamily="2" charset="-122"/>
                  <a:ea typeface="宋体" pitchFamily="2" charset="-122"/>
                </a:rPr>
                <a:t>初始化为</a:t>
              </a:r>
              <a:r>
                <a:rPr lang="zh-CN" altLang="en-US" dirty="0" smtClean="0">
                  <a:solidFill>
                    <a:srgbClr val="03001A"/>
                  </a:solidFill>
                  <a:latin typeface="宋体" pitchFamily="2" charset="-122"/>
                  <a:ea typeface="宋体" pitchFamily="2" charset="-122"/>
                </a:rPr>
                <a:t>空</a:t>
              </a:r>
              <a:r>
                <a:rPr lang="zh-CN" altLang="en-US" dirty="0">
                  <a:solidFill>
                    <a:srgbClr val="03001A"/>
                  </a:solidFill>
                  <a:latin typeface="宋体" pitchFamily="2" charset="-122"/>
                  <a:ea typeface="宋体" pitchFamily="2" charset="-122"/>
                </a:rPr>
                <a:t>列表</a:t>
              </a:r>
              <a:endParaRPr lang="en-US" altLang="zh-CN" dirty="0">
                <a:solidFill>
                  <a:srgbClr val="03001A"/>
                </a:solidFill>
                <a:latin typeface="宋体" pitchFamily="2" charset="-122"/>
                <a:ea typeface="宋体" pitchFamily="2" charset="-122"/>
              </a:endParaRPr>
            </a:p>
            <a:p>
              <a:pPr eaLnBrk="1" hangingPunct="1"/>
              <a:r>
                <a:rPr lang="zh-CN" altLang="en-US" dirty="0">
                  <a:solidFill>
                    <a:srgbClr val="03001A"/>
                  </a:solidFill>
                  <a:latin typeface="宋体" pitchFamily="2" charset="-122"/>
                  <a:ea typeface="宋体" pitchFamily="2" charset="-122"/>
                </a:rPr>
                <a:t>对样本集</a:t>
              </a:r>
              <a:r>
                <a:rPr lang="en-US" altLang="zh-CN" dirty="0">
                  <a:solidFill>
                    <a:srgbClr val="03001A"/>
                  </a:solidFill>
                  <a:ea typeface="宋体" pitchFamily="2" charset="-122"/>
                  <a:cs typeface="Times New Roman" pitchFamily="18" charset="0"/>
                </a:rPr>
                <a:t>data</a:t>
              </a:r>
              <a:r>
                <a:rPr lang="zh-CN" altLang="en-US" dirty="0">
                  <a:solidFill>
                    <a:srgbClr val="03001A"/>
                  </a:solidFill>
                  <a:latin typeface="宋体" pitchFamily="2" charset="-122"/>
                  <a:ea typeface="宋体" pitchFamily="2" charset="-122"/>
                </a:rPr>
                <a:t>的每一行：</a:t>
              </a:r>
              <a:endParaRPr lang="en-US" altLang="zh-CN" dirty="0">
                <a:solidFill>
                  <a:srgbClr val="03001A"/>
                </a:solidFill>
                <a:latin typeface="宋体" pitchFamily="2" charset="-122"/>
                <a:ea typeface="宋体" pitchFamily="2" charset="-122"/>
              </a:endParaRPr>
            </a:p>
            <a:p>
              <a:pPr eaLnBrk="1" hangingPunct="1"/>
              <a:r>
                <a:rPr lang="en-US" altLang="zh-CN" dirty="0">
                  <a:solidFill>
                    <a:srgbClr val="03001A"/>
                  </a:solidFill>
                  <a:latin typeface="宋体" pitchFamily="2" charset="-122"/>
                  <a:ea typeface="宋体" pitchFamily="2" charset="-122"/>
                </a:rPr>
                <a:t>	</a:t>
              </a:r>
              <a:r>
                <a:rPr lang="zh-CN" altLang="en-US" dirty="0">
                  <a:solidFill>
                    <a:srgbClr val="03001A"/>
                  </a:solidFill>
                  <a:latin typeface="宋体" pitchFamily="2" charset="-122"/>
                  <a:ea typeface="宋体" pitchFamily="2" charset="-122"/>
                </a:rPr>
                <a:t>如果该行第</a:t>
              </a:r>
              <a:r>
                <a:rPr lang="en-US" altLang="zh-CN" dirty="0">
                  <a:solidFill>
                    <a:srgbClr val="03001A"/>
                  </a:solidFill>
                  <a:ea typeface="宋体" pitchFamily="2" charset="-122"/>
                  <a:cs typeface="Times New Roman" pitchFamily="18" charset="0"/>
                </a:rPr>
                <a:t>index</a:t>
              </a:r>
              <a:r>
                <a:rPr lang="zh-CN" altLang="en-US" dirty="0">
                  <a:solidFill>
                    <a:srgbClr val="03001A"/>
                  </a:solidFill>
                  <a:latin typeface="宋体" pitchFamily="2" charset="-122"/>
                  <a:ea typeface="宋体" pitchFamily="2" charset="-122"/>
                </a:rPr>
                <a:t>个</a:t>
              </a:r>
              <a:r>
                <a:rPr lang="zh-CN" altLang="en-US" dirty="0" smtClean="0">
                  <a:solidFill>
                    <a:srgbClr val="03001A"/>
                  </a:solidFill>
                  <a:latin typeface="宋体" pitchFamily="2" charset="-122"/>
                  <a:ea typeface="宋体" pitchFamily="2" charset="-122"/>
                </a:rPr>
                <a:t>特征</a:t>
              </a:r>
              <a:r>
                <a:rPr lang="zh-CN" altLang="en-US" dirty="0">
                  <a:solidFill>
                    <a:srgbClr val="03001A"/>
                  </a:solidFill>
                  <a:latin typeface="宋体" pitchFamily="2" charset="-122"/>
                  <a:ea typeface="宋体" pitchFamily="2" charset="-122"/>
                </a:rPr>
                <a:t>等于</a:t>
              </a:r>
              <a:r>
                <a:rPr lang="en-US" altLang="zh-CN" dirty="0" smtClean="0">
                  <a:solidFill>
                    <a:srgbClr val="03001A"/>
                  </a:solidFill>
                  <a:ea typeface="宋体" pitchFamily="2" charset="-122"/>
                  <a:cs typeface="Times New Roman" pitchFamily="18" charset="0"/>
                </a:rPr>
                <a:t>value</a:t>
              </a:r>
              <a:r>
                <a:rPr lang="en-US" altLang="zh-CN" dirty="0">
                  <a:solidFill>
                    <a:srgbClr val="03001A"/>
                  </a:solidFill>
                  <a:latin typeface="宋体" pitchFamily="2" charset="-122"/>
                  <a:ea typeface="宋体" pitchFamily="2" charset="-122"/>
                </a:rPr>
                <a:t>:</a:t>
              </a:r>
            </a:p>
            <a:p>
              <a:pPr eaLnBrk="1" hangingPunct="1"/>
              <a:r>
                <a:rPr lang="en-US" altLang="zh-CN" dirty="0">
                  <a:solidFill>
                    <a:srgbClr val="03001A"/>
                  </a:solidFill>
                  <a:latin typeface="宋体" pitchFamily="2" charset="-122"/>
                  <a:ea typeface="宋体" pitchFamily="2" charset="-122"/>
                </a:rPr>
                <a:t>		</a:t>
              </a:r>
              <a:r>
                <a:rPr lang="zh-CN" altLang="en-US" dirty="0">
                  <a:solidFill>
                    <a:srgbClr val="03001A"/>
                  </a:solidFill>
                  <a:latin typeface="宋体" pitchFamily="2" charset="-122"/>
                  <a:ea typeface="宋体" pitchFamily="2" charset="-122"/>
                </a:rPr>
                <a:t>删除该特征</a:t>
              </a:r>
              <a:endParaRPr lang="en-US" altLang="zh-CN" dirty="0">
                <a:solidFill>
                  <a:srgbClr val="03001A"/>
                </a:solidFill>
                <a:latin typeface="宋体" pitchFamily="2" charset="-122"/>
                <a:ea typeface="宋体" pitchFamily="2" charset="-122"/>
              </a:endParaRPr>
            </a:p>
            <a:p>
              <a:pPr eaLnBrk="1" hangingPunct="1"/>
              <a:r>
                <a:rPr lang="en-US" altLang="zh-CN" dirty="0">
                  <a:solidFill>
                    <a:srgbClr val="03001A"/>
                  </a:solidFill>
                  <a:latin typeface="宋体" pitchFamily="2" charset="-122"/>
                  <a:ea typeface="宋体" pitchFamily="2" charset="-122"/>
                </a:rPr>
                <a:t>		</a:t>
              </a:r>
              <a:r>
                <a:rPr lang="zh-CN" altLang="en-US" dirty="0">
                  <a:solidFill>
                    <a:srgbClr val="03001A"/>
                  </a:solidFill>
                  <a:latin typeface="宋体" pitchFamily="2" charset="-122"/>
                  <a:ea typeface="宋体" pitchFamily="2" charset="-122"/>
                </a:rPr>
                <a:t>添加到</a:t>
              </a:r>
              <a:r>
                <a:rPr lang="en-US" altLang="zh-CN" dirty="0" err="1">
                  <a:solidFill>
                    <a:srgbClr val="03001A"/>
                  </a:solidFill>
                  <a:ea typeface="宋体" pitchFamily="2" charset="-122"/>
                  <a:cs typeface="Times New Roman" pitchFamily="18" charset="0"/>
                </a:rPr>
                <a:t>splitData</a:t>
              </a:r>
              <a:endParaRPr lang="en-US" altLang="zh-CN" dirty="0">
                <a:solidFill>
                  <a:srgbClr val="03001A"/>
                </a:solidFill>
                <a:ea typeface="宋体" pitchFamily="2" charset="-122"/>
                <a:cs typeface="Times New Roman" pitchFamily="18" charset="0"/>
              </a:endParaRPr>
            </a:p>
            <a:p>
              <a:pPr eaLnBrk="1" hangingPunct="1"/>
              <a:r>
                <a:rPr lang="zh-CN" altLang="en-US" dirty="0" smtClean="0">
                  <a:solidFill>
                    <a:srgbClr val="03001A"/>
                  </a:solidFill>
                  <a:latin typeface="宋体" pitchFamily="2" charset="-122"/>
                  <a:ea typeface="宋体" pitchFamily="2" charset="-122"/>
                </a:rPr>
                <a:t>返回</a:t>
              </a:r>
              <a:r>
                <a:rPr lang="en-US" altLang="zh-CN" dirty="0" err="1">
                  <a:solidFill>
                    <a:srgbClr val="03001A"/>
                  </a:solidFill>
                  <a:ea typeface="宋体" pitchFamily="2" charset="-122"/>
                  <a:cs typeface="Times New Roman" pitchFamily="18" charset="0"/>
                </a:rPr>
                <a:t>splitData</a:t>
              </a:r>
              <a:endParaRPr lang="zh-CN" altLang="en-US" dirty="0">
                <a:solidFill>
                  <a:srgbClr val="03001A"/>
                </a:solidFill>
                <a:ea typeface="宋体" pitchFamily="2" charset="-122"/>
                <a:cs typeface="Times New Roman" pitchFamily="18" charset="0"/>
              </a:endParaRPr>
            </a:p>
          </p:txBody>
        </p:sp>
        <p:sp>
          <p:nvSpPr>
            <p:cNvPr id="51206" name="TextBox 4"/>
            <p:cNvSpPr txBox="1">
              <a:spLocks noChangeArrowheads="1"/>
            </p:cNvSpPr>
            <p:nvPr/>
          </p:nvSpPr>
          <p:spPr bwMode="auto">
            <a:xfrm>
              <a:off x="1259632" y="2967335"/>
              <a:ext cx="3031599" cy="461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PMingLiU" pitchFamily="2" charset="-120"/>
                </a:defRPr>
              </a:lvl1pPr>
              <a:lvl2pPr marL="742950" indent="-285750" eaLnBrk="0" hangingPunct="0">
                <a:defRPr sz="2400">
                  <a:solidFill>
                    <a:schemeClr val="tx1"/>
                  </a:solidFill>
                  <a:latin typeface="Times New Roman" pitchFamily="18" charset="0"/>
                  <a:ea typeface="PMingLiU" pitchFamily="2" charset="-120"/>
                </a:defRPr>
              </a:lvl2pPr>
              <a:lvl3pPr marL="1143000" indent="-228600" eaLnBrk="0" hangingPunct="0">
                <a:defRPr sz="2400">
                  <a:solidFill>
                    <a:schemeClr val="tx1"/>
                  </a:solidFill>
                  <a:latin typeface="Times New Roman" pitchFamily="18" charset="0"/>
                  <a:ea typeface="PMingLiU" pitchFamily="2" charset="-120"/>
                </a:defRPr>
              </a:lvl3pPr>
              <a:lvl4pPr marL="1600200" indent="-228600" eaLnBrk="0" hangingPunct="0">
                <a:defRPr sz="2400">
                  <a:solidFill>
                    <a:schemeClr val="tx1"/>
                  </a:solidFill>
                  <a:latin typeface="Times New Roman" pitchFamily="18" charset="0"/>
                  <a:ea typeface="PMingLiU" pitchFamily="2" charset="-120"/>
                </a:defRPr>
              </a:lvl4pPr>
              <a:lvl5pPr marL="2057400" indent="-228600" eaLnBrk="0" hangingPunct="0">
                <a:defRPr sz="2400">
                  <a:solidFill>
                    <a:schemeClr val="tx1"/>
                  </a:solidFill>
                  <a:latin typeface="Times New Roman" pitchFamily="18" charset="0"/>
                  <a:ea typeface="PMingLiU" pitchFamily="2" charset="-120"/>
                </a:defRPr>
              </a:lvl5pPr>
              <a:lvl6pPr marL="25146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6pPr>
              <a:lvl7pPr marL="29718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7pPr>
              <a:lvl8pPr marL="34290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8pPr>
              <a:lvl9pPr marL="38862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9pPr>
            </a:lstStyle>
            <a:p>
              <a:pPr eaLnBrk="1" hangingPunct="1"/>
              <a:r>
                <a:rPr lang="en-US" altLang="zh-CN" b="1" dirty="0" err="1" smtClean="0">
                  <a:solidFill>
                    <a:srgbClr val="03001A"/>
                  </a:solidFill>
                  <a:ea typeface="宋体" pitchFamily="2" charset="-122"/>
                  <a:cs typeface="Times New Roman" pitchFamily="18" charset="0"/>
                  <a:sym typeface="Wingdings" pitchFamily="2" charset="2"/>
                </a:rPr>
                <a:t>split_data</a:t>
              </a:r>
              <a:r>
                <a:rPr lang="zh-CN" altLang="en-US" b="1" dirty="0" smtClean="0">
                  <a:solidFill>
                    <a:srgbClr val="03001A"/>
                  </a:solidFill>
                  <a:latin typeface="宋体" pitchFamily="2" charset="-122"/>
                  <a:ea typeface="宋体" pitchFamily="2" charset="-122"/>
                  <a:sym typeface="Wingdings" pitchFamily="2" charset="2"/>
                </a:rPr>
                <a:t>函数流程：</a:t>
              </a:r>
              <a:endParaRPr lang="zh-CN" altLang="en-US" b="1" dirty="0">
                <a:solidFill>
                  <a:srgbClr val="03001A"/>
                </a:solidFill>
                <a:cs typeface="Times New Roman" pitchFamily="18" charset="0"/>
              </a:endParaRPr>
            </a:p>
          </p:txBody>
        </p:sp>
        <p:cxnSp>
          <p:nvCxnSpPr>
            <p:cNvPr id="8" name="直接连接符 7"/>
            <p:cNvCxnSpPr/>
            <p:nvPr/>
          </p:nvCxnSpPr>
          <p:spPr>
            <a:xfrm>
              <a:off x="1404094" y="3429258"/>
              <a:ext cx="7056438" cy="0"/>
            </a:xfrm>
            <a:prstGeom prst="line">
              <a:avLst/>
            </a:prstGeom>
          </p:spPr>
          <p:style>
            <a:lnRef idx="3">
              <a:schemeClr val="accent4"/>
            </a:lnRef>
            <a:fillRef idx="0">
              <a:schemeClr val="accent4"/>
            </a:fillRef>
            <a:effectRef idx="2">
              <a:schemeClr val="accent4"/>
            </a:effectRef>
            <a:fontRef idx="minor">
              <a:schemeClr val="tx1"/>
            </a:fontRef>
          </p:style>
        </p:cxnSp>
      </p:grpSp>
      <p:sp>
        <p:nvSpPr>
          <p:cNvPr id="2" name="标题 1"/>
          <p:cNvSpPr>
            <a:spLocks noGrp="1"/>
          </p:cNvSpPr>
          <p:nvPr>
            <p:ph type="title" idx="4294967295"/>
          </p:nvPr>
        </p:nvSpPr>
        <p:spPr>
          <a:xfrm>
            <a:off x="457200" y="274638"/>
            <a:ext cx="8229600" cy="633412"/>
          </a:xfrm>
          <a:prstGeom prst="rect">
            <a:avLst/>
          </a:prstGeom>
        </p:spPr>
        <p:txBody>
          <a:bodyPr/>
          <a:lstStyle/>
          <a:p>
            <a:pPr rtl="0" eaLnBrk="1" latinLnBrk="0" hangingPunct="1"/>
            <a:r>
              <a:rPr lang="en-US" altLang="zh-CN" sz="4000" b="1" dirty="0">
                <a:solidFill>
                  <a:srgbClr val="03001A"/>
                </a:solidFill>
                <a:latin typeface="黑体" pitchFamily="49" charset="-122"/>
                <a:ea typeface="黑体" pitchFamily="49" charset="-122"/>
              </a:rPr>
              <a:t>3.2 </a:t>
            </a:r>
            <a:r>
              <a:rPr lang="en-US" altLang="zh-CN" sz="4000" b="1" dirty="0" err="1" smtClean="0">
                <a:solidFill>
                  <a:srgbClr val="03001A"/>
                </a:solidFill>
                <a:latin typeface="黑体" pitchFamily="49" charset="-122"/>
                <a:ea typeface="黑体" pitchFamily="49" charset="-122"/>
              </a:rPr>
              <a:t>split_data</a:t>
            </a:r>
            <a:r>
              <a:rPr lang="zh-CN" altLang="zh-CN" sz="4000" b="1" dirty="0" smtClean="0">
                <a:solidFill>
                  <a:srgbClr val="03001A"/>
                </a:solidFill>
                <a:latin typeface="黑体" pitchFamily="49" charset="-122"/>
                <a:ea typeface="黑体" pitchFamily="49" charset="-122"/>
              </a:rPr>
              <a:t>函数</a:t>
            </a:r>
            <a:r>
              <a:rPr lang="zh-CN" altLang="zh-CN" sz="4000" b="1" dirty="0">
                <a:solidFill>
                  <a:srgbClr val="03001A"/>
                </a:solidFill>
                <a:latin typeface="黑体" pitchFamily="49" charset="-122"/>
                <a:ea typeface="黑体" pitchFamily="49" charset="-122"/>
              </a:rPr>
              <a:t>：</a:t>
            </a:r>
          </a:p>
        </p:txBody>
      </p:sp>
    </p:spTree>
    <p:extLst>
      <p:ext uri="{BB962C8B-B14F-4D97-AF65-F5344CB8AC3E}">
        <p14:creationId xmlns:p14="http://schemas.microsoft.com/office/powerpoint/2010/main" val="80921820"/>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26" name="组合 2"/>
          <p:cNvGrpSpPr>
            <a:grpSpLocks/>
          </p:cNvGrpSpPr>
          <p:nvPr/>
        </p:nvGrpSpPr>
        <p:grpSpPr bwMode="auto">
          <a:xfrm>
            <a:off x="827584" y="1144653"/>
            <a:ext cx="7272808" cy="1569663"/>
            <a:chOff x="1331913" y="4868863"/>
            <a:chExt cx="6769100" cy="1222630"/>
          </a:xfrm>
        </p:grpSpPr>
        <p:cxnSp>
          <p:nvCxnSpPr>
            <p:cNvPr id="4" name="直接连接符 3"/>
            <p:cNvCxnSpPr/>
            <p:nvPr/>
          </p:nvCxnSpPr>
          <p:spPr>
            <a:xfrm>
              <a:off x="1331913" y="4868863"/>
              <a:ext cx="6769100" cy="0"/>
            </a:xfrm>
            <a:prstGeom prst="line">
              <a:avLst/>
            </a:prstGeom>
          </p:spPr>
          <p:style>
            <a:lnRef idx="3">
              <a:schemeClr val="dk1"/>
            </a:lnRef>
            <a:fillRef idx="0">
              <a:schemeClr val="dk1"/>
            </a:fillRef>
            <a:effectRef idx="2">
              <a:schemeClr val="dk1"/>
            </a:effectRef>
            <a:fontRef idx="minor">
              <a:schemeClr val="tx1"/>
            </a:fontRef>
          </p:style>
        </p:cxnSp>
        <p:cxnSp>
          <p:nvCxnSpPr>
            <p:cNvPr id="5" name="直接连接符 4"/>
            <p:cNvCxnSpPr/>
            <p:nvPr/>
          </p:nvCxnSpPr>
          <p:spPr>
            <a:xfrm flipH="1">
              <a:off x="4571950" y="4868863"/>
              <a:ext cx="50" cy="1106249"/>
            </a:xfrm>
            <a:prstGeom prst="line">
              <a:avLst/>
            </a:prstGeom>
          </p:spPr>
          <p:style>
            <a:lnRef idx="3">
              <a:schemeClr val="dk1"/>
            </a:lnRef>
            <a:fillRef idx="0">
              <a:schemeClr val="dk1"/>
            </a:fillRef>
            <a:effectRef idx="2">
              <a:schemeClr val="dk1"/>
            </a:effectRef>
            <a:fontRef idx="minor">
              <a:schemeClr val="tx1"/>
            </a:fontRef>
          </p:style>
        </p:cxnSp>
        <p:grpSp>
          <p:nvGrpSpPr>
            <p:cNvPr id="52230" name="组合 9"/>
            <p:cNvGrpSpPr>
              <a:grpSpLocks/>
            </p:cNvGrpSpPr>
            <p:nvPr/>
          </p:nvGrpSpPr>
          <p:grpSpPr bwMode="auto">
            <a:xfrm>
              <a:off x="1331913" y="4868865"/>
              <a:ext cx="6696075" cy="1222628"/>
              <a:chOff x="1331640" y="4869160"/>
              <a:chExt cx="6696744" cy="1222334"/>
            </a:xfrm>
          </p:grpSpPr>
          <p:sp>
            <p:nvSpPr>
              <p:cNvPr id="52231" name="TextBox 1"/>
              <p:cNvSpPr txBox="1">
                <a:spLocks noChangeArrowheads="1"/>
              </p:cNvSpPr>
              <p:nvPr/>
            </p:nvSpPr>
            <p:spPr bwMode="auto">
              <a:xfrm>
                <a:off x="1331640" y="4869160"/>
                <a:ext cx="3240360" cy="1222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PMingLiU" pitchFamily="2" charset="-120"/>
                  </a:defRPr>
                </a:lvl1pPr>
                <a:lvl2pPr marL="742950" indent="-285750" eaLnBrk="0" hangingPunct="0">
                  <a:defRPr sz="2400">
                    <a:solidFill>
                      <a:schemeClr val="tx1"/>
                    </a:solidFill>
                    <a:latin typeface="Times New Roman" pitchFamily="18" charset="0"/>
                    <a:ea typeface="PMingLiU" pitchFamily="2" charset="-120"/>
                  </a:defRPr>
                </a:lvl2pPr>
                <a:lvl3pPr marL="1143000" indent="-228600" eaLnBrk="0" hangingPunct="0">
                  <a:defRPr sz="2400">
                    <a:solidFill>
                      <a:schemeClr val="tx1"/>
                    </a:solidFill>
                    <a:latin typeface="Times New Roman" pitchFamily="18" charset="0"/>
                    <a:ea typeface="PMingLiU" pitchFamily="2" charset="-120"/>
                  </a:defRPr>
                </a:lvl3pPr>
                <a:lvl4pPr marL="1600200" indent="-228600" eaLnBrk="0" hangingPunct="0">
                  <a:defRPr sz="2400">
                    <a:solidFill>
                      <a:schemeClr val="tx1"/>
                    </a:solidFill>
                    <a:latin typeface="Times New Roman" pitchFamily="18" charset="0"/>
                    <a:ea typeface="PMingLiU" pitchFamily="2" charset="-120"/>
                  </a:defRPr>
                </a:lvl4pPr>
                <a:lvl5pPr marL="2057400" indent="-228600" eaLnBrk="0" hangingPunct="0">
                  <a:defRPr sz="2400">
                    <a:solidFill>
                      <a:schemeClr val="tx1"/>
                    </a:solidFill>
                    <a:latin typeface="Times New Roman" pitchFamily="18" charset="0"/>
                    <a:ea typeface="PMingLiU" pitchFamily="2" charset="-120"/>
                  </a:defRPr>
                </a:lvl5pPr>
                <a:lvl6pPr marL="25146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6pPr>
                <a:lvl7pPr marL="29718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7pPr>
                <a:lvl8pPr marL="34290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8pPr>
                <a:lvl9pPr marL="38862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9pPr>
              </a:lstStyle>
              <a:p>
                <a:pPr eaLnBrk="1" hangingPunct="1"/>
                <a:r>
                  <a:rPr lang="zh-CN" altLang="en-US" dirty="0">
                    <a:solidFill>
                      <a:schemeClr val="tx2">
                        <a:lumMod val="95000"/>
                        <a:lumOff val="5000"/>
                      </a:schemeClr>
                    </a:solidFill>
                    <a:latin typeface="宋体" pitchFamily="2" charset="-122"/>
                    <a:ea typeface="宋体" pitchFamily="2" charset="-122"/>
                  </a:rPr>
                  <a:t>删除一行中的某个值：</a:t>
                </a:r>
                <a:endParaRPr lang="en-US" altLang="zh-CN" dirty="0">
                  <a:solidFill>
                    <a:schemeClr val="tx2">
                      <a:lumMod val="95000"/>
                      <a:lumOff val="5000"/>
                    </a:schemeClr>
                  </a:solidFill>
                  <a:latin typeface="宋体" pitchFamily="2" charset="-122"/>
                  <a:ea typeface="宋体" pitchFamily="2" charset="-122"/>
                </a:endParaRPr>
              </a:p>
              <a:p>
                <a:pPr eaLnBrk="1" hangingPunct="1"/>
                <a:r>
                  <a:rPr lang="en-US" altLang="zh-CN" dirty="0">
                    <a:solidFill>
                      <a:schemeClr val="tx2">
                        <a:lumMod val="95000"/>
                        <a:lumOff val="5000"/>
                      </a:schemeClr>
                    </a:solidFill>
                    <a:ea typeface="宋体" pitchFamily="2" charset="-122"/>
                    <a:cs typeface="Times New Roman" pitchFamily="18" charset="0"/>
                  </a:rPr>
                  <a:t>a=[3,2,1,0];index=2</a:t>
                </a:r>
              </a:p>
              <a:p>
                <a:pPr eaLnBrk="1" hangingPunct="1"/>
                <a:r>
                  <a:rPr lang="en-US" altLang="zh-CN" dirty="0">
                    <a:solidFill>
                      <a:schemeClr val="tx2">
                        <a:lumMod val="95000"/>
                        <a:lumOff val="5000"/>
                      </a:schemeClr>
                    </a:solidFill>
                    <a:latin typeface="宋体" pitchFamily="2" charset="-122"/>
                    <a:ea typeface="宋体" pitchFamily="2" charset="-122"/>
                  </a:rPr>
                  <a:t>#</a:t>
                </a:r>
                <a:r>
                  <a:rPr lang="zh-CN" altLang="en-US" dirty="0">
                    <a:solidFill>
                      <a:schemeClr val="tx2">
                        <a:lumMod val="95000"/>
                        <a:lumOff val="5000"/>
                      </a:schemeClr>
                    </a:solidFill>
                    <a:latin typeface="宋体" pitchFamily="2" charset="-122"/>
                    <a:ea typeface="宋体" pitchFamily="2" charset="-122"/>
                  </a:rPr>
                  <a:t>删除第</a:t>
                </a:r>
                <a:r>
                  <a:rPr lang="en-US" altLang="zh-CN" dirty="0">
                    <a:solidFill>
                      <a:schemeClr val="tx2">
                        <a:lumMod val="95000"/>
                        <a:lumOff val="5000"/>
                      </a:schemeClr>
                    </a:solidFill>
                    <a:ea typeface="宋体" pitchFamily="2" charset="-122"/>
                    <a:cs typeface="Times New Roman" pitchFamily="18" charset="0"/>
                  </a:rPr>
                  <a:t>index</a:t>
                </a:r>
                <a:r>
                  <a:rPr lang="zh-CN" altLang="en-US" dirty="0">
                    <a:solidFill>
                      <a:schemeClr val="tx2">
                        <a:lumMod val="95000"/>
                        <a:lumOff val="5000"/>
                      </a:schemeClr>
                    </a:solidFill>
                    <a:latin typeface="宋体" pitchFamily="2" charset="-122"/>
                    <a:ea typeface="宋体" pitchFamily="2" charset="-122"/>
                  </a:rPr>
                  <a:t>个值</a:t>
                </a:r>
                <a:endParaRPr lang="en-US" altLang="zh-CN" dirty="0">
                  <a:solidFill>
                    <a:schemeClr val="tx2">
                      <a:lumMod val="95000"/>
                      <a:lumOff val="5000"/>
                    </a:schemeClr>
                  </a:solidFill>
                  <a:latin typeface="宋体" pitchFamily="2" charset="-122"/>
                  <a:ea typeface="宋体" pitchFamily="2" charset="-122"/>
                </a:endParaRPr>
              </a:p>
              <a:p>
                <a:pPr eaLnBrk="1" hangingPunct="1"/>
                <a:r>
                  <a:rPr lang="en-US" altLang="zh-CN" dirty="0">
                    <a:solidFill>
                      <a:schemeClr val="tx2">
                        <a:lumMod val="95000"/>
                        <a:lumOff val="5000"/>
                      </a:schemeClr>
                    </a:solidFill>
                    <a:ea typeface="宋体" pitchFamily="2" charset="-122"/>
                    <a:cs typeface="Times New Roman" pitchFamily="18" charset="0"/>
                  </a:rPr>
                  <a:t>del(a[index])</a:t>
                </a:r>
                <a:endParaRPr lang="zh-CN" altLang="en-US" dirty="0">
                  <a:solidFill>
                    <a:schemeClr val="tx2">
                      <a:lumMod val="95000"/>
                      <a:lumOff val="5000"/>
                    </a:schemeClr>
                  </a:solidFill>
                  <a:ea typeface="宋体" pitchFamily="2" charset="-122"/>
                  <a:cs typeface="Times New Roman" pitchFamily="18" charset="0"/>
                </a:endParaRPr>
              </a:p>
            </p:txBody>
          </p:sp>
          <p:sp>
            <p:nvSpPr>
              <p:cNvPr id="52232" name="TextBox 8"/>
              <p:cNvSpPr txBox="1">
                <a:spLocks noChangeArrowheads="1"/>
              </p:cNvSpPr>
              <p:nvPr/>
            </p:nvSpPr>
            <p:spPr bwMode="auto">
              <a:xfrm>
                <a:off x="4572000" y="4869160"/>
                <a:ext cx="3456384" cy="934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PMingLiU" pitchFamily="2" charset="-120"/>
                  </a:defRPr>
                </a:lvl1pPr>
                <a:lvl2pPr marL="742950" indent="-285750" eaLnBrk="0" hangingPunct="0">
                  <a:defRPr sz="2400">
                    <a:solidFill>
                      <a:schemeClr val="tx1"/>
                    </a:solidFill>
                    <a:latin typeface="Times New Roman" pitchFamily="18" charset="0"/>
                    <a:ea typeface="PMingLiU" pitchFamily="2" charset="-120"/>
                  </a:defRPr>
                </a:lvl2pPr>
                <a:lvl3pPr marL="1143000" indent="-228600" eaLnBrk="0" hangingPunct="0">
                  <a:defRPr sz="2400">
                    <a:solidFill>
                      <a:schemeClr val="tx1"/>
                    </a:solidFill>
                    <a:latin typeface="Times New Roman" pitchFamily="18" charset="0"/>
                    <a:ea typeface="PMingLiU" pitchFamily="2" charset="-120"/>
                  </a:defRPr>
                </a:lvl3pPr>
                <a:lvl4pPr marL="1600200" indent="-228600" eaLnBrk="0" hangingPunct="0">
                  <a:defRPr sz="2400">
                    <a:solidFill>
                      <a:schemeClr val="tx1"/>
                    </a:solidFill>
                    <a:latin typeface="Times New Roman" pitchFamily="18" charset="0"/>
                    <a:ea typeface="PMingLiU" pitchFamily="2" charset="-120"/>
                  </a:defRPr>
                </a:lvl4pPr>
                <a:lvl5pPr marL="2057400" indent="-228600" eaLnBrk="0" hangingPunct="0">
                  <a:defRPr sz="2400">
                    <a:solidFill>
                      <a:schemeClr val="tx1"/>
                    </a:solidFill>
                    <a:latin typeface="Times New Roman" pitchFamily="18" charset="0"/>
                    <a:ea typeface="PMingLiU" pitchFamily="2" charset="-120"/>
                  </a:defRPr>
                </a:lvl5pPr>
                <a:lvl6pPr marL="25146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6pPr>
                <a:lvl7pPr marL="29718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7pPr>
                <a:lvl8pPr marL="34290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8pPr>
                <a:lvl9pPr marL="38862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9pPr>
              </a:lstStyle>
              <a:p>
                <a:pPr eaLnBrk="1" hangingPunct="1"/>
                <a:r>
                  <a:rPr lang="en-US" altLang="zh-CN" dirty="0">
                    <a:solidFill>
                      <a:srgbClr val="03001A"/>
                    </a:solidFill>
                    <a:latin typeface="宋体" pitchFamily="2" charset="-122"/>
                    <a:ea typeface="宋体" pitchFamily="2" charset="-122"/>
                    <a:cs typeface="Times New Roman" pitchFamily="18" charset="0"/>
                  </a:rPr>
                  <a:t>#</a:t>
                </a:r>
                <a:r>
                  <a:rPr lang="zh-CN" altLang="en-US" dirty="0">
                    <a:solidFill>
                      <a:srgbClr val="03001A"/>
                    </a:solidFill>
                    <a:latin typeface="宋体" pitchFamily="2" charset="-122"/>
                    <a:ea typeface="宋体" pitchFamily="2" charset="-122"/>
                    <a:cs typeface="Times New Roman" pitchFamily="18" charset="0"/>
                  </a:rPr>
                  <a:t>也能删除而且更安全</a:t>
                </a:r>
                <a:endParaRPr lang="en-US" altLang="zh-CN" dirty="0">
                  <a:solidFill>
                    <a:srgbClr val="03001A"/>
                  </a:solidFill>
                  <a:latin typeface="宋体" pitchFamily="2" charset="-122"/>
                  <a:ea typeface="宋体" pitchFamily="2" charset="-122"/>
                  <a:cs typeface="Times New Roman" pitchFamily="18" charset="0"/>
                </a:endParaRPr>
              </a:p>
              <a:p>
                <a:pPr eaLnBrk="1" hangingPunct="1"/>
                <a:r>
                  <a:rPr lang="en-US" altLang="zh-CN" dirty="0">
                    <a:solidFill>
                      <a:srgbClr val="03001A"/>
                    </a:solidFill>
                    <a:ea typeface="华文楷体" pitchFamily="2" charset="-122"/>
                    <a:cs typeface="Times New Roman" pitchFamily="18" charset="0"/>
                  </a:rPr>
                  <a:t>c=a[:index]</a:t>
                </a:r>
              </a:p>
              <a:p>
                <a:pPr eaLnBrk="1" hangingPunct="1"/>
                <a:r>
                  <a:rPr lang="en-US" altLang="zh-CN" dirty="0" err="1">
                    <a:solidFill>
                      <a:srgbClr val="03001A"/>
                    </a:solidFill>
                    <a:ea typeface="华文楷体" pitchFamily="2" charset="-122"/>
                    <a:cs typeface="Times New Roman" pitchFamily="18" charset="0"/>
                  </a:rPr>
                  <a:t>c.extend</a:t>
                </a:r>
                <a:r>
                  <a:rPr lang="en-US" altLang="zh-CN" dirty="0">
                    <a:solidFill>
                      <a:srgbClr val="03001A"/>
                    </a:solidFill>
                    <a:ea typeface="华文楷体" pitchFamily="2" charset="-122"/>
                    <a:cs typeface="Times New Roman" pitchFamily="18" charset="0"/>
                  </a:rPr>
                  <a:t>(a[index+1</a:t>
                </a:r>
                <a:r>
                  <a:rPr lang="en-US" altLang="zh-CN" dirty="0" smtClean="0">
                    <a:solidFill>
                      <a:srgbClr val="03001A"/>
                    </a:solidFill>
                    <a:ea typeface="华文楷体" pitchFamily="2" charset="-122"/>
                    <a:cs typeface="Times New Roman" pitchFamily="18" charset="0"/>
                  </a:rPr>
                  <a:t>:])</a:t>
                </a:r>
                <a:endParaRPr lang="en-US" altLang="zh-CN" dirty="0">
                  <a:solidFill>
                    <a:srgbClr val="03001A"/>
                  </a:solidFill>
                  <a:ea typeface="华文楷体" pitchFamily="2" charset="-122"/>
                  <a:cs typeface="Times New Roman" pitchFamily="18" charset="0"/>
                </a:endParaRPr>
              </a:p>
            </p:txBody>
          </p:sp>
        </p:grpSp>
      </p:grpSp>
      <p:sp>
        <p:nvSpPr>
          <p:cNvPr id="2" name="标题 1"/>
          <p:cNvSpPr>
            <a:spLocks noGrp="1"/>
          </p:cNvSpPr>
          <p:nvPr>
            <p:ph type="title" idx="4294967295"/>
          </p:nvPr>
        </p:nvSpPr>
        <p:spPr>
          <a:xfrm>
            <a:off x="349188" y="2834948"/>
            <a:ext cx="8229600" cy="594052"/>
          </a:xfrm>
          <a:prstGeom prst="rect">
            <a:avLst/>
          </a:prstGeom>
        </p:spPr>
        <p:txBody>
          <a:bodyPr/>
          <a:lstStyle/>
          <a:p>
            <a:r>
              <a:rPr lang="en-US" altLang="zh-CN" sz="4000" b="1" dirty="0">
                <a:solidFill>
                  <a:srgbClr val="03001A"/>
                </a:solidFill>
                <a:latin typeface="黑体" pitchFamily="49" charset="-122"/>
                <a:ea typeface="黑体" pitchFamily="49" charset="-122"/>
              </a:rPr>
              <a:t>3.3 </a:t>
            </a:r>
            <a:r>
              <a:rPr lang="zh-CN" altLang="en-US" sz="4000" b="1" dirty="0">
                <a:solidFill>
                  <a:srgbClr val="03001A"/>
                </a:solidFill>
                <a:latin typeface="黑体" pitchFamily="49" charset="-122"/>
                <a:ea typeface="黑体" pitchFamily="49" charset="-122"/>
              </a:rPr>
              <a:t>获取</a:t>
            </a:r>
            <a:r>
              <a:rPr lang="zh-CN" altLang="zh-CN" sz="4000" b="1" dirty="0">
                <a:solidFill>
                  <a:srgbClr val="03001A"/>
                </a:solidFill>
                <a:latin typeface="黑体" pitchFamily="49" charset="-122"/>
                <a:ea typeface="黑体" pitchFamily="49" charset="-122"/>
              </a:rPr>
              <a:t>信息增益</a:t>
            </a:r>
            <a:r>
              <a:rPr lang="zh-CN" altLang="en-US" sz="4000" b="1" dirty="0">
                <a:solidFill>
                  <a:srgbClr val="03001A"/>
                </a:solidFill>
                <a:latin typeface="黑体" pitchFamily="49" charset="-122"/>
                <a:ea typeface="黑体" pitchFamily="49" charset="-122"/>
              </a:rPr>
              <a:t>最大的特征</a:t>
            </a:r>
            <a:endParaRPr lang="zh-CN" altLang="zh-CN" sz="4000" b="1" dirty="0">
              <a:solidFill>
                <a:srgbClr val="03001A"/>
              </a:solidFill>
              <a:latin typeface="黑体" pitchFamily="49" charset="-122"/>
              <a:ea typeface="黑体" pitchFamily="49" charset="-122"/>
            </a:endParaRPr>
          </a:p>
        </p:txBody>
      </p:sp>
      <p:sp>
        <p:nvSpPr>
          <p:cNvPr id="3" name="矩形 2"/>
          <p:cNvSpPr/>
          <p:nvPr/>
        </p:nvSpPr>
        <p:spPr>
          <a:xfrm>
            <a:off x="827584" y="332656"/>
            <a:ext cx="5904656" cy="707886"/>
          </a:xfrm>
          <a:prstGeom prst="rect">
            <a:avLst/>
          </a:prstGeom>
        </p:spPr>
        <p:txBody>
          <a:bodyPr wrap="square">
            <a:spAutoFit/>
          </a:bodyPr>
          <a:lstStyle/>
          <a:p>
            <a:r>
              <a:rPr lang="en-US" altLang="zh-CN" sz="4000" b="1" dirty="0" err="1" smtClean="0">
                <a:solidFill>
                  <a:srgbClr val="03001A"/>
                </a:solidFill>
                <a:latin typeface="黑体" pitchFamily="49" charset="-122"/>
                <a:ea typeface="黑体" pitchFamily="49" charset="-122"/>
                <a:cs typeface="+mj-cs"/>
              </a:rPr>
              <a:t>split_data</a:t>
            </a:r>
            <a:r>
              <a:rPr lang="zh-CN" altLang="zh-CN" sz="4000" b="1" dirty="0" smtClean="0">
                <a:solidFill>
                  <a:srgbClr val="03001A"/>
                </a:solidFill>
                <a:latin typeface="黑体" pitchFamily="49" charset="-122"/>
                <a:ea typeface="黑体" pitchFamily="49" charset="-122"/>
                <a:cs typeface="+mj-cs"/>
              </a:rPr>
              <a:t>函数</a:t>
            </a:r>
            <a:r>
              <a:rPr lang="zh-CN" altLang="en-US" sz="4000" b="1" dirty="0">
                <a:solidFill>
                  <a:srgbClr val="03001A"/>
                </a:solidFill>
                <a:latin typeface="黑体" pitchFamily="49" charset="-122"/>
                <a:ea typeface="黑体" pitchFamily="49" charset="-122"/>
                <a:cs typeface="+mj-cs"/>
              </a:rPr>
              <a:t>注意点</a:t>
            </a:r>
            <a:r>
              <a:rPr lang="zh-CN" altLang="zh-CN" sz="4000" b="1" dirty="0">
                <a:solidFill>
                  <a:srgbClr val="03001A"/>
                </a:solidFill>
                <a:latin typeface="黑体" pitchFamily="49" charset="-122"/>
                <a:ea typeface="黑体" pitchFamily="49" charset="-122"/>
                <a:cs typeface="+mj-cs"/>
              </a:rPr>
              <a:t>：</a:t>
            </a:r>
            <a:endParaRPr lang="zh-CN" altLang="en-US" sz="4000" b="1" dirty="0">
              <a:solidFill>
                <a:srgbClr val="03001A"/>
              </a:solidFill>
              <a:latin typeface="黑体" pitchFamily="49" charset="-122"/>
              <a:ea typeface="黑体" pitchFamily="49" charset="-122"/>
              <a:cs typeface="+mj-cs"/>
            </a:endParaRPr>
          </a:p>
        </p:txBody>
      </p:sp>
      <p:sp>
        <p:nvSpPr>
          <p:cNvPr id="6" name="TextBox 5"/>
          <p:cNvSpPr txBox="1"/>
          <p:nvPr/>
        </p:nvSpPr>
        <p:spPr>
          <a:xfrm>
            <a:off x="395536" y="3501008"/>
            <a:ext cx="8280920" cy="3046988"/>
          </a:xfrm>
          <a:prstGeom prst="rect">
            <a:avLst/>
          </a:prstGeom>
          <a:noFill/>
        </p:spPr>
        <p:txBody>
          <a:bodyPr wrap="square" rtlCol="0">
            <a:spAutoFit/>
          </a:bodyPr>
          <a:lstStyle/>
          <a:p>
            <a:r>
              <a:rPr lang="en-US" altLang="zh-CN" sz="2400" dirty="0" err="1" smtClean="0">
                <a:solidFill>
                  <a:srgbClr val="03001A"/>
                </a:solidFill>
                <a:latin typeface="Times New Roman" pitchFamily="18" charset="0"/>
                <a:ea typeface="黑体" pitchFamily="49" charset="-122"/>
                <a:cs typeface="Times New Roman" pitchFamily="18" charset="0"/>
              </a:rPr>
              <a:t>get_best_split</a:t>
            </a:r>
            <a:r>
              <a:rPr lang="en-US" altLang="zh-CN" sz="2400" dirty="0" smtClean="0">
                <a:solidFill>
                  <a:srgbClr val="03001A"/>
                </a:solidFill>
                <a:latin typeface="宋体" pitchFamily="2" charset="-122"/>
                <a:ea typeface="宋体" pitchFamily="2" charset="-122"/>
                <a:cs typeface="Times New Roman" pitchFamily="18" charset="0"/>
              </a:rPr>
              <a:t>: </a:t>
            </a:r>
            <a:r>
              <a:rPr lang="zh-CN" altLang="en-US" sz="2400" dirty="0" smtClean="0">
                <a:solidFill>
                  <a:srgbClr val="03001A"/>
                </a:solidFill>
                <a:latin typeface="宋体" pitchFamily="2" charset="-122"/>
                <a:ea typeface="宋体" pitchFamily="2" charset="-122"/>
                <a:cs typeface="Times New Roman" pitchFamily="18" charset="0"/>
              </a:rPr>
              <a:t>输入</a:t>
            </a:r>
            <a:r>
              <a:rPr lang="en-US" altLang="zh-CN" sz="2400" dirty="0">
                <a:solidFill>
                  <a:srgbClr val="03001A"/>
                </a:solidFill>
                <a:latin typeface="Times New Roman" pitchFamily="18" charset="0"/>
                <a:ea typeface="黑体" pitchFamily="49" charset="-122"/>
                <a:cs typeface="Times New Roman" pitchFamily="18" charset="0"/>
              </a:rPr>
              <a:t>data</a:t>
            </a:r>
            <a:r>
              <a:rPr lang="zh-CN" altLang="en-US" sz="2400" dirty="0" smtClean="0">
                <a:solidFill>
                  <a:srgbClr val="03001A"/>
                </a:solidFill>
                <a:latin typeface="宋体" pitchFamily="2" charset="-122"/>
                <a:ea typeface="宋体" pitchFamily="2" charset="-122"/>
                <a:cs typeface="Times New Roman" pitchFamily="18" charset="0"/>
              </a:rPr>
              <a:t>，输出</a:t>
            </a:r>
            <a:r>
              <a:rPr lang="zh-CN" altLang="en-US" sz="2400" dirty="0">
                <a:solidFill>
                  <a:srgbClr val="03001A"/>
                </a:solidFill>
                <a:latin typeface="宋体" pitchFamily="2" charset="-122"/>
                <a:ea typeface="宋体" pitchFamily="2" charset="-122"/>
                <a:cs typeface="Times New Roman" pitchFamily="18" charset="0"/>
              </a:rPr>
              <a:t>最</a:t>
            </a:r>
            <a:r>
              <a:rPr lang="zh-CN" altLang="en-US" sz="2400" dirty="0" smtClean="0">
                <a:solidFill>
                  <a:srgbClr val="03001A"/>
                </a:solidFill>
                <a:latin typeface="宋体" pitchFamily="2" charset="-122"/>
                <a:ea typeface="宋体" pitchFamily="2" charset="-122"/>
                <a:cs typeface="Times New Roman" pitchFamily="18" charset="0"/>
              </a:rPr>
              <a:t>优特征</a:t>
            </a:r>
            <a:r>
              <a:rPr lang="en-US" altLang="zh-CN" sz="2400" dirty="0" err="1">
                <a:solidFill>
                  <a:srgbClr val="03001A"/>
                </a:solidFill>
                <a:latin typeface="Times New Roman" pitchFamily="18" charset="0"/>
                <a:ea typeface="黑体" pitchFamily="49" charset="-122"/>
                <a:cs typeface="Times New Roman" pitchFamily="18" charset="0"/>
              </a:rPr>
              <a:t>bIndex</a:t>
            </a:r>
            <a:endParaRPr lang="en-US" altLang="zh-CN" sz="2400" dirty="0">
              <a:solidFill>
                <a:srgbClr val="03001A"/>
              </a:solidFill>
              <a:latin typeface="Times New Roman" pitchFamily="18" charset="0"/>
              <a:ea typeface="黑体" pitchFamily="49" charset="-122"/>
              <a:cs typeface="Times New Roman" pitchFamily="18" charset="0"/>
            </a:endParaRPr>
          </a:p>
          <a:p>
            <a:r>
              <a:rPr lang="zh-CN" altLang="en-US" sz="2400" dirty="0" smtClean="0">
                <a:solidFill>
                  <a:srgbClr val="03001A"/>
                </a:solidFill>
                <a:latin typeface="宋体" pitchFamily="2" charset="-122"/>
                <a:ea typeface="宋体" pitchFamily="2" charset="-122"/>
              </a:rPr>
              <a:t>外层循环：每个特征</a:t>
            </a:r>
            <a:endParaRPr lang="en-US" altLang="zh-CN" sz="2400" dirty="0">
              <a:solidFill>
                <a:srgbClr val="03001A"/>
              </a:solidFill>
              <a:latin typeface="宋体" pitchFamily="2" charset="-122"/>
              <a:ea typeface="宋体" pitchFamily="2" charset="-122"/>
            </a:endParaRPr>
          </a:p>
          <a:p>
            <a:r>
              <a:rPr lang="zh-CN" altLang="en-US" sz="2400" dirty="0" smtClean="0">
                <a:solidFill>
                  <a:srgbClr val="03001A"/>
                </a:solidFill>
                <a:latin typeface="宋体" pitchFamily="2" charset="-122"/>
                <a:ea typeface="宋体" pitchFamily="2" charset="-122"/>
              </a:rPr>
              <a:t>    通过集合的方法获得该特征的特征</a:t>
            </a:r>
            <a:r>
              <a:rPr lang="zh-CN" altLang="en-US" sz="2400" dirty="0">
                <a:solidFill>
                  <a:srgbClr val="03001A"/>
                </a:solidFill>
                <a:latin typeface="宋体" pitchFamily="2" charset="-122"/>
                <a:ea typeface="宋体" pitchFamily="2" charset="-122"/>
              </a:rPr>
              <a:t>空间</a:t>
            </a:r>
            <a:r>
              <a:rPr lang="zh-CN" altLang="en-US" sz="2400" dirty="0" smtClean="0">
                <a:solidFill>
                  <a:srgbClr val="03001A"/>
                </a:solidFill>
                <a:latin typeface="宋体" pitchFamily="2" charset="-122"/>
                <a:ea typeface="宋体" pitchFamily="2" charset="-122"/>
              </a:rPr>
              <a:t>；</a:t>
            </a:r>
            <a:endParaRPr lang="en-US" altLang="zh-CN" sz="2400" dirty="0" smtClean="0">
              <a:solidFill>
                <a:srgbClr val="03001A"/>
              </a:solidFill>
              <a:latin typeface="宋体" pitchFamily="2" charset="-122"/>
              <a:ea typeface="宋体" pitchFamily="2" charset="-122"/>
            </a:endParaRPr>
          </a:p>
          <a:p>
            <a:r>
              <a:rPr lang="zh-CN" altLang="en-US" sz="2400" dirty="0" smtClean="0">
                <a:solidFill>
                  <a:srgbClr val="03001A"/>
                </a:solidFill>
                <a:latin typeface="宋体" pitchFamily="2" charset="-122"/>
                <a:ea typeface="宋体" pitchFamily="2" charset="-122"/>
              </a:rPr>
              <a:t>    内层循环：遍历该特征的每一种取值</a:t>
            </a:r>
            <a:endParaRPr lang="en-US" altLang="zh-CN" sz="2400" dirty="0" smtClean="0">
              <a:solidFill>
                <a:srgbClr val="03001A"/>
              </a:solidFill>
              <a:latin typeface="宋体" pitchFamily="2" charset="-122"/>
              <a:ea typeface="宋体" pitchFamily="2" charset="-122"/>
            </a:endParaRPr>
          </a:p>
          <a:p>
            <a:r>
              <a:rPr lang="en-US" altLang="zh-CN" sz="2400" dirty="0">
                <a:solidFill>
                  <a:srgbClr val="03001A"/>
                </a:solidFill>
                <a:latin typeface="宋体" pitchFamily="2" charset="-122"/>
                <a:ea typeface="宋体" pitchFamily="2" charset="-122"/>
              </a:rPr>
              <a:t>	</a:t>
            </a:r>
            <a:r>
              <a:rPr lang="en-US" altLang="zh-CN" sz="2400" dirty="0" smtClean="0">
                <a:solidFill>
                  <a:srgbClr val="03001A"/>
                </a:solidFill>
                <a:latin typeface="宋体" pitchFamily="2" charset="-122"/>
                <a:ea typeface="宋体" pitchFamily="2" charset="-122"/>
              </a:rPr>
              <a:t>  </a:t>
            </a:r>
            <a:r>
              <a:rPr lang="zh-CN" altLang="en-US" sz="2400" dirty="0" smtClean="0">
                <a:solidFill>
                  <a:srgbClr val="03001A"/>
                </a:solidFill>
                <a:latin typeface="宋体" pitchFamily="2" charset="-122"/>
                <a:ea typeface="宋体" pitchFamily="2" charset="-122"/>
              </a:rPr>
              <a:t>计算划分的子样本集</a:t>
            </a:r>
            <a:endParaRPr lang="en-US" altLang="zh-CN" sz="2400" dirty="0" smtClean="0">
              <a:solidFill>
                <a:srgbClr val="03001A"/>
              </a:solidFill>
              <a:latin typeface="宋体" pitchFamily="2" charset="-122"/>
              <a:ea typeface="宋体" pitchFamily="2" charset="-122"/>
            </a:endParaRPr>
          </a:p>
          <a:p>
            <a:r>
              <a:rPr lang="zh-CN" altLang="en-US" sz="2400" dirty="0" smtClean="0">
                <a:solidFill>
                  <a:srgbClr val="03001A"/>
                </a:solidFill>
                <a:latin typeface="宋体" pitchFamily="2" charset="-122"/>
                <a:ea typeface="宋体" pitchFamily="2" charset="-122"/>
              </a:rPr>
              <a:t>        计算子样本的熵，通过叠加计算条件熵</a:t>
            </a:r>
            <a:endParaRPr lang="en-US" altLang="zh-CN" sz="2400" dirty="0" smtClean="0">
              <a:solidFill>
                <a:srgbClr val="03001A"/>
              </a:solidFill>
              <a:latin typeface="宋体" pitchFamily="2" charset="-122"/>
              <a:ea typeface="宋体" pitchFamily="2" charset="-122"/>
            </a:endParaRPr>
          </a:p>
          <a:p>
            <a:r>
              <a:rPr lang="en-US" altLang="zh-CN" sz="2400" dirty="0" smtClean="0">
                <a:solidFill>
                  <a:srgbClr val="03001A"/>
                </a:solidFill>
                <a:latin typeface="宋体" pitchFamily="2" charset="-122"/>
                <a:ea typeface="宋体" pitchFamily="2" charset="-122"/>
              </a:rPr>
              <a:t>    </a:t>
            </a:r>
            <a:r>
              <a:rPr lang="zh-CN" altLang="en-US" sz="2400" dirty="0" smtClean="0">
                <a:solidFill>
                  <a:srgbClr val="03001A"/>
                </a:solidFill>
                <a:latin typeface="宋体" pitchFamily="2" charset="-122"/>
                <a:ea typeface="宋体" pitchFamily="2" charset="-122"/>
              </a:rPr>
              <a:t>计算信息增益</a:t>
            </a:r>
            <a:endParaRPr lang="en-US" altLang="zh-CN" sz="2400" dirty="0" smtClean="0">
              <a:solidFill>
                <a:srgbClr val="03001A"/>
              </a:solidFill>
              <a:latin typeface="宋体" pitchFamily="2" charset="-122"/>
              <a:ea typeface="宋体" pitchFamily="2" charset="-122"/>
            </a:endParaRPr>
          </a:p>
          <a:p>
            <a:r>
              <a:rPr lang="en-US" altLang="zh-CN" sz="2400" dirty="0" smtClean="0">
                <a:solidFill>
                  <a:srgbClr val="03001A"/>
                </a:solidFill>
                <a:latin typeface="宋体" pitchFamily="2" charset="-122"/>
                <a:ea typeface="宋体" pitchFamily="2" charset="-122"/>
              </a:rPr>
              <a:t>    </a:t>
            </a:r>
            <a:r>
              <a:rPr lang="zh-CN" altLang="en-US" sz="2400" dirty="0" smtClean="0">
                <a:solidFill>
                  <a:srgbClr val="03001A"/>
                </a:solidFill>
                <a:latin typeface="宋体" pitchFamily="2" charset="-122"/>
                <a:ea typeface="宋体" pitchFamily="2" charset="-122"/>
              </a:rPr>
              <a:t>通过比较信息增益获得最优的特征</a:t>
            </a:r>
            <a:r>
              <a:rPr lang="en-US" altLang="zh-CN" sz="2400" dirty="0" smtClean="0">
                <a:solidFill>
                  <a:srgbClr val="03001A"/>
                </a:solidFill>
                <a:latin typeface="宋体" pitchFamily="2" charset="-122"/>
                <a:ea typeface="宋体" pitchFamily="2" charset="-122"/>
              </a:rPr>
              <a:t>     </a:t>
            </a:r>
            <a:endParaRPr lang="zh-CN" altLang="en-US" sz="2400" dirty="0">
              <a:solidFill>
                <a:srgbClr val="03001A"/>
              </a:solidFill>
              <a:latin typeface="宋体" pitchFamily="2" charset="-122"/>
              <a:ea typeface="宋体" pitchFamily="2" charset="-122"/>
            </a:endParaRPr>
          </a:p>
        </p:txBody>
      </p:sp>
    </p:spTree>
    <p:extLst>
      <p:ext uri="{BB962C8B-B14F-4D97-AF65-F5344CB8AC3E}">
        <p14:creationId xmlns:p14="http://schemas.microsoft.com/office/powerpoint/2010/main" val="1218935063"/>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文本框 1"/>
          <p:cNvSpPr txBox="1">
            <a:spLocks noChangeArrowheads="1"/>
          </p:cNvSpPr>
          <p:nvPr/>
        </p:nvSpPr>
        <p:spPr bwMode="auto">
          <a:xfrm>
            <a:off x="827584" y="1052513"/>
            <a:ext cx="7502525"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PMingLiU" pitchFamily="2" charset="-120"/>
              </a:defRPr>
            </a:lvl1pPr>
            <a:lvl2pPr marL="742950" indent="-285750" eaLnBrk="0" hangingPunct="0">
              <a:defRPr sz="2400">
                <a:solidFill>
                  <a:schemeClr val="tx1"/>
                </a:solidFill>
                <a:latin typeface="Times New Roman" pitchFamily="18" charset="0"/>
                <a:ea typeface="PMingLiU" pitchFamily="2" charset="-120"/>
              </a:defRPr>
            </a:lvl2pPr>
            <a:lvl3pPr marL="1143000" indent="-228600" eaLnBrk="0" hangingPunct="0">
              <a:defRPr sz="2400">
                <a:solidFill>
                  <a:schemeClr val="tx1"/>
                </a:solidFill>
                <a:latin typeface="Times New Roman" pitchFamily="18" charset="0"/>
                <a:ea typeface="PMingLiU" pitchFamily="2" charset="-120"/>
              </a:defRPr>
            </a:lvl3pPr>
            <a:lvl4pPr marL="1600200" indent="-228600" eaLnBrk="0" hangingPunct="0">
              <a:defRPr sz="2400">
                <a:solidFill>
                  <a:schemeClr val="tx1"/>
                </a:solidFill>
                <a:latin typeface="Times New Roman" pitchFamily="18" charset="0"/>
                <a:ea typeface="PMingLiU" pitchFamily="2" charset="-120"/>
              </a:defRPr>
            </a:lvl4pPr>
            <a:lvl5pPr marL="2057400" indent="-228600" eaLnBrk="0" hangingPunct="0">
              <a:defRPr sz="2400">
                <a:solidFill>
                  <a:schemeClr val="tx1"/>
                </a:solidFill>
                <a:latin typeface="Times New Roman" pitchFamily="18" charset="0"/>
                <a:ea typeface="PMingLiU" pitchFamily="2" charset="-120"/>
              </a:defRPr>
            </a:lvl5pPr>
            <a:lvl6pPr marL="25146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6pPr>
            <a:lvl7pPr marL="29718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7pPr>
            <a:lvl8pPr marL="34290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8pPr>
            <a:lvl9pPr marL="38862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9pPr>
          </a:lstStyle>
          <a:p>
            <a:pPr eaLnBrk="1" hangingPunct="1"/>
            <a:r>
              <a:rPr lang="zh-CN" altLang="en-US" dirty="0">
                <a:solidFill>
                  <a:srgbClr val="03001A"/>
                </a:solidFill>
                <a:latin typeface="宋体" pitchFamily="2" charset="-122"/>
                <a:ea typeface="宋体" pitchFamily="2" charset="-122"/>
              </a:rPr>
              <a:t>样本总体的信息熵</a:t>
            </a:r>
            <a:r>
              <a:rPr lang="en-US" altLang="zh-CN" dirty="0" err="1">
                <a:solidFill>
                  <a:srgbClr val="03001A"/>
                </a:solidFill>
                <a:ea typeface="宋体" pitchFamily="2" charset="-122"/>
                <a:cs typeface="Times New Roman" pitchFamily="18" charset="0"/>
              </a:rPr>
              <a:t>baseEnt</a:t>
            </a:r>
            <a:endParaRPr lang="en-US" altLang="zh-CN" dirty="0">
              <a:solidFill>
                <a:srgbClr val="03001A"/>
              </a:solidFill>
              <a:ea typeface="宋体" pitchFamily="2" charset="-122"/>
              <a:cs typeface="Times New Roman" pitchFamily="18" charset="0"/>
            </a:endParaRPr>
          </a:p>
          <a:p>
            <a:pPr eaLnBrk="1" hangingPunct="1"/>
            <a:r>
              <a:rPr lang="zh-CN" altLang="en-US" dirty="0">
                <a:solidFill>
                  <a:srgbClr val="03001A"/>
                </a:solidFill>
                <a:latin typeface="宋体" pitchFamily="2" charset="-122"/>
                <a:ea typeface="宋体" pitchFamily="2" charset="-122"/>
              </a:rPr>
              <a:t>最优信息增量</a:t>
            </a:r>
            <a:r>
              <a:rPr lang="en-US" altLang="zh-CN" dirty="0" err="1">
                <a:solidFill>
                  <a:srgbClr val="03001A"/>
                </a:solidFill>
                <a:ea typeface="宋体" pitchFamily="2" charset="-122"/>
                <a:cs typeface="Times New Roman" pitchFamily="18" charset="0"/>
              </a:rPr>
              <a:t>bestIG</a:t>
            </a:r>
            <a:r>
              <a:rPr lang="en-US" altLang="zh-CN" dirty="0">
                <a:solidFill>
                  <a:srgbClr val="03001A"/>
                </a:solidFill>
                <a:ea typeface="宋体" pitchFamily="2" charset="-122"/>
                <a:cs typeface="Times New Roman" pitchFamily="18" charset="0"/>
              </a:rPr>
              <a:t>=0.0</a:t>
            </a:r>
            <a:r>
              <a:rPr lang="zh-CN" altLang="en-US" dirty="0">
                <a:solidFill>
                  <a:srgbClr val="03001A"/>
                </a:solidFill>
                <a:latin typeface="宋体" pitchFamily="2" charset="-122"/>
                <a:ea typeface="宋体" pitchFamily="2" charset="-122"/>
              </a:rPr>
              <a:t>；最优特征索引</a:t>
            </a:r>
            <a:r>
              <a:rPr lang="en-US" altLang="zh-CN" dirty="0" err="1">
                <a:solidFill>
                  <a:srgbClr val="03001A"/>
                </a:solidFill>
                <a:ea typeface="宋体" pitchFamily="2" charset="-122"/>
                <a:cs typeface="Times New Roman" pitchFamily="18" charset="0"/>
              </a:rPr>
              <a:t>bestIndex</a:t>
            </a:r>
            <a:r>
              <a:rPr lang="en-US" altLang="zh-CN" dirty="0">
                <a:solidFill>
                  <a:srgbClr val="03001A"/>
                </a:solidFill>
                <a:ea typeface="宋体" pitchFamily="2" charset="-122"/>
                <a:cs typeface="Times New Roman" pitchFamily="18" charset="0"/>
              </a:rPr>
              <a:t>=-1</a:t>
            </a:r>
          </a:p>
          <a:p>
            <a:pPr eaLnBrk="1" hangingPunct="1"/>
            <a:r>
              <a:rPr lang="zh-CN" altLang="en-US" dirty="0">
                <a:solidFill>
                  <a:srgbClr val="03001A"/>
                </a:solidFill>
                <a:latin typeface="宋体" pitchFamily="2" charset="-122"/>
                <a:ea typeface="宋体" pitchFamily="2" charset="-122"/>
              </a:rPr>
              <a:t>计算样本特征的数量</a:t>
            </a:r>
            <a:r>
              <a:rPr lang="en-US" altLang="zh-CN" dirty="0" err="1">
                <a:solidFill>
                  <a:srgbClr val="03001A"/>
                </a:solidFill>
                <a:ea typeface="宋体" pitchFamily="2" charset="-122"/>
                <a:cs typeface="Times New Roman" pitchFamily="18" charset="0"/>
              </a:rPr>
              <a:t>feature_num</a:t>
            </a:r>
            <a:endParaRPr lang="en-US" altLang="zh-CN" dirty="0">
              <a:solidFill>
                <a:srgbClr val="03001A"/>
              </a:solidFill>
              <a:ea typeface="宋体" pitchFamily="2" charset="-122"/>
              <a:cs typeface="Times New Roman" pitchFamily="18" charset="0"/>
            </a:endParaRPr>
          </a:p>
          <a:p>
            <a:pPr eaLnBrk="1" hangingPunct="1"/>
            <a:r>
              <a:rPr lang="zh-CN" altLang="en-US" dirty="0">
                <a:solidFill>
                  <a:srgbClr val="03001A"/>
                </a:solidFill>
                <a:latin typeface="宋体" pitchFamily="2" charset="-122"/>
                <a:ea typeface="宋体" pitchFamily="2" charset="-122"/>
              </a:rPr>
              <a:t>对于每一个特征：</a:t>
            </a:r>
            <a:endParaRPr lang="en-US" altLang="zh-CN" dirty="0">
              <a:solidFill>
                <a:srgbClr val="03001A"/>
              </a:solidFill>
              <a:latin typeface="宋体" pitchFamily="2" charset="-122"/>
              <a:ea typeface="宋体" pitchFamily="2" charset="-122"/>
            </a:endParaRPr>
          </a:p>
          <a:p>
            <a:pPr eaLnBrk="1" hangingPunct="1"/>
            <a:r>
              <a:rPr lang="en-US" altLang="zh-CN" dirty="0">
                <a:solidFill>
                  <a:srgbClr val="03001A"/>
                </a:solidFill>
                <a:latin typeface="宋体" pitchFamily="2" charset="-122"/>
                <a:ea typeface="宋体" pitchFamily="2" charset="-122"/>
              </a:rPr>
              <a:t>	</a:t>
            </a:r>
            <a:r>
              <a:rPr lang="zh-CN" altLang="en-US" dirty="0">
                <a:solidFill>
                  <a:srgbClr val="03001A"/>
                </a:solidFill>
                <a:latin typeface="宋体" pitchFamily="2" charset="-122"/>
                <a:ea typeface="宋体" pitchFamily="2" charset="-122"/>
              </a:rPr>
              <a:t>得到这个特征的特征空间</a:t>
            </a:r>
            <a:r>
              <a:rPr lang="en-US" altLang="zh-CN" dirty="0" err="1">
                <a:solidFill>
                  <a:srgbClr val="03001A"/>
                </a:solidFill>
                <a:ea typeface="宋体" pitchFamily="2" charset="-122"/>
                <a:cs typeface="Times New Roman" pitchFamily="18" charset="0"/>
              </a:rPr>
              <a:t>uniqueFeature</a:t>
            </a:r>
            <a:r>
              <a:rPr lang="zh-CN" altLang="en-US" dirty="0">
                <a:solidFill>
                  <a:srgbClr val="03001A"/>
                </a:solidFill>
                <a:latin typeface="宋体" pitchFamily="2" charset="-122"/>
                <a:ea typeface="宋体" pitchFamily="2" charset="-122"/>
              </a:rPr>
              <a:t>；</a:t>
            </a:r>
            <a:endParaRPr lang="en-US" altLang="zh-CN" dirty="0">
              <a:solidFill>
                <a:srgbClr val="03001A"/>
              </a:solidFill>
              <a:latin typeface="宋体" pitchFamily="2" charset="-122"/>
              <a:ea typeface="宋体" pitchFamily="2" charset="-122"/>
            </a:endParaRPr>
          </a:p>
          <a:p>
            <a:pPr eaLnBrk="1" hangingPunct="1"/>
            <a:r>
              <a:rPr lang="en-US" altLang="zh-CN" dirty="0">
                <a:solidFill>
                  <a:srgbClr val="03001A"/>
                </a:solidFill>
                <a:latin typeface="宋体" pitchFamily="2" charset="-122"/>
                <a:ea typeface="宋体" pitchFamily="2" charset="-122"/>
              </a:rPr>
              <a:t>	</a:t>
            </a:r>
            <a:r>
              <a:rPr lang="zh-CN" altLang="en-US" dirty="0">
                <a:solidFill>
                  <a:srgbClr val="03001A"/>
                </a:solidFill>
                <a:latin typeface="宋体" pitchFamily="2" charset="-122"/>
                <a:ea typeface="宋体" pitchFamily="2" charset="-122"/>
              </a:rPr>
              <a:t>初始化</a:t>
            </a:r>
            <a:r>
              <a:rPr lang="zh-CN" altLang="en-US" dirty="0" smtClean="0">
                <a:solidFill>
                  <a:srgbClr val="03001A"/>
                </a:solidFill>
                <a:latin typeface="宋体" pitchFamily="2" charset="-122"/>
                <a:ea typeface="宋体" pitchFamily="2" charset="-122"/>
              </a:rPr>
              <a:t>条件熵</a:t>
            </a:r>
            <a:r>
              <a:rPr lang="en-US" altLang="zh-CN" dirty="0" err="1" smtClean="0">
                <a:solidFill>
                  <a:srgbClr val="03001A"/>
                </a:solidFill>
                <a:ea typeface="宋体" pitchFamily="2" charset="-122"/>
                <a:cs typeface="Times New Roman" pitchFamily="18" charset="0"/>
              </a:rPr>
              <a:t>condEnt</a:t>
            </a:r>
            <a:r>
              <a:rPr lang="en-US" altLang="zh-CN" dirty="0" smtClean="0">
                <a:solidFill>
                  <a:srgbClr val="03001A"/>
                </a:solidFill>
                <a:ea typeface="宋体" pitchFamily="2" charset="-122"/>
                <a:cs typeface="Times New Roman" pitchFamily="18" charset="0"/>
              </a:rPr>
              <a:t>=0</a:t>
            </a:r>
            <a:endParaRPr lang="en-US" altLang="zh-CN" dirty="0">
              <a:solidFill>
                <a:srgbClr val="03001A"/>
              </a:solidFill>
              <a:ea typeface="宋体" pitchFamily="2" charset="-122"/>
              <a:cs typeface="Times New Roman" pitchFamily="18" charset="0"/>
            </a:endParaRPr>
          </a:p>
          <a:p>
            <a:pPr eaLnBrk="1" hangingPunct="1"/>
            <a:r>
              <a:rPr lang="en-US" altLang="zh-CN" dirty="0">
                <a:solidFill>
                  <a:srgbClr val="03001A"/>
                </a:solidFill>
                <a:latin typeface="宋体" pitchFamily="2" charset="-122"/>
                <a:ea typeface="宋体" pitchFamily="2" charset="-122"/>
              </a:rPr>
              <a:t>	</a:t>
            </a:r>
            <a:r>
              <a:rPr lang="zh-CN" altLang="en-US" dirty="0">
                <a:solidFill>
                  <a:srgbClr val="03001A"/>
                </a:solidFill>
                <a:latin typeface="宋体" pitchFamily="2" charset="-122"/>
                <a:ea typeface="宋体" pitchFamily="2" charset="-122"/>
              </a:rPr>
              <a:t>对于特征空间中的每个值：</a:t>
            </a:r>
            <a:endParaRPr lang="en-US" altLang="zh-CN" dirty="0">
              <a:solidFill>
                <a:srgbClr val="03001A"/>
              </a:solidFill>
              <a:latin typeface="宋体" pitchFamily="2" charset="-122"/>
              <a:ea typeface="宋体" pitchFamily="2" charset="-122"/>
            </a:endParaRPr>
          </a:p>
          <a:p>
            <a:pPr eaLnBrk="1" hangingPunct="1"/>
            <a:r>
              <a:rPr lang="en-US" altLang="zh-CN" dirty="0">
                <a:solidFill>
                  <a:srgbClr val="03001A"/>
                </a:solidFill>
                <a:latin typeface="宋体" pitchFamily="2" charset="-122"/>
                <a:ea typeface="宋体" pitchFamily="2" charset="-122"/>
              </a:rPr>
              <a:t>		</a:t>
            </a:r>
            <a:r>
              <a:rPr lang="zh-CN" altLang="en-US" dirty="0">
                <a:solidFill>
                  <a:srgbClr val="03001A"/>
                </a:solidFill>
                <a:latin typeface="宋体" pitchFamily="2" charset="-122"/>
                <a:ea typeface="宋体" pitchFamily="2" charset="-122"/>
              </a:rPr>
              <a:t>调用</a:t>
            </a:r>
            <a:r>
              <a:rPr lang="en-US" altLang="zh-CN" dirty="0">
                <a:solidFill>
                  <a:srgbClr val="03001A"/>
                </a:solidFill>
                <a:ea typeface="宋体" pitchFamily="2" charset="-122"/>
                <a:cs typeface="Times New Roman" pitchFamily="18" charset="0"/>
              </a:rPr>
              <a:t>split</a:t>
            </a:r>
            <a:r>
              <a:rPr lang="zh-CN" altLang="en-US" dirty="0">
                <a:solidFill>
                  <a:srgbClr val="03001A"/>
                </a:solidFill>
                <a:latin typeface="宋体" pitchFamily="2" charset="-122"/>
                <a:ea typeface="宋体" pitchFamily="2" charset="-122"/>
              </a:rPr>
              <a:t>得到分割后</a:t>
            </a:r>
            <a:r>
              <a:rPr lang="zh-CN" altLang="en-US" dirty="0" smtClean="0">
                <a:solidFill>
                  <a:srgbClr val="03001A"/>
                </a:solidFill>
                <a:latin typeface="宋体" pitchFamily="2" charset="-122"/>
                <a:ea typeface="宋体" pitchFamily="2" charset="-122"/>
              </a:rPr>
              <a:t>的子样本</a:t>
            </a:r>
            <a:r>
              <a:rPr lang="zh-CN" altLang="en-US" dirty="0">
                <a:solidFill>
                  <a:srgbClr val="03001A"/>
                </a:solidFill>
                <a:latin typeface="宋体" pitchFamily="2" charset="-122"/>
                <a:ea typeface="宋体" pitchFamily="2" charset="-122"/>
              </a:rPr>
              <a:t>集</a:t>
            </a:r>
            <a:endParaRPr lang="en-US" altLang="zh-CN" dirty="0">
              <a:solidFill>
                <a:srgbClr val="03001A"/>
              </a:solidFill>
              <a:latin typeface="宋体" pitchFamily="2" charset="-122"/>
              <a:ea typeface="宋体" pitchFamily="2" charset="-122"/>
            </a:endParaRPr>
          </a:p>
          <a:p>
            <a:pPr eaLnBrk="1" hangingPunct="1"/>
            <a:r>
              <a:rPr lang="en-US" altLang="zh-CN" dirty="0">
                <a:solidFill>
                  <a:srgbClr val="03001A"/>
                </a:solidFill>
                <a:latin typeface="宋体" pitchFamily="2" charset="-122"/>
                <a:ea typeface="宋体" pitchFamily="2" charset="-122"/>
              </a:rPr>
              <a:t>		</a:t>
            </a:r>
            <a:r>
              <a:rPr lang="en-US" altLang="zh-CN" dirty="0" smtClean="0">
                <a:solidFill>
                  <a:srgbClr val="03001A"/>
                </a:solidFill>
                <a:latin typeface="宋体" pitchFamily="2" charset="-122"/>
                <a:ea typeface="宋体" pitchFamily="2" charset="-122"/>
              </a:rPr>
              <a:t> </a:t>
            </a:r>
            <a:r>
              <a:rPr lang="en-US" altLang="zh-CN" dirty="0" err="1" smtClean="0">
                <a:solidFill>
                  <a:srgbClr val="03001A"/>
                </a:solidFill>
                <a:ea typeface="宋体" pitchFamily="2" charset="-122"/>
                <a:cs typeface="Times New Roman" pitchFamily="18" charset="0"/>
              </a:rPr>
              <a:t>condEnt</a:t>
            </a:r>
            <a:r>
              <a:rPr lang="en-US" altLang="zh-CN" dirty="0" smtClean="0">
                <a:solidFill>
                  <a:srgbClr val="03001A"/>
                </a:solidFill>
                <a:ea typeface="宋体" pitchFamily="2" charset="-122"/>
                <a:cs typeface="Times New Roman" pitchFamily="18" charset="0"/>
              </a:rPr>
              <a:t>+=</a:t>
            </a:r>
            <a:r>
              <a:rPr lang="zh-CN" altLang="en-US" dirty="0" smtClean="0">
                <a:solidFill>
                  <a:srgbClr val="03001A"/>
                </a:solidFill>
                <a:latin typeface="宋体" pitchFamily="2" charset="-122"/>
                <a:ea typeface="宋体" pitchFamily="2" charset="-122"/>
              </a:rPr>
              <a:t>子样本集熵*</a:t>
            </a:r>
            <a:endParaRPr lang="en-US" altLang="zh-CN" dirty="0" smtClean="0">
              <a:solidFill>
                <a:srgbClr val="03001A"/>
              </a:solidFill>
              <a:latin typeface="宋体" pitchFamily="2" charset="-122"/>
              <a:ea typeface="宋体" pitchFamily="2" charset="-122"/>
            </a:endParaRPr>
          </a:p>
          <a:p>
            <a:pPr eaLnBrk="1" hangingPunct="1"/>
            <a:r>
              <a:rPr lang="en-US" altLang="zh-CN" dirty="0">
                <a:solidFill>
                  <a:srgbClr val="03001A"/>
                </a:solidFill>
                <a:latin typeface="宋体" pitchFamily="2" charset="-122"/>
                <a:ea typeface="宋体" pitchFamily="2" charset="-122"/>
              </a:rPr>
              <a:t>	</a:t>
            </a:r>
            <a:r>
              <a:rPr lang="en-US" altLang="zh-CN" dirty="0" smtClean="0">
                <a:solidFill>
                  <a:srgbClr val="03001A"/>
                </a:solidFill>
                <a:latin typeface="宋体" pitchFamily="2" charset="-122"/>
                <a:ea typeface="宋体" pitchFamily="2" charset="-122"/>
              </a:rPr>
              <a:t>			</a:t>
            </a:r>
            <a:r>
              <a:rPr lang="zh-CN" altLang="en-US" dirty="0" smtClean="0">
                <a:solidFill>
                  <a:srgbClr val="03001A"/>
                </a:solidFill>
                <a:latin typeface="宋体" pitchFamily="2" charset="-122"/>
                <a:ea typeface="宋体" pitchFamily="2" charset="-122"/>
              </a:rPr>
              <a:t>子样本数量</a:t>
            </a:r>
            <a:r>
              <a:rPr lang="en-US" altLang="zh-CN" dirty="0" smtClean="0">
                <a:solidFill>
                  <a:srgbClr val="03001A"/>
                </a:solidFill>
                <a:latin typeface="宋体" pitchFamily="2" charset="-122"/>
                <a:ea typeface="宋体" pitchFamily="2" charset="-122"/>
              </a:rPr>
              <a:t>/</a:t>
            </a:r>
            <a:r>
              <a:rPr lang="zh-CN" altLang="en-US" dirty="0" smtClean="0">
                <a:solidFill>
                  <a:srgbClr val="03001A"/>
                </a:solidFill>
                <a:latin typeface="宋体" pitchFamily="2" charset="-122"/>
                <a:ea typeface="宋体" pitchFamily="2" charset="-122"/>
              </a:rPr>
              <a:t>总数量</a:t>
            </a:r>
            <a:r>
              <a:rPr lang="en-US" altLang="zh-CN" dirty="0">
                <a:solidFill>
                  <a:srgbClr val="03001A"/>
                </a:solidFill>
                <a:latin typeface="宋体" pitchFamily="2" charset="-122"/>
                <a:ea typeface="宋体" pitchFamily="2" charset="-122"/>
              </a:rPr>
              <a:t>	</a:t>
            </a:r>
            <a:endParaRPr lang="en-US" altLang="zh-CN" dirty="0" smtClean="0">
              <a:solidFill>
                <a:srgbClr val="03001A"/>
              </a:solidFill>
              <a:latin typeface="宋体" pitchFamily="2" charset="-122"/>
              <a:ea typeface="宋体" pitchFamily="2" charset="-122"/>
            </a:endParaRPr>
          </a:p>
          <a:p>
            <a:pPr eaLnBrk="1" hangingPunct="1"/>
            <a:r>
              <a:rPr lang="en-US" altLang="zh-CN" dirty="0">
                <a:solidFill>
                  <a:srgbClr val="03001A"/>
                </a:solidFill>
                <a:latin typeface="宋体" pitchFamily="2" charset="-122"/>
                <a:ea typeface="宋体" pitchFamily="2" charset="-122"/>
              </a:rPr>
              <a:t>	</a:t>
            </a:r>
            <a:r>
              <a:rPr lang="zh-CN" altLang="en-US" dirty="0" smtClean="0">
                <a:solidFill>
                  <a:srgbClr val="03001A"/>
                </a:solidFill>
                <a:latin typeface="宋体" pitchFamily="2" charset="-122"/>
                <a:ea typeface="宋体" pitchFamily="2" charset="-122"/>
              </a:rPr>
              <a:t>计算</a:t>
            </a:r>
            <a:r>
              <a:rPr lang="zh-CN" altLang="en-US" dirty="0">
                <a:solidFill>
                  <a:srgbClr val="03001A"/>
                </a:solidFill>
                <a:latin typeface="宋体" pitchFamily="2" charset="-122"/>
                <a:ea typeface="宋体" pitchFamily="2" charset="-122"/>
              </a:rPr>
              <a:t>当前信息增益</a:t>
            </a:r>
            <a:endParaRPr lang="en-US" altLang="zh-CN" dirty="0">
              <a:solidFill>
                <a:srgbClr val="03001A"/>
              </a:solidFill>
              <a:latin typeface="宋体" pitchFamily="2" charset="-122"/>
              <a:ea typeface="宋体" pitchFamily="2" charset="-122"/>
            </a:endParaRPr>
          </a:p>
          <a:p>
            <a:pPr eaLnBrk="1" hangingPunct="1"/>
            <a:r>
              <a:rPr lang="en-US" altLang="zh-CN" dirty="0">
                <a:solidFill>
                  <a:srgbClr val="03001A"/>
                </a:solidFill>
                <a:latin typeface="宋体" pitchFamily="2" charset="-122"/>
                <a:ea typeface="宋体" pitchFamily="2" charset="-122"/>
              </a:rPr>
              <a:t>	</a:t>
            </a:r>
            <a:r>
              <a:rPr lang="zh-CN" altLang="en-US" dirty="0">
                <a:solidFill>
                  <a:srgbClr val="03001A"/>
                </a:solidFill>
                <a:latin typeface="宋体" pitchFamily="2" charset="-122"/>
                <a:ea typeface="宋体" pitchFamily="2" charset="-122"/>
              </a:rPr>
              <a:t>如果当前信息增益大于最优信息增益：</a:t>
            </a:r>
            <a:endParaRPr lang="en-US" altLang="zh-CN" dirty="0">
              <a:solidFill>
                <a:srgbClr val="03001A"/>
              </a:solidFill>
              <a:latin typeface="宋体" pitchFamily="2" charset="-122"/>
              <a:ea typeface="宋体" pitchFamily="2" charset="-122"/>
            </a:endParaRPr>
          </a:p>
          <a:p>
            <a:pPr eaLnBrk="1" hangingPunct="1"/>
            <a:r>
              <a:rPr lang="en-US" altLang="zh-CN" dirty="0">
                <a:solidFill>
                  <a:srgbClr val="03001A"/>
                </a:solidFill>
                <a:latin typeface="宋体" pitchFamily="2" charset="-122"/>
                <a:ea typeface="宋体" pitchFamily="2" charset="-122"/>
              </a:rPr>
              <a:t>		</a:t>
            </a:r>
            <a:r>
              <a:rPr lang="zh-CN" altLang="en-US" dirty="0">
                <a:solidFill>
                  <a:srgbClr val="03001A"/>
                </a:solidFill>
                <a:latin typeface="宋体" pitchFamily="2" charset="-122"/>
                <a:ea typeface="宋体" pitchFamily="2" charset="-122"/>
              </a:rPr>
              <a:t>最优信息增益</a:t>
            </a:r>
            <a:r>
              <a:rPr lang="en-US" altLang="zh-CN" dirty="0">
                <a:solidFill>
                  <a:srgbClr val="03001A"/>
                </a:solidFill>
                <a:latin typeface="宋体" pitchFamily="2" charset="-122"/>
                <a:ea typeface="宋体" pitchFamily="2" charset="-122"/>
              </a:rPr>
              <a:t>=</a:t>
            </a:r>
            <a:r>
              <a:rPr lang="zh-CN" altLang="en-US" dirty="0">
                <a:solidFill>
                  <a:srgbClr val="03001A"/>
                </a:solidFill>
                <a:latin typeface="宋体" pitchFamily="2" charset="-122"/>
                <a:ea typeface="宋体" pitchFamily="2" charset="-122"/>
              </a:rPr>
              <a:t>当前信息增益</a:t>
            </a:r>
            <a:endParaRPr lang="en-US" altLang="zh-CN" dirty="0">
              <a:solidFill>
                <a:srgbClr val="03001A"/>
              </a:solidFill>
              <a:latin typeface="宋体" pitchFamily="2" charset="-122"/>
              <a:ea typeface="宋体" pitchFamily="2" charset="-122"/>
            </a:endParaRPr>
          </a:p>
          <a:p>
            <a:pPr eaLnBrk="1" hangingPunct="1"/>
            <a:r>
              <a:rPr lang="en-US" altLang="zh-CN" dirty="0">
                <a:solidFill>
                  <a:srgbClr val="03001A"/>
                </a:solidFill>
                <a:latin typeface="宋体" pitchFamily="2" charset="-122"/>
                <a:ea typeface="宋体" pitchFamily="2" charset="-122"/>
              </a:rPr>
              <a:t>		</a:t>
            </a:r>
            <a:r>
              <a:rPr lang="zh-CN" altLang="en-US" dirty="0">
                <a:solidFill>
                  <a:srgbClr val="03001A"/>
                </a:solidFill>
                <a:latin typeface="宋体" pitchFamily="2" charset="-122"/>
                <a:ea typeface="宋体" pitchFamily="2" charset="-122"/>
              </a:rPr>
              <a:t>最优特征索引</a:t>
            </a:r>
            <a:r>
              <a:rPr lang="en-US" altLang="zh-CN" dirty="0">
                <a:solidFill>
                  <a:srgbClr val="03001A"/>
                </a:solidFill>
                <a:latin typeface="宋体" pitchFamily="2" charset="-122"/>
                <a:ea typeface="宋体" pitchFamily="2" charset="-122"/>
              </a:rPr>
              <a:t>=</a:t>
            </a:r>
            <a:r>
              <a:rPr lang="zh-CN" altLang="en-US" dirty="0">
                <a:solidFill>
                  <a:srgbClr val="03001A"/>
                </a:solidFill>
                <a:latin typeface="宋体" pitchFamily="2" charset="-122"/>
                <a:ea typeface="宋体" pitchFamily="2" charset="-122"/>
              </a:rPr>
              <a:t>当前特征索引</a:t>
            </a:r>
            <a:endParaRPr lang="en-US" altLang="zh-CN" dirty="0">
              <a:solidFill>
                <a:srgbClr val="03001A"/>
              </a:solidFill>
              <a:latin typeface="宋体" pitchFamily="2" charset="-122"/>
              <a:ea typeface="宋体" pitchFamily="2" charset="-122"/>
            </a:endParaRPr>
          </a:p>
          <a:p>
            <a:pPr eaLnBrk="1" hangingPunct="1"/>
            <a:r>
              <a:rPr lang="zh-CN" altLang="en-US" dirty="0">
                <a:solidFill>
                  <a:srgbClr val="03001A"/>
                </a:solidFill>
                <a:latin typeface="宋体" pitchFamily="2" charset="-122"/>
                <a:ea typeface="宋体" pitchFamily="2" charset="-122"/>
              </a:rPr>
              <a:t>返回最优特征</a:t>
            </a:r>
            <a:r>
              <a:rPr lang="zh-CN" altLang="en-US" dirty="0" smtClean="0">
                <a:solidFill>
                  <a:srgbClr val="03001A"/>
                </a:solidFill>
                <a:latin typeface="宋体" pitchFamily="2" charset="-122"/>
                <a:ea typeface="宋体" pitchFamily="2" charset="-122"/>
              </a:rPr>
              <a:t>索引</a:t>
            </a:r>
            <a:endParaRPr lang="en-US" altLang="zh-CN" dirty="0">
              <a:solidFill>
                <a:srgbClr val="03001A"/>
              </a:solidFill>
              <a:latin typeface="宋体" pitchFamily="2" charset="-122"/>
              <a:ea typeface="宋体" pitchFamily="2" charset="-122"/>
            </a:endParaRPr>
          </a:p>
        </p:txBody>
      </p:sp>
      <p:sp>
        <p:nvSpPr>
          <p:cNvPr id="2" name="标题 1"/>
          <p:cNvSpPr>
            <a:spLocks noGrp="1"/>
          </p:cNvSpPr>
          <p:nvPr>
            <p:ph type="title" idx="4294967295"/>
          </p:nvPr>
        </p:nvSpPr>
        <p:spPr>
          <a:xfrm>
            <a:off x="457200" y="274638"/>
            <a:ext cx="8507288" cy="562074"/>
          </a:xfrm>
          <a:prstGeom prst="rect">
            <a:avLst/>
          </a:prstGeom>
        </p:spPr>
        <p:txBody>
          <a:bodyPr/>
          <a:lstStyle/>
          <a:p>
            <a:pPr rtl="0" eaLnBrk="1" latinLnBrk="0" hangingPunct="1"/>
            <a:r>
              <a:rPr lang="en-US" altLang="zh-CN" sz="4000" b="1" dirty="0">
                <a:solidFill>
                  <a:srgbClr val="03001A"/>
                </a:solidFill>
                <a:latin typeface="黑体" pitchFamily="49" charset="-122"/>
                <a:ea typeface="黑体" pitchFamily="49" charset="-122"/>
              </a:rPr>
              <a:t>3.3 </a:t>
            </a:r>
            <a:r>
              <a:rPr lang="zh-CN" altLang="en-US" sz="4000" b="1" dirty="0">
                <a:solidFill>
                  <a:srgbClr val="03001A"/>
                </a:solidFill>
                <a:latin typeface="黑体" pitchFamily="49" charset="-122"/>
                <a:ea typeface="黑体" pitchFamily="49" charset="-122"/>
              </a:rPr>
              <a:t>利用</a:t>
            </a:r>
            <a:r>
              <a:rPr lang="zh-CN" altLang="zh-CN" sz="4000" b="1" dirty="0">
                <a:solidFill>
                  <a:srgbClr val="03001A"/>
                </a:solidFill>
                <a:latin typeface="黑体" pitchFamily="49" charset="-122"/>
                <a:ea typeface="黑体" pitchFamily="49" charset="-122"/>
              </a:rPr>
              <a:t>信息增益</a:t>
            </a:r>
            <a:r>
              <a:rPr lang="zh-CN" altLang="en-US" sz="4000" b="1" dirty="0">
                <a:solidFill>
                  <a:srgbClr val="03001A"/>
                </a:solidFill>
                <a:latin typeface="黑体" pitchFamily="49" charset="-122"/>
                <a:ea typeface="黑体" pitchFamily="49" charset="-122"/>
              </a:rPr>
              <a:t>获取最优分割</a:t>
            </a:r>
            <a:r>
              <a:rPr lang="zh-CN" altLang="zh-CN" sz="4000" b="1" dirty="0">
                <a:solidFill>
                  <a:srgbClr val="03001A"/>
                </a:solidFill>
                <a:latin typeface="黑体" pitchFamily="49" charset="-122"/>
                <a:ea typeface="黑体" pitchFamily="49" charset="-122"/>
              </a:rPr>
              <a:t>特征</a:t>
            </a:r>
          </a:p>
        </p:txBody>
      </p:sp>
      <p:sp>
        <p:nvSpPr>
          <p:cNvPr id="4" name="圆角矩形 3">
            <a:hlinkClick r:id="rId2" action="ppaction://hlinksldjump"/>
          </p:cNvPr>
          <p:cNvSpPr/>
          <p:nvPr/>
        </p:nvSpPr>
        <p:spPr>
          <a:xfrm>
            <a:off x="7164288" y="5877272"/>
            <a:ext cx="1165821"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练习</a:t>
            </a:r>
          </a:p>
        </p:txBody>
      </p:sp>
    </p:spTree>
    <p:extLst>
      <p:ext uri="{BB962C8B-B14F-4D97-AF65-F5344CB8AC3E}">
        <p14:creationId xmlns:p14="http://schemas.microsoft.com/office/powerpoint/2010/main" val="658444713"/>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文本框 1"/>
          <p:cNvSpPr txBox="1">
            <a:spLocks noChangeArrowheads="1"/>
          </p:cNvSpPr>
          <p:nvPr/>
        </p:nvSpPr>
        <p:spPr bwMode="auto">
          <a:xfrm>
            <a:off x="755575" y="1018016"/>
            <a:ext cx="75025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PMingLiU" pitchFamily="2" charset="-120"/>
              </a:defRPr>
            </a:lvl1pPr>
            <a:lvl2pPr marL="742950" indent="-285750" eaLnBrk="0" hangingPunct="0">
              <a:defRPr sz="2400">
                <a:solidFill>
                  <a:schemeClr val="tx1"/>
                </a:solidFill>
                <a:latin typeface="Times New Roman" pitchFamily="18" charset="0"/>
                <a:ea typeface="PMingLiU" pitchFamily="2" charset="-120"/>
              </a:defRPr>
            </a:lvl2pPr>
            <a:lvl3pPr marL="1143000" indent="-228600" eaLnBrk="0" hangingPunct="0">
              <a:defRPr sz="2400">
                <a:solidFill>
                  <a:schemeClr val="tx1"/>
                </a:solidFill>
                <a:latin typeface="Times New Roman" pitchFamily="18" charset="0"/>
                <a:ea typeface="PMingLiU" pitchFamily="2" charset="-120"/>
              </a:defRPr>
            </a:lvl3pPr>
            <a:lvl4pPr marL="1600200" indent="-228600" eaLnBrk="0" hangingPunct="0">
              <a:defRPr sz="2400">
                <a:solidFill>
                  <a:schemeClr val="tx1"/>
                </a:solidFill>
                <a:latin typeface="Times New Roman" pitchFamily="18" charset="0"/>
                <a:ea typeface="PMingLiU" pitchFamily="2" charset="-120"/>
              </a:defRPr>
            </a:lvl4pPr>
            <a:lvl5pPr marL="2057400" indent="-228600" eaLnBrk="0" hangingPunct="0">
              <a:defRPr sz="2400">
                <a:solidFill>
                  <a:schemeClr val="tx1"/>
                </a:solidFill>
                <a:latin typeface="Times New Roman" pitchFamily="18" charset="0"/>
                <a:ea typeface="PMingLiU" pitchFamily="2" charset="-120"/>
              </a:defRPr>
            </a:lvl5pPr>
            <a:lvl6pPr marL="25146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6pPr>
            <a:lvl7pPr marL="29718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7pPr>
            <a:lvl8pPr marL="34290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8pPr>
            <a:lvl9pPr marL="38862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9pPr>
          </a:lstStyle>
          <a:p>
            <a:pPr eaLnBrk="1" hangingPunct="1"/>
            <a:r>
              <a:rPr lang="zh-CN" altLang="en-US" dirty="0" smtClean="0">
                <a:solidFill>
                  <a:srgbClr val="03001A"/>
                </a:solidFill>
                <a:latin typeface="宋体" pitchFamily="2" charset="-122"/>
                <a:ea typeface="宋体" pitchFamily="2" charset="-122"/>
              </a:rPr>
              <a:t>所谓递归，简单来说，就是一个函数直接或间接调用自身的一种方法。它通常把一个大型复杂的问题层层转换为一个与原问题相似的规模较小的问题</a:t>
            </a:r>
            <a:r>
              <a:rPr lang="en-US" altLang="zh-CN" dirty="0">
                <a:solidFill>
                  <a:srgbClr val="03001A"/>
                </a:solidFill>
                <a:latin typeface="楷体" pitchFamily="49" charset="-122"/>
                <a:ea typeface="楷体" pitchFamily="49" charset="-122"/>
              </a:rPr>
              <a:t>	</a:t>
            </a:r>
          </a:p>
        </p:txBody>
      </p:sp>
      <p:sp>
        <p:nvSpPr>
          <p:cNvPr id="2" name="标题 1"/>
          <p:cNvSpPr>
            <a:spLocks noGrp="1"/>
          </p:cNvSpPr>
          <p:nvPr>
            <p:ph type="title" idx="4294967295"/>
          </p:nvPr>
        </p:nvSpPr>
        <p:spPr>
          <a:xfrm>
            <a:off x="457200" y="274638"/>
            <a:ext cx="8507288" cy="562074"/>
          </a:xfrm>
          <a:prstGeom prst="rect">
            <a:avLst/>
          </a:prstGeom>
        </p:spPr>
        <p:txBody>
          <a:bodyPr/>
          <a:lstStyle/>
          <a:p>
            <a:pPr rtl="0" eaLnBrk="1" latinLnBrk="0" hangingPunct="1"/>
            <a:r>
              <a:rPr lang="en-US" altLang="zh-CN" sz="4000" b="1" dirty="0">
                <a:solidFill>
                  <a:srgbClr val="03001A"/>
                </a:solidFill>
                <a:latin typeface="黑体" pitchFamily="49" charset="-122"/>
                <a:ea typeface="黑体" pitchFamily="49" charset="-122"/>
              </a:rPr>
              <a:t>4 </a:t>
            </a:r>
            <a:r>
              <a:rPr lang="zh-CN" altLang="en-US" sz="4000" b="1" dirty="0">
                <a:solidFill>
                  <a:srgbClr val="03001A"/>
                </a:solidFill>
                <a:latin typeface="黑体" pitchFamily="49" charset="-122"/>
                <a:ea typeface="黑体" pitchFamily="49" charset="-122"/>
              </a:rPr>
              <a:t>递归建树</a:t>
            </a:r>
            <a:r>
              <a:rPr lang="en-US" altLang="zh-CN" sz="4000" b="1" dirty="0">
                <a:solidFill>
                  <a:srgbClr val="03001A"/>
                </a:solidFill>
                <a:latin typeface="黑体" pitchFamily="49" charset="-122"/>
                <a:ea typeface="黑体" pitchFamily="49" charset="-122"/>
              </a:rPr>
              <a:t> </a:t>
            </a:r>
            <a:endParaRPr lang="zh-CN" altLang="zh-CN" sz="4000" b="1" dirty="0">
              <a:solidFill>
                <a:srgbClr val="03001A"/>
              </a:solidFill>
              <a:latin typeface="黑体" pitchFamily="49" charset="-122"/>
              <a:ea typeface="黑体" pitchFamily="49" charset="-122"/>
            </a:endParaRPr>
          </a:p>
        </p:txBody>
      </p:sp>
      <p:sp>
        <p:nvSpPr>
          <p:cNvPr id="4" name="文本框 1"/>
          <p:cNvSpPr txBox="1">
            <a:spLocks noChangeArrowheads="1"/>
          </p:cNvSpPr>
          <p:nvPr/>
        </p:nvSpPr>
        <p:spPr bwMode="auto">
          <a:xfrm>
            <a:off x="979982" y="2276872"/>
            <a:ext cx="75025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PMingLiU" pitchFamily="2" charset="-120"/>
              </a:defRPr>
            </a:lvl1pPr>
            <a:lvl2pPr marL="742950" indent="-285750" eaLnBrk="0" hangingPunct="0">
              <a:defRPr sz="2400">
                <a:solidFill>
                  <a:schemeClr val="tx1"/>
                </a:solidFill>
                <a:latin typeface="Times New Roman" pitchFamily="18" charset="0"/>
                <a:ea typeface="PMingLiU" pitchFamily="2" charset="-120"/>
              </a:defRPr>
            </a:lvl2pPr>
            <a:lvl3pPr marL="1143000" indent="-228600" eaLnBrk="0" hangingPunct="0">
              <a:defRPr sz="2400">
                <a:solidFill>
                  <a:schemeClr val="tx1"/>
                </a:solidFill>
                <a:latin typeface="Times New Roman" pitchFamily="18" charset="0"/>
                <a:ea typeface="PMingLiU" pitchFamily="2" charset="-120"/>
              </a:defRPr>
            </a:lvl3pPr>
            <a:lvl4pPr marL="1600200" indent="-228600" eaLnBrk="0" hangingPunct="0">
              <a:defRPr sz="2400">
                <a:solidFill>
                  <a:schemeClr val="tx1"/>
                </a:solidFill>
                <a:latin typeface="Times New Roman" pitchFamily="18" charset="0"/>
                <a:ea typeface="PMingLiU" pitchFamily="2" charset="-120"/>
              </a:defRPr>
            </a:lvl4pPr>
            <a:lvl5pPr marL="2057400" indent="-228600" eaLnBrk="0" hangingPunct="0">
              <a:defRPr sz="2400">
                <a:solidFill>
                  <a:schemeClr val="tx1"/>
                </a:solidFill>
                <a:latin typeface="Times New Roman" pitchFamily="18" charset="0"/>
                <a:ea typeface="PMingLiU" pitchFamily="2" charset="-120"/>
              </a:defRPr>
            </a:lvl5pPr>
            <a:lvl6pPr marL="25146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6pPr>
            <a:lvl7pPr marL="29718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7pPr>
            <a:lvl8pPr marL="34290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8pPr>
            <a:lvl9pPr marL="38862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9pPr>
          </a:lstStyle>
          <a:p>
            <a:pPr eaLnBrk="1" hangingPunct="1"/>
            <a:r>
              <a:rPr lang="zh-CN" altLang="en-US" dirty="0" smtClean="0">
                <a:solidFill>
                  <a:srgbClr val="03001A"/>
                </a:solidFill>
                <a:latin typeface="宋体" pitchFamily="2" charset="-122"/>
                <a:ea typeface="宋体" pitchFamily="2" charset="-122"/>
              </a:rPr>
              <a:t>问题可用递归解决具备的两个条件：</a:t>
            </a:r>
            <a:endParaRPr lang="en-US" altLang="zh-CN" dirty="0" smtClean="0">
              <a:solidFill>
                <a:srgbClr val="03001A"/>
              </a:solidFill>
              <a:latin typeface="宋体" pitchFamily="2" charset="-122"/>
              <a:ea typeface="宋体" pitchFamily="2" charset="-122"/>
            </a:endParaRPr>
          </a:p>
          <a:p>
            <a:pPr marL="457200" indent="-457200" eaLnBrk="1" hangingPunct="1">
              <a:buAutoNum type="arabicPeriod"/>
            </a:pPr>
            <a:r>
              <a:rPr lang="zh-CN" altLang="en-US" dirty="0" smtClean="0">
                <a:solidFill>
                  <a:srgbClr val="03001A"/>
                </a:solidFill>
                <a:latin typeface="宋体" pitchFamily="2" charset="-122"/>
                <a:ea typeface="宋体" pitchFamily="2" charset="-122"/>
              </a:rPr>
              <a:t>子问题需与原问题为同样的事情，且规模更小</a:t>
            </a:r>
            <a:endParaRPr lang="en-US" altLang="zh-CN" dirty="0" smtClean="0">
              <a:solidFill>
                <a:srgbClr val="03001A"/>
              </a:solidFill>
              <a:latin typeface="宋体" pitchFamily="2" charset="-122"/>
              <a:ea typeface="宋体" pitchFamily="2" charset="-122"/>
            </a:endParaRPr>
          </a:p>
          <a:p>
            <a:pPr eaLnBrk="1" hangingPunct="1"/>
            <a:r>
              <a:rPr lang="en-US" altLang="zh-CN" dirty="0" smtClean="0">
                <a:solidFill>
                  <a:srgbClr val="03001A"/>
                </a:solidFill>
                <a:latin typeface="宋体" pitchFamily="2" charset="-122"/>
                <a:ea typeface="宋体" pitchFamily="2" charset="-122"/>
              </a:rPr>
              <a:t>2. </a:t>
            </a:r>
            <a:r>
              <a:rPr lang="zh-CN" altLang="en-US" dirty="0" smtClean="0">
                <a:solidFill>
                  <a:srgbClr val="03001A"/>
                </a:solidFill>
                <a:latin typeface="宋体" pitchFamily="2" charset="-122"/>
                <a:ea typeface="宋体" pitchFamily="2" charset="-122"/>
              </a:rPr>
              <a:t>程序具备终止条件</a:t>
            </a:r>
            <a:endParaRPr lang="en-US" altLang="zh-CN" dirty="0">
              <a:solidFill>
                <a:srgbClr val="03001A"/>
              </a:solidFill>
              <a:latin typeface="宋体" pitchFamily="2" charset="-122"/>
              <a:ea typeface="宋体" pitchFamily="2" charset="-122"/>
            </a:endParaRPr>
          </a:p>
        </p:txBody>
      </p:sp>
      <p:sp>
        <p:nvSpPr>
          <p:cNvPr id="5" name="文本框 1"/>
          <p:cNvSpPr txBox="1">
            <a:spLocks noChangeArrowheads="1"/>
          </p:cNvSpPr>
          <p:nvPr/>
        </p:nvSpPr>
        <p:spPr bwMode="auto">
          <a:xfrm>
            <a:off x="683568" y="4293096"/>
            <a:ext cx="792088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ea typeface="PMingLiU" pitchFamily="2" charset="-120"/>
              </a:defRPr>
            </a:lvl1pPr>
            <a:lvl2pPr marL="742950" indent="-285750" eaLnBrk="0" hangingPunct="0">
              <a:defRPr sz="2400">
                <a:solidFill>
                  <a:schemeClr val="tx1"/>
                </a:solidFill>
                <a:latin typeface="Times New Roman" pitchFamily="18" charset="0"/>
                <a:ea typeface="PMingLiU" pitchFamily="2" charset="-120"/>
              </a:defRPr>
            </a:lvl2pPr>
            <a:lvl3pPr marL="1143000" indent="-228600" eaLnBrk="0" hangingPunct="0">
              <a:defRPr sz="2400">
                <a:solidFill>
                  <a:schemeClr val="tx1"/>
                </a:solidFill>
                <a:latin typeface="Times New Roman" pitchFamily="18" charset="0"/>
                <a:ea typeface="PMingLiU" pitchFamily="2" charset="-120"/>
              </a:defRPr>
            </a:lvl3pPr>
            <a:lvl4pPr marL="1600200" indent="-228600" eaLnBrk="0" hangingPunct="0">
              <a:defRPr sz="2400">
                <a:solidFill>
                  <a:schemeClr val="tx1"/>
                </a:solidFill>
                <a:latin typeface="Times New Roman" pitchFamily="18" charset="0"/>
                <a:ea typeface="PMingLiU" pitchFamily="2" charset="-120"/>
              </a:defRPr>
            </a:lvl4pPr>
            <a:lvl5pPr marL="2057400" indent="-228600" eaLnBrk="0" hangingPunct="0">
              <a:defRPr sz="2400">
                <a:solidFill>
                  <a:schemeClr val="tx1"/>
                </a:solidFill>
                <a:latin typeface="Times New Roman" pitchFamily="18" charset="0"/>
                <a:ea typeface="PMingLiU" pitchFamily="2" charset="-120"/>
              </a:defRPr>
            </a:lvl5pPr>
            <a:lvl6pPr marL="25146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6pPr>
            <a:lvl7pPr marL="29718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7pPr>
            <a:lvl8pPr marL="34290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8pPr>
            <a:lvl9pPr marL="38862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9pPr>
          </a:lstStyle>
          <a:p>
            <a:pPr eaLnBrk="1" hangingPunct="1"/>
            <a:r>
              <a:rPr lang="zh-CN" altLang="en-US" dirty="0" smtClean="0">
                <a:solidFill>
                  <a:srgbClr val="03001A"/>
                </a:solidFill>
                <a:latin typeface="宋体" pitchFamily="2" charset="-122"/>
                <a:ea typeface="宋体" pitchFamily="2" charset="-122"/>
              </a:rPr>
              <a:t>决策树问题可用递归解决具备的两个条件：</a:t>
            </a:r>
            <a:endParaRPr lang="en-US" altLang="zh-CN" dirty="0" smtClean="0">
              <a:solidFill>
                <a:srgbClr val="03001A"/>
              </a:solidFill>
              <a:latin typeface="宋体" pitchFamily="2" charset="-122"/>
              <a:ea typeface="宋体" pitchFamily="2" charset="-122"/>
            </a:endParaRPr>
          </a:p>
          <a:p>
            <a:pPr indent="-360000" eaLnBrk="1" hangingPunct="1"/>
            <a:r>
              <a:rPr lang="en-US" altLang="zh-CN" dirty="0" smtClean="0">
                <a:solidFill>
                  <a:srgbClr val="03001A"/>
                </a:solidFill>
                <a:latin typeface="宋体" pitchFamily="2" charset="-122"/>
                <a:ea typeface="宋体" pitchFamily="2" charset="-122"/>
                <a:cs typeface="Times New Roman" pitchFamily="18" charset="0"/>
              </a:rPr>
              <a:t>1.</a:t>
            </a:r>
            <a:r>
              <a:rPr lang="zh-CN" altLang="en-US" dirty="0" smtClean="0">
                <a:solidFill>
                  <a:srgbClr val="03001A"/>
                </a:solidFill>
                <a:latin typeface="宋体" pitchFamily="2" charset="-122"/>
                <a:ea typeface="宋体" pitchFamily="2" charset="-122"/>
              </a:rPr>
              <a:t>每次选择最优特征划分后得到的多个</a:t>
            </a:r>
            <a:r>
              <a:rPr lang="en-US" altLang="zh-CN" dirty="0" err="1" smtClean="0">
                <a:solidFill>
                  <a:srgbClr val="03001A"/>
                </a:solidFill>
                <a:ea typeface="宋体" pitchFamily="2" charset="-122"/>
                <a:cs typeface="Times New Roman" pitchFamily="18" charset="0"/>
              </a:rPr>
              <a:t>subData</a:t>
            </a:r>
            <a:r>
              <a:rPr lang="zh-CN" altLang="en-US" dirty="0" smtClean="0">
                <a:solidFill>
                  <a:srgbClr val="03001A"/>
                </a:solidFill>
                <a:ea typeface="宋体" pitchFamily="2" charset="-122"/>
                <a:cs typeface="Times New Roman" pitchFamily="18" charset="0"/>
              </a:rPr>
              <a:t>子样本</a:t>
            </a:r>
            <a:endParaRPr lang="en-US" altLang="zh-CN" dirty="0" smtClean="0">
              <a:solidFill>
                <a:srgbClr val="03001A"/>
              </a:solidFill>
              <a:ea typeface="宋体" pitchFamily="2" charset="-122"/>
              <a:cs typeface="Times New Roman" pitchFamily="18" charset="0"/>
            </a:endParaRPr>
          </a:p>
          <a:p>
            <a:pPr indent="-360000" eaLnBrk="1" hangingPunct="1"/>
            <a:r>
              <a:rPr lang="en-US" altLang="zh-CN" dirty="0">
                <a:solidFill>
                  <a:srgbClr val="03001A"/>
                </a:solidFill>
                <a:ea typeface="宋体" pitchFamily="2" charset="-122"/>
                <a:cs typeface="Times New Roman" pitchFamily="18" charset="0"/>
              </a:rPr>
              <a:t> </a:t>
            </a:r>
            <a:r>
              <a:rPr lang="en-US" altLang="zh-CN" dirty="0" smtClean="0">
                <a:solidFill>
                  <a:srgbClr val="03001A"/>
                </a:solidFill>
                <a:ea typeface="宋体" pitchFamily="2" charset="-122"/>
                <a:cs typeface="Times New Roman" pitchFamily="18" charset="0"/>
              </a:rPr>
              <a:t>   </a:t>
            </a:r>
            <a:r>
              <a:rPr lang="zh-CN" altLang="en-US" dirty="0" smtClean="0">
                <a:solidFill>
                  <a:srgbClr val="03001A"/>
                </a:solidFill>
                <a:ea typeface="宋体" pitchFamily="2" charset="-122"/>
                <a:cs typeface="Times New Roman" pitchFamily="18" charset="0"/>
              </a:rPr>
              <a:t>集</a:t>
            </a:r>
            <a:r>
              <a:rPr lang="zh-CN" altLang="en-US" dirty="0" smtClean="0">
                <a:solidFill>
                  <a:srgbClr val="03001A"/>
                </a:solidFill>
                <a:latin typeface="宋体" pitchFamily="2" charset="-122"/>
                <a:ea typeface="宋体" pitchFamily="2" charset="-122"/>
                <a:cs typeface="Times New Roman" pitchFamily="18" charset="0"/>
              </a:rPr>
              <a:t>比</a:t>
            </a:r>
            <a:r>
              <a:rPr lang="zh-CN" altLang="en-US" dirty="0">
                <a:solidFill>
                  <a:srgbClr val="03001A"/>
                </a:solidFill>
                <a:latin typeface="宋体" pitchFamily="2" charset="-122"/>
                <a:ea typeface="宋体" pitchFamily="2" charset="-122"/>
                <a:cs typeface="Times New Roman" pitchFamily="18" charset="0"/>
              </a:rPr>
              <a:t>原</a:t>
            </a:r>
            <a:r>
              <a:rPr lang="en-US" altLang="zh-CN" dirty="0" smtClean="0">
                <a:solidFill>
                  <a:srgbClr val="03001A"/>
                </a:solidFill>
                <a:ea typeface="宋体" pitchFamily="2" charset="-122"/>
                <a:cs typeface="Times New Roman" pitchFamily="18" charset="0"/>
              </a:rPr>
              <a:t>data</a:t>
            </a:r>
            <a:r>
              <a:rPr lang="zh-CN" altLang="en-US" dirty="0" smtClean="0">
                <a:solidFill>
                  <a:srgbClr val="03001A"/>
                </a:solidFill>
                <a:latin typeface="宋体" pitchFamily="2" charset="-122"/>
                <a:ea typeface="宋体" pitchFamily="2" charset="-122"/>
                <a:cs typeface="Times New Roman" pitchFamily="18" charset="0"/>
              </a:rPr>
              <a:t>规模较小的样本集，并且也是要找到最优特     </a:t>
            </a:r>
            <a:endParaRPr lang="en-US" altLang="zh-CN" dirty="0" smtClean="0">
              <a:solidFill>
                <a:srgbClr val="03001A"/>
              </a:solidFill>
              <a:latin typeface="宋体" pitchFamily="2" charset="-122"/>
              <a:ea typeface="宋体" pitchFamily="2" charset="-122"/>
              <a:cs typeface="Times New Roman" pitchFamily="18" charset="0"/>
            </a:endParaRPr>
          </a:p>
          <a:p>
            <a:pPr indent="-360000" eaLnBrk="1" hangingPunct="1"/>
            <a:r>
              <a:rPr lang="en-US" altLang="zh-CN" dirty="0">
                <a:solidFill>
                  <a:srgbClr val="03001A"/>
                </a:solidFill>
                <a:latin typeface="宋体" pitchFamily="2" charset="-122"/>
                <a:ea typeface="宋体" pitchFamily="2" charset="-122"/>
                <a:cs typeface="Times New Roman" pitchFamily="18" charset="0"/>
              </a:rPr>
              <a:t> </a:t>
            </a:r>
            <a:r>
              <a:rPr lang="en-US" altLang="zh-CN" dirty="0" smtClean="0">
                <a:solidFill>
                  <a:srgbClr val="03001A"/>
                </a:solidFill>
                <a:latin typeface="宋体" pitchFamily="2" charset="-122"/>
                <a:ea typeface="宋体" pitchFamily="2" charset="-122"/>
                <a:cs typeface="Times New Roman" pitchFamily="18" charset="0"/>
              </a:rPr>
              <a:t> </a:t>
            </a:r>
            <a:r>
              <a:rPr lang="zh-CN" altLang="en-US" dirty="0" smtClean="0">
                <a:solidFill>
                  <a:srgbClr val="03001A"/>
                </a:solidFill>
                <a:latin typeface="宋体" pitchFamily="2" charset="-122"/>
                <a:ea typeface="宋体" pitchFamily="2" charset="-122"/>
                <a:cs typeface="Times New Roman" pitchFamily="18" charset="0"/>
              </a:rPr>
              <a:t>征进行分割</a:t>
            </a:r>
            <a:endParaRPr lang="en-US" altLang="zh-CN" dirty="0" smtClean="0">
              <a:solidFill>
                <a:srgbClr val="03001A"/>
              </a:solidFill>
              <a:latin typeface="宋体" pitchFamily="2" charset="-122"/>
              <a:ea typeface="宋体" pitchFamily="2" charset="-122"/>
              <a:cs typeface="Times New Roman" pitchFamily="18" charset="0"/>
            </a:endParaRPr>
          </a:p>
          <a:p>
            <a:pPr eaLnBrk="1" hangingPunct="1"/>
            <a:r>
              <a:rPr lang="en-US" altLang="zh-CN" dirty="0" smtClean="0">
                <a:solidFill>
                  <a:srgbClr val="03001A"/>
                </a:solidFill>
                <a:latin typeface="宋体" pitchFamily="2" charset="-122"/>
                <a:ea typeface="宋体" pitchFamily="2" charset="-122"/>
                <a:cs typeface="Times New Roman" pitchFamily="18" charset="0"/>
              </a:rPr>
              <a:t>2.</a:t>
            </a:r>
            <a:r>
              <a:rPr lang="zh-CN" altLang="en-US" dirty="0" smtClean="0">
                <a:solidFill>
                  <a:srgbClr val="03001A"/>
                </a:solidFill>
                <a:latin typeface="宋体" pitchFamily="2" charset="-122"/>
                <a:ea typeface="宋体" pitchFamily="2" charset="-122"/>
                <a:cs typeface="Times New Roman" pitchFamily="18" charset="0"/>
              </a:rPr>
              <a:t>样本是有限数量的，每次划分的数量都会减少，肯定   </a:t>
            </a:r>
            <a:endParaRPr lang="en-US" altLang="zh-CN" dirty="0" smtClean="0">
              <a:solidFill>
                <a:srgbClr val="03001A"/>
              </a:solidFill>
              <a:latin typeface="宋体" pitchFamily="2" charset="-122"/>
              <a:ea typeface="宋体" pitchFamily="2" charset="-122"/>
              <a:cs typeface="Times New Roman" pitchFamily="18" charset="0"/>
            </a:endParaRPr>
          </a:p>
          <a:p>
            <a:pPr eaLnBrk="1" hangingPunct="1"/>
            <a:r>
              <a:rPr lang="zh-CN" altLang="en-US" dirty="0" smtClean="0">
                <a:solidFill>
                  <a:srgbClr val="03001A"/>
                </a:solidFill>
                <a:latin typeface="宋体" pitchFamily="2" charset="-122"/>
                <a:ea typeface="宋体" pitchFamily="2" charset="-122"/>
                <a:cs typeface="Times New Roman" pitchFamily="18" charset="0"/>
              </a:rPr>
              <a:t>  是能够终止的</a:t>
            </a:r>
            <a:endParaRPr lang="en-US" altLang="zh-CN" dirty="0">
              <a:solidFill>
                <a:srgbClr val="03001A"/>
              </a:solidFill>
              <a:latin typeface="宋体" pitchFamily="2" charset="-122"/>
              <a:ea typeface="宋体" pitchFamily="2" charset="-122"/>
            </a:endParaRPr>
          </a:p>
        </p:txBody>
      </p:sp>
      <p:sp>
        <p:nvSpPr>
          <p:cNvPr id="6" name="文本框 1"/>
          <p:cNvSpPr txBox="1">
            <a:spLocks noChangeArrowheads="1"/>
          </p:cNvSpPr>
          <p:nvPr/>
        </p:nvSpPr>
        <p:spPr bwMode="auto">
          <a:xfrm>
            <a:off x="467544" y="3645024"/>
            <a:ext cx="75025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PMingLiU" pitchFamily="2" charset="-120"/>
              </a:defRPr>
            </a:lvl1pPr>
            <a:lvl2pPr marL="742950" indent="-285750" eaLnBrk="0" hangingPunct="0">
              <a:defRPr sz="2400">
                <a:solidFill>
                  <a:schemeClr val="tx1"/>
                </a:solidFill>
                <a:latin typeface="Times New Roman" pitchFamily="18" charset="0"/>
                <a:ea typeface="PMingLiU" pitchFamily="2" charset="-120"/>
              </a:defRPr>
            </a:lvl2pPr>
            <a:lvl3pPr marL="1143000" indent="-228600" eaLnBrk="0" hangingPunct="0">
              <a:defRPr sz="2400">
                <a:solidFill>
                  <a:schemeClr val="tx1"/>
                </a:solidFill>
                <a:latin typeface="Times New Roman" pitchFamily="18" charset="0"/>
                <a:ea typeface="PMingLiU" pitchFamily="2" charset="-120"/>
              </a:defRPr>
            </a:lvl3pPr>
            <a:lvl4pPr marL="1600200" indent="-228600" eaLnBrk="0" hangingPunct="0">
              <a:defRPr sz="2400">
                <a:solidFill>
                  <a:schemeClr val="tx1"/>
                </a:solidFill>
                <a:latin typeface="Times New Roman" pitchFamily="18" charset="0"/>
                <a:ea typeface="PMingLiU" pitchFamily="2" charset="-120"/>
              </a:defRPr>
            </a:lvl4pPr>
            <a:lvl5pPr marL="2057400" indent="-228600" eaLnBrk="0" hangingPunct="0">
              <a:defRPr sz="2400">
                <a:solidFill>
                  <a:schemeClr val="tx1"/>
                </a:solidFill>
                <a:latin typeface="Times New Roman" pitchFamily="18" charset="0"/>
                <a:ea typeface="PMingLiU" pitchFamily="2" charset="-120"/>
              </a:defRPr>
            </a:lvl5pPr>
            <a:lvl6pPr marL="25146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6pPr>
            <a:lvl7pPr marL="29718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7pPr>
            <a:lvl8pPr marL="34290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8pPr>
            <a:lvl9pPr marL="38862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9pPr>
          </a:lstStyle>
          <a:p>
            <a:pPr eaLnBrk="1" hangingPunct="1"/>
            <a:r>
              <a:rPr lang="zh-CN" altLang="en-US" sz="3200" dirty="0" smtClean="0">
                <a:solidFill>
                  <a:srgbClr val="03001A"/>
                </a:solidFill>
                <a:latin typeface="宋体" pitchFamily="2" charset="-122"/>
                <a:ea typeface="宋体" pitchFamily="2" charset="-122"/>
              </a:rPr>
              <a:t>决策树的建立</a:t>
            </a:r>
            <a:endParaRPr lang="en-US" altLang="zh-CN" sz="3200" dirty="0">
              <a:solidFill>
                <a:srgbClr val="03001A"/>
              </a:solidFill>
              <a:latin typeface="宋体" pitchFamily="2" charset="-122"/>
              <a:ea typeface="宋体" pitchFamily="2" charset="-122"/>
            </a:endParaRPr>
          </a:p>
        </p:txBody>
      </p:sp>
    </p:spTree>
    <p:extLst>
      <p:ext uri="{BB962C8B-B14F-4D97-AF65-F5344CB8AC3E}">
        <p14:creationId xmlns:p14="http://schemas.microsoft.com/office/powerpoint/2010/main" val="3093863563"/>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4.1</a:t>
            </a:r>
            <a:r>
              <a:rPr lang="zh-CN" altLang="en-US" sz="4000" b="1" dirty="0">
                <a:solidFill>
                  <a:srgbClr val="03001A"/>
                </a:solidFill>
                <a:latin typeface="黑体" pitchFamily="49" charset="-122"/>
                <a:ea typeface="黑体" pitchFamily="49" charset="-122"/>
              </a:rPr>
              <a:t>终止条件</a:t>
            </a:r>
          </a:p>
        </p:txBody>
      </p:sp>
      <p:sp>
        <p:nvSpPr>
          <p:cNvPr id="4" name="TextBox 3"/>
          <p:cNvSpPr txBox="1"/>
          <p:nvPr/>
        </p:nvSpPr>
        <p:spPr>
          <a:xfrm>
            <a:off x="395536" y="1164128"/>
            <a:ext cx="8424936" cy="5073184"/>
          </a:xfrm>
          <a:prstGeom prst="rect">
            <a:avLst/>
          </a:prstGeom>
          <a:noFill/>
        </p:spPr>
        <p:txBody>
          <a:bodyPr wrap="square" rtlCol="0">
            <a:spAutoFit/>
          </a:bodyPr>
          <a:lstStyle/>
          <a:p>
            <a:r>
              <a:rPr lang="zh-CN" altLang="en-US" sz="2400" dirty="0">
                <a:solidFill>
                  <a:srgbClr val="03001A"/>
                </a:solidFill>
                <a:latin typeface="宋体" pitchFamily="2" charset="-122"/>
                <a:ea typeface="宋体" pitchFamily="2" charset="-122"/>
              </a:rPr>
              <a:t>终止条件</a:t>
            </a:r>
            <a:r>
              <a:rPr lang="en-US" altLang="zh-CN" sz="2400" dirty="0">
                <a:solidFill>
                  <a:srgbClr val="03001A"/>
                </a:solidFill>
                <a:latin typeface="宋体" pitchFamily="2" charset="-122"/>
                <a:ea typeface="宋体" pitchFamily="2" charset="-122"/>
              </a:rPr>
              <a:t>:(</a:t>
            </a:r>
            <a:r>
              <a:rPr lang="zh-CN" altLang="en-US" sz="2400" dirty="0">
                <a:solidFill>
                  <a:srgbClr val="03001A"/>
                </a:solidFill>
                <a:latin typeface="宋体" pitchFamily="2" charset="-122"/>
                <a:ea typeface="宋体" pitchFamily="2" charset="-122"/>
              </a:rPr>
              <a:t>从决策点变成叶子节点</a:t>
            </a:r>
            <a:r>
              <a:rPr lang="en-US" altLang="zh-CN" sz="2400" dirty="0">
                <a:solidFill>
                  <a:srgbClr val="03001A"/>
                </a:solidFill>
                <a:latin typeface="宋体" pitchFamily="2" charset="-122"/>
                <a:ea typeface="宋体" pitchFamily="2" charset="-122"/>
              </a:rPr>
              <a:t>)</a:t>
            </a:r>
          </a:p>
          <a:p>
            <a:r>
              <a:rPr lang="en-US" altLang="zh-CN" sz="2400" dirty="0">
                <a:solidFill>
                  <a:srgbClr val="03001A"/>
                </a:solidFill>
                <a:latin typeface="宋体" pitchFamily="2" charset="-122"/>
                <a:ea typeface="宋体" pitchFamily="2" charset="-122"/>
              </a:rPr>
              <a:t>1.</a:t>
            </a:r>
            <a:r>
              <a:rPr lang="zh-CN" altLang="en-US" sz="2400" dirty="0">
                <a:solidFill>
                  <a:srgbClr val="03001A"/>
                </a:solidFill>
                <a:latin typeface="宋体" pitchFamily="2" charset="-122"/>
                <a:ea typeface="宋体" pitchFamily="2" charset="-122"/>
              </a:rPr>
              <a:t>如果所有样本的标签全部相同或者只剩下一个</a:t>
            </a:r>
            <a:endParaRPr lang="en-US" altLang="zh-CN" sz="2400" dirty="0">
              <a:solidFill>
                <a:srgbClr val="03001A"/>
              </a:solidFill>
              <a:latin typeface="宋体" pitchFamily="2" charset="-122"/>
              <a:ea typeface="宋体" pitchFamily="2" charset="-122"/>
            </a:endParaRPr>
          </a:p>
          <a:p>
            <a:r>
              <a:rPr lang="en-US" altLang="zh-CN" sz="2400" dirty="0">
                <a:solidFill>
                  <a:srgbClr val="03001A"/>
                </a:solidFill>
                <a:latin typeface="宋体" pitchFamily="2" charset="-122"/>
                <a:ea typeface="宋体" pitchFamily="2" charset="-122"/>
              </a:rPr>
              <a:t>  </a:t>
            </a:r>
            <a:r>
              <a:rPr lang="zh-CN" altLang="en-US" sz="2400" dirty="0">
                <a:solidFill>
                  <a:srgbClr val="03001A"/>
                </a:solidFill>
                <a:latin typeface="宋体" pitchFamily="2" charset="-122"/>
                <a:ea typeface="宋体" pitchFamily="2" charset="-122"/>
              </a:rPr>
              <a:t>样本：</a:t>
            </a:r>
            <a:endParaRPr lang="en-US" altLang="zh-CN" sz="2400" dirty="0">
              <a:solidFill>
                <a:srgbClr val="03001A"/>
              </a:solidFill>
              <a:latin typeface="宋体" pitchFamily="2" charset="-122"/>
              <a:ea typeface="宋体" pitchFamily="2" charset="-122"/>
            </a:endParaRPr>
          </a:p>
          <a:p>
            <a:pPr>
              <a:spcBef>
                <a:spcPts val="1000"/>
              </a:spcBef>
              <a:spcAft>
                <a:spcPts val="1000"/>
              </a:spcAft>
            </a:pPr>
            <a:r>
              <a:rPr lang="en-US" altLang="zh-CN" sz="2400" dirty="0">
                <a:solidFill>
                  <a:srgbClr val="03001A"/>
                </a:solidFill>
                <a:latin typeface="宋体" pitchFamily="2" charset="-122"/>
                <a:ea typeface="宋体" pitchFamily="2" charset="-122"/>
              </a:rPr>
              <a:t>	</a:t>
            </a:r>
            <a:r>
              <a:rPr lang="zh-CN" altLang="en-US" sz="2400" dirty="0">
                <a:solidFill>
                  <a:srgbClr val="03001A"/>
                </a:solidFill>
                <a:latin typeface="宋体" pitchFamily="2" charset="-122"/>
                <a:ea typeface="宋体" pitchFamily="2" charset="-122"/>
              </a:rPr>
              <a:t>将该标签作为叶子节点。</a:t>
            </a:r>
            <a:endParaRPr lang="en-US" altLang="zh-CN" sz="2400" dirty="0">
              <a:solidFill>
                <a:srgbClr val="03001A"/>
              </a:solidFill>
              <a:latin typeface="宋体" pitchFamily="2" charset="-122"/>
              <a:ea typeface="宋体" pitchFamily="2" charset="-122"/>
            </a:endParaRPr>
          </a:p>
          <a:p>
            <a:r>
              <a:rPr lang="en-US" altLang="zh-CN" sz="2400" dirty="0">
                <a:solidFill>
                  <a:srgbClr val="03001A"/>
                </a:solidFill>
                <a:latin typeface="宋体" pitchFamily="2" charset="-122"/>
                <a:ea typeface="宋体" pitchFamily="2" charset="-122"/>
              </a:rPr>
              <a:t>2.</a:t>
            </a:r>
            <a:r>
              <a:rPr lang="zh-CN" altLang="en-US" sz="2400" dirty="0">
                <a:solidFill>
                  <a:srgbClr val="03001A"/>
                </a:solidFill>
                <a:latin typeface="宋体" pitchFamily="2" charset="-122"/>
                <a:ea typeface="宋体" pitchFamily="2" charset="-122"/>
              </a:rPr>
              <a:t>如果所有特征已经用完</a:t>
            </a:r>
            <a:r>
              <a:rPr lang="en-US" altLang="zh-CN" sz="2400" dirty="0" smtClean="0">
                <a:solidFill>
                  <a:srgbClr val="03001A"/>
                </a:solidFill>
                <a:latin typeface="宋体" pitchFamily="2" charset="-122"/>
                <a:ea typeface="宋体" pitchFamily="2" charset="-122"/>
              </a:rPr>
              <a:t>(</a:t>
            </a:r>
            <a:r>
              <a:rPr lang="zh-CN" altLang="en-US" sz="2400" dirty="0" smtClean="0">
                <a:solidFill>
                  <a:srgbClr val="03001A"/>
                </a:solidFill>
                <a:latin typeface="宋体" pitchFamily="2" charset="-122"/>
                <a:ea typeface="宋体" pitchFamily="2" charset="-122"/>
              </a:rPr>
              <a:t>有</a:t>
            </a:r>
            <a:r>
              <a:rPr lang="zh-CN" altLang="en-US" sz="2400" dirty="0">
                <a:solidFill>
                  <a:srgbClr val="03001A"/>
                </a:solidFill>
                <a:latin typeface="宋体" pitchFamily="2" charset="-122"/>
                <a:ea typeface="宋体" pitchFamily="2" charset="-122"/>
              </a:rPr>
              <a:t>多个样本</a:t>
            </a:r>
            <a:r>
              <a:rPr lang="zh-CN" altLang="en-US" sz="2400" dirty="0" smtClean="0">
                <a:solidFill>
                  <a:srgbClr val="03001A"/>
                </a:solidFill>
                <a:latin typeface="宋体" pitchFamily="2" charset="-122"/>
                <a:ea typeface="宋体" pitchFamily="2" charset="-122"/>
              </a:rPr>
              <a:t>，只剩标签列，</a:t>
            </a:r>
            <a:endParaRPr lang="en-US" altLang="zh-CN" sz="2400" dirty="0" smtClean="0">
              <a:solidFill>
                <a:srgbClr val="03001A"/>
              </a:solidFill>
              <a:latin typeface="宋体" pitchFamily="2" charset="-122"/>
              <a:ea typeface="宋体" pitchFamily="2" charset="-122"/>
            </a:endParaRPr>
          </a:p>
          <a:p>
            <a:r>
              <a:rPr lang="en-US" altLang="zh-CN" sz="2400" dirty="0">
                <a:solidFill>
                  <a:srgbClr val="03001A"/>
                </a:solidFill>
                <a:latin typeface="宋体" pitchFamily="2" charset="-122"/>
                <a:ea typeface="宋体" pitchFamily="2" charset="-122"/>
              </a:rPr>
              <a:t> </a:t>
            </a:r>
            <a:r>
              <a:rPr lang="en-US" altLang="zh-CN" sz="2400" dirty="0" smtClean="0">
                <a:solidFill>
                  <a:srgbClr val="03001A"/>
                </a:solidFill>
                <a:latin typeface="宋体" pitchFamily="2" charset="-122"/>
                <a:ea typeface="宋体" pitchFamily="2" charset="-122"/>
              </a:rPr>
              <a:t> </a:t>
            </a:r>
            <a:r>
              <a:rPr lang="zh-CN" altLang="en-US" sz="2400" dirty="0" smtClean="0">
                <a:solidFill>
                  <a:srgbClr val="03001A"/>
                </a:solidFill>
                <a:latin typeface="宋体" pitchFamily="2" charset="-122"/>
                <a:ea typeface="宋体" pitchFamily="2" charset="-122"/>
              </a:rPr>
              <a:t>但标签</a:t>
            </a:r>
            <a:r>
              <a:rPr lang="zh-CN" altLang="en-US" sz="2400" dirty="0">
                <a:solidFill>
                  <a:srgbClr val="03001A"/>
                </a:solidFill>
                <a:latin typeface="宋体" pitchFamily="2" charset="-122"/>
                <a:ea typeface="宋体" pitchFamily="2" charset="-122"/>
              </a:rPr>
              <a:t>仍然不统一：</a:t>
            </a:r>
            <a:endParaRPr lang="en-US" altLang="zh-CN" sz="2400" dirty="0">
              <a:solidFill>
                <a:srgbClr val="03001A"/>
              </a:solidFill>
              <a:latin typeface="宋体" pitchFamily="2" charset="-122"/>
              <a:ea typeface="宋体" pitchFamily="2" charset="-122"/>
            </a:endParaRPr>
          </a:p>
          <a:p>
            <a:pPr>
              <a:spcBef>
                <a:spcPts val="1000"/>
              </a:spcBef>
              <a:spcAft>
                <a:spcPts val="1000"/>
              </a:spcAft>
            </a:pPr>
            <a:r>
              <a:rPr lang="en-US" altLang="zh-CN" sz="2400" dirty="0">
                <a:solidFill>
                  <a:srgbClr val="03001A"/>
                </a:solidFill>
                <a:latin typeface="宋体" pitchFamily="2" charset="-122"/>
                <a:ea typeface="宋体" pitchFamily="2" charset="-122"/>
              </a:rPr>
              <a:t>	</a:t>
            </a:r>
            <a:r>
              <a:rPr lang="zh-CN" altLang="en-US" sz="2400" dirty="0">
                <a:solidFill>
                  <a:srgbClr val="03001A"/>
                </a:solidFill>
                <a:latin typeface="宋体" pitchFamily="2" charset="-122"/>
                <a:ea typeface="宋体" pitchFamily="2" charset="-122"/>
              </a:rPr>
              <a:t>将出现次数最多的标签作为叶子节点</a:t>
            </a:r>
            <a:endParaRPr lang="en-US" altLang="zh-CN" sz="2400" dirty="0">
              <a:solidFill>
                <a:srgbClr val="03001A"/>
              </a:solidFill>
              <a:latin typeface="宋体" pitchFamily="2" charset="-122"/>
              <a:ea typeface="宋体" pitchFamily="2" charset="-122"/>
            </a:endParaRPr>
          </a:p>
          <a:p>
            <a:pPr>
              <a:spcAft>
                <a:spcPts val="1000"/>
              </a:spcAft>
            </a:pPr>
            <a:r>
              <a:rPr lang="zh-CN" altLang="en-US" sz="2400" dirty="0">
                <a:solidFill>
                  <a:srgbClr val="03001A"/>
                </a:solidFill>
                <a:latin typeface="宋体" pitchFamily="2" charset="-122"/>
                <a:ea typeface="宋体" pitchFamily="2" charset="-122"/>
              </a:rPr>
              <a:t> </a:t>
            </a:r>
            <a:r>
              <a:rPr lang="zh-CN" altLang="en-US" sz="2400" dirty="0" smtClean="0">
                <a:solidFill>
                  <a:srgbClr val="03001A"/>
                </a:solidFill>
                <a:latin typeface="宋体" pitchFamily="2" charset="-122"/>
                <a:ea typeface="宋体" pitchFamily="2" charset="-122"/>
              </a:rPr>
              <a:t>  需要</a:t>
            </a:r>
            <a:r>
              <a:rPr lang="zh-CN" altLang="en-US" sz="2400" dirty="0">
                <a:solidFill>
                  <a:srgbClr val="03001A"/>
                </a:solidFill>
                <a:latin typeface="宋体" pitchFamily="2" charset="-122"/>
                <a:ea typeface="宋体" pitchFamily="2" charset="-122"/>
              </a:rPr>
              <a:t>一个</a:t>
            </a:r>
            <a:r>
              <a:rPr lang="zh-CN" altLang="en-US" sz="2400" b="1" dirty="0">
                <a:solidFill>
                  <a:srgbClr val="FF0000"/>
                </a:solidFill>
                <a:latin typeface="宋体" pitchFamily="2" charset="-122"/>
                <a:ea typeface="宋体" pitchFamily="2" charset="-122"/>
              </a:rPr>
              <a:t>函数</a:t>
            </a:r>
            <a:r>
              <a:rPr lang="en-US" altLang="zh-CN" sz="2400" b="1" dirty="0" err="1" smtClean="0">
                <a:solidFill>
                  <a:srgbClr val="FF0000"/>
                </a:solidFill>
                <a:latin typeface="Times New Roman" pitchFamily="18" charset="0"/>
                <a:ea typeface="宋体" pitchFamily="2" charset="-122"/>
                <a:cs typeface="Times New Roman" pitchFamily="18" charset="0"/>
              </a:rPr>
              <a:t>to_leaf_node</a:t>
            </a:r>
            <a:r>
              <a:rPr lang="en-US" altLang="zh-CN" sz="2400" b="1" dirty="0" smtClean="0">
                <a:solidFill>
                  <a:srgbClr val="FF0000"/>
                </a:solidFill>
                <a:latin typeface="Times New Roman" pitchFamily="18" charset="0"/>
                <a:ea typeface="宋体" pitchFamily="2" charset="-122"/>
                <a:cs typeface="Times New Roman" pitchFamily="18" charset="0"/>
              </a:rPr>
              <a:t>()</a:t>
            </a:r>
            <a:r>
              <a:rPr lang="zh-CN" altLang="en-US" sz="2400" dirty="0" smtClean="0">
                <a:solidFill>
                  <a:srgbClr val="03001A"/>
                </a:solidFill>
                <a:latin typeface="宋体" pitchFamily="2" charset="-122"/>
                <a:ea typeface="宋体" pitchFamily="2" charset="-122"/>
              </a:rPr>
              <a:t>：</a:t>
            </a:r>
            <a:r>
              <a:rPr lang="zh-CN" altLang="en-US" sz="2400" dirty="0">
                <a:solidFill>
                  <a:srgbClr val="03001A"/>
                </a:solidFill>
                <a:latin typeface="宋体" pitchFamily="2" charset="-122"/>
                <a:ea typeface="宋体" pitchFamily="2" charset="-122"/>
              </a:rPr>
              <a:t>输入一个标签行</a:t>
            </a:r>
            <a:r>
              <a:rPr lang="en-US" altLang="zh-CN" sz="2400" dirty="0" err="1">
                <a:solidFill>
                  <a:srgbClr val="03001A"/>
                </a:solidFill>
                <a:latin typeface="Times New Roman" pitchFamily="18" charset="0"/>
                <a:ea typeface="宋体" pitchFamily="2" charset="-122"/>
                <a:cs typeface="Times New Roman" pitchFamily="18" charset="0"/>
              </a:rPr>
              <a:t>labelList</a:t>
            </a:r>
            <a:r>
              <a:rPr lang="en-US" altLang="zh-CN" sz="2400" dirty="0">
                <a:solidFill>
                  <a:srgbClr val="03001A"/>
                </a:solidFill>
                <a:latin typeface="宋体" pitchFamily="2" charset="-122"/>
                <a:ea typeface="宋体" pitchFamily="2" charset="-122"/>
              </a:rPr>
              <a:t>,</a:t>
            </a:r>
            <a:r>
              <a:rPr lang="zh-CN" altLang="en-US" sz="2400" dirty="0">
                <a:solidFill>
                  <a:srgbClr val="03001A"/>
                </a:solidFill>
                <a:latin typeface="宋体" pitchFamily="2" charset="-122"/>
                <a:ea typeface="宋体" pitchFamily="2" charset="-122"/>
              </a:rPr>
              <a:t>输出出现次数最多的</a:t>
            </a:r>
            <a:r>
              <a:rPr lang="en-US" altLang="zh-CN" sz="2400" dirty="0" smtClean="0">
                <a:solidFill>
                  <a:srgbClr val="03001A"/>
                </a:solidFill>
                <a:latin typeface="Times New Roman" pitchFamily="18" charset="0"/>
                <a:ea typeface="宋体" pitchFamily="2" charset="-122"/>
                <a:cs typeface="Times New Roman" pitchFamily="18" charset="0"/>
              </a:rPr>
              <a:t>label</a:t>
            </a:r>
          </a:p>
          <a:p>
            <a:r>
              <a:rPr lang="zh-CN" altLang="en-US" sz="2400" dirty="0" smtClean="0">
                <a:solidFill>
                  <a:srgbClr val="03001A"/>
                </a:solidFill>
                <a:latin typeface="Times New Roman" pitchFamily="18" charset="0"/>
                <a:ea typeface="宋体" pitchFamily="2" charset="-122"/>
                <a:cs typeface="Times New Roman" pitchFamily="18" charset="0"/>
              </a:rPr>
              <a:t>       递归建树的过程中需要维护一个特征</a:t>
            </a:r>
            <a:r>
              <a:rPr lang="zh-CN" altLang="en-US" sz="2400" b="1" dirty="0" smtClean="0">
                <a:solidFill>
                  <a:srgbClr val="FF0000"/>
                </a:solidFill>
                <a:latin typeface="Times New Roman" pitchFamily="18" charset="0"/>
                <a:ea typeface="宋体" pitchFamily="2" charset="-122"/>
                <a:cs typeface="Times New Roman" pitchFamily="18" charset="0"/>
              </a:rPr>
              <a:t>索引列表</a:t>
            </a:r>
            <a:r>
              <a:rPr lang="en-US" altLang="zh-CN" sz="2400" b="1" dirty="0" err="1" smtClean="0">
                <a:solidFill>
                  <a:srgbClr val="FF0000"/>
                </a:solidFill>
                <a:latin typeface="Times New Roman" pitchFamily="18" charset="0"/>
                <a:ea typeface="宋体" pitchFamily="2" charset="-122"/>
                <a:cs typeface="Times New Roman" pitchFamily="18" charset="0"/>
              </a:rPr>
              <a:t>f_index</a:t>
            </a:r>
            <a:r>
              <a:rPr lang="en-US" altLang="zh-CN" sz="2400" dirty="0" smtClean="0">
                <a:solidFill>
                  <a:srgbClr val="03001A"/>
                </a:solidFill>
                <a:latin typeface="Times New Roman" pitchFamily="18" charset="0"/>
                <a:ea typeface="宋体" pitchFamily="2" charset="-122"/>
                <a:cs typeface="Times New Roman" pitchFamily="18" charset="0"/>
              </a:rPr>
              <a:t>, </a:t>
            </a:r>
            <a:r>
              <a:rPr lang="zh-CN" altLang="en-US" sz="2400" dirty="0" smtClean="0">
                <a:solidFill>
                  <a:srgbClr val="03001A"/>
                </a:solidFill>
                <a:latin typeface="Times New Roman" pitchFamily="18" charset="0"/>
                <a:ea typeface="宋体" pitchFamily="2" charset="-122"/>
                <a:cs typeface="Times New Roman" pitchFamily="18" charset="0"/>
              </a:rPr>
              <a:t>每次都将最优特征索引删除</a:t>
            </a:r>
            <a:endParaRPr lang="zh-CN" altLang="en-US" sz="2400" dirty="0">
              <a:solidFill>
                <a:srgbClr val="03001A"/>
              </a:solidFill>
              <a:latin typeface="Times New Roman" pitchFamily="18" charset="0"/>
              <a:ea typeface="宋体" pitchFamily="2" charset="-122"/>
              <a:cs typeface="Times New Roman" pitchFamily="18" charset="0"/>
            </a:endParaRPr>
          </a:p>
          <a:p>
            <a:endParaRPr lang="zh-CN" altLang="en-US" sz="1600" dirty="0"/>
          </a:p>
        </p:txBody>
      </p:sp>
    </p:spTree>
    <p:extLst>
      <p:ext uri="{BB962C8B-B14F-4D97-AF65-F5344CB8AC3E}">
        <p14:creationId xmlns:p14="http://schemas.microsoft.com/office/powerpoint/2010/main" val="4002086100"/>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4.2 </a:t>
            </a:r>
            <a:r>
              <a:rPr lang="zh-CN" altLang="en-US" sz="4000" b="1" dirty="0">
                <a:solidFill>
                  <a:srgbClr val="03001A"/>
                </a:solidFill>
                <a:latin typeface="黑体" pitchFamily="49" charset="-122"/>
                <a:ea typeface="黑体" pitchFamily="49" charset="-122"/>
              </a:rPr>
              <a:t>递归过程</a:t>
            </a:r>
          </a:p>
        </p:txBody>
      </p:sp>
      <p:sp>
        <p:nvSpPr>
          <p:cNvPr id="4" name="TextBox 3"/>
          <p:cNvSpPr txBox="1"/>
          <p:nvPr/>
        </p:nvSpPr>
        <p:spPr>
          <a:xfrm>
            <a:off x="395536" y="1053253"/>
            <a:ext cx="8208912" cy="830997"/>
          </a:xfrm>
          <a:prstGeom prst="rect">
            <a:avLst/>
          </a:prstGeom>
          <a:noFill/>
        </p:spPr>
        <p:txBody>
          <a:bodyPr wrap="square" rtlCol="0">
            <a:spAutoFit/>
          </a:bodyPr>
          <a:lstStyle/>
          <a:p>
            <a:r>
              <a:rPr lang="zh-CN" altLang="en-US" sz="2400" dirty="0" smtClean="0">
                <a:solidFill>
                  <a:srgbClr val="03001A"/>
                </a:solidFill>
                <a:latin typeface="宋体" pitchFamily="2" charset="-122"/>
                <a:ea typeface="宋体" pitchFamily="2" charset="-122"/>
              </a:rPr>
              <a:t>递归过程</a:t>
            </a:r>
            <a:r>
              <a:rPr lang="en-US" altLang="zh-CN" sz="2400" dirty="0" smtClean="0">
                <a:solidFill>
                  <a:srgbClr val="03001A"/>
                </a:solidFill>
                <a:latin typeface="宋体" pitchFamily="2" charset="-122"/>
                <a:ea typeface="宋体" pitchFamily="2" charset="-122"/>
              </a:rPr>
              <a:t>:</a:t>
            </a:r>
            <a:r>
              <a:rPr lang="zh-CN" altLang="en-US" sz="2400" dirty="0" smtClean="0">
                <a:solidFill>
                  <a:srgbClr val="03001A"/>
                </a:solidFill>
                <a:latin typeface="宋体" pitchFamily="2" charset="-122"/>
                <a:ea typeface="宋体" pitchFamily="2" charset="-122"/>
              </a:rPr>
              <a:t>如何将大规模问题分割成小规模问题</a:t>
            </a:r>
            <a:endParaRPr lang="en-US" altLang="zh-CN" sz="2400" dirty="0" smtClean="0">
              <a:solidFill>
                <a:srgbClr val="03001A"/>
              </a:solidFill>
              <a:latin typeface="宋体" pitchFamily="2" charset="-122"/>
              <a:ea typeface="宋体" pitchFamily="2" charset="-122"/>
            </a:endParaRPr>
          </a:p>
          <a:p>
            <a:r>
              <a:rPr lang="zh-CN" altLang="en-US" sz="2400" dirty="0" smtClean="0">
                <a:solidFill>
                  <a:srgbClr val="03001A"/>
                </a:solidFill>
                <a:latin typeface="宋体" pitchFamily="2" charset="-122"/>
                <a:ea typeface="宋体" pitchFamily="2" charset="-122"/>
              </a:rPr>
              <a:t>回顾一下前三个函数</a:t>
            </a:r>
            <a:r>
              <a:rPr lang="en-US" altLang="zh-CN" sz="2400" dirty="0" smtClean="0">
                <a:solidFill>
                  <a:srgbClr val="03001A"/>
                </a:solidFill>
                <a:latin typeface="宋体" pitchFamily="2" charset="-122"/>
                <a:ea typeface="宋体" pitchFamily="2" charset="-122"/>
                <a:sym typeface="Wingdings" pitchFamily="2" charset="2"/>
              </a:rPr>
              <a:t>:(</a:t>
            </a:r>
            <a:r>
              <a:rPr lang="zh-CN" altLang="en-US" sz="2400" dirty="0" smtClean="0">
                <a:solidFill>
                  <a:srgbClr val="03001A"/>
                </a:solidFill>
                <a:latin typeface="宋体" pitchFamily="2" charset="-122"/>
                <a:ea typeface="宋体" pitchFamily="2" charset="-122"/>
                <a:sym typeface="Wingdings" pitchFamily="2" charset="2"/>
              </a:rPr>
              <a:t>打开</a:t>
            </a:r>
            <a:r>
              <a:rPr lang="en-US" altLang="zh-CN" sz="2400" dirty="0" smtClean="0">
                <a:solidFill>
                  <a:srgbClr val="03001A"/>
                </a:solidFill>
                <a:latin typeface="Times New Roman" pitchFamily="18" charset="0"/>
                <a:ea typeface="宋体" pitchFamily="2" charset="-122"/>
                <a:cs typeface="Times New Roman" pitchFamily="18" charset="0"/>
                <a:sym typeface="Wingdings" pitchFamily="2" charset="2"/>
              </a:rPr>
              <a:t>tree.py</a:t>
            </a:r>
            <a:r>
              <a:rPr lang="zh-CN" altLang="en-US" sz="2400" dirty="0" smtClean="0">
                <a:solidFill>
                  <a:srgbClr val="03001A"/>
                </a:solidFill>
                <a:latin typeface="宋体" pitchFamily="2" charset="-122"/>
                <a:ea typeface="宋体" pitchFamily="2" charset="-122"/>
                <a:sym typeface="Wingdings" pitchFamily="2" charset="2"/>
              </a:rPr>
              <a:t>文件</a:t>
            </a:r>
            <a:r>
              <a:rPr lang="en-US" altLang="zh-CN" sz="2400" dirty="0" smtClean="0">
                <a:solidFill>
                  <a:srgbClr val="03001A"/>
                </a:solidFill>
                <a:latin typeface="宋体" pitchFamily="2" charset="-122"/>
                <a:ea typeface="宋体" pitchFamily="2" charset="-122"/>
                <a:sym typeface="Wingdings" pitchFamily="2" charset="2"/>
              </a:rPr>
              <a:t>)</a:t>
            </a:r>
            <a:endParaRPr lang="zh-CN" altLang="en-US" sz="1600" dirty="0">
              <a:solidFill>
                <a:srgbClr val="03001A"/>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4" y="2132856"/>
            <a:ext cx="9144000" cy="3773148"/>
          </a:xfrm>
          <a:prstGeom prst="rect">
            <a:avLst/>
          </a:prstGeom>
        </p:spPr>
      </p:pic>
    </p:spTree>
    <p:extLst>
      <p:ext uri="{BB962C8B-B14F-4D97-AF65-F5344CB8AC3E}">
        <p14:creationId xmlns:p14="http://schemas.microsoft.com/office/powerpoint/2010/main" val="4005081379"/>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4.3 </a:t>
            </a:r>
            <a:r>
              <a:rPr lang="zh-CN" altLang="en-US" sz="4000" b="1" dirty="0" smtClean="0">
                <a:solidFill>
                  <a:srgbClr val="03001A"/>
                </a:solidFill>
                <a:latin typeface="黑体" pitchFamily="49" charset="-122"/>
                <a:ea typeface="黑体" pitchFamily="49" charset="-122"/>
              </a:rPr>
              <a:t>决策点结构</a:t>
            </a:r>
            <a:endParaRPr lang="zh-CN" altLang="en-US" sz="4000" b="1" dirty="0">
              <a:solidFill>
                <a:srgbClr val="03001A"/>
              </a:solidFill>
              <a:latin typeface="黑体" pitchFamily="49" charset="-122"/>
              <a:ea typeface="黑体" pitchFamily="49" charset="-122"/>
            </a:endParaRPr>
          </a:p>
        </p:txBody>
      </p:sp>
      <p:sp>
        <p:nvSpPr>
          <p:cNvPr id="4" name="TextBox 3"/>
          <p:cNvSpPr txBox="1"/>
          <p:nvPr/>
        </p:nvSpPr>
        <p:spPr>
          <a:xfrm>
            <a:off x="395536" y="1032465"/>
            <a:ext cx="8208912" cy="2200602"/>
          </a:xfrm>
          <a:prstGeom prst="rect">
            <a:avLst/>
          </a:prstGeom>
          <a:noFill/>
        </p:spPr>
        <p:txBody>
          <a:bodyPr wrap="square" rtlCol="0">
            <a:spAutoFit/>
          </a:bodyPr>
          <a:lstStyle/>
          <a:p>
            <a:r>
              <a:rPr lang="zh-CN" altLang="en-US" sz="2800" dirty="0" smtClean="0">
                <a:solidFill>
                  <a:srgbClr val="03001A"/>
                </a:solidFill>
                <a:latin typeface="宋体" pitchFamily="2" charset="-122"/>
                <a:ea typeface="宋体" pitchFamily="2" charset="-122"/>
              </a:rPr>
              <a:t>决策点结构</a:t>
            </a:r>
            <a:r>
              <a:rPr lang="en-US" altLang="zh-CN" sz="2800" dirty="0" smtClean="0">
                <a:solidFill>
                  <a:srgbClr val="03001A"/>
                </a:solidFill>
                <a:latin typeface="宋体" pitchFamily="2" charset="-122"/>
                <a:ea typeface="宋体" pitchFamily="2" charset="-122"/>
              </a:rPr>
              <a:t>:</a:t>
            </a:r>
            <a:r>
              <a:rPr lang="zh-CN" altLang="en-US" sz="2800" dirty="0" smtClean="0">
                <a:solidFill>
                  <a:srgbClr val="03001A"/>
                </a:solidFill>
                <a:latin typeface="宋体" pitchFamily="2" charset="-122"/>
                <a:ea typeface="宋体" pitchFamily="2" charset="-122"/>
              </a:rPr>
              <a:t>什么形式保存一棵树，保存哪些信息</a:t>
            </a:r>
            <a:endParaRPr lang="en-US" altLang="zh-CN" sz="2800" dirty="0" smtClean="0">
              <a:solidFill>
                <a:srgbClr val="03001A"/>
              </a:solidFill>
              <a:latin typeface="宋体" pitchFamily="2" charset="-122"/>
              <a:ea typeface="宋体" pitchFamily="2" charset="-122"/>
            </a:endParaRPr>
          </a:p>
          <a:p>
            <a:pPr>
              <a:spcBef>
                <a:spcPts val="1000"/>
              </a:spcBef>
              <a:spcAft>
                <a:spcPts val="1000"/>
              </a:spcAft>
            </a:pPr>
            <a:r>
              <a:rPr lang="en-US" altLang="zh-CN" sz="2800" dirty="0" smtClean="0">
                <a:solidFill>
                  <a:srgbClr val="03001A"/>
                </a:solidFill>
                <a:latin typeface="宋体" pitchFamily="2" charset="-122"/>
                <a:ea typeface="宋体" pitchFamily="2" charset="-122"/>
              </a:rPr>
              <a:t>1.</a:t>
            </a:r>
            <a:r>
              <a:rPr lang="zh-CN" altLang="en-US" sz="2800" dirty="0" smtClean="0">
                <a:solidFill>
                  <a:srgbClr val="03001A"/>
                </a:solidFill>
                <a:latin typeface="宋体" pitchFamily="2" charset="-122"/>
                <a:ea typeface="宋体" pitchFamily="2" charset="-122"/>
              </a:rPr>
              <a:t>使用字典来保存</a:t>
            </a:r>
            <a:endParaRPr lang="en-US" altLang="zh-CN" sz="2800" dirty="0" smtClean="0">
              <a:solidFill>
                <a:srgbClr val="03001A"/>
              </a:solidFill>
              <a:latin typeface="宋体" pitchFamily="2" charset="-122"/>
              <a:ea typeface="宋体" pitchFamily="2" charset="-122"/>
            </a:endParaRPr>
          </a:p>
          <a:p>
            <a:pPr>
              <a:spcBef>
                <a:spcPts val="1000"/>
              </a:spcBef>
            </a:pPr>
            <a:r>
              <a:rPr lang="en-US" altLang="zh-CN" sz="2800" dirty="0" smtClean="0">
                <a:solidFill>
                  <a:srgbClr val="03001A"/>
                </a:solidFill>
                <a:latin typeface="宋体" pitchFamily="2" charset="-122"/>
                <a:ea typeface="宋体" pitchFamily="2" charset="-122"/>
              </a:rPr>
              <a:t>2.</a:t>
            </a:r>
            <a:r>
              <a:rPr lang="zh-CN" altLang="en-US" sz="2800" dirty="0" smtClean="0">
                <a:solidFill>
                  <a:srgbClr val="03001A"/>
                </a:solidFill>
                <a:latin typeface="宋体" pitchFamily="2" charset="-122"/>
                <a:ea typeface="宋体" pitchFamily="2" charset="-122"/>
              </a:rPr>
              <a:t>保存决策点的特征</a:t>
            </a:r>
            <a:r>
              <a:rPr lang="zh-CN" altLang="en-US" sz="2800" dirty="0">
                <a:solidFill>
                  <a:srgbClr val="03001A"/>
                </a:solidFill>
                <a:latin typeface="宋体" pitchFamily="2" charset="-122"/>
                <a:ea typeface="宋体" pitchFamily="2" charset="-122"/>
              </a:rPr>
              <a:t>索引</a:t>
            </a:r>
            <a:r>
              <a:rPr lang="zh-CN" altLang="en-US" sz="2800" dirty="0" smtClean="0">
                <a:solidFill>
                  <a:srgbClr val="03001A"/>
                </a:solidFill>
                <a:latin typeface="宋体" pitchFamily="2" charset="-122"/>
                <a:ea typeface="宋体" pitchFamily="2" charset="-122"/>
              </a:rPr>
              <a:t>，</a:t>
            </a:r>
            <a:r>
              <a:rPr lang="zh-CN" altLang="en-US" sz="2800" b="1" dirty="0" smtClean="0">
                <a:solidFill>
                  <a:srgbClr val="FF0000"/>
                </a:solidFill>
                <a:latin typeface="宋体" pitchFamily="2" charset="-122"/>
                <a:ea typeface="宋体" pitchFamily="2" charset="-122"/>
              </a:rPr>
              <a:t>以及该特征空间对应的</a:t>
            </a:r>
            <a:endParaRPr lang="en-US" altLang="zh-CN" sz="2800" b="1" dirty="0" smtClean="0">
              <a:solidFill>
                <a:srgbClr val="FF0000"/>
              </a:solidFill>
              <a:latin typeface="宋体" pitchFamily="2" charset="-122"/>
              <a:ea typeface="宋体" pitchFamily="2" charset="-122"/>
            </a:endParaRPr>
          </a:p>
          <a:p>
            <a:r>
              <a:rPr lang="zh-CN" altLang="en-US" sz="2800" b="1" dirty="0" smtClean="0">
                <a:solidFill>
                  <a:srgbClr val="FF0000"/>
                </a:solidFill>
                <a:latin typeface="宋体" pitchFamily="2" charset="-122"/>
                <a:ea typeface="宋体" pitchFamily="2" charset="-122"/>
              </a:rPr>
              <a:t>  多棵子树</a:t>
            </a:r>
            <a:r>
              <a:rPr lang="en-US" altLang="zh-CN" sz="2800" dirty="0" smtClean="0">
                <a:solidFill>
                  <a:srgbClr val="03001A"/>
                </a:solidFill>
                <a:latin typeface="宋体" pitchFamily="2" charset="-122"/>
                <a:ea typeface="宋体" pitchFamily="2" charset="-122"/>
              </a:rPr>
              <a:t>(</a:t>
            </a:r>
            <a:r>
              <a:rPr lang="zh-CN" altLang="en-US" sz="2800" dirty="0" smtClean="0">
                <a:solidFill>
                  <a:srgbClr val="03001A"/>
                </a:solidFill>
                <a:latin typeface="宋体" pitchFamily="2" charset="-122"/>
                <a:ea typeface="宋体" pitchFamily="2" charset="-122"/>
              </a:rPr>
              <a:t>子树有多少棵，由特征空间长度决定</a:t>
            </a:r>
            <a:r>
              <a:rPr lang="en-US" altLang="zh-CN" sz="2800" dirty="0" smtClean="0">
                <a:solidFill>
                  <a:srgbClr val="03001A"/>
                </a:solidFill>
                <a:latin typeface="宋体" pitchFamily="2" charset="-122"/>
                <a:ea typeface="宋体" pitchFamily="2" charset="-122"/>
              </a:rPr>
              <a:t>)</a:t>
            </a:r>
            <a:endParaRPr lang="zh-CN" altLang="en-US" dirty="0">
              <a:solidFill>
                <a:srgbClr val="03001A"/>
              </a:solidFill>
            </a:endParaRPr>
          </a:p>
        </p:txBody>
      </p:sp>
      <p:sp>
        <p:nvSpPr>
          <p:cNvPr id="5" name="TextBox 4"/>
          <p:cNvSpPr txBox="1"/>
          <p:nvPr/>
        </p:nvSpPr>
        <p:spPr>
          <a:xfrm>
            <a:off x="755576" y="3265820"/>
            <a:ext cx="5155707" cy="523220"/>
          </a:xfrm>
          <a:prstGeom prst="rect">
            <a:avLst/>
          </a:prstGeom>
          <a:noFill/>
        </p:spPr>
        <p:txBody>
          <a:bodyPr wrap="none" rtlCol="0">
            <a:spAutoFit/>
          </a:bodyPr>
          <a:lstStyle/>
          <a:p>
            <a:r>
              <a:rPr lang="en-US" altLang="zh-CN" sz="2800" dirty="0" smtClean="0">
                <a:solidFill>
                  <a:srgbClr val="03001A"/>
                </a:solidFill>
                <a:latin typeface="Times New Roman" pitchFamily="18" charset="0"/>
                <a:cs typeface="Times New Roman" pitchFamily="18" charset="0"/>
              </a:rPr>
              <a:t>1.</a:t>
            </a:r>
            <a:r>
              <a:rPr lang="zh-CN" altLang="en-US" sz="2800" dirty="0" smtClean="0">
                <a:solidFill>
                  <a:srgbClr val="03001A"/>
                </a:solidFill>
                <a:latin typeface="Times New Roman" pitchFamily="18" charset="0"/>
                <a:cs typeface="Times New Roman" pitchFamily="18" charset="0"/>
              </a:rPr>
              <a:t> </a:t>
            </a:r>
            <a:r>
              <a:rPr lang="en-US" altLang="zh-CN" sz="2800" smtClean="0">
                <a:solidFill>
                  <a:srgbClr val="03001A"/>
                </a:solidFill>
                <a:latin typeface="Times New Roman" pitchFamily="18" charset="0"/>
                <a:cs typeface="Times New Roman" pitchFamily="18" charset="0"/>
              </a:rPr>
              <a:t>tree</a:t>
            </a:r>
            <a:r>
              <a:rPr lang="en-US" altLang="zh-CN" sz="2800" dirty="0" smtClean="0">
                <a:solidFill>
                  <a:srgbClr val="03001A"/>
                </a:solidFill>
                <a:latin typeface="Times New Roman" pitchFamily="18" charset="0"/>
                <a:cs typeface="Times New Roman" pitchFamily="18" charset="0"/>
              </a:rPr>
              <a:t>={‘</a:t>
            </a:r>
            <a:r>
              <a:rPr lang="en-US" altLang="zh-CN" sz="2800" dirty="0" err="1" smtClean="0">
                <a:solidFill>
                  <a:srgbClr val="03001A"/>
                </a:solidFill>
                <a:latin typeface="Times New Roman" pitchFamily="18" charset="0"/>
                <a:cs typeface="Times New Roman" pitchFamily="18" charset="0"/>
              </a:rPr>
              <a:t>index’:index,’child</a:t>
            </a:r>
            <a:r>
              <a:rPr lang="en-US" altLang="zh-CN" sz="2800" dirty="0" smtClean="0">
                <a:solidFill>
                  <a:srgbClr val="03001A"/>
                </a:solidFill>
                <a:latin typeface="Times New Roman" pitchFamily="18" charset="0"/>
                <a:cs typeface="Times New Roman" pitchFamily="18" charset="0"/>
              </a:rPr>
              <a:t>’:{}}</a:t>
            </a:r>
            <a:endParaRPr lang="zh-CN" altLang="en-US" sz="2800" dirty="0">
              <a:solidFill>
                <a:srgbClr val="03001A"/>
              </a:solidFill>
              <a:latin typeface="Times New Roman" pitchFamily="18" charset="0"/>
              <a:cs typeface="Times New Roman" pitchFamily="18" charset="0"/>
            </a:endParaRPr>
          </a:p>
        </p:txBody>
      </p:sp>
      <p:sp>
        <p:nvSpPr>
          <p:cNvPr id="6" name="TextBox 5"/>
          <p:cNvSpPr txBox="1"/>
          <p:nvPr/>
        </p:nvSpPr>
        <p:spPr>
          <a:xfrm>
            <a:off x="3439211" y="1609636"/>
            <a:ext cx="1269899" cy="523220"/>
          </a:xfrm>
          <a:prstGeom prst="rect">
            <a:avLst/>
          </a:prstGeom>
          <a:noFill/>
        </p:spPr>
        <p:txBody>
          <a:bodyPr wrap="none" rtlCol="0">
            <a:spAutoFit/>
          </a:bodyPr>
          <a:lstStyle/>
          <a:p>
            <a:r>
              <a:rPr lang="en-US" altLang="zh-CN" sz="2800" dirty="0" smtClean="0">
                <a:solidFill>
                  <a:srgbClr val="03001A"/>
                </a:solidFill>
                <a:latin typeface="Times New Roman" pitchFamily="18" charset="0"/>
                <a:cs typeface="Times New Roman" pitchFamily="18" charset="0"/>
              </a:rPr>
              <a:t>tree={}</a:t>
            </a:r>
            <a:endParaRPr lang="zh-CN" altLang="en-US" sz="2800" dirty="0">
              <a:solidFill>
                <a:srgbClr val="03001A"/>
              </a:solidFill>
              <a:latin typeface="Times New Roman" pitchFamily="18" charset="0"/>
              <a:cs typeface="Times New Roman" pitchFamily="18" charset="0"/>
            </a:endParaRPr>
          </a:p>
        </p:txBody>
      </p:sp>
      <p:sp>
        <p:nvSpPr>
          <p:cNvPr id="7" name="TextBox 6"/>
          <p:cNvSpPr txBox="1"/>
          <p:nvPr/>
        </p:nvSpPr>
        <p:spPr>
          <a:xfrm>
            <a:off x="755576" y="4149080"/>
            <a:ext cx="7007046" cy="1384995"/>
          </a:xfrm>
          <a:prstGeom prst="rect">
            <a:avLst/>
          </a:prstGeom>
          <a:noFill/>
        </p:spPr>
        <p:txBody>
          <a:bodyPr wrap="none" rtlCol="0">
            <a:spAutoFit/>
          </a:bodyPr>
          <a:lstStyle/>
          <a:p>
            <a:r>
              <a:rPr lang="en-US" altLang="zh-CN" sz="2800" dirty="0" smtClean="0">
                <a:solidFill>
                  <a:srgbClr val="03001A"/>
                </a:solidFill>
                <a:latin typeface="Times New Roman" pitchFamily="18" charset="0"/>
                <a:ea typeface="宋体" pitchFamily="2" charset="-122"/>
                <a:cs typeface="Times New Roman" pitchFamily="18" charset="0"/>
              </a:rPr>
              <a:t>2.</a:t>
            </a:r>
            <a:r>
              <a:rPr lang="zh-CN" altLang="en-US" sz="2800" dirty="0" smtClean="0">
                <a:solidFill>
                  <a:srgbClr val="03001A"/>
                </a:solidFill>
                <a:latin typeface="Times New Roman" pitchFamily="18" charset="0"/>
                <a:ea typeface="宋体" pitchFamily="2" charset="-122"/>
                <a:cs typeface="Times New Roman" pitchFamily="18" charset="0"/>
              </a:rPr>
              <a:t> </a:t>
            </a:r>
            <a:r>
              <a:rPr lang="zh-CN" altLang="en-US" sz="2800" dirty="0" smtClean="0">
                <a:solidFill>
                  <a:srgbClr val="03001A"/>
                </a:solidFill>
                <a:latin typeface="宋体" pitchFamily="2" charset="-122"/>
                <a:ea typeface="宋体" pitchFamily="2" charset="-122"/>
                <a:cs typeface="Times New Roman" pitchFamily="18" charset="0"/>
              </a:rPr>
              <a:t>每一棵子树怎么确定，假设</a:t>
            </a:r>
            <a:r>
              <a:rPr lang="zh-CN" altLang="en-US" sz="2800" dirty="0">
                <a:solidFill>
                  <a:srgbClr val="03001A"/>
                </a:solidFill>
                <a:latin typeface="宋体" pitchFamily="2" charset="-122"/>
                <a:ea typeface="宋体" pitchFamily="2" charset="-122"/>
                <a:cs typeface="Times New Roman" pitchFamily="18" charset="0"/>
              </a:rPr>
              <a:t>特征取值</a:t>
            </a:r>
            <a:r>
              <a:rPr lang="en-US" altLang="zh-CN" sz="2800" dirty="0" smtClean="0">
                <a:solidFill>
                  <a:srgbClr val="03001A"/>
                </a:solidFill>
                <a:latin typeface="Times New Roman" pitchFamily="18" charset="0"/>
                <a:ea typeface="宋体" pitchFamily="2" charset="-122"/>
                <a:cs typeface="Times New Roman" pitchFamily="18" charset="0"/>
              </a:rPr>
              <a:t>v1</a:t>
            </a:r>
            <a:r>
              <a:rPr lang="en-US" altLang="zh-CN" sz="2800" dirty="0" smtClean="0">
                <a:solidFill>
                  <a:srgbClr val="03001A"/>
                </a:solidFill>
                <a:latin typeface="宋体" pitchFamily="2" charset="-122"/>
                <a:ea typeface="宋体" pitchFamily="2" charset="-122"/>
                <a:cs typeface="Times New Roman" pitchFamily="18" charset="0"/>
              </a:rPr>
              <a:t>,</a:t>
            </a:r>
          </a:p>
          <a:p>
            <a:r>
              <a:rPr lang="zh-CN" altLang="en-US" sz="2800" dirty="0" smtClean="0">
                <a:solidFill>
                  <a:srgbClr val="03001A"/>
                </a:solidFill>
                <a:latin typeface="宋体" pitchFamily="2" charset="-122"/>
                <a:ea typeface="宋体" pitchFamily="2" charset="-122"/>
                <a:cs typeface="Times New Roman" pitchFamily="18" charset="0"/>
              </a:rPr>
              <a:t>   所得子样本集为</a:t>
            </a:r>
            <a:r>
              <a:rPr lang="en-US" altLang="zh-CN" sz="2800" dirty="0" err="1" smtClean="0">
                <a:solidFill>
                  <a:srgbClr val="03001A"/>
                </a:solidFill>
                <a:latin typeface="Times New Roman" pitchFamily="18" charset="0"/>
                <a:ea typeface="宋体" pitchFamily="2" charset="-122"/>
                <a:cs typeface="Times New Roman" pitchFamily="18" charset="0"/>
              </a:rPr>
              <a:t>subData</a:t>
            </a:r>
            <a:r>
              <a:rPr lang="zh-CN" altLang="en-US" sz="2800" dirty="0" smtClean="0">
                <a:solidFill>
                  <a:srgbClr val="03001A"/>
                </a:solidFill>
                <a:latin typeface="宋体" pitchFamily="2" charset="-122"/>
                <a:ea typeface="宋体" pitchFamily="2" charset="-122"/>
                <a:cs typeface="Times New Roman" pitchFamily="18" charset="0"/>
              </a:rPr>
              <a:t>的子树</a:t>
            </a:r>
            <a:endParaRPr lang="en-US" altLang="zh-CN" sz="2800" dirty="0" smtClean="0">
              <a:solidFill>
                <a:srgbClr val="03001A"/>
              </a:solidFill>
              <a:latin typeface="宋体" pitchFamily="2" charset="-122"/>
              <a:ea typeface="宋体" pitchFamily="2" charset="-122"/>
              <a:cs typeface="Times New Roman" pitchFamily="18" charset="0"/>
            </a:endParaRPr>
          </a:p>
          <a:p>
            <a:r>
              <a:rPr lang="en-US" altLang="zh-CN" sz="2800" dirty="0" smtClean="0">
                <a:solidFill>
                  <a:srgbClr val="03001A"/>
                </a:solidFill>
                <a:latin typeface="Times New Roman" pitchFamily="18" charset="0"/>
                <a:ea typeface="宋体" pitchFamily="2" charset="-122"/>
                <a:cs typeface="Times New Roman" pitchFamily="18" charset="0"/>
              </a:rPr>
              <a:t>      tree[‘child’][v1]=</a:t>
            </a:r>
            <a:r>
              <a:rPr lang="en-US" altLang="zh-CN" sz="2800" dirty="0" err="1" smtClean="0">
                <a:solidFill>
                  <a:srgbClr val="03001A"/>
                </a:solidFill>
                <a:latin typeface="Times New Roman" pitchFamily="18" charset="0"/>
                <a:ea typeface="宋体" pitchFamily="2" charset="-122"/>
                <a:cs typeface="Times New Roman" pitchFamily="18" charset="0"/>
              </a:rPr>
              <a:t>creatTree</a:t>
            </a:r>
            <a:r>
              <a:rPr lang="en-US" altLang="zh-CN" sz="2800" dirty="0" smtClean="0">
                <a:solidFill>
                  <a:srgbClr val="03001A"/>
                </a:solidFill>
                <a:latin typeface="Times New Roman" pitchFamily="18" charset="0"/>
                <a:ea typeface="宋体" pitchFamily="2" charset="-122"/>
                <a:cs typeface="Times New Roman" pitchFamily="18" charset="0"/>
              </a:rPr>
              <a:t>(</a:t>
            </a:r>
            <a:r>
              <a:rPr lang="en-US" altLang="zh-CN" sz="2800" dirty="0" err="1" smtClean="0">
                <a:solidFill>
                  <a:srgbClr val="03001A"/>
                </a:solidFill>
                <a:latin typeface="Times New Roman" pitchFamily="18" charset="0"/>
                <a:ea typeface="宋体" pitchFamily="2" charset="-122"/>
                <a:cs typeface="Times New Roman" pitchFamily="18" charset="0"/>
              </a:rPr>
              <a:t>subData</a:t>
            </a:r>
            <a:r>
              <a:rPr lang="en-US" altLang="zh-CN" sz="2800" dirty="0" smtClean="0">
                <a:solidFill>
                  <a:srgbClr val="03001A"/>
                </a:solidFill>
                <a:latin typeface="Times New Roman" pitchFamily="18" charset="0"/>
                <a:ea typeface="宋体" pitchFamily="2" charset="-122"/>
                <a:cs typeface="Times New Roman" pitchFamily="18" charset="0"/>
              </a:rPr>
              <a:t>)</a:t>
            </a:r>
            <a:endParaRPr lang="zh-CN" altLang="en-US" sz="2800" dirty="0">
              <a:solidFill>
                <a:srgbClr val="03001A"/>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2031305472"/>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4.4 </a:t>
            </a:r>
            <a:r>
              <a:rPr lang="zh-CN" altLang="en-US" sz="4000" b="1" dirty="0">
                <a:solidFill>
                  <a:srgbClr val="03001A"/>
                </a:solidFill>
                <a:latin typeface="黑体" pitchFamily="49" charset="-122"/>
                <a:ea typeface="黑体" pitchFamily="49" charset="-122"/>
              </a:rPr>
              <a:t>建树步骤</a:t>
            </a:r>
          </a:p>
        </p:txBody>
      </p:sp>
      <p:sp>
        <p:nvSpPr>
          <p:cNvPr id="4" name="TextBox 3"/>
          <p:cNvSpPr txBox="1"/>
          <p:nvPr/>
        </p:nvSpPr>
        <p:spPr>
          <a:xfrm>
            <a:off x="343600" y="999967"/>
            <a:ext cx="8208912" cy="5875968"/>
          </a:xfrm>
          <a:prstGeom prst="rect">
            <a:avLst/>
          </a:prstGeom>
          <a:noFill/>
        </p:spPr>
        <p:txBody>
          <a:bodyPr wrap="square" rtlCol="0">
            <a:spAutoFit/>
          </a:bodyPr>
          <a:lstStyle/>
          <a:p>
            <a:pPr>
              <a:spcAft>
                <a:spcPts val="1000"/>
              </a:spcAft>
            </a:pPr>
            <a:r>
              <a:rPr lang="en-US" altLang="zh-CN" sz="2400" dirty="0" err="1" smtClean="0">
                <a:solidFill>
                  <a:srgbClr val="03001A"/>
                </a:solidFill>
                <a:latin typeface="Times New Roman" pitchFamily="18" charset="0"/>
                <a:cs typeface="Times New Roman" pitchFamily="18" charset="0"/>
              </a:rPr>
              <a:t>indexList</a:t>
            </a:r>
            <a:r>
              <a:rPr lang="en-US" altLang="zh-CN" sz="2400" dirty="0" smtClean="0">
                <a:solidFill>
                  <a:srgbClr val="03001A"/>
                </a:solidFill>
                <a:latin typeface="Times New Roman" pitchFamily="18" charset="0"/>
                <a:cs typeface="Times New Roman" pitchFamily="18" charset="0"/>
              </a:rPr>
              <a:t>=[i for i in range(</a:t>
            </a:r>
            <a:r>
              <a:rPr lang="en-US" altLang="zh-CN" sz="2400" dirty="0" err="1" smtClean="0">
                <a:solidFill>
                  <a:srgbClr val="03001A"/>
                </a:solidFill>
                <a:latin typeface="Times New Roman" pitchFamily="18" charset="0"/>
                <a:cs typeface="Times New Roman" pitchFamily="18" charset="0"/>
              </a:rPr>
              <a:t>len</a:t>
            </a:r>
            <a:r>
              <a:rPr lang="en-US" altLang="zh-CN" sz="2400" dirty="0" smtClean="0">
                <a:solidFill>
                  <a:srgbClr val="03001A"/>
                </a:solidFill>
                <a:latin typeface="Times New Roman" pitchFamily="18" charset="0"/>
                <a:cs typeface="Times New Roman" pitchFamily="18" charset="0"/>
              </a:rPr>
              <a:t>(data[0]))] </a:t>
            </a:r>
            <a:r>
              <a:rPr lang="en-US" altLang="zh-CN" sz="2400" b="1" dirty="0" smtClean="0">
                <a:solidFill>
                  <a:srgbClr val="FF0000"/>
                </a:solidFill>
                <a:latin typeface="Times New Roman" pitchFamily="18" charset="0"/>
                <a:ea typeface="宋体" pitchFamily="2" charset="-122"/>
                <a:cs typeface="Times New Roman" pitchFamily="18" charset="0"/>
              </a:rPr>
              <a:t>#</a:t>
            </a:r>
            <a:r>
              <a:rPr lang="zh-CN" altLang="en-US" sz="2400" b="1" dirty="0" smtClean="0">
                <a:solidFill>
                  <a:srgbClr val="FF0000"/>
                </a:solidFill>
                <a:latin typeface="宋体" pitchFamily="2" charset="-122"/>
                <a:ea typeface="宋体" pitchFamily="2" charset="-122"/>
                <a:cs typeface="Times New Roman" pitchFamily="18" charset="0"/>
              </a:rPr>
              <a:t>索引列表</a:t>
            </a:r>
            <a:endParaRPr lang="en-US" altLang="zh-CN" sz="2400" b="1" dirty="0" smtClean="0">
              <a:solidFill>
                <a:srgbClr val="FF0000"/>
              </a:solidFill>
              <a:latin typeface="宋体" pitchFamily="2" charset="-122"/>
              <a:ea typeface="宋体" pitchFamily="2" charset="-122"/>
              <a:cs typeface="Times New Roman" pitchFamily="18" charset="0"/>
            </a:endParaRPr>
          </a:p>
          <a:p>
            <a:r>
              <a:rPr lang="en-US" altLang="zh-CN" sz="2400" dirty="0" err="1" smtClean="0">
                <a:solidFill>
                  <a:srgbClr val="03001A"/>
                </a:solidFill>
                <a:latin typeface="Times New Roman" pitchFamily="18" charset="0"/>
                <a:cs typeface="Times New Roman" pitchFamily="18" charset="0"/>
              </a:rPr>
              <a:t>creatTree</a:t>
            </a:r>
            <a:r>
              <a:rPr lang="en-US" altLang="zh-CN" sz="2400" dirty="0" smtClean="0">
                <a:solidFill>
                  <a:srgbClr val="03001A"/>
                </a:solidFill>
                <a:latin typeface="Times New Roman" pitchFamily="18" charset="0"/>
                <a:cs typeface="Times New Roman" pitchFamily="18" charset="0"/>
              </a:rPr>
              <a:t>(</a:t>
            </a:r>
            <a:r>
              <a:rPr lang="en-US" altLang="zh-CN" sz="2400" dirty="0" err="1" smtClean="0">
                <a:solidFill>
                  <a:srgbClr val="03001A"/>
                </a:solidFill>
                <a:latin typeface="Times New Roman" pitchFamily="18" charset="0"/>
                <a:cs typeface="Times New Roman" pitchFamily="18" charset="0"/>
              </a:rPr>
              <a:t>data,indexList</a:t>
            </a:r>
            <a:r>
              <a:rPr lang="en-US" altLang="zh-CN" sz="2400" dirty="0" smtClean="0">
                <a:solidFill>
                  <a:srgbClr val="03001A"/>
                </a:solidFill>
                <a:latin typeface="Times New Roman" pitchFamily="18" charset="0"/>
                <a:cs typeface="Times New Roman" pitchFamily="18" charset="0"/>
              </a:rPr>
              <a:t>):</a:t>
            </a:r>
          </a:p>
          <a:p>
            <a:r>
              <a:rPr lang="en-US" altLang="zh-CN" sz="2400" dirty="0">
                <a:solidFill>
                  <a:srgbClr val="03001A"/>
                </a:solidFill>
              </a:rPr>
              <a:t> </a:t>
            </a:r>
            <a:r>
              <a:rPr lang="en-US" altLang="zh-CN" sz="2400" dirty="0" smtClean="0">
                <a:solidFill>
                  <a:srgbClr val="03001A"/>
                </a:solidFill>
              </a:rPr>
              <a:t>        </a:t>
            </a:r>
            <a:r>
              <a:rPr lang="zh-CN" altLang="en-US" sz="2400" dirty="0" smtClean="0">
                <a:solidFill>
                  <a:srgbClr val="03001A"/>
                </a:solidFill>
                <a:latin typeface="宋体" pitchFamily="2" charset="-122"/>
                <a:ea typeface="宋体" pitchFamily="2" charset="-122"/>
              </a:rPr>
              <a:t>判断是否符合终止条件，如果是：</a:t>
            </a:r>
            <a:endParaRPr lang="en-US" altLang="zh-CN" sz="2400" dirty="0" smtClean="0">
              <a:solidFill>
                <a:srgbClr val="03001A"/>
              </a:solidFill>
              <a:latin typeface="宋体" pitchFamily="2" charset="-122"/>
              <a:ea typeface="宋体" pitchFamily="2" charset="-122"/>
            </a:endParaRPr>
          </a:p>
          <a:p>
            <a:pPr>
              <a:spcAft>
                <a:spcPts val="1500"/>
              </a:spcAft>
            </a:pPr>
            <a:r>
              <a:rPr lang="en-US" altLang="zh-CN" sz="2400" dirty="0" smtClean="0">
                <a:solidFill>
                  <a:srgbClr val="03001A"/>
                </a:solidFill>
                <a:latin typeface="宋体" pitchFamily="2" charset="-122"/>
                <a:ea typeface="宋体" pitchFamily="2" charset="-122"/>
              </a:rPr>
              <a:t>        </a:t>
            </a:r>
            <a:r>
              <a:rPr lang="zh-CN" altLang="en-US" sz="2400" dirty="0" smtClean="0">
                <a:solidFill>
                  <a:srgbClr val="03001A"/>
                </a:solidFill>
                <a:latin typeface="宋体" pitchFamily="2" charset="-122"/>
                <a:ea typeface="宋体" pitchFamily="2" charset="-122"/>
              </a:rPr>
              <a:t>返回类别标签作为叶节点</a:t>
            </a:r>
            <a:endParaRPr lang="en-US" altLang="zh-CN" sz="2400" dirty="0" smtClean="0">
              <a:solidFill>
                <a:srgbClr val="03001A"/>
              </a:solidFill>
              <a:latin typeface="宋体" pitchFamily="2" charset="-122"/>
              <a:ea typeface="宋体" pitchFamily="2" charset="-122"/>
            </a:endParaRPr>
          </a:p>
          <a:p>
            <a:r>
              <a:rPr lang="zh-CN" altLang="en-US" sz="2400" dirty="0" smtClean="0">
                <a:solidFill>
                  <a:srgbClr val="03001A"/>
                </a:solidFill>
                <a:latin typeface="宋体" pitchFamily="2" charset="-122"/>
                <a:ea typeface="宋体" pitchFamily="2" charset="-122"/>
              </a:rPr>
              <a:t>    通过</a:t>
            </a:r>
            <a:r>
              <a:rPr lang="en-US" altLang="zh-CN" sz="2400" dirty="0" err="1" smtClean="0">
                <a:solidFill>
                  <a:srgbClr val="03001A"/>
                </a:solidFill>
                <a:latin typeface="Times New Roman" pitchFamily="18" charset="0"/>
                <a:ea typeface="宋体" pitchFamily="2" charset="-122"/>
                <a:cs typeface="Times New Roman" pitchFamily="18" charset="0"/>
              </a:rPr>
              <a:t>getBestSplit</a:t>
            </a:r>
            <a:r>
              <a:rPr lang="zh-CN" altLang="en-US" sz="2400" dirty="0" smtClean="0">
                <a:solidFill>
                  <a:srgbClr val="03001A"/>
                </a:solidFill>
                <a:latin typeface="宋体" pitchFamily="2" charset="-122"/>
                <a:ea typeface="宋体" pitchFamily="2" charset="-122"/>
              </a:rPr>
              <a:t>获得最优索引</a:t>
            </a:r>
            <a:r>
              <a:rPr lang="en-US" altLang="zh-CN" sz="2400" dirty="0" err="1" smtClean="0">
                <a:solidFill>
                  <a:srgbClr val="03001A"/>
                </a:solidFill>
                <a:latin typeface="Times New Roman" pitchFamily="18" charset="0"/>
                <a:ea typeface="宋体" pitchFamily="2" charset="-122"/>
                <a:cs typeface="Times New Roman" pitchFamily="18" charset="0"/>
              </a:rPr>
              <a:t>d_index</a:t>
            </a:r>
            <a:endParaRPr lang="en-US" altLang="zh-CN" sz="2400" dirty="0" smtClean="0">
              <a:solidFill>
                <a:srgbClr val="03001A"/>
              </a:solidFill>
              <a:latin typeface="Times New Roman" pitchFamily="18" charset="0"/>
              <a:ea typeface="宋体" pitchFamily="2" charset="-122"/>
              <a:cs typeface="Times New Roman" pitchFamily="18" charset="0"/>
            </a:endParaRPr>
          </a:p>
          <a:p>
            <a:pPr>
              <a:spcAft>
                <a:spcPts val="1500"/>
              </a:spcAft>
            </a:pPr>
            <a:r>
              <a:rPr lang="zh-CN" altLang="en-US" sz="2400" dirty="0" smtClean="0">
                <a:solidFill>
                  <a:srgbClr val="03001A"/>
                </a:solidFill>
                <a:latin typeface="宋体" pitchFamily="2" charset="-122"/>
                <a:ea typeface="宋体" pitchFamily="2" charset="-122"/>
              </a:rPr>
              <a:t>    获得</a:t>
            </a:r>
            <a:r>
              <a:rPr lang="zh-CN" altLang="en-US" sz="2400" dirty="0">
                <a:solidFill>
                  <a:srgbClr val="03001A"/>
                </a:solidFill>
                <a:latin typeface="宋体" pitchFamily="2" charset="-122"/>
                <a:ea typeface="宋体" pitchFamily="2" charset="-122"/>
              </a:rPr>
              <a:t>该特征索引对应的特征</a:t>
            </a:r>
            <a:r>
              <a:rPr lang="zh-CN" altLang="en-US" sz="2400" dirty="0" smtClean="0">
                <a:solidFill>
                  <a:srgbClr val="03001A"/>
                </a:solidFill>
                <a:latin typeface="宋体" pitchFamily="2" charset="-122"/>
                <a:ea typeface="宋体" pitchFamily="2" charset="-122"/>
              </a:rPr>
              <a:t>空间</a:t>
            </a:r>
            <a:endParaRPr lang="en-US" altLang="zh-CN" sz="2400" dirty="0" smtClean="0">
              <a:solidFill>
                <a:srgbClr val="03001A"/>
              </a:solidFill>
              <a:latin typeface="宋体" pitchFamily="2" charset="-122"/>
              <a:ea typeface="宋体" pitchFamily="2" charset="-122"/>
            </a:endParaRPr>
          </a:p>
          <a:p>
            <a:r>
              <a:rPr lang="zh-CN" altLang="en-US" sz="2400" dirty="0" smtClean="0">
                <a:solidFill>
                  <a:srgbClr val="03001A"/>
                </a:solidFill>
                <a:latin typeface="宋体" pitchFamily="2" charset="-122"/>
                <a:ea typeface="宋体" pitchFamily="2" charset="-122"/>
              </a:rPr>
              <a:t>    利用最优索引获得索引</a:t>
            </a:r>
            <a:r>
              <a:rPr lang="en-US" altLang="zh-CN" sz="2400" dirty="0" smtClean="0">
                <a:solidFill>
                  <a:srgbClr val="03001A"/>
                </a:solidFill>
                <a:latin typeface="Times New Roman" pitchFamily="18" charset="0"/>
                <a:ea typeface="宋体" pitchFamily="2" charset="-122"/>
                <a:cs typeface="Times New Roman" pitchFamily="18" charset="0"/>
              </a:rPr>
              <a:t>index</a:t>
            </a:r>
            <a:r>
              <a:rPr lang="en-US" altLang="zh-CN" sz="2400" b="1" dirty="0" smtClean="0">
                <a:solidFill>
                  <a:srgbClr val="FF0000"/>
                </a:solidFill>
                <a:latin typeface="Times New Roman" pitchFamily="18" charset="0"/>
                <a:ea typeface="宋体" pitchFamily="2" charset="-122"/>
                <a:cs typeface="Times New Roman" pitchFamily="18" charset="0"/>
              </a:rPr>
              <a:t>#</a:t>
            </a:r>
            <a:r>
              <a:rPr lang="en-US" altLang="zh-CN" sz="2400" b="1" dirty="0" smtClean="0">
                <a:solidFill>
                  <a:srgbClr val="FF0000"/>
                </a:solidFill>
                <a:latin typeface="宋体" pitchFamily="2" charset="-122"/>
                <a:ea typeface="宋体" pitchFamily="2" charset="-122"/>
              </a:rPr>
              <a:t>(</a:t>
            </a:r>
            <a:r>
              <a:rPr lang="zh-CN" altLang="en-US" sz="2400" b="1" dirty="0" smtClean="0">
                <a:solidFill>
                  <a:srgbClr val="FF0000"/>
                </a:solidFill>
                <a:latin typeface="宋体" pitchFamily="2" charset="-122"/>
                <a:ea typeface="宋体" pitchFamily="2" charset="-122"/>
              </a:rPr>
              <a:t>最优索引是个相对值</a:t>
            </a:r>
            <a:r>
              <a:rPr lang="en-US" altLang="zh-CN" sz="2400" b="1" dirty="0" smtClean="0">
                <a:solidFill>
                  <a:srgbClr val="FF0000"/>
                </a:solidFill>
                <a:latin typeface="宋体" pitchFamily="2" charset="-122"/>
                <a:ea typeface="宋体" pitchFamily="2" charset="-122"/>
              </a:rPr>
              <a:t>)</a:t>
            </a:r>
          </a:p>
          <a:p>
            <a:pPr>
              <a:spcAft>
                <a:spcPts val="1500"/>
              </a:spcAft>
            </a:pPr>
            <a:r>
              <a:rPr lang="en-US" altLang="zh-CN" sz="2400" dirty="0" smtClean="0">
                <a:solidFill>
                  <a:srgbClr val="404040"/>
                </a:solidFill>
                <a:latin typeface="宋体" pitchFamily="2" charset="-122"/>
                <a:ea typeface="宋体" pitchFamily="2" charset="-122"/>
              </a:rPr>
              <a:t>    </a:t>
            </a:r>
            <a:r>
              <a:rPr lang="zh-CN" altLang="en-US" sz="2400" dirty="0" smtClean="0">
                <a:solidFill>
                  <a:srgbClr val="03001A"/>
                </a:solidFill>
                <a:latin typeface="宋体" pitchFamily="2" charset="-122"/>
                <a:ea typeface="宋体" pitchFamily="2" charset="-122"/>
              </a:rPr>
              <a:t>将索引从</a:t>
            </a:r>
            <a:r>
              <a:rPr lang="en-US" altLang="zh-CN" sz="2400" dirty="0" err="1" smtClean="0">
                <a:solidFill>
                  <a:srgbClr val="03001A"/>
                </a:solidFill>
                <a:latin typeface="Times New Roman" pitchFamily="18" charset="0"/>
                <a:ea typeface="宋体" pitchFamily="2" charset="-122"/>
                <a:cs typeface="Times New Roman" pitchFamily="18" charset="0"/>
              </a:rPr>
              <a:t>indexList</a:t>
            </a:r>
            <a:r>
              <a:rPr lang="zh-CN" altLang="en-US" sz="2400" dirty="0" smtClean="0">
                <a:solidFill>
                  <a:srgbClr val="03001A"/>
                </a:solidFill>
                <a:latin typeface="宋体" pitchFamily="2" charset="-122"/>
                <a:ea typeface="宋体" pitchFamily="2" charset="-122"/>
              </a:rPr>
              <a:t>中删除</a:t>
            </a:r>
            <a:endParaRPr lang="en-US" altLang="zh-CN" sz="2400" dirty="0" smtClean="0">
              <a:solidFill>
                <a:srgbClr val="03001A"/>
              </a:solidFill>
              <a:latin typeface="宋体" pitchFamily="2" charset="-122"/>
              <a:ea typeface="宋体" pitchFamily="2" charset="-122"/>
            </a:endParaRPr>
          </a:p>
          <a:p>
            <a:r>
              <a:rPr lang="zh-CN" altLang="en-US" sz="2400" dirty="0" smtClean="0">
                <a:solidFill>
                  <a:srgbClr val="03001A"/>
                </a:solidFill>
                <a:latin typeface="宋体" pitchFamily="2" charset="-122"/>
                <a:ea typeface="宋体" pitchFamily="2" charset="-122"/>
              </a:rPr>
              <a:t>    创建</a:t>
            </a:r>
            <a:r>
              <a:rPr lang="zh-CN" altLang="en-US" sz="2400" dirty="0">
                <a:solidFill>
                  <a:srgbClr val="03001A"/>
                </a:solidFill>
                <a:latin typeface="宋体" pitchFamily="2" charset="-122"/>
                <a:ea typeface="宋体" pitchFamily="2" charset="-122"/>
              </a:rPr>
              <a:t>树</a:t>
            </a:r>
            <a:r>
              <a:rPr lang="en-US" altLang="zh-CN" sz="2400" dirty="0">
                <a:solidFill>
                  <a:srgbClr val="03001A"/>
                </a:solidFill>
                <a:latin typeface="Times New Roman" pitchFamily="18" charset="0"/>
                <a:ea typeface="宋体" pitchFamily="2" charset="-122"/>
                <a:cs typeface="Times New Roman" pitchFamily="18" charset="0"/>
              </a:rPr>
              <a:t>tree={‘</a:t>
            </a:r>
            <a:r>
              <a:rPr lang="en-US" altLang="zh-CN" sz="2400" dirty="0" err="1" smtClean="0">
                <a:solidFill>
                  <a:srgbClr val="03001A"/>
                </a:solidFill>
                <a:latin typeface="Times New Roman" pitchFamily="18" charset="0"/>
                <a:ea typeface="宋体" pitchFamily="2" charset="-122"/>
                <a:cs typeface="Times New Roman" pitchFamily="18" charset="0"/>
              </a:rPr>
              <a:t>index’</a:t>
            </a:r>
            <a:r>
              <a:rPr lang="en-US" altLang="zh-CN" sz="2400" dirty="0" err="1">
                <a:solidFill>
                  <a:srgbClr val="03001A"/>
                </a:solidFill>
                <a:latin typeface="Times New Roman" pitchFamily="18" charset="0"/>
                <a:ea typeface="宋体" pitchFamily="2" charset="-122"/>
                <a:cs typeface="Times New Roman" pitchFamily="18" charset="0"/>
              </a:rPr>
              <a:t>:</a:t>
            </a:r>
            <a:r>
              <a:rPr lang="en-US" altLang="zh-CN" sz="2400" dirty="0" err="1" smtClean="0">
                <a:solidFill>
                  <a:srgbClr val="03001A"/>
                </a:solidFill>
                <a:latin typeface="Times New Roman" pitchFamily="18" charset="0"/>
                <a:ea typeface="宋体" pitchFamily="2" charset="-122"/>
                <a:cs typeface="Times New Roman" pitchFamily="18" charset="0"/>
              </a:rPr>
              <a:t>index</a:t>
            </a:r>
            <a:r>
              <a:rPr lang="en-US" altLang="zh-CN" sz="2400" dirty="0" smtClean="0">
                <a:solidFill>
                  <a:srgbClr val="03001A"/>
                </a:solidFill>
                <a:latin typeface="Times New Roman" pitchFamily="18" charset="0"/>
                <a:ea typeface="宋体" pitchFamily="2" charset="-122"/>
                <a:cs typeface="Times New Roman" pitchFamily="18" charset="0"/>
              </a:rPr>
              <a:t> , ’child’:{}}</a:t>
            </a:r>
            <a:endParaRPr lang="en-US" altLang="zh-CN" sz="2400" dirty="0" smtClean="0">
              <a:solidFill>
                <a:srgbClr val="03001A"/>
              </a:solidFill>
              <a:latin typeface="宋体" pitchFamily="2" charset="-122"/>
              <a:ea typeface="宋体" pitchFamily="2" charset="-122"/>
            </a:endParaRPr>
          </a:p>
          <a:p>
            <a:r>
              <a:rPr lang="en-US" altLang="zh-CN" sz="2400" dirty="0">
                <a:solidFill>
                  <a:srgbClr val="03001A"/>
                </a:solidFill>
                <a:latin typeface="宋体" pitchFamily="2" charset="-122"/>
                <a:ea typeface="宋体" pitchFamily="2" charset="-122"/>
              </a:rPr>
              <a:t> </a:t>
            </a:r>
            <a:r>
              <a:rPr lang="en-US" altLang="zh-CN" sz="2400" dirty="0" smtClean="0">
                <a:solidFill>
                  <a:srgbClr val="03001A"/>
                </a:solidFill>
                <a:latin typeface="宋体" pitchFamily="2" charset="-122"/>
                <a:ea typeface="宋体" pitchFamily="2" charset="-122"/>
              </a:rPr>
              <a:t>   </a:t>
            </a:r>
            <a:r>
              <a:rPr lang="zh-CN" altLang="en-US" sz="2400" dirty="0" smtClean="0">
                <a:solidFill>
                  <a:srgbClr val="03001A"/>
                </a:solidFill>
                <a:latin typeface="宋体" pitchFamily="2" charset="-122"/>
                <a:ea typeface="宋体" pitchFamily="2" charset="-122"/>
              </a:rPr>
              <a:t>对应特征空间的每个值</a:t>
            </a:r>
            <a:r>
              <a:rPr lang="en-US" altLang="zh-CN" sz="2400" dirty="0" smtClean="0">
                <a:solidFill>
                  <a:srgbClr val="03001A"/>
                </a:solidFill>
                <a:latin typeface="Times New Roman" pitchFamily="18" charset="0"/>
                <a:ea typeface="宋体" pitchFamily="2" charset="-122"/>
                <a:cs typeface="Times New Roman" pitchFamily="18" charset="0"/>
              </a:rPr>
              <a:t>value</a:t>
            </a:r>
            <a:r>
              <a:rPr lang="zh-CN" altLang="en-US" sz="2400" dirty="0" smtClean="0">
                <a:solidFill>
                  <a:srgbClr val="03001A"/>
                </a:solidFill>
                <a:latin typeface="宋体" pitchFamily="2" charset="-122"/>
                <a:ea typeface="宋体" pitchFamily="2" charset="-122"/>
              </a:rPr>
              <a:t>：</a:t>
            </a:r>
            <a:endParaRPr lang="en-US" altLang="zh-CN" sz="2400" dirty="0" smtClean="0">
              <a:solidFill>
                <a:srgbClr val="03001A"/>
              </a:solidFill>
              <a:latin typeface="宋体" pitchFamily="2" charset="-122"/>
              <a:ea typeface="宋体" pitchFamily="2" charset="-122"/>
            </a:endParaRPr>
          </a:p>
          <a:p>
            <a:r>
              <a:rPr lang="en-US" altLang="zh-CN" sz="2400" dirty="0">
                <a:solidFill>
                  <a:srgbClr val="03001A"/>
                </a:solidFill>
                <a:latin typeface="宋体" pitchFamily="2" charset="-122"/>
                <a:ea typeface="宋体" pitchFamily="2" charset="-122"/>
              </a:rPr>
              <a:t> </a:t>
            </a:r>
            <a:r>
              <a:rPr lang="en-US" altLang="zh-CN" sz="2400" dirty="0" smtClean="0">
                <a:solidFill>
                  <a:srgbClr val="03001A"/>
                </a:solidFill>
                <a:latin typeface="宋体" pitchFamily="2" charset="-122"/>
                <a:ea typeface="宋体" pitchFamily="2" charset="-122"/>
              </a:rPr>
              <a:t>       </a:t>
            </a:r>
            <a:r>
              <a:rPr lang="zh-CN" altLang="en-US" sz="2400" dirty="0" smtClean="0">
                <a:solidFill>
                  <a:srgbClr val="03001A"/>
                </a:solidFill>
                <a:latin typeface="宋体" pitchFamily="2" charset="-122"/>
                <a:ea typeface="宋体" pitchFamily="2" charset="-122"/>
              </a:rPr>
              <a:t>利用</a:t>
            </a:r>
            <a:r>
              <a:rPr lang="en-US" altLang="zh-CN" sz="2400" dirty="0" smtClean="0">
                <a:solidFill>
                  <a:srgbClr val="03001A"/>
                </a:solidFill>
                <a:latin typeface="Times New Roman" pitchFamily="18" charset="0"/>
                <a:ea typeface="宋体" pitchFamily="2" charset="-122"/>
                <a:cs typeface="Times New Roman" pitchFamily="18" charset="0"/>
              </a:rPr>
              <a:t>split</a:t>
            </a:r>
            <a:r>
              <a:rPr lang="zh-CN" altLang="en-US" sz="2400" dirty="0" smtClean="0">
                <a:solidFill>
                  <a:srgbClr val="03001A"/>
                </a:solidFill>
                <a:latin typeface="宋体" pitchFamily="2" charset="-122"/>
                <a:ea typeface="宋体" pitchFamily="2" charset="-122"/>
              </a:rPr>
              <a:t>获得子样本集</a:t>
            </a:r>
            <a:r>
              <a:rPr lang="en-US" altLang="zh-CN" sz="2400" dirty="0" err="1" smtClean="0">
                <a:solidFill>
                  <a:srgbClr val="03001A"/>
                </a:solidFill>
                <a:latin typeface="Times New Roman" pitchFamily="18" charset="0"/>
                <a:ea typeface="宋体" pitchFamily="2" charset="-122"/>
                <a:cs typeface="Times New Roman" pitchFamily="18" charset="0"/>
              </a:rPr>
              <a:t>subData</a:t>
            </a:r>
            <a:endParaRPr lang="en-US" altLang="zh-CN" sz="2400" dirty="0" smtClean="0">
              <a:solidFill>
                <a:srgbClr val="03001A"/>
              </a:solidFill>
              <a:latin typeface="Times New Roman" pitchFamily="18" charset="0"/>
              <a:ea typeface="宋体" pitchFamily="2" charset="-122"/>
              <a:cs typeface="Times New Roman" pitchFamily="18" charset="0"/>
            </a:endParaRPr>
          </a:p>
          <a:p>
            <a:r>
              <a:rPr lang="en-US" altLang="zh-CN" sz="2400" dirty="0">
                <a:solidFill>
                  <a:srgbClr val="03001A"/>
                </a:solidFill>
                <a:latin typeface="Times New Roman" pitchFamily="18" charset="0"/>
                <a:ea typeface="宋体" pitchFamily="2" charset="-122"/>
                <a:cs typeface="Times New Roman" pitchFamily="18" charset="0"/>
              </a:rPr>
              <a:t>	</a:t>
            </a:r>
            <a:r>
              <a:rPr lang="en-US" altLang="zh-CN" sz="2400" dirty="0" smtClean="0">
                <a:solidFill>
                  <a:srgbClr val="03001A"/>
                </a:solidFill>
                <a:latin typeface="Times New Roman" pitchFamily="18" charset="0"/>
                <a:ea typeface="宋体" pitchFamily="2" charset="-122"/>
                <a:cs typeface="Times New Roman" pitchFamily="18" charset="0"/>
              </a:rPr>
              <a:t>    tree[‘child’][value]</a:t>
            </a:r>
          </a:p>
          <a:p>
            <a:r>
              <a:rPr lang="en-US" altLang="zh-CN" sz="2400" dirty="0">
                <a:solidFill>
                  <a:srgbClr val="03001A"/>
                </a:solidFill>
                <a:latin typeface="Times New Roman" pitchFamily="18" charset="0"/>
                <a:ea typeface="宋体" pitchFamily="2" charset="-122"/>
                <a:cs typeface="Times New Roman" pitchFamily="18" charset="0"/>
              </a:rPr>
              <a:t>	</a:t>
            </a:r>
            <a:r>
              <a:rPr lang="en-US" altLang="zh-CN" sz="2400" dirty="0" smtClean="0">
                <a:solidFill>
                  <a:srgbClr val="03001A"/>
                </a:solidFill>
                <a:latin typeface="Times New Roman" pitchFamily="18" charset="0"/>
                <a:ea typeface="宋体" pitchFamily="2" charset="-122"/>
                <a:cs typeface="Times New Roman" pitchFamily="18" charset="0"/>
              </a:rPr>
              <a:t>	=</a:t>
            </a:r>
            <a:r>
              <a:rPr lang="en-US" altLang="zh-CN" sz="2400" dirty="0" err="1" smtClean="0">
                <a:solidFill>
                  <a:srgbClr val="03001A"/>
                </a:solidFill>
                <a:latin typeface="Times New Roman" pitchFamily="18" charset="0"/>
                <a:ea typeface="宋体" pitchFamily="2" charset="-122"/>
                <a:cs typeface="Times New Roman" pitchFamily="18" charset="0"/>
              </a:rPr>
              <a:t>creatTree</a:t>
            </a:r>
            <a:r>
              <a:rPr lang="en-US" altLang="zh-CN" sz="2400" dirty="0" smtClean="0">
                <a:solidFill>
                  <a:srgbClr val="03001A"/>
                </a:solidFill>
                <a:latin typeface="Times New Roman" pitchFamily="18" charset="0"/>
                <a:ea typeface="宋体" pitchFamily="2" charset="-122"/>
                <a:cs typeface="Times New Roman" pitchFamily="18" charset="0"/>
              </a:rPr>
              <a:t>(</a:t>
            </a:r>
            <a:r>
              <a:rPr lang="en-US" altLang="zh-CN" sz="2400" dirty="0" err="1" smtClean="0">
                <a:solidFill>
                  <a:srgbClr val="03001A"/>
                </a:solidFill>
                <a:latin typeface="Times New Roman" pitchFamily="18" charset="0"/>
                <a:ea typeface="宋体" pitchFamily="2" charset="-122"/>
                <a:cs typeface="Times New Roman" pitchFamily="18" charset="0"/>
              </a:rPr>
              <a:t>subData,indexList</a:t>
            </a:r>
            <a:r>
              <a:rPr lang="en-US" altLang="zh-CN" sz="2400" dirty="0" smtClean="0">
                <a:solidFill>
                  <a:srgbClr val="03001A"/>
                </a:solidFill>
                <a:latin typeface="Times New Roman" pitchFamily="18" charset="0"/>
                <a:ea typeface="宋体" pitchFamily="2" charset="-122"/>
                <a:cs typeface="Times New Roman" pitchFamily="18" charset="0"/>
              </a:rPr>
              <a:t>)</a:t>
            </a:r>
            <a:r>
              <a:rPr lang="en-US" altLang="zh-CN" sz="2400" b="1" dirty="0">
                <a:solidFill>
                  <a:srgbClr val="FF0000"/>
                </a:solidFill>
                <a:latin typeface="Times New Roman" pitchFamily="18" charset="0"/>
                <a:ea typeface="宋体" pitchFamily="2" charset="-122"/>
                <a:cs typeface="Times New Roman" pitchFamily="18" charset="0"/>
              </a:rPr>
              <a:t> #(</a:t>
            </a:r>
            <a:r>
              <a:rPr lang="zh-CN" altLang="en-US" sz="2400" b="1" dirty="0" smtClean="0">
                <a:solidFill>
                  <a:srgbClr val="FF0000"/>
                </a:solidFill>
                <a:latin typeface="Times New Roman" pitchFamily="18" charset="0"/>
                <a:ea typeface="宋体" pitchFamily="2" charset="-122"/>
                <a:cs typeface="Times New Roman" pitchFamily="18" charset="0"/>
              </a:rPr>
              <a:t>子树递归</a:t>
            </a:r>
            <a:r>
              <a:rPr lang="en-US" altLang="zh-CN" sz="2400" b="1" dirty="0" smtClean="0">
                <a:solidFill>
                  <a:srgbClr val="FF0000"/>
                </a:solidFill>
                <a:latin typeface="Times New Roman" pitchFamily="18" charset="0"/>
                <a:ea typeface="宋体" pitchFamily="2" charset="-122"/>
                <a:cs typeface="Times New Roman" pitchFamily="18" charset="0"/>
              </a:rPr>
              <a:t>)</a:t>
            </a:r>
            <a:endParaRPr lang="en-US" altLang="zh-CN" sz="2800" dirty="0" smtClean="0">
              <a:solidFill>
                <a:srgbClr val="404040"/>
              </a:solidFill>
              <a:latin typeface="宋体" pitchFamily="2" charset="-122"/>
              <a:ea typeface="宋体" pitchFamily="2" charset="-122"/>
            </a:endParaRPr>
          </a:p>
          <a:p>
            <a:endParaRPr lang="zh-CN" altLang="en-US" dirty="0">
              <a:solidFill>
                <a:srgbClr val="404040"/>
              </a:solidFill>
            </a:endParaRPr>
          </a:p>
        </p:txBody>
      </p:sp>
      <p:cxnSp>
        <p:nvCxnSpPr>
          <p:cNvPr id="5" name="直接连接符 4"/>
          <p:cNvCxnSpPr/>
          <p:nvPr/>
        </p:nvCxnSpPr>
        <p:spPr>
          <a:xfrm>
            <a:off x="467544" y="2780928"/>
            <a:ext cx="7920880" cy="0"/>
          </a:xfrm>
          <a:prstGeom prst="line">
            <a:avLst/>
          </a:prstGeom>
        </p:spPr>
        <p:style>
          <a:lnRef idx="3">
            <a:schemeClr val="dk1"/>
          </a:lnRef>
          <a:fillRef idx="0">
            <a:schemeClr val="dk1"/>
          </a:fillRef>
          <a:effectRef idx="2">
            <a:schemeClr val="dk1"/>
          </a:effectRef>
          <a:fontRef idx="minor">
            <a:schemeClr val="tx1"/>
          </a:fontRef>
        </p:style>
      </p:cxnSp>
      <p:cxnSp>
        <p:nvCxnSpPr>
          <p:cNvPr id="6" name="直接连接符 5"/>
          <p:cNvCxnSpPr/>
          <p:nvPr/>
        </p:nvCxnSpPr>
        <p:spPr>
          <a:xfrm>
            <a:off x="619944" y="3645024"/>
            <a:ext cx="7920880" cy="0"/>
          </a:xfrm>
          <a:prstGeom prst="line">
            <a:avLst/>
          </a:prstGeom>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a:off x="631632" y="4581128"/>
            <a:ext cx="792088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40643948"/>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4.5 </a:t>
            </a:r>
            <a:r>
              <a:rPr lang="zh-CN" altLang="en-US" sz="4000" b="1" dirty="0">
                <a:solidFill>
                  <a:srgbClr val="03001A"/>
                </a:solidFill>
                <a:latin typeface="黑体" pitchFamily="49" charset="-122"/>
                <a:ea typeface="黑体" pitchFamily="49" charset="-122"/>
              </a:rPr>
              <a:t>伪代码</a:t>
            </a:r>
          </a:p>
        </p:txBody>
      </p:sp>
      <p:sp>
        <p:nvSpPr>
          <p:cNvPr id="4" name="TextBox 3"/>
          <p:cNvSpPr txBox="1"/>
          <p:nvPr/>
        </p:nvSpPr>
        <p:spPr>
          <a:xfrm>
            <a:off x="331190" y="908720"/>
            <a:ext cx="8561289" cy="5840060"/>
          </a:xfrm>
          <a:prstGeom prst="rect">
            <a:avLst/>
          </a:prstGeom>
          <a:noFill/>
        </p:spPr>
        <p:txBody>
          <a:bodyPr wrap="square" rtlCol="0">
            <a:spAutoFit/>
          </a:bodyPr>
          <a:lstStyle/>
          <a:p>
            <a:r>
              <a:rPr lang="en-US" altLang="zh-CN" sz="2400" dirty="0" err="1" smtClean="0">
                <a:solidFill>
                  <a:srgbClr val="03001A"/>
                </a:solidFill>
                <a:latin typeface="Times New Roman" pitchFamily="18" charset="0"/>
                <a:cs typeface="Times New Roman" pitchFamily="18" charset="0"/>
              </a:rPr>
              <a:t>create_tree</a:t>
            </a:r>
            <a:r>
              <a:rPr lang="en-US" altLang="zh-CN" sz="2400" dirty="0" smtClean="0">
                <a:solidFill>
                  <a:srgbClr val="03001A"/>
                </a:solidFill>
                <a:latin typeface="Times New Roman" pitchFamily="18" charset="0"/>
                <a:cs typeface="Times New Roman" pitchFamily="18" charset="0"/>
              </a:rPr>
              <a:t>(</a:t>
            </a:r>
            <a:r>
              <a:rPr lang="en-US" altLang="zh-CN" sz="2400" dirty="0" err="1" smtClean="0">
                <a:solidFill>
                  <a:srgbClr val="03001A"/>
                </a:solidFill>
                <a:latin typeface="Times New Roman" pitchFamily="18" charset="0"/>
                <a:cs typeface="Times New Roman" pitchFamily="18" charset="0"/>
              </a:rPr>
              <a:t>data,indexList</a:t>
            </a:r>
            <a:r>
              <a:rPr lang="en-US" altLang="zh-CN" sz="2400" dirty="0" smtClean="0">
                <a:solidFill>
                  <a:srgbClr val="03001A"/>
                </a:solidFill>
                <a:latin typeface="Times New Roman" pitchFamily="18" charset="0"/>
                <a:cs typeface="Times New Roman" pitchFamily="18" charset="0"/>
              </a:rPr>
              <a:t>):</a:t>
            </a:r>
          </a:p>
          <a:p>
            <a:r>
              <a:rPr lang="en-US" altLang="zh-CN" sz="2400" dirty="0" smtClean="0">
                <a:solidFill>
                  <a:srgbClr val="03001A"/>
                </a:solidFill>
                <a:latin typeface="Times New Roman" pitchFamily="18" charset="0"/>
                <a:ea typeface="宋体" pitchFamily="2" charset="-122"/>
                <a:cs typeface="Times New Roman" pitchFamily="18" charset="0"/>
              </a:rPr>
              <a:t>    </a:t>
            </a:r>
            <a:r>
              <a:rPr lang="en-US" altLang="zh-CN" sz="2400" dirty="0" err="1" smtClean="0">
                <a:solidFill>
                  <a:srgbClr val="03001A"/>
                </a:solidFill>
                <a:latin typeface="Times New Roman" pitchFamily="18" charset="0"/>
                <a:ea typeface="宋体" pitchFamily="2" charset="-122"/>
                <a:cs typeface="Times New Roman" pitchFamily="18" charset="0"/>
              </a:rPr>
              <a:t>labelList</a:t>
            </a:r>
            <a:r>
              <a:rPr lang="en-US" altLang="zh-CN" sz="2400" dirty="0">
                <a:solidFill>
                  <a:srgbClr val="03001A"/>
                </a:solidFill>
                <a:latin typeface="Times New Roman" pitchFamily="18" charset="0"/>
                <a:cs typeface="Times New Roman" pitchFamily="18" charset="0"/>
              </a:rPr>
              <a:t>=[d[-1] for d in data]     </a:t>
            </a:r>
          </a:p>
          <a:p>
            <a:r>
              <a:rPr lang="en-US" altLang="zh-CN" sz="2400" dirty="0" smtClean="0">
                <a:solidFill>
                  <a:srgbClr val="404040"/>
                </a:solidFill>
                <a:latin typeface="Times New Roman" pitchFamily="18" charset="0"/>
                <a:cs typeface="Times New Roman" pitchFamily="18" charset="0"/>
              </a:rPr>
              <a:t>    </a:t>
            </a:r>
            <a:r>
              <a:rPr lang="en-US" altLang="zh-CN" sz="2400" dirty="0" smtClean="0">
                <a:solidFill>
                  <a:srgbClr val="03001A"/>
                </a:solidFill>
                <a:latin typeface="Times New Roman" pitchFamily="18" charset="0"/>
                <a:cs typeface="Times New Roman" pitchFamily="18" charset="0"/>
              </a:rPr>
              <a:t>if (</a:t>
            </a:r>
            <a:r>
              <a:rPr lang="en-US" altLang="zh-CN" sz="2400" dirty="0" err="1" smtClean="0">
                <a:solidFill>
                  <a:srgbClr val="FF0000"/>
                </a:solidFill>
                <a:latin typeface="Times New Roman" pitchFamily="18" charset="0"/>
                <a:cs typeface="Times New Roman" pitchFamily="18" charset="0"/>
              </a:rPr>
              <a:t>len</a:t>
            </a:r>
            <a:r>
              <a:rPr lang="en-US" altLang="zh-CN" sz="2400" dirty="0" smtClean="0">
                <a:solidFill>
                  <a:srgbClr val="FF0000"/>
                </a:solidFill>
                <a:latin typeface="Times New Roman" pitchFamily="18" charset="0"/>
                <a:cs typeface="Times New Roman" pitchFamily="18" charset="0"/>
              </a:rPr>
              <a:t>(</a:t>
            </a:r>
            <a:r>
              <a:rPr lang="en-US" altLang="zh-CN" sz="2400" dirty="0" err="1" smtClean="0">
                <a:solidFill>
                  <a:srgbClr val="FF0000"/>
                </a:solidFill>
                <a:latin typeface="Times New Roman" pitchFamily="18" charset="0"/>
                <a:cs typeface="Times New Roman" pitchFamily="18" charset="0"/>
              </a:rPr>
              <a:t>labelList</a:t>
            </a:r>
            <a:r>
              <a:rPr lang="en-US" altLang="zh-CN" sz="2400" dirty="0" smtClean="0">
                <a:solidFill>
                  <a:srgbClr val="FF0000"/>
                </a:solidFill>
                <a:latin typeface="Times New Roman" pitchFamily="18" charset="0"/>
                <a:cs typeface="Times New Roman" pitchFamily="18" charset="0"/>
              </a:rPr>
              <a:t>)==1 or </a:t>
            </a:r>
            <a:r>
              <a:rPr lang="en-US" altLang="zh-CN" sz="2400" dirty="0" err="1" smtClean="0">
                <a:solidFill>
                  <a:srgbClr val="03001A"/>
                </a:solidFill>
                <a:latin typeface="Times New Roman" pitchFamily="18" charset="0"/>
                <a:cs typeface="Times New Roman" pitchFamily="18" charset="0"/>
              </a:rPr>
              <a:t>len</a:t>
            </a:r>
            <a:r>
              <a:rPr lang="en-US" altLang="zh-CN" sz="2400" dirty="0" smtClean="0">
                <a:solidFill>
                  <a:srgbClr val="03001A"/>
                </a:solidFill>
                <a:latin typeface="Times New Roman" pitchFamily="18" charset="0"/>
                <a:cs typeface="Times New Roman" pitchFamily="18" charset="0"/>
              </a:rPr>
              <a:t>(set(</a:t>
            </a:r>
            <a:r>
              <a:rPr lang="en-US" altLang="zh-CN" sz="2400" dirty="0" err="1" smtClean="0">
                <a:solidFill>
                  <a:srgbClr val="03001A"/>
                </a:solidFill>
                <a:latin typeface="Times New Roman" pitchFamily="18" charset="0"/>
                <a:cs typeface="Times New Roman" pitchFamily="18" charset="0"/>
              </a:rPr>
              <a:t>labelList</a:t>
            </a:r>
            <a:r>
              <a:rPr lang="en-US" altLang="zh-CN" sz="2400" dirty="0" smtClean="0">
                <a:solidFill>
                  <a:srgbClr val="03001A"/>
                </a:solidFill>
                <a:latin typeface="Times New Roman" pitchFamily="18" charset="0"/>
                <a:cs typeface="Times New Roman" pitchFamily="18" charset="0"/>
              </a:rPr>
              <a:t>))==1)</a:t>
            </a:r>
            <a:r>
              <a:rPr lang="zh-CN" altLang="en-US" sz="2400" dirty="0" smtClean="0">
                <a:solidFill>
                  <a:srgbClr val="03001A"/>
                </a:solidFill>
                <a:latin typeface="Times New Roman" pitchFamily="18" charset="0"/>
                <a:ea typeface="宋体" pitchFamily="2" charset="-122"/>
                <a:cs typeface="Times New Roman" pitchFamily="18" charset="0"/>
              </a:rPr>
              <a:t>：</a:t>
            </a:r>
            <a:r>
              <a:rPr lang="en-US" altLang="zh-CN" sz="2400" dirty="0" smtClean="0">
                <a:solidFill>
                  <a:srgbClr val="03001A"/>
                </a:solidFill>
                <a:latin typeface="Times New Roman" pitchFamily="18" charset="0"/>
                <a:ea typeface="宋体" pitchFamily="2" charset="-122"/>
                <a:cs typeface="Times New Roman" pitchFamily="18" charset="0"/>
              </a:rPr>
              <a:t>#</a:t>
            </a:r>
            <a:r>
              <a:rPr lang="zh-CN" altLang="en-US" sz="2400" dirty="0" smtClean="0">
                <a:solidFill>
                  <a:srgbClr val="03001A"/>
                </a:solidFill>
                <a:latin typeface="Times New Roman" pitchFamily="18" charset="0"/>
                <a:ea typeface="宋体" pitchFamily="2" charset="-122"/>
                <a:cs typeface="Times New Roman" pitchFamily="18" charset="0"/>
              </a:rPr>
              <a:t>红色的可以删</a:t>
            </a:r>
            <a:endParaRPr lang="en-US" altLang="zh-CN" sz="2400" dirty="0" smtClean="0">
              <a:solidFill>
                <a:srgbClr val="03001A"/>
              </a:solidFill>
              <a:latin typeface="Times New Roman" pitchFamily="18" charset="0"/>
              <a:ea typeface="宋体" pitchFamily="2" charset="-122"/>
              <a:cs typeface="Times New Roman" pitchFamily="18" charset="0"/>
            </a:endParaRPr>
          </a:p>
          <a:p>
            <a:r>
              <a:rPr lang="en-US" altLang="zh-CN" sz="2400" dirty="0">
                <a:solidFill>
                  <a:srgbClr val="404040"/>
                </a:solidFill>
                <a:latin typeface="Times New Roman" pitchFamily="18" charset="0"/>
                <a:ea typeface="宋体" pitchFamily="2" charset="-122"/>
                <a:cs typeface="Times New Roman" pitchFamily="18" charset="0"/>
              </a:rPr>
              <a:t>	</a:t>
            </a:r>
            <a:r>
              <a:rPr lang="en-US" altLang="zh-CN" sz="2400" dirty="0" smtClean="0">
                <a:solidFill>
                  <a:srgbClr val="03001A"/>
                </a:solidFill>
                <a:latin typeface="Times New Roman" pitchFamily="18" charset="0"/>
                <a:ea typeface="宋体" pitchFamily="2" charset="-122"/>
                <a:cs typeface="Times New Roman" pitchFamily="18" charset="0"/>
              </a:rPr>
              <a:t>return </a:t>
            </a:r>
            <a:r>
              <a:rPr lang="en-US" altLang="zh-CN" sz="2400" dirty="0" err="1" smtClean="0">
                <a:solidFill>
                  <a:srgbClr val="03001A"/>
                </a:solidFill>
                <a:latin typeface="Times New Roman" pitchFamily="18" charset="0"/>
                <a:ea typeface="宋体" pitchFamily="2" charset="-122"/>
                <a:cs typeface="Times New Roman" pitchFamily="18" charset="0"/>
              </a:rPr>
              <a:t>labelList</a:t>
            </a:r>
            <a:r>
              <a:rPr lang="en-US" altLang="zh-CN" sz="2400" dirty="0" smtClean="0">
                <a:solidFill>
                  <a:srgbClr val="03001A"/>
                </a:solidFill>
                <a:latin typeface="Times New Roman" pitchFamily="18" charset="0"/>
                <a:ea typeface="宋体" pitchFamily="2" charset="-122"/>
                <a:cs typeface="Times New Roman" pitchFamily="18" charset="0"/>
              </a:rPr>
              <a:t>[0]</a:t>
            </a:r>
          </a:p>
          <a:p>
            <a:r>
              <a:rPr lang="en-US" altLang="zh-CN" sz="2400" dirty="0" smtClean="0">
                <a:solidFill>
                  <a:srgbClr val="03001A"/>
                </a:solidFill>
                <a:latin typeface="Times New Roman" pitchFamily="18" charset="0"/>
                <a:ea typeface="宋体" pitchFamily="2" charset="-122"/>
                <a:cs typeface="Times New Roman" pitchFamily="18" charset="0"/>
              </a:rPr>
              <a:t>    </a:t>
            </a:r>
            <a:r>
              <a:rPr lang="en-US" altLang="zh-CN" sz="2400" dirty="0">
                <a:solidFill>
                  <a:srgbClr val="03001A"/>
                </a:solidFill>
                <a:latin typeface="Times New Roman" pitchFamily="18" charset="0"/>
                <a:ea typeface="宋体" pitchFamily="2" charset="-122"/>
                <a:cs typeface="Times New Roman" pitchFamily="18" charset="0"/>
              </a:rPr>
              <a:t>if(</a:t>
            </a:r>
            <a:r>
              <a:rPr lang="en-US" altLang="zh-CN" sz="2400" dirty="0" err="1">
                <a:solidFill>
                  <a:srgbClr val="03001A"/>
                </a:solidFill>
                <a:latin typeface="Times New Roman" pitchFamily="18" charset="0"/>
                <a:ea typeface="宋体" pitchFamily="2" charset="-122"/>
                <a:cs typeface="Times New Roman" pitchFamily="18" charset="0"/>
              </a:rPr>
              <a:t>len</a:t>
            </a:r>
            <a:r>
              <a:rPr lang="en-US" altLang="zh-CN" sz="2400" dirty="0">
                <a:solidFill>
                  <a:srgbClr val="03001A"/>
                </a:solidFill>
                <a:latin typeface="Times New Roman" pitchFamily="18" charset="0"/>
                <a:ea typeface="宋体" pitchFamily="2" charset="-122"/>
                <a:cs typeface="Times New Roman" pitchFamily="18" charset="0"/>
              </a:rPr>
              <a:t>(data[0])==1):</a:t>
            </a:r>
          </a:p>
          <a:p>
            <a:pPr>
              <a:spcAft>
                <a:spcPts val="1500"/>
              </a:spcAft>
            </a:pPr>
            <a:r>
              <a:rPr lang="en-US" altLang="zh-CN" sz="2400" dirty="0">
                <a:solidFill>
                  <a:srgbClr val="03001A"/>
                </a:solidFill>
                <a:latin typeface="Times New Roman" pitchFamily="18" charset="0"/>
                <a:ea typeface="宋体" pitchFamily="2" charset="-122"/>
                <a:cs typeface="Times New Roman" pitchFamily="18" charset="0"/>
              </a:rPr>
              <a:t>	return </a:t>
            </a:r>
            <a:r>
              <a:rPr lang="en-US" altLang="zh-CN" sz="2400" dirty="0" err="1">
                <a:solidFill>
                  <a:srgbClr val="03001A"/>
                </a:solidFill>
                <a:latin typeface="Times New Roman" pitchFamily="18" charset="0"/>
                <a:ea typeface="宋体" pitchFamily="2" charset="-122"/>
                <a:cs typeface="Times New Roman" pitchFamily="18" charset="0"/>
              </a:rPr>
              <a:t>toLeafNode</a:t>
            </a:r>
            <a:r>
              <a:rPr lang="en-US" altLang="zh-CN" sz="2400" dirty="0">
                <a:solidFill>
                  <a:srgbClr val="03001A"/>
                </a:solidFill>
                <a:latin typeface="Times New Roman" pitchFamily="18" charset="0"/>
                <a:ea typeface="宋体" pitchFamily="2" charset="-122"/>
                <a:cs typeface="Times New Roman" pitchFamily="18" charset="0"/>
              </a:rPr>
              <a:t>(</a:t>
            </a:r>
            <a:r>
              <a:rPr lang="en-US" altLang="zh-CN" sz="2400" dirty="0" err="1">
                <a:solidFill>
                  <a:srgbClr val="03001A"/>
                </a:solidFill>
                <a:latin typeface="Times New Roman" pitchFamily="18" charset="0"/>
                <a:ea typeface="宋体" pitchFamily="2" charset="-122"/>
                <a:cs typeface="Times New Roman" pitchFamily="18" charset="0"/>
              </a:rPr>
              <a:t>labelList</a:t>
            </a:r>
            <a:r>
              <a:rPr lang="en-US" altLang="zh-CN" sz="2400" dirty="0">
                <a:solidFill>
                  <a:srgbClr val="03001A"/>
                </a:solidFill>
                <a:latin typeface="Times New Roman" pitchFamily="18" charset="0"/>
                <a:ea typeface="宋体" pitchFamily="2" charset="-122"/>
                <a:cs typeface="Times New Roman" pitchFamily="18" charset="0"/>
              </a:rPr>
              <a:t>)</a:t>
            </a:r>
          </a:p>
          <a:p>
            <a:r>
              <a:rPr lang="en-US" altLang="zh-CN" sz="2400" dirty="0" smtClean="0">
                <a:solidFill>
                  <a:srgbClr val="03001A"/>
                </a:solidFill>
                <a:latin typeface="Times New Roman" pitchFamily="18" charset="0"/>
                <a:ea typeface="宋体" pitchFamily="2" charset="-122"/>
                <a:cs typeface="Times New Roman" pitchFamily="18" charset="0"/>
              </a:rPr>
              <a:t>    </a:t>
            </a:r>
            <a:r>
              <a:rPr lang="en-US" altLang="zh-CN" sz="2400" dirty="0" err="1" smtClean="0">
                <a:solidFill>
                  <a:srgbClr val="03001A"/>
                </a:solidFill>
                <a:latin typeface="Times New Roman" pitchFamily="18" charset="0"/>
                <a:ea typeface="宋体" pitchFamily="2" charset="-122"/>
                <a:cs typeface="Times New Roman" pitchFamily="18" charset="0"/>
              </a:rPr>
              <a:t>d_index</a:t>
            </a:r>
            <a:r>
              <a:rPr lang="en-US" altLang="zh-CN" sz="2400" dirty="0" smtClean="0">
                <a:solidFill>
                  <a:srgbClr val="03001A"/>
                </a:solidFill>
                <a:latin typeface="Times New Roman" pitchFamily="18" charset="0"/>
                <a:ea typeface="宋体" pitchFamily="2" charset="-122"/>
                <a:cs typeface="Times New Roman" pitchFamily="18" charset="0"/>
              </a:rPr>
              <a:t>=</a:t>
            </a:r>
            <a:r>
              <a:rPr lang="en-US" altLang="zh-CN" sz="2400" dirty="0" err="1" smtClean="0">
                <a:solidFill>
                  <a:srgbClr val="03001A"/>
                </a:solidFill>
                <a:latin typeface="Times New Roman" pitchFamily="18" charset="0"/>
                <a:ea typeface="宋体" pitchFamily="2" charset="-122"/>
                <a:cs typeface="Times New Roman" pitchFamily="18" charset="0"/>
              </a:rPr>
              <a:t>getBestSplit</a:t>
            </a:r>
            <a:r>
              <a:rPr lang="en-US" altLang="zh-CN" sz="2400" dirty="0" smtClean="0">
                <a:solidFill>
                  <a:srgbClr val="03001A"/>
                </a:solidFill>
                <a:latin typeface="Times New Roman" pitchFamily="18" charset="0"/>
                <a:ea typeface="宋体" pitchFamily="2" charset="-122"/>
                <a:cs typeface="Times New Roman" pitchFamily="18" charset="0"/>
              </a:rPr>
              <a:t>(data</a:t>
            </a:r>
            <a:r>
              <a:rPr lang="en-US" altLang="zh-CN" sz="2400" dirty="0">
                <a:solidFill>
                  <a:srgbClr val="03001A"/>
                </a:solidFill>
                <a:latin typeface="Times New Roman" pitchFamily="18" charset="0"/>
                <a:ea typeface="宋体" pitchFamily="2" charset="-122"/>
                <a:cs typeface="Times New Roman" pitchFamily="18" charset="0"/>
              </a:rPr>
              <a:t>)</a:t>
            </a:r>
          </a:p>
          <a:p>
            <a:pPr>
              <a:spcAft>
                <a:spcPts val="1500"/>
              </a:spcAft>
            </a:pPr>
            <a:r>
              <a:rPr lang="en-US" altLang="zh-CN" sz="2400" dirty="0" smtClean="0">
                <a:solidFill>
                  <a:srgbClr val="03001A"/>
                </a:solidFill>
                <a:latin typeface="Times New Roman" pitchFamily="18" charset="0"/>
                <a:ea typeface="宋体" pitchFamily="2" charset="-122"/>
                <a:cs typeface="Times New Roman" pitchFamily="18" charset="0"/>
              </a:rPr>
              <a:t>    </a:t>
            </a:r>
            <a:r>
              <a:rPr lang="en-US" altLang="zh-CN" sz="2400" dirty="0" err="1" smtClean="0">
                <a:solidFill>
                  <a:srgbClr val="03001A"/>
                </a:solidFill>
                <a:latin typeface="Times New Roman" pitchFamily="18" charset="0"/>
                <a:ea typeface="宋体" pitchFamily="2" charset="-122"/>
                <a:cs typeface="Times New Roman" pitchFamily="18" charset="0"/>
              </a:rPr>
              <a:t>feaSpace</a:t>
            </a:r>
            <a:r>
              <a:rPr lang="en-US" altLang="zh-CN" sz="2400" dirty="0" smtClean="0">
                <a:solidFill>
                  <a:srgbClr val="03001A"/>
                </a:solidFill>
                <a:latin typeface="Times New Roman" pitchFamily="18" charset="0"/>
                <a:ea typeface="宋体" pitchFamily="2" charset="-122"/>
                <a:cs typeface="Times New Roman" pitchFamily="18" charset="0"/>
              </a:rPr>
              <a:t>=set</a:t>
            </a:r>
            <a:r>
              <a:rPr lang="en-US" altLang="zh-CN" sz="2400" dirty="0">
                <a:solidFill>
                  <a:srgbClr val="03001A"/>
                </a:solidFill>
                <a:latin typeface="Times New Roman" pitchFamily="18" charset="0"/>
                <a:ea typeface="宋体" pitchFamily="2" charset="-122"/>
                <a:cs typeface="Times New Roman" pitchFamily="18" charset="0"/>
              </a:rPr>
              <a:t>([d[</a:t>
            </a:r>
            <a:r>
              <a:rPr lang="en-US" altLang="zh-CN" sz="2400" dirty="0" err="1">
                <a:solidFill>
                  <a:srgbClr val="03001A"/>
                </a:solidFill>
                <a:latin typeface="Times New Roman" pitchFamily="18" charset="0"/>
                <a:ea typeface="宋体" pitchFamily="2" charset="-122"/>
                <a:cs typeface="Times New Roman" pitchFamily="18" charset="0"/>
              </a:rPr>
              <a:t>d_index</a:t>
            </a:r>
            <a:r>
              <a:rPr lang="en-US" altLang="zh-CN" sz="2400" dirty="0">
                <a:solidFill>
                  <a:srgbClr val="03001A"/>
                </a:solidFill>
                <a:latin typeface="Times New Roman" pitchFamily="18" charset="0"/>
                <a:ea typeface="宋体" pitchFamily="2" charset="-122"/>
                <a:cs typeface="Times New Roman" pitchFamily="18" charset="0"/>
              </a:rPr>
              <a:t>] for d in data])</a:t>
            </a:r>
          </a:p>
          <a:p>
            <a:r>
              <a:rPr lang="en-US" altLang="zh-CN" sz="2400" dirty="0" smtClean="0">
                <a:solidFill>
                  <a:srgbClr val="03001A"/>
                </a:solidFill>
                <a:latin typeface="Times New Roman" pitchFamily="18" charset="0"/>
                <a:ea typeface="宋体" pitchFamily="2" charset="-122"/>
                <a:cs typeface="Times New Roman" pitchFamily="18" charset="0"/>
              </a:rPr>
              <a:t>    index=</a:t>
            </a:r>
            <a:r>
              <a:rPr lang="en-US" altLang="zh-CN" sz="2400" dirty="0" err="1" smtClean="0">
                <a:solidFill>
                  <a:srgbClr val="03001A"/>
                </a:solidFill>
                <a:latin typeface="Times New Roman" pitchFamily="18" charset="0"/>
                <a:ea typeface="宋体" pitchFamily="2" charset="-122"/>
                <a:cs typeface="Times New Roman" pitchFamily="18" charset="0"/>
              </a:rPr>
              <a:t>indexList</a:t>
            </a:r>
            <a:r>
              <a:rPr lang="en-US" altLang="zh-CN" sz="2400" dirty="0" smtClean="0">
                <a:solidFill>
                  <a:srgbClr val="03001A"/>
                </a:solidFill>
                <a:latin typeface="Times New Roman" pitchFamily="18" charset="0"/>
                <a:ea typeface="宋体" pitchFamily="2" charset="-122"/>
                <a:cs typeface="Times New Roman" pitchFamily="18" charset="0"/>
              </a:rPr>
              <a:t>[</a:t>
            </a:r>
            <a:r>
              <a:rPr lang="en-US" altLang="zh-CN" sz="2400" dirty="0" err="1" smtClean="0">
                <a:solidFill>
                  <a:srgbClr val="03001A"/>
                </a:solidFill>
                <a:latin typeface="Times New Roman" pitchFamily="18" charset="0"/>
                <a:ea typeface="宋体" pitchFamily="2" charset="-122"/>
                <a:cs typeface="Times New Roman" pitchFamily="18" charset="0"/>
              </a:rPr>
              <a:t>d_index</a:t>
            </a:r>
            <a:r>
              <a:rPr lang="en-US" altLang="zh-CN" sz="2400" dirty="0">
                <a:solidFill>
                  <a:srgbClr val="03001A"/>
                </a:solidFill>
                <a:latin typeface="Times New Roman" pitchFamily="18" charset="0"/>
                <a:ea typeface="宋体" pitchFamily="2" charset="-122"/>
                <a:cs typeface="Times New Roman" pitchFamily="18" charset="0"/>
              </a:rPr>
              <a:t>]</a:t>
            </a:r>
          </a:p>
          <a:p>
            <a:pPr>
              <a:spcAft>
                <a:spcPts val="1500"/>
              </a:spcAft>
            </a:pPr>
            <a:r>
              <a:rPr lang="en-US" altLang="zh-CN" sz="2400" dirty="0" smtClean="0">
                <a:solidFill>
                  <a:srgbClr val="03001A"/>
                </a:solidFill>
                <a:latin typeface="Times New Roman" pitchFamily="18" charset="0"/>
                <a:ea typeface="宋体" pitchFamily="2" charset="-122"/>
                <a:cs typeface="Times New Roman" pitchFamily="18" charset="0"/>
              </a:rPr>
              <a:t>    del(</a:t>
            </a:r>
            <a:r>
              <a:rPr lang="en-US" altLang="zh-CN" sz="2400" dirty="0" err="1" smtClean="0">
                <a:solidFill>
                  <a:srgbClr val="03001A"/>
                </a:solidFill>
                <a:latin typeface="Times New Roman" pitchFamily="18" charset="0"/>
                <a:ea typeface="宋体" pitchFamily="2" charset="-122"/>
                <a:cs typeface="Times New Roman" pitchFamily="18" charset="0"/>
              </a:rPr>
              <a:t>indexList</a:t>
            </a:r>
            <a:r>
              <a:rPr lang="en-US" altLang="zh-CN" sz="2400" dirty="0" smtClean="0">
                <a:solidFill>
                  <a:srgbClr val="03001A"/>
                </a:solidFill>
                <a:latin typeface="Times New Roman" pitchFamily="18" charset="0"/>
                <a:ea typeface="宋体" pitchFamily="2" charset="-122"/>
                <a:cs typeface="Times New Roman" pitchFamily="18" charset="0"/>
              </a:rPr>
              <a:t>[</a:t>
            </a:r>
            <a:r>
              <a:rPr lang="en-US" altLang="zh-CN" sz="2400" dirty="0" err="1" smtClean="0">
                <a:solidFill>
                  <a:srgbClr val="03001A"/>
                </a:solidFill>
                <a:latin typeface="Times New Roman" pitchFamily="18" charset="0"/>
                <a:ea typeface="宋体" pitchFamily="2" charset="-122"/>
                <a:cs typeface="Times New Roman" pitchFamily="18" charset="0"/>
              </a:rPr>
              <a:t>d_index</a:t>
            </a:r>
            <a:r>
              <a:rPr lang="en-US" altLang="zh-CN" sz="2400" dirty="0" smtClean="0">
                <a:solidFill>
                  <a:srgbClr val="03001A"/>
                </a:solidFill>
                <a:latin typeface="Times New Roman" pitchFamily="18" charset="0"/>
                <a:ea typeface="宋体" pitchFamily="2" charset="-122"/>
                <a:cs typeface="Times New Roman" pitchFamily="18" charset="0"/>
              </a:rPr>
              <a:t>]) </a:t>
            </a:r>
          </a:p>
          <a:p>
            <a:r>
              <a:rPr lang="en-US" altLang="zh-CN" sz="2400" dirty="0" smtClean="0">
                <a:solidFill>
                  <a:srgbClr val="03001A"/>
                </a:solidFill>
                <a:latin typeface="Times New Roman" pitchFamily="18" charset="0"/>
                <a:ea typeface="宋体" pitchFamily="2" charset="-122"/>
                <a:cs typeface="Times New Roman" pitchFamily="18" charset="0"/>
              </a:rPr>
              <a:t>    tree={'</a:t>
            </a:r>
            <a:r>
              <a:rPr lang="en-US" altLang="zh-CN" sz="2400" dirty="0" err="1" smtClean="0">
                <a:solidFill>
                  <a:srgbClr val="03001A"/>
                </a:solidFill>
                <a:latin typeface="Times New Roman" pitchFamily="18" charset="0"/>
                <a:ea typeface="宋体" pitchFamily="2" charset="-122"/>
                <a:cs typeface="Times New Roman" pitchFamily="18" charset="0"/>
              </a:rPr>
              <a:t>index':index,'child</a:t>
            </a:r>
            <a:r>
              <a:rPr lang="en-US" altLang="zh-CN" sz="2400" dirty="0" smtClean="0">
                <a:solidFill>
                  <a:srgbClr val="03001A"/>
                </a:solidFill>
                <a:latin typeface="Times New Roman" pitchFamily="18" charset="0"/>
                <a:ea typeface="宋体" pitchFamily="2" charset="-122"/>
                <a:cs typeface="Times New Roman" pitchFamily="18" charset="0"/>
              </a:rPr>
              <a:t>':{}}</a:t>
            </a:r>
          </a:p>
          <a:p>
            <a:r>
              <a:rPr lang="en-US" altLang="zh-CN" sz="2400" dirty="0" smtClean="0">
                <a:solidFill>
                  <a:srgbClr val="03001A"/>
                </a:solidFill>
                <a:latin typeface="Times New Roman" pitchFamily="18" charset="0"/>
                <a:ea typeface="宋体" pitchFamily="2" charset="-122"/>
                <a:cs typeface="Times New Roman" pitchFamily="18" charset="0"/>
              </a:rPr>
              <a:t>    for </a:t>
            </a:r>
            <a:r>
              <a:rPr lang="en-US" altLang="zh-CN" sz="2400" dirty="0">
                <a:solidFill>
                  <a:srgbClr val="03001A"/>
                </a:solidFill>
                <a:latin typeface="Times New Roman" pitchFamily="18" charset="0"/>
                <a:ea typeface="宋体" pitchFamily="2" charset="-122"/>
                <a:cs typeface="Times New Roman" pitchFamily="18" charset="0"/>
              </a:rPr>
              <a:t>value in </a:t>
            </a:r>
            <a:r>
              <a:rPr lang="en-US" altLang="zh-CN" sz="2400" dirty="0" err="1">
                <a:solidFill>
                  <a:srgbClr val="03001A"/>
                </a:solidFill>
                <a:latin typeface="Times New Roman" pitchFamily="18" charset="0"/>
                <a:ea typeface="宋体" pitchFamily="2" charset="-122"/>
                <a:cs typeface="Times New Roman" pitchFamily="18" charset="0"/>
              </a:rPr>
              <a:t>feaSpace</a:t>
            </a:r>
            <a:r>
              <a:rPr lang="en-US" altLang="zh-CN" sz="2400" dirty="0">
                <a:solidFill>
                  <a:srgbClr val="03001A"/>
                </a:solidFill>
                <a:latin typeface="Times New Roman" pitchFamily="18" charset="0"/>
                <a:ea typeface="宋体" pitchFamily="2" charset="-122"/>
                <a:cs typeface="Times New Roman" pitchFamily="18" charset="0"/>
              </a:rPr>
              <a:t>:</a:t>
            </a:r>
          </a:p>
          <a:p>
            <a:r>
              <a:rPr lang="en-US" altLang="zh-CN" sz="2400" dirty="0">
                <a:solidFill>
                  <a:srgbClr val="03001A"/>
                </a:solidFill>
                <a:latin typeface="Times New Roman" pitchFamily="18" charset="0"/>
                <a:ea typeface="宋体" pitchFamily="2" charset="-122"/>
                <a:cs typeface="Times New Roman" pitchFamily="18" charset="0"/>
              </a:rPr>
              <a:t>	</a:t>
            </a:r>
            <a:r>
              <a:rPr lang="en-US" altLang="zh-CN" sz="2400" dirty="0" err="1" smtClean="0">
                <a:solidFill>
                  <a:srgbClr val="03001A"/>
                </a:solidFill>
                <a:latin typeface="Times New Roman" pitchFamily="18" charset="0"/>
                <a:ea typeface="宋体" pitchFamily="2" charset="-122"/>
                <a:cs typeface="Times New Roman" pitchFamily="18" charset="0"/>
              </a:rPr>
              <a:t>subData</a:t>
            </a:r>
            <a:r>
              <a:rPr lang="en-US" altLang="zh-CN" sz="2400" dirty="0" smtClean="0">
                <a:solidFill>
                  <a:srgbClr val="03001A"/>
                </a:solidFill>
                <a:latin typeface="Times New Roman" pitchFamily="18" charset="0"/>
                <a:ea typeface="宋体" pitchFamily="2" charset="-122"/>
                <a:cs typeface="Times New Roman" pitchFamily="18" charset="0"/>
              </a:rPr>
              <a:t>=split(data , </a:t>
            </a:r>
            <a:r>
              <a:rPr lang="en-US" altLang="zh-CN" sz="2400" dirty="0" err="1" smtClean="0">
                <a:solidFill>
                  <a:srgbClr val="03001A"/>
                </a:solidFill>
                <a:latin typeface="Times New Roman" pitchFamily="18" charset="0"/>
                <a:ea typeface="宋体" pitchFamily="2" charset="-122"/>
                <a:cs typeface="Times New Roman" pitchFamily="18" charset="0"/>
              </a:rPr>
              <a:t>d_index</a:t>
            </a:r>
            <a:r>
              <a:rPr lang="en-US" altLang="zh-CN" sz="2400" dirty="0" smtClean="0">
                <a:solidFill>
                  <a:srgbClr val="03001A"/>
                </a:solidFill>
                <a:latin typeface="Times New Roman" pitchFamily="18" charset="0"/>
                <a:ea typeface="宋体" pitchFamily="2" charset="-122"/>
                <a:cs typeface="Times New Roman" pitchFamily="18" charset="0"/>
              </a:rPr>
              <a:t> , value)</a:t>
            </a:r>
            <a:r>
              <a:rPr lang="en-US" altLang="zh-CN" sz="2400" b="1" dirty="0" smtClean="0">
                <a:solidFill>
                  <a:srgbClr val="FF0000"/>
                </a:solidFill>
                <a:latin typeface="Times New Roman" pitchFamily="18" charset="0"/>
                <a:ea typeface="宋体" pitchFamily="2" charset="-122"/>
                <a:cs typeface="Times New Roman" pitchFamily="18" charset="0"/>
              </a:rPr>
              <a:t> #</a:t>
            </a:r>
            <a:r>
              <a:rPr lang="zh-CN" altLang="en-US" sz="2400" b="1" dirty="0" smtClean="0">
                <a:solidFill>
                  <a:srgbClr val="FF0000"/>
                </a:solidFill>
                <a:latin typeface="Times New Roman" pitchFamily="18" charset="0"/>
                <a:ea typeface="宋体" pitchFamily="2" charset="-122"/>
                <a:cs typeface="Times New Roman" pitchFamily="18" charset="0"/>
              </a:rPr>
              <a:t>注意是</a:t>
            </a:r>
            <a:r>
              <a:rPr lang="en-US" altLang="zh-CN" sz="2400" b="1" dirty="0" err="1" smtClean="0">
                <a:solidFill>
                  <a:srgbClr val="FF0000"/>
                </a:solidFill>
                <a:latin typeface="Times New Roman" pitchFamily="18" charset="0"/>
                <a:ea typeface="宋体" pitchFamily="2" charset="-122"/>
                <a:cs typeface="Times New Roman" pitchFamily="18" charset="0"/>
              </a:rPr>
              <a:t>d_index</a:t>
            </a:r>
            <a:endParaRPr lang="en-US" altLang="zh-CN" sz="2400" b="1" dirty="0">
              <a:solidFill>
                <a:srgbClr val="FF0000"/>
              </a:solidFill>
              <a:latin typeface="Times New Roman" pitchFamily="18" charset="0"/>
              <a:ea typeface="宋体" pitchFamily="2" charset="-122"/>
              <a:cs typeface="Times New Roman" pitchFamily="18" charset="0"/>
            </a:endParaRPr>
          </a:p>
          <a:p>
            <a:pPr>
              <a:spcAft>
                <a:spcPts val="1500"/>
              </a:spcAft>
            </a:pPr>
            <a:r>
              <a:rPr lang="en-US" altLang="zh-CN" sz="2400" dirty="0">
                <a:solidFill>
                  <a:srgbClr val="03001A"/>
                </a:solidFill>
                <a:latin typeface="Times New Roman" pitchFamily="18" charset="0"/>
                <a:ea typeface="宋体" pitchFamily="2" charset="-122"/>
                <a:cs typeface="Times New Roman" pitchFamily="18" charset="0"/>
              </a:rPr>
              <a:t>	tree['child'][value]=</a:t>
            </a:r>
            <a:r>
              <a:rPr lang="en-US" altLang="zh-CN" sz="2400" dirty="0" err="1" smtClean="0">
                <a:solidFill>
                  <a:srgbClr val="03001A"/>
                </a:solidFill>
                <a:latin typeface="Times New Roman" pitchFamily="18" charset="0"/>
                <a:ea typeface="宋体" pitchFamily="2" charset="-122"/>
                <a:cs typeface="Times New Roman" pitchFamily="18" charset="0"/>
              </a:rPr>
              <a:t>creatTree</a:t>
            </a:r>
            <a:r>
              <a:rPr lang="en-US" altLang="zh-CN" sz="2400" dirty="0" smtClean="0">
                <a:solidFill>
                  <a:srgbClr val="03001A"/>
                </a:solidFill>
                <a:latin typeface="Times New Roman" pitchFamily="18" charset="0"/>
                <a:ea typeface="宋体" pitchFamily="2" charset="-122"/>
                <a:cs typeface="Times New Roman" pitchFamily="18" charset="0"/>
              </a:rPr>
              <a:t> ( </a:t>
            </a:r>
            <a:r>
              <a:rPr lang="en-US" altLang="zh-CN" sz="2400" dirty="0" err="1" smtClean="0">
                <a:solidFill>
                  <a:srgbClr val="03001A"/>
                </a:solidFill>
                <a:latin typeface="Times New Roman" pitchFamily="18" charset="0"/>
                <a:ea typeface="宋体" pitchFamily="2" charset="-122"/>
                <a:cs typeface="Times New Roman" pitchFamily="18" charset="0"/>
              </a:rPr>
              <a:t>subData</a:t>
            </a:r>
            <a:r>
              <a:rPr lang="en-US" altLang="zh-CN" sz="2400" dirty="0" smtClean="0">
                <a:solidFill>
                  <a:srgbClr val="03001A"/>
                </a:solidFill>
                <a:latin typeface="Times New Roman" pitchFamily="18" charset="0"/>
                <a:ea typeface="宋体" pitchFamily="2" charset="-122"/>
                <a:cs typeface="Times New Roman" pitchFamily="18" charset="0"/>
              </a:rPr>
              <a:t> , </a:t>
            </a:r>
            <a:r>
              <a:rPr lang="en-US" altLang="zh-CN" sz="2400" dirty="0" err="1" smtClean="0">
                <a:solidFill>
                  <a:srgbClr val="03001A"/>
                </a:solidFill>
                <a:latin typeface="Times New Roman" pitchFamily="18" charset="0"/>
                <a:ea typeface="宋体" pitchFamily="2" charset="-122"/>
                <a:cs typeface="Times New Roman" pitchFamily="18" charset="0"/>
              </a:rPr>
              <a:t>indexList</a:t>
            </a:r>
            <a:r>
              <a:rPr lang="en-US" altLang="zh-CN" sz="2400" dirty="0" smtClean="0">
                <a:solidFill>
                  <a:srgbClr val="03001A"/>
                </a:solidFill>
                <a:latin typeface="Times New Roman" pitchFamily="18" charset="0"/>
                <a:ea typeface="宋体" pitchFamily="2" charset="-122"/>
                <a:cs typeface="Times New Roman" pitchFamily="18" charset="0"/>
              </a:rPr>
              <a:t> )</a:t>
            </a:r>
            <a:endParaRPr lang="zh-CN" altLang="en-US" dirty="0">
              <a:solidFill>
                <a:srgbClr val="03001A"/>
              </a:solidFill>
            </a:endParaRPr>
          </a:p>
        </p:txBody>
      </p:sp>
      <p:cxnSp>
        <p:nvCxnSpPr>
          <p:cNvPr id="5" name="直接连接符 4"/>
          <p:cNvCxnSpPr/>
          <p:nvPr/>
        </p:nvCxnSpPr>
        <p:spPr>
          <a:xfrm>
            <a:off x="467544" y="3212976"/>
            <a:ext cx="7920880" cy="0"/>
          </a:xfrm>
          <a:prstGeom prst="line">
            <a:avLst/>
          </a:prstGeom>
        </p:spPr>
        <p:style>
          <a:lnRef idx="3">
            <a:schemeClr val="dk1"/>
          </a:lnRef>
          <a:fillRef idx="0">
            <a:schemeClr val="dk1"/>
          </a:fillRef>
          <a:effectRef idx="2">
            <a:schemeClr val="dk1"/>
          </a:effectRef>
          <a:fontRef idx="minor">
            <a:schemeClr val="tx1"/>
          </a:fontRef>
        </p:style>
      </p:cxnSp>
      <p:cxnSp>
        <p:nvCxnSpPr>
          <p:cNvPr id="8" name="直接连接符 7"/>
          <p:cNvCxnSpPr/>
          <p:nvPr/>
        </p:nvCxnSpPr>
        <p:spPr>
          <a:xfrm>
            <a:off x="475207" y="4149080"/>
            <a:ext cx="7920880" cy="0"/>
          </a:xfrm>
          <a:prstGeom prst="line">
            <a:avLst/>
          </a:prstGeom>
        </p:spPr>
        <p:style>
          <a:lnRef idx="3">
            <a:schemeClr val="dk1"/>
          </a:lnRef>
          <a:fillRef idx="0">
            <a:schemeClr val="dk1"/>
          </a:fillRef>
          <a:effectRef idx="2">
            <a:schemeClr val="dk1"/>
          </a:effectRef>
          <a:fontRef idx="minor">
            <a:schemeClr val="tx1"/>
          </a:fontRef>
        </p:style>
      </p:cxnSp>
      <p:cxnSp>
        <p:nvCxnSpPr>
          <p:cNvPr id="9" name="直接连接符 8"/>
          <p:cNvCxnSpPr/>
          <p:nvPr/>
        </p:nvCxnSpPr>
        <p:spPr>
          <a:xfrm>
            <a:off x="475207" y="5157192"/>
            <a:ext cx="792088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70067827"/>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a:solidFill>
                  <a:srgbClr val="03001A"/>
                </a:solidFill>
                <a:latin typeface="黑体" pitchFamily="49" charset="-122"/>
                <a:ea typeface="黑体" pitchFamily="49" charset="-122"/>
              </a:rPr>
              <a:t>本章授课内容</a:t>
            </a:r>
          </a:p>
        </p:txBody>
      </p:sp>
      <p:sp>
        <p:nvSpPr>
          <p:cNvPr id="5" name="自选图形 3"/>
          <p:cNvSpPr>
            <a:spLocks noChangeArrowheads="1"/>
          </p:cNvSpPr>
          <p:nvPr/>
        </p:nvSpPr>
        <p:spPr bwMode="ltGray">
          <a:xfrm rot="5400000">
            <a:off x="-2450062" y="1447254"/>
            <a:ext cx="4824413" cy="4825509"/>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fontAlgn="base">
              <a:spcBef>
                <a:spcPct val="0"/>
              </a:spcBef>
              <a:spcAft>
                <a:spcPct val="0"/>
              </a:spcAft>
              <a:buSzPct val="100000"/>
              <a:buFont typeface="Arial" pitchFamily="34" charset="0"/>
              <a:buNone/>
              <a:defRPr/>
            </a:pPr>
            <a:endParaRPr lang="zh-CN" altLang="en-US" sz="2400">
              <a:solidFill>
                <a:srgbClr val="404040"/>
              </a:solidFill>
              <a:latin typeface="Arial" charset="0"/>
            </a:endParaRPr>
          </a:p>
        </p:txBody>
      </p:sp>
      <p:sp>
        <p:nvSpPr>
          <p:cNvPr id="6" name="自选图形 4"/>
          <p:cNvSpPr>
            <a:spLocks noChangeArrowheads="1"/>
          </p:cNvSpPr>
          <p:nvPr/>
        </p:nvSpPr>
        <p:spPr bwMode="ltGray">
          <a:xfrm rot="5400000" flipH="1">
            <a:off x="-2016918" y="1910558"/>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bg2">
              <a:lumMod val="50000"/>
              <a:alpha val="75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sp>
        <p:nvSpPr>
          <p:cNvPr id="7" name="自选图形 5"/>
          <p:cNvSpPr>
            <a:spLocks noChangeArrowheads="1"/>
          </p:cNvSpPr>
          <p:nvPr/>
        </p:nvSpPr>
        <p:spPr bwMode="gray">
          <a:xfrm>
            <a:off x="1822452" y="5099050"/>
            <a:ext cx="462121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fontAlgn="base" hangingPunct="0">
              <a:spcBef>
                <a:spcPct val="0"/>
              </a:spcBef>
              <a:spcAft>
                <a:spcPct val="0"/>
              </a:spcAft>
              <a:buSzPct val="100000"/>
              <a:buFont typeface="Arial" pitchFamily="34" charset="0"/>
              <a:buNone/>
            </a:pPr>
            <a:r>
              <a:rPr lang="en-US" altLang="zh-CN" sz="2400" b="1" dirty="0">
                <a:solidFill>
                  <a:srgbClr val="03001A"/>
                </a:solidFill>
                <a:latin typeface="Times New Roman" pitchFamily="18" charset="0"/>
                <a:ea typeface="黑体" pitchFamily="49" charset="-122"/>
                <a:cs typeface="Times New Roman" pitchFamily="18" charset="0"/>
              </a:rPr>
              <a:t>5. </a:t>
            </a:r>
            <a:r>
              <a:rPr lang="zh-CN" altLang="en-US" sz="2400" b="1" dirty="0">
                <a:solidFill>
                  <a:srgbClr val="03001A"/>
                </a:solidFill>
                <a:latin typeface="黑体" pitchFamily="49" charset="-122"/>
                <a:ea typeface="黑体" pitchFamily="49" charset="-122"/>
              </a:rPr>
              <a:t>使用</a:t>
            </a:r>
            <a:r>
              <a:rPr lang="en-US" altLang="zh-CN" sz="2400" b="1" dirty="0">
                <a:solidFill>
                  <a:srgbClr val="03001A"/>
                </a:solidFill>
                <a:latin typeface="Times New Roman" pitchFamily="18" charset="0"/>
                <a:ea typeface="黑体" pitchFamily="49" charset="-122"/>
                <a:cs typeface="Times New Roman" pitchFamily="18" charset="0"/>
              </a:rPr>
              <a:t>ID3</a:t>
            </a:r>
            <a:r>
              <a:rPr lang="zh-CN" altLang="en-US" sz="2400" b="1" dirty="0">
                <a:solidFill>
                  <a:srgbClr val="03001A"/>
                </a:solidFill>
                <a:latin typeface="黑体" pitchFamily="49" charset="-122"/>
                <a:ea typeface="黑体" pitchFamily="49" charset="-122"/>
              </a:rPr>
              <a:t>算法进行预测</a:t>
            </a:r>
          </a:p>
        </p:txBody>
      </p:sp>
      <p:sp>
        <p:nvSpPr>
          <p:cNvPr id="8" name="自选图形 6"/>
          <p:cNvSpPr>
            <a:spLocks noChangeArrowheads="1"/>
          </p:cNvSpPr>
          <p:nvPr/>
        </p:nvSpPr>
        <p:spPr bwMode="gray">
          <a:xfrm>
            <a:off x="2317751" y="4271963"/>
            <a:ext cx="4775200"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fontAlgn="base" hangingPunct="0">
              <a:spcBef>
                <a:spcPct val="0"/>
              </a:spcBef>
              <a:spcAft>
                <a:spcPct val="0"/>
              </a:spcAft>
              <a:buSzPct val="100000"/>
              <a:buFont typeface="Arial" pitchFamily="34" charset="0"/>
              <a:buNone/>
            </a:pPr>
            <a:r>
              <a:rPr lang="en-US" altLang="zh-CN" sz="2400" b="1" dirty="0">
                <a:solidFill>
                  <a:srgbClr val="03001A"/>
                </a:solidFill>
                <a:latin typeface="Times New Roman" pitchFamily="18" charset="0"/>
                <a:ea typeface="黑体" pitchFamily="49" charset="-122"/>
                <a:cs typeface="Times New Roman" pitchFamily="18" charset="0"/>
              </a:rPr>
              <a:t>4. ID3</a:t>
            </a:r>
            <a:r>
              <a:rPr lang="zh-CN" altLang="en-US" sz="2400" b="1" dirty="0">
                <a:solidFill>
                  <a:srgbClr val="03001A"/>
                </a:solidFill>
                <a:latin typeface="黑体" pitchFamily="49" charset="-122"/>
                <a:ea typeface="黑体" pitchFamily="49" charset="-122"/>
              </a:rPr>
              <a:t>算法</a:t>
            </a:r>
            <a:r>
              <a:rPr lang="en-US" altLang="zh-CN" sz="2400" b="1" dirty="0">
                <a:solidFill>
                  <a:srgbClr val="03001A"/>
                </a:solidFill>
                <a:latin typeface="黑体" pitchFamily="49" charset="-122"/>
                <a:ea typeface="黑体" pitchFamily="49" charset="-122"/>
              </a:rPr>
              <a:t>-</a:t>
            </a:r>
            <a:r>
              <a:rPr lang="zh-CN" altLang="en-US" sz="2400" b="1" dirty="0">
                <a:solidFill>
                  <a:srgbClr val="03001A"/>
                </a:solidFill>
                <a:latin typeface="黑体" pitchFamily="49" charset="-122"/>
                <a:ea typeface="黑体" pitchFamily="49" charset="-122"/>
              </a:rPr>
              <a:t>递归建树</a:t>
            </a:r>
          </a:p>
        </p:txBody>
      </p:sp>
      <p:sp>
        <p:nvSpPr>
          <p:cNvPr id="9" name="自选图形 7"/>
          <p:cNvSpPr>
            <a:spLocks noChangeArrowheads="1"/>
          </p:cNvSpPr>
          <p:nvPr/>
        </p:nvSpPr>
        <p:spPr bwMode="gray">
          <a:xfrm>
            <a:off x="2438400" y="3459163"/>
            <a:ext cx="4654550"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fontAlgn="base" hangingPunct="0">
              <a:spcBef>
                <a:spcPct val="0"/>
              </a:spcBef>
              <a:spcAft>
                <a:spcPct val="0"/>
              </a:spcAft>
              <a:buSzPct val="100000"/>
              <a:buFont typeface="Arial" pitchFamily="34" charset="0"/>
              <a:buNone/>
            </a:pPr>
            <a:r>
              <a:rPr lang="en-US" altLang="zh-CN" sz="2400" b="1" dirty="0">
                <a:solidFill>
                  <a:srgbClr val="03001A"/>
                </a:solidFill>
                <a:latin typeface="Times New Roman" pitchFamily="18" charset="0"/>
                <a:ea typeface="黑体" pitchFamily="49" charset="-122"/>
                <a:cs typeface="Times New Roman" pitchFamily="18" charset="0"/>
              </a:rPr>
              <a:t>3. </a:t>
            </a:r>
            <a:r>
              <a:rPr lang="zh-CN" altLang="en-US" sz="2400" b="1" dirty="0">
                <a:solidFill>
                  <a:srgbClr val="03001A"/>
                </a:solidFill>
                <a:latin typeface="黑体" pitchFamily="49" charset="-122"/>
                <a:ea typeface="黑体" pitchFamily="49" charset="-122"/>
              </a:rPr>
              <a:t>熵与信息增益编程实现</a:t>
            </a:r>
          </a:p>
        </p:txBody>
      </p:sp>
      <p:sp>
        <p:nvSpPr>
          <p:cNvPr id="10" name="自选图形 8"/>
          <p:cNvSpPr>
            <a:spLocks noChangeArrowheads="1"/>
          </p:cNvSpPr>
          <p:nvPr/>
        </p:nvSpPr>
        <p:spPr bwMode="gray">
          <a:xfrm>
            <a:off x="2286000" y="2590800"/>
            <a:ext cx="4662488"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fontAlgn="base" hangingPunct="0">
              <a:spcBef>
                <a:spcPct val="0"/>
              </a:spcBef>
              <a:spcAft>
                <a:spcPct val="0"/>
              </a:spcAft>
              <a:buSzPct val="100000"/>
              <a:buFont typeface="Arial" pitchFamily="34" charset="0"/>
              <a:buNone/>
            </a:pPr>
            <a:r>
              <a:rPr lang="en-US" altLang="zh-CN" sz="2400" b="1" dirty="0" smtClean="0">
                <a:solidFill>
                  <a:srgbClr val="03001A"/>
                </a:solidFill>
                <a:latin typeface="Times New Roman" pitchFamily="18" charset="0"/>
                <a:ea typeface="黑体" pitchFamily="49" charset="-122"/>
                <a:cs typeface="Times New Roman" pitchFamily="18" charset="0"/>
              </a:rPr>
              <a:t>2. </a:t>
            </a:r>
            <a:r>
              <a:rPr lang="zh-CN" altLang="en-US" sz="2400" b="1" dirty="0" smtClean="0">
                <a:solidFill>
                  <a:srgbClr val="03001A"/>
                </a:solidFill>
                <a:latin typeface="黑体" pitchFamily="49" charset="-122"/>
                <a:ea typeface="黑体" pitchFamily="49" charset="-122"/>
              </a:rPr>
              <a:t>信息熵、条件熵和信息增益</a:t>
            </a:r>
            <a:endParaRPr lang="zh-CN" altLang="en-US" sz="2400" b="1" dirty="0">
              <a:solidFill>
                <a:srgbClr val="03001A"/>
              </a:solidFill>
              <a:latin typeface="黑体" pitchFamily="49" charset="-122"/>
              <a:ea typeface="黑体" pitchFamily="49" charset="-122"/>
            </a:endParaRPr>
          </a:p>
        </p:txBody>
      </p:sp>
      <p:sp>
        <p:nvSpPr>
          <p:cNvPr id="11" name="自选图形 9"/>
          <p:cNvSpPr>
            <a:spLocks noChangeArrowheads="1"/>
          </p:cNvSpPr>
          <p:nvPr/>
        </p:nvSpPr>
        <p:spPr bwMode="gray">
          <a:xfrm>
            <a:off x="1765302" y="1820863"/>
            <a:ext cx="467836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fontAlgn="base" hangingPunct="0">
              <a:spcBef>
                <a:spcPct val="0"/>
              </a:spcBef>
              <a:spcAft>
                <a:spcPct val="0"/>
              </a:spcAft>
              <a:buSzPct val="100000"/>
              <a:buFont typeface="Arial" pitchFamily="34" charset="0"/>
              <a:buNone/>
            </a:pPr>
            <a:r>
              <a:rPr lang="en-US" altLang="zh-CN" sz="2400" b="1" dirty="0" smtClean="0">
                <a:solidFill>
                  <a:srgbClr val="03001A"/>
                </a:solidFill>
                <a:latin typeface="Times New Roman" pitchFamily="18" charset="0"/>
                <a:ea typeface="黑体" pitchFamily="49" charset="-122"/>
                <a:cs typeface="Times New Roman" pitchFamily="18" charset="0"/>
              </a:rPr>
              <a:t>1. </a:t>
            </a:r>
            <a:r>
              <a:rPr lang="zh-CN" altLang="en-US" sz="2400" b="1" dirty="0" smtClean="0">
                <a:solidFill>
                  <a:srgbClr val="03001A"/>
                </a:solidFill>
                <a:latin typeface="黑体" pitchFamily="49" charset="-122"/>
                <a:ea typeface="黑体" pitchFamily="49" charset="-122"/>
              </a:rPr>
              <a:t>决策树的结构与</a:t>
            </a:r>
            <a:r>
              <a:rPr lang="en-US" altLang="zh-CN" sz="2400" b="1" dirty="0" smtClean="0">
                <a:solidFill>
                  <a:srgbClr val="03001A"/>
                </a:solidFill>
                <a:latin typeface="黑体" pitchFamily="49" charset="-122"/>
                <a:ea typeface="黑体" pitchFamily="49" charset="-122"/>
              </a:rPr>
              <a:t>ID3</a:t>
            </a:r>
            <a:r>
              <a:rPr lang="zh-CN" altLang="en-US" sz="2400" b="1" dirty="0" smtClean="0">
                <a:solidFill>
                  <a:srgbClr val="03001A"/>
                </a:solidFill>
                <a:latin typeface="黑体" pitchFamily="49" charset="-122"/>
                <a:ea typeface="黑体" pitchFamily="49" charset="-122"/>
              </a:rPr>
              <a:t>算法特点</a:t>
            </a:r>
            <a:endParaRPr lang="zh-CN" altLang="en-US" sz="2400" b="1" dirty="0">
              <a:solidFill>
                <a:srgbClr val="03001A"/>
              </a:solidFill>
              <a:latin typeface="黑体" pitchFamily="49" charset="-122"/>
              <a:ea typeface="黑体" pitchFamily="49" charset="-122"/>
            </a:endParaRPr>
          </a:p>
        </p:txBody>
      </p:sp>
      <p:grpSp>
        <p:nvGrpSpPr>
          <p:cNvPr id="12" name="组合 11"/>
          <p:cNvGrpSpPr/>
          <p:nvPr/>
        </p:nvGrpSpPr>
        <p:grpSpPr>
          <a:xfrm>
            <a:off x="1492856" y="5000833"/>
            <a:ext cx="390516" cy="649189"/>
            <a:chOff x="1984929" y="4940853"/>
            <a:chExt cx="520552" cy="649189"/>
          </a:xfrm>
        </p:grpSpPr>
        <p:sp>
          <p:nvSpPr>
            <p:cNvPr id="13"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sp>
          <p:nvSpPr>
            <p:cNvPr id="14"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sp>
          <p:nvSpPr>
            <p:cNvPr id="15" name="椭圆 42"/>
            <p:cNvSpPr>
              <a:spLocks noChangeArrowheads="1"/>
            </p:cNvSpPr>
            <p:nvPr/>
          </p:nvSpPr>
          <p:spPr bwMode="gray">
            <a:xfrm>
              <a:off x="2047798" y="4940854"/>
              <a:ext cx="406739" cy="649188"/>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square" anchor="ctr">
              <a:spAutoFit/>
            </a:bodyP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sp>
          <p:nvSpPr>
            <p:cNvPr id="16" name="椭圆 44"/>
            <p:cNvSpPr>
              <a:spLocks noChangeArrowheads="1"/>
            </p:cNvSpPr>
            <p:nvPr/>
          </p:nvSpPr>
          <p:spPr bwMode="gray">
            <a:xfrm>
              <a:off x="2052414" y="4940853"/>
              <a:ext cx="385351" cy="649188"/>
            </a:xfrm>
            <a:prstGeom prst="ellipse">
              <a:avLst/>
            </a:prstGeom>
            <a:gradFill rotWithShape="1">
              <a:gsLst>
                <a:gs pos="0">
                  <a:srgbClr val="E35E23"/>
                </a:gs>
                <a:gs pos="100000">
                  <a:srgbClr val="6E2E11"/>
                </a:gs>
              </a:gsLst>
              <a:lin ang="2700000" scaled="1"/>
            </a:gradFill>
            <a:ln w="38100" algn="ctr">
              <a:noFill/>
              <a:round/>
              <a:headEnd/>
              <a:tailEnd/>
            </a:ln>
            <a:effectLst/>
          </p:spPr>
          <p:txBody>
            <a:bodyPr wrap="square" anchor="ctr">
              <a:spAutoFit/>
            </a:bodyP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grpSp>
      <p:sp>
        <p:nvSpPr>
          <p:cNvPr id="21" name="椭圆 39"/>
          <p:cNvSpPr>
            <a:spLocks noChangeArrowheads="1"/>
          </p:cNvSpPr>
          <p:nvPr/>
        </p:nvSpPr>
        <p:spPr bwMode="gray">
          <a:xfrm>
            <a:off x="1988567" y="4266336"/>
            <a:ext cx="390516"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sp>
        <p:nvSpPr>
          <p:cNvPr id="22" name="椭圆 40"/>
          <p:cNvSpPr>
            <a:spLocks noChangeArrowheads="1"/>
          </p:cNvSpPr>
          <p:nvPr/>
        </p:nvSpPr>
        <p:spPr bwMode="gray">
          <a:xfrm>
            <a:off x="2025999" y="4319133"/>
            <a:ext cx="314866"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sp>
        <p:nvSpPr>
          <p:cNvPr id="23" name="椭圆 35"/>
          <p:cNvSpPr>
            <a:spLocks noChangeArrowheads="1"/>
          </p:cNvSpPr>
          <p:nvPr/>
        </p:nvSpPr>
        <p:spPr bwMode="gray">
          <a:xfrm>
            <a:off x="2043395" y="4201370"/>
            <a:ext cx="297471" cy="649188"/>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square" anchor="ctr">
            <a:spAutoFit/>
          </a:bodyP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sp>
        <p:nvSpPr>
          <p:cNvPr id="24" name="椭圆 37"/>
          <p:cNvSpPr>
            <a:spLocks noChangeArrowheads="1"/>
          </p:cNvSpPr>
          <p:nvPr/>
        </p:nvSpPr>
        <p:spPr bwMode="gray">
          <a:xfrm>
            <a:off x="2046246" y="4201370"/>
            <a:ext cx="278259" cy="649188"/>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grpSp>
        <p:nvGrpSpPr>
          <p:cNvPr id="25" name="组合 24"/>
          <p:cNvGrpSpPr/>
          <p:nvPr/>
        </p:nvGrpSpPr>
        <p:grpSpPr>
          <a:xfrm>
            <a:off x="1950420" y="2510393"/>
            <a:ext cx="390516" cy="649189"/>
            <a:chOff x="1984929" y="4940853"/>
            <a:chExt cx="520552" cy="649189"/>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sp>
          <p:nvSpPr>
            <p:cNvPr id="28" name="椭圆 42"/>
            <p:cNvSpPr>
              <a:spLocks noChangeArrowheads="1"/>
            </p:cNvSpPr>
            <p:nvPr/>
          </p:nvSpPr>
          <p:spPr bwMode="gray">
            <a:xfrm>
              <a:off x="2047798" y="4940854"/>
              <a:ext cx="406739" cy="649188"/>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sp>
          <p:nvSpPr>
            <p:cNvPr id="29" name="椭圆 44"/>
            <p:cNvSpPr>
              <a:spLocks noChangeArrowheads="1"/>
            </p:cNvSpPr>
            <p:nvPr/>
          </p:nvSpPr>
          <p:spPr bwMode="gray">
            <a:xfrm>
              <a:off x="2052414" y="4940853"/>
              <a:ext cx="385351" cy="649188"/>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grpSp>
      <p:grpSp>
        <p:nvGrpSpPr>
          <p:cNvPr id="30" name="组合 29"/>
          <p:cNvGrpSpPr/>
          <p:nvPr/>
        </p:nvGrpSpPr>
        <p:grpSpPr>
          <a:xfrm>
            <a:off x="1462554" y="1751716"/>
            <a:ext cx="390516" cy="649189"/>
            <a:chOff x="1984929" y="4940853"/>
            <a:chExt cx="520552" cy="649189"/>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sp>
          <p:nvSpPr>
            <p:cNvPr id="33" name="椭圆 42"/>
            <p:cNvSpPr>
              <a:spLocks noChangeArrowheads="1"/>
            </p:cNvSpPr>
            <p:nvPr/>
          </p:nvSpPr>
          <p:spPr bwMode="gray">
            <a:xfrm>
              <a:off x="2047798" y="4940854"/>
              <a:ext cx="406739" cy="649188"/>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sp>
          <p:nvSpPr>
            <p:cNvPr id="34" name="椭圆 44"/>
            <p:cNvSpPr>
              <a:spLocks noChangeArrowheads="1"/>
            </p:cNvSpPr>
            <p:nvPr/>
          </p:nvSpPr>
          <p:spPr bwMode="gray">
            <a:xfrm>
              <a:off x="2052414" y="4940853"/>
              <a:ext cx="385351" cy="649188"/>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grpSp>
      <p:grpSp>
        <p:nvGrpSpPr>
          <p:cNvPr id="35" name="组合 34"/>
          <p:cNvGrpSpPr/>
          <p:nvPr/>
        </p:nvGrpSpPr>
        <p:grpSpPr>
          <a:xfrm>
            <a:off x="2122492" y="3390016"/>
            <a:ext cx="390516" cy="649189"/>
            <a:chOff x="1984929" y="4940853"/>
            <a:chExt cx="520552" cy="649189"/>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sp>
          <p:nvSpPr>
            <p:cNvPr id="38" name="椭圆 42"/>
            <p:cNvSpPr>
              <a:spLocks noChangeArrowheads="1"/>
            </p:cNvSpPr>
            <p:nvPr/>
          </p:nvSpPr>
          <p:spPr bwMode="gray">
            <a:xfrm>
              <a:off x="2047798" y="4940854"/>
              <a:ext cx="406739" cy="649188"/>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sp>
          <p:nvSpPr>
            <p:cNvPr id="39" name="椭圆 44"/>
            <p:cNvSpPr>
              <a:spLocks noChangeArrowheads="1"/>
            </p:cNvSpPr>
            <p:nvPr/>
          </p:nvSpPr>
          <p:spPr bwMode="gray">
            <a:xfrm>
              <a:off x="2052414" y="4940853"/>
              <a:ext cx="385351" cy="649188"/>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pPr fontAlgn="base">
                <a:spcBef>
                  <a:spcPct val="0"/>
                </a:spcBef>
                <a:spcAft>
                  <a:spcPct val="0"/>
                </a:spcAft>
                <a:buSzPct val="100000"/>
                <a:buFont typeface="Arial" pitchFamily="34" charset="0"/>
                <a:buNone/>
              </a:pPr>
              <a:endParaRPr lang="zh-CN" altLang="en-US" sz="2400">
                <a:solidFill>
                  <a:srgbClr val="404040"/>
                </a:solidFill>
                <a:latin typeface="Times New Roman" pitchFamily="18" charset="0"/>
              </a:endParaRPr>
            </a:p>
          </p:txBody>
        </p:sp>
      </p:grpSp>
    </p:spTree>
    <p:extLst>
      <p:ext uri="{BB962C8B-B14F-4D97-AF65-F5344CB8AC3E}">
        <p14:creationId xmlns:p14="http://schemas.microsoft.com/office/powerpoint/2010/main" val="2592157038"/>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4.6 ID3</a:t>
            </a:r>
            <a:r>
              <a:rPr lang="zh-CN" altLang="en-US" sz="4000" b="1" dirty="0">
                <a:solidFill>
                  <a:srgbClr val="03001A"/>
                </a:solidFill>
                <a:latin typeface="黑体" pitchFamily="49" charset="-122"/>
                <a:ea typeface="黑体" pitchFamily="49" charset="-122"/>
              </a:rPr>
              <a:t>建树练习</a:t>
            </a:r>
          </a:p>
        </p:txBody>
      </p:sp>
      <p:graphicFrame>
        <p:nvGraphicFramePr>
          <p:cNvPr id="7" name="内容占位符 3"/>
          <p:cNvGraphicFramePr>
            <a:graphicFrameLocks noGrp="1"/>
          </p:cNvGraphicFramePr>
          <p:nvPr>
            <p:ph idx="1"/>
            <p:extLst>
              <p:ext uri="{D42A27DB-BD31-4B8C-83A1-F6EECF244321}">
                <p14:modId xmlns:p14="http://schemas.microsoft.com/office/powerpoint/2010/main" val="1359621913"/>
              </p:ext>
            </p:extLst>
          </p:nvPr>
        </p:nvGraphicFramePr>
        <p:xfrm>
          <a:off x="1043608" y="1052736"/>
          <a:ext cx="6913564" cy="5394700"/>
        </p:xfrm>
        <a:graphic>
          <a:graphicData uri="http://schemas.openxmlformats.org/drawingml/2006/table">
            <a:tbl>
              <a:tblPr firstRow="1" bandRow="1">
                <a:tableStyleId>{5C22544A-7EE6-4342-B048-85BDC9FD1C3A}</a:tableStyleId>
              </a:tblPr>
              <a:tblGrid>
                <a:gridCol w="1105519"/>
                <a:gridCol w="1105519"/>
                <a:gridCol w="1105519"/>
                <a:gridCol w="1508535"/>
                <a:gridCol w="1080244"/>
                <a:gridCol w="1008228"/>
              </a:tblGrid>
              <a:tr h="365740">
                <a:tc>
                  <a:txBody>
                    <a:bodyPr/>
                    <a:lstStyle/>
                    <a:p>
                      <a:pPr algn="ctr"/>
                      <a:r>
                        <a:rPr lang="en-US" altLang="zh-CN" sz="1600" dirty="0" smtClean="0">
                          <a:latin typeface="Times New Roman" pitchFamily="18" charset="0"/>
                          <a:cs typeface="Times New Roman" pitchFamily="18" charset="0"/>
                        </a:rPr>
                        <a:t>ID</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chemeClr val="bg1"/>
                          </a:solidFill>
                          <a:latin typeface="宋体" pitchFamily="2" charset="-122"/>
                          <a:ea typeface="宋体" pitchFamily="2" charset="-122"/>
                        </a:rPr>
                        <a:t>年龄</a:t>
                      </a:r>
                      <a:endParaRPr lang="zh-CN" altLang="en-US" sz="1600" dirty="0">
                        <a:solidFill>
                          <a:schemeClr val="bg1"/>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chemeClr val="bg1"/>
                          </a:solidFill>
                          <a:latin typeface="宋体" pitchFamily="2" charset="-122"/>
                          <a:ea typeface="宋体" pitchFamily="2" charset="-122"/>
                        </a:rPr>
                        <a:t>有工作</a:t>
                      </a:r>
                      <a:endParaRPr lang="zh-CN" altLang="en-US" sz="1600" dirty="0">
                        <a:solidFill>
                          <a:schemeClr val="bg1"/>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chemeClr val="bg1"/>
                          </a:solidFill>
                          <a:latin typeface="宋体" pitchFamily="2" charset="-122"/>
                          <a:ea typeface="宋体" pitchFamily="2" charset="-122"/>
                        </a:rPr>
                        <a:t>有自己的房子</a:t>
                      </a:r>
                      <a:endParaRPr lang="zh-CN" altLang="en-US" sz="1600" dirty="0">
                        <a:solidFill>
                          <a:schemeClr val="bg1"/>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chemeClr val="bg1"/>
                          </a:solidFill>
                          <a:latin typeface="宋体" pitchFamily="2" charset="-122"/>
                          <a:ea typeface="宋体" pitchFamily="2" charset="-122"/>
                        </a:rPr>
                        <a:t>信贷情况</a:t>
                      </a:r>
                      <a:endParaRPr lang="zh-CN" altLang="en-US" sz="1600" dirty="0">
                        <a:solidFill>
                          <a:schemeClr val="bg1"/>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chemeClr val="bg1"/>
                          </a:solidFill>
                          <a:latin typeface="宋体" pitchFamily="2" charset="-122"/>
                          <a:ea typeface="宋体" pitchFamily="2" charset="-122"/>
                        </a:rPr>
                        <a:t>类别</a:t>
                      </a:r>
                      <a:endParaRPr lang="zh-CN" altLang="en-US" sz="1600" dirty="0">
                        <a:solidFill>
                          <a:schemeClr val="bg1"/>
                        </a:solidFill>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1</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青年</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一般</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2</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青年</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好</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3</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青年</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好</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4</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青年</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一般</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5</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青年</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一般</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6</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中年</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一般</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7</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中年</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好</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8</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中年</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好</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9</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中年</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非常好</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10</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中年</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非常好</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11</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老年</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非常好</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12</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老年</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好</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13</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老年</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好</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14</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老年</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非常好</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04781">
                <a:tc>
                  <a:txBody>
                    <a:bodyPr/>
                    <a:lstStyle/>
                    <a:p>
                      <a:pPr algn="ctr"/>
                      <a:r>
                        <a:rPr lang="en-US" altLang="zh-CN" sz="1600" dirty="0" smtClean="0">
                          <a:latin typeface="Times New Roman" pitchFamily="18" charset="0"/>
                          <a:cs typeface="Times New Roman" pitchFamily="18" charset="0"/>
                        </a:rPr>
                        <a:t>15</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老年</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一般</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r>
            </a:tbl>
          </a:graphicData>
        </a:graphic>
      </p:graphicFrame>
    </p:spTree>
    <p:extLst>
      <p:ext uri="{BB962C8B-B14F-4D97-AF65-F5344CB8AC3E}">
        <p14:creationId xmlns:p14="http://schemas.microsoft.com/office/powerpoint/2010/main" val="1852409241"/>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5 </a:t>
            </a:r>
            <a:r>
              <a:rPr lang="zh-CN" altLang="en-US" sz="4000" b="1" dirty="0">
                <a:solidFill>
                  <a:srgbClr val="03001A"/>
                </a:solidFill>
                <a:latin typeface="黑体" pitchFamily="49" charset="-122"/>
                <a:ea typeface="黑体" pitchFamily="49" charset="-122"/>
              </a:rPr>
              <a:t>使用</a:t>
            </a:r>
            <a:r>
              <a:rPr lang="en-US" altLang="zh-CN" sz="4000" b="1" dirty="0">
                <a:solidFill>
                  <a:srgbClr val="03001A"/>
                </a:solidFill>
                <a:latin typeface="黑体" pitchFamily="49" charset="-122"/>
                <a:ea typeface="黑体" pitchFamily="49" charset="-122"/>
              </a:rPr>
              <a:t>ID3</a:t>
            </a:r>
            <a:r>
              <a:rPr lang="zh-CN" altLang="en-US" sz="4000" b="1" dirty="0">
                <a:solidFill>
                  <a:srgbClr val="03001A"/>
                </a:solidFill>
                <a:latin typeface="黑体" pitchFamily="49" charset="-122"/>
                <a:ea typeface="黑体" pitchFamily="49" charset="-122"/>
              </a:rPr>
              <a:t>算法进行分类预测</a:t>
            </a:r>
          </a:p>
        </p:txBody>
      </p:sp>
      <p:sp>
        <p:nvSpPr>
          <p:cNvPr id="4" name="TextBox 3"/>
          <p:cNvSpPr txBox="1"/>
          <p:nvPr/>
        </p:nvSpPr>
        <p:spPr>
          <a:xfrm>
            <a:off x="331190" y="2247255"/>
            <a:ext cx="8561289" cy="461665"/>
          </a:xfrm>
          <a:prstGeom prst="rect">
            <a:avLst/>
          </a:prstGeom>
          <a:noFill/>
        </p:spPr>
        <p:txBody>
          <a:bodyPr wrap="square" rtlCol="0">
            <a:spAutoFit/>
          </a:bodyPr>
          <a:lstStyle/>
          <a:p>
            <a:r>
              <a:rPr lang="en-US" altLang="zh-CN" sz="2400" dirty="0">
                <a:solidFill>
                  <a:srgbClr val="03001A"/>
                </a:solidFill>
                <a:latin typeface="Times New Roman" pitchFamily="18" charset="0"/>
                <a:ea typeface="宋体" pitchFamily="2" charset="-122"/>
                <a:cs typeface="Times New Roman" pitchFamily="18" charset="0"/>
              </a:rPr>
              <a:t>{'index</a:t>
            </a:r>
            <a:r>
              <a:rPr lang="en-US" altLang="zh-CN" sz="2400" dirty="0" smtClean="0">
                <a:solidFill>
                  <a:srgbClr val="03001A"/>
                </a:solidFill>
                <a:latin typeface="Times New Roman" pitchFamily="18" charset="0"/>
                <a:ea typeface="宋体" pitchFamily="2" charset="-122"/>
                <a:cs typeface="Times New Roman" pitchFamily="18" charset="0"/>
              </a:rPr>
              <a:t>':0, </a:t>
            </a:r>
            <a:r>
              <a:rPr lang="en-US" altLang="zh-CN" sz="2400" dirty="0">
                <a:solidFill>
                  <a:srgbClr val="03001A"/>
                </a:solidFill>
                <a:latin typeface="Times New Roman" pitchFamily="18" charset="0"/>
                <a:ea typeface="宋体" pitchFamily="2" charset="-122"/>
                <a:cs typeface="Times New Roman" pitchFamily="18" charset="0"/>
              </a:rPr>
              <a:t>'child': {0: 'no', 1: {'index': 1, 'child': {0: 'no', 1: 'yes'}}}}</a:t>
            </a:r>
          </a:p>
        </p:txBody>
      </p:sp>
      <p:pic>
        <p:nvPicPr>
          <p:cNvPr id="15362" name="Picture 2" descr="C:\Users\Admin\Desktop\Figure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90" y="2633571"/>
            <a:ext cx="4280644" cy="389177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076056" y="4000996"/>
            <a:ext cx="3262432" cy="2308324"/>
          </a:xfrm>
          <a:prstGeom prst="rect">
            <a:avLst/>
          </a:prstGeom>
          <a:noFill/>
        </p:spPr>
        <p:txBody>
          <a:bodyPr wrap="none" rtlCol="0">
            <a:spAutoFit/>
          </a:bodyPr>
          <a:lstStyle/>
          <a:p>
            <a:r>
              <a:rPr lang="zh-CN" altLang="en-US" sz="2400" dirty="0" smtClean="0">
                <a:solidFill>
                  <a:srgbClr val="03001A"/>
                </a:solidFill>
                <a:latin typeface="宋体" pitchFamily="2" charset="-122"/>
                <a:ea typeface="宋体" pitchFamily="2" charset="-122"/>
              </a:rPr>
              <a:t>待测试的样本：</a:t>
            </a:r>
            <a:endParaRPr lang="en-US" altLang="zh-CN" sz="2400" dirty="0" smtClean="0">
              <a:solidFill>
                <a:srgbClr val="03001A"/>
              </a:solidFill>
              <a:latin typeface="宋体" pitchFamily="2" charset="-122"/>
              <a:ea typeface="宋体" pitchFamily="2" charset="-122"/>
            </a:endParaRPr>
          </a:p>
          <a:p>
            <a:r>
              <a:rPr lang="en-US" altLang="zh-CN" sz="2400" dirty="0" smtClean="0">
                <a:solidFill>
                  <a:srgbClr val="03001A"/>
                </a:solidFill>
                <a:latin typeface="宋体" pitchFamily="2" charset="-122"/>
                <a:ea typeface="宋体" pitchFamily="2" charset="-122"/>
              </a:rPr>
              <a:t>[0,1]</a:t>
            </a:r>
          </a:p>
          <a:p>
            <a:r>
              <a:rPr lang="en-US" altLang="zh-CN" sz="2400" dirty="0" smtClean="0">
                <a:solidFill>
                  <a:srgbClr val="03001A"/>
                </a:solidFill>
                <a:latin typeface="宋体" pitchFamily="2" charset="-122"/>
                <a:ea typeface="宋体" pitchFamily="2" charset="-122"/>
              </a:rPr>
              <a:t>[0,1,2]</a:t>
            </a:r>
          </a:p>
          <a:p>
            <a:r>
              <a:rPr lang="en-US" altLang="zh-CN" sz="2400" dirty="0" smtClean="0">
                <a:solidFill>
                  <a:srgbClr val="03001A"/>
                </a:solidFill>
                <a:latin typeface="宋体" pitchFamily="2" charset="-122"/>
                <a:ea typeface="宋体" pitchFamily="2" charset="-122"/>
              </a:rPr>
              <a:t>[1,0]</a:t>
            </a:r>
          </a:p>
          <a:p>
            <a:r>
              <a:rPr lang="en-US" altLang="zh-CN" sz="2400" dirty="0" smtClean="0">
                <a:solidFill>
                  <a:srgbClr val="03001A"/>
                </a:solidFill>
                <a:latin typeface="宋体" pitchFamily="2" charset="-122"/>
                <a:ea typeface="宋体" pitchFamily="2" charset="-122"/>
              </a:rPr>
              <a:t>[1,2]</a:t>
            </a:r>
          </a:p>
          <a:p>
            <a:r>
              <a:rPr lang="zh-CN" altLang="en-US" sz="2400" dirty="0" smtClean="0">
                <a:solidFill>
                  <a:srgbClr val="03001A"/>
                </a:solidFill>
                <a:latin typeface="宋体" pitchFamily="2" charset="-122"/>
                <a:ea typeface="宋体" pitchFamily="2" charset="-122"/>
              </a:rPr>
              <a:t>如何确认他们的分类？</a:t>
            </a:r>
            <a:endParaRPr lang="en-US" altLang="zh-CN" sz="2400" dirty="0" smtClean="0">
              <a:solidFill>
                <a:srgbClr val="03001A"/>
              </a:solidFill>
              <a:latin typeface="宋体" pitchFamily="2" charset="-122"/>
              <a:ea typeface="宋体" pitchFamily="2" charset="-122"/>
            </a:endParaRPr>
          </a:p>
        </p:txBody>
      </p:sp>
      <p:sp>
        <p:nvSpPr>
          <p:cNvPr id="5" name="TextBox 4"/>
          <p:cNvSpPr txBox="1"/>
          <p:nvPr/>
        </p:nvSpPr>
        <p:spPr>
          <a:xfrm>
            <a:off x="4726463" y="2708920"/>
            <a:ext cx="4185761" cy="461665"/>
          </a:xfrm>
          <a:prstGeom prst="rect">
            <a:avLst/>
          </a:prstGeom>
          <a:noFill/>
        </p:spPr>
        <p:txBody>
          <a:bodyPr wrap="none" rtlCol="0">
            <a:spAutoFit/>
          </a:bodyPr>
          <a:lstStyle/>
          <a:p>
            <a:r>
              <a:rPr lang="zh-CN" altLang="en-US" sz="2400" dirty="0" smtClean="0">
                <a:solidFill>
                  <a:srgbClr val="03001A"/>
                </a:solidFill>
                <a:latin typeface="宋体" pitchFamily="2" charset="-122"/>
                <a:ea typeface="宋体" pitchFamily="2" charset="-122"/>
              </a:rPr>
              <a:t>叶子</a:t>
            </a:r>
            <a:r>
              <a:rPr lang="zh-CN" altLang="en-US" sz="2400" dirty="0">
                <a:solidFill>
                  <a:srgbClr val="03001A"/>
                </a:solidFill>
                <a:latin typeface="宋体" pitchFamily="2" charset="-122"/>
                <a:ea typeface="宋体" pitchFamily="2" charset="-122"/>
              </a:rPr>
              <a:t>节点和决策节点的</a:t>
            </a:r>
            <a:r>
              <a:rPr lang="zh-CN" altLang="en-US" sz="2400" dirty="0" smtClean="0">
                <a:solidFill>
                  <a:srgbClr val="03001A"/>
                </a:solidFill>
                <a:latin typeface="宋体" pitchFamily="2" charset="-122"/>
                <a:ea typeface="宋体" pitchFamily="2" charset="-122"/>
              </a:rPr>
              <a:t>区别：</a:t>
            </a:r>
            <a:endParaRPr lang="en-US" altLang="zh-CN" sz="2400" dirty="0" smtClean="0">
              <a:solidFill>
                <a:srgbClr val="03001A"/>
              </a:solidFill>
              <a:latin typeface="宋体" pitchFamily="2" charset="-122"/>
              <a:ea typeface="宋体" pitchFamily="2" charset="-122"/>
            </a:endParaRPr>
          </a:p>
        </p:txBody>
      </p:sp>
      <p:sp>
        <p:nvSpPr>
          <p:cNvPr id="6" name="矩形 5"/>
          <p:cNvSpPr/>
          <p:nvPr/>
        </p:nvSpPr>
        <p:spPr>
          <a:xfrm>
            <a:off x="467544" y="1772816"/>
            <a:ext cx="7272808" cy="461665"/>
          </a:xfrm>
          <a:prstGeom prst="rect">
            <a:avLst/>
          </a:prstGeom>
        </p:spPr>
        <p:txBody>
          <a:bodyPr wrap="square">
            <a:spAutoFit/>
          </a:bodyPr>
          <a:lstStyle/>
          <a:p>
            <a:r>
              <a:rPr lang="zh-CN" altLang="en-US" sz="2400" dirty="0">
                <a:solidFill>
                  <a:srgbClr val="03001A"/>
                </a:solidFill>
                <a:latin typeface="宋体" pitchFamily="2" charset="-122"/>
                <a:ea typeface="宋体" pitchFamily="2" charset="-122"/>
              </a:rPr>
              <a:t>通过分支找到对应的叶子节点：</a:t>
            </a:r>
            <a:endParaRPr lang="en-US" altLang="zh-CN" sz="2400" dirty="0">
              <a:solidFill>
                <a:srgbClr val="03001A"/>
              </a:solidFill>
              <a:latin typeface="宋体" pitchFamily="2" charset="-122"/>
              <a:ea typeface="宋体" pitchFamily="2" charset="-122"/>
            </a:endParaRPr>
          </a:p>
        </p:txBody>
      </p:sp>
      <p:sp>
        <p:nvSpPr>
          <p:cNvPr id="7" name="矩形 6"/>
          <p:cNvSpPr/>
          <p:nvPr/>
        </p:nvSpPr>
        <p:spPr>
          <a:xfrm>
            <a:off x="4757101" y="3111351"/>
            <a:ext cx="4185761" cy="461665"/>
          </a:xfrm>
          <a:prstGeom prst="rect">
            <a:avLst/>
          </a:prstGeom>
        </p:spPr>
        <p:txBody>
          <a:bodyPr wrap="none">
            <a:spAutoFit/>
          </a:bodyPr>
          <a:lstStyle/>
          <a:p>
            <a:r>
              <a:rPr lang="zh-CN" altLang="en-US" sz="2400" dirty="0">
                <a:solidFill>
                  <a:srgbClr val="03001A"/>
                </a:solidFill>
                <a:latin typeface="宋体" pitchFamily="2" charset="-122"/>
                <a:ea typeface="宋体" pitchFamily="2" charset="-122"/>
              </a:rPr>
              <a:t>叶子节点对应的子树是一个</a:t>
            </a:r>
            <a:r>
              <a:rPr lang="zh-CN" altLang="en-US" sz="2400" b="1" dirty="0" smtClean="0">
                <a:solidFill>
                  <a:srgbClr val="FF0000"/>
                </a:solidFill>
                <a:latin typeface="宋体" pitchFamily="2" charset="-122"/>
                <a:ea typeface="宋体" pitchFamily="2" charset="-122"/>
              </a:rPr>
              <a:t>值</a:t>
            </a:r>
            <a:endParaRPr lang="en-US" altLang="zh-CN" sz="2400" b="1" dirty="0" smtClean="0">
              <a:solidFill>
                <a:srgbClr val="FF0000"/>
              </a:solidFill>
              <a:latin typeface="宋体" pitchFamily="2" charset="-122"/>
              <a:ea typeface="宋体" pitchFamily="2" charset="-122"/>
            </a:endParaRPr>
          </a:p>
        </p:txBody>
      </p:sp>
      <p:sp>
        <p:nvSpPr>
          <p:cNvPr id="8" name="矩形 7"/>
          <p:cNvSpPr/>
          <p:nvPr/>
        </p:nvSpPr>
        <p:spPr>
          <a:xfrm>
            <a:off x="4726463" y="3543399"/>
            <a:ext cx="4185761" cy="461665"/>
          </a:xfrm>
          <a:prstGeom prst="rect">
            <a:avLst/>
          </a:prstGeom>
        </p:spPr>
        <p:txBody>
          <a:bodyPr wrap="none">
            <a:spAutoFit/>
          </a:bodyPr>
          <a:lstStyle/>
          <a:p>
            <a:r>
              <a:rPr lang="zh-CN" altLang="en-US" sz="2400" dirty="0">
                <a:solidFill>
                  <a:srgbClr val="03001A"/>
                </a:solidFill>
                <a:latin typeface="宋体" pitchFamily="2" charset="-122"/>
                <a:ea typeface="宋体" pitchFamily="2" charset="-122"/>
              </a:rPr>
              <a:t>决策点对应的子树是一个</a:t>
            </a:r>
            <a:r>
              <a:rPr lang="zh-CN" altLang="en-US" sz="2400" b="1" dirty="0">
                <a:solidFill>
                  <a:srgbClr val="FF0000"/>
                </a:solidFill>
                <a:latin typeface="宋体" pitchFamily="2" charset="-122"/>
                <a:ea typeface="宋体" pitchFamily="2" charset="-122"/>
              </a:rPr>
              <a:t>字典</a:t>
            </a:r>
          </a:p>
        </p:txBody>
      </p:sp>
      <p:sp>
        <p:nvSpPr>
          <p:cNvPr id="11" name="矩形 10"/>
          <p:cNvSpPr/>
          <p:nvPr/>
        </p:nvSpPr>
        <p:spPr>
          <a:xfrm>
            <a:off x="467544" y="936963"/>
            <a:ext cx="7726928" cy="830997"/>
          </a:xfrm>
          <a:prstGeom prst="rect">
            <a:avLst/>
          </a:prstGeom>
        </p:spPr>
        <p:txBody>
          <a:bodyPr wrap="square">
            <a:spAutoFit/>
          </a:bodyPr>
          <a:lstStyle/>
          <a:p>
            <a:r>
              <a:rPr lang="en-US" altLang="zh-CN" sz="2400" dirty="0">
                <a:solidFill>
                  <a:srgbClr val="03001A"/>
                </a:solidFill>
                <a:latin typeface="Times New Roman" pitchFamily="18" charset="0"/>
                <a:cs typeface="Times New Roman" pitchFamily="18" charset="0"/>
              </a:rPr>
              <a:t>{</a:t>
            </a:r>
            <a:r>
              <a:rPr lang="en-US" altLang="zh-CN" sz="2400" dirty="0" smtClean="0">
                <a:solidFill>
                  <a:srgbClr val="03001A"/>
                </a:solidFill>
                <a:latin typeface="Times New Roman" pitchFamily="18" charset="0"/>
                <a:cs typeface="Times New Roman" pitchFamily="18" charset="0"/>
              </a:rPr>
              <a:t>'index</a:t>
            </a:r>
            <a:r>
              <a:rPr lang="en-US" altLang="zh-CN" sz="2400" dirty="0">
                <a:solidFill>
                  <a:srgbClr val="03001A"/>
                </a:solidFill>
                <a:latin typeface="Times New Roman" pitchFamily="18" charset="0"/>
                <a:cs typeface="Times New Roman" pitchFamily="18" charset="0"/>
              </a:rPr>
              <a:t>': 2, 'child': {'</a:t>
            </a:r>
            <a:r>
              <a:rPr lang="zh-CN" altLang="en-US" sz="2400" dirty="0">
                <a:solidFill>
                  <a:srgbClr val="03001A"/>
                </a:solidFill>
                <a:latin typeface="宋体" pitchFamily="2" charset="-122"/>
                <a:ea typeface="宋体" pitchFamily="2" charset="-122"/>
                <a:cs typeface="Times New Roman" pitchFamily="18" charset="0"/>
              </a:rPr>
              <a:t>是</a:t>
            </a:r>
            <a:r>
              <a:rPr lang="en-US" altLang="zh-CN" sz="2400" dirty="0">
                <a:solidFill>
                  <a:srgbClr val="03001A"/>
                </a:solidFill>
                <a:latin typeface="Times New Roman" pitchFamily="18" charset="0"/>
                <a:cs typeface="Times New Roman" pitchFamily="18" charset="0"/>
              </a:rPr>
              <a:t>': '</a:t>
            </a:r>
            <a:r>
              <a:rPr lang="zh-CN" altLang="en-US" sz="2400" dirty="0">
                <a:solidFill>
                  <a:srgbClr val="03001A"/>
                </a:solidFill>
                <a:latin typeface="宋体" pitchFamily="2" charset="-122"/>
                <a:ea typeface="宋体" pitchFamily="2" charset="-122"/>
                <a:cs typeface="Times New Roman" pitchFamily="18" charset="0"/>
              </a:rPr>
              <a:t>同意</a:t>
            </a:r>
            <a:r>
              <a:rPr lang="en-US" altLang="zh-CN" sz="2400" dirty="0">
                <a:solidFill>
                  <a:srgbClr val="03001A"/>
                </a:solidFill>
                <a:latin typeface="Times New Roman" pitchFamily="18" charset="0"/>
                <a:cs typeface="Times New Roman" pitchFamily="18" charset="0"/>
              </a:rPr>
              <a:t>', '</a:t>
            </a:r>
            <a:r>
              <a:rPr lang="zh-CN" altLang="en-US" sz="2400" dirty="0">
                <a:solidFill>
                  <a:srgbClr val="03001A"/>
                </a:solidFill>
                <a:latin typeface="宋体" pitchFamily="2" charset="-122"/>
                <a:ea typeface="宋体" pitchFamily="2" charset="-122"/>
                <a:cs typeface="Times New Roman" pitchFamily="18" charset="0"/>
              </a:rPr>
              <a:t>否</a:t>
            </a:r>
            <a:r>
              <a:rPr lang="en-US" altLang="zh-CN" sz="2400" dirty="0">
                <a:solidFill>
                  <a:srgbClr val="03001A"/>
                </a:solidFill>
                <a:latin typeface="Times New Roman" pitchFamily="18" charset="0"/>
                <a:cs typeface="Times New Roman" pitchFamily="18" charset="0"/>
              </a:rPr>
              <a:t>': {</a:t>
            </a:r>
            <a:r>
              <a:rPr lang="en-US" altLang="zh-CN" sz="2400" dirty="0" smtClean="0">
                <a:solidFill>
                  <a:srgbClr val="03001A"/>
                </a:solidFill>
                <a:latin typeface="Times New Roman" pitchFamily="18" charset="0"/>
                <a:cs typeface="Times New Roman" pitchFamily="18" charset="0"/>
              </a:rPr>
              <a:t>'index</a:t>
            </a:r>
            <a:r>
              <a:rPr lang="en-US" altLang="zh-CN" sz="2400" dirty="0">
                <a:solidFill>
                  <a:srgbClr val="03001A"/>
                </a:solidFill>
                <a:latin typeface="Times New Roman" pitchFamily="18" charset="0"/>
                <a:cs typeface="Times New Roman" pitchFamily="18" charset="0"/>
              </a:rPr>
              <a:t>': 1, 'child</a:t>
            </a:r>
            <a:r>
              <a:rPr lang="en-US" altLang="zh-CN" sz="2400" dirty="0" smtClean="0">
                <a:solidFill>
                  <a:srgbClr val="03001A"/>
                </a:solidFill>
                <a:latin typeface="Times New Roman" pitchFamily="18" charset="0"/>
                <a:cs typeface="Times New Roman" pitchFamily="18" charset="0"/>
              </a:rPr>
              <a:t>':</a:t>
            </a:r>
          </a:p>
          <a:p>
            <a:r>
              <a:rPr lang="en-US" altLang="zh-CN" sz="2400" dirty="0" smtClean="0">
                <a:solidFill>
                  <a:srgbClr val="03001A"/>
                </a:solidFill>
                <a:latin typeface="Times New Roman" pitchFamily="18" charset="0"/>
                <a:cs typeface="Times New Roman" pitchFamily="18" charset="0"/>
              </a:rPr>
              <a:t>{'</a:t>
            </a:r>
            <a:r>
              <a:rPr lang="zh-CN" altLang="en-US" sz="2400" dirty="0">
                <a:solidFill>
                  <a:srgbClr val="03001A"/>
                </a:solidFill>
                <a:latin typeface="宋体" pitchFamily="2" charset="-122"/>
                <a:ea typeface="宋体" pitchFamily="2" charset="-122"/>
                <a:cs typeface="Times New Roman" pitchFamily="18" charset="0"/>
              </a:rPr>
              <a:t>是</a:t>
            </a:r>
            <a:r>
              <a:rPr lang="en-US" altLang="zh-CN" sz="2400" dirty="0">
                <a:solidFill>
                  <a:srgbClr val="03001A"/>
                </a:solidFill>
                <a:latin typeface="Times New Roman" pitchFamily="18" charset="0"/>
                <a:cs typeface="Times New Roman" pitchFamily="18" charset="0"/>
              </a:rPr>
              <a:t>': '</a:t>
            </a:r>
            <a:r>
              <a:rPr lang="zh-CN" altLang="en-US" sz="2400" dirty="0">
                <a:solidFill>
                  <a:srgbClr val="03001A"/>
                </a:solidFill>
                <a:latin typeface="宋体" pitchFamily="2" charset="-122"/>
                <a:ea typeface="宋体" pitchFamily="2" charset="-122"/>
                <a:cs typeface="Times New Roman" pitchFamily="18" charset="0"/>
              </a:rPr>
              <a:t>同意</a:t>
            </a:r>
            <a:r>
              <a:rPr lang="en-US" altLang="zh-CN" sz="2400" dirty="0">
                <a:solidFill>
                  <a:srgbClr val="03001A"/>
                </a:solidFill>
                <a:latin typeface="Times New Roman" pitchFamily="18" charset="0"/>
                <a:cs typeface="Times New Roman" pitchFamily="18" charset="0"/>
              </a:rPr>
              <a:t>', '</a:t>
            </a:r>
            <a:r>
              <a:rPr lang="zh-CN" altLang="en-US" sz="2400" dirty="0">
                <a:solidFill>
                  <a:srgbClr val="03001A"/>
                </a:solidFill>
                <a:latin typeface="宋体" pitchFamily="2" charset="-122"/>
                <a:ea typeface="宋体" pitchFamily="2" charset="-122"/>
                <a:cs typeface="Times New Roman" pitchFamily="18" charset="0"/>
              </a:rPr>
              <a:t>否</a:t>
            </a:r>
            <a:r>
              <a:rPr lang="en-US" altLang="zh-CN" sz="2400" dirty="0">
                <a:solidFill>
                  <a:srgbClr val="03001A"/>
                </a:solidFill>
                <a:latin typeface="Times New Roman" pitchFamily="18" charset="0"/>
                <a:cs typeface="Times New Roman" pitchFamily="18" charset="0"/>
              </a:rPr>
              <a:t>': '</a:t>
            </a:r>
            <a:r>
              <a:rPr lang="zh-CN" altLang="en-US" sz="2400" dirty="0">
                <a:solidFill>
                  <a:srgbClr val="03001A"/>
                </a:solidFill>
                <a:latin typeface="宋体" pitchFamily="2" charset="-122"/>
                <a:ea typeface="宋体" pitchFamily="2" charset="-122"/>
                <a:cs typeface="Times New Roman" pitchFamily="18" charset="0"/>
              </a:rPr>
              <a:t>拒绝</a:t>
            </a:r>
            <a:r>
              <a:rPr lang="en-US" altLang="zh-CN" sz="2400" dirty="0">
                <a:solidFill>
                  <a:srgbClr val="03001A"/>
                </a:solidFill>
                <a:latin typeface="Times New Roman" pitchFamily="18" charset="0"/>
                <a:cs typeface="Times New Roman" pitchFamily="18" charset="0"/>
              </a:rPr>
              <a:t>'}}}}</a:t>
            </a:r>
            <a:endParaRPr lang="zh-CN" altLang="en-US" sz="2400" dirty="0">
              <a:solidFill>
                <a:srgbClr val="03001A"/>
              </a:solidFill>
              <a:latin typeface="Times New Roman" pitchFamily="18" charset="0"/>
              <a:cs typeface="Times New Roman" pitchFamily="18" charset="0"/>
            </a:endParaRPr>
          </a:p>
        </p:txBody>
      </p:sp>
    </p:spTree>
    <p:extLst>
      <p:ext uri="{BB962C8B-B14F-4D97-AF65-F5344CB8AC3E}">
        <p14:creationId xmlns:p14="http://schemas.microsoft.com/office/powerpoint/2010/main" val="149475753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15362"/>
                                        </p:tgtEl>
                                        <p:attrNameLst>
                                          <p:attrName>style.visibility</p:attrName>
                                        </p:attrNameLst>
                                      </p:cBhvr>
                                      <p:to>
                                        <p:strVal val="visible"/>
                                      </p:to>
                                    </p:set>
                                    <p:anim calcmode="lin" valueType="num">
                                      <p:cBhvr additive="base">
                                        <p:cTn id="17" dur="500" fill="hold"/>
                                        <p:tgtEl>
                                          <p:spTgt spid="15362"/>
                                        </p:tgtEl>
                                        <p:attrNameLst>
                                          <p:attrName>ppt_x</p:attrName>
                                        </p:attrNameLst>
                                      </p:cBhvr>
                                      <p:tavLst>
                                        <p:tav tm="0">
                                          <p:val>
                                            <p:strVal val="0-#ppt_w/2"/>
                                          </p:val>
                                        </p:tav>
                                        <p:tav tm="100000">
                                          <p:val>
                                            <p:strVal val="#ppt_x"/>
                                          </p:val>
                                        </p:tav>
                                      </p:tavLst>
                                    </p:anim>
                                    <p:anim calcmode="lin" valueType="num">
                                      <p:cBhvr additive="base">
                                        <p:cTn id="18" dur="500" fill="hold"/>
                                        <p:tgtEl>
                                          <p:spTgt spid="1536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0-#ppt_w/2"/>
                                          </p:val>
                                        </p:tav>
                                        <p:tav tm="100000">
                                          <p:val>
                                            <p:strVal val="#ppt_x"/>
                                          </p:val>
                                        </p:tav>
                                      </p:tavLst>
                                    </p:anim>
                                    <p:anim calcmode="lin" valueType="num">
                                      <p:cBhvr additive="base">
                                        <p:cTn id="28" dur="500" fill="hold"/>
                                        <p:tgtEl>
                                          <p:spTgt spid="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5" grpId="0"/>
      <p:bldP spid="6" grpId="0"/>
      <p:bldP spid="7"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5.1 </a:t>
            </a:r>
            <a:r>
              <a:rPr lang="zh-CN" altLang="en-US" sz="4000" b="1" dirty="0">
                <a:solidFill>
                  <a:srgbClr val="03001A"/>
                </a:solidFill>
                <a:latin typeface="黑体" pitchFamily="49" charset="-122"/>
                <a:ea typeface="黑体" pitchFamily="49" charset="-122"/>
              </a:rPr>
              <a:t>递归预测</a:t>
            </a:r>
          </a:p>
        </p:txBody>
      </p:sp>
      <p:sp>
        <p:nvSpPr>
          <p:cNvPr id="4" name="TextBox 3"/>
          <p:cNvSpPr txBox="1"/>
          <p:nvPr/>
        </p:nvSpPr>
        <p:spPr>
          <a:xfrm>
            <a:off x="338074" y="1295762"/>
            <a:ext cx="8561289" cy="461665"/>
          </a:xfrm>
          <a:prstGeom prst="rect">
            <a:avLst/>
          </a:prstGeom>
          <a:noFill/>
        </p:spPr>
        <p:txBody>
          <a:bodyPr wrap="square" rtlCol="0">
            <a:spAutoFit/>
          </a:bodyPr>
          <a:lstStyle/>
          <a:p>
            <a:r>
              <a:rPr lang="en-US" altLang="zh-CN" sz="2400" dirty="0" smtClean="0">
                <a:solidFill>
                  <a:srgbClr val="03001A"/>
                </a:solidFill>
                <a:latin typeface="Times New Roman" pitchFamily="18" charset="0"/>
                <a:ea typeface="宋体" pitchFamily="2" charset="-122"/>
                <a:cs typeface="Times New Roman" pitchFamily="18" charset="0"/>
              </a:rPr>
              <a:t>{'index': </a:t>
            </a:r>
            <a:r>
              <a:rPr lang="en-US" altLang="zh-CN" sz="2400" dirty="0" smtClean="0">
                <a:solidFill>
                  <a:srgbClr val="FF0000"/>
                </a:solidFill>
                <a:latin typeface="Times New Roman" pitchFamily="18" charset="0"/>
                <a:ea typeface="宋体" pitchFamily="2" charset="-122"/>
                <a:cs typeface="Times New Roman" pitchFamily="18" charset="0"/>
              </a:rPr>
              <a:t>0</a:t>
            </a:r>
            <a:r>
              <a:rPr lang="en-US" altLang="zh-CN" sz="2400" dirty="0" smtClean="0">
                <a:solidFill>
                  <a:srgbClr val="03001A"/>
                </a:solidFill>
                <a:latin typeface="Times New Roman" pitchFamily="18" charset="0"/>
                <a:ea typeface="宋体" pitchFamily="2" charset="-122"/>
                <a:cs typeface="Times New Roman" pitchFamily="18" charset="0"/>
              </a:rPr>
              <a:t>, 'child': {0: </a:t>
            </a:r>
            <a:r>
              <a:rPr lang="en-US" altLang="zh-CN" sz="2400" dirty="0" smtClean="0">
                <a:solidFill>
                  <a:srgbClr val="FF0000"/>
                </a:solidFill>
                <a:latin typeface="Times New Roman" pitchFamily="18" charset="0"/>
                <a:ea typeface="宋体" pitchFamily="2" charset="-122"/>
                <a:cs typeface="Times New Roman" pitchFamily="18" charset="0"/>
              </a:rPr>
              <a:t>'no'</a:t>
            </a:r>
            <a:r>
              <a:rPr lang="en-US" altLang="zh-CN" sz="2400" dirty="0" smtClean="0">
                <a:solidFill>
                  <a:srgbClr val="03001A"/>
                </a:solidFill>
                <a:latin typeface="Times New Roman" pitchFamily="18" charset="0"/>
                <a:ea typeface="宋体" pitchFamily="2" charset="-122"/>
                <a:cs typeface="Times New Roman" pitchFamily="18" charset="0"/>
              </a:rPr>
              <a:t>,</a:t>
            </a:r>
            <a:r>
              <a:rPr lang="en-US" altLang="zh-CN" sz="2400" dirty="0" smtClean="0">
                <a:solidFill>
                  <a:srgbClr val="FF0000"/>
                </a:solidFill>
                <a:latin typeface="Times New Roman" pitchFamily="18" charset="0"/>
                <a:ea typeface="宋体" pitchFamily="2" charset="-122"/>
                <a:cs typeface="Times New Roman" pitchFamily="18" charset="0"/>
              </a:rPr>
              <a:t> </a:t>
            </a:r>
            <a:r>
              <a:rPr lang="en-US" altLang="zh-CN" sz="2400" dirty="0" smtClean="0">
                <a:solidFill>
                  <a:srgbClr val="03001A"/>
                </a:solidFill>
                <a:latin typeface="Times New Roman" pitchFamily="18" charset="0"/>
                <a:ea typeface="宋体" pitchFamily="2" charset="-122"/>
                <a:cs typeface="Times New Roman" pitchFamily="18" charset="0"/>
              </a:rPr>
              <a:t>1: {'index': 1, 'child': {0: 'no', 1: 'yes'}}}}</a:t>
            </a:r>
          </a:p>
        </p:txBody>
      </p:sp>
      <p:sp>
        <p:nvSpPr>
          <p:cNvPr id="3" name="TextBox 2"/>
          <p:cNvSpPr txBox="1"/>
          <p:nvPr/>
        </p:nvSpPr>
        <p:spPr>
          <a:xfrm>
            <a:off x="1889701" y="2123776"/>
            <a:ext cx="954107" cy="461665"/>
          </a:xfrm>
          <a:prstGeom prst="rect">
            <a:avLst/>
          </a:prstGeom>
          <a:noFill/>
        </p:spPr>
        <p:txBody>
          <a:bodyPr wrap="none" rtlCol="0">
            <a:spAutoFit/>
          </a:bodyPr>
          <a:lstStyle/>
          <a:p>
            <a:r>
              <a:rPr lang="en-US" altLang="zh-CN" sz="2400" dirty="0" smtClean="0">
                <a:solidFill>
                  <a:srgbClr val="03001A"/>
                </a:solidFill>
                <a:latin typeface="宋体" pitchFamily="2" charset="-122"/>
                <a:ea typeface="宋体" pitchFamily="2" charset="-122"/>
              </a:rPr>
              <a:t>[</a:t>
            </a:r>
            <a:r>
              <a:rPr lang="en-US" altLang="zh-CN" sz="2400" dirty="0" smtClean="0">
                <a:solidFill>
                  <a:srgbClr val="FF0000"/>
                </a:solidFill>
                <a:latin typeface="宋体" pitchFamily="2" charset="-122"/>
                <a:ea typeface="宋体" pitchFamily="2" charset="-122"/>
              </a:rPr>
              <a:t>0</a:t>
            </a:r>
            <a:r>
              <a:rPr lang="en-US" altLang="zh-CN" sz="2400" dirty="0" smtClean="0">
                <a:solidFill>
                  <a:srgbClr val="03001A"/>
                </a:solidFill>
                <a:latin typeface="宋体" pitchFamily="2" charset="-122"/>
                <a:ea typeface="宋体" pitchFamily="2" charset="-122"/>
              </a:rPr>
              <a:t>,1]</a:t>
            </a:r>
          </a:p>
        </p:txBody>
      </p:sp>
      <p:cxnSp>
        <p:nvCxnSpPr>
          <p:cNvPr id="10" name="直接箭头连接符 9"/>
          <p:cNvCxnSpPr/>
          <p:nvPr/>
        </p:nvCxnSpPr>
        <p:spPr>
          <a:xfrm>
            <a:off x="1691680" y="1757427"/>
            <a:ext cx="432048" cy="44743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直接箭头连接符 12"/>
          <p:cNvCxnSpPr/>
          <p:nvPr/>
        </p:nvCxnSpPr>
        <p:spPr>
          <a:xfrm flipV="1">
            <a:off x="2321868" y="1757427"/>
            <a:ext cx="521940" cy="46346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539551" y="2636912"/>
            <a:ext cx="6494085" cy="1200329"/>
          </a:xfrm>
          <a:prstGeom prst="rect">
            <a:avLst/>
          </a:prstGeom>
          <a:noFill/>
        </p:spPr>
        <p:txBody>
          <a:bodyPr wrap="none" rtlCol="0">
            <a:spAutoFit/>
          </a:bodyPr>
          <a:lstStyle/>
          <a:p>
            <a:r>
              <a:rPr lang="en-US" altLang="zh-CN" sz="2400" dirty="0" smtClean="0">
                <a:solidFill>
                  <a:srgbClr val="03001A"/>
                </a:solidFill>
                <a:latin typeface="Times New Roman" pitchFamily="18" charset="0"/>
                <a:cs typeface="Times New Roman" pitchFamily="18" charset="0"/>
              </a:rPr>
              <a:t>1.</a:t>
            </a:r>
            <a:r>
              <a:rPr lang="zh-CN" altLang="en-US" sz="2400" dirty="0" smtClean="0">
                <a:solidFill>
                  <a:srgbClr val="03001A"/>
                </a:solidFill>
                <a:latin typeface="宋体" pitchFamily="2" charset="-122"/>
                <a:ea typeface="宋体" pitchFamily="2" charset="-122"/>
              </a:rPr>
              <a:t>通过</a:t>
            </a:r>
            <a:r>
              <a:rPr lang="en-US" altLang="zh-CN" sz="2400" dirty="0" smtClean="0">
                <a:solidFill>
                  <a:srgbClr val="03001A"/>
                </a:solidFill>
                <a:latin typeface="宋体" pitchFamily="2" charset="-122"/>
                <a:ea typeface="宋体" pitchFamily="2" charset="-122"/>
              </a:rPr>
              <a:t>tree</a:t>
            </a:r>
            <a:r>
              <a:rPr lang="zh-CN" altLang="en-US" sz="2400" dirty="0" smtClean="0">
                <a:solidFill>
                  <a:srgbClr val="03001A"/>
                </a:solidFill>
                <a:latin typeface="宋体" pitchFamily="2" charset="-122"/>
                <a:ea typeface="宋体" pitchFamily="2" charset="-122"/>
              </a:rPr>
              <a:t>找到</a:t>
            </a:r>
            <a:r>
              <a:rPr lang="en-US" altLang="zh-CN" sz="2400" dirty="0" smtClean="0">
                <a:solidFill>
                  <a:srgbClr val="03001A"/>
                </a:solidFill>
                <a:latin typeface="宋体" pitchFamily="2" charset="-122"/>
                <a:ea typeface="宋体" pitchFamily="2" charset="-122"/>
              </a:rPr>
              <a:t>index</a:t>
            </a:r>
          </a:p>
          <a:p>
            <a:r>
              <a:rPr lang="en-US" altLang="zh-CN" sz="2400" dirty="0">
                <a:solidFill>
                  <a:srgbClr val="03001A"/>
                </a:solidFill>
                <a:latin typeface="Times New Roman" pitchFamily="18" charset="0"/>
                <a:cs typeface="Times New Roman" pitchFamily="18" charset="0"/>
              </a:rPr>
              <a:t>2.</a:t>
            </a:r>
            <a:r>
              <a:rPr lang="zh-CN" altLang="en-US" sz="2400" dirty="0" smtClean="0">
                <a:solidFill>
                  <a:srgbClr val="03001A"/>
                </a:solidFill>
                <a:latin typeface="宋体" pitchFamily="2" charset="-122"/>
                <a:ea typeface="宋体" pitchFamily="2" charset="-122"/>
              </a:rPr>
              <a:t>通过</a:t>
            </a:r>
            <a:r>
              <a:rPr lang="en-US" altLang="zh-CN" sz="2400" dirty="0" smtClean="0">
                <a:solidFill>
                  <a:srgbClr val="03001A"/>
                </a:solidFill>
                <a:latin typeface="宋体" pitchFamily="2" charset="-122"/>
                <a:ea typeface="宋体" pitchFamily="2" charset="-122"/>
              </a:rPr>
              <a:t>example</a:t>
            </a:r>
            <a:r>
              <a:rPr lang="zh-CN" altLang="en-US" sz="2400" dirty="0" smtClean="0">
                <a:solidFill>
                  <a:srgbClr val="03001A"/>
                </a:solidFill>
                <a:latin typeface="宋体" pitchFamily="2" charset="-122"/>
                <a:ea typeface="宋体" pitchFamily="2" charset="-122"/>
              </a:rPr>
              <a:t>找到第</a:t>
            </a:r>
            <a:r>
              <a:rPr lang="en-US" altLang="zh-CN" sz="2400" dirty="0" smtClean="0">
                <a:solidFill>
                  <a:srgbClr val="03001A"/>
                </a:solidFill>
                <a:latin typeface="宋体" pitchFamily="2" charset="-122"/>
                <a:ea typeface="宋体" pitchFamily="2" charset="-122"/>
              </a:rPr>
              <a:t>index</a:t>
            </a:r>
            <a:r>
              <a:rPr lang="zh-CN" altLang="en-US" sz="2400" dirty="0" smtClean="0">
                <a:solidFill>
                  <a:srgbClr val="03001A"/>
                </a:solidFill>
                <a:latin typeface="宋体" pitchFamily="2" charset="-122"/>
                <a:ea typeface="宋体" pitchFamily="2" charset="-122"/>
              </a:rPr>
              <a:t>个特征的值</a:t>
            </a:r>
            <a:r>
              <a:rPr lang="en-US" altLang="zh-CN" sz="2400" dirty="0" smtClean="0">
                <a:solidFill>
                  <a:srgbClr val="03001A"/>
                </a:solidFill>
                <a:latin typeface="宋体" pitchFamily="2" charset="-122"/>
                <a:ea typeface="宋体" pitchFamily="2" charset="-122"/>
              </a:rPr>
              <a:t>value</a:t>
            </a:r>
          </a:p>
          <a:p>
            <a:r>
              <a:rPr lang="en-US" altLang="zh-CN" sz="2400" dirty="0">
                <a:solidFill>
                  <a:srgbClr val="03001A"/>
                </a:solidFill>
                <a:latin typeface="Times New Roman" pitchFamily="18" charset="0"/>
                <a:cs typeface="Times New Roman" pitchFamily="18" charset="0"/>
              </a:rPr>
              <a:t>3.</a:t>
            </a:r>
            <a:r>
              <a:rPr lang="zh-CN" altLang="en-US" sz="2400" dirty="0" smtClean="0">
                <a:solidFill>
                  <a:srgbClr val="03001A"/>
                </a:solidFill>
                <a:latin typeface="宋体" pitchFamily="2" charset="-122"/>
                <a:ea typeface="宋体" pitchFamily="2" charset="-122"/>
              </a:rPr>
              <a:t>通过</a:t>
            </a:r>
            <a:r>
              <a:rPr lang="en-US" altLang="zh-CN" sz="2400" dirty="0" smtClean="0">
                <a:solidFill>
                  <a:srgbClr val="03001A"/>
                </a:solidFill>
                <a:latin typeface="宋体" pitchFamily="2" charset="-122"/>
                <a:ea typeface="宋体" pitchFamily="2" charset="-122"/>
              </a:rPr>
              <a:t>tree</a:t>
            </a:r>
            <a:r>
              <a:rPr lang="zh-CN" altLang="en-US" sz="2400" dirty="0" smtClean="0">
                <a:solidFill>
                  <a:srgbClr val="03001A"/>
                </a:solidFill>
                <a:latin typeface="宋体" pitchFamily="2" charset="-122"/>
                <a:ea typeface="宋体" pitchFamily="2" charset="-122"/>
              </a:rPr>
              <a:t>中取值为</a:t>
            </a:r>
            <a:r>
              <a:rPr lang="en-US" altLang="zh-CN" sz="2400" dirty="0" smtClean="0">
                <a:solidFill>
                  <a:srgbClr val="03001A"/>
                </a:solidFill>
                <a:latin typeface="宋体" pitchFamily="2" charset="-122"/>
                <a:ea typeface="宋体" pitchFamily="2" charset="-122"/>
              </a:rPr>
              <a:t>value</a:t>
            </a:r>
            <a:r>
              <a:rPr lang="zh-CN" altLang="en-US" sz="2400" dirty="0" smtClean="0">
                <a:solidFill>
                  <a:srgbClr val="03001A"/>
                </a:solidFill>
                <a:latin typeface="宋体" pitchFamily="2" charset="-122"/>
                <a:ea typeface="宋体" pitchFamily="2" charset="-122"/>
              </a:rPr>
              <a:t>的子树获得类别标签</a:t>
            </a:r>
            <a:endParaRPr lang="zh-CN" altLang="en-US" sz="2400" dirty="0">
              <a:solidFill>
                <a:srgbClr val="03001A"/>
              </a:solidFill>
              <a:latin typeface="宋体" pitchFamily="2" charset="-122"/>
              <a:ea typeface="宋体" pitchFamily="2" charset="-122"/>
            </a:endParaRPr>
          </a:p>
        </p:txBody>
      </p:sp>
      <p:sp>
        <p:nvSpPr>
          <p:cNvPr id="21" name="TextBox 20"/>
          <p:cNvSpPr txBox="1"/>
          <p:nvPr/>
        </p:nvSpPr>
        <p:spPr>
          <a:xfrm>
            <a:off x="338074" y="4077072"/>
            <a:ext cx="8561289" cy="461665"/>
          </a:xfrm>
          <a:prstGeom prst="rect">
            <a:avLst/>
          </a:prstGeom>
          <a:noFill/>
        </p:spPr>
        <p:txBody>
          <a:bodyPr wrap="square" rtlCol="0">
            <a:spAutoFit/>
          </a:bodyPr>
          <a:lstStyle/>
          <a:p>
            <a:r>
              <a:rPr lang="en-US" altLang="zh-CN" sz="2400" dirty="0" smtClean="0">
                <a:solidFill>
                  <a:srgbClr val="03001A"/>
                </a:solidFill>
                <a:latin typeface="Times New Roman" pitchFamily="18" charset="0"/>
                <a:ea typeface="宋体" pitchFamily="2" charset="-122"/>
                <a:cs typeface="Times New Roman" pitchFamily="18" charset="0"/>
              </a:rPr>
              <a:t>{'index': </a:t>
            </a:r>
            <a:r>
              <a:rPr lang="en-US" altLang="zh-CN" sz="2400" dirty="0" smtClean="0">
                <a:solidFill>
                  <a:srgbClr val="FF0000"/>
                </a:solidFill>
                <a:latin typeface="Times New Roman" pitchFamily="18" charset="0"/>
                <a:ea typeface="宋体" pitchFamily="2" charset="-122"/>
                <a:cs typeface="Times New Roman" pitchFamily="18" charset="0"/>
              </a:rPr>
              <a:t>0</a:t>
            </a:r>
            <a:r>
              <a:rPr lang="en-US" altLang="zh-CN" sz="2400" dirty="0" smtClean="0">
                <a:solidFill>
                  <a:srgbClr val="03001A"/>
                </a:solidFill>
                <a:latin typeface="Times New Roman" pitchFamily="18" charset="0"/>
                <a:ea typeface="宋体" pitchFamily="2" charset="-122"/>
                <a:cs typeface="Times New Roman" pitchFamily="18" charset="0"/>
              </a:rPr>
              <a:t>, 'child': {0: 'no', 1: </a:t>
            </a:r>
            <a:r>
              <a:rPr lang="en-US" altLang="zh-CN" sz="2400" dirty="0" smtClean="0">
                <a:solidFill>
                  <a:srgbClr val="FF0000"/>
                </a:solidFill>
                <a:latin typeface="Times New Roman" pitchFamily="18" charset="0"/>
                <a:ea typeface="宋体" pitchFamily="2" charset="-122"/>
                <a:cs typeface="Times New Roman" pitchFamily="18" charset="0"/>
              </a:rPr>
              <a:t>{'index': </a:t>
            </a:r>
            <a:r>
              <a:rPr lang="en-US" altLang="zh-CN" sz="2400" b="1" dirty="0" smtClean="0">
                <a:solidFill>
                  <a:srgbClr val="FF0000"/>
                </a:solidFill>
                <a:latin typeface="Times New Roman" pitchFamily="18" charset="0"/>
                <a:ea typeface="宋体" pitchFamily="2" charset="-122"/>
                <a:cs typeface="Times New Roman" pitchFamily="18" charset="0"/>
              </a:rPr>
              <a:t>1</a:t>
            </a:r>
            <a:r>
              <a:rPr lang="en-US" altLang="zh-CN" sz="2400" dirty="0" smtClean="0">
                <a:solidFill>
                  <a:srgbClr val="FF0000"/>
                </a:solidFill>
                <a:latin typeface="Times New Roman" pitchFamily="18" charset="0"/>
                <a:ea typeface="宋体" pitchFamily="2" charset="-122"/>
                <a:cs typeface="Times New Roman" pitchFamily="18" charset="0"/>
              </a:rPr>
              <a:t>, 'child': {0: </a:t>
            </a:r>
            <a:r>
              <a:rPr lang="en-US" altLang="zh-CN" sz="2400" b="1" dirty="0" smtClean="0">
                <a:solidFill>
                  <a:srgbClr val="FF0000"/>
                </a:solidFill>
                <a:latin typeface="Times New Roman" pitchFamily="18" charset="0"/>
                <a:ea typeface="宋体" pitchFamily="2" charset="-122"/>
                <a:cs typeface="Times New Roman" pitchFamily="18" charset="0"/>
              </a:rPr>
              <a:t>'no'</a:t>
            </a:r>
            <a:r>
              <a:rPr lang="en-US" altLang="zh-CN" sz="2400" dirty="0" smtClean="0">
                <a:solidFill>
                  <a:srgbClr val="FF0000"/>
                </a:solidFill>
                <a:latin typeface="Times New Roman" pitchFamily="18" charset="0"/>
                <a:ea typeface="宋体" pitchFamily="2" charset="-122"/>
                <a:cs typeface="Times New Roman" pitchFamily="18" charset="0"/>
              </a:rPr>
              <a:t>, 1: 'yes'}}</a:t>
            </a:r>
            <a:r>
              <a:rPr lang="en-US" altLang="zh-CN" sz="2400" dirty="0" smtClean="0">
                <a:solidFill>
                  <a:srgbClr val="03001A"/>
                </a:solidFill>
                <a:latin typeface="Times New Roman" pitchFamily="18" charset="0"/>
                <a:ea typeface="宋体" pitchFamily="2" charset="-122"/>
                <a:cs typeface="Times New Roman" pitchFamily="18" charset="0"/>
              </a:rPr>
              <a:t>}}</a:t>
            </a:r>
          </a:p>
        </p:txBody>
      </p:sp>
      <p:sp>
        <p:nvSpPr>
          <p:cNvPr id="22" name="TextBox 21"/>
          <p:cNvSpPr txBox="1"/>
          <p:nvPr/>
        </p:nvSpPr>
        <p:spPr>
          <a:xfrm>
            <a:off x="3275856" y="5157192"/>
            <a:ext cx="954107" cy="461665"/>
          </a:xfrm>
          <a:prstGeom prst="rect">
            <a:avLst/>
          </a:prstGeom>
          <a:noFill/>
        </p:spPr>
        <p:txBody>
          <a:bodyPr wrap="none" rtlCol="0">
            <a:spAutoFit/>
          </a:bodyPr>
          <a:lstStyle/>
          <a:p>
            <a:r>
              <a:rPr lang="en-US" altLang="zh-CN" sz="2400" dirty="0" smtClean="0">
                <a:solidFill>
                  <a:srgbClr val="03001A"/>
                </a:solidFill>
                <a:latin typeface="宋体" pitchFamily="2" charset="-122"/>
                <a:ea typeface="宋体" pitchFamily="2" charset="-122"/>
              </a:rPr>
              <a:t>[1,0]</a:t>
            </a:r>
          </a:p>
        </p:txBody>
      </p:sp>
      <p:cxnSp>
        <p:nvCxnSpPr>
          <p:cNvPr id="23" name="直接箭头连接符 22"/>
          <p:cNvCxnSpPr/>
          <p:nvPr/>
        </p:nvCxnSpPr>
        <p:spPr>
          <a:xfrm>
            <a:off x="1619672" y="4437112"/>
            <a:ext cx="1944216" cy="86409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5" name="直接箭头连接符 24"/>
          <p:cNvCxnSpPr/>
          <p:nvPr/>
        </p:nvCxnSpPr>
        <p:spPr>
          <a:xfrm flipV="1">
            <a:off x="3563888" y="4538737"/>
            <a:ext cx="222705" cy="76247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7" name="直接连接符 26"/>
          <p:cNvCxnSpPr/>
          <p:nvPr/>
        </p:nvCxnSpPr>
        <p:spPr>
          <a:xfrm>
            <a:off x="1475656" y="175742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1115616" y="1124744"/>
            <a:ext cx="360040" cy="28803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1" name="直接箭头连接符 30"/>
          <p:cNvCxnSpPr/>
          <p:nvPr/>
        </p:nvCxnSpPr>
        <p:spPr>
          <a:xfrm>
            <a:off x="1295636" y="4005064"/>
            <a:ext cx="252028" cy="21602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3" name="直接箭头连接符 32"/>
          <p:cNvCxnSpPr/>
          <p:nvPr/>
        </p:nvCxnSpPr>
        <p:spPr>
          <a:xfrm>
            <a:off x="4932040" y="3969060"/>
            <a:ext cx="252028" cy="21602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4" name="直接箭头连接符 33"/>
          <p:cNvCxnSpPr/>
          <p:nvPr/>
        </p:nvCxnSpPr>
        <p:spPr>
          <a:xfrm flipH="1">
            <a:off x="3923928" y="4437112"/>
            <a:ext cx="1260140" cy="86409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6" name="直接箭头连接符 35"/>
          <p:cNvCxnSpPr/>
          <p:nvPr/>
        </p:nvCxnSpPr>
        <p:spPr>
          <a:xfrm flipV="1">
            <a:off x="4067944" y="4437112"/>
            <a:ext cx="2448272" cy="86409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7" name="TextBox 36"/>
          <p:cNvSpPr txBox="1"/>
          <p:nvPr/>
        </p:nvSpPr>
        <p:spPr>
          <a:xfrm>
            <a:off x="539551" y="5800278"/>
            <a:ext cx="7109639" cy="830997"/>
          </a:xfrm>
          <a:prstGeom prst="rect">
            <a:avLst/>
          </a:prstGeom>
          <a:noFill/>
        </p:spPr>
        <p:txBody>
          <a:bodyPr wrap="none" rtlCol="0">
            <a:spAutoFit/>
          </a:bodyPr>
          <a:lstStyle/>
          <a:p>
            <a:r>
              <a:rPr lang="en-US" altLang="zh-CN" sz="2400" dirty="0" smtClean="0">
                <a:solidFill>
                  <a:srgbClr val="03001A"/>
                </a:solidFill>
                <a:latin typeface="Times New Roman" pitchFamily="18" charset="0"/>
                <a:ea typeface="宋体" pitchFamily="2" charset="-122"/>
                <a:cs typeface="Times New Roman" pitchFamily="18" charset="0"/>
              </a:rPr>
              <a:t>3.</a:t>
            </a:r>
            <a:r>
              <a:rPr lang="zh-CN" altLang="en-US" sz="2400" dirty="0" smtClean="0">
                <a:solidFill>
                  <a:srgbClr val="03001A"/>
                </a:solidFill>
                <a:latin typeface="宋体" pitchFamily="2" charset="-122"/>
                <a:ea typeface="宋体" pitchFamily="2" charset="-122"/>
              </a:rPr>
              <a:t>如果第三步找到的</a:t>
            </a:r>
            <a:r>
              <a:rPr lang="en-US" altLang="zh-CN" sz="2400" dirty="0" smtClean="0">
                <a:solidFill>
                  <a:srgbClr val="03001A"/>
                </a:solidFill>
                <a:latin typeface="宋体" pitchFamily="2" charset="-122"/>
                <a:ea typeface="宋体" pitchFamily="2" charset="-122"/>
              </a:rPr>
              <a:t>value</a:t>
            </a:r>
            <a:r>
              <a:rPr lang="zh-CN" altLang="en-US" sz="2400" dirty="0" smtClean="0">
                <a:solidFill>
                  <a:srgbClr val="03001A"/>
                </a:solidFill>
                <a:latin typeface="宋体" pitchFamily="2" charset="-122"/>
                <a:ea typeface="宋体" pitchFamily="2" charset="-122"/>
              </a:rPr>
              <a:t>子树，依旧是一个字典：</a:t>
            </a:r>
            <a:endParaRPr lang="en-US" altLang="zh-CN" sz="2400" dirty="0" smtClean="0">
              <a:solidFill>
                <a:srgbClr val="03001A"/>
              </a:solidFill>
              <a:latin typeface="宋体" pitchFamily="2" charset="-122"/>
              <a:ea typeface="宋体" pitchFamily="2" charset="-122"/>
            </a:endParaRPr>
          </a:p>
          <a:p>
            <a:r>
              <a:rPr lang="en-US" altLang="zh-CN" sz="2400" dirty="0" smtClean="0">
                <a:solidFill>
                  <a:srgbClr val="03001A"/>
                </a:solidFill>
                <a:latin typeface="Times New Roman" pitchFamily="18" charset="0"/>
                <a:ea typeface="宋体" pitchFamily="2" charset="-122"/>
                <a:cs typeface="Times New Roman" pitchFamily="18" charset="0"/>
              </a:rPr>
              <a:t>        4.</a:t>
            </a:r>
            <a:r>
              <a:rPr lang="zh-CN" altLang="en-US" sz="2400" dirty="0" smtClean="0">
                <a:solidFill>
                  <a:srgbClr val="03001A"/>
                </a:solidFill>
                <a:latin typeface="宋体" pitchFamily="2" charset="-122"/>
                <a:ea typeface="宋体" pitchFamily="2" charset="-122"/>
              </a:rPr>
              <a:t>将</a:t>
            </a:r>
            <a:r>
              <a:rPr lang="en-US" altLang="zh-CN" sz="2400" dirty="0" smtClean="0">
                <a:solidFill>
                  <a:srgbClr val="03001A"/>
                </a:solidFill>
                <a:latin typeface="宋体" pitchFamily="2" charset="-122"/>
                <a:ea typeface="宋体" pitchFamily="2" charset="-122"/>
              </a:rPr>
              <a:t>tree</a:t>
            </a:r>
            <a:r>
              <a:rPr lang="zh-CN" altLang="en-US" sz="2400" dirty="0" smtClean="0">
                <a:solidFill>
                  <a:srgbClr val="03001A"/>
                </a:solidFill>
                <a:latin typeface="宋体" pitchFamily="2" charset="-122"/>
                <a:ea typeface="宋体" pitchFamily="2" charset="-122"/>
              </a:rPr>
              <a:t>的</a:t>
            </a:r>
            <a:r>
              <a:rPr lang="en-US" altLang="zh-CN" sz="2400" dirty="0" smtClean="0">
                <a:solidFill>
                  <a:srgbClr val="03001A"/>
                </a:solidFill>
                <a:latin typeface="宋体" pitchFamily="2" charset="-122"/>
                <a:ea typeface="宋体" pitchFamily="2" charset="-122"/>
              </a:rPr>
              <a:t>value</a:t>
            </a:r>
            <a:r>
              <a:rPr lang="zh-CN" altLang="en-US" sz="2400" dirty="0" smtClean="0">
                <a:solidFill>
                  <a:srgbClr val="03001A"/>
                </a:solidFill>
                <a:latin typeface="宋体" pitchFamily="2" charset="-122"/>
                <a:ea typeface="宋体" pitchFamily="2" charset="-122"/>
              </a:rPr>
              <a:t>子树作为</a:t>
            </a:r>
            <a:r>
              <a:rPr lang="en-US" altLang="zh-CN" sz="2400" dirty="0" smtClean="0">
                <a:solidFill>
                  <a:srgbClr val="03001A"/>
                </a:solidFill>
                <a:latin typeface="宋体" pitchFamily="2" charset="-122"/>
                <a:ea typeface="宋体" pitchFamily="2" charset="-122"/>
              </a:rPr>
              <a:t>tree</a:t>
            </a:r>
            <a:r>
              <a:rPr lang="zh-CN" altLang="en-US" sz="2400" dirty="0" smtClean="0">
                <a:solidFill>
                  <a:srgbClr val="03001A"/>
                </a:solidFill>
                <a:latin typeface="宋体" pitchFamily="2" charset="-122"/>
                <a:ea typeface="宋体" pitchFamily="2" charset="-122"/>
              </a:rPr>
              <a:t>，重复以上步骤</a:t>
            </a:r>
            <a:endParaRPr lang="zh-CN" altLang="en-US" sz="2400" dirty="0">
              <a:solidFill>
                <a:srgbClr val="03001A"/>
              </a:solidFill>
              <a:latin typeface="宋体" pitchFamily="2" charset="-122"/>
              <a:ea typeface="宋体" pitchFamily="2" charset="-122"/>
            </a:endParaRPr>
          </a:p>
        </p:txBody>
      </p:sp>
    </p:spTree>
    <p:extLst>
      <p:ext uri="{BB962C8B-B14F-4D97-AF65-F5344CB8AC3E}">
        <p14:creationId xmlns:p14="http://schemas.microsoft.com/office/powerpoint/2010/main" val="187545273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par>
                                <p:cTn id="28" presetID="10" presetClass="entr" presetSubtype="0" fill="hold"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par>
                                <p:cTn id="34" presetID="10" presetClass="entr" presetSubtype="0" fill="hold"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10" presetClass="entr" presetSubtype="0"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par>
                                <p:cTn id="40" presetID="10" presetClass="entr" presetSubtype="0" fill="hold"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par>
                                <p:cTn id="43" presetID="10" presetClass="entr" presetSubtype="0"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500"/>
                                        <p:tgtEl>
                                          <p:spTgt spid="3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fade">
                                      <p:cBhvr>
                                        <p:cTn id="5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14" grpId="0"/>
      <p:bldP spid="21" grpId="0"/>
      <p:bldP spid="22" grpId="0"/>
      <p:bldP spid="3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5.2 </a:t>
            </a:r>
            <a:r>
              <a:rPr lang="zh-CN" altLang="en-US" sz="4000" b="1" dirty="0">
                <a:solidFill>
                  <a:srgbClr val="03001A"/>
                </a:solidFill>
                <a:latin typeface="黑体" pitchFamily="49" charset="-122"/>
                <a:ea typeface="黑体" pitchFamily="49" charset="-122"/>
              </a:rPr>
              <a:t>提高算法的稳定性：</a:t>
            </a:r>
            <a:endParaRPr lang="en-US" altLang="zh-CN" sz="4000" b="1" dirty="0">
              <a:solidFill>
                <a:srgbClr val="03001A"/>
              </a:solidFill>
              <a:latin typeface="黑体" pitchFamily="49" charset="-122"/>
              <a:ea typeface="黑体" pitchFamily="49" charset="-122"/>
            </a:endParaRPr>
          </a:p>
        </p:txBody>
      </p:sp>
      <p:sp>
        <p:nvSpPr>
          <p:cNvPr id="4" name="TextBox 3"/>
          <p:cNvSpPr txBox="1"/>
          <p:nvPr/>
        </p:nvSpPr>
        <p:spPr>
          <a:xfrm>
            <a:off x="338074" y="1295762"/>
            <a:ext cx="8561289" cy="461665"/>
          </a:xfrm>
          <a:prstGeom prst="rect">
            <a:avLst/>
          </a:prstGeom>
          <a:noFill/>
        </p:spPr>
        <p:txBody>
          <a:bodyPr wrap="square" rtlCol="0">
            <a:spAutoFit/>
          </a:bodyPr>
          <a:lstStyle/>
          <a:p>
            <a:r>
              <a:rPr lang="zh-CN" altLang="en-US" sz="2400" dirty="0" smtClean="0">
                <a:solidFill>
                  <a:srgbClr val="03001A"/>
                </a:solidFill>
                <a:latin typeface="Times New Roman" pitchFamily="18" charset="0"/>
                <a:ea typeface="宋体" pitchFamily="2" charset="-122"/>
                <a:cs typeface="Times New Roman" pitchFamily="18" charset="0"/>
              </a:rPr>
              <a:t>预测样本点 </a:t>
            </a:r>
            <a:r>
              <a:rPr lang="en-US" altLang="zh-CN" sz="2400" dirty="0" smtClean="0">
                <a:solidFill>
                  <a:srgbClr val="03001A"/>
                </a:solidFill>
                <a:latin typeface="Times New Roman" pitchFamily="18" charset="0"/>
                <a:ea typeface="宋体" pitchFamily="2" charset="-122"/>
                <a:cs typeface="Times New Roman" pitchFamily="18" charset="0"/>
              </a:rPr>
              <a:t>[1,2] </a:t>
            </a:r>
            <a:r>
              <a:rPr lang="zh-CN" altLang="en-US" sz="2400" dirty="0" smtClean="0">
                <a:solidFill>
                  <a:srgbClr val="03001A"/>
                </a:solidFill>
                <a:latin typeface="Times New Roman" pitchFamily="18" charset="0"/>
                <a:ea typeface="宋体" pitchFamily="2" charset="-122"/>
                <a:cs typeface="Times New Roman" pitchFamily="18" charset="0"/>
              </a:rPr>
              <a:t>的分类情况程序就会报错。</a:t>
            </a:r>
            <a:endParaRPr lang="en-US" altLang="zh-CN" sz="2400" dirty="0" smtClean="0">
              <a:solidFill>
                <a:srgbClr val="03001A"/>
              </a:solidFill>
              <a:latin typeface="Times New Roman" pitchFamily="18" charset="0"/>
              <a:ea typeface="宋体" pitchFamily="2" charset="-122"/>
              <a:cs typeface="Times New Roman" pitchFamily="18" charset="0"/>
            </a:endParaRPr>
          </a:p>
        </p:txBody>
      </p:sp>
      <p:cxnSp>
        <p:nvCxnSpPr>
          <p:cNvPr id="27" name="直接连接符 26"/>
          <p:cNvCxnSpPr/>
          <p:nvPr/>
        </p:nvCxnSpPr>
        <p:spPr>
          <a:xfrm>
            <a:off x="1475656" y="1757427"/>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20587" y="1933381"/>
            <a:ext cx="7632848" cy="1200329"/>
          </a:xfrm>
          <a:prstGeom prst="rect">
            <a:avLst/>
          </a:prstGeom>
        </p:spPr>
        <p:txBody>
          <a:bodyPr wrap="square">
            <a:spAutoFit/>
          </a:bodyPr>
          <a:lstStyle/>
          <a:p>
            <a:r>
              <a:rPr lang="zh-CN" altLang="en-US" sz="2400" dirty="0">
                <a:solidFill>
                  <a:srgbClr val="03001A"/>
                </a:solidFill>
                <a:latin typeface="Times New Roman" pitchFamily="18" charset="0"/>
                <a:ea typeface="宋体" pitchFamily="2" charset="-122"/>
                <a:cs typeface="Times New Roman" pitchFamily="18" charset="0"/>
              </a:rPr>
              <a:t>因此在第</a:t>
            </a:r>
            <a:r>
              <a:rPr lang="en-US" altLang="zh-CN" sz="2400" dirty="0">
                <a:solidFill>
                  <a:srgbClr val="03001A"/>
                </a:solidFill>
                <a:latin typeface="Times New Roman" pitchFamily="18" charset="0"/>
                <a:ea typeface="宋体" pitchFamily="2" charset="-122"/>
                <a:cs typeface="Times New Roman" pitchFamily="18" charset="0"/>
              </a:rPr>
              <a:t>2</a:t>
            </a:r>
            <a:r>
              <a:rPr lang="zh-CN" altLang="en-US" sz="2400" dirty="0">
                <a:solidFill>
                  <a:srgbClr val="03001A"/>
                </a:solidFill>
                <a:latin typeface="Times New Roman" pitchFamily="18" charset="0"/>
                <a:ea typeface="宋体" pitchFamily="2" charset="-122"/>
                <a:cs typeface="Times New Roman" pitchFamily="18" charset="0"/>
              </a:rPr>
              <a:t>步中会检测该值对应的子树是否</a:t>
            </a:r>
            <a:r>
              <a:rPr lang="zh-CN" altLang="en-US" sz="2400" dirty="0" smtClean="0">
                <a:solidFill>
                  <a:srgbClr val="03001A"/>
                </a:solidFill>
                <a:latin typeface="Times New Roman" pitchFamily="18" charset="0"/>
                <a:ea typeface="宋体" pitchFamily="2" charset="-122"/>
                <a:cs typeface="Times New Roman" pitchFamily="18" charset="0"/>
              </a:rPr>
              <a:t>存在</a:t>
            </a:r>
            <a:endParaRPr lang="en-US" altLang="zh-CN" sz="2400" dirty="0" smtClean="0">
              <a:solidFill>
                <a:srgbClr val="03001A"/>
              </a:solidFill>
              <a:latin typeface="Times New Roman" pitchFamily="18" charset="0"/>
              <a:ea typeface="宋体" pitchFamily="2" charset="-122"/>
              <a:cs typeface="Times New Roman" pitchFamily="18" charset="0"/>
            </a:endParaRPr>
          </a:p>
          <a:p>
            <a:r>
              <a:rPr lang="zh-CN" altLang="en-US" sz="2400" dirty="0" smtClean="0">
                <a:solidFill>
                  <a:srgbClr val="03001A"/>
                </a:solidFill>
                <a:latin typeface="Times New Roman" pitchFamily="18" charset="0"/>
                <a:ea typeface="宋体" pitchFamily="2" charset="-122"/>
                <a:cs typeface="Times New Roman" pitchFamily="18" charset="0"/>
              </a:rPr>
              <a:t>也就是：</a:t>
            </a:r>
            <a:endParaRPr lang="en-US" altLang="zh-CN" sz="2400" dirty="0" smtClean="0">
              <a:solidFill>
                <a:srgbClr val="03001A"/>
              </a:solidFill>
              <a:latin typeface="Times New Roman" pitchFamily="18" charset="0"/>
              <a:ea typeface="宋体" pitchFamily="2" charset="-122"/>
              <a:cs typeface="Times New Roman" pitchFamily="18" charset="0"/>
            </a:endParaRPr>
          </a:p>
          <a:p>
            <a:r>
              <a:rPr lang="zh-CN" altLang="en-US" sz="2400" dirty="0" smtClean="0">
                <a:solidFill>
                  <a:srgbClr val="03001A"/>
                </a:solidFill>
                <a:latin typeface="Times New Roman" pitchFamily="18" charset="0"/>
                <a:ea typeface="宋体" pitchFamily="2" charset="-122"/>
                <a:cs typeface="Times New Roman" pitchFamily="18" charset="0"/>
              </a:rPr>
              <a:t>判断</a:t>
            </a:r>
            <a:r>
              <a:rPr lang="en-US" altLang="zh-CN" sz="2400" dirty="0" smtClean="0">
                <a:solidFill>
                  <a:srgbClr val="03001A"/>
                </a:solidFill>
                <a:latin typeface="Times New Roman" pitchFamily="18" charset="0"/>
                <a:ea typeface="宋体" pitchFamily="2" charset="-122"/>
                <a:cs typeface="Times New Roman" pitchFamily="18" charset="0"/>
              </a:rPr>
              <a:t>value</a:t>
            </a:r>
            <a:r>
              <a:rPr lang="zh-CN" altLang="en-US" sz="2400" dirty="0" smtClean="0">
                <a:solidFill>
                  <a:srgbClr val="03001A"/>
                </a:solidFill>
                <a:latin typeface="Times New Roman" pitchFamily="18" charset="0"/>
                <a:ea typeface="宋体" pitchFamily="2" charset="-122"/>
                <a:cs typeface="Times New Roman" pitchFamily="18" charset="0"/>
              </a:rPr>
              <a:t>是否存在于</a:t>
            </a:r>
            <a:r>
              <a:rPr lang="en-US" altLang="zh-CN" sz="2400" dirty="0" smtClean="0">
                <a:solidFill>
                  <a:srgbClr val="03001A"/>
                </a:solidFill>
                <a:latin typeface="Times New Roman" pitchFamily="18" charset="0"/>
                <a:ea typeface="宋体" pitchFamily="2" charset="-122"/>
                <a:cs typeface="Times New Roman" pitchFamily="18" charset="0"/>
              </a:rPr>
              <a:t>tree[‘child’]</a:t>
            </a:r>
            <a:r>
              <a:rPr lang="zh-CN" altLang="en-US" sz="2400" dirty="0" smtClean="0">
                <a:solidFill>
                  <a:srgbClr val="03001A"/>
                </a:solidFill>
                <a:latin typeface="Times New Roman" pitchFamily="18" charset="0"/>
                <a:ea typeface="宋体" pitchFamily="2" charset="-122"/>
                <a:cs typeface="Times New Roman" pitchFamily="18" charset="0"/>
              </a:rPr>
              <a:t>字典中的键值中</a:t>
            </a:r>
            <a:endParaRPr lang="en-US" altLang="zh-CN" sz="2400" dirty="0">
              <a:solidFill>
                <a:srgbClr val="03001A"/>
              </a:solidFill>
              <a:latin typeface="Times New Roman" pitchFamily="18" charset="0"/>
              <a:ea typeface="宋体" pitchFamily="2" charset="-122"/>
              <a:cs typeface="Times New Roman" pitchFamily="18" charset="0"/>
            </a:endParaRPr>
          </a:p>
        </p:txBody>
      </p:sp>
      <p:sp>
        <p:nvSpPr>
          <p:cNvPr id="20" name="标题 1"/>
          <p:cNvSpPr txBox="1">
            <a:spLocks/>
          </p:cNvSpPr>
          <p:nvPr/>
        </p:nvSpPr>
        <p:spPr>
          <a:xfrm>
            <a:off x="179512" y="3212976"/>
            <a:ext cx="8230553" cy="864096"/>
          </a:xfrm>
          <a:prstGeom prst="rect">
            <a:avLst/>
          </a:prstGeom>
        </p:spPr>
        <p:txBody>
          <a:bodyPr/>
          <a:lstStyle>
            <a:lvl1pPr algn="l" rtl="0" fontAlgn="base">
              <a:lnSpc>
                <a:spcPct val="80000"/>
              </a:lnSpc>
              <a:spcBef>
                <a:spcPct val="0"/>
              </a:spcBef>
              <a:spcAft>
                <a:spcPct val="0"/>
              </a:spcAft>
              <a:defRPr sz="3600" kern="1200">
                <a:solidFill>
                  <a:schemeClr val="accent1"/>
                </a:solidFill>
                <a:latin typeface="+mj-lt"/>
                <a:ea typeface="+mj-ea"/>
                <a:cs typeface="+mj-cs"/>
              </a:defRPr>
            </a:lvl1pPr>
            <a:lvl2pPr algn="l" rtl="0" fontAlgn="base">
              <a:lnSpc>
                <a:spcPct val="80000"/>
              </a:lnSpc>
              <a:spcBef>
                <a:spcPct val="0"/>
              </a:spcBef>
              <a:spcAft>
                <a:spcPct val="0"/>
              </a:spcAft>
              <a:defRPr sz="3600">
                <a:solidFill>
                  <a:schemeClr val="accent1"/>
                </a:solidFill>
                <a:latin typeface="Corbel" pitchFamily="34" charset="0"/>
              </a:defRPr>
            </a:lvl2pPr>
            <a:lvl3pPr algn="l" rtl="0" fontAlgn="base">
              <a:lnSpc>
                <a:spcPct val="80000"/>
              </a:lnSpc>
              <a:spcBef>
                <a:spcPct val="0"/>
              </a:spcBef>
              <a:spcAft>
                <a:spcPct val="0"/>
              </a:spcAft>
              <a:defRPr sz="3600">
                <a:solidFill>
                  <a:schemeClr val="accent1"/>
                </a:solidFill>
                <a:latin typeface="Corbel" pitchFamily="34" charset="0"/>
              </a:defRPr>
            </a:lvl3pPr>
            <a:lvl4pPr algn="l" rtl="0" fontAlgn="base">
              <a:lnSpc>
                <a:spcPct val="80000"/>
              </a:lnSpc>
              <a:spcBef>
                <a:spcPct val="0"/>
              </a:spcBef>
              <a:spcAft>
                <a:spcPct val="0"/>
              </a:spcAft>
              <a:defRPr sz="3600">
                <a:solidFill>
                  <a:schemeClr val="accent1"/>
                </a:solidFill>
                <a:latin typeface="Corbel" pitchFamily="34" charset="0"/>
              </a:defRPr>
            </a:lvl4pPr>
            <a:lvl5pPr algn="l" rtl="0" fontAlgn="base">
              <a:lnSpc>
                <a:spcPct val="80000"/>
              </a:lnSpc>
              <a:spcBef>
                <a:spcPct val="0"/>
              </a:spcBef>
              <a:spcAft>
                <a:spcPct val="0"/>
              </a:spcAft>
              <a:defRPr sz="3600">
                <a:solidFill>
                  <a:schemeClr val="accent1"/>
                </a:solidFill>
                <a:latin typeface="Corbel" pitchFamily="34" charset="0"/>
              </a:defRPr>
            </a:lvl5pPr>
            <a:lvl6pPr marL="457200" algn="l" rtl="0" fontAlgn="base">
              <a:lnSpc>
                <a:spcPct val="80000"/>
              </a:lnSpc>
              <a:spcBef>
                <a:spcPct val="0"/>
              </a:spcBef>
              <a:spcAft>
                <a:spcPct val="0"/>
              </a:spcAft>
              <a:defRPr sz="3600">
                <a:solidFill>
                  <a:schemeClr val="accent1"/>
                </a:solidFill>
                <a:latin typeface="Corbel" pitchFamily="34" charset="0"/>
              </a:defRPr>
            </a:lvl6pPr>
            <a:lvl7pPr marL="914400" algn="l" rtl="0" fontAlgn="base">
              <a:lnSpc>
                <a:spcPct val="80000"/>
              </a:lnSpc>
              <a:spcBef>
                <a:spcPct val="0"/>
              </a:spcBef>
              <a:spcAft>
                <a:spcPct val="0"/>
              </a:spcAft>
              <a:defRPr sz="3600">
                <a:solidFill>
                  <a:schemeClr val="accent1"/>
                </a:solidFill>
                <a:latin typeface="Corbel" pitchFamily="34" charset="0"/>
              </a:defRPr>
            </a:lvl7pPr>
            <a:lvl8pPr marL="1371600" algn="l" rtl="0" fontAlgn="base">
              <a:lnSpc>
                <a:spcPct val="80000"/>
              </a:lnSpc>
              <a:spcBef>
                <a:spcPct val="0"/>
              </a:spcBef>
              <a:spcAft>
                <a:spcPct val="0"/>
              </a:spcAft>
              <a:defRPr sz="3600">
                <a:solidFill>
                  <a:schemeClr val="accent1"/>
                </a:solidFill>
                <a:latin typeface="Corbel" pitchFamily="34" charset="0"/>
              </a:defRPr>
            </a:lvl8pPr>
            <a:lvl9pPr marL="1828800" algn="l" rtl="0" fontAlgn="base">
              <a:lnSpc>
                <a:spcPct val="80000"/>
              </a:lnSpc>
              <a:spcBef>
                <a:spcPct val="0"/>
              </a:spcBef>
              <a:spcAft>
                <a:spcPct val="0"/>
              </a:spcAft>
              <a:defRPr sz="3600">
                <a:solidFill>
                  <a:schemeClr val="accent1"/>
                </a:solidFill>
                <a:latin typeface="Corbel" pitchFamily="34" charset="0"/>
              </a:defRPr>
            </a:lvl9pPr>
          </a:lstStyle>
          <a:p>
            <a:r>
              <a:rPr lang="en-US" altLang="zh-CN" sz="4000" b="1" dirty="0">
                <a:solidFill>
                  <a:srgbClr val="03001A"/>
                </a:solidFill>
                <a:latin typeface="黑体" pitchFamily="49" charset="-122"/>
                <a:ea typeface="黑体" pitchFamily="49" charset="-122"/>
              </a:rPr>
              <a:t>5.3 </a:t>
            </a:r>
            <a:r>
              <a:rPr lang="zh-CN" altLang="en-US" sz="4000" b="1" dirty="0">
                <a:solidFill>
                  <a:srgbClr val="03001A"/>
                </a:solidFill>
                <a:latin typeface="黑体" pitchFamily="49" charset="-122"/>
                <a:ea typeface="黑体" pitchFamily="49" charset="-122"/>
              </a:rPr>
              <a:t>算法伪代码</a:t>
            </a:r>
            <a:endParaRPr lang="en-US" altLang="zh-CN" sz="4000" b="1" dirty="0">
              <a:solidFill>
                <a:srgbClr val="03001A"/>
              </a:solidFill>
              <a:latin typeface="黑体" pitchFamily="49" charset="-122"/>
              <a:ea typeface="黑体" pitchFamily="49" charset="-122"/>
            </a:endParaRPr>
          </a:p>
        </p:txBody>
      </p:sp>
      <p:sp>
        <p:nvSpPr>
          <p:cNvPr id="26" name="TextBox 25"/>
          <p:cNvSpPr txBox="1"/>
          <p:nvPr/>
        </p:nvSpPr>
        <p:spPr>
          <a:xfrm>
            <a:off x="351047" y="3789040"/>
            <a:ext cx="8561289" cy="3046988"/>
          </a:xfrm>
          <a:prstGeom prst="rect">
            <a:avLst/>
          </a:prstGeom>
          <a:noFill/>
        </p:spPr>
        <p:txBody>
          <a:bodyPr wrap="square" rtlCol="0">
            <a:spAutoFit/>
          </a:bodyPr>
          <a:lstStyle/>
          <a:p>
            <a:r>
              <a:rPr lang="en-US" altLang="zh-CN" sz="2400" dirty="0" smtClean="0">
                <a:solidFill>
                  <a:srgbClr val="03001A"/>
                </a:solidFill>
                <a:latin typeface="Times New Roman" pitchFamily="18" charset="0"/>
                <a:ea typeface="宋体" pitchFamily="2" charset="-122"/>
                <a:cs typeface="Times New Roman" pitchFamily="18" charset="0"/>
              </a:rPr>
              <a:t>predict(</a:t>
            </a:r>
            <a:r>
              <a:rPr lang="en-US" altLang="zh-CN" sz="2400" dirty="0" err="1" smtClean="0">
                <a:solidFill>
                  <a:srgbClr val="03001A"/>
                </a:solidFill>
                <a:latin typeface="Times New Roman" pitchFamily="18" charset="0"/>
                <a:ea typeface="宋体" pitchFamily="2" charset="-122"/>
                <a:cs typeface="Times New Roman" pitchFamily="18" charset="0"/>
              </a:rPr>
              <a:t>tree,example</a:t>
            </a:r>
            <a:r>
              <a:rPr lang="en-US" altLang="zh-CN" sz="2400" dirty="0" smtClean="0">
                <a:solidFill>
                  <a:srgbClr val="03001A"/>
                </a:solidFill>
                <a:latin typeface="Times New Roman" pitchFamily="18" charset="0"/>
                <a:ea typeface="宋体" pitchFamily="2" charset="-122"/>
                <a:cs typeface="Times New Roman" pitchFamily="18" charset="0"/>
              </a:rPr>
              <a:t>):</a:t>
            </a:r>
          </a:p>
          <a:p>
            <a:r>
              <a:rPr lang="en-US" altLang="zh-CN" sz="2400" dirty="0" smtClean="0">
                <a:solidFill>
                  <a:srgbClr val="03001A"/>
                </a:solidFill>
                <a:latin typeface="Times New Roman" pitchFamily="18" charset="0"/>
                <a:ea typeface="宋体" pitchFamily="2" charset="-122"/>
                <a:cs typeface="Times New Roman" pitchFamily="18" charset="0"/>
              </a:rPr>
              <a:t>    index=tree[‘index’]</a:t>
            </a:r>
            <a:endParaRPr lang="en-US" altLang="zh-CN" sz="2400" dirty="0">
              <a:solidFill>
                <a:srgbClr val="03001A"/>
              </a:solidFill>
              <a:latin typeface="Times New Roman" pitchFamily="18" charset="0"/>
              <a:ea typeface="宋体" pitchFamily="2" charset="-122"/>
              <a:cs typeface="Times New Roman" pitchFamily="18" charset="0"/>
            </a:endParaRPr>
          </a:p>
          <a:p>
            <a:r>
              <a:rPr lang="en-US" altLang="zh-CN" sz="2400" dirty="0" smtClean="0">
                <a:solidFill>
                  <a:srgbClr val="03001A"/>
                </a:solidFill>
                <a:latin typeface="Times New Roman" pitchFamily="18" charset="0"/>
                <a:ea typeface="宋体" pitchFamily="2" charset="-122"/>
                <a:cs typeface="Times New Roman" pitchFamily="18" charset="0"/>
              </a:rPr>
              <a:t>    value=example[index]</a:t>
            </a:r>
          </a:p>
          <a:p>
            <a:r>
              <a:rPr lang="en-US" altLang="zh-CN" sz="2400" dirty="0">
                <a:solidFill>
                  <a:srgbClr val="FF0000"/>
                </a:solidFill>
                <a:latin typeface="Times New Roman" pitchFamily="18" charset="0"/>
                <a:ea typeface="宋体" pitchFamily="2" charset="-122"/>
                <a:cs typeface="Times New Roman" pitchFamily="18" charset="0"/>
              </a:rPr>
              <a:t> </a:t>
            </a:r>
            <a:r>
              <a:rPr lang="en-US" altLang="zh-CN" sz="2400" dirty="0" smtClean="0">
                <a:solidFill>
                  <a:srgbClr val="FF0000"/>
                </a:solidFill>
                <a:latin typeface="Times New Roman" pitchFamily="18" charset="0"/>
                <a:ea typeface="宋体" pitchFamily="2" charset="-122"/>
                <a:cs typeface="Times New Roman" pitchFamily="18" charset="0"/>
              </a:rPr>
              <a:t>   if(value not in tree[‘child’].keys()):</a:t>
            </a:r>
          </a:p>
          <a:p>
            <a:r>
              <a:rPr lang="en-US" altLang="zh-CN" sz="2400" dirty="0">
                <a:solidFill>
                  <a:srgbClr val="FF0000"/>
                </a:solidFill>
                <a:latin typeface="Times New Roman" pitchFamily="18" charset="0"/>
                <a:ea typeface="宋体" pitchFamily="2" charset="-122"/>
                <a:cs typeface="Times New Roman" pitchFamily="18" charset="0"/>
              </a:rPr>
              <a:t>	</a:t>
            </a:r>
            <a:r>
              <a:rPr lang="en-US" altLang="zh-CN" sz="2400" dirty="0" smtClean="0">
                <a:solidFill>
                  <a:srgbClr val="FF0000"/>
                </a:solidFill>
                <a:latin typeface="Times New Roman" pitchFamily="18" charset="0"/>
                <a:ea typeface="宋体" pitchFamily="2" charset="-122"/>
                <a:cs typeface="Times New Roman" pitchFamily="18" charset="0"/>
              </a:rPr>
              <a:t>return ‘error’</a:t>
            </a:r>
          </a:p>
          <a:p>
            <a:r>
              <a:rPr lang="en-US" altLang="zh-CN" sz="2400" dirty="0" smtClean="0">
                <a:solidFill>
                  <a:srgbClr val="03001A"/>
                </a:solidFill>
                <a:latin typeface="Times New Roman" pitchFamily="18" charset="0"/>
                <a:ea typeface="宋体" pitchFamily="2" charset="-122"/>
                <a:cs typeface="Times New Roman" pitchFamily="18" charset="0"/>
              </a:rPr>
              <a:t>    if(</a:t>
            </a:r>
            <a:r>
              <a:rPr lang="en-US" altLang="zh-CN" sz="2400" dirty="0" err="1" smtClean="0">
                <a:solidFill>
                  <a:srgbClr val="03001A"/>
                </a:solidFill>
                <a:latin typeface="Times New Roman" pitchFamily="18" charset="0"/>
                <a:ea typeface="宋体" pitchFamily="2" charset="-122"/>
                <a:cs typeface="Times New Roman" pitchFamily="18" charset="0"/>
              </a:rPr>
              <a:t>isinstance</a:t>
            </a:r>
            <a:r>
              <a:rPr lang="en-US" altLang="zh-CN" sz="2400" dirty="0" smtClean="0">
                <a:solidFill>
                  <a:srgbClr val="03001A"/>
                </a:solidFill>
                <a:latin typeface="Times New Roman" pitchFamily="18" charset="0"/>
                <a:ea typeface="宋体" pitchFamily="2" charset="-122"/>
                <a:cs typeface="Times New Roman" pitchFamily="18" charset="0"/>
              </a:rPr>
              <a:t>(tree[‘child’][value],</a:t>
            </a:r>
            <a:r>
              <a:rPr lang="en-US" altLang="zh-CN" sz="2400" dirty="0" err="1" smtClean="0">
                <a:solidFill>
                  <a:srgbClr val="03001A"/>
                </a:solidFill>
                <a:latin typeface="Times New Roman" pitchFamily="18" charset="0"/>
                <a:ea typeface="宋体" pitchFamily="2" charset="-122"/>
                <a:cs typeface="Times New Roman" pitchFamily="18" charset="0"/>
              </a:rPr>
              <a:t>dict</a:t>
            </a:r>
            <a:r>
              <a:rPr lang="en-US" altLang="zh-CN" sz="2400" dirty="0" smtClean="0">
                <a:solidFill>
                  <a:srgbClr val="03001A"/>
                </a:solidFill>
                <a:latin typeface="Times New Roman" pitchFamily="18" charset="0"/>
                <a:ea typeface="宋体" pitchFamily="2" charset="-122"/>
                <a:cs typeface="Times New Roman" pitchFamily="18" charset="0"/>
              </a:rPr>
              <a:t>)):</a:t>
            </a:r>
          </a:p>
          <a:p>
            <a:r>
              <a:rPr lang="en-US" altLang="zh-CN" sz="2400" dirty="0">
                <a:solidFill>
                  <a:srgbClr val="03001A"/>
                </a:solidFill>
                <a:latin typeface="Times New Roman" pitchFamily="18" charset="0"/>
                <a:ea typeface="宋体" pitchFamily="2" charset="-122"/>
                <a:cs typeface="Times New Roman" pitchFamily="18" charset="0"/>
              </a:rPr>
              <a:t>	</a:t>
            </a:r>
            <a:r>
              <a:rPr lang="en-US" altLang="zh-CN" sz="2400" dirty="0" smtClean="0">
                <a:solidFill>
                  <a:srgbClr val="03001A"/>
                </a:solidFill>
                <a:latin typeface="Times New Roman" pitchFamily="18" charset="0"/>
                <a:ea typeface="宋体" pitchFamily="2" charset="-122"/>
                <a:cs typeface="Times New Roman" pitchFamily="18" charset="0"/>
              </a:rPr>
              <a:t>tree=tree[‘child’][value]; predict(</a:t>
            </a:r>
            <a:r>
              <a:rPr lang="en-US" altLang="zh-CN" sz="2400" dirty="0" err="1" smtClean="0">
                <a:solidFill>
                  <a:srgbClr val="03001A"/>
                </a:solidFill>
                <a:latin typeface="Times New Roman" pitchFamily="18" charset="0"/>
                <a:ea typeface="宋体" pitchFamily="2" charset="-122"/>
                <a:cs typeface="Times New Roman" pitchFamily="18" charset="0"/>
              </a:rPr>
              <a:t>tree,example</a:t>
            </a:r>
            <a:r>
              <a:rPr lang="en-US" altLang="zh-CN" sz="2400" dirty="0" smtClean="0">
                <a:solidFill>
                  <a:srgbClr val="03001A"/>
                </a:solidFill>
                <a:latin typeface="Times New Roman" pitchFamily="18" charset="0"/>
                <a:ea typeface="宋体" pitchFamily="2" charset="-122"/>
                <a:cs typeface="Times New Roman" pitchFamily="18" charset="0"/>
              </a:rPr>
              <a:t>)</a:t>
            </a:r>
          </a:p>
          <a:p>
            <a:r>
              <a:rPr lang="en-US" altLang="zh-CN" sz="2400" dirty="0">
                <a:solidFill>
                  <a:srgbClr val="03001A"/>
                </a:solidFill>
                <a:latin typeface="Times New Roman" pitchFamily="18" charset="0"/>
                <a:ea typeface="宋体" pitchFamily="2" charset="-122"/>
                <a:cs typeface="Times New Roman" pitchFamily="18" charset="0"/>
              </a:rPr>
              <a:t> </a:t>
            </a:r>
            <a:r>
              <a:rPr lang="en-US" altLang="zh-CN" sz="2400" dirty="0" smtClean="0">
                <a:solidFill>
                  <a:srgbClr val="03001A"/>
                </a:solidFill>
                <a:latin typeface="Times New Roman" pitchFamily="18" charset="0"/>
                <a:ea typeface="宋体" pitchFamily="2" charset="-122"/>
                <a:cs typeface="Times New Roman" pitchFamily="18" charset="0"/>
              </a:rPr>
              <a:t>  return tree[‘child’][value]</a:t>
            </a:r>
          </a:p>
        </p:txBody>
      </p:sp>
    </p:spTree>
    <p:extLst>
      <p:ext uri="{BB962C8B-B14F-4D97-AF65-F5344CB8AC3E}">
        <p14:creationId xmlns:p14="http://schemas.microsoft.com/office/powerpoint/2010/main" val="875117452"/>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a:solidFill>
                  <a:srgbClr val="03001A"/>
                </a:solidFill>
                <a:latin typeface="黑体" pitchFamily="49" charset="-122"/>
                <a:ea typeface="黑体" pitchFamily="49" charset="-122"/>
              </a:rPr>
              <a:t>总结</a:t>
            </a:r>
          </a:p>
        </p:txBody>
      </p:sp>
      <p:sp>
        <p:nvSpPr>
          <p:cNvPr id="5" name="TextBox 4"/>
          <p:cNvSpPr txBox="1"/>
          <p:nvPr/>
        </p:nvSpPr>
        <p:spPr>
          <a:xfrm>
            <a:off x="755575" y="1268760"/>
            <a:ext cx="8263801" cy="523220"/>
          </a:xfrm>
          <a:prstGeom prst="rect">
            <a:avLst/>
          </a:prstGeom>
          <a:noFill/>
        </p:spPr>
        <p:txBody>
          <a:bodyPr wrap="none" rtlCol="0">
            <a:spAutoFit/>
          </a:bodyPr>
          <a:lstStyle/>
          <a:p>
            <a:r>
              <a:rPr lang="zh-CN" altLang="en-US" sz="2800" dirty="0" smtClean="0">
                <a:solidFill>
                  <a:srgbClr val="03001A"/>
                </a:solidFill>
                <a:latin typeface="宋体" pitchFamily="2" charset="-122"/>
                <a:ea typeface="宋体" pitchFamily="2" charset="-122"/>
              </a:rPr>
              <a:t>一</a:t>
            </a:r>
            <a:r>
              <a:rPr lang="en-US" altLang="zh-CN" sz="2800" dirty="0" smtClean="0">
                <a:solidFill>
                  <a:srgbClr val="03001A"/>
                </a:solidFill>
                <a:latin typeface="宋体" pitchFamily="2" charset="-122"/>
                <a:ea typeface="宋体" pitchFamily="2" charset="-122"/>
              </a:rPr>
              <a:t>.</a:t>
            </a:r>
            <a:r>
              <a:rPr lang="zh-CN" altLang="en-US" sz="2800" dirty="0" smtClean="0">
                <a:solidFill>
                  <a:srgbClr val="03001A"/>
                </a:solidFill>
                <a:latin typeface="宋体" pitchFamily="2" charset="-122"/>
                <a:ea typeface="宋体" pitchFamily="2" charset="-122"/>
              </a:rPr>
              <a:t>如何通过标签判断一个样本集的不纯度：信息熵</a:t>
            </a:r>
            <a:endParaRPr lang="en-US" altLang="zh-CN" sz="2800" dirty="0" smtClean="0">
              <a:solidFill>
                <a:srgbClr val="03001A"/>
              </a:solidFill>
              <a:latin typeface="宋体" pitchFamily="2" charset="-122"/>
              <a:ea typeface="宋体" pitchFamily="2" charset="-122"/>
            </a:endParaRPr>
          </a:p>
        </p:txBody>
      </p:sp>
      <p:sp>
        <p:nvSpPr>
          <p:cNvPr id="20" name="TextBox 19"/>
          <p:cNvSpPr txBox="1"/>
          <p:nvPr/>
        </p:nvSpPr>
        <p:spPr>
          <a:xfrm>
            <a:off x="755575" y="2996952"/>
            <a:ext cx="8545929" cy="2677656"/>
          </a:xfrm>
          <a:prstGeom prst="rect">
            <a:avLst/>
          </a:prstGeom>
          <a:noFill/>
        </p:spPr>
        <p:txBody>
          <a:bodyPr wrap="none" rtlCol="0">
            <a:spAutoFit/>
          </a:bodyPr>
          <a:lstStyle/>
          <a:p>
            <a:r>
              <a:rPr lang="zh-CN" altLang="en-US" sz="2800" dirty="0" smtClean="0">
                <a:solidFill>
                  <a:srgbClr val="03001A"/>
                </a:solidFill>
                <a:latin typeface="宋体" pitchFamily="2" charset="-122"/>
                <a:ea typeface="宋体" pitchFamily="2" charset="-122"/>
              </a:rPr>
              <a:t>二</a:t>
            </a:r>
            <a:r>
              <a:rPr lang="en-US" altLang="zh-CN" sz="2800" dirty="0" smtClean="0">
                <a:solidFill>
                  <a:srgbClr val="03001A"/>
                </a:solidFill>
                <a:latin typeface="宋体" pitchFamily="2" charset="-122"/>
                <a:ea typeface="宋体" pitchFamily="2" charset="-122"/>
              </a:rPr>
              <a:t>.ID3</a:t>
            </a:r>
            <a:r>
              <a:rPr lang="zh-CN" altLang="en-US" sz="2800" dirty="0" smtClean="0">
                <a:solidFill>
                  <a:srgbClr val="03001A"/>
                </a:solidFill>
                <a:latin typeface="宋体" pitchFamily="2" charset="-122"/>
                <a:ea typeface="宋体" pitchFamily="2" charset="-122"/>
              </a:rPr>
              <a:t>算法如何选择最优的特征进行划分：</a:t>
            </a:r>
            <a:endParaRPr lang="en-US" altLang="zh-CN" sz="2800" dirty="0" smtClean="0">
              <a:solidFill>
                <a:srgbClr val="03001A"/>
              </a:solidFill>
              <a:latin typeface="宋体" pitchFamily="2" charset="-122"/>
              <a:ea typeface="宋体" pitchFamily="2" charset="-122"/>
            </a:endParaRPr>
          </a:p>
          <a:p>
            <a:r>
              <a:rPr lang="en-US" altLang="zh-CN" sz="2800" dirty="0">
                <a:solidFill>
                  <a:srgbClr val="03001A"/>
                </a:solidFill>
                <a:latin typeface="宋体" pitchFamily="2" charset="-122"/>
                <a:ea typeface="宋体" pitchFamily="2" charset="-122"/>
              </a:rPr>
              <a:t>	</a:t>
            </a:r>
            <a:r>
              <a:rPr lang="zh-CN" altLang="en-US" sz="2800" dirty="0" smtClean="0">
                <a:solidFill>
                  <a:srgbClr val="03001A"/>
                </a:solidFill>
                <a:latin typeface="宋体" pitchFamily="2" charset="-122"/>
                <a:ea typeface="宋体" pitchFamily="2" charset="-122"/>
              </a:rPr>
              <a:t>条件熵和信息增益</a:t>
            </a:r>
            <a:endParaRPr lang="en-US" altLang="zh-CN" sz="2800" dirty="0" smtClean="0">
              <a:solidFill>
                <a:srgbClr val="03001A"/>
              </a:solidFill>
              <a:latin typeface="宋体" pitchFamily="2" charset="-122"/>
              <a:ea typeface="宋体" pitchFamily="2" charset="-122"/>
            </a:endParaRPr>
          </a:p>
          <a:p>
            <a:pPr indent="457200"/>
            <a:r>
              <a:rPr lang="en-US" altLang="zh-CN" sz="2800" dirty="0" smtClean="0">
                <a:solidFill>
                  <a:srgbClr val="03001A"/>
                </a:solidFill>
                <a:latin typeface="宋体" pitchFamily="2" charset="-122"/>
                <a:ea typeface="宋体" pitchFamily="2" charset="-122"/>
              </a:rPr>
              <a:t>1.</a:t>
            </a:r>
            <a:r>
              <a:rPr lang="zh-CN" altLang="en-US" sz="2800" dirty="0" smtClean="0">
                <a:solidFill>
                  <a:srgbClr val="03001A"/>
                </a:solidFill>
                <a:latin typeface="宋体" pitchFamily="2" charset="-122"/>
                <a:ea typeface="宋体" pitchFamily="2" charset="-122"/>
              </a:rPr>
              <a:t>计算整体样本的信息熵</a:t>
            </a:r>
            <a:endParaRPr lang="en-US" altLang="zh-CN" sz="2800" dirty="0" smtClean="0">
              <a:solidFill>
                <a:srgbClr val="03001A"/>
              </a:solidFill>
              <a:latin typeface="宋体" pitchFamily="2" charset="-122"/>
              <a:ea typeface="宋体" pitchFamily="2" charset="-122"/>
            </a:endParaRPr>
          </a:p>
          <a:p>
            <a:pPr indent="457200"/>
            <a:r>
              <a:rPr lang="en-US" altLang="zh-CN" sz="2800" dirty="0" smtClean="0">
                <a:solidFill>
                  <a:srgbClr val="03001A"/>
                </a:solidFill>
                <a:latin typeface="宋体" pitchFamily="2" charset="-122"/>
                <a:ea typeface="宋体" pitchFamily="2" charset="-122"/>
              </a:rPr>
              <a:t>2.</a:t>
            </a:r>
            <a:r>
              <a:rPr lang="zh-CN" altLang="en-US" sz="2800" dirty="0" smtClean="0">
                <a:solidFill>
                  <a:srgbClr val="03001A"/>
                </a:solidFill>
                <a:latin typeface="宋体" pitchFamily="2" charset="-122"/>
                <a:ea typeface="宋体" pitchFamily="2" charset="-122"/>
              </a:rPr>
              <a:t>通过特征索引，特征取值对样本集进行划分</a:t>
            </a:r>
            <a:endParaRPr lang="en-US" altLang="zh-CN" sz="2800" dirty="0" smtClean="0">
              <a:solidFill>
                <a:srgbClr val="03001A"/>
              </a:solidFill>
              <a:latin typeface="宋体" pitchFamily="2" charset="-122"/>
              <a:ea typeface="宋体" pitchFamily="2" charset="-122"/>
            </a:endParaRPr>
          </a:p>
          <a:p>
            <a:pPr indent="457200"/>
            <a:r>
              <a:rPr lang="en-US" altLang="zh-CN" sz="2800" dirty="0" smtClean="0">
                <a:solidFill>
                  <a:srgbClr val="03001A"/>
                </a:solidFill>
                <a:latin typeface="宋体" pitchFamily="2" charset="-122"/>
                <a:ea typeface="宋体" pitchFamily="2" charset="-122"/>
              </a:rPr>
              <a:t>3.</a:t>
            </a:r>
            <a:r>
              <a:rPr lang="zh-CN" altLang="en-US" sz="2800" dirty="0" smtClean="0">
                <a:solidFill>
                  <a:srgbClr val="03001A"/>
                </a:solidFill>
                <a:latin typeface="宋体" pitchFamily="2" charset="-122"/>
                <a:ea typeface="宋体" pitchFamily="2" charset="-122"/>
              </a:rPr>
              <a:t>计算条件熵并进行累加</a:t>
            </a:r>
            <a:endParaRPr lang="en-US" altLang="zh-CN" sz="2800" dirty="0" smtClean="0">
              <a:solidFill>
                <a:srgbClr val="03001A"/>
              </a:solidFill>
              <a:latin typeface="宋体" pitchFamily="2" charset="-122"/>
              <a:ea typeface="宋体" pitchFamily="2" charset="-122"/>
            </a:endParaRPr>
          </a:p>
          <a:p>
            <a:pPr indent="457200"/>
            <a:r>
              <a:rPr lang="en-US" altLang="zh-CN" sz="2800" dirty="0" smtClean="0">
                <a:solidFill>
                  <a:srgbClr val="03001A"/>
                </a:solidFill>
                <a:latin typeface="宋体" pitchFamily="2" charset="-122"/>
                <a:ea typeface="宋体" pitchFamily="2" charset="-122"/>
              </a:rPr>
              <a:t>4.</a:t>
            </a:r>
            <a:r>
              <a:rPr lang="zh-CN" altLang="en-US" sz="2800" dirty="0" smtClean="0">
                <a:solidFill>
                  <a:srgbClr val="03001A"/>
                </a:solidFill>
                <a:latin typeface="宋体" pitchFamily="2" charset="-122"/>
                <a:ea typeface="宋体" pitchFamily="2" charset="-122"/>
              </a:rPr>
              <a:t>计算信息增益并获得最大增益与</a:t>
            </a:r>
            <a:r>
              <a:rPr lang="zh-CN" altLang="en-US" sz="2800" dirty="0">
                <a:solidFill>
                  <a:srgbClr val="03001A"/>
                </a:solidFill>
                <a:latin typeface="宋体" pitchFamily="2" charset="-122"/>
                <a:ea typeface="宋体" pitchFamily="2" charset="-122"/>
              </a:rPr>
              <a:t>对应</a:t>
            </a:r>
            <a:r>
              <a:rPr lang="zh-CN" altLang="en-US" sz="2800" dirty="0" smtClean="0">
                <a:solidFill>
                  <a:srgbClr val="03001A"/>
                </a:solidFill>
                <a:latin typeface="宋体" pitchFamily="2" charset="-122"/>
                <a:ea typeface="宋体" pitchFamily="2" charset="-122"/>
              </a:rPr>
              <a:t>的特征索引</a:t>
            </a:r>
            <a:endParaRPr lang="en-US" altLang="zh-CN" sz="2800" dirty="0" smtClean="0">
              <a:solidFill>
                <a:srgbClr val="03001A"/>
              </a:solidFill>
              <a:latin typeface="宋体" pitchFamily="2" charset="-122"/>
              <a:ea typeface="宋体" pitchFamily="2" charset="-122"/>
            </a:endParaRPr>
          </a:p>
        </p:txBody>
      </p:sp>
    </p:spTree>
    <p:extLst>
      <p:ext uri="{BB962C8B-B14F-4D97-AF65-F5344CB8AC3E}">
        <p14:creationId xmlns:p14="http://schemas.microsoft.com/office/powerpoint/2010/main" val="1787858653"/>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a:solidFill>
                  <a:srgbClr val="03001A"/>
                </a:solidFill>
                <a:latin typeface="黑体" pitchFamily="49" charset="-122"/>
                <a:ea typeface="黑体" pitchFamily="49" charset="-122"/>
              </a:rPr>
              <a:t>总结</a:t>
            </a:r>
          </a:p>
        </p:txBody>
      </p:sp>
      <p:sp>
        <p:nvSpPr>
          <p:cNvPr id="24" name="TextBox 23"/>
          <p:cNvSpPr txBox="1"/>
          <p:nvPr/>
        </p:nvSpPr>
        <p:spPr>
          <a:xfrm>
            <a:off x="539552" y="3697868"/>
            <a:ext cx="6647974" cy="523220"/>
          </a:xfrm>
          <a:prstGeom prst="rect">
            <a:avLst/>
          </a:prstGeom>
          <a:noFill/>
        </p:spPr>
        <p:txBody>
          <a:bodyPr wrap="none" rtlCol="0">
            <a:spAutoFit/>
          </a:bodyPr>
          <a:lstStyle/>
          <a:p>
            <a:r>
              <a:rPr lang="zh-CN" altLang="en-US" sz="2800" dirty="0" smtClean="0">
                <a:solidFill>
                  <a:srgbClr val="03001A"/>
                </a:solidFill>
                <a:latin typeface="宋体" pitchFamily="2" charset="-122"/>
                <a:ea typeface="宋体" pitchFamily="2" charset="-122"/>
              </a:rPr>
              <a:t>四</a:t>
            </a:r>
            <a:r>
              <a:rPr lang="en-US" altLang="zh-CN" sz="2800" dirty="0" smtClean="0">
                <a:solidFill>
                  <a:srgbClr val="03001A"/>
                </a:solidFill>
                <a:latin typeface="宋体" pitchFamily="2" charset="-122"/>
                <a:ea typeface="宋体" pitchFamily="2" charset="-122"/>
              </a:rPr>
              <a:t>.ID3</a:t>
            </a:r>
            <a:r>
              <a:rPr lang="zh-CN" altLang="en-US" sz="2800" dirty="0" smtClean="0">
                <a:solidFill>
                  <a:srgbClr val="03001A"/>
                </a:solidFill>
                <a:latin typeface="宋体" pitchFamily="2" charset="-122"/>
                <a:ea typeface="宋体" pitchFamily="2" charset="-122"/>
              </a:rPr>
              <a:t>进行预测：通过递归找到叶子节点</a:t>
            </a:r>
            <a:endParaRPr lang="en-US" altLang="zh-CN" sz="2800" dirty="0" smtClean="0">
              <a:solidFill>
                <a:srgbClr val="03001A"/>
              </a:solidFill>
              <a:latin typeface="宋体" pitchFamily="2" charset="-122"/>
              <a:ea typeface="宋体" pitchFamily="2" charset="-122"/>
            </a:endParaRPr>
          </a:p>
        </p:txBody>
      </p:sp>
      <p:sp>
        <p:nvSpPr>
          <p:cNvPr id="4" name="标题 1"/>
          <p:cNvSpPr txBox="1">
            <a:spLocks/>
          </p:cNvSpPr>
          <p:nvPr/>
        </p:nvSpPr>
        <p:spPr>
          <a:xfrm>
            <a:off x="539552" y="4768924"/>
            <a:ext cx="8230553" cy="504056"/>
          </a:xfrm>
          <a:prstGeom prst="rect">
            <a:avLst/>
          </a:prstGeom>
        </p:spPr>
        <p:txBody>
          <a:bodyPr/>
          <a:lstStyle>
            <a:lvl1pPr algn="l" rtl="0" fontAlgn="base">
              <a:lnSpc>
                <a:spcPct val="80000"/>
              </a:lnSpc>
              <a:spcBef>
                <a:spcPct val="0"/>
              </a:spcBef>
              <a:spcAft>
                <a:spcPct val="0"/>
              </a:spcAft>
              <a:defRPr sz="3600" kern="1200">
                <a:solidFill>
                  <a:schemeClr val="accent1"/>
                </a:solidFill>
                <a:latin typeface="+mj-lt"/>
                <a:ea typeface="+mj-ea"/>
                <a:cs typeface="+mj-cs"/>
              </a:defRPr>
            </a:lvl1pPr>
            <a:lvl2pPr algn="l" rtl="0" fontAlgn="base">
              <a:lnSpc>
                <a:spcPct val="80000"/>
              </a:lnSpc>
              <a:spcBef>
                <a:spcPct val="0"/>
              </a:spcBef>
              <a:spcAft>
                <a:spcPct val="0"/>
              </a:spcAft>
              <a:defRPr sz="3600">
                <a:solidFill>
                  <a:schemeClr val="accent1"/>
                </a:solidFill>
                <a:latin typeface="Corbel" pitchFamily="34" charset="0"/>
              </a:defRPr>
            </a:lvl2pPr>
            <a:lvl3pPr algn="l" rtl="0" fontAlgn="base">
              <a:lnSpc>
                <a:spcPct val="80000"/>
              </a:lnSpc>
              <a:spcBef>
                <a:spcPct val="0"/>
              </a:spcBef>
              <a:spcAft>
                <a:spcPct val="0"/>
              </a:spcAft>
              <a:defRPr sz="3600">
                <a:solidFill>
                  <a:schemeClr val="accent1"/>
                </a:solidFill>
                <a:latin typeface="Corbel" pitchFamily="34" charset="0"/>
              </a:defRPr>
            </a:lvl3pPr>
            <a:lvl4pPr algn="l" rtl="0" fontAlgn="base">
              <a:lnSpc>
                <a:spcPct val="80000"/>
              </a:lnSpc>
              <a:spcBef>
                <a:spcPct val="0"/>
              </a:spcBef>
              <a:spcAft>
                <a:spcPct val="0"/>
              </a:spcAft>
              <a:defRPr sz="3600">
                <a:solidFill>
                  <a:schemeClr val="accent1"/>
                </a:solidFill>
                <a:latin typeface="Corbel" pitchFamily="34" charset="0"/>
              </a:defRPr>
            </a:lvl4pPr>
            <a:lvl5pPr algn="l" rtl="0" fontAlgn="base">
              <a:lnSpc>
                <a:spcPct val="80000"/>
              </a:lnSpc>
              <a:spcBef>
                <a:spcPct val="0"/>
              </a:spcBef>
              <a:spcAft>
                <a:spcPct val="0"/>
              </a:spcAft>
              <a:defRPr sz="3600">
                <a:solidFill>
                  <a:schemeClr val="accent1"/>
                </a:solidFill>
                <a:latin typeface="Corbel" pitchFamily="34" charset="0"/>
              </a:defRPr>
            </a:lvl5pPr>
            <a:lvl6pPr marL="457200" algn="l" rtl="0" fontAlgn="base">
              <a:lnSpc>
                <a:spcPct val="80000"/>
              </a:lnSpc>
              <a:spcBef>
                <a:spcPct val="0"/>
              </a:spcBef>
              <a:spcAft>
                <a:spcPct val="0"/>
              </a:spcAft>
              <a:defRPr sz="3600">
                <a:solidFill>
                  <a:schemeClr val="accent1"/>
                </a:solidFill>
                <a:latin typeface="Corbel" pitchFamily="34" charset="0"/>
              </a:defRPr>
            </a:lvl6pPr>
            <a:lvl7pPr marL="914400" algn="l" rtl="0" fontAlgn="base">
              <a:lnSpc>
                <a:spcPct val="80000"/>
              </a:lnSpc>
              <a:spcBef>
                <a:spcPct val="0"/>
              </a:spcBef>
              <a:spcAft>
                <a:spcPct val="0"/>
              </a:spcAft>
              <a:defRPr sz="3600">
                <a:solidFill>
                  <a:schemeClr val="accent1"/>
                </a:solidFill>
                <a:latin typeface="Corbel" pitchFamily="34" charset="0"/>
              </a:defRPr>
            </a:lvl7pPr>
            <a:lvl8pPr marL="1371600" algn="l" rtl="0" fontAlgn="base">
              <a:lnSpc>
                <a:spcPct val="80000"/>
              </a:lnSpc>
              <a:spcBef>
                <a:spcPct val="0"/>
              </a:spcBef>
              <a:spcAft>
                <a:spcPct val="0"/>
              </a:spcAft>
              <a:defRPr sz="3600">
                <a:solidFill>
                  <a:schemeClr val="accent1"/>
                </a:solidFill>
                <a:latin typeface="Corbel" pitchFamily="34" charset="0"/>
              </a:defRPr>
            </a:lvl8pPr>
            <a:lvl9pPr marL="1828800" algn="l" rtl="0" fontAlgn="base">
              <a:lnSpc>
                <a:spcPct val="80000"/>
              </a:lnSpc>
              <a:spcBef>
                <a:spcPct val="0"/>
              </a:spcBef>
              <a:spcAft>
                <a:spcPct val="0"/>
              </a:spcAft>
              <a:defRPr sz="3600">
                <a:solidFill>
                  <a:schemeClr val="accent1"/>
                </a:solidFill>
                <a:latin typeface="Corbel" pitchFamily="34" charset="0"/>
              </a:defRPr>
            </a:lvl9pPr>
          </a:lstStyle>
          <a:p>
            <a:r>
              <a:rPr lang="en-US" altLang="zh-CN" sz="2800" dirty="0" smtClean="0">
                <a:solidFill>
                  <a:srgbClr val="03001A"/>
                </a:solidFill>
                <a:latin typeface="宋体" pitchFamily="2" charset="-122"/>
                <a:ea typeface="宋体" pitchFamily="2" charset="-122"/>
              </a:rPr>
              <a:t>ID3 </a:t>
            </a:r>
            <a:r>
              <a:rPr lang="zh-CN" altLang="en-US" sz="2800" dirty="0" smtClean="0">
                <a:solidFill>
                  <a:srgbClr val="03001A"/>
                </a:solidFill>
                <a:latin typeface="宋体" pitchFamily="2" charset="-122"/>
                <a:ea typeface="宋体" pitchFamily="2" charset="-122"/>
              </a:rPr>
              <a:t>算法的不足</a:t>
            </a:r>
            <a:r>
              <a:rPr lang="en-US" altLang="zh-CN" sz="2800" dirty="0" smtClean="0">
                <a:solidFill>
                  <a:srgbClr val="03001A"/>
                </a:solidFill>
                <a:latin typeface="宋体" pitchFamily="2" charset="-122"/>
                <a:ea typeface="宋体" pitchFamily="2" charset="-122"/>
              </a:rPr>
              <a:t>:</a:t>
            </a:r>
          </a:p>
        </p:txBody>
      </p:sp>
      <p:sp>
        <p:nvSpPr>
          <p:cNvPr id="3" name="矩形 2"/>
          <p:cNvSpPr/>
          <p:nvPr/>
        </p:nvSpPr>
        <p:spPr>
          <a:xfrm>
            <a:off x="725845" y="5272980"/>
            <a:ext cx="4572000" cy="830997"/>
          </a:xfrm>
          <a:prstGeom prst="rect">
            <a:avLst/>
          </a:prstGeom>
        </p:spPr>
        <p:txBody>
          <a:bodyPr>
            <a:spAutoFit/>
          </a:bodyPr>
          <a:lstStyle/>
          <a:p>
            <a:r>
              <a:rPr lang="en-US" altLang="zh-CN" sz="2400" dirty="0">
                <a:solidFill>
                  <a:srgbClr val="03001A"/>
                </a:solidFill>
                <a:latin typeface="宋体" pitchFamily="2" charset="-122"/>
                <a:ea typeface="宋体" pitchFamily="2" charset="-122"/>
              </a:rPr>
              <a:t>1.</a:t>
            </a:r>
            <a:r>
              <a:rPr lang="zh-CN" altLang="en-US" sz="2400" dirty="0">
                <a:solidFill>
                  <a:srgbClr val="03001A"/>
                </a:solidFill>
                <a:latin typeface="宋体" pitchFamily="2" charset="-122"/>
                <a:ea typeface="宋体" pitchFamily="2" charset="-122"/>
              </a:rPr>
              <a:t>只能处理离散型性特征</a:t>
            </a:r>
            <a:endParaRPr lang="en-US" altLang="zh-CN" sz="2400" dirty="0">
              <a:solidFill>
                <a:srgbClr val="03001A"/>
              </a:solidFill>
              <a:latin typeface="宋体" pitchFamily="2" charset="-122"/>
              <a:ea typeface="宋体" pitchFamily="2" charset="-122"/>
            </a:endParaRPr>
          </a:p>
          <a:p>
            <a:r>
              <a:rPr lang="en-US" altLang="zh-CN" sz="2400" dirty="0">
                <a:solidFill>
                  <a:srgbClr val="03001A"/>
                </a:solidFill>
                <a:latin typeface="宋体" pitchFamily="2" charset="-122"/>
                <a:ea typeface="宋体" pitchFamily="2" charset="-122"/>
              </a:rPr>
              <a:t>2.</a:t>
            </a:r>
            <a:r>
              <a:rPr lang="zh-CN" altLang="en-US" sz="2400" dirty="0">
                <a:solidFill>
                  <a:srgbClr val="03001A"/>
                </a:solidFill>
                <a:latin typeface="宋体" pitchFamily="2" charset="-122"/>
                <a:ea typeface="宋体" pitchFamily="2" charset="-122"/>
              </a:rPr>
              <a:t>只能处理分类问题</a:t>
            </a:r>
          </a:p>
        </p:txBody>
      </p:sp>
      <p:sp>
        <p:nvSpPr>
          <p:cNvPr id="6" name="TextBox 5"/>
          <p:cNvSpPr txBox="1"/>
          <p:nvPr/>
        </p:nvSpPr>
        <p:spPr>
          <a:xfrm>
            <a:off x="539552" y="884327"/>
            <a:ext cx="8443337" cy="2677656"/>
          </a:xfrm>
          <a:prstGeom prst="rect">
            <a:avLst/>
          </a:prstGeom>
          <a:noFill/>
        </p:spPr>
        <p:txBody>
          <a:bodyPr wrap="none" rtlCol="0">
            <a:spAutoFit/>
          </a:bodyPr>
          <a:lstStyle/>
          <a:p>
            <a:r>
              <a:rPr lang="zh-CN" altLang="en-US" sz="2800" dirty="0">
                <a:solidFill>
                  <a:srgbClr val="03001A"/>
                </a:solidFill>
                <a:latin typeface="宋体" pitchFamily="2" charset="-122"/>
                <a:ea typeface="宋体" pitchFamily="2" charset="-122"/>
              </a:rPr>
              <a:t>三</a:t>
            </a:r>
            <a:r>
              <a:rPr lang="en-US" altLang="zh-CN" sz="2800" dirty="0" smtClean="0">
                <a:solidFill>
                  <a:srgbClr val="03001A"/>
                </a:solidFill>
                <a:latin typeface="宋体" pitchFamily="2" charset="-122"/>
                <a:ea typeface="宋体" pitchFamily="2" charset="-122"/>
              </a:rPr>
              <a:t>.ID3</a:t>
            </a:r>
            <a:r>
              <a:rPr lang="zh-CN" altLang="en-US" sz="2800" dirty="0" smtClean="0">
                <a:solidFill>
                  <a:srgbClr val="03001A"/>
                </a:solidFill>
                <a:latin typeface="宋体" pitchFamily="2" charset="-122"/>
                <a:ea typeface="宋体" pitchFamily="2" charset="-122"/>
              </a:rPr>
              <a:t>算法递归建树：终止条件、递归过程、树结构</a:t>
            </a:r>
            <a:endParaRPr lang="en-US" altLang="zh-CN" sz="2800" dirty="0" smtClean="0">
              <a:solidFill>
                <a:srgbClr val="03001A"/>
              </a:solidFill>
              <a:latin typeface="宋体" pitchFamily="2" charset="-122"/>
              <a:ea typeface="宋体" pitchFamily="2" charset="-122"/>
            </a:endParaRPr>
          </a:p>
          <a:p>
            <a:pPr indent="457200"/>
            <a:r>
              <a:rPr lang="en-US" altLang="zh-CN" sz="2800" dirty="0" smtClean="0">
                <a:solidFill>
                  <a:srgbClr val="03001A"/>
                </a:solidFill>
                <a:latin typeface="宋体" pitchFamily="2" charset="-122"/>
                <a:ea typeface="宋体" pitchFamily="2" charset="-122"/>
              </a:rPr>
              <a:t>1.</a:t>
            </a:r>
            <a:r>
              <a:rPr lang="zh-CN" altLang="en-US" sz="2800" dirty="0" smtClean="0">
                <a:solidFill>
                  <a:srgbClr val="03001A"/>
                </a:solidFill>
                <a:latin typeface="宋体" pitchFamily="2" charset="-122"/>
                <a:ea typeface="宋体" pitchFamily="2" charset="-122"/>
              </a:rPr>
              <a:t>要维护一个特征索引列表</a:t>
            </a:r>
            <a:endParaRPr lang="en-US" altLang="zh-CN" sz="2800" dirty="0" smtClean="0">
              <a:solidFill>
                <a:srgbClr val="03001A"/>
              </a:solidFill>
              <a:latin typeface="宋体" pitchFamily="2" charset="-122"/>
              <a:ea typeface="宋体" pitchFamily="2" charset="-122"/>
            </a:endParaRPr>
          </a:p>
          <a:p>
            <a:pPr indent="457200"/>
            <a:r>
              <a:rPr lang="en-US" altLang="zh-CN" sz="2800" dirty="0" smtClean="0">
                <a:solidFill>
                  <a:srgbClr val="03001A"/>
                </a:solidFill>
                <a:latin typeface="宋体" pitchFamily="2" charset="-122"/>
                <a:ea typeface="宋体" pitchFamily="2" charset="-122"/>
              </a:rPr>
              <a:t>2.</a:t>
            </a:r>
            <a:r>
              <a:rPr lang="zh-CN" altLang="en-US" sz="2800" dirty="0" smtClean="0">
                <a:solidFill>
                  <a:srgbClr val="03001A"/>
                </a:solidFill>
                <a:latin typeface="宋体" pitchFamily="2" charset="-122"/>
                <a:ea typeface="宋体" pitchFamily="2" charset="-122"/>
              </a:rPr>
              <a:t>要有一个决策节点变叶子节点的函数</a:t>
            </a:r>
            <a:endParaRPr lang="en-US" altLang="zh-CN" sz="2800" dirty="0" smtClean="0">
              <a:solidFill>
                <a:srgbClr val="03001A"/>
              </a:solidFill>
              <a:latin typeface="宋体" pitchFamily="2" charset="-122"/>
              <a:ea typeface="宋体" pitchFamily="2" charset="-122"/>
            </a:endParaRPr>
          </a:p>
          <a:p>
            <a:pPr indent="457200"/>
            <a:r>
              <a:rPr lang="en-US" altLang="zh-CN" sz="2800" dirty="0" smtClean="0">
                <a:solidFill>
                  <a:srgbClr val="03001A"/>
                </a:solidFill>
                <a:latin typeface="宋体" pitchFamily="2" charset="-122"/>
                <a:ea typeface="宋体" pitchFamily="2" charset="-122"/>
              </a:rPr>
              <a:t>3.</a:t>
            </a:r>
            <a:r>
              <a:rPr lang="zh-CN" altLang="en-US" sz="2800" dirty="0" smtClean="0">
                <a:solidFill>
                  <a:srgbClr val="03001A"/>
                </a:solidFill>
                <a:latin typeface="宋体" pitchFamily="2" charset="-122"/>
                <a:ea typeface="宋体" pitchFamily="2" charset="-122"/>
              </a:rPr>
              <a:t>保存的树信息包括：</a:t>
            </a:r>
            <a:endParaRPr lang="en-US" altLang="zh-CN" sz="2800" dirty="0" smtClean="0">
              <a:solidFill>
                <a:srgbClr val="03001A"/>
              </a:solidFill>
              <a:latin typeface="宋体" pitchFamily="2" charset="-122"/>
              <a:ea typeface="宋体" pitchFamily="2" charset="-122"/>
            </a:endParaRPr>
          </a:p>
          <a:p>
            <a:pPr indent="457200"/>
            <a:r>
              <a:rPr lang="en-US" altLang="zh-CN" sz="2800" dirty="0" smtClean="0">
                <a:solidFill>
                  <a:srgbClr val="03001A"/>
                </a:solidFill>
                <a:latin typeface="宋体" pitchFamily="2" charset="-122"/>
                <a:ea typeface="宋体" pitchFamily="2" charset="-122"/>
              </a:rPr>
              <a:t>  {</a:t>
            </a:r>
            <a:r>
              <a:rPr lang="zh-CN" altLang="en-US" sz="2800" dirty="0" smtClean="0">
                <a:solidFill>
                  <a:srgbClr val="03001A"/>
                </a:solidFill>
                <a:latin typeface="宋体" pitchFamily="2" charset="-122"/>
                <a:ea typeface="宋体" pitchFamily="2" charset="-122"/>
              </a:rPr>
              <a:t>特征</a:t>
            </a:r>
            <a:r>
              <a:rPr lang="zh-CN" altLang="en-US" sz="2800" dirty="0">
                <a:solidFill>
                  <a:srgbClr val="03001A"/>
                </a:solidFill>
                <a:latin typeface="宋体" pitchFamily="2" charset="-122"/>
                <a:ea typeface="宋体" pitchFamily="2" charset="-122"/>
              </a:rPr>
              <a:t>索引</a:t>
            </a:r>
            <a:r>
              <a:rPr lang="zh-CN" altLang="en-US" sz="2800" dirty="0" smtClean="0">
                <a:solidFill>
                  <a:srgbClr val="03001A"/>
                </a:solidFill>
                <a:latin typeface="宋体" pitchFamily="2" charset="-122"/>
                <a:ea typeface="宋体" pitchFamily="2" charset="-122"/>
              </a:rPr>
              <a:t>：</a:t>
            </a:r>
            <a:r>
              <a:rPr lang="en-US" altLang="zh-CN" sz="2800" u="sng" dirty="0" smtClean="0">
                <a:solidFill>
                  <a:srgbClr val="03001A"/>
                </a:solidFill>
                <a:latin typeface="宋体" pitchFamily="2" charset="-122"/>
                <a:ea typeface="宋体" pitchFamily="2" charset="-122"/>
              </a:rPr>
              <a:t>___</a:t>
            </a:r>
            <a:r>
              <a:rPr lang="zh-CN" altLang="en-US" sz="2800" dirty="0" smtClean="0">
                <a:solidFill>
                  <a:srgbClr val="03001A"/>
                </a:solidFill>
                <a:latin typeface="宋体" pitchFamily="2" charset="-122"/>
                <a:ea typeface="宋体" pitchFamily="2" charset="-122"/>
              </a:rPr>
              <a:t>，</a:t>
            </a:r>
            <a:endParaRPr lang="en-US" altLang="zh-CN" sz="2800" dirty="0" smtClean="0">
              <a:solidFill>
                <a:srgbClr val="03001A"/>
              </a:solidFill>
              <a:latin typeface="宋体" pitchFamily="2" charset="-122"/>
              <a:ea typeface="宋体" pitchFamily="2" charset="-122"/>
            </a:endParaRPr>
          </a:p>
          <a:p>
            <a:pPr indent="457200"/>
            <a:r>
              <a:rPr lang="en-US" altLang="zh-CN" sz="2800" dirty="0">
                <a:solidFill>
                  <a:srgbClr val="03001A"/>
                </a:solidFill>
                <a:latin typeface="宋体" pitchFamily="2" charset="-122"/>
                <a:ea typeface="宋体" pitchFamily="2" charset="-122"/>
              </a:rPr>
              <a:t>	</a:t>
            </a:r>
            <a:r>
              <a:rPr lang="en-US" altLang="zh-CN" sz="2800" dirty="0" smtClean="0">
                <a:solidFill>
                  <a:srgbClr val="03001A"/>
                </a:solidFill>
                <a:latin typeface="宋体" pitchFamily="2" charset="-122"/>
                <a:ea typeface="宋体" pitchFamily="2" charset="-122"/>
              </a:rPr>
              <a:t>	</a:t>
            </a:r>
            <a:r>
              <a:rPr lang="zh-CN" altLang="en-US" sz="2800" dirty="0" smtClean="0">
                <a:solidFill>
                  <a:srgbClr val="03001A"/>
                </a:solidFill>
                <a:latin typeface="宋体" pitchFamily="2" charset="-122"/>
                <a:ea typeface="宋体" pitchFamily="2" charset="-122"/>
              </a:rPr>
              <a:t>子节点：</a:t>
            </a:r>
            <a:r>
              <a:rPr lang="en-US" altLang="zh-CN" sz="2800" dirty="0" smtClean="0">
                <a:solidFill>
                  <a:srgbClr val="03001A"/>
                </a:solidFill>
                <a:latin typeface="宋体" pitchFamily="2" charset="-122"/>
                <a:ea typeface="宋体" pitchFamily="2" charset="-122"/>
              </a:rPr>
              <a:t>{</a:t>
            </a:r>
            <a:r>
              <a:rPr lang="zh-CN" altLang="en-US" sz="2800" u="sng" dirty="0" smtClean="0">
                <a:solidFill>
                  <a:srgbClr val="03001A"/>
                </a:solidFill>
                <a:latin typeface="宋体" pitchFamily="2" charset="-122"/>
                <a:ea typeface="宋体" pitchFamily="2" charset="-122"/>
              </a:rPr>
              <a:t>以值为键的多棵子树</a:t>
            </a:r>
            <a:r>
              <a:rPr lang="en-US" altLang="zh-CN" sz="2800" dirty="0" smtClean="0">
                <a:solidFill>
                  <a:srgbClr val="03001A"/>
                </a:solidFill>
                <a:latin typeface="宋体" pitchFamily="2" charset="-122"/>
                <a:ea typeface="宋体" pitchFamily="2" charset="-122"/>
              </a:rPr>
              <a:t>}}</a:t>
            </a:r>
          </a:p>
        </p:txBody>
      </p:sp>
    </p:spTree>
    <p:extLst>
      <p:ext uri="{BB962C8B-B14F-4D97-AF65-F5344CB8AC3E}">
        <p14:creationId xmlns:p14="http://schemas.microsoft.com/office/powerpoint/2010/main" val="2309652173"/>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rgbClr val="03001A"/>
                </a:solidFill>
                <a:latin typeface="黑体" pitchFamily="49" charset="-122"/>
                <a:ea typeface="黑体" pitchFamily="49" charset="-122"/>
              </a:rPr>
              <a:t>1.1 </a:t>
            </a:r>
            <a:r>
              <a:rPr lang="zh-CN" altLang="en-US" sz="4000" b="1" dirty="0" smtClean="0">
                <a:solidFill>
                  <a:srgbClr val="03001A"/>
                </a:solidFill>
                <a:latin typeface="黑体" pitchFamily="49" charset="-122"/>
                <a:ea typeface="黑体" pitchFamily="49" charset="-122"/>
              </a:rPr>
              <a:t>决策树的结构</a:t>
            </a:r>
            <a:endParaRPr lang="zh-CN" altLang="en-US" sz="4000" b="1" dirty="0">
              <a:solidFill>
                <a:srgbClr val="03001A"/>
              </a:solidFill>
              <a:latin typeface="黑体" pitchFamily="49" charset="-122"/>
              <a:ea typeface="黑体" pitchFamily="49" charset="-122"/>
            </a:endParaRPr>
          </a:p>
        </p:txBody>
      </p:sp>
      <p:sp>
        <p:nvSpPr>
          <p:cNvPr id="6" name="文本占位符 8194"/>
          <p:cNvSpPr txBox="1">
            <a:spLocks noChangeArrowheads="1"/>
          </p:cNvSpPr>
          <p:nvPr/>
        </p:nvSpPr>
        <p:spPr bwMode="auto">
          <a:xfrm>
            <a:off x="4108020" y="1617366"/>
            <a:ext cx="5001567" cy="44656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buClr>
                <a:srgbClr val="404040"/>
              </a:buClr>
              <a:buFont typeface="Wingdings" pitchFamily="2" charset="2"/>
              <a:buNone/>
            </a:pPr>
            <a:r>
              <a:rPr kumimoji="1" lang="zh-CN" altLang="en-US" dirty="0">
                <a:solidFill>
                  <a:srgbClr val="03001A"/>
                </a:solidFill>
                <a:latin typeface="宋体" pitchFamily="2" charset="-122"/>
                <a:ea typeface="宋体" pitchFamily="2" charset="-122"/>
              </a:rPr>
              <a:t>决策树：以树状结构表示</a:t>
            </a:r>
            <a:r>
              <a:rPr kumimoji="1" lang="zh-CN" altLang="en-US" dirty="0" smtClean="0">
                <a:solidFill>
                  <a:srgbClr val="03001A"/>
                </a:solidFill>
                <a:latin typeface="宋体" pitchFamily="2" charset="-122"/>
                <a:ea typeface="宋体" pitchFamily="2" charset="-122"/>
              </a:rPr>
              <a:t>数据分类</a:t>
            </a:r>
            <a:r>
              <a:rPr kumimoji="1" lang="zh-CN" altLang="en-US" dirty="0">
                <a:solidFill>
                  <a:srgbClr val="03001A"/>
                </a:solidFill>
                <a:latin typeface="宋体" pitchFamily="2" charset="-122"/>
                <a:ea typeface="宋体" pitchFamily="2" charset="-122"/>
              </a:rPr>
              <a:t>或回归预测的结果。</a:t>
            </a:r>
          </a:p>
          <a:p>
            <a:pPr>
              <a:buClr>
                <a:srgbClr val="404040"/>
              </a:buClr>
              <a:buFont typeface="Wingdings" pitchFamily="2" charset="2"/>
              <a:buNone/>
            </a:pPr>
            <a:r>
              <a:rPr kumimoji="1" lang="en-US" altLang="zh-CN" dirty="0" smtClean="0">
                <a:solidFill>
                  <a:srgbClr val="03001A"/>
                </a:solidFill>
                <a:latin typeface="Times New Roman" pitchFamily="18" charset="0"/>
                <a:ea typeface="宋体" pitchFamily="2" charset="-122"/>
                <a:cs typeface="Times New Roman" pitchFamily="18" charset="0"/>
              </a:rPr>
              <a:t>1.</a:t>
            </a:r>
            <a:r>
              <a:rPr kumimoji="1" lang="zh-CN" altLang="en-US" dirty="0" smtClean="0">
                <a:solidFill>
                  <a:srgbClr val="03001A"/>
                </a:solidFill>
                <a:latin typeface="宋体" pitchFamily="2" charset="-122"/>
                <a:ea typeface="宋体" pitchFamily="2" charset="-122"/>
              </a:rPr>
              <a:t>根</a:t>
            </a:r>
            <a:r>
              <a:rPr kumimoji="1" lang="zh-CN" altLang="en-US" dirty="0">
                <a:solidFill>
                  <a:srgbClr val="03001A"/>
                </a:solidFill>
                <a:latin typeface="宋体" pitchFamily="2" charset="-122"/>
                <a:ea typeface="宋体" pitchFamily="2" charset="-122"/>
              </a:rPr>
              <a:t>节点</a:t>
            </a:r>
            <a:r>
              <a:rPr kumimoji="1" lang="en-US" altLang="zh-CN" dirty="0">
                <a:solidFill>
                  <a:srgbClr val="03001A"/>
                </a:solidFill>
                <a:latin typeface="宋体" pitchFamily="2" charset="-122"/>
                <a:ea typeface="宋体" pitchFamily="2" charset="-122"/>
              </a:rPr>
              <a:t>(</a:t>
            </a:r>
            <a:r>
              <a:rPr kumimoji="1" lang="zh-CN" altLang="en-US" dirty="0">
                <a:solidFill>
                  <a:srgbClr val="03001A"/>
                </a:solidFill>
                <a:latin typeface="宋体" pitchFamily="2" charset="-122"/>
                <a:ea typeface="宋体" pitchFamily="2" charset="-122"/>
              </a:rPr>
              <a:t>传入数据集的节点</a:t>
            </a:r>
            <a:r>
              <a:rPr kumimoji="1" lang="en-US" altLang="zh-CN" dirty="0">
                <a:solidFill>
                  <a:srgbClr val="03001A"/>
                </a:solidFill>
                <a:latin typeface="宋体" pitchFamily="2" charset="-122"/>
                <a:ea typeface="宋体" pitchFamily="2" charset="-122"/>
              </a:rPr>
              <a:t>)</a:t>
            </a:r>
            <a:endParaRPr kumimoji="1" lang="zh-CN" altLang="en-US" dirty="0">
              <a:solidFill>
                <a:srgbClr val="03001A"/>
              </a:solidFill>
              <a:latin typeface="宋体" pitchFamily="2" charset="-122"/>
              <a:ea typeface="宋体" pitchFamily="2" charset="-122"/>
            </a:endParaRPr>
          </a:p>
          <a:p>
            <a:pPr>
              <a:buClr>
                <a:srgbClr val="404040"/>
              </a:buClr>
              <a:buFont typeface="Wingdings" pitchFamily="2" charset="2"/>
              <a:buNone/>
            </a:pPr>
            <a:r>
              <a:rPr kumimoji="1" lang="en-US" altLang="zh-CN" dirty="0">
                <a:solidFill>
                  <a:srgbClr val="03001A"/>
                </a:solidFill>
                <a:latin typeface="Times New Roman" pitchFamily="18" charset="0"/>
                <a:ea typeface="宋体" pitchFamily="2" charset="-122"/>
                <a:cs typeface="Times New Roman" pitchFamily="18" charset="0"/>
              </a:rPr>
              <a:t>2.</a:t>
            </a:r>
            <a:r>
              <a:rPr kumimoji="1" lang="zh-CN" altLang="en-US" dirty="0" smtClean="0">
                <a:solidFill>
                  <a:srgbClr val="03001A"/>
                </a:solidFill>
                <a:latin typeface="宋体" pitchFamily="2" charset="-122"/>
                <a:ea typeface="宋体" pitchFamily="2" charset="-122"/>
              </a:rPr>
              <a:t>非</a:t>
            </a:r>
            <a:r>
              <a:rPr kumimoji="1" lang="zh-CN" altLang="en-US" dirty="0">
                <a:solidFill>
                  <a:srgbClr val="03001A"/>
                </a:solidFill>
                <a:latin typeface="宋体" pitchFamily="2" charset="-122"/>
                <a:ea typeface="宋体" pitchFamily="2" charset="-122"/>
              </a:rPr>
              <a:t>叶子节点（决策点</a:t>
            </a:r>
            <a:r>
              <a:rPr kumimoji="1" lang="zh-CN" altLang="en-US" dirty="0" smtClean="0">
                <a:solidFill>
                  <a:srgbClr val="03001A"/>
                </a:solidFill>
                <a:latin typeface="宋体" pitchFamily="2" charset="-122"/>
                <a:ea typeface="宋体" pitchFamily="2" charset="-122"/>
              </a:rPr>
              <a:t>）</a:t>
            </a:r>
            <a:endParaRPr kumimoji="1" lang="en-US" altLang="zh-CN" dirty="0" smtClean="0">
              <a:solidFill>
                <a:srgbClr val="03001A"/>
              </a:solidFill>
              <a:latin typeface="宋体" pitchFamily="2" charset="-122"/>
              <a:ea typeface="宋体" pitchFamily="2" charset="-122"/>
            </a:endParaRPr>
          </a:p>
          <a:p>
            <a:pPr>
              <a:buClr>
                <a:srgbClr val="404040"/>
              </a:buClr>
              <a:buFont typeface="Wingdings" pitchFamily="2" charset="2"/>
              <a:buNone/>
            </a:pPr>
            <a:r>
              <a:rPr kumimoji="1" lang="en-US" altLang="zh-CN" dirty="0">
                <a:solidFill>
                  <a:srgbClr val="03001A"/>
                </a:solidFill>
                <a:latin typeface="Times New Roman" pitchFamily="18" charset="0"/>
                <a:ea typeface="宋体" pitchFamily="2" charset="-122"/>
                <a:cs typeface="Times New Roman" pitchFamily="18" charset="0"/>
              </a:rPr>
              <a:t>3.</a:t>
            </a:r>
            <a:r>
              <a:rPr kumimoji="1" lang="zh-CN" altLang="en-US" sz="2800" dirty="0" smtClean="0">
                <a:solidFill>
                  <a:srgbClr val="03001A"/>
                </a:solidFill>
                <a:latin typeface="宋体" pitchFamily="2" charset="-122"/>
                <a:ea typeface="宋体" pitchFamily="2" charset="-122"/>
              </a:rPr>
              <a:t>叶子节点</a:t>
            </a:r>
            <a:endParaRPr kumimoji="1" lang="en-US" altLang="zh-CN" sz="2800" dirty="0" smtClean="0">
              <a:solidFill>
                <a:srgbClr val="03001A"/>
              </a:solidFill>
              <a:latin typeface="宋体" pitchFamily="2" charset="-122"/>
              <a:ea typeface="宋体" pitchFamily="2" charset="-122"/>
            </a:endParaRPr>
          </a:p>
          <a:p>
            <a:pPr>
              <a:buClr>
                <a:srgbClr val="404040"/>
              </a:buClr>
              <a:buFont typeface="Wingdings" pitchFamily="2" charset="2"/>
              <a:buNone/>
            </a:pPr>
            <a:r>
              <a:rPr kumimoji="1" lang="en-US" altLang="zh-CN" dirty="0">
                <a:solidFill>
                  <a:srgbClr val="03001A"/>
                </a:solidFill>
                <a:latin typeface="Times New Roman" pitchFamily="18" charset="0"/>
                <a:ea typeface="宋体" pitchFamily="2" charset="-122"/>
                <a:cs typeface="Times New Roman" pitchFamily="18" charset="0"/>
              </a:rPr>
              <a:t>4.</a:t>
            </a:r>
            <a:r>
              <a:rPr kumimoji="1" lang="zh-CN" altLang="en-US" sz="2800" dirty="0" smtClean="0">
                <a:solidFill>
                  <a:srgbClr val="03001A"/>
                </a:solidFill>
                <a:latin typeface="宋体" pitchFamily="2" charset="-122"/>
                <a:ea typeface="宋体" pitchFamily="2" charset="-122"/>
              </a:rPr>
              <a:t>分支</a:t>
            </a:r>
            <a:endParaRPr kumimoji="1" lang="zh-CN" altLang="en-US" sz="2800" dirty="0">
              <a:solidFill>
                <a:srgbClr val="03001A"/>
              </a:solidFill>
              <a:latin typeface="宋体" pitchFamily="2" charset="-122"/>
              <a:ea typeface="宋体" pitchFamily="2"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043" y="1412776"/>
            <a:ext cx="3914286" cy="4428571"/>
          </a:xfrm>
          <a:prstGeom prst="rect">
            <a:avLst/>
          </a:prstGeom>
        </p:spPr>
      </p:pic>
    </p:spTree>
    <p:extLst>
      <p:ext uri="{BB962C8B-B14F-4D97-AF65-F5344CB8AC3E}">
        <p14:creationId xmlns:p14="http://schemas.microsoft.com/office/powerpoint/2010/main" val="4282576643"/>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4"/>
          <p:cNvSpPr txBox="1">
            <a:spLocks noChangeArrowheads="1"/>
          </p:cNvSpPr>
          <p:nvPr/>
        </p:nvSpPr>
        <p:spPr bwMode="auto">
          <a:xfrm>
            <a:off x="850901" y="908050"/>
            <a:ext cx="7466014" cy="23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7200" eaLnBrk="0" hangingPunct="0">
              <a:defRPr sz="2400">
                <a:solidFill>
                  <a:schemeClr val="tx1"/>
                </a:solidFill>
                <a:latin typeface="Times New Roman" pitchFamily="18" charset="0"/>
                <a:ea typeface="PMingLiU" pitchFamily="2" charset="-120"/>
              </a:defRPr>
            </a:lvl1pPr>
            <a:lvl2pPr marL="742950" indent="-285750" eaLnBrk="0" hangingPunct="0">
              <a:defRPr sz="2400">
                <a:solidFill>
                  <a:schemeClr val="tx1"/>
                </a:solidFill>
                <a:latin typeface="Times New Roman" pitchFamily="18" charset="0"/>
                <a:ea typeface="PMingLiU" pitchFamily="2" charset="-120"/>
              </a:defRPr>
            </a:lvl2pPr>
            <a:lvl3pPr marL="1143000" indent="-228600" eaLnBrk="0" hangingPunct="0">
              <a:defRPr sz="2400">
                <a:solidFill>
                  <a:schemeClr val="tx1"/>
                </a:solidFill>
                <a:latin typeface="Times New Roman" pitchFamily="18" charset="0"/>
                <a:ea typeface="PMingLiU" pitchFamily="2" charset="-120"/>
              </a:defRPr>
            </a:lvl3pPr>
            <a:lvl4pPr marL="1600200" indent="-228600" eaLnBrk="0" hangingPunct="0">
              <a:defRPr sz="2400">
                <a:solidFill>
                  <a:schemeClr val="tx1"/>
                </a:solidFill>
                <a:latin typeface="Times New Roman" pitchFamily="18" charset="0"/>
                <a:ea typeface="PMingLiU" pitchFamily="2" charset="-120"/>
              </a:defRPr>
            </a:lvl4pPr>
            <a:lvl5pPr marL="2057400" indent="-228600" eaLnBrk="0" hangingPunct="0">
              <a:defRPr sz="2400">
                <a:solidFill>
                  <a:schemeClr val="tx1"/>
                </a:solidFill>
                <a:latin typeface="Times New Roman" pitchFamily="18" charset="0"/>
                <a:ea typeface="PMingLiU" pitchFamily="2" charset="-120"/>
              </a:defRPr>
            </a:lvl5pPr>
            <a:lvl6pPr marL="25146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6pPr>
            <a:lvl7pPr marL="29718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7pPr>
            <a:lvl8pPr marL="34290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8pPr>
            <a:lvl9pPr marL="38862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9pPr>
          </a:lstStyle>
          <a:p>
            <a:pPr indent="0" eaLnBrk="1" fontAlgn="base" hangingPunct="1">
              <a:spcBef>
                <a:spcPct val="0"/>
              </a:spcBef>
              <a:spcAft>
                <a:spcPct val="0"/>
              </a:spcAft>
              <a:buSzPct val="100000"/>
            </a:pPr>
            <a:r>
              <a:rPr lang="en-US" altLang="zh-CN" dirty="0" smtClean="0">
                <a:solidFill>
                  <a:srgbClr val="03001A"/>
                </a:solidFill>
                <a:ea typeface="宋体" pitchFamily="2" charset="-122"/>
                <a:cs typeface="Times New Roman" pitchFamily="18" charset="0"/>
              </a:rPr>
              <a:t>1. </a:t>
            </a:r>
            <a:r>
              <a:rPr lang="zh-CN" altLang="en-US" dirty="0" smtClean="0">
                <a:solidFill>
                  <a:srgbClr val="03001A"/>
                </a:solidFill>
                <a:latin typeface="宋体" pitchFamily="2" charset="-122"/>
                <a:ea typeface="宋体" pitchFamily="2" charset="-122"/>
              </a:rPr>
              <a:t>决策树由节点和分支组成。</a:t>
            </a:r>
            <a:endParaRPr lang="en-US" altLang="zh-CN" dirty="0" smtClean="0">
              <a:solidFill>
                <a:srgbClr val="03001A"/>
              </a:solidFill>
              <a:latin typeface="宋体" pitchFamily="2" charset="-122"/>
              <a:ea typeface="宋体" pitchFamily="2" charset="-122"/>
            </a:endParaRPr>
          </a:p>
          <a:p>
            <a:pPr indent="0" eaLnBrk="1" fontAlgn="base" hangingPunct="1">
              <a:spcBef>
                <a:spcPct val="0"/>
              </a:spcBef>
              <a:spcAft>
                <a:spcPct val="0"/>
              </a:spcAft>
              <a:buSzPct val="100000"/>
            </a:pPr>
            <a:r>
              <a:rPr lang="en-US" altLang="zh-CN" dirty="0" smtClean="0">
                <a:solidFill>
                  <a:srgbClr val="03001A"/>
                </a:solidFill>
                <a:ea typeface="宋体" pitchFamily="2" charset="-122"/>
                <a:cs typeface="Times New Roman" pitchFamily="18" charset="0"/>
              </a:rPr>
              <a:t>2. </a:t>
            </a:r>
            <a:r>
              <a:rPr lang="zh-CN" altLang="en-US" dirty="0" smtClean="0">
                <a:solidFill>
                  <a:srgbClr val="03001A"/>
                </a:solidFill>
                <a:latin typeface="宋体" pitchFamily="2" charset="-122"/>
                <a:ea typeface="宋体" pitchFamily="2" charset="-122"/>
              </a:rPr>
              <a:t>节点具有两种类型：内部节点和叶子节点。内部节</a:t>
            </a:r>
            <a:endParaRPr lang="en-US" altLang="zh-CN" dirty="0" smtClean="0">
              <a:solidFill>
                <a:srgbClr val="03001A"/>
              </a:solidFill>
              <a:latin typeface="宋体" pitchFamily="2" charset="-122"/>
              <a:ea typeface="宋体" pitchFamily="2" charset="-122"/>
            </a:endParaRPr>
          </a:p>
          <a:p>
            <a:pPr indent="0" eaLnBrk="1" fontAlgn="base" hangingPunct="1">
              <a:spcBef>
                <a:spcPct val="0"/>
              </a:spcBef>
              <a:spcAft>
                <a:spcPct val="0"/>
              </a:spcAft>
              <a:buSzPct val="100000"/>
            </a:pPr>
            <a:r>
              <a:rPr lang="en-US" altLang="zh-CN" dirty="0">
                <a:solidFill>
                  <a:srgbClr val="03001A"/>
                </a:solidFill>
                <a:latin typeface="宋体" pitchFamily="2" charset="-122"/>
                <a:ea typeface="宋体" pitchFamily="2" charset="-122"/>
              </a:rPr>
              <a:t> </a:t>
            </a:r>
            <a:r>
              <a:rPr lang="en-US" altLang="zh-CN" dirty="0" smtClean="0">
                <a:solidFill>
                  <a:srgbClr val="03001A"/>
                </a:solidFill>
                <a:latin typeface="宋体" pitchFamily="2" charset="-122"/>
                <a:ea typeface="宋体" pitchFamily="2" charset="-122"/>
              </a:rPr>
              <a:t> </a:t>
            </a:r>
            <a:r>
              <a:rPr lang="zh-CN" altLang="en-US" dirty="0" smtClean="0">
                <a:solidFill>
                  <a:srgbClr val="03001A"/>
                </a:solidFill>
                <a:latin typeface="宋体" pitchFamily="2" charset="-122"/>
                <a:ea typeface="宋体" pitchFamily="2" charset="-122"/>
              </a:rPr>
              <a:t>点表示一个</a:t>
            </a:r>
            <a:r>
              <a:rPr lang="zh-CN" altLang="en-US" b="1" dirty="0" smtClean="0">
                <a:solidFill>
                  <a:srgbClr val="FF0000"/>
                </a:solidFill>
                <a:latin typeface="宋体" pitchFamily="2" charset="-122"/>
                <a:ea typeface="宋体" pitchFamily="2" charset="-122"/>
              </a:rPr>
              <a:t>特征</a:t>
            </a:r>
            <a:r>
              <a:rPr lang="zh-CN" altLang="en-US" dirty="0" smtClean="0">
                <a:solidFill>
                  <a:srgbClr val="03001A"/>
                </a:solidFill>
                <a:latin typeface="宋体" pitchFamily="2" charset="-122"/>
                <a:ea typeface="宋体" pitchFamily="2" charset="-122"/>
              </a:rPr>
              <a:t>或者一个</a:t>
            </a:r>
            <a:r>
              <a:rPr lang="zh-CN" altLang="en-US" b="1" dirty="0" smtClean="0">
                <a:solidFill>
                  <a:srgbClr val="FF0000"/>
                </a:solidFill>
                <a:latin typeface="宋体" pitchFamily="2" charset="-122"/>
                <a:ea typeface="宋体" pitchFamily="2" charset="-122"/>
              </a:rPr>
              <a:t>特征与分割值</a:t>
            </a:r>
            <a:r>
              <a:rPr lang="zh-CN" altLang="en-US" dirty="0" smtClean="0">
                <a:solidFill>
                  <a:srgbClr val="03001A"/>
                </a:solidFill>
                <a:latin typeface="宋体" pitchFamily="2" charset="-122"/>
                <a:ea typeface="宋体" pitchFamily="2" charset="-122"/>
              </a:rPr>
              <a:t>，叶子节点</a:t>
            </a:r>
            <a:endParaRPr lang="en-US" altLang="zh-CN" dirty="0" smtClean="0">
              <a:solidFill>
                <a:srgbClr val="03001A"/>
              </a:solidFill>
              <a:latin typeface="宋体" pitchFamily="2" charset="-122"/>
              <a:ea typeface="宋体" pitchFamily="2" charset="-122"/>
            </a:endParaRPr>
          </a:p>
          <a:p>
            <a:pPr indent="0" eaLnBrk="1" fontAlgn="base" hangingPunct="1">
              <a:spcBef>
                <a:spcPct val="0"/>
              </a:spcBef>
              <a:spcAft>
                <a:spcPct val="0"/>
              </a:spcAft>
              <a:buSzPct val="100000"/>
            </a:pPr>
            <a:r>
              <a:rPr lang="en-US" altLang="zh-CN" dirty="0">
                <a:solidFill>
                  <a:srgbClr val="03001A"/>
                </a:solidFill>
                <a:latin typeface="宋体" pitchFamily="2" charset="-122"/>
                <a:ea typeface="宋体" pitchFamily="2" charset="-122"/>
              </a:rPr>
              <a:t> </a:t>
            </a:r>
            <a:r>
              <a:rPr lang="en-US" altLang="zh-CN" dirty="0" smtClean="0">
                <a:solidFill>
                  <a:srgbClr val="03001A"/>
                </a:solidFill>
                <a:latin typeface="宋体" pitchFamily="2" charset="-122"/>
                <a:ea typeface="宋体" pitchFamily="2" charset="-122"/>
              </a:rPr>
              <a:t> </a:t>
            </a:r>
            <a:r>
              <a:rPr lang="zh-CN" altLang="en-US" dirty="0" smtClean="0">
                <a:solidFill>
                  <a:srgbClr val="03001A"/>
                </a:solidFill>
                <a:latin typeface="宋体" pitchFamily="2" charset="-122"/>
                <a:ea typeface="宋体" pitchFamily="2" charset="-122"/>
              </a:rPr>
              <a:t>表示一种</a:t>
            </a:r>
            <a:r>
              <a:rPr lang="zh-CN" altLang="en-US" b="1" dirty="0" smtClean="0">
                <a:solidFill>
                  <a:srgbClr val="FF0000"/>
                </a:solidFill>
                <a:latin typeface="宋体" pitchFamily="2" charset="-122"/>
                <a:ea typeface="宋体" pitchFamily="2" charset="-122"/>
              </a:rPr>
              <a:t>分类</a:t>
            </a:r>
            <a:r>
              <a:rPr lang="zh-CN" altLang="en-US" dirty="0" smtClean="0">
                <a:solidFill>
                  <a:srgbClr val="03001A"/>
                </a:solidFill>
                <a:latin typeface="宋体" pitchFamily="2" charset="-122"/>
                <a:ea typeface="宋体" pitchFamily="2" charset="-122"/>
              </a:rPr>
              <a:t>或者一个</a:t>
            </a:r>
            <a:r>
              <a:rPr lang="zh-CN" altLang="en-US" b="1" dirty="0" smtClean="0">
                <a:solidFill>
                  <a:srgbClr val="FF0000"/>
                </a:solidFill>
                <a:latin typeface="宋体" pitchFamily="2" charset="-122"/>
                <a:ea typeface="宋体" pitchFamily="2" charset="-122"/>
              </a:rPr>
              <a:t>预测值</a:t>
            </a:r>
            <a:r>
              <a:rPr lang="zh-CN" altLang="en-US" dirty="0" smtClean="0">
                <a:solidFill>
                  <a:srgbClr val="03001A"/>
                </a:solidFill>
                <a:latin typeface="宋体" pitchFamily="2" charset="-122"/>
                <a:ea typeface="宋体" pitchFamily="2" charset="-122"/>
              </a:rPr>
              <a:t>。</a:t>
            </a:r>
            <a:endParaRPr lang="en-US" altLang="zh-CN" dirty="0" smtClean="0">
              <a:solidFill>
                <a:srgbClr val="03001A"/>
              </a:solidFill>
              <a:latin typeface="宋体" pitchFamily="2" charset="-122"/>
              <a:ea typeface="宋体" pitchFamily="2" charset="-122"/>
            </a:endParaRPr>
          </a:p>
          <a:p>
            <a:pPr indent="0" eaLnBrk="1" fontAlgn="base" hangingPunct="1">
              <a:spcBef>
                <a:spcPct val="0"/>
              </a:spcBef>
              <a:spcAft>
                <a:spcPct val="0"/>
              </a:spcAft>
              <a:buSzPct val="100000"/>
            </a:pPr>
            <a:r>
              <a:rPr lang="en-US" altLang="zh-CN" dirty="0" smtClean="0">
                <a:solidFill>
                  <a:srgbClr val="03001A"/>
                </a:solidFill>
                <a:ea typeface="宋体" pitchFamily="2" charset="-122"/>
                <a:cs typeface="Times New Roman" pitchFamily="18" charset="0"/>
              </a:rPr>
              <a:t>3. </a:t>
            </a:r>
            <a:r>
              <a:rPr lang="zh-CN" altLang="en-US" dirty="0" smtClean="0">
                <a:solidFill>
                  <a:srgbClr val="03001A"/>
                </a:solidFill>
                <a:latin typeface="宋体" pitchFamily="2" charset="-122"/>
                <a:ea typeface="宋体" pitchFamily="2" charset="-122"/>
              </a:rPr>
              <a:t>分支：每个决策点实现一个具有离散输出的函数，</a:t>
            </a:r>
            <a:endParaRPr lang="en-US" altLang="zh-CN" dirty="0" smtClean="0">
              <a:solidFill>
                <a:srgbClr val="03001A"/>
              </a:solidFill>
              <a:latin typeface="宋体" pitchFamily="2" charset="-122"/>
              <a:ea typeface="宋体" pitchFamily="2" charset="-122"/>
            </a:endParaRPr>
          </a:p>
          <a:p>
            <a:pPr indent="0" eaLnBrk="1" fontAlgn="base" hangingPunct="1">
              <a:spcBef>
                <a:spcPct val="0"/>
              </a:spcBef>
              <a:spcAft>
                <a:spcPct val="0"/>
              </a:spcAft>
              <a:buSzPct val="100000"/>
            </a:pPr>
            <a:r>
              <a:rPr lang="en-US" altLang="zh-CN" dirty="0">
                <a:solidFill>
                  <a:srgbClr val="03001A"/>
                </a:solidFill>
                <a:latin typeface="宋体" pitchFamily="2" charset="-122"/>
                <a:ea typeface="宋体" pitchFamily="2" charset="-122"/>
              </a:rPr>
              <a:t> </a:t>
            </a:r>
            <a:r>
              <a:rPr lang="en-US" altLang="zh-CN" dirty="0" smtClean="0">
                <a:solidFill>
                  <a:srgbClr val="03001A"/>
                </a:solidFill>
                <a:latin typeface="宋体" pitchFamily="2" charset="-122"/>
                <a:ea typeface="宋体" pitchFamily="2" charset="-122"/>
              </a:rPr>
              <a:t> </a:t>
            </a:r>
            <a:r>
              <a:rPr lang="zh-CN" altLang="en-US" dirty="0" smtClean="0">
                <a:solidFill>
                  <a:srgbClr val="03001A"/>
                </a:solidFill>
                <a:latin typeface="宋体" pitchFamily="2" charset="-122"/>
                <a:ea typeface="宋体" pitchFamily="2" charset="-122"/>
              </a:rPr>
              <a:t>记为分支。</a:t>
            </a:r>
            <a:r>
              <a:rPr lang="en-US" altLang="zh-CN" dirty="0" smtClean="0">
                <a:solidFill>
                  <a:srgbClr val="03001A"/>
                </a:solidFill>
                <a:latin typeface="宋体" pitchFamily="2" charset="-122"/>
                <a:ea typeface="宋体" pitchFamily="2" charset="-122"/>
              </a:rPr>
              <a:t>(</a:t>
            </a:r>
            <a:r>
              <a:rPr lang="zh-CN" altLang="en-US" dirty="0" smtClean="0">
                <a:solidFill>
                  <a:srgbClr val="03001A"/>
                </a:solidFill>
                <a:latin typeface="宋体" pitchFamily="2" charset="-122"/>
                <a:ea typeface="宋体" pitchFamily="2" charset="-122"/>
              </a:rPr>
              <a:t>多叉树和二叉树</a:t>
            </a:r>
            <a:r>
              <a:rPr lang="en-US" altLang="zh-CN" dirty="0" smtClean="0">
                <a:solidFill>
                  <a:srgbClr val="03001A"/>
                </a:solidFill>
                <a:latin typeface="宋体" pitchFamily="2" charset="-122"/>
                <a:ea typeface="宋体" pitchFamily="2" charset="-122"/>
              </a:rPr>
              <a:t>)</a:t>
            </a:r>
            <a:endParaRPr lang="zh-CN" altLang="en-US" dirty="0" smtClean="0">
              <a:solidFill>
                <a:srgbClr val="03001A"/>
              </a:solidFill>
              <a:latin typeface="宋体" pitchFamily="2" charset="-122"/>
              <a:ea typeface="宋体" pitchFamily="2" charset="-122"/>
            </a:endParaRPr>
          </a:p>
        </p:txBody>
      </p:sp>
      <p:grpSp>
        <p:nvGrpSpPr>
          <p:cNvPr id="4" name="组合 3"/>
          <p:cNvGrpSpPr/>
          <p:nvPr/>
        </p:nvGrpSpPr>
        <p:grpSpPr>
          <a:xfrm>
            <a:off x="2064314" y="3277930"/>
            <a:ext cx="5243991" cy="3351974"/>
            <a:chOff x="2064314" y="3277930"/>
            <a:chExt cx="5243991" cy="3351974"/>
          </a:xfrm>
        </p:grpSpPr>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4314" y="3277930"/>
              <a:ext cx="2962713" cy="3351974"/>
            </a:xfrm>
            <a:prstGeom prst="rect">
              <a:avLst/>
            </a:prstGeom>
          </p:spPr>
        </p:pic>
        <p:grpSp>
          <p:nvGrpSpPr>
            <p:cNvPr id="14339" name="组合 13"/>
            <p:cNvGrpSpPr>
              <a:grpSpLocks/>
            </p:cNvGrpSpPr>
            <p:nvPr/>
          </p:nvGrpSpPr>
          <p:grpSpPr bwMode="auto">
            <a:xfrm>
              <a:off x="2483769" y="3694116"/>
              <a:ext cx="4824536" cy="2592387"/>
              <a:chOff x="2931764" y="3716333"/>
              <a:chExt cx="5096224" cy="2592338"/>
            </a:xfrm>
          </p:grpSpPr>
          <p:sp>
            <p:nvSpPr>
              <p:cNvPr id="14342" name="TextBox 5"/>
              <p:cNvSpPr txBox="1">
                <a:spLocks noChangeArrowheads="1"/>
              </p:cNvSpPr>
              <p:nvPr/>
            </p:nvSpPr>
            <p:spPr bwMode="auto">
              <a:xfrm>
                <a:off x="6011863" y="3860800"/>
                <a:ext cx="20161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PMingLiU" pitchFamily="2" charset="-120"/>
                  </a:defRPr>
                </a:lvl1pPr>
                <a:lvl2pPr marL="742950" indent="-285750" eaLnBrk="0" hangingPunct="0">
                  <a:defRPr sz="2400">
                    <a:solidFill>
                      <a:schemeClr val="tx1"/>
                    </a:solidFill>
                    <a:latin typeface="Times New Roman" pitchFamily="18" charset="0"/>
                    <a:ea typeface="PMingLiU" pitchFamily="2" charset="-120"/>
                  </a:defRPr>
                </a:lvl2pPr>
                <a:lvl3pPr marL="1143000" indent="-228600" eaLnBrk="0" hangingPunct="0">
                  <a:defRPr sz="2400">
                    <a:solidFill>
                      <a:schemeClr val="tx1"/>
                    </a:solidFill>
                    <a:latin typeface="Times New Roman" pitchFamily="18" charset="0"/>
                    <a:ea typeface="PMingLiU" pitchFamily="2" charset="-120"/>
                  </a:defRPr>
                </a:lvl3pPr>
                <a:lvl4pPr marL="1600200" indent="-228600" eaLnBrk="0" hangingPunct="0">
                  <a:defRPr sz="2400">
                    <a:solidFill>
                      <a:schemeClr val="tx1"/>
                    </a:solidFill>
                    <a:latin typeface="Times New Roman" pitchFamily="18" charset="0"/>
                    <a:ea typeface="PMingLiU" pitchFamily="2" charset="-120"/>
                  </a:defRPr>
                </a:lvl4pPr>
                <a:lvl5pPr marL="2057400" indent="-228600" eaLnBrk="0" hangingPunct="0">
                  <a:defRPr sz="2400">
                    <a:solidFill>
                      <a:schemeClr val="tx1"/>
                    </a:solidFill>
                    <a:latin typeface="Times New Roman" pitchFamily="18" charset="0"/>
                    <a:ea typeface="PMingLiU" pitchFamily="2" charset="-120"/>
                  </a:defRPr>
                </a:lvl5pPr>
                <a:lvl6pPr marL="25146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6pPr>
                <a:lvl7pPr marL="29718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7pPr>
                <a:lvl8pPr marL="34290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8pPr>
                <a:lvl9pPr marL="38862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9pPr>
              </a:lstStyle>
              <a:p>
                <a:pPr eaLnBrk="1" fontAlgn="base" hangingPunct="1">
                  <a:spcBef>
                    <a:spcPct val="0"/>
                  </a:spcBef>
                  <a:spcAft>
                    <a:spcPct val="0"/>
                  </a:spcAft>
                  <a:buSzPct val="100000"/>
                  <a:buFont typeface="Arial" pitchFamily="34" charset="0"/>
                  <a:buNone/>
                </a:pPr>
                <a:r>
                  <a:rPr lang="zh-CN" altLang="en-US" dirty="0" smtClean="0">
                    <a:solidFill>
                      <a:schemeClr val="tx1">
                        <a:lumMod val="50000"/>
                      </a:schemeClr>
                    </a:solidFill>
                    <a:latin typeface="宋体" pitchFamily="2" charset="-122"/>
                    <a:ea typeface="宋体" pitchFamily="2" charset="-122"/>
                  </a:rPr>
                  <a:t>内部节点</a:t>
                </a:r>
                <a:r>
                  <a:rPr lang="en-US" altLang="zh-CN" dirty="0" smtClean="0">
                    <a:solidFill>
                      <a:schemeClr val="tx1">
                        <a:lumMod val="50000"/>
                      </a:schemeClr>
                    </a:solidFill>
                    <a:latin typeface="宋体" pitchFamily="2" charset="-122"/>
                    <a:ea typeface="宋体" pitchFamily="2" charset="-122"/>
                  </a:rPr>
                  <a:t>(</a:t>
                </a:r>
                <a:r>
                  <a:rPr lang="zh-CN" altLang="en-US" dirty="0" smtClean="0">
                    <a:solidFill>
                      <a:schemeClr val="tx1">
                        <a:lumMod val="50000"/>
                      </a:schemeClr>
                    </a:solidFill>
                    <a:latin typeface="宋体" pitchFamily="2" charset="-122"/>
                    <a:ea typeface="宋体" pitchFamily="2" charset="-122"/>
                  </a:rPr>
                  <a:t>包括根节点</a:t>
                </a:r>
                <a:r>
                  <a:rPr lang="en-US" altLang="zh-CN" dirty="0" smtClean="0">
                    <a:solidFill>
                      <a:schemeClr val="tx1">
                        <a:lumMod val="50000"/>
                      </a:schemeClr>
                    </a:solidFill>
                    <a:latin typeface="宋体" pitchFamily="2" charset="-122"/>
                    <a:ea typeface="宋体" pitchFamily="2" charset="-122"/>
                  </a:rPr>
                  <a:t>)</a:t>
                </a:r>
              </a:p>
            </p:txBody>
          </p:sp>
          <p:sp>
            <p:nvSpPr>
              <p:cNvPr id="14343" name="TextBox 6"/>
              <p:cNvSpPr txBox="1">
                <a:spLocks noChangeArrowheads="1"/>
              </p:cNvSpPr>
              <p:nvPr/>
            </p:nvSpPr>
            <p:spPr bwMode="auto">
              <a:xfrm>
                <a:off x="6011863" y="5589588"/>
                <a:ext cx="2016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PMingLiU" pitchFamily="2" charset="-120"/>
                  </a:defRPr>
                </a:lvl1pPr>
                <a:lvl2pPr marL="742950" indent="-285750" eaLnBrk="0" hangingPunct="0">
                  <a:defRPr sz="2400">
                    <a:solidFill>
                      <a:schemeClr val="tx1"/>
                    </a:solidFill>
                    <a:latin typeface="Times New Roman" pitchFamily="18" charset="0"/>
                    <a:ea typeface="PMingLiU" pitchFamily="2" charset="-120"/>
                  </a:defRPr>
                </a:lvl2pPr>
                <a:lvl3pPr marL="1143000" indent="-228600" eaLnBrk="0" hangingPunct="0">
                  <a:defRPr sz="2400">
                    <a:solidFill>
                      <a:schemeClr val="tx1"/>
                    </a:solidFill>
                    <a:latin typeface="Times New Roman" pitchFamily="18" charset="0"/>
                    <a:ea typeface="PMingLiU" pitchFamily="2" charset="-120"/>
                  </a:defRPr>
                </a:lvl3pPr>
                <a:lvl4pPr marL="1600200" indent="-228600" eaLnBrk="0" hangingPunct="0">
                  <a:defRPr sz="2400">
                    <a:solidFill>
                      <a:schemeClr val="tx1"/>
                    </a:solidFill>
                    <a:latin typeface="Times New Roman" pitchFamily="18" charset="0"/>
                    <a:ea typeface="PMingLiU" pitchFamily="2" charset="-120"/>
                  </a:defRPr>
                </a:lvl4pPr>
                <a:lvl5pPr marL="2057400" indent="-228600" eaLnBrk="0" hangingPunct="0">
                  <a:defRPr sz="2400">
                    <a:solidFill>
                      <a:schemeClr val="tx1"/>
                    </a:solidFill>
                    <a:latin typeface="Times New Roman" pitchFamily="18" charset="0"/>
                    <a:ea typeface="PMingLiU" pitchFamily="2" charset="-120"/>
                  </a:defRPr>
                </a:lvl5pPr>
                <a:lvl6pPr marL="25146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6pPr>
                <a:lvl7pPr marL="29718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7pPr>
                <a:lvl8pPr marL="34290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8pPr>
                <a:lvl9pPr marL="38862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9pPr>
              </a:lstStyle>
              <a:p>
                <a:pPr eaLnBrk="1" fontAlgn="base" hangingPunct="1">
                  <a:spcBef>
                    <a:spcPct val="0"/>
                  </a:spcBef>
                  <a:spcAft>
                    <a:spcPct val="0"/>
                  </a:spcAft>
                  <a:buSzPct val="100000"/>
                  <a:buFont typeface="Arial" pitchFamily="34" charset="0"/>
                  <a:buNone/>
                </a:pPr>
                <a:r>
                  <a:rPr lang="zh-CN" altLang="en-US" dirty="0" smtClean="0">
                    <a:solidFill>
                      <a:srgbClr val="03001A"/>
                    </a:solidFill>
                  </a:rPr>
                  <a:t>叶子节点</a:t>
                </a:r>
                <a:endParaRPr lang="en-US" altLang="zh-CN" dirty="0" smtClean="0">
                  <a:solidFill>
                    <a:srgbClr val="03001A"/>
                  </a:solidFill>
                </a:endParaRPr>
              </a:p>
            </p:txBody>
          </p:sp>
          <p:cxnSp>
            <p:nvCxnSpPr>
              <p:cNvPr id="3" name="直接箭头连接符 2"/>
              <p:cNvCxnSpPr>
                <a:stCxn id="14342" idx="1"/>
              </p:cNvCxnSpPr>
              <p:nvPr/>
            </p:nvCxnSpPr>
            <p:spPr>
              <a:xfrm flipH="1" flipV="1">
                <a:off x="4148772" y="3716333"/>
                <a:ext cx="1863091" cy="560392"/>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7" name="直接箭头连接符 6"/>
              <p:cNvCxnSpPr>
                <a:stCxn id="14342" idx="1"/>
              </p:cNvCxnSpPr>
              <p:nvPr/>
            </p:nvCxnSpPr>
            <p:spPr>
              <a:xfrm flipH="1">
                <a:off x="3540268" y="4276725"/>
                <a:ext cx="2471595" cy="614629"/>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9" name="直接箭头连接符 8"/>
              <p:cNvCxnSpPr>
                <a:stCxn id="14343" idx="1"/>
              </p:cNvCxnSpPr>
              <p:nvPr/>
            </p:nvCxnSpPr>
            <p:spPr>
              <a:xfrm flipH="1">
                <a:off x="4148772" y="5820569"/>
                <a:ext cx="1863091" cy="488102"/>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1" name="直接箭头连接符 10"/>
              <p:cNvCxnSpPr>
                <a:stCxn id="14343" idx="1"/>
              </p:cNvCxnSpPr>
              <p:nvPr/>
            </p:nvCxnSpPr>
            <p:spPr>
              <a:xfrm flipH="1">
                <a:off x="2931764" y="5820569"/>
                <a:ext cx="3080099" cy="366905"/>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3" name="直接箭头连接符 12"/>
              <p:cNvCxnSpPr>
                <a:stCxn id="14343" idx="1"/>
              </p:cNvCxnSpPr>
              <p:nvPr/>
            </p:nvCxnSpPr>
            <p:spPr>
              <a:xfrm flipH="1" flipV="1">
                <a:off x="5441844" y="5107375"/>
                <a:ext cx="570019" cy="713195"/>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grpSp>
      </p:grpSp>
      <p:sp>
        <p:nvSpPr>
          <p:cNvPr id="14340" name="标题 8193"/>
          <p:cNvSpPr>
            <a:spLocks noGrp="1" noChangeArrowheads="1"/>
          </p:cNvSpPr>
          <p:nvPr>
            <p:ph type="title"/>
          </p:nvPr>
        </p:nvSpPr>
        <p:spPr>
          <a:xfrm>
            <a:off x="827088" y="115888"/>
            <a:ext cx="8001000" cy="792162"/>
          </a:xfrm>
        </p:spPr>
        <p:txBody>
          <a:bodyPr/>
          <a:lstStyle/>
          <a:p>
            <a:pPr eaLnBrk="1" hangingPunct="1"/>
            <a:r>
              <a:rPr lang="en-US" altLang="zh-CN" sz="4000" b="1" dirty="0">
                <a:solidFill>
                  <a:srgbClr val="03001A"/>
                </a:solidFill>
                <a:latin typeface="黑体" pitchFamily="49" charset="-122"/>
                <a:ea typeface="黑体" pitchFamily="49" charset="-122"/>
              </a:rPr>
              <a:t>1.1 </a:t>
            </a:r>
            <a:r>
              <a:rPr lang="zh-CN" altLang="en-US" sz="4000" b="1" dirty="0">
                <a:solidFill>
                  <a:srgbClr val="03001A"/>
                </a:solidFill>
                <a:latin typeface="黑体" pitchFamily="49" charset="-122"/>
                <a:ea typeface="黑体" pitchFamily="49" charset="-122"/>
              </a:rPr>
              <a:t>决策树的结构</a:t>
            </a:r>
          </a:p>
        </p:txBody>
      </p:sp>
      <p:graphicFrame>
        <p:nvGraphicFramePr>
          <p:cNvPr id="2" name="对象 1"/>
          <p:cNvGraphicFramePr>
            <a:graphicFrameLocks noChangeAspect="1"/>
          </p:cNvGraphicFramePr>
          <p:nvPr>
            <p:extLst>
              <p:ext uri="{D42A27DB-BD31-4B8C-83A1-F6EECF244321}">
                <p14:modId xmlns:p14="http://schemas.microsoft.com/office/powerpoint/2010/main" val="3272678929"/>
              </p:ext>
            </p:extLst>
          </p:nvPr>
        </p:nvGraphicFramePr>
        <p:xfrm>
          <a:off x="6146800" y="3352800"/>
          <a:ext cx="914400" cy="211138"/>
        </p:xfrm>
        <a:graphic>
          <a:graphicData uri="http://schemas.openxmlformats.org/presentationml/2006/ole">
            <mc:AlternateContent xmlns:mc="http://schemas.openxmlformats.org/markup-compatibility/2006">
              <mc:Choice xmlns:v="urn:schemas-microsoft-com:vml" Requires="v">
                <p:oleObj spid="_x0000_s3397" name="Equation" r:id="rId4" imgW="914400" imgH="211680" progId="Equation.DSMT4">
                  <p:embed/>
                </p:oleObj>
              </mc:Choice>
              <mc:Fallback>
                <p:oleObj name="Equation" r:id="rId4" imgW="914400" imgH="211680" progId="Equation.DSMT4">
                  <p:embed/>
                  <p:pic>
                    <p:nvPicPr>
                      <p:cNvPr id="0" name=""/>
                      <p:cNvPicPr/>
                      <p:nvPr/>
                    </p:nvPicPr>
                    <p:blipFill>
                      <a:blip r:embed="rId5"/>
                      <a:stretch>
                        <a:fillRect/>
                      </a:stretch>
                    </p:blipFill>
                    <p:spPr>
                      <a:xfrm>
                        <a:off x="6146800" y="3352800"/>
                        <a:ext cx="914400" cy="211138"/>
                      </a:xfrm>
                      <a:prstGeom prst="rect">
                        <a:avLst/>
                      </a:prstGeom>
                    </p:spPr>
                  </p:pic>
                </p:oleObj>
              </mc:Fallback>
            </mc:AlternateContent>
          </a:graphicData>
        </a:graphic>
      </p:graphicFrame>
    </p:spTree>
    <p:extLst>
      <p:ext uri="{BB962C8B-B14F-4D97-AF65-F5344CB8AC3E}">
        <p14:creationId xmlns:p14="http://schemas.microsoft.com/office/powerpoint/2010/main" val="1080987977"/>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517911" y="2924944"/>
            <a:ext cx="8230553" cy="864096"/>
          </a:xfrm>
        </p:spPr>
        <p:txBody>
          <a:bodyPr/>
          <a:lstStyle/>
          <a:p>
            <a:r>
              <a:rPr lang="en-US" altLang="zh-CN" sz="4000" b="1" dirty="0">
                <a:solidFill>
                  <a:srgbClr val="03001A"/>
                </a:solidFill>
                <a:latin typeface="黑体" pitchFamily="49" charset="-122"/>
                <a:ea typeface="黑体" pitchFamily="49" charset="-122"/>
              </a:rPr>
              <a:t>1.3 ID3</a:t>
            </a:r>
            <a:r>
              <a:rPr lang="zh-CN" altLang="en-US" sz="4000" b="1" dirty="0">
                <a:solidFill>
                  <a:srgbClr val="03001A"/>
                </a:solidFill>
                <a:latin typeface="黑体" pitchFamily="49" charset="-122"/>
                <a:ea typeface="黑体" pitchFamily="49" charset="-122"/>
              </a:rPr>
              <a:t>算法特点</a:t>
            </a:r>
          </a:p>
        </p:txBody>
      </p:sp>
      <p:sp>
        <p:nvSpPr>
          <p:cNvPr id="2" name="TextBox 1"/>
          <p:cNvSpPr txBox="1"/>
          <p:nvPr/>
        </p:nvSpPr>
        <p:spPr>
          <a:xfrm>
            <a:off x="899592" y="1268760"/>
            <a:ext cx="7128792" cy="1661993"/>
          </a:xfrm>
          <a:prstGeom prst="rect">
            <a:avLst/>
          </a:prstGeom>
          <a:noFill/>
        </p:spPr>
        <p:txBody>
          <a:bodyPr wrap="square" rtlCol="0">
            <a:spAutoFit/>
          </a:bodyPr>
          <a:lstStyle/>
          <a:p>
            <a:r>
              <a:rPr lang="en-US" altLang="zh-CN" sz="2800" b="1" dirty="0" smtClean="0">
                <a:solidFill>
                  <a:srgbClr val="03001A"/>
                </a:solidFill>
                <a:latin typeface="Times New Roman" pitchFamily="18" charset="0"/>
                <a:ea typeface="宋体" pitchFamily="2" charset="-122"/>
                <a:cs typeface="Times New Roman" pitchFamily="18" charset="0"/>
              </a:rPr>
              <a:t>1. </a:t>
            </a:r>
            <a:r>
              <a:rPr lang="zh-CN" altLang="en-US" sz="2800" b="1" dirty="0" smtClean="0">
                <a:solidFill>
                  <a:srgbClr val="03001A"/>
                </a:solidFill>
                <a:latin typeface="宋体" pitchFamily="2" charset="-122"/>
                <a:ea typeface="宋体" pitchFamily="2" charset="-122"/>
              </a:rPr>
              <a:t>选取</a:t>
            </a:r>
            <a:r>
              <a:rPr lang="zh-CN" altLang="en-US" sz="2800" b="1" dirty="0">
                <a:solidFill>
                  <a:srgbClr val="03001A"/>
                </a:solidFill>
                <a:latin typeface="宋体" pitchFamily="2" charset="-122"/>
                <a:ea typeface="宋体" pitchFamily="2" charset="-122"/>
              </a:rPr>
              <a:t>哪个特征作为当前分类的标准</a:t>
            </a:r>
            <a:endParaRPr lang="en-US" altLang="zh-CN" sz="2800" b="1" dirty="0">
              <a:solidFill>
                <a:srgbClr val="03001A"/>
              </a:solidFill>
              <a:latin typeface="宋体" pitchFamily="2" charset="-122"/>
              <a:ea typeface="宋体" pitchFamily="2" charset="-122"/>
            </a:endParaRPr>
          </a:p>
          <a:p>
            <a:r>
              <a:rPr lang="en-US" altLang="zh-CN" sz="2800" dirty="0" smtClean="0">
                <a:solidFill>
                  <a:srgbClr val="03001A"/>
                </a:solidFill>
                <a:latin typeface="Times New Roman" pitchFamily="18" charset="0"/>
                <a:ea typeface="宋体" pitchFamily="2" charset="-122"/>
                <a:cs typeface="Times New Roman" pitchFamily="18" charset="0"/>
              </a:rPr>
              <a:t>2. </a:t>
            </a:r>
            <a:r>
              <a:rPr lang="zh-CN" altLang="en-US" sz="2800" dirty="0" smtClean="0">
                <a:solidFill>
                  <a:srgbClr val="03001A"/>
                </a:solidFill>
                <a:latin typeface="宋体" pitchFamily="2" charset="-122"/>
                <a:ea typeface="宋体" pitchFamily="2" charset="-122"/>
              </a:rPr>
              <a:t>选取</a:t>
            </a:r>
            <a:r>
              <a:rPr lang="zh-CN" altLang="en-US" sz="2800" dirty="0">
                <a:solidFill>
                  <a:srgbClr val="03001A"/>
                </a:solidFill>
                <a:latin typeface="宋体" pitchFamily="2" charset="-122"/>
                <a:ea typeface="宋体" pitchFamily="2" charset="-122"/>
              </a:rPr>
              <a:t>了特征如何分类</a:t>
            </a:r>
            <a:r>
              <a:rPr lang="en-US" altLang="zh-CN" sz="2800" dirty="0">
                <a:solidFill>
                  <a:srgbClr val="03001A"/>
                </a:solidFill>
                <a:latin typeface="宋体" pitchFamily="2" charset="-122"/>
                <a:ea typeface="宋体" pitchFamily="2" charset="-122"/>
              </a:rPr>
              <a:t>(</a:t>
            </a:r>
            <a:r>
              <a:rPr lang="zh-CN" altLang="en-US" sz="2800" dirty="0">
                <a:solidFill>
                  <a:srgbClr val="03001A"/>
                </a:solidFill>
                <a:latin typeface="宋体" pitchFamily="2" charset="-122"/>
                <a:ea typeface="宋体" pitchFamily="2" charset="-122"/>
              </a:rPr>
              <a:t>多分支、二分支</a:t>
            </a:r>
            <a:r>
              <a:rPr lang="en-US" altLang="zh-CN" sz="2800" dirty="0">
                <a:solidFill>
                  <a:srgbClr val="03001A"/>
                </a:solidFill>
                <a:latin typeface="宋体" pitchFamily="2" charset="-122"/>
                <a:ea typeface="宋体" pitchFamily="2" charset="-122"/>
              </a:rPr>
              <a:t>)</a:t>
            </a:r>
          </a:p>
          <a:p>
            <a:r>
              <a:rPr lang="en-US" altLang="zh-CN" sz="2800" dirty="0" smtClean="0">
                <a:solidFill>
                  <a:srgbClr val="03001A"/>
                </a:solidFill>
                <a:latin typeface="Times New Roman" pitchFamily="18" charset="0"/>
                <a:ea typeface="宋体" pitchFamily="2" charset="-122"/>
                <a:cs typeface="Times New Roman" pitchFamily="18" charset="0"/>
              </a:rPr>
              <a:t>3. </a:t>
            </a:r>
            <a:r>
              <a:rPr lang="zh-CN" altLang="en-US" sz="2800" dirty="0" smtClean="0">
                <a:solidFill>
                  <a:srgbClr val="03001A"/>
                </a:solidFill>
                <a:latin typeface="宋体" pitchFamily="2" charset="-122"/>
                <a:ea typeface="宋体" pitchFamily="2" charset="-122"/>
              </a:rPr>
              <a:t>什么</a:t>
            </a:r>
            <a:r>
              <a:rPr lang="zh-CN" altLang="en-US" sz="2800" dirty="0">
                <a:solidFill>
                  <a:srgbClr val="03001A"/>
                </a:solidFill>
                <a:latin typeface="宋体" pitchFamily="2" charset="-122"/>
                <a:ea typeface="宋体" pitchFamily="2" charset="-122"/>
              </a:rPr>
              <a:t>时候结束</a:t>
            </a:r>
            <a:r>
              <a:rPr lang="en-US" altLang="zh-CN" sz="2800" dirty="0">
                <a:solidFill>
                  <a:srgbClr val="03001A"/>
                </a:solidFill>
                <a:latin typeface="宋体" pitchFamily="2" charset="-122"/>
                <a:ea typeface="宋体" pitchFamily="2" charset="-122"/>
              </a:rPr>
              <a:t>(</a:t>
            </a:r>
            <a:r>
              <a:rPr lang="zh-CN" altLang="en-US" sz="2800" dirty="0">
                <a:solidFill>
                  <a:srgbClr val="03001A"/>
                </a:solidFill>
                <a:latin typeface="宋体" pitchFamily="2" charset="-122"/>
                <a:ea typeface="宋体" pitchFamily="2" charset="-122"/>
              </a:rPr>
              <a:t>从决策点变成叶子节点</a:t>
            </a:r>
            <a:r>
              <a:rPr lang="en-US" altLang="zh-CN" sz="2800" dirty="0">
                <a:solidFill>
                  <a:srgbClr val="03001A"/>
                </a:solidFill>
                <a:latin typeface="宋体" pitchFamily="2" charset="-122"/>
                <a:ea typeface="宋体" pitchFamily="2" charset="-122"/>
              </a:rPr>
              <a:t>)</a:t>
            </a:r>
            <a:endParaRPr lang="zh-CN" altLang="en-US" sz="2800" dirty="0">
              <a:solidFill>
                <a:srgbClr val="03001A"/>
              </a:solidFill>
              <a:latin typeface="宋体" pitchFamily="2" charset="-122"/>
              <a:ea typeface="宋体" pitchFamily="2" charset="-122"/>
            </a:endParaRPr>
          </a:p>
          <a:p>
            <a:endParaRPr lang="zh-CN" altLang="en-US" dirty="0"/>
          </a:p>
        </p:txBody>
      </p:sp>
      <p:sp>
        <p:nvSpPr>
          <p:cNvPr id="3" name="矩形 2"/>
          <p:cNvSpPr/>
          <p:nvPr/>
        </p:nvSpPr>
        <p:spPr>
          <a:xfrm>
            <a:off x="899592" y="3803556"/>
            <a:ext cx="7344816" cy="2246769"/>
          </a:xfrm>
          <a:prstGeom prst="rect">
            <a:avLst/>
          </a:prstGeom>
        </p:spPr>
        <p:txBody>
          <a:bodyPr wrap="square">
            <a:spAutoFit/>
          </a:bodyPr>
          <a:lstStyle/>
          <a:p>
            <a:r>
              <a:rPr lang="en-US" altLang="zh-CN" sz="2800" dirty="0" smtClean="0">
                <a:solidFill>
                  <a:srgbClr val="03001A"/>
                </a:solidFill>
                <a:latin typeface="Times New Roman" pitchFamily="18" charset="0"/>
                <a:ea typeface="宋体" pitchFamily="2" charset="-122"/>
                <a:cs typeface="Times New Roman" pitchFamily="18" charset="0"/>
              </a:rPr>
              <a:t>1. </a:t>
            </a:r>
            <a:r>
              <a:rPr lang="zh-CN" altLang="en-US" sz="2800" dirty="0" smtClean="0">
                <a:solidFill>
                  <a:srgbClr val="03001A"/>
                </a:solidFill>
                <a:latin typeface="宋体" pitchFamily="2" charset="-122"/>
                <a:ea typeface="宋体" pitchFamily="2" charset="-122"/>
              </a:rPr>
              <a:t>使用</a:t>
            </a:r>
            <a:r>
              <a:rPr lang="zh-CN" altLang="en-US" sz="2800" b="1" dirty="0">
                <a:solidFill>
                  <a:srgbClr val="FF0000"/>
                </a:solidFill>
                <a:latin typeface="宋体" pitchFamily="2" charset="-122"/>
                <a:ea typeface="宋体" pitchFamily="2" charset="-122"/>
              </a:rPr>
              <a:t>信息熵与信息增益</a:t>
            </a:r>
            <a:r>
              <a:rPr lang="zh-CN" altLang="en-US" sz="2800" dirty="0">
                <a:solidFill>
                  <a:srgbClr val="03001A"/>
                </a:solidFill>
                <a:latin typeface="宋体" pitchFamily="2" charset="-122"/>
                <a:ea typeface="宋体" pitchFamily="2" charset="-122"/>
              </a:rPr>
              <a:t>确定特征</a:t>
            </a:r>
            <a:endParaRPr lang="en-US" altLang="zh-CN" sz="2800" dirty="0">
              <a:solidFill>
                <a:srgbClr val="03001A"/>
              </a:solidFill>
              <a:latin typeface="宋体" pitchFamily="2" charset="-122"/>
              <a:ea typeface="宋体" pitchFamily="2" charset="-122"/>
            </a:endParaRPr>
          </a:p>
          <a:p>
            <a:r>
              <a:rPr lang="en-US" altLang="zh-CN" sz="2800" dirty="0">
                <a:solidFill>
                  <a:srgbClr val="03001A"/>
                </a:solidFill>
                <a:latin typeface="Times New Roman" pitchFamily="18" charset="0"/>
                <a:ea typeface="宋体" pitchFamily="2" charset="-122"/>
                <a:cs typeface="Times New Roman" pitchFamily="18" charset="0"/>
              </a:rPr>
              <a:t>2. </a:t>
            </a:r>
            <a:r>
              <a:rPr lang="zh-CN" altLang="en-US" sz="2800" dirty="0" smtClean="0">
                <a:solidFill>
                  <a:srgbClr val="03001A"/>
                </a:solidFill>
                <a:latin typeface="宋体" pitchFamily="2" charset="-122"/>
                <a:ea typeface="宋体" pitchFamily="2" charset="-122"/>
              </a:rPr>
              <a:t>特征</a:t>
            </a:r>
            <a:r>
              <a:rPr lang="zh-CN" altLang="en-US" sz="2800" dirty="0">
                <a:solidFill>
                  <a:srgbClr val="03001A"/>
                </a:solidFill>
                <a:latin typeface="宋体" pitchFamily="2" charset="-122"/>
                <a:ea typeface="宋体" pitchFamily="2" charset="-122"/>
              </a:rPr>
              <a:t>有多少种取值情况就有几个分支</a:t>
            </a:r>
            <a:r>
              <a:rPr lang="en-US" altLang="zh-CN" sz="2800" dirty="0">
                <a:solidFill>
                  <a:srgbClr val="03001A"/>
                </a:solidFill>
                <a:latin typeface="宋体" pitchFamily="2" charset="-122"/>
                <a:ea typeface="宋体" pitchFamily="2" charset="-122"/>
              </a:rPr>
              <a:t>(</a:t>
            </a:r>
            <a:r>
              <a:rPr lang="zh-CN" altLang="en-US" sz="2800" b="1" dirty="0">
                <a:solidFill>
                  <a:srgbClr val="FF0000"/>
                </a:solidFill>
                <a:latin typeface="宋体" pitchFamily="2" charset="-122"/>
                <a:ea typeface="宋体" pitchFamily="2" charset="-122"/>
              </a:rPr>
              <a:t>多</a:t>
            </a:r>
            <a:r>
              <a:rPr lang="zh-CN" altLang="en-US" sz="2800" b="1" dirty="0" smtClean="0">
                <a:solidFill>
                  <a:srgbClr val="FF0000"/>
                </a:solidFill>
                <a:latin typeface="宋体" pitchFamily="2" charset="-122"/>
                <a:ea typeface="宋体" pitchFamily="2" charset="-122"/>
              </a:rPr>
              <a:t>叉</a:t>
            </a:r>
            <a:endParaRPr lang="en-US" altLang="zh-CN" sz="2800" b="1" dirty="0" smtClean="0">
              <a:solidFill>
                <a:srgbClr val="FF0000"/>
              </a:solidFill>
              <a:latin typeface="宋体" pitchFamily="2" charset="-122"/>
              <a:ea typeface="宋体" pitchFamily="2" charset="-122"/>
            </a:endParaRPr>
          </a:p>
          <a:p>
            <a:r>
              <a:rPr lang="en-US" altLang="zh-CN" sz="2800" b="1" dirty="0">
                <a:solidFill>
                  <a:srgbClr val="FF0000"/>
                </a:solidFill>
                <a:latin typeface="宋体" pitchFamily="2" charset="-122"/>
                <a:ea typeface="宋体" pitchFamily="2" charset="-122"/>
              </a:rPr>
              <a:t> </a:t>
            </a:r>
            <a:r>
              <a:rPr lang="en-US" altLang="zh-CN" sz="2800" b="1" dirty="0" smtClean="0">
                <a:solidFill>
                  <a:srgbClr val="FF0000"/>
                </a:solidFill>
                <a:latin typeface="宋体" pitchFamily="2" charset="-122"/>
                <a:ea typeface="宋体" pitchFamily="2" charset="-122"/>
              </a:rPr>
              <a:t> </a:t>
            </a:r>
            <a:r>
              <a:rPr lang="zh-CN" altLang="en-US" sz="2800" b="1" dirty="0" smtClean="0">
                <a:solidFill>
                  <a:srgbClr val="FF0000"/>
                </a:solidFill>
                <a:latin typeface="宋体" pitchFamily="2" charset="-122"/>
                <a:ea typeface="宋体" pitchFamily="2" charset="-122"/>
              </a:rPr>
              <a:t>树</a:t>
            </a:r>
            <a:r>
              <a:rPr lang="en-US" altLang="zh-CN" sz="2800" dirty="0" smtClean="0">
                <a:solidFill>
                  <a:srgbClr val="03001A"/>
                </a:solidFill>
                <a:latin typeface="宋体" pitchFamily="2" charset="-122"/>
                <a:ea typeface="宋体" pitchFamily="2" charset="-122"/>
              </a:rPr>
              <a:t>)</a:t>
            </a:r>
          </a:p>
          <a:p>
            <a:r>
              <a:rPr lang="en-US" altLang="zh-CN" sz="2800" dirty="0" smtClean="0">
                <a:solidFill>
                  <a:srgbClr val="03001A"/>
                </a:solidFill>
                <a:latin typeface="Times New Roman" pitchFamily="18" charset="0"/>
                <a:ea typeface="宋体" pitchFamily="2" charset="-122"/>
                <a:cs typeface="Times New Roman" pitchFamily="18" charset="0"/>
              </a:rPr>
              <a:t>3.</a:t>
            </a:r>
            <a:r>
              <a:rPr lang="zh-CN" altLang="en-US" sz="2800" dirty="0" smtClean="0">
                <a:solidFill>
                  <a:srgbClr val="03001A"/>
                </a:solidFill>
                <a:latin typeface="宋体" pitchFamily="2" charset="-122"/>
                <a:ea typeface="宋体" pitchFamily="2" charset="-122"/>
              </a:rPr>
              <a:t>能</a:t>
            </a:r>
            <a:r>
              <a:rPr lang="zh-CN" altLang="en-US" sz="2800" dirty="0">
                <a:solidFill>
                  <a:srgbClr val="03001A"/>
                </a:solidFill>
                <a:latin typeface="宋体" pitchFamily="2" charset="-122"/>
                <a:ea typeface="宋体" pitchFamily="2" charset="-122"/>
              </a:rPr>
              <a:t>处理</a:t>
            </a:r>
            <a:r>
              <a:rPr lang="zh-CN" altLang="en-US" sz="2800" b="1" dirty="0">
                <a:solidFill>
                  <a:srgbClr val="FF0000"/>
                </a:solidFill>
                <a:latin typeface="宋体" pitchFamily="2" charset="-122"/>
                <a:ea typeface="宋体" pitchFamily="2" charset="-122"/>
              </a:rPr>
              <a:t>离散型的</a:t>
            </a:r>
            <a:r>
              <a:rPr lang="zh-CN" altLang="en-US" sz="2800" b="1" dirty="0" smtClean="0">
                <a:solidFill>
                  <a:srgbClr val="FF0000"/>
                </a:solidFill>
                <a:latin typeface="宋体" pitchFamily="2" charset="-122"/>
                <a:ea typeface="宋体" pitchFamily="2" charset="-122"/>
              </a:rPr>
              <a:t>特征</a:t>
            </a:r>
            <a:endParaRPr lang="en-US" altLang="zh-CN" sz="2800" b="1" dirty="0" smtClean="0">
              <a:solidFill>
                <a:srgbClr val="FF0000"/>
              </a:solidFill>
              <a:latin typeface="宋体" pitchFamily="2" charset="-122"/>
              <a:ea typeface="宋体" pitchFamily="2" charset="-122"/>
            </a:endParaRPr>
          </a:p>
          <a:p>
            <a:r>
              <a:rPr lang="en-US" altLang="zh-CN" sz="2800" dirty="0" smtClean="0">
                <a:solidFill>
                  <a:srgbClr val="03001A"/>
                </a:solidFill>
                <a:latin typeface="Times New Roman" pitchFamily="18" charset="0"/>
                <a:ea typeface="宋体" pitchFamily="2" charset="-122"/>
                <a:cs typeface="Times New Roman" pitchFamily="18" charset="0"/>
              </a:rPr>
              <a:t>4.</a:t>
            </a:r>
            <a:r>
              <a:rPr lang="zh-CN" altLang="en-US" sz="2800" dirty="0" smtClean="0">
                <a:solidFill>
                  <a:srgbClr val="03001A"/>
                </a:solidFill>
                <a:latin typeface="宋体" pitchFamily="2" charset="-122"/>
                <a:ea typeface="宋体" pitchFamily="2" charset="-122"/>
              </a:rPr>
              <a:t>能</a:t>
            </a:r>
            <a:r>
              <a:rPr lang="zh-CN" altLang="en-US" sz="2800" dirty="0">
                <a:solidFill>
                  <a:srgbClr val="03001A"/>
                </a:solidFill>
                <a:latin typeface="宋体" pitchFamily="2" charset="-122"/>
                <a:ea typeface="宋体" pitchFamily="2" charset="-122"/>
              </a:rPr>
              <a:t>解决</a:t>
            </a:r>
            <a:r>
              <a:rPr lang="zh-CN" altLang="en-US" sz="2800" b="1" dirty="0">
                <a:solidFill>
                  <a:srgbClr val="FF0000"/>
                </a:solidFill>
                <a:latin typeface="宋体" pitchFamily="2" charset="-122"/>
                <a:ea typeface="宋体" pitchFamily="2" charset="-122"/>
              </a:rPr>
              <a:t>分类问题</a:t>
            </a:r>
          </a:p>
        </p:txBody>
      </p:sp>
      <p:sp>
        <p:nvSpPr>
          <p:cNvPr id="4" name="矩形 3"/>
          <p:cNvSpPr/>
          <p:nvPr/>
        </p:nvSpPr>
        <p:spPr>
          <a:xfrm>
            <a:off x="473714" y="404664"/>
            <a:ext cx="2226078" cy="707886"/>
          </a:xfrm>
          <a:prstGeom prst="rect">
            <a:avLst/>
          </a:prstGeom>
        </p:spPr>
        <p:txBody>
          <a:bodyPr wrap="square">
            <a:spAutoFit/>
          </a:bodyPr>
          <a:lstStyle/>
          <a:p>
            <a:r>
              <a:rPr lang="zh-CN" altLang="en-US" sz="4000" b="1" dirty="0">
                <a:solidFill>
                  <a:srgbClr val="03001A"/>
                </a:solidFill>
                <a:latin typeface="黑体" pitchFamily="49" charset="-122"/>
                <a:ea typeface="黑体" pitchFamily="49" charset="-122"/>
                <a:cs typeface="+mj-cs"/>
              </a:rPr>
              <a:t>三个问题：</a:t>
            </a:r>
          </a:p>
        </p:txBody>
      </p:sp>
    </p:spTree>
    <p:extLst>
      <p:ext uri="{BB962C8B-B14F-4D97-AF65-F5344CB8AC3E}">
        <p14:creationId xmlns:p14="http://schemas.microsoft.com/office/powerpoint/2010/main" val="219048450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15362"/>
                                        </p:tgtEl>
                                        <p:attrNameLst>
                                          <p:attrName>style.visibility</p:attrName>
                                        </p:attrNameLst>
                                      </p:cBhvr>
                                      <p:to>
                                        <p:strVal val="visible"/>
                                      </p:to>
                                    </p:set>
                                    <p:anim calcmode="lin" valueType="num">
                                      <p:cBhvr additive="base">
                                        <p:cTn id="16" dur="500" fill="hold"/>
                                        <p:tgtEl>
                                          <p:spTgt spid="15362"/>
                                        </p:tgtEl>
                                        <p:attrNameLst>
                                          <p:attrName>ppt_x</p:attrName>
                                        </p:attrNameLst>
                                      </p:cBhvr>
                                      <p:tavLst>
                                        <p:tav tm="0">
                                          <p:val>
                                            <p:strVal val="0-#ppt_w/2"/>
                                          </p:val>
                                        </p:tav>
                                        <p:tav tm="100000">
                                          <p:val>
                                            <p:strVal val="#ppt_x"/>
                                          </p:val>
                                        </p:tav>
                                      </p:tavLst>
                                    </p:anim>
                                    <p:anim calcmode="lin" valueType="num">
                                      <p:cBhvr additive="base">
                                        <p:cTn id="17" dur="500" fill="hold"/>
                                        <p:tgtEl>
                                          <p:spTgt spid="15362"/>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0-#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2" grpId="0"/>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7"/>
          <p:cNvSpPr>
            <a:spLocks noChangeArrowheads="1"/>
          </p:cNvSpPr>
          <p:nvPr/>
        </p:nvSpPr>
        <p:spPr bwMode="auto">
          <a:xfrm>
            <a:off x="6"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buSzPct val="100000"/>
              <a:buFont typeface="Arial" pitchFamily="34" charset="0"/>
              <a:buNone/>
            </a:pPr>
            <a:endParaRPr lang="zh-CN" altLang="en-US" sz="2400" smtClean="0">
              <a:solidFill>
                <a:srgbClr val="404040"/>
              </a:solidFill>
              <a:latin typeface="Times New Roman" pitchFamily="18" charset="0"/>
            </a:endParaRPr>
          </a:p>
        </p:txBody>
      </p:sp>
      <p:grpSp>
        <p:nvGrpSpPr>
          <p:cNvPr id="3" name="组合 2"/>
          <p:cNvGrpSpPr/>
          <p:nvPr/>
        </p:nvGrpSpPr>
        <p:grpSpPr>
          <a:xfrm>
            <a:off x="611584" y="908720"/>
            <a:ext cx="7416800" cy="5419999"/>
            <a:chOff x="611584" y="908720"/>
            <a:chExt cx="7416800" cy="5419999"/>
          </a:xfrm>
        </p:grpSpPr>
        <p:grpSp>
          <p:nvGrpSpPr>
            <p:cNvPr id="2" name="组合 1"/>
            <p:cNvGrpSpPr/>
            <p:nvPr/>
          </p:nvGrpSpPr>
          <p:grpSpPr>
            <a:xfrm>
              <a:off x="611584" y="908720"/>
              <a:ext cx="7416800" cy="4098558"/>
              <a:chOff x="611584" y="908720"/>
              <a:chExt cx="7416800" cy="4098558"/>
            </a:xfrm>
          </p:grpSpPr>
          <p:sp>
            <p:nvSpPr>
              <p:cNvPr id="16386" name="TextBox 6"/>
              <p:cNvSpPr txBox="1">
                <a:spLocks noChangeArrowheads="1"/>
              </p:cNvSpPr>
              <p:nvPr/>
            </p:nvSpPr>
            <p:spPr bwMode="auto">
              <a:xfrm>
                <a:off x="611584" y="908720"/>
                <a:ext cx="7416800" cy="4098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PMingLiU" pitchFamily="2" charset="-120"/>
                  </a:defRPr>
                </a:lvl1pPr>
                <a:lvl2pPr marL="742950" indent="-285750" eaLnBrk="0" hangingPunct="0">
                  <a:defRPr sz="2400">
                    <a:solidFill>
                      <a:schemeClr val="tx1"/>
                    </a:solidFill>
                    <a:latin typeface="Times New Roman" pitchFamily="18" charset="0"/>
                    <a:ea typeface="PMingLiU" pitchFamily="2" charset="-120"/>
                  </a:defRPr>
                </a:lvl2pPr>
                <a:lvl3pPr marL="1143000" indent="-228600" eaLnBrk="0" hangingPunct="0">
                  <a:defRPr sz="2400">
                    <a:solidFill>
                      <a:schemeClr val="tx1"/>
                    </a:solidFill>
                    <a:latin typeface="Times New Roman" pitchFamily="18" charset="0"/>
                    <a:ea typeface="PMingLiU" pitchFamily="2" charset="-120"/>
                  </a:defRPr>
                </a:lvl3pPr>
                <a:lvl4pPr marL="1600200" indent="-228600" eaLnBrk="0" hangingPunct="0">
                  <a:defRPr sz="2400">
                    <a:solidFill>
                      <a:schemeClr val="tx1"/>
                    </a:solidFill>
                    <a:latin typeface="Times New Roman" pitchFamily="18" charset="0"/>
                    <a:ea typeface="PMingLiU" pitchFamily="2" charset="-120"/>
                  </a:defRPr>
                </a:lvl4pPr>
                <a:lvl5pPr marL="2057400" indent="-228600" eaLnBrk="0" hangingPunct="0">
                  <a:defRPr sz="2400">
                    <a:solidFill>
                      <a:schemeClr val="tx1"/>
                    </a:solidFill>
                    <a:latin typeface="Times New Roman" pitchFamily="18" charset="0"/>
                    <a:ea typeface="PMingLiU" pitchFamily="2" charset="-120"/>
                  </a:defRPr>
                </a:lvl5pPr>
                <a:lvl6pPr marL="25146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6pPr>
                <a:lvl7pPr marL="29718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7pPr>
                <a:lvl8pPr marL="34290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8pPr>
                <a:lvl9pPr marL="38862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9pPr>
              </a:lstStyle>
              <a:p>
                <a:pPr eaLnBrk="1" fontAlgn="base" hangingPunct="1">
                  <a:spcBef>
                    <a:spcPct val="0"/>
                  </a:spcBef>
                  <a:spcAft>
                    <a:spcPts val="1000"/>
                  </a:spcAft>
                  <a:buSzPct val="100000"/>
                  <a:buFont typeface="Arial" pitchFamily="34" charset="0"/>
                  <a:buNone/>
                </a:pPr>
                <a:r>
                  <a:rPr kumimoji="1" lang="zh-CN" altLang="en-US" sz="2800" dirty="0" smtClean="0">
                    <a:solidFill>
                      <a:srgbClr val="03001A"/>
                    </a:solidFill>
                    <a:latin typeface="宋体" pitchFamily="2" charset="-122"/>
                    <a:ea typeface="宋体" pitchFamily="2" charset="-122"/>
                  </a:rPr>
                  <a:t>三种不同的衡量方式：</a:t>
                </a:r>
                <a:endParaRPr kumimoji="1" lang="en-US" altLang="zh-CN" sz="2800" dirty="0" smtClean="0">
                  <a:solidFill>
                    <a:srgbClr val="03001A"/>
                  </a:solidFill>
                  <a:latin typeface="宋体" pitchFamily="2" charset="-122"/>
                  <a:ea typeface="宋体" pitchFamily="2" charset="-122"/>
                </a:endParaRPr>
              </a:p>
              <a:p>
                <a:pPr eaLnBrk="1" fontAlgn="base" hangingPunct="1">
                  <a:spcBef>
                    <a:spcPct val="0"/>
                  </a:spcBef>
                  <a:spcAft>
                    <a:spcPct val="0"/>
                  </a:spcAft>
                  <a:buSzPct val="100000"/>
                  <a:buFont typeface="Arial" pitchFamily="34" charset="0"/>
                  <a:buNone/>
                </a:pPr>
                <a:r>
                  <a:rPr kumimoji="1" lang="en-US" altLang="zh-CN" sz="2800" b="1" dirty="0" smtClean="0">
                    <a:solidFill>
                      <a:srgbClr val="FF0000"/>
                    </a:solidFill>
                    <a:ea typeface="宋体" pitchFamily="2" charset="-122"/>
                    <a:cs typeface="Times New Roman" pitchFamily="18" charset="0"/>
                  </a:rPr>
                  <a:t>1.</a:t>
                </a:r>
                <a:r>
                  <a:rPr kumimoji="1" lang="zh-CN" altLang="en-US" sz="2800" b="1" dirty="0" smtClean="0">
                    <a:solidFill>
                      <a:srgbClr val="FF0000"/>
                    </a:solidFill>
                    <a:ea typeface="宋体" pitchFamily="2" charset="-122"/>
                    <a:cs typeface="Times New Roman" pitchFamily="18" charset="0"/>
                  </a:rPr>
                  <a:t>信息</a:t>
                </a:r>
                <a:r>
                  <a:rPr kumimoji="1" lang="zh-CN" altLang="en-US" sz="2800" b="1" dirty="0" smtClean="0">
                    <a:solidFill>
                      <a:srgbClr val="FF0000"/>
                    </a:solidFill>
                    <a:latin typeface="宋体" pitchFamily="2" charset="-122"/>
                    <a:ea typeface="宋体" pitchFamily="2" charset="-122"/>
                  </a:rPr>
                  <a:t>熵</a:t>
                </a:r>
                <a:endParaRPr kumimoji="1" lang="en-US" altLang="zh-CN" sz="2800" b="1" dirty="0" smtClean="0">
                  <a:solidFill>
                    <a:srgbClr val="FF0000"/>
                  </a:solidFill>
                  <a:latin typeface="宋体" pitchFamily="2" charset="-122"/>
                  <a:ea typeface="宋体" pitchFamily="2" charset="-122"/>
                </a:endParaRPr>
              </a:p>
              <a:p>
                <a:pPr eaLnBrk="1" fontAlgn="base" hangingPunct="1">
                  <a:spcBef>
                    <a:spcPct val="0"/>
                  </a:spcBef>
                  <a:spcAft>
                    <a:spcPct val="0"/>
                  </a:spcAft>
                  <a:buSzPct val="100000"/>
                  <a:buFont typeface="Arial" pitchFamily="34" charset="0"/>
                  <a:buNone/>
                </a:pPr>
                <a:endParaRPr kumimoji="1" lang="en-US" altLang="zh-CN" sz="2800" dirty="0" smtClean="0">
                  <a:solidFill>
                    <a:srgbClr val="404040"/>
                  </a:solidFill>
                  <a:latin typeface="宋体" pitchFamily="2" charset="-122"/>
                  <a:ea typeface="宋体" pitchFamily="2" charset="-122"/>
                </a:endParaRPr>
              </a:p>
              <a:p>
                <a:pPr eaLnBrk="1" fontAlgn="base" hangingPunct="1">
                  <a:spcBef>
                    <a:spcPct val="0"/>
                  </a:spcBef>
                  <a:spcAft>
                    <a:spcPct val="0"/>
                  </a:spcAft>
                  <a:buSzPct val="100000"/>
                  <a:buFont typeface="Arial" pitchFamily="34" charset="0"/>
                  <a:buNone/>
                </a:pPr>
                <a:endParaRPr kumimoji="1" lang="en-US" altLang="zh-CN" sz="2800" dirty="0" smtClean="0">
                  <a:solidFill>
                    <a:srgbClr val="404040"/>
                  </a:solidFill>
                  <a:latin typeface="宋体" pitchFamily="2" charset="-122"/>
                  <a:ea typeface="宋体" pitchFamily="2" charset="-122"/>
                </a:endParaRPr>
              </a:p>
              <a:p>
                <a:pPr eaLnBrk="1" fontAlgn="base" hangingPunct="1">
                  <a:spcBef>
                    <a:spcPct val="0"/>
                  </a:spcBef>
                  <a:spcAft>
                    <a:spcPct val="0"/>
                  </a:spcAft>
                  <a:buSzPct val="100000"/>
                  <a:buFont typeface="Arial" pitchFamily="34" charset="0"/>
                  <a:buNone/>
                </a:pPr>
                <a:r>
                  <a:rPr kumimoji="1" lang="en-US" altLang="zh-CN" sz="2800" dirty="0" smtClean="0">
                    <a:solidFill>
                      <a:srgbClr val="03001A"/>
                    </a:solidFill>
                    <a:ea typeface="宋体" pitchFamily="2" charset="-122"/>
                    <a:cs typeface="Times New Roman" pitchFamily="18" charset="0"/>
                  </a:rPr>
                  <a:t>2</a:t>
                </a:r>
                <a:r>
                  <a:rPr kumimoji="1" lang="en-US" altLang="zh-CN" sz="2800" dirty="0">
                    <a:solidFill>
                      <a:srgbClr val="03001A"/>
                    </a:solidFill>
                    <a:ea typeface="宋体" pitchFamily="2" charset="-122"/>
                    <a:cs typeface="Times New Roman" pitchFamily="18" charset="0"/>
                  </a:rPr>
                  <a:t>.</a:t>
                </a:r>
                <a:r>
                  <a:rPr kumimoji="1" lang="zh-CN" altLang="en-US" sz="2800" dirty="0" smtClean="0">
                    <a:solidFill>
                      <a:srgbClr val="03001A"/>
                    </a:solidFill>
                    <a:latin typeface="宋体" pitchFamily="2" charset="-122"/>
                    <a:ea typeface="宋体" pitchFamily="2" charset="-122"/>
                  </a:rPr>
                  <a:t>基</a:t>
                </a:r>
                <a:r>
                  <a:rPr kumimoji="1" lang="zh-CN" altLang="en-US" sz="2800" dirty="0">
                    <a:solidFill>
                      <a:srgbClr val="03001A"/>
                    </a:solidFill>
                    <a:latin typeface="宋体" pitchFamily="2" charset="-122"/>
                    <a:ea typeface="宋体" pitchFamily="2" charset="-122"/>
                  </a:rPr>
                  <a:t>尼系数</a:t>
                </a:r>
                <a:endParaRPr kumimoji="1" lang="en-US" altLang="zh-CN" sz="2800" dirty="0">
                  <a:solidFill>
                    <a:srgbClr val="03001A"/>
                  </a:solidFill>
                  <a:latin typeface="宋体" pitchFamily="2" charset="-122"/>
                  <a:ea typeface="宋体" pitchFamily="2" charset="-122"/>
                </a:endParaRPr>
              </a:p>
              <a:p>
                <a:pPr eaLnBrk="1" fontAlgn="base" hangingPunct="1">
                  <a:spcBef>
                    <a:spcPct val="0"/>
                  </a:spcBef>
                  <a:spcAft>
                    <a:spcPct val="0"/>
                  </a:spcAft>
                  <a:buSzPct val="100000"/>
                  <a:buFont typeface="Arial" pitchFamily="34" charset="0"/>
                  <a:buNone/>
                </a:pPr>
                <a:endParaRPr kumimoji="1" lang="en-US" altLang="zh-CN" sz="2800" dirty="0" smtClean="0">
                  <a:solidFill>
                    <a:srgbClr val="404040"/>
                  </a:solidFill>
                  <a:latin typeface="宋体" pitchFamily="2" charset="-122"/>
                  <a:ea typeface="宋体" pitchFamily="2" charset="-122"/>
                </a:endParaRPr>
              </a:p>
              <a:p>
                <a:pPr eaLnBrk="1" fontAlgn="base" hangingPunct="1">
                  <a:spcBef>
                    <a:spcPct val="0"/>
                  </a:spcBef>
                  <a:spcAft>
                    <a:spcPct val="0"/>
                  </a:spcAft>
                  <a:buSzPct val="100000"/>
                  <a:buFont typeface="Arial" pitchFamily="34" charset="0"/>
                  <a:buNone/>
                </a:pPr>
                <a:endParaRPr kumimoji="1" lang="en-US" altLang="zh-CN" sz="2800" dirty="0" smtClean="0">
                  <a:solidFill>
                    <a:srgbClr val="404040"/>
                  </a:solidFill>
                  <a:latin typeface="宋体" pitchFamily="2" charset="-122"/>
                  <a:ea typeface="宋体" pitchFamily="2" charset="-122"/>
                </a:endParaRPr>
              </a:p>
              <a:p>
                <a:pPr eaLnBrk="1" fontAlgn="base" hangingPunct="1">
                  <a:spcBef>
                    <a:spcPct val="0"/>
                  </a:spcBef>
                  <a:spcAft>
                    <a:spcPct val="0"/>
                  </a:spcAft>
                  <a:buSzPct val="100000"/>
                  <a:buFont typeface="Arial" pitchFamily="34" charset="0"/>
                  <a:buNone/>
                </a:pPr>
                <a:endParaRPr kumimoji="1" lang="en-US" altLang="zh-CN" sz="2800" dirty="0" smtClean="0">
                  <a:solidFill>
                    <a:srgbClr val="404040"/>
                  </a:solidFill>
                  <a:latin typeface="宋体" pitchFamily="2" charset="-122"/>
                  <a:ea typeface="宋体" pitchFamily="2" charset="-122"/>
                </a:endParaRPr>
              </a:p>
              <a:p>
                <a:pPr eaLnBrk="1" fontAlgn="base" hangingPunct="1">
                  <a:spcBef>
                    <a:spcPct val="0"/>
                  </a:spcBef>
                  <a:spcAft>
                    <a:spcPct val="0"/>
                  </a:spcAft>
                  <a:buSzPct val="100000"/>
                  <a:buFont typeface="Arial" pitchFamily="34" charset="0"/>
                  <a:buNone/>
                </a:pPr>
                <a:r>
                  <a:rPr kumimoji="1" lang="en-US" altLang="zh-CN" sz="2800" dirty="0" smtClean="0">
                    <a:solidFill>
                      <a:srgbClr val="03001A"/>
                    </a:solidFill>
                    <a:ea typeface="宋体" pitchFamily="2" charset="-122"/>
                    <a:cs typeface="Times New Roman" pitchFamily="18" charset="0"/>
                  </a:rPr>
                  <a:t>3.</a:t>
                </a:r>
                <a:r>
                  <a:rPr kumimoji="1" lang="zh-CN" altLang="en-US" sz="2800" dirty="0" smtClean="0">
                    <a:solidFill>
                      <a:srgbClr val="03001A"/>
                    </a:solidFill>
                    <a:latin typeface="宋体" pitchFamily="2" charset="-122"/>
                    <a:ea typeface="宋体" pitchFamily="2" charset="-122"/>
                  </a:rPr>
                  <a:t> </a:t>
                </a:r>
                <a:r>
                  <a:rPr kumimoji="1" lang="zh-CN" altLang="en-US" sz="2800" dirty="0">
                    <a:solidFill>
                      <a:srgbClr val="03001A"/>
                    </a:solidFill>
                    <a:latin typeface="宋体" pitchFamily="2" charset="-122"/>
                    <a:ea typeface="宋体" pitchFamily="2" charset="-122"/>
                  </a:rPr>
                  <a:t>最小</a:t>
                </a:r>
                <a:r>
                  <a:rPr kumimoji="1" lang="zh-CN" altLang="en-US" sz="2800" dirty="0" smtClean="0">
                    <a:solidFill>
                      <a:srgbClr val="03001A"/>
                    </a:solidFill>
                    <a:latin typeface="宋体" pitchFamily="2" charset="-122"/>
                    <a:ea typeface="宋体" pitchFamily="2" charset="-122"/>
                  </a:rPr>
                  <a:t>均方误差</a:t>
                </a:r>
                <a:r>
                  <a:rPr kumimoji="1" lang="en-US" altLang="zh-CN" sz="2800" dirty="0">
                    <a:solidFill>
                      <a:srgbClr val="03001A"/>
                    </a:solidFill>
                    <a:latin typeface="宋体" pitchFamily="2" charset="-122"/>
                    <a:ea typeface="宋体" pitchFamily="2" charset="-122"/>
                  </a:rPr>
                  <a:t>(</a:t>
                </a:r>
                <a:r>
                  <a:rPr kumimoji="1" lang="zh-CN" altLang="en-US" sz="2800" dirty="0">
                    <a:solidFill>
                      <a:srgbClr val="03001A"/>
                    </a:solidFill>
                    <a:latin typeface="宋体" pitchFamily="2" charset="-122"/>
                    <a:ea typeface="宋体" pitchFamily="2" charset="-122"/>
                  </a:rPr>
                  <a:t>用于回归</a:t>
                </a:r>
                <a:r>
                  <a:rPr kumimoji="1" lang="en-US" altLang="zh-CN" sz="2800" dirty="0">
                    <a:solidFill>
                      <a:srgbClr val="03001A"/>
                    </a:solidFill>
                    <a:latin typeface="宋体" pitchFamily="2" charset="-122"/>
                    <a:ea typeface="宋体" pitchFamily="2" charset="-122"/>
                  </a:rPr>
                  <a:t>)</a:t>
                </a:r>
                <a:endParaRPr kumimoji="1" lang="zh-CN" altLang="en-US" sz="2800" dirty="0">
                  <a:solidFill>
                    <a:srgbClr val="03001A"/>
                  </a:solidFill>
                  <a:latin typeface="宋体" pitchFamily="2" charset="-122"/>
                  <a:ea typeface="宋体" pitchFamily="2" charset="-122"/>
                </a:endParaRPr>
              </a:p>
            </p:txBody>
          </p:sp>
          <p:graphicFrame>
            <p:nvGraphicFramePr>
              <p:cNvPr id="16387" name="对象 1"/>
              <p:cNvGraphicFramePr>
                <a:graphicFrameLocks noChangeAspect="1"/>
              </p:cNvGraphicFramePr>
              <p:nvPr>
                <p:extLst>
                  <p:ext uri="{D42A27DB-BD31-4B8C-83A1-F6EECF244321}">
                    <p14:modId xmlns:p14="http://schemas.microsoft.com/office/powerpoint/2010/main" val="3691382968"/>
                  </p:ext>
                </p:extLst>
              </p:nvPr>
            </p:nvGraphicFramePr>
            <p:xfrm>
              <a:off x="2703543" y="1773238"/>
              <a:ext cx="3735387" cy="1035050"/>
            </p:xfrm>
            <a:graphic>
              <a:graphicData uri="http://schemas.openxmlformats.org/presentationml/2006/ole">
                <mc:AlternateContent xmlns:mc="http://schemas.openxmlformats.org/markup-compatibility/2006">
                  <mc:Choice xmlns:v="urn:schemas-microsoft-com:vml" Requires="v">
                    <p:oleObj spid="_x0000_s19726" name="Equation" r:id="rId3" imgW="5715000" imgH="1587500" progId="Equation.DSMT4">
                      <p:embed/>
                    </p:oleObj>
                  </mc:Choice>
                  <mc:Fallback>
                    <p:oleObj name="Equation" r:id="rId3" imgW="5715000" imgH="15875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3543" y="1773238"/>
                            <a:ext cx="3735387"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88" name="对象 2"/>
              <p:cNvGraphicFramePr>
                <a:graphicFrameLocks noChangeAspect="1"/>
              </p:cNvGraphicFramePr>
              <p:nvPr>
                <p:extLst>
                  <p:ext uri="{D42A27DB-BD31-4B8C-83A1-F6EECF244321}">
                    <p14:modId xmlns:p14="http://schemas.microsoft.com/office/powerpoint/2010/main" val="47364606"/>
                  </p:ext>
                </p:extLst>
              </p:nvPr>
            </p:nvGraphicFramePr>
            <p:xfrm>
              <a:off x="2051074" y="3284538"/>
              <a:ext cx="5653088" cy="1035050"/>
            </p:xfrm>
            <a:graphic>
              <a:graphicData uri="http://schemas.openxmlformats.org/presentationml/2006/ole">
                <mc:AlternateContent xmlns:mc="http://schemas.openxmlformats.org/markup-compatibility/2006">
                  <mc:Choice xmlns:v="urn:schemas-microsoft-com:vml" Requires="v">
                    <p:oleObj spid="_x0000_s19727" name="Equation" r:id="rId5" imgW="8648700" imgH="1587500" progId="Equation.DSMT4">
                      <p:embed/>
                    </p:oleObj>
                  </mc:Choice>
                  <mc:Fallback>
                    <p:oleObj name="Equation" r:id="rId5" imgW="8648700" imgH="15875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74" y="3284538"/>
                            <a:ext cx="5653088"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6390" name="对象 2"/>
            <p:cNvGraphicFramePr>
              <a:graphicFrameLocks noChangeAspect="1"/>
            </p:cNvGraphicFramePr>
            <p:nvPr>
              <p:extLst>
                <p:ext uri="{D42A27DB-BD31-4B8C-83A1-F6EECF244321}">
                  <p14:modId xmlns:p14="http://schemas.microsoft.com/office/powerpoint/2010/main" val="3744609945"/>
                </p:ext>
              </p:extLst>
            </p:nvPr>
          </p:nvGraphicFramePr>
          <p:xfrm>
            <a:off x="2915816" y="5045075"/>
            <a:ext cx="3402013" cy="674688"/>
          </p:xfrm>
          <a:graphic>
            <a:graphicData uri="http://schemas.openxmlformats.org/presentationml/2006/ole">
              <mc:AlternateContent xmlns:mc="http://schemas.openxmlformats.org/markup-compatibility/2006">
                <mc:Choice xmlns:v="urn:schemas-microsoft-com:vml" Requires="v">
                  <p:oleObj spid="_x0000_s19728" name="Equation" r:id="rId7" imgW="7607300" imgH="1511300" progId="Equation.DSMT4">
                    <p:embed/>
                  </p:oleObj>
                </mc:Choice>
                <mc:Fallback>
                  <p:oleObj name="Equation" r:id="rId7" imgW="7607300" imgH="15113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5816" y="5045075"/>
                          <a:ext cx="3402013"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1" name="矩形 3"/>
            <p:cNvSpPr>
              <a:spLocks noChangeArrowheads="1"/>
            </p:cNvSpPr>
            <p:nvPr/>
          </p:nvSpPr>
          <p:spPr bwMode="auto">
            <a:xfrm>
              <a:off x="1122365" y="5805499"/>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buSzPct val="100000"/>
                <a:buFont typeface="Arial" pitchFamily="34" charset="0"/>
                <a:buNone/>
              </a:pPr>
              <a:r>
                <a:rPr kumimoji="1" lang="zh-CN" altLang="en-US" sz="2800" dirty="0">
                  <a:solidFill>
                    <a:srgbClr val="03001A"/>
                  </a:solidFill>
                  <a:latin typeface="宋体" pitchFamily="2" charset="-122"/>
                  <a:ea typeface="宋体" pitchFamily="2" charset="-122"/>
                </a:rPr>
                <a:t>其中：</a:t>
              </a:r>
            </a:p>
          </p:txBody>
        </p:sp>
        <p:graphicFrame>
          <p:nvGraphicFramePr>
            <p:cNvPr id="16392" name="对象 4"/>
            <p:cNvGraphicFramePr>
              <a:graphicFrameLocks noChangeAspect="1"/>
            </p:cNvGraphicFramePr>
            <p:nvPr>
              <p:extLst>
                <p:ext uri="{D42A27DB-BD31-4B8C-83A1-F6EECF244321}">
                  <p14:modId xmlns:p14="http://schemas.microsoft.com/office/powerpoint/2010/main" val="2324292896"/>
                </p:ext>
              </p:extLst>
            </p:nvPr>
          </p:nvGraphicFramePr>
          <p:xfrm>
            <a:off x="2339977" y="5876937"/>
            <a:ext cx="4741863" cy="390525"/>
          </p:xfrm>
          <a:graphic>
            <a:graphicData uri="http://schemas.openxmlformats.org/presentationml/2006/ole">
              <mc:AlternateContent xmlns:mc="http://schemas.openxmlformats.org/markup-compatibility/2006">
                <mc:Choice xmlns:v="urn:schemas-microsoft-com:vml" Requires="v">
                  <p:oleObj spid="_x0000_s19729" name="Equation" r:id="rId9" imgW="10604500" imgH="876300" progId="Equation.DSMT4">
                    <p:embed/>
                  </p:oleObj>
                </mc:Choice>
                <mc:Fallback>
                  <p:oleObj name="Equation" r:id="rId9" imgW="10604500" imgH="8763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39977" y="5876937"/>
                          <a:ext cx="474186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6393" name="标题 1"/>
          <p:cNvSpPr>
            <a:spLocks noGrp="1"/>
          </p:cNvSpPr>
          <p:nvPr>
            <p:ph type="title"/>
          </p:nvPr>
        </p:nvSpPr>
        <p:spPr>
          <a:xfrm>
            <a:off x="611584" y="230833"/>
            <a:ext cx="8174236" cy="771525"/>
          </a:xfrm>
        </p:spPr>
        <p:txBody>
          <a:bodyPr/>
          <a:lstStyle/>
          <a:p>
            <a:r>
              <a:rPr lang="en-US" altLang="zh-CN" sz="4000" b="1" dirty="0">
                <a:solidFill>
                  <a:srgbClr val="03001A"/>
                </a:solidFill>
                <a:latin typeface="黑体" pitchFamily="49" charset="-122"/>
                <a:ea typeface="黑体" pitchFamily="49" charset="-122"/>
              </a:rPr>
              <a:t>2.1 </a:t>
            </a:r>
            <a:r>
              <a:rPr lang="zh-CN" altLang="en-US" sz="4000" b="1" dirty="0">
                <a:solidFill>
                  <a:srgbClr val="03001A"/>
                </a:solidFill>
                <a:latin typeface="黑体" pitchFamily="49" charset="-122"/>
                <a:ea typeface="黑体" pitchFamily="49" charset="-122"/>
              </a:rPr>
              <a:t>三</a:t>
            </a:r>
            <a:r>
              <a:rPr lang="zh-CN" altLang="en-US" sz="4000" b="1" dirty="0" smtClean="0">
                <a:solidFill>
                  <a:srgbClr val="03001A"/>
                </a:solidFill>
                <a:latin typeface="黑体" pitchFamily="49" charset="-122"/>
                <a:ea typeface="黑体" pitchFamily="49" charset="-122"/>
              </a:rPr>
              <a:t>种衡量方式</a:t>
            </a:r>
            <a:endParaRPr lang="zh-CN" altLang="en-US" sz="4000" b="1" dirty="0">
              <a:solidFill>
                <a:srgbClr val="03001A"/>
              </a:solidFill>
              <a:latin typeface="黑体" pitchFamily="49" charset="-122"/>
              <a:ea typeface="黑体" pitchFamily="49" charset="-122"/>
            </a:endParaRPr>
          </a:p>
        </p:txBody>
      </p:sp>
    </p:spTree>
    <p:extLst>
      <p:ext uri="{BB962C8B-B14F-4D97-AF65-F5344CB8AC3E}">
        <p14:creationId xmlns:p14="http://schemas.microsoft.com/office/powerpoint/2010/main" val="1486808221"/>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28673" descr="shann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1052736"/>
            <a:ext cx="2865438"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矩形 28674"/>
          <p:cNvSpPr>
            <a:spLocks noChangeArrowheads="1"/>
          </p:cNvSpPr>
          <p:nvPr/>
        </p:nvSpPr>
        <p:spPr bwMode="auto">
          <a:xfrm>
            <a:off x="827584" y="1712375"/>
            <a:ext cx="4536504" cy="1068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30000"/>
              </a:spcBef>
              <a:spcAft>
                <a:spcPct val="0"/>
              </a:spcAft>
              <a:buClr>
                <a:srgbClr val="0000CC"/>
              </a:buClr>
              <a:buSzPct val="100000"/>
              <a:tabLst>
                <a:tab pos="7310438" algn="r"/>
              </a:tabLst>
            </a:pPr>
            <a:r>
              <a:rPr lang="en-US" altLang="zh-CN" sz="2400" dirty="0" smtClean="0">
                <a:solidFill>
                  <a:srgbClr val="404040"/>
                </a:solidFill>
                <a:latin typeface="Times New Roman" pitchFamily="18" charset="0"/>
                <a:ea typeface="宋体" pitchFamily="2" charset="-122"/>
                <a:cs typeface="Times New Roman" pitchFamily="18" charset="0"/>
              </a:rPr>
              <a:t>1. </a:t>
            </a:r>
            <a:r>
              <a:rPr lang="en-US" altLang="zh-CN" sz="2400" dirty="0" smtClean="0">
                <a:solidFill>
                  <a:srgbClr val="03001A"/>
                </a:solidFill>
                <a:latin typeface="Times New Roman" pitchFamily="18" charset="0"/>
                <a:ea typeface="宋体" pitchFamily="2" charset="-122"/>
                <a:cs typeface="Times New Roman" pitchFamily="18" charset="0"/>
              </a:rPr>
              <a:t>Father </a:t>
            </a:r>
            <a:r>
              <a:rPr lang="en-US" altLang="zh-CN" sz="2400" dirty="0">
                <a:solidFill>
                  <a:srgbClr val="03001A"/>
                </a:solidFill>
                <a:latin typeface="Times New Roman" pitchFamily="18" charset="0"/>
                <a:ea typeface="宋体" pitchFamily="2" charset="-122"/>
                <a:cs typeface="Times New Roman" pitchFamily="18" charset="0"/>
              </a:rPr>
              <a:t>of information </a:t>
            </a:r>
            <a:r>
              <a:rPr lang="en-US" altLang="zh-CN" sz="2400" dirty="0" smtClean="0">
                <a:solidFill>
                  <a:srgbClr val="03001A"/>
                </a:solidFill>
                <a:latin typeface="Times New Roman" pitchFamily="18" charset="0"/>
                <a:ea typeface="宋体" pitchFamily="2" charset="-122"/>
                <a:cs typeface="Times New Roman" pitchFamily="18" charset="0"/>
              </a:rPr>
              <a:t>theory</a:t>
            </a:r>
            <a:endParaRPr lang="en-US" altLang="zh-CN" sz="2400" dirty="0" smtClean="0">
              <a:solidFill>
                <a:srgbClr val="03001A"/>
              </a:solidFill>
              <a:latin typeface="宋体" pitchFamily="2" charset="-122"/>
              <a:ea typeface="宋体" pitchFamily="2" charset="-122"/>
            </a:endParaRPr>
          </a:p>
          <a:p>
            <a:pPr fontAlgn="base">
              <a:spcBef>
                <a:spcPct val="30000"/>
              </a:spcBef>
              <a:spcAft>
                <a:spcPct val="0"/>
              </a:spcAft>
              <a:buClr>
                <a:srgbClr val="0000CC"/>
              </a:buClr>
              <a:buSzPct val="100000"/>
              <a:tabLst>
                <a:tab pos="7310438" algn="r"/>
              </a:tabLst>
            </a:pPr>
            <a:r>
              <a:rPr lang="en-US" altLang="zh-CN" sz="2400" dirty="0" smtClean="0">
                <a:solidFill>
                  <a:srgbClr val="03001A"/>
                </a:solidFill>
                <a:latin typeface="Times New Roman" pitchFamily="18" charset="0"/>
                <a:ea typeface="宋体" pitchFamily="2" charset="-122"/>
                <a:cs typeface="Times New Roman" pitchFamily="18" charset="0"/>
              </a:rPr>
              <a:t>2. </a:t>
            </a:r>
            <a:r>
              <a:rPr lang="zh-CN" altLang="en-US" sz="2400" dirty="0" smtClean="0">
                <a:solidFill>
                  <a:srgbClr val="03001A"/>
                </a:solidFill>
                <a:latin typeface="宋体" pitchFamily="2" charset="-122"/>
                <a:ea typeface="宋体" pitchFamily="2" charset="-122"/>
              </a:rPr>
              <a:t>解决</a:t>
            </a:r>
            <a:r>
              <a:rPr lang="zh-CN" altLang="en-US" sz="2400" dirty="0">
                <a:solidFill>
                  <a:srgbClr val="03001A"/>
                </a:solidFill>
                <a:latin typeface="宋体" pitchFamily="2" charset="-122"/>
                <a:ea typeface="宋体" pitchFamily="2" charset="-122"/>
              </a:rPr>
              <a:t>了对信息的量化度量</a:t>
            </a:r>
            <a:r>
              <a:rPr lang="zh-CN" altLang="en-US" sz="2400" dirty="0" smtClean="0">
                <a:solidFill>
                  <a:srgbClr val="03001A"/>
                </a:solidFill>
                <a:latin typeface="宋体" pitchFamily="2" charset="-122"/>
                <a:ea typeface="宋体" pitchFamily="2" charset="-122"/>
              </a:rPr>
              <a:t>问题</a:t>
            </a:r>
            <a:r>
              <a:rPr lang="en-US" altLang="zh-CN" sz="2400" dirty="0" smtClean="0">
                <a:solidFill>
                  <a:srgbClr val="03001A"/>
                </a:solidFill>
                <a:latin typeface="宋体" pitchFamily="2" charset="-122"/>
                <a:ea typeface="宋体" pitchFamily="2" charset="-122"/>
              </a:rPr>
              <a:t>    </a:t>
            </a:r>
          </a:p>
        </p:txBody>
      </p:sp>
      <p:sp>
        <p:nvSpPr>
          <p:cNvPr id="28678" name="矩形 28677"/>
          <p:cNvSpPr>
            <a:spLocks noChangeArrowheads="1"/>
          </p:cNvSpPr>
          <p:nvPr/>
        </p:nvSpPr>
        <p:spPr bwMode="auto">
          <a:xfrm>
            <a:off x="539750" y="2943029"/>
            <a:ext cx="70564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fontAlgn="base">
              <a:spcBef>
                <a:spcPct val="20000"/>
              </a:spcBef>
              <a:spcAft>
                <a:spcPct val="0"/>
              </a:spcAft>
              <a:buClr>
                <a:srgbClr val="528DC2"/>
              </a:buClr>
              <a:buSzPct val="100000"/>
            </a:pPr>
            <a:r>
              <a:rPr lang="zh-CN" altLang="en-US" sz="2400" dirty="0" smtClean="0">
                <a:solidFill>
                  <a:srgbClr val="03001A"/>
                </a:solidFill>
                <a:latin typeface="宋体" pitchFamily="2" charset="-122"/>
                <a:ea typeface="宋体" pitchFamily="2" charset="-122"/>
              </a:rPr>
              <a:t>熵</a:t>
            </a:r>
            <a:r>
              <a:rPr lang="en-US" altLang="zh-CN" sz="2400" dirty="0" smtClean="0">
                <a:solidFill>
                  <a:srgbClr val="03001A"/>
                </a:solidFill>
                <a:latin typeface="黑体" pitchFamily="49" charset="-122"/>
                <a:ea typeface="黑体" pitchFamily="49" charset="-122"/>
              </a:rPr>
              <a:t>(</a:t>
            </a:r>
            <a:r>
              <a:rPr lang="en-US" altLang="zh-CN" sz="2400" dirty="0" smtClean="0">
                <a:solidFill>
                  <a:srgbClr val="03001A"/>
                </a:solidFill>
                <a:latin typeface="Times New Roman" pitchFamily="18" charset="0"/>
                <a:ea typeface="黑体" pitchFamily="49" charset="-122"/>
                <a:cs typeface="Times New Roman" pitchFamily="18" charset="0"/>
              </a:rPr>
              <a:t>entropy</a:t>
            </a:r>
            <a:r>
              <a:rPr lang="en-US" altLang="zh-CN" sz="2400" dirty="0" smtClean="0">
                <a:solidFill>
                  <a:srgbClr val="03001A"/>
                </a:solidFill>
                <a:latin typeface="黑体" pitchFamily="49" charset="-122"/>
                <a:ea typeface="黑体" pitchFamily="49" charset="-122"/>
              </a:rPr>
              <a:t>)</a:t>
            </a:r>
          </a:p>
        </p:txBody>
      </p:sp>
      <p:sp>
        <p:nvSpPr>
          <p:cNvPr id="28680" name="矩形 28679"/>
          <p:cNvSpPr>
            <a:spLocks noChangeArrowheads="1"/>
          </p:cNvSpPr>
          <p:nvPr/>
        </p:nvSpPr>
        <p:spPr bwMode="auto">
          <a:xfrm>
            <a:off x="755576" y="3470231"/>
            <a:ext cx="50046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fontAlgn="base">
              <a:spcBef>
                <a:spcPct val="20000"/>
              </a:spcBef>
              <a:spcAft>
                <a:spcPct val="0"/>
              </a:spcAft>
              <a:buClr>
                <a:srgbClr val="0000CC"/>
              </a:buClr>
              <a:buSzPct val="100000"/>
            </a:pPr>
            <a:r>
              <a:rPr lang="zh-CN" altLang="en-US" sz="2400" dirty="0" smtClean="0">
                <a:solidFill>
                  <a:srgbClr val="03001A"/>
                </a:solidFill>
                <a:latin typeface="宋体" pitchFamily="2" charset="-122"/>
                <a:ea typeface="宋体" pitchFamily="2" charset="-122"/>
              </a:rPr>
              <a:t>信息：</a:t>
            </a:r>
            <a:r>
              <a:rPr lang="zh-CN" altLang="en-US" sz="2400" dirty="0">
                <a:solidFill>
                  <a:srgbClr val="03001A"/>
                </a:solidFill>
                <a:latin typeface="宋体" pitchFamily="2" charset="-122"/>
                <a:ea typeface="宋体" pitchFamily="2" charset="-122"/>
              </a:rPr>
              <a:t>系统的平均信息量 </a:t>
            </a:r>
          </a:p>
        </p:txBody>
      </p:sp>
      <p:sp>
        <p:nvSpPr>
          <p:cNvPr id="28681" name="矩形 28680"/>
          <p:cNvSpPr>
            <a:spLocks noChangeArrowheads="1"/>
          </p:cNvSpPr>
          <p:nvPr/>
        </p:nvSpPr>
        <p:spPr bwMode="auto">
          <a:xfrm>
            <a:off x="755576" y="4005064"/>
            <a:ext cx="7531100"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20000"/>
              </a:spcBef>
              <a:spcAft>
                <a:spcPct val="0"/>
              </a:spcAft>
              <a:buClr>
                <a:srgbClr val="0000CC"/>
              </a:buClr>
              <a:buSzPct val="100000"/>
            </a:pPr>
            <a:r>
              <a:rPr lang="zh-CN" altLang="en-US" sz="2400" dirty="0" smtClean="0">
                <a:solidFill>
                  <a:srgbClr val="03001A"/>
                </a:solidFill>
                <a:latin typeface="宋体" pitchFamily="2" charset="-122"/>
                <a:ea typeface="宋体" pitchFamily="2" charset="-122"/>
              </a:rPr>
              <a:t>统计：系统的混乱程度：</a:t>
            </a:r>
            <a:endParaRPr lang="en-US" altLang="zh-CN" sz="2400" dirty="0" smtClean="0">
              <a:solidFill>
                <a:srgbClr val="03001A"/>
              </a:solidFill>
              <a:latin typeface="宋体" pitchFamily="2" charset="-122"/>
              <a:ea typeface="宋体" pitchFamily="2" charset="-122"/>
            </a:endParaRPr>
          </a:p>
          <a:p>
            <a:pPr fontAlgn="base">
              <a:spcBef>
                <a:spcPct val="20000"/>
              </a:spcBef>
              <a:spcAft>
                <a:spcPct val="0"/>
              </a:spcAft>
              <a:buClr>
                <a:srgbClr val="0000CC"/>
              </a:buClr>
              <a:buSzPct val="100000"/>
            </a:pPr>
            <a:r>
              <a:rPr lang="en-US" altLang="zh-CN" sz="2400" dirty="0">
                <a:solidFill>
                  <a:srgbClr val="03001A"/>
                </a:solidFill>
                <a:latin typeface="宋体" pitchFamily="2" charset="-122"/>
                <a:ea typeface="宋体" pitchFamily="2" charset="-122"/>
              </a:rPr>
              <a:t> </a:t>
            </a:r>
            <a:r>
              <a:rPr lang="en-US" altLang="zh-CN" sz="2400" dirty="0" smtClean="0">
                <a:solidFill>
                  <a:srgbClr val="03001A"/>
                </a:solidFill>
                <a:latin typeface="宋体" pitchFamily="2" charset="-122"/>
                <a:ea typeface="宋体" pitchFamily="2" charset="-122"/>
              </a:rPr>
              <a:t>   </a:t>
            </a:r>
            <a:r>
              <a:rPr lang="zh-CN" altLang="en-US" sz="2400" dirty="0" smtClean="0">
                <a:solidFill>
                  <a:srgbClr val="03001A"/>
                </a:solidFill>
                <a:latin typeface="宋体" pitchFamily="2" charset="-122"/>
                <a:ea typeface="宋体" pitchFamily="2" charset="-122"/>
              </a:rPr>
              <a:t>若一个系统中存在多个事件</a:t>
            </a:r>
            <a:r>
              <a:rPr lang="en-US" altLang="zh-CN" sz="2400" dirty="0" smtClean="0">
                <a:solidFill>
                  <a:srgbClr val="03001A"/>
                </a:solidFill>
                <a:latin typeface="宋体" pitchFamily="2" charset="-122"/>
                <a:ea typeface="宋体" pitchFamily="2" charset="-122"/>
              </a:rPr>
              <a:t>:</a:t>
            </a:r>
            <a:r>
              <a:rPr lang="en-US" altLang="zh-CN" sz="2400" dirty="0" smtClean="0">
                <a:solidFill>
                  <a:srgbClr val="03001A"/>
                </a:solidFill>
                <a:latin typeface="Times New Roman" pitchFamily="18" charset="0"/>
                <a:ea typeface="宋体" pitchFamily="2" charset="-122"/>
                <a:cs typeface="Times New Roman" pitchFamily="18" charset="0"/>
              </a:rPr>
              <a:t>E1,E2,…En</a:t>
            </a:r>
            <a:r>
              <a:rPr lang="zh-CN" altLang="en-US" sz="2400" dirty="0" smtClean="0">
                <a:solidFill>
                  <a:srgbClr val="03001A"/>
                </a:solidFill>
                <a:latin typeface="Times New Roman" pitchFamily="18" charset="0"/>
                <a:ea typeface="宋体" pitchFamily="2" charset="-122"/>
                <a:cs typeface="Times New Roman" pitchFamily="18" charset="0"/>
              </a:rPr>
              <a:t> </a:t>
            </a:r>
            <a:r>
              <a:rPr lang="zh-CN" altLang="en-US" sz="2400" dirty="0" smtClean="0">
                <a:solidFill>
                  <a:srgbClr val="03001A"/>
                </a:solidFill>
                <a:latin typeface="宋体" pitchFamily="2" charset="-122"/>
                <a:ea typeface="宋体" pitchFamily="2" charset="-122"/>
              </a:rPr>
              <a:t>每个事件出现的概率是</a:t>
            </a:r>
            <a:r>
              <a:rPr lang="en-US" altLang="zh-CN" sz="2400" dirty="0" smtClean="0">
                <a:solidFill>
                  <a:srgbClr val="03001A"/>
                </a:solidFill>
                <a:latin typeface="Times New Roman" pitchFamily="18" charset="0"/>
                <a:ea typeface="宋体" pitchFamily="2" charset="-122"/>
                <a:cs typeface="Times New Roman" pitchFamily="18" charset="0"/>
              </a:rPr>
              <a:t>p1,p2,…,</a:t>
            </a:r>
            <a:r>
              <a:rPr lang="en-US" altLang="zh-CN" sz="2400" dirty="0" err="1" smtClean="0">
                <a:solidFill>
                  <a:srgbClr val="03001A"/>
                </a:solidFill>
                <a:latin typeface="Times New Roman" pitchFamily="18" charset="0"/>
                <a:ea typeface="宋体" pitchFamily="2" charset="-122"/>
                <a:cs typeface="Times New Roman" pitchFamily="18" charset="0"/>
              </a:rPr>
              <a:t>pn</a:t>
            </a:r>
            <a:r>
              <a:rPr lang="en-US" altLang="zh-CN" sz="2400" dirty="0" smtClean="0">
                <a:solidFill>
                  <a:srgbClr val="03001A"/>
                </a:solidFill>
                <a:latin typeface="Times New Roman" pitchFamily="18" charset="0"/>
                <a:ea typeface="宋体" pitchFamily="2" charset="-122"/>
                <a:cs typeface="Times New Roman" pitchFamily="18" charset="0"/>
              </a:rPr>
              <a:t> ;</a:t>
            </a:r>
            <a:r>
              <a:rPr lang="zh-CN" altLang="en-US" sz="2400" dirty="0" smtClean="0">
                <a:solidFill>
                  <a:srgbClr val="03001A"/>
                </a:solidFill>
                <a:latin typeface="Times New Roman" pitchFamily="18" charset="0"/>
                <a:ea typeface="宋体" pitchFamily="2" charset="-122"/>
                <a:cs typeface="Times New Roman" pitchFamily="18" charset="0"/>
              </a:rPr>
              <a:t>   </a:t>
            </a:r>
            <a:r>
              <a:rPr lang="zh-CN" altLang="en-US" sz="2400" dirty="0" smtClean="0">
                <a:solidFill>
                  <a:srgbClr val="03001A"/>
                </a:solidFill>
                <a:latin typeface="宋体" pitchFamily="2" charset="-122"/>
                <a:ea typeface="宋体" pitchFamily="2" charset="-122"/>
              </a:rPr>
              <a:t>则这个系统的混乱程度为：</a:t>
            </a:r>
            <a:endParaRPr lang="en-US" altLang="zh-CN" sz="2400" dirty="0" smtClean="0">
              <a:solidFill>
                <a:srgbClr val="03001A"/>
              </a:solidFill>
              <a:latin typeface="宋体" pitchFamily="2" charset="-122"/>
              <a:ea typeface="宋体" pitchFamily="2" charset="-122"/>
            </a:endParaRPr>
          </a:p>
        </p:txBody>
      </p:sp>
      <p:grpSp>
        <p:nvGrpSpPr>
          <p:cNvPr id="6" name="组合 5"/>
          <p:cNvGrpSpPr/>
          <p:nvPr/>
        </p:nvGrpSpPr>
        <p:grpSpPr>
          <a:xfrm>
            <a:off x="467544" y="5301208"/>
            <a:ext cx="8266188" cy="936104"/>
            <a:chOff x="755576" y="5517232"/>
            <a:chExt cx="8266188" cy="936104"/>
          </a:xfrm>
        </p:grpSpPr>
        <p:sp>
          <p:nvSpPr>
            <p:cNvPr id="5" name="圆角矩形 4"/>
            <p:cNvSpPr/>
            <p:nvPr/>
          </p:nvSpPr>
          <p:spPr>
            <a:xfrm>
              <a:off x="755576" y="5517232"/>
              <a:ext cx="8266188" cy="9361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fontAlgn="base">
                <a:spcBef>
                  <a:spcPct val="0"/>
                </a:spcBef>
                <a:spcAft>
                  <a:spcPct val="0"/>
                </a:spcAft>
                <a:buSzPct val="100000"/>
                <a:buFont typeface="Arial" pitchFamily="34" charset="0"/>
                <a:buNone/>
              </a:pPr>
              <a:endParaRPr lang="zh-CN" altLang="en-US" sz="2400" smtClean="0">
                <a:solidFill>
                  <a:srgbClr val="404040"/>
                </a:solidFill>
              </a:endParaRPr>
            </a:p>
          </p:txBody>
        </p:sp>
        <p:graphicFrame>
          <p:nvGraphicFramePr>
            <p:cNvPr id="17419" name="对象 1"/>
            <p:cNvGraphicFramePr>
              <a:graphicFrameLocks noChangeAspect="1"/>
            </p:cNvGraphicFramePr>
            <p:nvPr>
              <p:extLst>
                <p:ext uri="{D42A27DB-BD31-4B8C-83A1-F6EECF244321}">
                  <p14:modId xmlns:p14="http://schemas.microsoft.com/office/powerpoint/2010/main" val="89693108"/>
                </p:ext>
              </p:extLst>
            </p:nvPr>
          </p:nvGraphicFramePr>
          <p:xfrm>
            <a:off x="1115120" y="5732587"/>
            <a:ext cx="7632700" cy="508000"/>
          </p:xfrm>
          <a:graphic>
            <a:graphicData uri="http://schemas.openxmlformats.org/presentationml/2006/ole">
              <mc:AlternateContent xmlns:mc="http://schemas.openxmlformats.org/markup-compatibility/2006">
                <mc:Choice xmlns:v="urn:schemas-microsoft-com:vml" Requires="v">
                  <p:oleObj spid="_x0000_s2373" name="Equation" r:id="rId4" imgW="3593880" imgH="228600" progId="Equation.DSMT4">
                    <p:embed/>
                  </p:oleObj>
                </mc:Choice>
                <mc:Fallback>
                  <p:oleObj name="Equation" r:id="rId4" imgW="3593880" imgH="228600" progId="Equation.DSMT4">
                    <p:embed/>
                    <p:pic>
                      <p:nvPicPr>
                        <p:cNvPr id="0" name=""/>
                        <p:cNvPicPr>
                          <a:picLocks noChangeAspect="1" noChangeArrowheads="1"/>
                        </p:cNvPicPr>
                        <p:nvPr/>
                      </p:nvPicPr>
                      <p:blipFill>
                        <a:blip r:embed="rId5"/>
                        <a:srcRect/>
                        <a:stretch>
                          <a:fillRect/>
                        </a:stretch>
                      </p:blipFill>
                      <p:spPr bwMode="auto">
                        <a:xfrm>
                          <a:off x="1115120" y="5732587"/>
                          <a:ext cx="76327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3" name="矩形 12"/>
          <p:cNvSpPr>
            <a:spLocks noChangeArrowheads="1"/>
          </p:cNvSpPr>
          <p:nvPr/>
        </p:nvSpPr>
        <p:spPr bwMode="auto">
          <a:xfrm>
            <a:off x="532607" y="1169859"/>
            <a:ext cx="38233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fontAlgn="base">
              <a:spcBef>
                <a:spcPct val="20000"/>
              </a:spcBef>
              <a:spcAft>
                <a:spcPct val="0"/>
              </a:spcAft>
              <a:buClr>
                <a:srgbClr val="528DC2"/>
              </a:buClr>
              <a:buSzPct val="100000"/>
            </a:pPr>
            <a:r>
              <a:rPr lang="zh-CN" altLang="en-US" sz="2400" dirty="0" smtClean="0">
                <a:solidFill>
                  <a:srgbClr val="404040"/>
                </a:solidFill>
                <a:latin typeface="Verdana" pitchFamily="34" charset="0"/>
                <a:ea typeface="宋体" pitchFamily="2" charset="-122"/>
              </a:rPr>
              <a:t> </a:t>
            </a:r>
            <a:r>
              <a:rPr lang="en-US" altLang="zh-CN" sz="2400" dirty="0" err="1" smtClean="0">
                <a:solidFill>
                  <a:srgbClr val="03001A"/>
                </a:solidFill>
                <a:latin typeface="Times New Roman" pitchFamily="18" charset="0"/>
                <a:ea typeface="宋体" pitchFamily="2" charset="-122"/>
                <a:cs typeface="Times New Roman" pitchFamily="18" charset="0"/>
              </a:rPr>
              <a:t>C.Shannon</a:t>
            </a:r>
            <a:r>
              <a:rPr lang="zh-CN" altLang="en-US" sz="2400" dirty="0" smtClean="0">
                <a:solidFill>
                  <a:srgbClr val="03001A"/>
                </a:solidFill>
                <a:latin typeface="宋体" pitchFamily="2" charset="-122"/>
                <a:ea typeface="宋体" pitchFamily="2" charset="-122"/>
              </a:rPr>
              <a:t>的信息论</a:t>
            </a:r>
            <a:endParaRPr lang="en-US" altLang="zh-CN" sz="2400" dirty="0" smtClean="0">
              <a:solidFill>
                <a:srgbClr val="03001A"/>
              </a:solidFill>
              <a:latin typeface="宋体" pitchFamily="2" charset="-122"/>
              <a:ea typeface="宋体" pitchFamily="2" charset="-122"/>
            </a:endParaRPr>
          </a:p>
        </p:txBody>
      </p:sp>
      <p:sp>
        <p:nvSpPr>
          <p:cNvPr id="4" name="标题 3"/>
          <p:cNvSpPr>
            <a:spLocks noGrp="1"/>
          </p:cNvSpPr>
          <p:nvPr>
            <p:ph type="title"/>
          </p:nvPr>
        </p:nvSpPr>
        <p:spPr>
          <a:xfrm>
            <a:off x="405849" y="200454"/>
            <a:ext cx="8230553" cy="864096"/>
          </a:xfrm>
        </p:spPr>
        <p:txBody>
          <a:bodyPr/>
          <a:lstStyle/>
          <a:p>
            <a:pPr eaLnBrk="1" latinLnBrk="0" hangingPunct="1"/>
            <a:r>
              <a:rPr lang="en-US" altLang="zh-CN" sz="4000" b="1" dirty="0">
                <a:solidFill>
                  <a:srgbClr val="03001A"/>
                </a:solidFill>
                <a:latin typeface="黑体" pitchFamily="49" charset="-122"/>
                <a:ea typeface="黑体" pitchFamily="49" charset="-122"/>
              </a:rPr>
              <a:t>2.1 </a:t>
            </a:r>
            <a:r>
              <a:rPr lang="zh-CN" altLang="zh-CN" sz="4000" b="1" dirty="0">
                <a:solidFill>
                  <a:srgbClr val="03001A"/>
                </a:solidFill>
                <a:latin typeface="黑体" pitchFamily="49" charset="-122"/>
                <a:ea typeface="黑体" pitchFamily="49" charset="-122"/>
              </a:rPr>
              <a:t>信息熵</a:t>
            </a:r>
            <a:r>
              <a:rPr lang="zh-CN" altLang="en-US" sz="4000" b="1" dirty="0">
                <a:solidFill>
                  <a:srgbClr val="03001A"/>
                </a:solidFill>
                <a:latin typeface="黑体" pitchFamily="49" charset="-122"/>
                <a:ea typeface="黑体" pitchFamily="49" charset="-122"/>
              </a:rPr>
              <a:t>介绍</a:t>
            </a:r>
          </a:p>
        </p:txBody>
      </p:sp>
    </p:spTree>
    <p:extLst>
      <p:ext uri="{BB962C8B-B14F-4D97-AF65-F5344CB8AC3E}">
        <p14:creationId xmlns:p14="http://schemas.microsoft.com/office/powerpoint/2010/main" val="380532138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411"/>
                                        </p:tgtEl>
                                        <p:attrNameLst>
                                          <p:attrName>style.visibility</p:attrName>
                                        </p:attrNameLst>
                                      </p:cBhvr>
                                      <p:to>
                                        <p:strVal val="visible"/>
                                      </p:to>
                                    </p:set>
                                    <p:anim calcmode="lin" valueType="num">
                                      <p:cBhvr additive="base">
                                        <p:cTn id="11" dur="500" fill="hold"/>
                                        <p:tgtEl>
                                          <p:spTgt spid="17411"/>
                                        </p:tgtEl>
                                        <p:attrNameLst>
                                          <p:attrName>ppt_x</p:attrName>
                                        </p:attrNameLst>
                                      </p:cBhvr>
                                      <p:tavLst>
                                        <p:tav tm="0">
                                          <p:val>
                                            <p:strVal val="#ppt_x"/>
                                          </p:val>
                                        </p:tav>
                                        <p:tav tm="100000">
                                          <p:val>
                                            <p:strVal val="#ppt_x"/>
                                          </p:val>
                                        </p:tav>
                                      </p:tavLst>
                                    </p:anim>
                                    <p:anim calcmode="lin" valueType="num">
                                      <p:cBhvr additive="base">
                                        <p:cTn id="12" dur="500" fill="hold"/>
                                        <p:tgtEl>
                                          <p:spTgt spid="174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410"/>
                                        </p:tgtEl>
                                        <p:attrNameLst>
                                          <p:attrName>style.visibility</p:attrName>
                                        </p:attrNameLst>
                                      </p:cBhvr>
                                      <p:to>
                                        <p:strVal val="visible"/>
                                      </p:to>
                                    </p:set>
                                    <p:anim calcmode="lin" valueType="num">
                                      <p:cBhvr additive="base">
                                        <p:cTn id="15" dur="500" fill="hold"/>
                                        <p:tgtEl>
                                          <p:spTgt spid="17410"/>
                                        </p:tgtEl>
                                        <p:attrNameLst>
                                          <p:attrName>ppt_x</p:attrName>
                                        </p:attrNameLst>
                                      </p:cBhvr>
                                      <p:tavLst>
                                        <p:tav tm="0">
                                          <p:val>
                                            <p:strVal val="#ppt_x"/>
                                          </p:val>
                                        </p:tav>
                                        <p:tav tm="100000">
                                          <p:val>
                                            <p:strVal val="#ppt_x"/>
                                          </p:val>
                                        </p:tav>
                                      </p:tavLst>
                                    </p:anim>
                                    <p:anim calcmode="lin" valueType="num">
                                      <p:cBhvr additive="base">
                                        <p:cTn id="16" dur="500" fill="hold"/>
                                        <p:tgtEl>
                                          <p:spTgt spid="174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8681"/>
                                        </p:tgtEl>
                                        <p:attrNameLst>
                                          <p:attrName>style.visibility</p:attrName>
                                        </p:attrNameLst>
                                      </p:cBhvr>
                                      <p:to>
                                        <p:strVal val="visible"/>
                                      </p:to>
                                    </p:set>
                                    <p:anim calcmode="lin" valueType="num">
                                      <p:cBhvr additive="base">
                                        <p:cTn id="21" dur="500" fill="hold"/>
                                        <p:tgtEl>
                                          <p:spTgt spid="28681"/>
                                        </p:tgtEl>
                                        <p:attrNameLst>
                                          <p:attrName>ppt_x</p:attrName>
                                        </p:attrNameLst>
                                      </p:cBhvr>
                                      <p:tavLst>
                                        <p:tav tm="0">
                                          <p:val>
                                            <p:strVal val="#ppt_x"/>
                                          </p:val>
                                        </p:tav>
                                        <p:tav tm="100000">
                                          <p:val>
                                            <p:strVal val="#ppt_x"/>
                                          </p:val>
                                        </p:tav>
                                      </p:tavLst>
                                    </p:anim>
                                    <p:anim calcmode="lin" valueType="num">
                                      <p:cBhvr additive="base">
                                        <p:cTn id="22" dur="500" fill="hold"/>
                                        <p:tgtEl>
                                          <p:spTgt spid="28681"/>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8680"/>
                                        </p:tgtEl>
                                        <p:attrNameLst>
                                          <p:attrName>style.visibility</p:attrName>
                                        </p:attrNameLst>
                                      </p:cBhvr>
                                      <p:to>
                                        <p:strVal val="visible"/>
                                      </p:to>
                                    </p:set>
                                    <p:anim calcmode="lin" valueType="num">
                                      <p:cBhvr additive="base">
                                        <p:cTn id="29" dur="500" fill="hold"/>
                                        <p:tgtEl>
                                          <p:spTgt spid="28680"/>
                                        </p:tgtEl>
                                        <p:attrNameLst>
                                          <p:attrName>ppt_x</p:attrName>
                                        </p:attrNameLst>
                                      </p:cBhvr>
                                      <p:tavLst>
                                        <p:tav tm="0">
                                          <p:val>
                                            <p:strVal val="#ppt_x"/>
                                          </p:val>
                                        </p:tav>
                                        <p:tav tm="100000">
                                          <p:val>
                                            <p:strVal val="#ppt_x"/>
                                          </p:val>
                                        </p:tav>
                                      </p:tavLst>
                                    </p:anim>
                                    <p:anim calcmode="lin" valueType="num">
                                      <p:cBhvr additive="base">
                                        <p:cTn id="30" dur="500" fill="hold"/>
                                        <p:tgtEl>
                                          <p:spTgt spid="2868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8678"/>
                                        </p:tgtEl>
                                        <p:attrNameLst>
                                          <p:attrName>style.visibility</p:attrName>
                                        </p:attrNameLst>
                                      </p:cBhvr>
                                      <p:to>
                                        <p:strVal val="visible"/>
                                      </p:to>
                                    </p:set>
                                    <p:anim calcmode="lin" valueType="num">
                                      <p:cBhvr additive="base">
                                        <p:cTn id="33" dur="500" fill="hold"/>
                                        <p:tgtEl>
                                          <p:spTgt spid="28678"/>
                                        </p:tgtEl>
                                        <p:attrNameLst>
                                          <p:attrName>ppt_x</p:attrName>
                                        </p:attrNameLst>
                                      </p:cBhvr>
                                      <p:tavLst>
                                        <p:tav tm="0">
                                          <p:val>
                                            <p:strVal val="#ppt_x"/>
                                          </p:val>
                                        </p:tav>
                                        <p:tav tm="100000">
                                          <p:val>
                                            <p:strVal val="#ppt_x"/>
                                          </p:val>
                                        </p:tav>
                                      </p:tavLst>
                                    </p:anim>
                                    <p:anim calcmode="lin" valueType="num">
                                      <p:cBhvr additive="base">
                                        <p:cTn id="34" dur="500" fill="hold"/>
                                        <p:tgtEl>
                                          <p:spTgt spid="286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p:bldP spid="28678" grpId="0"/>
      <p:bldP spid="28680" grpId="0"/>
      <p:bldP spid="28681"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8"/>
          <p:cNvGrpSpPr>
            <a:grpSpLocks/>
          </p:cNvGrpSpPr>
          <p:nvPr/>
        </p:nvGrpSpPr>
        <p:grpSpPr bwMode="auto">
          <a:xfrm>
            <a:off x="325115" y="1191494"/>
            <a:ext cx="7561263" cy="1384995"/>
            <a:chOff x="1042988" y="1137334"/>
            <a:chExt cx="7561262" cy="1385203"/>
          </a:xfrm>
        </p:grpSpPr>
        <p:sp>
          <p:nvSpPr>
            <p:cNvPr id="5" name="矩形 1"/>
            <p:cNvSpPr>
              <a:spLocks noChangeArrowheads="1"/>
            </p:cNvSpPr>
            <p:nvPr/>
          </p:nvSpPr>
          <p:spPr bwMode="auto">
            <a:xfrm>
              <a:off x="1042988" y="1137334"/>
              <a:ext cx="7561262" cy="1385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800" dirty="0">
                  <a:solidFill>
                    <a:srgbClr val="03001A"/>
                  </a:solidFill>
                  <a:latin typeface="宋体" pitchFamily="2" charset="-122"/>
                  <a:ea typeface="宋体" pitchFamily="2" charset="-122"/>
                </a:rPr>
                <a:t>假设：                              </a:t>
              </a:r>
              <a:endParaRPr lang="en-US" altLang="zh-CN" sz="2800" dirty="0">
                <a:solidFill>
                  <a:srgbClr val="03001A"/>
                </a:solidFill>
                <a:latin typeface="宋体" pitchFamily="2" charset="-122"/>
                <a:ea typeface="宋体" pitchFamily="2" charset="-122"/>
              </a:endParaRPr>
            </a:p>
            <a:p>
              <a:pPr>
                <a:lnSpc>
                  <a:spcPct val="150000"/>
                </a:lnSpc>
              </a:pPr>
              <a:r>
                <a:rPr lang="zh-CN" altLang="en-US" sz="2800" dirty="0">
                  <a:solidFill>
                    <a:srgbClr val="03001A"/>
                  </a:solidFill>
                  <a:latin typeface="宋体" pitchFamily="2" charset="-122"/>
                  <a:ea typeface="宋体" pitchFamily="2" charset="-122"/>
                </a:rPr>
                <a:t>两种情况对应的概率为：</a:t>
              </a:r>
              <a:endParaRPr lang="en-US" altLang="zh-CN" sz="2800" dirty="0">
                <a:solidFill>
                  <a:srgbClr val="03001A"/>
                </a:solidFill>
                <a:latin typeface="宋体" pitchFamily="2" charset="-122"/>
                <a:ea typeface="宋体" pitchFamily="2" charset="-122"/>
              </a:endParaRPr>
            </a:p>
          </p:txBody>
        </p:sp>
        <p:graphicFrame>
          <p:nvGraphicFramePr>
            <p:cNvPr id="6" name="对象 2"/>
            <p:cNvGraphicFramePr>
              <a:graphicFrameLocks noChangeAspect="1"/>
            </p:cNvGraphicFramePr>
            <p:nvPr>
              <p:extLst>
                <p:ext uri="{D42A27DB-BD31-4B8C-83A1-F6EECF244321}">
                  <p14:modId xmlns:p14="http://schemas.microsoft.com/office/powerpoint/2010/main" val="141748336"/>
                </p:ext>
              </p:extLst>
            </p:nvPr>
          </p:nvGraphicFramePr>
          <p:xfrm>
            <a:off x="5001840" y="1137334"/>
            <a:ext cx="2085975" cy="527050"/>
          </p:xfrm>
          <a:graphic>
            <a:graphicData uri="http://schemas.openxmlformats.org/presentationml/2006/ole">
              <mc:AlternateContent xmlns:mc="http://schemas.openxmlformats.org/markup-compatibility/2006">
                <mc:Choice xmlns:v="urn:schemas-microsoft-com:vml" Requires="v">
                  <p:oleObj spid="_x0000_s20994" name="Equation" r:id="rId3" imgW="2819160" imgH="711000" progId="Equation.DSMT4">
                    <p:embed/>
                  </p:oleObj>
                </mc:Choice>
                <mc:Fallback>
                  <p:oleObj name="Equation" r:id="rId3" imgW="2819160" imgH="711000" progId="Equation.DSMT4">
                    <p:embed/>
                    <p:pic>
                      <p:nvPicPr>
                        <p:cNvPr id="0" name=""/>
                        <p:cNvPicPr>
                          <a:picLocks noChangeAspect="1" noChangeArrowheads="1"/>
                        </p:cNvPicPr>
                        <p:nvPr/>
                      </p:nvPicPr>
                      <p:blipFill>
                        <a:blip r:embed="rId4"/>
                        <a:srcRect/>
                        <a:stretch>
                          <a:fillRect/>
                        </a:stretch>
                      </p:blipFill>
                      <p:spPr bwMode="auto">
                        <a:xfrm>
                          <a:off x="5001840" y="1137334"/>
                          <a:ext cx="20859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3"/>
            <p:cNvGraphicFramePr>
              <a:graphicFrameLocks noChangeAspect="1"/>
            </p:cNvGraphicFramePr>
            <p:nvPr>
              <p:extLst>
                <p:ext uri="{D42A27DB-BD31-4B8C-83A1-F6EECF244321}">
                  <p14:modId xmlns:p14="http://schemas.microsoft.com/office/powerpoint/2010/main" val="973139425"/>
                </p:ext>
              </p:extLst>
            </p:nvPr>
          </p:nvGraphicFramePr>
          <p:xfrm>
            <a:off x="4980855" y="1911881"/>
            <a:ext cx="2181225" cy="527050"/>
          </p:xfrm>
          <a:graphic>
            <a:graphicData uri="http://schemas.openxmlformats.org/presentationml/2006/ole">
              <mc:AlternateContent xmlns:mc="http://schemas.openxmlformats.org/markup-compatibility/2006">
                <mc:Choice xmlns:v="urn:schemas-microsoft-com:vml" Requires="v">
                  <p:oleObj spid="_x0000_s20995" name="Equation" r:id="rId5" imgW="2946400" imgH="711200" progId="Equation.DSMT4">
                    <p:embed/>
                  </p:oleObj>
                </mc:Choice>
                <mc:Fallback>
                  <p:oleObj name="Equation" r:id="rId5" imgW="2946400" imgH="711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80855" y="1911881"/>
                          <a:ext cx="218122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8" name="对象 1"/>
          <p:cNvGraphicFramePr>
            <a:graphicFrameLocks noChangeAspect="1"/>
          </p:cNvGraphicFramePr>
          <p:nvPr>
            <p:extLst>
              <p:ext uri="{D42A27DB-BD31-4B8C-83A1-F6EECF244321}">
                <p14:modId xmlns:p14="http://schemas.microsoft.com/office/powerpoint/2010/main" val="1303877230"/>
              </p:ext>
            </p:extLst>
          </p:nvPr>
        </p:nvGraphicFramePr>
        <p:xfrm>
          <a:off x="325115" y="2631356"/>
          <a:ext cx="2809875" cy="527050"/>
        </p:xfrm>
        <a:graphic>
          <a:graphicData uri="http://schemas.openxmlformats.org/presentationml/2006/ole">
            <mc:AlternateContent xmlns:mc="http://schemas.openxmlformats.org/markup-compatibility/2006">
              <mc:Choice xmlns:v="urn:schemas-microsoft-com:vml" Requires="v">
                <p:oleObj spid="_x0000_s20996" name="Equation" r:id="rId7" imgW="3797300" imgH="711200" progId="Equation.DSMT4">
                  <p:embed/>
                </p:oleObj>
              </mc:Choice>
              <mc:Fallback>
                <p:oleObj name="Equation" r:id="rId7" imgW="3797300" imgH="711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5115" y="2631356"/>
                        <a:ext cx="28098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2"/>
          <p:cNvGraphicFramePr>
            <a:graphicFrameLocks noChangeAspect="1"/>
          </p:cNvGraphicFramePr>
          <p:nvPr>
            <p:extLst>
              <p:ext uri="{D42A27DB-BD31-4B8C-83A1-F6EECF244321}">
                <p14:modId xmlns:p14="http://schemas.microsoft.com/office/powerpoint/2010/main" val="811063892"/>
              </p:ext>
            </p:extLst>
          </p:nvPr>
        </p:nvGraphicFramePr>
        <p:xfrm>
          <a:off x="3700462" y="2708920"/>
          <a:ext cx="5443538" cy="976312"/>
        </p:xfrm>
        <a:graphic>
          <a:graphicData uri="http://schemas.openxmlformats.org/presentationml/2006/ole">
            <mc:AlternateContent xmlns:mc="http://schemas.openxmlformats.org/markup-compatibility/2006">
              <mc:Choice xmlns:v="urn:schemas-microsoft-com:vml" Requires="v">
                <p:oleObj spid="_x0000_s20997" name="Equation" r:id="rId9" imgW="9283700" imgH="1663700" progId="Equation.DSMT4">
                  <p:embed/>
                </p:oleObj>
              </mc:Choice>
              <mc:Fallback>
                <p:oleObj name="Equation" r:id="rId9" imgW="9283700" imgH="16637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00462" y="2708920"/>
                        <a:ext cx="5443538"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3"/>
          <p:cNvGraphicFramePr>
            <a:graphicFrameLocks noChangeAspect="1"/>
          </p:cNvGraphicFramePr>
          <p:nvPr>
            <p:extLst>
              <p:ext uri="{D42A27DB-BD31-4B8C-83A1-F6EECF244321}">
                <p14:modId xmlns:p14="http://schemas.microsoft.com/office/powerpoint/2010/main" val="3271513095"/>
              </p:ext>
            </p:extLst>
          </p:nvPr>
        </p:nvGraphicFramePr>
        <p:xfrm>
          <a:off x="196528" y="3855319"/>
          <a:ext cx="2817812" cy="527050"/>
        </p:xfrm>
        <a:graphic>
          <a:graphicData uri="http://schemas.openxmlformats.org/presentationml/2006/ole">
            <mc:AlternateContent xmlns:mc="http://schemas.openxmlformats.org/markup-compatibility/2006">
              <mc:Choice xmlns:v="urn:schemas-microsoft-com:vml" Requires="v">
                <p:oleObj spid="_x0000_s20998" name="Equation" r:id="rId11" imgW="3810000" imgH="711200" progId="Equation.DSMT4">
                  <p:embed/>
                </p:oleObj>
              </mc:Choice>
              <mc:Fallback>
                <p:oleObj name="Equation" r:id="rId11" imgW="3810000" imgH="7112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6528" y="3855319"/>
                        <a:ext cx="2817812"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4"/>
          <p:cNvGraphicFramePr>
            <a:graphicFrameLocks noChangeAspect="1"/>
          </p:cNvGraphicFramePr>
          <p:nvPr>
            <p:extLst>
              <p:ext uri="{D42A27DB-BD31-4B8C-83A1-F6EECF244321}">
                <p14:modId xmlns:p14="http://schemas.microsoft.com/office/powerpoint/2010/main" val="1065714136"/>
              </p:ext>
            </p:extLst>
          </p:nvPr>
        </p:nvGraphicFramePr>
        <p:xfrm>
          <a:off x="3635896" y="4077072"/>
          <a:ext cx="5094287" cy="946150"/>
        </p:xfrm>
        <a:graphic>
          <a:graphicData uri="http://schemas.openxmlformats.org/presentationml/2006/ole">
            <mc:AlternateContent xmlns:mc="http://schemas.openxmlformats.org/markup-compatibility/2006">
              <mc:Choice xmlns:v="urn:schemas-microsoft-com:vml" Requires="v">
                <p:oleObj spid="_x0000_s20999" name="Equation" r:id="rId13" imgW="8686800" imgH="1612900" progId="Equation.DSMT4">
                  <p:embed/>
                </p:oleObj>
              </mc:Choice>
              <mc:Fallback>
                <p:oleObj name="Equation" r:id="rId13" imgW="8686800" imgH="16129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35896" y="4077072"/>
                        <a:ext cx="50942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5"/>
          <p:cNvGraphicFramePr>
            <a:graphicFrameLocks noChangeAspect="1"/>
          </p:cNvGraphicFramePr>
          <p:nvPr>
            <p:extLst>
              <p:ext uri="{D42A27DB-BD31-4B8C-83A1-F6EECF244321}">
                <p14:modId xmlns:p14="http://schemas.microsoft.com/office/powerpoint/2010/main" val="2441856158"/>
              </p:ext>
            </p:extLst>
          </p:nvPr>
        </p:nvGraphicFramePr>
        <p:xfrm>
          <a:off x="412428" y="5150719"/>
          <a:ext cx="2038350" cy="527050"/>
        </p:xfrm>
        <a:graphic>
          <a:graphicData uri="http://schemas.openxmlformats.org/presentationml/2006/ole">
            <mc:AlternateContent xmlns:mc="http://schemas.openxmlformats.org/markup-compatibility/2006">
              <mc:Choice xmlns:v="urn:schemas-microsoft-com:vml" Requires="v">
                <p:oleObj spid="_x0000_s21000" name="Equation" r:id="rId15" imgW="2755900" imgH="711200" progId="Equation.DSMT4">
                  <p:embed/>
                </p:oleObj>
              </mc:Choice>
              <mc:Fallback>
                <p:oleObj name="Equation" r:id="rId15" imgW="2755900" imgH="7112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2428" y="5150719"/>
                        <a:ext cx="20383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6"/>
          <p:cNvGraphicFramePr>
            <a:graphicFrameLocks noChangeAspect="1"/>
          </p:cNvGraphicFramePr>
          <p:nvPr>
            <p:extLst>
              <p:ext uri="{D42A27DB-BD31-4B8C-83A1-F6EECF244321}">
                <p14:modId xmlns:p14="http://schemas.microsoft.com/office/powerpoint/2010/main" val="2861047179"/>
              </p:ext>
            </p:extLst>
          </p:nvPr>
        </p:nvGraphicFramePr>
        <p:xfrm>
          <a:off x="3635896" y="5445224"/>
          <a:ext cx="3857625" cy="946150"/>
        </p:xfrm>
        <a:graphic>
          <a:graphicData uri="http://schemas.openxmlformats.org/presentationml/2006/ole">
            <mc:AlternateContent xmlns:mc="http://schemas.openxmlformats.org/markup-compatibility/2006">
              <mc:Choice xmlns:v="urn:schemas-microsoft-com:vml" Requires="v">
                <p:oleObj spid="_x0000_s21001" name="Equation" r:id="rId17" imgW="6578600" imgH="1612900" progId="Equation.DSMT4">
                  <p:embed/>
                </p:oleObj>
              </mc:Choice>
              <mc:Fallback>
                <p:oleObj name="Equation" r:id="rId17" imgW="6578600" imgH="161290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35896" y="5445224"/>
                        <a:ext cx="38576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标题 14"/>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2.1 </a:t>
            </a:r>
            <a:r>
              <a:rPr lang="zh-CN" altLang="en-US" sz="4000" b="1" dirty="0">
                <a:solidFill>
                  <a:srgbClr val="03001A"/>
                </a:solidFill>
                <a:latin typeface="黑体" pitchFamily="49" charset="-122"/>
                <a:ea typeface="黑体" pitchFamily="49" charset="-122"/>
              </a:rPr>
              <a:t>熵的计算</a:t>
            </a:r>
            <a:r>
              <a:rPr lang="en-US" altLang="zh-CN" sz="4000" b="1" dirty="0">
                <a:solidFill>
                  <a:srgbClr val="03001A"/>
                </a:solidFill>
                <a:latin typeface="黑体" pitchFamily="49" charset="-122"/>
                <a:ea typeface="黑体" pitchFamily="49" charset="-122"/>
                <a:sym typeface="Wingdings" pitchFamily="2" charset="2"/>
              </a:rPr>
              <a:t>:(</a:t>
            </a:r>
            <a:r>
              <a:rPr lang="zh-CN" altLang="en-US" sz="4000" b="1" dirty="0">
                <a:solidFill>
                  <a:srgbClr val="03001A"/>
                </a:solidFill>
                <a:latin typeface="黑体" pitchFamily="49" charset="-122"/>
                <a:ea typeface="黑体" pitchFamily="49" charset="-122"/>
                <a:sym typeface="Wingdings" pitchFamily="2" charset="2"/>
              </a:rPr>
              <a:t>以二分类为例</a:t>
            </a:r>
            <a:r>
              <a:rPr lang="zh-CN" altLang="en-US" sz="4000" b="1" dirty="0">
                <a:solidFill>
                  <a:srgbClr val="03001A"/>
                </a:solidFill>
                <a:latin typeface="黑体" pitchFamily="49" charset="-122"/>
                <a:ea typeface="黑体" pitchFamily="49" charset="-122"/>
              </a:rPr>
              <a:t>）</a:t>
            </a:r>
          </a:p>
        </p:txBody>
      </p:sp>
    </p:spTree>
    <p:extLst>
      <p:ext uri="{BB962C8B-B14F-4D97-AF65-F5344CB8AC3E}">
        <p14:creationId xmlns:p14="http://schemas.microsoft.com/office/powerpoint/2010/main" val="41286976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par>
                                <p:cTn id="8" presetID="16" presetClass="entr" presetSubtype="2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par>
                                <p:cTn id="11" presetID="16" presetClass="entr" presetSubtype="21"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inVertical)">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arn(inVertical)">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arn(inVertical)">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barn(inVertical)">
                                      <p:cBhvr>
                                        <p:cTn id="3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heme/theme1.xml><?xml version="1.0" encoding="utf-8"?>
<a:theme xmlns:a="http://schemas.openxmlformats.org/drawingml/2006/main" name="2_Marketing 16x9">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4256</TotalTime>
  <Words>2454</Words>
  <Application>Microsoft Office PowerPoint</Application>
  <PresentationFormat>全屏显示(4:3)</PresentationFormat>
  <Paragraphs>680</Paragraphs>
  <Slides>35</Slides>
  <Notes>10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37" baseType="lpstr">
      <vt:lpstr>2_Marketing 16x9</vt:lpstr>
      <vt:lpstr>Equation</vt:lpstr>
      <vt:lpstr>《决策树之ID3算法》</vt:lpstr>
      <vt:lpstr>课程安排：</vt:lpstr>
      <vt:lpstr>本章授课内容</vt:lpstr>
      <vt:lpstr>1.1 决策树的结构</vt:lpstr>
      <vt:lpstr>1.1 决策树的结构</vt:lpstr>
      <vt:lpstr>1.3 ID3算法特点</vt:lpstr>
      <vt:lpstr>2.1 三种衡量方式</vt:lpstr>
      <vt:lpstr>2.1 信息熵介绍</vt:lpstr>
      <vt:lpstr>2.1 熵的计算:(以二分类为例）</vt:lpstr>
      <vt:lpstr>2.1 选2为底</vt:lpstr>
      <vt:lpstr>例1：信贷类别预测样本</vt:lpstr>
      <vt:lpstr>样本空间符号表达：</vt:lpstr>
      <vt:lpstr>2.1 熵(信息熵、经验熵)</vt:lpstr>
      <vt:lpstr>2.2 条件熵</vt:lpstr>
      <vt:lpstr>2.2 条件熵</vt:lpstr>
      <vt:lpstr>2.3 信息增益(Information Gain)</vt:lpstr>
      <vt:lpstr>2.3 信息增益: ID3算法选取特征的标准</vt:lpstr>
      <vt:lpstr>2.3 信息增益率(IG Ratio)</vt:lpstr>
      <vt:lpstr>3. 如何确定最优特征：</vt:lpstr>
      <vt:lpstr>3.1 计算信息熵：clac_shannon_ent</vt:lpstr>
      <vt:lpstr>3.2 split_data函数：</vt:lpstr>
      <vt:lpstr>3.3 获取信息增益最大的特征</vt:lpstr>
      <vt:lpstr>3.3 利用信息增益获取最优分割特征</vt:lpstr>
      <vt:lpstr>4 递归建树 </vt:lpstr>
      <vt:lpstr>4.1终止条件</vt:lpstr>
      <vt:lpstr>4.2 递归过程</vt:lpstr>
      <vt:lpstr>4.3 决策点结构</vt:lpstr>
      <vt:lpstr>4.4 建树步骤</vt:lpstr>
      <vt:lpstr>4.5 伪代码</vt:lpstr>
      <vt:lpstr>4.6 ID3建树练习</vt:lpstr>
      <vt:lpstr>5 使用ID3算法进行分类预测</vt:lpstr>
      <vt:lpstr>5.1 递归预测</vt:lpstr>
      <vt:lpstr>5.2 提高算法的稳定性：</vt:lpstr>
      <vt:lpstr>总结</vt:lpstr>
      <vt:lpstr>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《决策树之ID3算法》</dc:title>
  <dc:creator>mr.y</dc:creator>
  <cp:lastModifiedBy>Admin</cp:lastModifiedBy>
  <cp:revision>293</cp:revision>
  <dcterms:created xsi:type="dcterms:W3CDTF">2017-12-07T03:33:58Z</dcterms:created>
  <dcterms:modified xsi:type="dcterms:W3CDTF">2018-02-03T12:30:43Z</dcterms:modified>
</cp:coreProperties>
</file>