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40"/>
  </p:notesMasterIdLst>
  <p:sldIdLst>
    <p:sldId id="260" r:id="rId2"/>
    <p:sldId id="298" r:id="rId3"/>
    <p:sldId id="338" r:id="rId4"/>
    <p:sldId id="303" r:id="rId5"/>
    <p:sldId id="339" r:id="rId6"/>
    <p:sldId id="335" r:id="rId7"/>
    <p:sldId id="307" r:id="rId8"/>
    <p:sldId id="336" r:id="rId9"/>
    <p:sldId id="312" r:id="rId10"/>
    <p:sldId id="306" r:id="rId11"/>
    <p:sldId id="308" r:id="rId12"/>
    <p:sldId id="304" r:id="rId13"/>
    <p:sldId id="310" r:id="rId14"/>
    <p:sldId id="309" r:id="rId15"/>
    <p:sldId id="311" r:id="rId16"/>
    <p:sldId id="314" r:id="rId17"/>
    <p:sldId id="315" r:id="rId18"/>
    <p:sldId id="313" r:id="rId19"/>
    <p:sldId id="316" r:id="rId20"/>
    <p:sldId id="317" r:id="rId21"/>
    <p:sldId id="318" r:id="rId22"/>
    <p:sldId id="319" r:id="rId23"/>
    <p:sldId id="320" r:id="rId24"/>
    <p:sldId id="337" r:id="rId25"/>
    <p:sldId id="325" r:id="rId26"/>
    <p:sldId id="324" r:id="rId27"/>
    <p:sldId id="326" r:id="rId28"/>
    <p:sldId id="321" r:id="rId29"/>
    <p:sldId id="322" r:id="rId30"/>
    <p:sldId id="327" r:id="rId31"/>
    <p:sldId id="328" r:id="rId32"/>
    <p:sldId id="329" r:id="rId33"/>
    <p:sldId id="331" r:id="rId34"/>
    <p:sldId id="332" r:id="rId35"/>
    <p:sldId id="330" r:id="rId36"/>
    <p:sldId id="301" r:id="rId37"/>
    <p:sldId id="302" r:id="rId38"/>
    <p:sldId id="300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874" autoAdjust="0"/>
    <p:restoredTop sz="85867" autoAdjust="0"/>
  </p:normalViewPr>
  <p:slideViewPr>
    <p:cSldViewPr>
      <p:cViewPr varScale="1">
        <p:scale>
          <a:sx n="97" d="100"/>
          <a:sy n="97" d="100"/>
        </p:scale>
        <p:origin x="-27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B4788-1331-4B26-BD01-F7EEC5E94485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502A-EDB8-475A-A386-45266D15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4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此处注意，因为使用的例子是离散的，因此等于号的作用有点明显，修改了分割时的等于号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932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不均衡了，有一部分节点处的深度非常深，会导致过</a:t>
            </a:r>
            <a:r>
              <a:rPr lang="zh-CN" altLang="en-US" dirty="0" smtClean="0"/>
              <a:t>拟合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sddxxcvvbgfrreeerrttyyttttqqwdsfdfdddssdddddaddqdqdqdqddwddwdwdwddddddderfrtgfrddddddddeeerrrffftttgggttt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073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320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CART_Classifier.py</a:t>
            </a:r>
          </a:p>
          <a:p>
            <a:r>
              <a:rPr lang="zh-CN" altLang="en-US" dirty="0" smtClean="0"/>
              <a:t>画图调用的是</a:t>
            </a:r>
            <a:r>
              <a:rPr lang="en-US" altLang="zh-CN" dirty="0" smtClean="0"/>
              <a:t>Plot2.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64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-99392"/>
            <a:ext cx="469974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455" y="1117848"/>
            <a:ext cx="4159545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15" y="2996952"/>
            <a:ext cx="3835425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5259961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5000" b="1">
                <a:ln w="12700">
                  <a:solidFill>
                    <a:srgbClr val="39527B">
                      <a:lumMod val="50000"/>
                    </a:srgbClr>
                  </a:solidFill>
                  <a:prstDash val="solid"/>
                </a:ln>
                <a:solidFill>
                  <a:srgbClr val="A1C1DE">
                    <a:lumMod val="75000"/>
                  </a:srgbClr>
                </a:solidFill>
                <a:effectLst>
                  <a:glow rad="101600">
                    <a:srgbClr val="39527B">
                      <a:satMod val="175000"/>
                      <a:alpha val="40000"/>
                    </a:srgbClr>
                  </a:glow>
                  <a:outerShdw blurRad="1270000" dist="63500" dir="2700000" algn="tl" rotWithShape="0">
                    <a:srgbClr val="000000">
                      <a:alpha val="0"/>
                    </a:srgb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>
              <a:ln w="12700">
                <a:solidFill>
                  <a:srgbClr val="39527B">
                    <a:lumMod val="50000"/>
                  </a:srgbClr>
                </a:solidFill>
                <a:prstDash val="solid"/>
              </a:ln>
              <a:solidFill>
                <a:srgbClr val="A1C1DE">
                  <a:lumMod val="75000"/>
                </a:srgbClr>
              </a:solidFill>
              <a:effectLst>
                <a:glow rad="101600">
                  <a:srgbClr val="39527B">
                    <a:satMod val="175000"/>
                    <a:alpha val="40000"/>
                  </a:srgbClr>
                </a:glow>
                <a:outerShdw blurRad="1270000" dist="63500" dir="2700000" algn="tl" rotWithShape="0">
                  <a:srgbClr val="000000">
                    <a:alpha val="0"/>
                  </a:srgb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71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612" y="1542256"/>
            <a:ext cx="771726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12639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6069" y="685800"/>
            <a:ext cx="971804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29" y="685800"/>
            <a:ext cx="7107541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0950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95" y="1628800"/>
            <a:ext cx="771726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12445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30" y="2590800"/>
            <a:ext cx="6173807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939" y="5410200"/>
            <a:ext cx="6174998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>
                <a:solidFill>
                  <a:srgbClr val="39527B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040180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636" y="1412776"/>
            <a:ext cx="377288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013" y="1412776"/>
            <a:ext cx="377288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656487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501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0501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4990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3799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008125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098305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90892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363" y="685800"/>
            <a:ext cx="5029438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52049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57362" y="685800"/>
            <a:ext cx="503051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19153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70612" y="1398240"/>
            <a:ext cx="771726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1" y="6356353"/>
            <a:ext cx="2132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2/1/2018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6356353"/>
            <a:ext cx="289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70742" y="6376246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7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8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1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CART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函数调整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50062" y="1447254"/>
            <a:ext cx="4824413" cy="4825509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  <a:defRPr/>
            </a:pPr>
            <a:endParaRPr lang="zh-CN" altLang="en-US" sz="2400">
              <a:solidFill>
                <a:srgbClr val="404040"/>
              </a:solidFill>
              <a:latin typeface="Arial" charset="0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6918" y="1910558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1822452" y="509905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 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CART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回归树剪枝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2317751" y="427196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4. 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CART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分类树的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剪枝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2438400" y="345916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 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CART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算法封装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286000" y="259080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 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CART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将树表示成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Class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1765302" y="182086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 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CART</a:t>
            </a:r>
            <a:r>
              <a:rPr lang="zh-CN" altLang="en-US" sz="2400" b="1" dirty="0" smtClean="0">
                <a:solidFill>
                  <a:srgbClr val="03001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递归方法调整</a:t>
            </a:r>
            <a:endParaRPr lang="zh-CN" altLang="en-US" sz="24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92856" y="5000833"/>
            <a:ext cx="390516" cy="649189"/>
            <a:chOff x="1984929" y="4940853"/>
            <a:chExt cx="520552" cy="649189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sp>
        <p:nvSpPr>
          <p:cNvPr id="21" name="椭圆 39"/>
          <p:cNvSpPr>
            <a:spLocks noChangeArrowheads="1"/>
          </p:cNvSpPr>
          <p:nvPr/>
        </p:nvSpPr>
        <p:spPr bwMode="gray">
          <a:xfrm>
            <a:off x="1988567" y="4266336"/>
            <a:ext cx="390516" cy="519261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2" name="椭圆 40"/>
          <p:cNvSpPr>
            <a:spLocks noChangeArrowheads="1"/>
          </p:cNvSpPr>
          <p:nvPr/>
        </p:nvSpPr>
        <p:spPr bwMode="gray">
          <a:xfrm>
            <a:off x="2025999" y="4319133"/>
            <a:ext cx="314866" cy="41366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3" name="椭圆 35"/>
          <p:cNvSpPr>
            <a:spLocks noChangeArrowheads="1"/>
          </p:cNvSpPr>
          <p:nvPr/>
        </p:nvSpPr>
        <p:spPr bwMode="gray">
          <a:xfrm>
            <a:off x="2043395" y="4201370"/>
            <a:ext cx="297471" cy="649188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4" name="椭圆 37"/>
          <p:cNvSpPr>
            <a:spLocks noChangeArrowheads="1"/>
          </p:cNvSpPr>
          <p:nvPr/>
        </p:nvSpPr>
        <p:spPr bwMode="gray">
          <a:xfrm>
            <a:off x="2046246" y="4201370"/>
            <a:ext cx="278259" cy="649188"/>
          </a:xfrm>
          <a:prstGeom prst="ellipse">
            <a:avLst/>
          </a:prstGeom>
          <a:gradFill rotWithShape="1">
            <a:gsLst>
              <a:gs pos="0">
                <a:srgbClr val="8D67E1"/>
              </a:gs>
              <a:gs pos="100000">
                <a:srgbClr val="45326D"/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buNone/>
            </a:pPr>
            <a:endParaRPr lang="zh-CN" altLang="en-US" sz="2400">
              <a:solidFill>
                <a:srgbClr val="404040"/>
              </a:solidFill>
              <a:latin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950420" y="2510393"/>
            <a:ext cx="390516" cy="649189"/>
            <a:chOff x="1984929" y="4940853"/>
            <a:chExt cx="520552" cy="649189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62554" y="1751716"/>
            <a:ext cx="390516" cy="649189"/>
            <a:chOff x="1984929" y="4940853"/>
            <a:chExt cx="520552" cy="649189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122492" y="3390016"/>
            <a:ext cx="390516" cy="649189"/>
            <a:chOff x="1984929" y="4940853"/>
            <a:chExt cx="520552" cy="649189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4940854"/>
              <a:ext cx="406739" cy="64918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4940853"/>
              <a:ext cx="385351" cy="649188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  <a:buFont typeface="Arial" pitchFamily="34" charset="0"/>
                <a:buNone/>
              </a:pPr>
              <a:endParaRPr lang="zh-CN" altLang="en-US" sz="24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1570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基尼系数的增益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39552" y="2808708"/>
            <a:ext cx="8136904" cy="3389458"/>
            <a:chOff x="611560" y="3378160"/>
            <a:chExt cx="7920880" cy="3389458"/>
          </a:xfrm>
        </p:grpSpPr>
        <p:sp>
          <p:nvSpPr>
            <p:cNvPr id="9" name="矩形 8"/>
            <p:cNvSpPr/>
            <p:nvPr/>
          </p:nvSpPr>
          <p:spPr>
            <a:xfrm>
              <a:off x="611560" y="3378160"/>
              <a:ext cx="7920880" cy="1513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zh-CN" altLang="en-US" sz="2800" b="1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连续型特征的条件基尼系数</a:t>
              </a:r>
              <a:endParaRPr lang="en-US" altLang="zh-CN" sz="2800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endParaRPr>
            </a:p>
            <a:p>
              <a:r>
                <a:rPr lang="zh-CN" altLang="en-US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按特征</a:t>
              </a:r>
              <a:r>
                <a:rPr lang="en-US" altLang="zh-CN" sz="28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30000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,</a:t>
              </a:r>
              <a:r>
                <a:rPr lang="zh-CN" altLang="en-US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二分标准</a:t>
              </a:r>
              <a:r>
                <a:rPr lang="en-US" altLang="zh-CN" sz="28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v</a:t>
              </a:r>
              <a:r>
                <a:rPr lang="zh-CN" altLang="en-US" sz="28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划分后</a:t>
              </a:r>
              <a:r>
                <a:rPr lang="zh-CN" altLang="en-US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得到的加权平均</a:t>
              </a:r>
              <a:r>
                <a:rPr lang="en-US" altLang="zh-CN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(</a:t>
              </a:r>
              <a:r>
                <a:rPr lang="zh-CN" altLang="en-US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条件</a:t>
              </a:r>
              <a:r>
                <a:rPr lang="en-US" altLang="zh-CN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)</a:t>
              </a:r>
              <a:r>
                <a:rPr lang="zh-CN" altLang="en-US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基尼指数</a:t>
              </a:r>
              <a:endPara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945474" y="4890328"/>
              <a:ext cx="5904656" cy="1877290"/>
              <a:chOff x="513426" y="5082395"/>
              <a:chExt cx="5904656" cy="1877290"/>
            </a:xfrm>
          </p:grpSpPr>
          <p:graphicFrame>
            <p:nvGraphicFramePr>
              <p:cNvPr id="7" name="对象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89954868"/>
                  </p:ext>
                </p:extLst>
              </p:nvPr>
            </p:nvGraphicFramePr>
            <p:xfrm>
              <a:off x="513426" y="5322376"/>
              <a:ext cx="2122487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75" name="Equation" r:id="rId3" imgW="4089240" imgH="761760" progId="Equation.DSMT4">
                      <p:embed/>
                    </p:oleObj>
                  </mc:Choice>
                  <mc:Fallback>
                    <p:oleObj name="Equation" r:id="rId3" imgW="4089240" imgH="7617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426" y="5322376"/>
                            <a:ext cx="2122487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对象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60122019"/>
                  </p:ext>
                </p:extLst>
              </p:nvPr>
            </p:nvGraphicFramePr>
            <p:xfrm>
              <a:off x="2745673" y="5082395"/>
              <a:ext cx="3600400" cy="8880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76" name="Equation" r:id="rId5" imgW="6642000" imgH="1638000" progId="Equation.DSMT4">
                      <p:embed/>
                    </p:oleObj>
                  </mc:Choice>
                  <mc:Fallback>
                    <p:oleObj name="Equation" r:id="rId5" imgW="6642000" imgH="16380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745673" y="5082395"/>
                            <a:ext cx="3600400" cy="88805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对象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3389075"/>
                  </p:ext>
                </p:extLst>
              </p:nvPr>
            </p:nvGraphicFramePr>
            <p:xfrm>
              <a:off x="2457642" y="6042456"/>
              <a:ext cx="3960440" cy="917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77" name="Equation" r:id="rId7" imgW="7073640" imgH="1638000" progId="Equation.DSMT4">
                      <p:embed/>
                    </p:oleObj>
                  </mc:Choice>
                  <mc:Fallback>
                    <p:oleObj name="Equation" r:id="rId7" imgW="7073640" imgH="16380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457642" y="6042456"/>
                            <a:ext cx="3960440" cy="91722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768154"/>
              </p:ext>
            </p:extLst>
          </p:nvPr>
        </p:nvGraphicFramePr>
        <p:xfrm>
          <a:off x="827584" y="2204864"/>
          <a:ext cx="682392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8" name="Equation" r:id="rId9" imgW="11658600" imgH="761760" progId="Equation.DSMT4">
                  <p:embed/>
                </p:oleObj>
              </mc:Choice>
              <mc:Fallback>
                <p:oleObj name="Equation" r:id="rId9" imgW="1165860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204864"/>
                        <a:ext cx="6823920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28119" y="1196752"/>
            <a:ext cx="777328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基尼增益：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原数据集的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基尼系数减去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按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特征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+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二分标准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分割后的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条件基尼系数</a:t>
            </a:r>
            <a:endParaRPr lang="zh-CN" altLang="en-US" sz="2800" dirty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751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26"/>
          <p:cNvGrpSpPr>
            <a:grpSpLocks/>
          </p:cNvGrpSpPr>
          <p:nvPr/>
        </p:nvGrpSpPr>
        <p:grpSpPr bwMode="auto">
          <a:xfrm>
            <a:off x="1684339" y="1989138"/>
            <a:ext cx="5630861" cy="1709737"/>
            <a:chOff x="1597026" y="4653136"/>
            <a:chExt cx="5631331" cy="1709563"/>
          </a:xfrm>
        </p:grpSpPr>
        <p:graphicFrame>
          <p:nvGraphicFramePr>
            <p:cNvPr id="45064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2869365"/>
                </p:ext>
              </p:extLst>
            </p:nvPr>
          </p:nvGraphicFramePr>
          <p:xfrm>
            <a:off x="1597026" y="4751551"/>
            <a:ext cx="2108376" cy="1611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29" name="Equation" r:id="rId3" imgW="4444920" imgH="3746160" progId="Equation.DSMT4">
                    <p:embed/>
                  </p:oleObj>
                </mc:Choice>
                <mc:Fallback>
                  <p:oleObj name="Equation" r:id="rId3" imgW="4444920" imgH="3746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7026" y="4751551"/>
                          <a:ext cx="2108376" cy="1611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5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871264"/>
                </p:ext>
              </p:extLst>
            </p:nvPr>
          </p:nvGraphicFramePr>
          <p:xfrm>
            <a:off x="4675444" y="4653136"/>
            <a:ext cx="2552913" cy="10079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30" name="Equation" r:id="rId5" imgW="6451560" imgH="2806560" progId="Equation.DSMT4">
                    <p:embed/>
                  </p:oleObj>
                </mc:Choice>
                <mc:Fallback>
                  <p:oleObj name="Equation" r:id="rId5" imgW="6451560" imgH="2806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444" y="4653136"/>
                          <a:ext cx="2552913" cy="10079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6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2141389"/>
                </p:ext>
              </p:extLst>
            </p:nvPr>
          </p:nvGraphicFramePr>
          <p:xfrm>
            <a:off x="4731011" y="5934118"/>
            <a:ext cx="2490995" cy="319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31" name="Equation" r:id="rId7" imgW="6413400" imgH="901440" progId="Equation.DSMT4">
                    <p:embed/>
                  </p:oleObj>
                </mc:Choice>
                <mc:Fallback>
                  <p:oleObj name="Equation" r:id="rId7" imgW="6413400" imgH="901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1011" y="5934118"/>
                          <a:ext cx="2490995" cy="319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直接箭头连接符 5"/>
            <p:cNvCxnSpPr/>
            <p:nvPr/>
          </p:nvCxnSpPr>
          <p:spPr>
            <a:xfrm flipV="1">
              <a:off x="3780020" y="5229339"/>
              <a:ext cx="863672" cy="2873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3780020" y="5516648"/>
              <a:ext cx="863672" cy="57620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060" name="TextBox 8"/>
          <p:cNvSpPr txBox="1">
            <a:spLocks noChangeArrowheads="1"/>
          </p:cNvSpPr>
          <p:nvPr/>
        </p:nvSpPr>
        <p:spPr bwMode="auto">
          <a:xfrm>
            <a:off x="467544" y="1174750"/>
            <a:ext cx="84249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按特征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30000" dirty="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二分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标准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dirty="0" smtClean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划分</a:t>
            </a:r>
            <a:r>
              <a:rPr lang="zh-CN" altLang="en-US" sz="2800" dirty="0">
                <a:solidFill>
                  <a:srgbClr val="03001A"/>
                </a:solidFill>
                <a:ea typeface="宋体" pitchFamily="2" charset="-122"/>
                <a:cs typeface="Times New Roman" pitchFamily="18" charset="0"/>
              </a:rPr>
              <a:t>后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得到的加权平均基尼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指数</a:t>
            </a:r>
            <a:endParaRPr lang="zh-CN" altLang="en-US" sz="2800" dirty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358701"/>
            <a:ext cx="8229600" cy="792088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基尼系数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9592" y="4033604"/>
            <a:ext cx="7344816" cy="763548"/>
            <a:chOff x="899592" y="3703639"/>
            <a:chExt cx="7344816" cy="763548"/>
          </a:xfrm>
        </p:grpSpPr>
        <p:graphicFrame>
          <p:nvGraphicFramePr>
            <p:cNvPr id="45062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1104473"/>
                </p:ext>
              </p:extLst>
            </p:nvPr>
          </p:nvGraphicFramePr>
          <p:xfrm>
            <a:off x="899592" y="3896221"/>
            <a:ext cx="207962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32" name="Equation" r:id="rId9" imgW="4000320" imgH="761760" progId="Equation.DSMT4">
                    <p:embed/>
                  </p:oleObj>
                </mc:Choice>
                <mc:Fallback>
                  <p:oleObj name="Equation" r:id="rId9" imgW="4000320" imgH="7617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3896221"/>
                          <a:ext cx="2079625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6077504"/>
                </p:ext>
              </p:extLst>
            </p:nvPr>
          </p:nvGraphicFramePr>
          <p:xfrm>
            <a:off x="3030538" y="3703639"/>
            <a:ext cx="5213870" cy="763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33" name="Equation" r:id="rId11" imgW="9778680" imgH="1434960" progId="Equation.DSMT4">
                    <p:embed/>
                  </p:oleObj>
                </mc:Choice>
                <mc:Fallback>
                  <p:oleObj name="Equation" r:id="rId11" imgW="9778680" imgH="1434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030538" y="3703639"/>
                          <a:ext cx="5213870" cy="7635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923851"/>
              </p:ext>
            </p:extLst>
          </p:nvPr>
        </p:nvGraphicFramePr>
        <p:xfrm>
          <a:off x="611560" y="4884315"/>
          <a:ext cx="60960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4" name="Equation" r:id="rId13" imgW="11010600" imgH="2705040" progId="Equation.DSMT4">
                  <p:embed/>
                </p:oleObj>
              </mc:Choice>
              <mc:Fallback>
                <p:oleObj name="Equation" r:id="rId13" imgW="11010600" imgH="2705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1560" y="4884315"/>
                        <a:ext cx="6096000" cy="149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195736" y="1717323"/>
            <a:ext cx="38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b="1" baseline="30000" dirty="0">
                <a:solidFill>
                  <a:srgbClr val="FF0000"/>
                </a:solidFill>
                <a:cs typeface="Times New Roman" pitchFamily="18" charset="0"/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7414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1220" y="4417948"/>
            <a:ext cx="4871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离散特征预处理：</a:t>
            </a:r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one-hot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编码</a:t>
            </a:r>
            <a:endParaRPr lang="zh-CN" altLang="en-US" sz="28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21220" y="1052736"/>
            <a:ext cx="8622873" cy="3096344"/>
            <a:chOff x="621220" y="1052736"/>
            <a:chExt cx="8622873" cy="3096344"/>
          </a:xfrm>
        </p:grpSpPr>
        <p:grpSp>
          <p:nvGrpSpPr>
            <p:cNvPr id="8" name="组合 7"/>
            <p:cNvGrpSpPr/>
            <p:nvPr/>
          </p:nvGrpSpPr>
          <p:grpSpPr>
            <a:xfrm>
              <a:off x="621220" y="1052736"/>
              <a:ext cx="8622873" cy="1082348"/>
              <a:chOff x="621220" y="1052736"/>
              <a:chExt cx="8622873" cy="108234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21220" y="1052736"/>
                <a:ext cx="8622873" cy="1082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zh-CN" altLang="en-US" sz="2800" b="1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离散型特征</a:t>
                </a:r>
                <a:endParaRPr lang="en-US" altLang="zh-CN" sz="2800" b="1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endParaRPr>
              </a:p>
              <a:p>
                <a:r>
                  <a:rPr lang="zh-CN" altLang="en-US" sz="2800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按</a:t>
                </a:r>
                <a:r>
                  <a:rPr lang="zh-CN" altLang="en-US" sz="2800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特征  </a:t>
                </a:r>
                <a:r>
                  <a:rPr lang="en-US" altLang="zh-CN" sz="2800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,</a:t>
                </a:r>
                <a:r>
                  <a:rPr lang="zh-CN" altLang="en-US" sz="2800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二分</a:t>
                </a:r>
                <a:r>
                  <a:rPr lang="zh-CN" altLang="en-US" sz="2800" dirty="0" smtClean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标准  </a:t>
                </a:r>
                <a:r>
                  <a:rPr lang="zh-CN" altLang="en-US" sz="2800" dirty="0" smtClean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划分</a:t>
                </a:r>
                <a:r>
                  <a:rPr lang="zh-CN" altLang="en-US" sz="2800" dirty="0">
                    <a:solidFill>
                      <a:srgbClr val="03001A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后</a:t>
                </a:r>
                <a:r>
                  <a:rPr lang="zh-CN" altLang="en-US" sz="2800" dirty="0">
                    <a:solidFill>
                      <a:srgbClr val="03001A"/>
                    </a:solidFill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得到的加权平均基尼指数</a:t>
                </a:r>
              </a:p>
            </p:txBody>
          </p:sp>
          <p:graphicFrame>
            <p:nvGraphicFramePr>
              <p:cNvPr id="6" name="对象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7519245"/>
                  </p:ext>
                </p:extLst>
              </p:nvPr>
            </p:nvGraphicFramePr>
            <p:xfrm>
              <a:off x="3635896" y="1772816"/>
              <a:ext cx="287617" cy="2636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406" name="Equation" r:id="rId3" imgW="152280" imgH="139680" progId="Equation.DSMT4">
                      <p:embed/>
                    </p:oleObj>
                  </mc:Choice>
                  <mc:Fallback>
                    <p:oleObj name="Equation" r:id="rId3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635896" y="1772816"/>
                            <a:ext cx="287617" cy="2636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" name="组合 12"/>
            <p:cNvGrpSpPr/>
            <p:nvPr/>
          </p:nvGrpSpPr>
          <p:grpSpPr>
            <a:xfrm>
              <a:off x="990947" y="2272655"/>
              <a:ext cx="6029325" cy="1876425"/>
              <a:chOff x="702915" y="4768978"/>
              <a:chExt cx="6029325" cy="1876425"/>
            </a:xfrm>
          </p:grpSpPr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37297202"/>
                  </p:ext>
                </p:extLst>
              </p:nvPr>
            </p:nvGraphicFramePr>
            <p:xfrm>
              <a:off x="702915" y="5008691"/>
              <a:ext cx="2195512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407" name="Equation" r:id="rId5" imgW="4228920" imgH="761760" progId="Equation.DSMT4">
                      <p:embed/>
                    </p:oleObj>
                  </mc:Choice>
                  <mc:Fallback>
                    <p:oleObj name="Equation" r:id="rId5" imgW="4228920" imgH="7617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2915" y="5008691"/>
                            <a:ext cx="2195512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5001094"/>
                  </p:ext>
                </p:extLst>
              </p:nvPr>
            </p:nvGraphicFramePr>
            <p:xfrm>
              <a:off x="2998440" y="4768978"/>
              <a:ext cx="3546475" cy="8874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408" name="Equation" r:id="rId7" imgW="6540480" imgH="1638000" progId="Equation.DSMT4">
                      <p:embed/>
                    </p:oleObj>
                  </mc:Choice>
                  <mc:Fallback>
                    <p:oleObj name="Equation" r:id="rId7" imgW="6540480" imgH="16380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998440" y="4768978"/>
                            <a:ext cx="3546475" cy="8874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对象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764142"/>
                  </p:ext>
                </p:extLst>
              </p:nvPr>
            </p:nvGraphicFramePr>
            <p:xfrm>
              <a:off x="2595215" y="5727828"/>
              <a:ext cx="4137025" cy="9175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409" name="Equation" r:id="rId9" imgW="7391160" imgH="1638000" progId="Equation.DSMT4">
                      <p:embed/>
                    </p:oleObj>
                  </mc:Choice>
                  <mc:Fallback>
                    <p:oleObj name="Equation" r:id="rId9" imgW="7391160" imgH="16380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595215" y="5727828"/>
                            <a:ext cx="4137025" cy="9175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基尼系数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73551"/>
              </p:ext>
            </p:extLst>
          </p:nvPr>
        </p:nvGraphicFramePr>
        <p:xfrm>
          <a:off x="1835150" y="1714500"/>
          <a:ext cx="2889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10" name="Equation" r:id="rId11" imgW="152280" imgH="203040" progId="Equation.DSMT4">
                  <p:embed/>
                </p:oleObj>
              </mc:Choice>
              <mc:Fallback>
                <p:oleObj name="Equation" r:id="rId11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35150" y="1714500"/>
                        <a:ext cx="288925" cy="382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7973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21220" y="1052736"/>
            <a:ext cx="7321235" cy="830997"/>
            <a:chOff x="621220" y="1052736"/>
            <a:chExt cx="7321235" cy="830997"/>
          </a:xfrm>
        </p:grpSpPr>
        <p:sp>
          <p:nvSpPr>
            <p:cNvPr id="7" name="TextBox 6"/>
            <p:cNvSpPr txBox="1"/>
            <p:nvPr/>
          </p:nvSpPr>
          <p:spPr>
            <a:xfrm>
              <a:off x="621220" y="1052736"/>
              <a:ext cx="73212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离散型特征</a:t>
              </a:r>
              <a:endPara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endParaRPr>
            </a:p>
            <a:p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按特征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400" baseline="30000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,</a:t>
              </a:r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二分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标准  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划分</a:t>
              </a:r>
              <a:r>
                <a:rPr lang="zh-CN" altLang="en-US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后</a:t>
              </a:r>
              <a:r>
                <a:rPr lang="zh-CN" altLang="en-US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得到的加权平均基尼指数</a:t>
              </a: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8320746"/>
                </p:ext>
              </p:extLst>
            </p:nvPr>
          </p:nvGraphicFramePr>
          <p:xfrm>
            <a:off x="3203848" y="1556792"/>
            <a:ext cx="287617" cy="263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31" name="Equation" r:id="rId3" imgW="152280" imgH="139680" progId="Equation.DSMT4">
                    <p:embed/>
                  </p:oleObj>
                </mc:Choice>
                <mc:Fallback>
                  <p:oleObj name="Equation" r:id="rId3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03848" y="1556792"/>
                          <a:ext cx="287617" cy="2636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离散型例子</a:t>
            </a:r>
            <a:endParaRPr lang="zh-CN" altLang="en-US" dirty="0">
              <a:solidFill>
                <a:srgbClr val="0300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7991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980728"/>
            <a:ext cx="6647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三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个函数：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创建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CART_Classifier.py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函数：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split_data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get_split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利用计算基尼系数或者加权平均基尼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系数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利用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特征，二分标准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对样本集进行分割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获得最优的特征与最优二分标准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选择最优特征与二分标准</a:t>
            </a:r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3308791"/>
            <a:ext cx="67714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第一：计算基尼系数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可以先动手写一写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groups,classLabels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'''groups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是两个二维矩阵合并的三维矩阵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left,right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分别代表左子树样本和右子树样本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classLabels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表示标签空间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返回值是加权平均基尼系数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'''</a:t>
            </a:r>
            <a:endParaRPr lang="zh-CN" altLang="en-US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5180999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这个函数有两层循环：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可以是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外层对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groups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循环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内层对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class_value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循环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64397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尼系数函数设计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67544" y="764704"/>
            <a:ext cx="6988269" cy="3109419"/>
            <a:chOff x="467544" y="980728"/>
            <a:chExt cx="6988269" cy="3109419"/>
          </a:xfrm>
        </p:grpSpPr>
        <p:sp>
          <p:nvSpPr>
            <p:cNvPr id="12" name="TextBox 11"/>
            <p:cNvSpPr txBox="1"/>
            <p:nvPr/>
          </p:nvSpPr>
          <p:spPr>
            <a:xfrm>
              <a:off x="467544" y="980728"/>
              <a:ext cx="35076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gini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groups,classLabels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：</a:t>
              </a:r>
              <a:endPara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5616" y="1412491"/>
              <a:ext cx="6340197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如果传入的只是一个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data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的话，计算基尼系数</a:t>
              </a:r>
              <a:endPara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  <a:p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gini_score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=0.0 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; </a:t>
              </a:r>
              <a:r>
                <a:rPr lang="en-US" altLang="zh-CN" sz="2400" dirty="0" err="1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dataLen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</a:t>
              </a:r>
              <a:r>
                <a:rPr lang="en-US" altLang="zh-CN" sz="2400" dirty="0" err="1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len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(data)</a:t>
              </a:r>
            </a:p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对于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classLabels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中的每个值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label:</a:t>
              </a:r>
              <a:endPara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r>
                <a:rPr lang="en-US" altLang="zh-CN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	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找到所有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data[-1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]==label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的样本数量</a:t>
              </a:r>
              <a:r>
                <a:rPr lang="en-US" altLang="zh-CN" sz="2400" dirty="0" err="1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cou</a:t>
              </a:r>
              <a:endPara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r>
                <a:rPr lang="en-US" altLang="zh-CN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	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[d[-1] for d in data].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count(label)</a:t>
              </a:r>
              <a:endPara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r>
                <a:rPr lang="en-US" altLang="zh-CN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	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那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label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的概率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pi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就是</a:t>
              </a:r>
              <a:r>
                <a:rPr lang="en-US" altLang="zh-CN" sz="2400" dirty="0" err="1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cou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/</a:t>
              </a:r>
              <a:r>
                <a:rPr lang="en-US" altLang="zh-CN" sz="2400" dirty="0" err="1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dataLen</a:t>
              </a:r>
              <a:endPara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r>
                <a:rPr lang="en-US" altLang="zh-CN" sz="2400" dirty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	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gini_score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+=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pi*(1-pi)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462" y="3933056"/>
            <a:ext cx="5742278" cy="2436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传入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groups=[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left,right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首先获取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groups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中总样本数量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total</a:t>
            </a:r>
          </a:p>
          <a:p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con_gini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=0.0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groups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中的每个子样本集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</a:p>
          <a:p>
            <a:pPr>
              <a:spcBef>
                <a:spcPts val="1000"/>
              </a:spcBef>
            </a:pP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con_gini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+=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dataLen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/total*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gini_score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522737" y="1628800"/>
            <a:ext cx="933113" cy="4176464"/>
            <a:chOff x="7196839" y="1628800"/>
            <a:chExt cx="402135" cy="2548070"/>
          </a:xfrm>
        </p:grpSpPr>
        <p:cxnSp>
          <p:nvCxnSpPr>
            <p:cNvPr id="4" name="肘形连接符 3"/>
            <p:cNvCxnSpPr>
              <a:stCxn id="6" idx="3"/>
              <a:endCxn id="7" idx="3"/>
            </p:cNvCxnSpPr>
            <p:nvPr/>
          </p:nvCxnSpPr>
          <p:spPr>
            <a:xfrm flipH="1">
              <a:off x="7196839" y="2284524"/>
              <a:ext cx="402118" cy="1892346"/>
            </a:xfrm>
            <a:prstGeom prst="bentConnector3">
              <a:avLst>
                <a:gd name="adj1" fmla="val -24500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598974" y="1628800"/>
              <a:ext cx="0" cy="20882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圆角矩形 4"/>
          <p:cNvSpPr/>
          <p:nvPr/>
        </p:nvSpPr>
        <p:spPr>
          <a:xfrm>
            <a:off x="1763688" y="5517232"/>
            <a:ext cx="439248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7109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尼系数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83568" y="1340768"/>
            <a:ext cx="7704856" cy="4791466"/>
            <a:chOff x="467544" y="764704"/>
            <a:chExt cx="7704856" cy="4185289"/>
          </a:xfrm>
        </p:grpSpPr>
        <p:sp>
          <p:nvSpPr>
            <p:cNvPr id="12" name="TextBox 11"/>
            <p:cNvSpPr txBox="1"/>
            <p:nvPr/>
          </p:nvSpPr>
          <p:spPr>
            <a:xfrm>
              <a:off x="467544" y="764704"/>
              <a:ext cx="3627916" cy="403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gini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groups,class_values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：</a:t>
              </a:r>
              <a:endPara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5616" y="1240012"/>
              <a:ext cx="7056784" cy="3709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total=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len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(groups[0])+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len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(groups[1])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gini_score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=0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for data in groups: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dataLen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len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(data)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for value in 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class_values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: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pi=[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d[-1] for d in data].count(value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pi=pi/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dataLen</a:t>
              </a:r>
              <a:endPara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gini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+=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dataLen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/total*pi*(1-pi)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return 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gini_score</a:t>
              </a:r>
              <a:endPara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4490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按特征索引和二分标准分割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83568" y="1340768"/>
            <a:ext cx="7704856" cy="1051148"/>
            <a:chOff x="467544" y="764704"/>
            <a:chExt cx="7704856" cy="918165"/>
          </a:xfrm>
        </p:grpSpPr>
        <p:sp>
          <p:nvSpPr>
            <p:cNvPr id="12" name="TextBox 11"/>
            <p:cNvSpPr txBox="1"/>
            <p:nvPr/>
          </p:nvSpPr>
          <p:spPr>
            <a:xfrm>
              <a:off x="467544" y="764704"/>
              <a:ext cx="3547766" cy="403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split(data , index , value)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：</a:t>
              </a:r>
              <a:endPara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5616" y="1240012"/>
              <a:ext cx="7056784" cy="442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#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返回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[left , right]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331640" y="2391916"/>
            <a:ext cx="70567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left = [] ; right = []</a:t>
            </a:r>
          </a:p>
          <a:p>
            <a:pPr>
              <a:lnSpc>
                <a:spcPct val="125000"/>
              </a:lnSpc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d in data: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 ( d[index] &lt; value):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left.append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(d)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else: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right.append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(d)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return left , right</a:t>
            </a:r>
          </a:p>
        </p:txBody>
      </p:sp>
    </p:spTree>
    <p:extLst>
      <p:ext uri="{BB962C8B-B14F-4D97-AF65-F5344CB8AC3E}">
        <p14:creationId xmlns:p14="http://schemas.microsoft.com/office/powerpoint/2010/main" val="18258658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最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优特征与最优二分标准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83568" y="1052736"/>
            <a:ext cx="7071798" cy="1542375"/>
            <a:chOff x="467544" y="764704"/>
            <a:chExt cx="7071798" cy="1347246"/>
          </a:xfrm>
        </p:grpSpPr>
        <p:sp>
          <p:nvSpPr>
            <p:cNvPr id="12" name="TextBox 11"/>
            <p:cNvSpPr txBox="1"/>
            <p:nvPr/>
          </p:nvSpPr>
          <p:spPr>
            <a:xfrm>
              <a:off x="467544" y="764704"/>
              <a:ext cx="1858201" cy="403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get_split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函数</a:t>
              </a:r>
              <a:endPara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2558" y="1224781"/>
              <a:ext cx="7056784" cy="887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输入：样本集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data</a:t>
              </a:r>
              <a:endPara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输出：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index , value , 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子样本集</a:t>
              </a:r>
              <a:r>
                <a:rPr lang="en-US" altLang="zh-CN" sz="2400" dirty="0" err="1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grous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=[left , right]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98582" y="2699042"/>
            <a:ext cx="76898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具有两层循环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外层是对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特征索引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进行循环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内层是对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该特征的二分标准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进行循环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对样本集进行划分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split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并求出基尼系数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通过比较得到最优情况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gini_score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越小越好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将特征空间的每个值作为二分标准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088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最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优特征与最优二分标准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908720"/>
            <a:ext cx="77768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def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get_split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(data):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label_list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=list(set([d[-1] for d in data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]))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b_gini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=999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b_index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b_value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b_groups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-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-1, []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for index in range(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(data[0])-1):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fea_value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=list(set([d[index] for d in data]))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gini_score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=0.0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for value in 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fea_value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groups=split(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data,index,value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groups,label_list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if 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b_gini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b_gini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gini_score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		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b_index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=index;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b_value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=value;             				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b_groups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=groups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return 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b_index,b_value,b_groups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177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D:\决策树课资料\ppt\3. CART分类树\5. 另外一种递归和CART封装\第一类递归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587" y="2250907"/>
            <a:ext cx="4449765" cy="348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8711" y="332656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 CART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递归方式调整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124744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CART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递归方式的调整和算法的封装以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分类树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为例，回归树的修改方式类似。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2230" y="3501008"/>
            <a:ext cx="4686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根节点和内部节点还是有差别的，因为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根节点从外部获得数据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递归方式：模拟根节点接受数据的方式从上一个节点接收数据进行递归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45137" y="2325073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CART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分类树的构建是存在缺陷的：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如果标签全一样，树不是字典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28355" y="1903494"/>
            <a:ext cx="3107541" cy="3325706"/>
            <a:chOff x="528355" y="1903494"/>
            <a:chExt cx="3107541" cy="3325706"/>
          </a:xfrm>
        </p:grpSpPr>
        <p:cxnSp>
          <p:nvCxnSpPr>
            <p:cNvPr id="11" name="直接箭头连接符 10"/>
            <p:cNvCxnSpPr/>
            <p:nvPr/>
          </p:nvCxnSpPr>
          <p:spPr>
            <a:xfrm flipH="1">
              <a:off x="2222463" y="2132856"/>
              <a:ext cx="477329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95427" y="1903494"/>
              <a:ext cx="6960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cs typeface="Times New Roman" pitchFamily="18" charset="0"/>
                </a:rPr>
                <a:t>data</a:t>
              </a:r>
              <a:endParaRPr lang="zh-CN" altLang="en-US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H="1" flipV="1">
              <a:off x="1763688" y="2253065"/>
              <a:ext cx="458775" cy="3118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 flipV="1">
              <a:off x="528355" y="4871637"/>
              <a:ext cx="504056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2218377" y="5079960"/>
              <a:ext cx="337399" cy="14924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3419872" y="3573016"/>
              <a:ext cx="216024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808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递归建树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908720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添加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createTree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data,max_depth,min_size,depth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createTree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考虑三个问题：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终止条件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递归过程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节点结构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2930168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终止条件：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与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ID3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不同，此时的特征不会减少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如果样本标签全部相同就停止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如果样本的数量少于给定阈值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5)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就停止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果树的深度大于给定阈值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(8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10)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就停止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6066" y="5013176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停止的意思是从决策节点变成叶子节点并跳出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因此也需要一个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toLeafNode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3894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递归过程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908720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如何将总体样本集分割为两个小规模的问题：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8124789" cy="459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978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节点结构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b="1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980728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032465"/>
            <a:ext cx="8208912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节点结构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使用什么形式保存一棵树，保存哪些信息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1000"/>
              </a:spcBef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使用字典来保存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保存决策点的特征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索引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二分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标准，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左右样本集，</a:t>
            </a:r>
            <a:endParaRPr lang="en-US" altLang="zh-CN" sz="24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左子树，右子树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813" y="273036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注意：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get_split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函数返回的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groups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是左右样本集，并不是左右子树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1257" y="3632448"/>
            <a:ext cx="78576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tree={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index':index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'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':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 'left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':{},'right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':{}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,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'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groups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':groups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如何生成子树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createTree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(data))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如果不满足终止条件：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index , value , groups=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get_split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(data)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tree={…}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tree[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'left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createTree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(left)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tree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‘right'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createTree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(right)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1305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2.4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建树步骤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28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980728"/>
            <a:ext cx="8208912" cy="5150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createTree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函数：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输入：样本集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，最大深度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max_depth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，最小分割样本数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minsize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，当前深度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depth</a:t>
            </a:r>
          </a:p>
          <a:p>
            <a:pPr>
              <a:spcAft>
                <a:spcPts val="1000"/>
              </a:spcAft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输出：决策树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</a:t>
            </a:r>
          </a:p>
          <a:p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得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的所有标签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labelList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如果标签个数少于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minsize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或者全部相同   或者达到指定深度：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labelList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中出现最频繁的标签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否则：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获得最优特征索引和最优二分标准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get_split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创建一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棵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树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节点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tree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树的左分支递归调用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createTree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函数，深度加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</a:p>
          <a:p>
            <a:pPr>
              <a:spcAft>
                <a:spcPts val="1000"/>
              </a:spcAft>
            </a:pP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树的左分支递归调用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createTree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函数，深度加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注意：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树分支出的递归没有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return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130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2.4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建树步骤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28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340768"/>
            <a:ext cx="8208912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createTree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data,max_depth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=999,minsize=1,depth=1):</a:t>
            </a:r>
          </a:p>
          <a:p>
            <a:pPr>
              <a:spcAft>
                <a:spcPts val="1000"/>
              </a:spcAft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求得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 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所有标签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labelList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labelList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的长度小于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minsize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labelList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中标签全一样 </a:t>
            </a:r>
            <a:endParaRPr lang="en-US" altLang="zh-CN" sz="24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此时的树深度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depth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到达了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max_depth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spcAft>
                <a:spcPts val="1500"/>
              </a:spcAft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返回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labelList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中出现最频繁的标签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spcAft>
                <a:spcPts val="1000"/>
              </a:spcAft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index,value,groups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get_split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data,labelList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={'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index':index,'value':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value,'left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':{},'right':{}}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tree['left']=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createTree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(left,max_depth,minsize,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depth+1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tree[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right']=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createTree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(right,max_depth,minsize,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depth+1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209" y="749895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终止条件包括先剪枝的两种条件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2" name="圆角矩形 1">
            <a:hlinkClick r:id="rId3" action="ppaction://hlinksldjump"/>
          </p:cNvPr>
          <p:cNvSpPr/>
          <p:nvPr/>
        </p:nvSpPr>
        <p:spPr>
          <a:xfrm>
            <a:off x="6876256" y="5907149"/>
            <a:ext cx="136815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小练习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8455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2.4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小练习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28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908720"/>
            <a:ext cx="820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CART_Classifier.py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里面应该有以下几个函数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：计算基尼系数和加权平均基尼系数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split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：根据特征索引和二分标准对数据进行分割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get_split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：得到数据集的最优分割特征索引和最优二分标准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createTree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：利用递归生成树，并控制树深度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toLeafNode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：生成叶子节点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还没给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fit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：给定控制条件，调用递归，生成树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此处可以不写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357301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训练集为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= [[1,2,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'yes'],</a:t>
            </a:r>
          </a:p>
          <a:p>
            <a:pPr lvl="3"/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 [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1,2,'yes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'],</a:t>
            </a:r>
          </a:p>
          <a:p>
            <a:pPr lvl="3" algn="just"/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 [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1,0,'no'],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     [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1,1,'no'],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     [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0,2,'no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']]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对训练集进行建树并打印树字典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7900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D:\决策树课资料\ppt\3. CART分类树\2.4练习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878" y="1673935"/>
            <a:ext cx="4518518" cy="333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 CART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分类预测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28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{'index': 1, 'value': 2, 'left': 'no', 'right': {'index': 0, 'value': 1, 'left': 'no', 'right': 'yes'}}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90714" y="220486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predict #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根据树预测给定样本的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标签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测试集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test = [[1,0],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[1,2]]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通过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CART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进行预测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8896" y="5013176"/>
            <a:ext cx="7259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predict(tree , sample)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ID3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的解树类似，但此时的子树就在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'left'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'right'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对应的值中，比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ID3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解树过程少一层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6490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3.1 CART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分类预测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2" y="1037049"/>
            <a:ext cx="8064896" cy="5888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predict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函数：取一个样本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sample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，利用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对其预测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输入：树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，样本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sample</a:t>
            </a:r>
          </a:p>
          <a:p>
            <a:pPr>
              <a:spcAft>
                <a:spcPts val="1000"/>
              </a:spcAft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输出：预测类别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Aft>
                <a:spcPts val="1000"/>
              </a:spcAft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首先找到树最外层的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index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</a:t>
            </a:r>
          </a:p>
          <a:p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如果样本的第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index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维特征小于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#(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考虑左子树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左子树是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字典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isinstance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更换为左子树；然后递归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并返回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否则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左子树的值        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即为预测值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否则：                                                   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考虑右子树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右子树是字典：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更换为右子树；然后递归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并返回</a:t>
            </a:r>
            <a:endParaRPr lang="en-US" altLang="zh-CN" sz="2400" b="1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否则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右子树的值        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即为预测值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64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练习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28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488" y="980728"/>
            <a:ext cx="820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所用数据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集：水雷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岩石数据 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文件名为：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train.csv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该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csv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文件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不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包含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header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列名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，每一行代表一个个体；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文本共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61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个字段，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前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60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个字段是特征字段为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数值型连续变量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不存在缺失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不包括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号列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文件的最后一列为标签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为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字符型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，表示样本的实际结果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表示水雷，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表示岩石。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3933056"/>
            <a:ext cx="74168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[[0.02 0.0371 0.0428 ..., 0.009 0.0032 'R']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[0.0453 0.0523 0.0843 ..., 0.0052 0.0044 'R']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[0.0262 0.0582 0.1099 ..., 0.0095 0.0078 'R']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..., 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[0.0522 0.0437 0.018 ..., 0.0077 0.0031 'M']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[0.0303 0.0353 0.049 ..., 0.0036 0.0048 'M']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rPr>
              <a:t> [0.026 0.0363 0.0136 ..., 0.0061 0.0115 'M']]</a:t>
            </a:r>
            <a:endParaRPr lang="zh-CN" altLang="en-US" sz="2400" dirty="0">
              <a:solidFill>
                <a:srgbClr val="03001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9681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数据读入</a:t>
            </a:r>
            <a:endParaRPr lang="zh-CN" altLang="en-US" dirty="0">
              <a:solidFill>
                <a:srgbClr val="03001A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28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488" y="980728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常用的三种方法：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open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pandas.read_csv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pandas.read_excel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open:txt,csv,excel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read_csv:csv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;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read_excel:excel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181057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data=[]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with open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sonar.all-data.csv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r')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as file: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for row in file: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if not row: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	continue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data.append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row.strip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().split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(','))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###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但是此时返回的每个值都是字符型，需要再转换成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float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或者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519" y="537321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df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pd.read_csv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fileName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, header=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None,index_col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=None)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 =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df.values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会根据数据的类型自动转换，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, float ,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050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60" y="2507704"/>
            <a:ext cx="3105757" cy="3513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第一项区别对待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196752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将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数据进行分割变成 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node{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index,value,left,right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将这个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node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作为根节点，然后每次递归处理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node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9952" y="2322494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将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变成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node</a:t>
            </a: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每次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node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进行迭代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如果满足停止条件，是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node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左右子树变成类别</a:t>
            </a:r>
            <a:endParaRPr lang="en-US" altLang="zh-CN" sz="24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50191" name="组合 50190"/>
          <p:cNvGrpSpPr/>
          <p:nvPr/>
        </p:nvGrpSpPr>
        <p:grpSpPr>
          <a:xfrm>
            <a:off x="1115616" y="1975502"/>
            <a:ext cx="2275835" cy="924157"/>
            <a:chOff x="1115616" y="1975502"/>
            <a:chExt cx="2275835" cy="924157"/>
          </a:xfrm>
        </p:grpSpPr>
        <p:cxnSp>
          <p:nvCxnSpPr>
            <p:cNvPr id="10" name="直接箭头连接符 9"/>
            <p:cNvCxnSpPr/>
            <p:nvPr/>
          </p:nvCxnSpPr>
          <p:spPr>
            <a:xfrm flipH="1">
              <a:off x="2069226" y="2276872"/>
              <a:ext cx="558558" cy="46166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95427" y="1975502"/>
              <a:ext cx="6960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cs typeface="Times New Roman" pitchFamily="18" charset="0"/>
                </a:rPr>
                <a:t>data</a:t>
              </a:r>
              <a:endParaRPr lang="zh-CN" altLang="en-US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15616" y="2437994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cs typeface="Times New Roman" pitchFamily="18" charset="0"/>
                </a:rPr>
                <a:t>node</a:t>
              </a:r>
              <a:endParaRPr lang="zh-CN" altLang="en-US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7454" y="2899659"/>
            <a:ext cx="2473638" cy="1735261"/>
            <a:chOff x="657454" y="2899659"/>
            <a:chExt cx="2473638" cy="1735261"/>
          </a:xfrm>
        </p:grpSpPr>
        <p:cxnSp>
          <p:nvCxnSpPr>
            <p:cNvPr id="18" name="直接箭头连接符 17"/>
            <p:cNvCxnSpPr/>
            <p:nvPr/>
          </p:nvCxnSpPr>
          <p:spPr>
            <a:xfrm flipH="1">
              <a:off x="1331640" y="2899659"/>
              <a:ext cx="288032" cy="74536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1619672" y="2899659"/>
              <a:ext cx="1423767" cy="124942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57454" y="3524369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cs typeface="Times New Roman" pitchFamily="18" charset="0"/>
                </a:rPr>
                <a:t>node</a:t>
              </a:r>
              <a:endParaRPr lang="zh-CN" altLang="en-US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48505" y="4173255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cs typeface="Times New Roman" pitchFamily="18" charset="0"/>
                </a:rPr>
                <a:t>node</a:t>
              </a:r>
              <a:endParaRPr lang="zh-CN" altLang="en-US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348505" y="4264496"/>
            <a:ext cx="3318716" cy="1354361"/>
            <a:chOff x="2348505" y="4264496"/>
            <a:chExt cx="3318716" cy="1354361"/>
          </a:xfrm>
        </p:grpSpPr>
        <p:sp>
          <p:nvSpPr>
            <p:cNvPr id="26" name="TextBox 25"/>
            <p:cNvSpPr txBox="1"/>
            <p:nvPr/>
          </p:nvSpPr>
          <p:spPr>
            <a:xfrm>
              <a:off x="3635896" y="4264496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满足终止条件</a:t>
              </a:r>
              <a:endPara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H="1">
              <a:off x="2843808" y="4634920"/>
              <a:ext cx="199631" cy="5222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3043439" y="4634920"/>
              <a:ext cx="448441" cy="5222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48505" y="51571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同意</a:t>
              </a:r>
              <a:endPara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67659" y="51571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同意</a:t>
              </a:r>
              <a:endPara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50181" name="组合 50180"/>
          <p:cNvGrpSpPr/>
          <p:nvPr/>
        </p:nvGrpSpPr>
        <p:grpSpPr>
          <a:xfrm>
            <a:off x="73191" y="4149080"/>
            <a:ext cx="2216223" cy="1979248"/>
            <a:chOff x="73191" y="4149080"/>
            <a:chExt cx="2216223" cy="1979248"/>
          </a:xfrm>
        </p:grpSpPr>
        <p:sp>
          <p:nvSpPr>
            <p:cNvPr id="34" name="TextBox 33"/>
            <p:cNvSpPr txBox="1"/>
            <p:nvPr/>
          </p:nvSpPr>
          <p:spPr>
            <a:xfrm>
              <a:off x="73191" y="4149080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不满足</a:t>
              </a:r>
              <a:endPara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50177" name="直接箭头连接符 50176"/>
            <p:cNvCxnSpPr/>
            <p:nvPr/>
          </p:nvCxnSpPr>
          <p:spPr>
            <a:xfrm flipH="1">
              <a:off x="467544" y="4634920"/>
              <a:ext cx="360040" cy="8823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180" name="直接箭头连接符 50179"/>
            <p:cNvCxnSpPr/>
            <p:nvPr/>
          </p:nvCxnSpPr>
          <p:spPr>
            <a:xfrm>
              <a:off x="827584" y="4634920"/>
              <a:ext cx="936104" cy="98393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6250" y="5628151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cs typeface="Times New Roman" pitchFamily="18" charset="0"/>
                </a:rPr>
                <a:t>node</a:t>
              </a:r>
              <a:endParaRPr lang="zh-CN" altLang="en-US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06827" y="5666663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cs typeface="Times New Roman" pitchFamily="18" charset="0"/>
                </a:rPr>
                <a:t>node</a:t>
              </a:r>
              <a:endParaRPr lang="zh-CN" altLang="en-US" sz="24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0190" name="组合 50189"/>
          <p:cNvGrpSpPr/>
          <p:nvPr/>
        </p:nvGrpSpPr>
        <p:grpSpPr>
          <a:xfrm>
            <a:off x="251520" y="6089816"/>
            <a:ext cx="1872818" cy="435528"/>
            <a:chOff x="251520" y="6089816"/>
            <a:chExt cx="1872818" cy="435528"/>
          </a:xfrm>
        </p:grpSpPr>
        <p:cxnSp>
          <p:nvCxnSpPr>
            <p:cNvPr id="50183" name="直接箭头连接符 50182"/>
            <p:cNvCxnSpPr>
              <a:stCxn id="39" idx="2"/>
            </p:cNvCxnSpPr>
            <p:nvPr/>
          </p:nvCxnSpPr>
          <p:spPr>
            <a:xfrm flipH="1">
              <a:off x="251520" y="6089816"/>
              <a:ext cx="216024" cy="4355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185" name="直接箭头连接符 50184"/>
            <p:cNvCxnSpPr>
              <a:stCxn id="39" idx="2"/>
            </p:cNvCxnSpPr>
            <p:nvPr/>
          </p:nvCxnSpPr>
          <p:spPr>
            <a:xfrm>
              <a:off x="467544" y="6089816"/>
              <a:ext cx="391293" cy="4355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187" name="直接箭头连接符 50186"/>
            <p:cNvCxnSpPr/>
            <p:nvPr/>
          </p:nvCxnSpPr>
          <p:spPr>
            <a:xfrm flipH="1">
              <a:off x="1440041" y="6089816"/>
              <a:ext cx="179631" cy="4355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189" name="直接箭头连接符 50188"/>
            <p:cNvCxnSpPr/>
            <p:nvPr/>
          </p:nvCxnSpPr>
          <p:spPr>
            <a:xfrm>
              <a:off x="1619672" y="6089816"/>
              <a:ext cx="504666" cy="4355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4326213" y="4896056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如果符合推理，</a:t>
            </a:r>
            <a:r>
              <a:rPr lang="zh-CN" altLang="en-US" sz="2400" b="1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并且</a:t>
            </a:r>
            <a:r>
              <a:rPr lang="zh-CN" altLang="en-US" sz="2400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控制条件相同，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node</a:t>
            </a:r>
            <a:r>
              <a:rPr lang="zh-CN" altLang="en-US" sz="2400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递归的图像比</a:t>
            </a:r>
            <a:r>
              <a:rPr lang="en-US" altLang="zh-CN" sz="2400" b="1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</a:t>
            </a:r>
            <a:r>
              <a:rPr lang="zh-CN" altLang="en-US" sz="2400" b="1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递归的层数多一次</a:t>
            </a:r>
            <a:endParaRPr lang="en-US" altLang="zh-CN" sz="2400" b="1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4493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28731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3.3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建树与预测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28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首先将数据打乱：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np.random.shuffle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(data)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将数据集分为训练和验证两部分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train=data[:180] ;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=data[180:]</a:t>
            </a:r>
          </a:p>
          <a:p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train_d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=[d[:-1] for d in train] ; 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train_l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=[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[-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1] for d in train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val_d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=[d[:-1] for d in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 ; 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val_l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=[d[-1] for d in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进行训练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tree=fit(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train,max_depth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=10,min_size=2)</a:t>
            </a:r>
            <a:endParaRPr lang="en-US" altLang="zh-CN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进行预测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pre=[predict(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tree,d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for d in 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val_d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计算正确率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accuracy = (pre==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val_l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).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tolist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().count(true)/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val_l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446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28731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 CART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解决回归问题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980728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如果标签列的值不是离散的，这时使用基尼系数或者熵就无法计算不纯度，因此需要新的公式计算连续标签的不纯度：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最小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平方误差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最小绝对误差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3568" y="4626520"/>
            <a:ext cx="7776864" cy="1431380"/>
            <a:chOff x="852756" y="2492896"/>
            <a:chExt cx="7776864" cy="1431380"/>
          </a:xfrm>
        </p:grpSpPr>
        <p:sp>
          <p:nvSpPr>
            <p:cNvPr id="5" name="TextBox 4"/>
            <p:cNvSpPr txBox="1"/>
            <p:nvPr/>
          </p:nvSpPr>
          <p:spPr>
            <a:xfrm>
              <a:off x="852756" y="2492896"/>
              <a:ext cx="77768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kumimoji="1" lang="zh-CN" altLang="en-US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最小绝对误差</a:t>
              </a:r>
              <a:endParaRPr kumimoji="1"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6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983728"/>
                </p:ext>
              </p:extLst>
            </p:nvPr>
          </p:nvGraphicFramePr>
          <p:xfrm>
            <a:off x="2659976" y="3176564"/>
            <a:ext cx="3487737" cy="747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85" name="Equation" r:id="rId3" imgW="6426000" imgH="1384200" progId="Equation.DSMT4">
                    <p:embed/>
                  </p:oleObj>
                </mc:Choice>
                <mc:Fallback>
                  <p:oleObj name="Equation" r:id="rId3" imgW="6426000" imgH="1384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9976" y="3176564"/>
                          <a:ext cx="3487737" cy="747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611560" y="2181057"/>
            <a:ext cx="7776864" cy="2232248"/>
            <a:chOff x="459160" y="2492896"/>
            <a:chExt cx="7776864" cy="2232248"/>
          </a:xfrm>
        </p:grpSpPr>
        <p:sp>
          <p:nvSpPr>
            <p:cNvPr id="10" name="TextBox 9"/>
            <p:cNvSpPr txBox="1"/>
            <p:nvPr/>
          </p:nvSpPr>
          <p:spPr>
            <a:xfrm>
              <a:off x="459160" y="2492896"/>
              <a:ext cx="77768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kumimoji="1" lang="zh-CN" altLang="en-US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最小平方误差</a:t>
              </a:r>
              <a:r>
                <a:rPr kumimoji="1" lang="en-US" altLang="zh-CN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:</a:t>
              </a:r>
              <a:endParaRPr kumimoji="1"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11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0884668"/>
                </p:ext>
              </p:extLst>
            </p:nvPr>
          </p:nvGraphicFramePr>
          <p:xfrm>
            <a:off x="2339752" y="3140968"/>
            <a:ext cx="4128192" cy="818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86" name="Equation" r:id="rId5" imgW="7607300" imgH="1511300" progId="Equation.DSMT4">
                    <p:embed/>
                  </p:oleObj>
                </mc:Choice>
                <mc:Fallback>
                  <p:oleObj name="Equation" r:id="rId5" imgW="7607300" imgH="151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752" y="3140968"/>
                          <a:ext cx="4128192" cy="818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4150120"/>
                </p:ext>
              </p:extLst>
            </p:nvPr>
          </p:nvGraphicFramePr>
          <p:xfrm>
            <a:off x="2123728" y="4221088"/>
            <a:ext cx="5246047" cy="43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87" name="Equation" r:id="rId7" imgW="10604500" imgH="876300" progId="Equation.DSMT4">
                    <p:embed/>
                  </p:oleObj>
                </mc:Choice>
                <mc:Fallback>
                  <p:oleObj name="Equation" r:id="rId7" imgW="10604500" imgH="876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4221088"/>
                          <a:ext cx="5246047" cy="4320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899592" y="4201924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kumimoji="1" lang="zh-CN" altLang="en-US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其中</a:t>
              </a:r>
              <a:r>
                <a:rPr kumimoji="1" lang="en-US" altLang="zh-CN" sz="2800" dirty="0" smtClean="0">
                  <a:solidFill>
                    <a:srgbClr val="03001A"/>
                  </a:solidFill>
                  <a:latin typeface="宋体" pitchFamily="2" charset="-122"/>
                  <a:ea typeface="宋体" pitchFamily="2" charset="-122"/>
                </a:rPr>
                <a:t>:</a:t>
              </a:r>
              <a:endParaRPr kumimoji="1"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28549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28731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平方误差实现：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210" y="908720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根据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groups=[</a:t>
            </a:r>
            <a:r>
              <a:rPr kumimoji="1" lang="en-US" altLang="zh-CN" sz="28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left,right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 ,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计算均方误差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代替了分类任务中的</a:t>
            </a:r>
            <a:r>
              <a:rPr kumimoji="1" lang="en-US" altLang="zh-CN" sz="28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系数的计算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5210" y="1895153"/>
            <a:ext cx="754258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mean_square_error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(groups):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m_s_e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=0.0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group in groups: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size=</a:t>
            </a:r>
            <a:r>
              <a:rPr kumimoji="1" lang="en-US" altLang="zh-CN" sz="28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len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(group)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 size==0:</a:t>
            </a:r>
          </a:p>
          <a:p>
            <a:pPr marL="0" lvl="2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continue</a:t>
            </a:r>
          </a:p>
          <a:p>
            <a:pPr marL="457200" lvl="2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labels=[row[-1] for row in group]</a:t>
            </a:r>
          </a:p>
          <a:p>
            <a:pPr marL="457200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proportion=</a:t>
            </a:r>
            <a:r>
              <a:rPr kumimoji="1" lang="en-US" altLang="zh-CN" sz="2800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np.array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(labels).mean()</a:t>
            </a:r>
          </a:p>
          <a:p>
            <a:pPr marL="457200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error=sum(power(labels - proportion,2))</a:t>
            </a:r>
          </a:p>
          <a:p>
            <a:pPr marL="457200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m_s_e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+=error</a:t>
            </a:r>
          </a:p>
          <a:p>
            <a:pPr marL="457200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return </a:t>
            </a:r>
            <a:r>
              <a:rPr kumimoji="1" lang="en-US" altLang="zh-CN" sz="28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m_s_e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441384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28731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停止条件和变成叶子节点：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210" y="908720"/>
            <a:ext cx="7776864" cy="323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分类预测时，其中一个停止条件是：如果全部的标签都是一样的那么返回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如果是连续标签，标签值全部相同几乎不可能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设定最小平方误差阈值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stop_mse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代替以上停止条件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如果该分支下标签的最小均方误差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&lt;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stop_mse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将</a:t>
            </a:r>
            <a:r>
              <a:rPr kumimoji="1"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该分支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标签的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均值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作为叶子节点</a:t>
            </a:r>
            <a:endParaRPr kumimoji="1" lang="en-US" altLang="zh-CN" sz="28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2727" y="4365104"/>
            <a:ext cx="75425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决策节点转换为叶子节点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toLeafNode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classLabels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kumimoji="1" lang="en-US" altLang="zh-CN" sz="28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返回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classLabels</a:t>
            </a:r>
            <a:r>
              <a:rPr kumimoji="1" lang="zh-CN" altLang="en-US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均值</a:t>
            </a:r>
            <a:endParaRPr kumimoji="1" lang="en-US" altLang="zh-CN" sz="28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endParaRPr kumimoji="1" lang="en-US" altLang="zh-CN" sz="28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551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28731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4.3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正确率改为均方误差：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210" y="1035893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如何判断模型的性能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分类预测：正确率，召回率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回归预测：均方误差（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Mean </a:t>
            </a:r>
            <a:r>
              <a:rPr kumimoji="1" lang="en-US" altLang="zh-CN" sz="2800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Squar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Error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722717" y="2636912"/>
            <a:ext cx="75425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使用均方误差判定模型性能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</a:p>
        </p:txBody>
      </p:sp>
      <p:graphicFrame>
        <p:nvGraphicFramePr>
          <p:cNvPr id="5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937687"/>
              </p:ext>
            </p:extLst>
          </p:nvPr>
        </p:nvGraphicFramePr>
        <p:xfrm>
          <a:off x="3203575" y="3644900"/>
          <a:ext cx="20272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5" name="Equation" r:id="rId3" imgW="3733560" imgH="1587240" progId="Equation.DSMT4">
                  <p:embed/>
                </p:oleObj>
              </mc:Choice>
              <mc:Fallback>
                <p:oleObj name="Equation" r:id="rId3" imgW="373356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644900"/>
                        <a:ext cx="202723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698442" y="4849996"/>
            <a:ext cx="7542584" cy="523220"/>
            <a:chOff x="827584" y="4849996"/>
            <a:chExt cx="7542584" cy="523220"/>
          </a:xfrm>
        </p:grpSpPr>
        <p:sp>
          <p:nvSpPr>
            <p:cNvPr id="8" name="矩形 7"/>
            <p:cNvSpPr/>
            <p:nvPr/>
          </p:nvSpPr>
          <p:spPr>
            <a:xfrm>
              <a:off x="827584" y="4849996"/>
              <a:ext cx="754258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kumimoji="1" lang="zh-CN" altLang="en-US" sz="28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其中    是真实的标签数据，  是预测的标签数据</a:t>
              </a:r>
              <a:r>
                <a:rPr kumimoji="1" lang="en-US" altLang="zh-CN" sz="28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</a:t>
              </a: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7889092"/>
                </p:ext>
              </p:extLst>
            </p:nvPr>
          </p:nvGraphicFramePr>
          <p:xfrm>
            <a:off x="1691680" y="4909095"/>
            <a:ext cx="261938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6" name="Equation" r:id="rId5" imgW="482400" imgH="723600" progId="Equation.DSMT4">
                    <p:embed/>
                  </p:oleObj>
                </mc:Choice>
                <mc:Fallback>
                  <p:oleObj name="Equation" r:id="rId5" imgW="482400" imgH="723600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680" y="4909095"/>
                          <a:ext cx="261938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2662498"/>
                </p:ext>
              </p:extLst>
            </p:nvPr>
          </p:nvGraphicFramePr>
          <p:xfrm>
            <a:off x="5102150" y="4895096"/>
            <a:ext cx="261938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7" name="Equation" r:id="rId7" imgW="482400" imgH="723600" progId="Equation.DSMT4">
                    <p:embed/>
                  </p:oleObj>
                </mc:Choice>
                <mc:Fallback>
                  <p:oleObj name="Equation" r:id="rId7" imgW="482400" imgH="72360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2150" y="4895096"/>
                          <a:ext cx="261938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64705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28731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4.4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回归树：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900351"/>
            <a:ext cx="7889238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  <a:buSzPct val="100000"/>
            </a:pP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mean_squar_error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(groups)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计算均方误差</a:t>
            </a:r>
            <a:r>
              <a:rPr kumimoji="1"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修改</a:t>
            </a:r>
            <a:endParaRPr kumimoji="1" lang="en-US" altLang="zh-CN" sz="280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split(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data,index,value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划分数据集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get_split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获得最优特征与二分标准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toLeafNode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labelList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变成叶子节点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28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SzPct val="100000"/>
            </a:pPr>
            <a:r>
              <a:rPr kumimoji="1"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修改的</a:t>
            </a:r>
            <a:endParaRPr kumimoji="1" lang="en-US" altLang="zh-CN" sz="28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createTree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data,max_depth,min_size,depth,stop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1" lang="en-US" altLang="zh-CN" sz="28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递归建树，每个节点记录 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{index</a:t>
            </a:r>
            <a:r>
              <a:rPr kumimoji="1" lang="zh-CN" altLang="en-US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</a:t>
            </a:r>
            <a:r>
              <a:rPr kumimoji="1" lang="zh-CN" altLang="en-US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endParaRPr kumimoji="1" lang="en-US" altLang="zh-CN" sz="28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left</a:t>
            </a:r>
            <a:r>
              <a:rPr kumimoji="1" lang="zh-CN" altLang="en-US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right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stop}                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#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需要添加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stop</a:t>
            </a:r>
            <a:endParaRPr kumimoji="1" lang="en-US" altLang="zh-CN" sz="28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predict(tree 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,example)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递归解树，进行预测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m_s_e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(tree,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test_data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test_label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计算预测的均方误差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9737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4.5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回归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树预测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399875"/>
            <a:ext cx="790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能不能利用回归树对水雷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岩石数据集进行分类？</a:t>
            </a:r>
            <a:endParaRPr lang="en-US" altLang="zh-CN" sz="28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452" y="2348880"/>
            <a:ext cx="7651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将水雷作为数值</a:t>
            </a:r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岩石作为数值</a:t>
            </a:r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进行回归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然后预测值小于</a:t>
            </a:r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0.5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是水雷，大于</a:t>
            </a:r>
            <a:r>
              <a:rPr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0.5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是岩石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501008"/>
            <a:ext cx="7651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0.5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的设定合理吗？能不能选别的？选不同的值会有什么结果？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5013176"/>
            <a:ext cx="7651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ROC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曲线和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AUC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面积是怎么回事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25402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水雷</a:t>
            </a:r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岩石数据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394773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将水雷作为数值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，岩石作为数值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进行回归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然后预测值小于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0.5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是水雷，大于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0.5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是岩石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1204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1.1 CART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树结构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78620"/>
            <a:ext cx="4441851" cy="5012748"/>
          </a:xfrm>
          <a:prstGeom prst="rect">
            <a:avLst/>
          </a:prstGeom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932040" y="1167160"/>
            <a:ext cx="338437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PMingLiU" pitchFamily="2" charset="-120"/>
              </a:defRPr>
            </a:lvl9pPr>
          </a:lstStyle>
          <a:p>
            <a:pPr marL="342900" indent="-3429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二叉树：每个决策点只有两个分支。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342900" indent="-34290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每个决策点是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特征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与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分割值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‘二分标准’值</a:t>
            </a:r>
            <a:r>
              <a:rPr lang="en-US" altLang="zh-CN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，叶子节点表示一种分类或者一个预测值。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9618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第一项区别对待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948282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node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递归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35063"/>
            <a:ext cx="486727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4572000" y="1710468"/>
            <a:ext cx="43924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控制条件：有三个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如果深度达到指定深度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left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right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变成各自标签；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算法终止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left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right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样本和都小于指定分割数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变成相同标签；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算法终止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left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right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有一方为空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变成相同标签；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算法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终止</a:t>
            </a:r>
            <a:endParaRPr lang="en-US" altLang="zh-CN" sz="24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0652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61562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1.1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第一项区别对待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948282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node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递归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35063"/>
            <a:ext cx="486727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4572000" y="1710468"/>
            <a:ext cx="43924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控制条件：有三个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如果深度达到指定深度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left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right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变成各自标签；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算法终止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left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right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样本和都小于指定分割数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变成相同标签；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算法终止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left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right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有一方为空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变成相同标签；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算法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终止</a:t>
            </a:r>
            <a:endParaRPr lang="en-US" altLang="zh-CN" sz="24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0966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基尼系数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220559"/>
            <a:ext cx="8604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经济学中的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基尼系数：用以衡量一个国家或地区居民收入差距的常用指标。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基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尼系数介于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0-1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之间，基尼系数越大</a:t>
            </a:r>
            <a:r>
              <a:rPr lang="zh-CN" altLang="en-US" sz="2400" b="1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不平等程度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越高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提出者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阿尔伯特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·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赫希曼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296" y="3152779"/>
            <a:ext cx="8486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1984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年，布雷曼博士提出基尼系数，用来在决策树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的生成中度量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样本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不确定性程度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我们用到的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基于标签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的基尼系数：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376514"/>
              </p:ext>
            </p:extLst>
          </p:nvPr>
        </p:nvGraphicFramePr>
        <p:xfrm>
          <a:off x="1169988" y="4598988"/>
          <a:ext cx="6408737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8" name="Equation" r:id="rId3" imgW="9804240" imgH="1739880" progId="Equation.DSMT4">
                  <p:embed/>
                </p:oleObj>
              </mc:Choice>
              <mc:Fallback>
                <p:oleObj name="Equation" r:id="rId3" imgW="9804240" imgH="1739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4598988"/>
                        <a:ext cx="6408737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74938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基尼系数与熵的关系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9064" y="1268760"/>
            <a:ext cx="84869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 采用二分类的方法，分类的标准如果采用信息熵的绝对增益或者相对增益，会导致数据集被划分成很不均匀的两部分。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因为，分割后的小规模数据集的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纯净度较高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具有较小的信息熵，通过图像可以看出此时的图像的斜率的绝对值非常大，就会导致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增益很大很大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，即使求加权平均后也占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主导地位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7504" y="3207843"/>
            <a:ext cx="8479561" cy="3386584"/>
            <a:chOff x="107504" y="3207843"/>
            <a:chExt cx="8479561" cy="3386584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4208" y="3577084"/>
              <a:ext cx="2142857" cy="1790476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774" y="4572989"/>
              <a:ext cx="2133333" cy="190476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3207843"/>
              <a:ext cx="4582270" cy="3386584"/>
            </a:xfrm>
            <a:prstGeom prst="rect">
              <a:avLst/>
            </a:prstGeom>
          </p:spPr>
        </p:pic>
        <p:cxnSp>
          <p:nvCxnSpPr>
            <p:cNvPr id="14" name="直接箭头连接符 13"/>
            <p:cNvCxnSpPr>
              <a:endCxn id="15" idx="1"/>
            </p:cNvCxnSpPr>
            <p:nvPr/>
          </p:nvCxnSpPr>
          <p:spPr>
            <a:xfrm flipV="1">
              <a:off x="899592" y="5525370"/>
              <a:ext cx="3790182" cy="3519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2051720" y="3861048"/>
              <a:ext cx="4176464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51751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基尼系数与熵的关系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9064" y="1268760"/>
            <a:ext cx="8486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基尼系数在数据比较纯净时的斜率的绝对值小于信息熵，从而基尼系数能够将数据集划分成两个较为均衡的两部分，减小过拟合情况。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07" y="2276872"/>
            <a:ext cx="5689521" cy="420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83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基尼系数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例子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113419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标签列的不纯度</a:t>
            </a:r>
            <a:endParaRPr lang="zh-CN" altLang="en-US" sz="28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9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642395"/>
              </p:ext>
            </p:extLst>
          </p:nvPr>
        </p:nvGraphicFramePr>
        <p:xfrm>
          <a:off x="889000" y="1844675"/>
          <a:ext cx="2884488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38" name="Equation" r:id="rId3" imgW="4483080" imgH="3746160" progId="Equation.DSMT4">
                  <p:embed/>
                </p:oleObj>
              </mc:Choice>
              <mc:Fallback>
                <p:oleObj name="Equation" r:id="rId3" imgW="4483080" imgH="3746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1844675"/>
                        <a:ext cx="2884488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355976" y="1844824"/>
            <a:ext cx="4286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有三个标签：分别是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1 , 2 , 3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出现次数分别是   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1 , 2 , 1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每个标签的所占比例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1/4,1/2,1/4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5172" y="4221088"/>
            <a:ext cx="7355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通过叠加得到基尼系数：有两种方法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600" y="4964974"/>
            <a:ext cx="2800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一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初始化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=0.0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对于每个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pi</a:t>
            </a:r>
          </a:p>
          <a:p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+= pi*(1-pi)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35451" y="4964973"/>
            <a:ext cx="2759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二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初始化</a:t>
            </a:r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=1.0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对于每个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pi</a:t>
            </a:r>
          </a:p>
          <a:p>
            <a:r>
              <a:rPr lang="en-US" altLang="zh-CN" sz="2400" dirty="0" err="1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gini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-= pi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2658057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5851</TotalTime>
  <Words>2160</Words>
  <Application>Microsoft Office PowerPoint</Application>
  <PresentationFormat>全屏显示(4:3)</PresentationFormat>
  <Paragraphs>365</Paragraphs>
  <Slides>38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1" baseType="lpstr">
      <vt:lpstr>2_Marketing 16x9</vt:lpstr>
      <vt:lpstr>Equation</vt:lpstr>
      <vt:lpstr>MathType 6.0 Equation</vt:lpstr>
      <vt:lpstr>CART函数调整</vt:lpstr>
      <vt:lpstr>1 CART递归方式调整</vt:lpstr>
      <vt:lpstr>1.2 第一项区别对待</vt:lpstr>
      <vt:lpstr>1.1 第一项区别对待</vt:lpstr>
      <vt:lpstr>1.1 第一项区别对待</vt:lpstr>
      <vt:lpstr>2.1 基尼系数</vt:lpstr>
      <vt:lpstr>2.1 基尼系数与熵的关系</vt:lpstr>
      <vt:lpstr>2.1 基尼系数与熵的关系</vt:lpstr>
      <vt:lpstr>2.1 基尼系数例子</vt:lpstr>
      <vt:lpstr>2.1 基尼系数的增益</vt:lpstr>
      <vt:lpstr>2.1 基尼系数</vt:lpstr>
      <vt:lpstr>2.1 基尼系数 </vt:lpstr>
      <vt:lpstr>2.1 离散型例子</vt:lpstr>
      <vt:lpstr>2.2 选择最优特征与二分标准  </vt:lpstr>
      <vt:lpstr>2.2 基尼系数函数设计 </vt:lpstr>
      <vt:lpstr>2.2 基尼系数 </vt:lpstr>
      <vt:lpstr>2.2 按特征索引和二分标准分割 </vt:lpstr>
      <vt:lpstr>2.2 最优特征与最优二分标准 </vt:lpstr>
      <vt:lpstr>2.2 最优特征与最优二分标准 </vt:lpstr>
      <vt:lpstr>2.3 递归建树 </vt:lpstr>
      <vt:lpstr>2.3 递归过程 </vt:lpstr>
      <vt:lpstr>2.3 节点结构 </vt:lpstr>
      <vt:lpstr>2.4 建树步骤</vt:lpstr>
      <vt:lpstr>2.4 建树步骤</vt:lpstr>
      <vt:lpstr>2.4 小练习</vt:lpstr>
      <vt:lpstr>3 CART分类预测</vt:lpstr>
      <vt:lpstr>3.1 CART分类预测</vt:lpstr>
      <vt:lpstr>3.2 练习</vt:lpstr>
      <vt:lpstr>3.2 数据读入</vt:lpstr>
      <vt:lpstr>3.3 建树与预测</vt:lpstr>
      <vt:lpstr>4 CART解决回归问题</vt:lpstr>
      <vt:lpstr>4.1 平方误差实现：</vt:lpstr>
      <vt:lpstr>4.2 停止条件和变成叶子节点：</vt:lpstr>
      <vt:lpstr>4.3 正确率改为均方误差：</vt:lpstr>
      <vt:lpstr>4.4 回归树：</vt:lpstr>
      <vt:lpstr>4.5 回归树预测</vt:lpstr>
      <vt:lpstr>4.1 水雷-岩石数据</vt:lpstr>
      <vt:lpstr>1.1 CART树结构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《决策树之ID3算法》</dc:title>
  <dc:creator>mr.y</dc:creator>
  <cp:lastModifiedBy>Admin</cp:lastModifiedBy>
  <cp:revision>570</cp:revision>
  <dcterms:created xsi:type="dcterms:W3CDTF">2017-12-07T03:33:58Z</dcterms:created>
  <dcterms:modified xsi:type="dcterms:W3CDTF">2018-02-01T10:38:17Z</dcterms:modified>
</cp:coreProperties>
</file>