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98" r:id="rId6"/>
    <p:sldId id="299" r:id="rId7"/>
    <p:sldId id="300" r:id="rId8"/>
    <p:sldId id="30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4" autoAdjust="0"/>
    <p:restoredTop sz="86461" autoAdjust="0"/>
  </p:normalViewPr>
  <p:slideViewPr>
    <p:cSldViewPr>
      <p:cViewPr varScale="1">
        <p:scale>
          <a:sx n="98" d="100"/>
          <a:sy n="98" d="100"/>
        </p:scale>
        <p:origin x="-24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08:53:20.999" idx="1">
    <p:pos x="5250" y="618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8:17:14.399" idx="4">
    <p:pos x="2344" y="3227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7:51:40.646" idx="2">
    <p:pos x="5418" y="643"/>
    <p:text>因为有多个连加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7:51:40.646" idx="3">
    <p:pos x="5418" y="643"/>
    <p:text>因为有多个连加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1/25/2018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hyperlink" Target="AdaBoost&#31639;&#27861;&#38472;&#36848;.doc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comments" Target="../comments/comment2.xml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332656"/>
            <a:ext cx="7284224" cy="1087016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集成算法之</a:t>
            </a:r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boosting》</a:t>
            </a:r>
            <a:endParaRPr lang="zh-CN" altLang="en-US" sz="4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661" y="1071704"/>
            <a:ext cx="7316613" cy="5296143"/>
            <a:chOff x="899592" y="1289745"/>
            <a:chExt cx="7316613" cy="5296143"/>
          </a:xfrm>
        </p:grpSpPr>
        <p:sp>
          <p:nvSpPr>
            <p:cNvPr id="18" name="圆角矩形 17"/>
            <p:cNvSpPr/>
            <p:nvPr/>
          </p:nvSpPr>
          <p:spPr>
            <a:xfrm>
              <a:off x="2167533" y="4091438"/>
              <a:ext cx="6048672" cy="24944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2303001"/>
              <a:ext cx="59503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集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成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方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法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1763688" y="2060848"/>
              <a:ext cx="504056" cy="3302251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67744" y="18404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并行方法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4800054"/>
              <a:ext cx="20778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串行方法</a:t>
              </a:r>
              <a:endParaRPr lang="en-US" altLang="zh-CN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boosting</a:t>
              </a:r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族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4283968" y="1556792"/>
              <a:ext cx="360040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289745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bagging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2305332"/>
              <a:ext cx="27382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随机森林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</a:p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Random Forest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4716016" y="4398801"/>
              <a:ext cx="360040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8051" y="41490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Adaboost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805" y="5076473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GBDT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28050" y="5914739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XGBoost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10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利用集成方法解决房价预测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XGboost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残差优化方法的集成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GBDT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树算法优化预测残差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Adaboost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Boosting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Boosting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8224" y="980728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方法产生于计算学习理论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(Computational Learning Theory)</a:t>
            </a:r>
            <a:endParaRPr lang="zh-CN" altLang="en-US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8224" y="2060848"/>
            <a:ext cx="74660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是一族方法，该族方法具有一个类似的框架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根据当前的数据训练出一个弱模型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根据该弱模型的表现调整数据样本的权重，具体而言：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让该样本做错的样本在后续的训练中获得更多的关注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让该样本做对的样本在后续的训练中获得较少的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关注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再根据弱模型的表现决定该弱模型的“话语权”，亦即投票表决时的“可信度”。自然，表现越好的就越具有话语权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0362" y="1124744"/>
            <a:ext cx="74660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方法的陈述可知，问题的关键在于两点：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如何根据弱模型的表现更新训练集的权重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对每个样本的作用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如何根据弱模型的表现决定弱模型的话语权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整体价值体现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3810" y="3356992"/>
            <a:ext cx="78980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算法是用来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解决二分类问题，标签是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{-1,1}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弱分类器选择决策树桩，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决策树桩的采用二分类方法，以预测正确率作为分割标准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2179" y="5276319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假设现有的二分类训练数据集：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39942"/>
              </p:ext>
            </p:extLst>
          </p:nvPr>
        </p:nvGraphicFramePr>
        <p:xfrm>
          <a:off x="827583" y="5877272"/>
          <a:ext cx="512056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5877272"/>
                        <a:ext cx="5120569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15645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8764" y="2204864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其中每个样本由特征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和类别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组成，且：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08190"/>
              </p:ext>
            </p:extLst>
          </p:nvPr>
        </p:nvGraphicFramePr>
        <p:xfrm>
          <a:off x="827583" y="1581681"/>
          <a:ext cx="4899333" cy="5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1581681"/>
                        <a:ext cx="4899333" cy="5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06759"/>
              </p:ext>
            </p:extLst>
          </p:nvPr>
        </p:nvGraphicFramePr>
        <p:xfrm>
          <a:off x="827584" y="2700784"/>
          <a:ext cx="44116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7" imgW="1828800" imgH="241200" progId="Equation.DSMT4">
                  <p:embed/>
                </p:oleObj>
              </mc:Choice>
              <mc:Fallback>
                <p:oleObj name="Equation" r:id="rId7" imgW="182880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0784"/>
                        <a:ext cx="44116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4579" y="1133128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假设现有的二分类训练数据集：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7249" y="3501008"/>
            <a:ext cx="35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算法步骤如下：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>
            <a:hlinkClick r:id="rId9" action="ppaction://hlinkfile"/>
          </p:cNvPr>
          <p:cNvSpPr/>
          <p:nvPr/>
        </p:nvSpPr>
        <p:spPr>
          <a:xfrm>
            <a:off x="4211960" y="357890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算法陈述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docx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7249" y="5151011"/>
            <a:ext cx="48348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单层决策树：以什么作为分类标准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二叉树还是多叉树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什么时候终止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9997" y="4293096"/>
            <a:ext cx="6770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个关键点：如何构建一个单层决策树作为弱分类器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16163" y="5196101"/>
            <a:ext cx="2440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分类，二叉树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层就停止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356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7526" y="9807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adaboost.py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treeStump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函数实现单层决策树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4352" name="组合 14351"/>
          <p:cNvGrpSpPr/>
          <p:nvPr/>
        </p:nvGrpSpPr>
        <p:grpSpPr>
          <a:xfrm>
            <a:off x="611560" y="2001848"/>
            <a:ext cx="7696739" cy="4497266"/>
            <a:chOff x="323528" y="2067460"/>
            <a:chExt cx="7696739" cy="4497266"/>
          </a:xfrm>
        </p:grpSpPr>
        <p:sp>
          <p:nvSpPr>
            <p:cNvPr id="14339" name="圆角矩形 14338"/>
            <p:cNvSpPr/>
            <p:nvPr/>
          </p:nvSpPr>
          <p:spPr>
            <a:xfrm>
              <a:off x="3805711" y="4658507"/>
              <a:ext cx="936104" cy="1368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左正</a:t>
              </a:r>
              <a:endParaRPr lang="en-US" altLang="zh-CN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右正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248457"/>
                </p:ext>
              </p:extLst>
            </p:nvPr>
          </p:nvGraphicFramePr>
          <p:xfrm>
            <a:off x="886916" y="2492896"/>
            <a:ext cx="882098" cy="151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" name="Equation" r:id="rId3" imgW="533160" imgH="914400" progId="Equation.DSMT4">
                    <p:embed/>
                  </p:oleObj>
                </mc:Choice>
                <mc:Fallback>
                  <p:oleObj name="Equation" r:id="rId3" imgW="5331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6916" y="2492896"/>
                          <a:ext cx="882098" cy="1512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1763688" y="3140968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9712" y="2564904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使用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value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712" y="328498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将数据集分为两部分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5220072" y="2420888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707868"/>
                </p:ext>
              </p:extLst>
            </p:nvPr>
          </p:nvGraphicFramePr>
          <p:xfrm>
            <a:off x="5652120" y="2114277"/>
            <a:ext cx="671512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9" name="Equation" r:id="rId5" imgW="406080" imgH="457200" progId="Equation.DSMT4">
                    <p:embed/>
                  </p:oleObj>
                </mc:Choice>
                <mc:Fallback>
                  <p:oleObj name="Equation" r:id="rId5" imgW="406080" imgH="457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2114277"/>
                          <a:ext cx="671512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418355"/>
                </p:ext>
              </p:extLst>
            </p:nvPr>
          </p:nvGraphicFramePr>
          <p:xfrm>
            <a:off x="5619750" y="3429000"/>
            <a:ext cx="881063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0" name="Equation" r:id="rId7" imgW="533160" imgH="457200" progId="Equation.DSMT4">
                    <p:embed/>
                  </p:oleObj>
                </mc:Choice>
                <mc:Fallback>
                  <p:oleObj name="Equation" r:id="rId7" imgW="533160" imgH="4572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0" y="3429000"/>
                          <a:ext cx="881063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肘形连接符 22"/>
            <p:cNvCxnSpPr/>
            <p:nvPr/>
          </p:nvCxnSpPr>
          <p:spPr>
            <a:xfrm>
              <a:off x="2339752" y="3140968"/>
              <a:ext cx="2805984" cy="2376266"/>
            </a:xfrm>
            <a:prstGeom prst="bentConnector3">
              <a:avLst>
                <a:gd name="adj1" fmla="val 8952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左大括号 32"/>
            <p:cNvSpPr/>
            <p:nvPr/>
          </p:nvSpPr>
          <p:spPr>
            <a:xfrm>
              <a:off x="5230266" y="4760256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151107"/>
                </p:ext>
              </p:extLst>
            </p:nvPr>
          </p:nvGraphicFramePr>
          <p:xfrm>
            <a:off x="5578475" y="4399954"/>
            <a:ext cx="839788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1" name="Equation" r:id="rId9" imgW="507960" imgH="457200" progId="Equation.DSMT4">
                    <p:embed/>
                  </p:oleObj>
                </mc:Choice>
                <mc:Fallback>
                  <p:oleObj name="Equation" r:id="rId9" imgW="507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8475" y="4399954"/>
                          <a:ext cx="839788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553027"/>
                </p:ext>
              </p:extLst>
            </p:nvPr>
          </p:nvGraphicFramePr>
          <p:xfrm>
            <a:off x="5652120" y="5768107"/>
            <a:ext cx="712787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2" name="Equation" r:id="rId11" imgW="431640" imgH="457200" progId="Equation.DSMT4">
                    <p:embed/>
                  </p:oleObj>
                </mc:Choice>
                <mc:Fallback>
                  <p:oleObj name="Equation" r:id="rId11" imgW="431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5768107"/>
                          <a:ext cx="712787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37" name="直接连接符 14336"/>
            <p:cNvCxnSpPr/>
            <p:nvPr/>
          </p:nvCxnSpPr>
          <p:spPr>
            <a:xfrm>
              <a:off x="4848623" y="4329101"/>
              <a:ext cx="21716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38" name="TextBox 14337"/>
            <p:cNvSpPr txBox="1"/>
            <p:nvPr/>
          </p:nvSpPr>
          <p:spPr>
            <a:xfrm>
              <a:off x="7096937" y="2067460"/>
              <a:ext cx="923330" cy="15545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右侧为负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左侧为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正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6937" y="4757770"/>
              <a:ext cx="923330" cy="18069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右侧为正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左侧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为负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342" name="直接箭头连接符 14341"/>
            <p:cNvCxnSpPr/>
            <p:nvPr/>
          </p:nvCxnSpPr>
          <p:spPr>
            <a:xfrm flipH="1">
              <a:off x="899592" y="2924944"/>
              <a:ext cx="1944216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4" name="直接箭头连接符 14343"/>
            <p:cNvCxnSpPr/>
            <p:nvPr/>
          </p:nvCxnSpPr>
          <p:spPr>
            <a:xfrm flipH="1">
              <a:off x="1871700" y="2924944"/>
              <a:ext cx="198022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6" name="直接箭头连接符 14345"/>
            <p:cNvCxnSpPr>
              <a:stCxn id="14339" idx="1"/>
              <a:endCxn id="49" idx="3"/>
            </p:cNvCxnSpPr>
            <p:nvPr/>
          </p:nvCxnSpPr>
          <p:spPr>
            <a:xfrm flipH="1">
              <a:off x="3433338" y="5342583"/>
              <a:ext cx="372373" cy="77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47" name="TextBox 14346"/>
            <p:cNvSpPr txBox="1"/>
            <p:nvPr/>
          </p:nvSpPr>
          <p:spPr>
            <a:xfrm>
              <a:off x="323528" y="521119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第一层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51571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第二层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5342" y="518913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第三层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917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3568" y="980728"/>
            <a:ext cx="78980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来实现最内层：数据集进行二分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55576" y="2636912"/>
            <a:ext cx="78980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来实现最内层：数据集进行二分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47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43670" y="980728"/>
            <a:ext cx="78980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要求输出的预测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二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分标准的选择使用特征空间中出现的每个值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505</Words>
  <Application>Microsoft Office PowerPoint</Application>
  <PresentationFormat>全屏显示(4:3)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2_Marketing 16x9</vt:lpstr>
      <vt:lpstr>Equation</vt:lpstr>
      <vt:lpstr>《集成算法之boosting》</vt:lpstr>
      <vt:lpstr>本章授课内容</vt:lpstr>
      <vt:lpstr>1 Boosting集成方法</vt:lpstr>
      <vt:lpstr>2 Adaboost算法</vt:lpstr>
      <vt:lpstr>2 Adaboost算法</vt:lpstr>
      <vt:lpstr>2.1 单层决策树</vt:lpstr>
      <vt:lpstr>2.1 单层决策树</vt:lpstr>
      <vt:lpstr>2.1 单层决策树建树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263</cp:revision>
  <dcterms:created xsi:type="dcterms:W3CDTF">2017-12-07T03:33:58Z</dcterms:created>
  <dcterms:modified xsi:type="dcterms:W3CDTF">2018-01-25T10:17:43Z</dcterms:modified>
</cp:coreProperties>
</file>