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7"/>
  </p:notesMasterIdLst>
  <p:sldIdLst>
    <p:sldId id="260" r:id="rId2"/>
    <p:sldId id="299" r:id="rId3"/>
    <p:sldId id="298" r:id="rId4"/>
    <p:sldId id="300" r:id="rId5"/>
    <p:sldId id="301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0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874" autoAdjust="0"/>
    <p:restoredTop sz="85867" autoAdjust="0"/>
  </p:normalViewPr>
  <p:slideViewPr>
    <p:cSldViewPr>
      <p:cViewPr varScale="1">
        <p:scale>
          <a:sx n="97" d="100"/>
          <a:sy n="97" d="100"/>
        </p:scale>
        <p:origin x="-275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B4788-1331-4B26-BD01-F7EEC5E94485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4502A-EDB8-475A-A386-45266D153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74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方形的</a:t>
            </a:r>
            <a:r>
              <a:rPr lang="zh-CN" altLang="en-US" sz="12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左右</a:t>
            </a:r>
            <a:r>
              <a:rPr lang="zh-CN" altLang="en-US" sz="12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表示</a:t>
            </a:r>
            <a:r>
              <a:rPr lang="zh-CN" altLang="en-US" sz="12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真实类别</a:t>
            </a:r>
            <a:r>
              <a:rPr lang="zh-CN" altLang="en-US" sz="12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：正类和负类</a:t>
            </a:r>
            <a:endParaRPr lang="en-US" altLang="zh-CN" sz="12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12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圆形</a:t>
            </a:r>
            <a:r>
              <a:rPr lang="zh-CN" altLang="en-US" sz="12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内部</a:t>
            </a:r>
            <a:r>
              <a:rPr lang="zh-CN" altLang="en-US" sz="12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</a:t>
            </a:r>
            <a:r>
              <a:rPr lang="zh-CN" altLang="en-US" sz="12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外部</a:t>
            </a:r>
            <a:r>
              <a:rPr lang="zh-CN" altLang="en-US" sz="12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表示</a:t>
            </a:r>
            <a:r>
              <a:rPr lang="zh-CN" altLang="en-US" sz="12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预测</a:t>
            </a:r>
            <a:r>
              <a:rPr lang="zh-CN" altLang="en-US" sz="12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：正类和负类</a:t>
            </a:r>
            <a:endParaRPr lang="en-US" altLang="zh-CN" sz="12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348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-99392"/>
            <a:ext cx="4699746" cy="7056784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rgbClr val="000000"/>
            </a:outerShdw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2455" y="1117848"/>
            <a:ext cx="4159545" cy="17321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4515" y="2996952"/>
            <a:ext cx="3835425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53767-4FC8-4F7C-81DC-BD195C78A58F}" type="datetimeFigureOut">
              <a:rPr lang="en-US"/>
              <a:pPr>
                <a:defRPr/>
              </a:pPr>
              <a:t>2/2/2018</a:t>
            </a:fld>
            <a:endParaRPr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矩形 3"/>
          <p:cNvSpPr/>
          <p:nvPr userDrawn="1"/>
        </p:nvSpPr>
        <p:spPr>
          <a:xfrm>
            <a:off x="5259961" y="110817"/>
            <a:ext cx="3206327" cy="54784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Lef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5000" b="1">
                <a:ln w="12700">
                  <a:solidFill>
                    <a:srgbClr val="39527B">
                      <a:lumMod val="50000"/>
                    </a:srgbClr>
                  </a:solidFill>
                  <a:prstDash val="solid"/>
                </a:ln>
                <a:solidFill>
                  <a:srgbClr val="A1C1DE">
                    <a:lumMod val="75000"/>
                  </a:srgbClr>
                </a:solidFill>
                <a:effectLst>
                  <a:glow rad="101600">
                    <a:srgbClr val="39527B">
                      <a:satMod val="175000"/>
                      <a:alpha val="40000"/>
                    </a:srgbClr>
                  </a:glow>
                  <a:outerShdw blurRad="1270000" dist="63500" dir="2700000" algn="tl" rotWithShape="0">
                    <a:srgbClr val="000000">
                      <a:alpha val="0"/>
                    </a:srgbClr>
                  </a:outerShdw>
                  <a:reflection blurRad="6350" stA="22000" endPos="20000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C</a:t>
            </a:r>
            <a:endParaRPr lang="zh-CN" altLang="en-US" sz="35000" b="1">
              <a:ln w="12700">
                <a:solidFill>
                  <a:srgbClr val="39527B">
                    <a:lumMod val="50000"/>
                  </a:srgbClr>
                </a:solidFill>
                <a:prstDash val="solid"/>
              </a:ln>
              <a:solidFill>
                <a:srgbClr val="A1C1DE">
                  <a:lumMod val="75000"/>
                </a:srgbClr>
              </a:solidFill>
              <a:effectLst>
                <a:glow rad="101600">
                  <a:srgbClr val="39527B">
                    <a:satMod val="175000"/>
                    <a:alpha val="40000"/>
                  </a:srgbClr>
                </a:glow>
                <a:outerShdw blurRad="1270000" dist="63500" dir="2700000" algn="tl" rotWithShape="0">
                  <a:srgbClr val="000000">
                    <a:alpha val="0"/>
                  </a:srgbClr>
                </a:outerShdw>
                <a:reflection blurRad="6350" stA="22000" endPos="20000" dir="5400000" sy="-100000" algn="bl" rotWithShape="0"/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371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0612" y="1542256"/>
            <a:ext cx="7717260" cy="4191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1F94C-04A9-49B4-9F8E-3248285880B9}" type="datetimeFigureOut">
              <a:rPr lang="en-US"/>
              <a:pPr>
                <a:defRPr/>
              </a:pPr>
              <a:t>2/2/2018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1263937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16069" y="685800"/>
            <a:ext cx="971804" cy="5486400"/>
          </a:xfrm>
          <a:prstGeom prst="rect">
            <a:avLst/>
          </a:prstGeo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129" y="685800"/>
            <a:ext cx="7107541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88D16-42AC-4890-870E-C38CF60D8899}" type="datetimeFigureOut">
              <a:rPr lang="en-US"/>
              <a:pPr>
                <a:defRPr/>
              </a:pPr>
              <a:t>2/2/2018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109504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95" y="1628800"/>
            <a:ext cx="7717260" cy="4464496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E90CC-62C7-44CD-8DFE-E094F3B07BE4}" type="datetimeFigureOut">
              <a:rPr lang="en-US"/>
              <a:pPr>
                <a:defRPr/>
              </a:pPr>
              <a:t>2/2/2018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3124452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130" y="2590800"/>
            <a:ext cx="6173807" cy="2819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939" y="5410200"/>
            <a:ext cx="6174998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83C11-37EA-4C67-A719-3A70D2B6FC4E}" type="datetimeFigureOut">
              <a:rPr lang="en-US"/>
              <a:pPr>
                <a:defRPr/>
              </a:pPr>
              <a:t>2/2/2018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r>
              <a:rPr lang="en-US">
                <a:solidFill>
                  <a:srgbClr val="39527B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70401806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8636" y="1412776"/>
            <a:ext cx="3772883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3013" y="1412776"/>
            <a:ext cx="3772882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822DD-EAA9-439E-8AB1-0B873012FBB3}" type="datetimeFigureOut">
              <a:rPr lang="en-US"/>
              <a:pPr>
                <a:defRPr/>
              </a:pPr>
              <a:t>2/2/2018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0656487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0501" y="1502296"/>
            <a:ext cx="3772883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0501" y="2636912"/>
            <a:ext cx="3772883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4990" y="1502296"/>
            <a:ext cx="3772883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3799" y="2636912"/>
            <a:ext cx="3772883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3E244-7AAD-4668-887C-457B456B5561}" type="datetimeFigureOut">
              <a:rPr lang="en-US"/>
              <a:pPr>
                <a:defRPr/>
              </a:pPr>
              <a:t>2/2/2018</a:t>
            </a:fld>
            <a:endParaRPr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0081259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97BD6-F9F3-4A25-9F69-D3EAD888290D}" type="datetimeFigureOut">
              <a:rPr lang="en-US"/>
              <a:pPr>
                <a:defRPr/>
              </a:pPr>
              <a:t>2/2/2018</a:t>
            </a:fld>
            <a:endParaRPr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0983059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27FAC-F845-4A1D-B266-4299BF2E6ED7}" type="datetimeFigureOut">
              <a:rPr lang="en-US"/>
              <a:pPr>
                <a:defRPr/>
              </a:pPr>
              <a:t>2/2/2018</a:t>
            </a:fld>
            <a:endParaRPr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908924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129" y="685800"/>
            <a:ext cx="2972574" cy="47244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363" y="685800"/>
            <a:ext cx="5029438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129" y="5410200"/>
            <a:ext cx="2972574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823B7-A18E-47B0-938B-805489A1434A}" type="datetimeFigureOut">
              <a:rPr lang="en-US"/>
              <a:pPr>
                <a:defRPr/>
              </a:pPr>
              <a:t>2/2/2018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520493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129" y="685800"/>
            <a:ext cx="2972574" cy="472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57362" y="685800"/>
            <a:ext cx="5030510" cy="5486400"/>
          </a:xfrm>
          <a:ln w="63500">
            <a:solidFill>
              <a:schemeClr val="bg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129" y="5410200"/>
            <a:ext cx="2972574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0EAAA-B21E-42BA-B9C5-AE951C054F0D}" type="datetimeFigureOut">
              <a:rPr lang="en-US"/>
              <a:pPr>
                <a:defRPr/>
              </a:pPr>
              <a:t>2/2/2018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2191535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70612" y="1398240"/>
            <a:ext cx="771726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Click to edit Master text styles</a:t>
            </a:r>
          </a:p>
          <a:p>
            <a:pPr lvl="1"/>
            <a:r>
              <a:rPr lang="zh-CN" altLang="zh-CN"/>
              <a:t>Second level</a:t>
            </a:r>
          </a:p>
          <a:p>
            <a:pPr lvl="2"/>
            <a:r>
              <a:rPr lang="zh-CN" altLang="zh-CN"/>
              <a:t>Third level</a:t>
            </a:r>
          </a:p>
          <a:p>
            <a:pPr lvl="3"/>
            <a:r>
              <a:rPr lang="zh-CN" altLang="zh-CN"/>
              <a:t>Fourth level</a:t>
            </a:r>
          </a:p>
          <a:p>
            <a:pPr lvl="4"/>
            <a:r>
              <a:rPr lang="zh-CN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321" y="6356353"/>
            <a:ext cx="21329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C8C8C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F00C1DE-EA82-48C2-9C11-642FE3C6084E}" type="datetimeFigureOut">
              <a:rPr lang="en-US"/>
              <a:pPr>
                <a:defRPr/>
              </a:pPr>
              <a:t>2/2/2018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3823" y="6356353"/>
            <a:ext cx="2896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C8C8C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570742" y="6376246"/>
            <a:ext cx="21329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rgbClr val="8C8C8C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D8FC858-655E-4B47-89A3-6D5457E537AB}" type="slidenum">
              <a:rPr lang="en-US" altLang="zh-CN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72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 spd="med">
    <p:fade/>
  </p:transition>
  <p:hf hdr="0" ftr="0" dt="0"/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8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rtl="0" fontAlgn="base">
        <a:lnSpc>
          <a:spcPct val="90000"/>
        </a:lnSpc>
        <a:spcBef>
          <a:spcPts val="600"/>
        </a:spcBef>
        <a:spcAft>
          <a:spcPct val="0"/>
        </a:spcAft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9538" indent="-282575" algn="l" rtl="0" fontAlgn="base">
        <a:lnSpc>
          <a:spcPct val="90000"/>
        </a:lnSpc>
        <a:spcBef>
          <a:spcPts val="600"/>
        </a:spcBef>
        <a:spcAft>
          <a:spcPct val="0"/>
        </a:spcAft>
        <a:buFont typeface="Corbel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763713" indent="-22860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模型评价方法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50062" y="1447254"/>
            <a:ext cx="4824413" cy="4825509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  <a:defRPr/>
            </a:pPr>
            <a:endParaRPr lang="zh-CN" altLang="en-US" sz="2400">
              <a:solidFill>
                <a:srgbClr val="404040"/>
              </a:solidFill>
              <a:latin typeface="Arial" charset="0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6918" y="1910558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7" name="自选图形 5"/>
          <p:cNvSpPr>
            <a:spLocks noChangeArrowheads="1"/>
          </p:cNvSpPr>
          <p:nvPr/>
        </p:nvSpPr>
        <p:spPr bwMode="gray">
          <a:xfrm>
            <a:off x="1822452" y="509905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r>
              <a:rPr lang="en-US" altLang="zh-CN" sz="2400" b="1" dirty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 </a:t>
            </a:r>
            <a:r>
              <a:rPr lang="en-US" altLang="zh-CN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Bagging</a:t>
            </a:r>
            <a:r>
              <a:rPr lang="zh-CN" altLang="en-US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方法特有的</a:t>
            </a:r>
            <a:r>
              <a:rPr lang="en-US" altLang="zh-CN" sz="2400" b="1" dirty="0" err="1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oob</a:t>
            </a:r>
            <a:endParaRPr lang="zh-CN" altLang="en-US" sz="24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自选图形 6"/>
          <p:cNvSpPr>
            <a:spLocks noChangeArrowheads="1"/>
          </p:cNvSpPr>
          <p:nvPr/>
        </p:nvSpPr>
        <p:spPr bwMode="gray">
          <a:xfrm>
            <a:off x="2317751" y="427196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r>
              <a:rPr lang="en-US" altLang="zh-CN" sz="2400" b="1" dirty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4. </a:t>
            </a:r>
            <a:r>
              <a:rPr lang="en-US" altLang="zh-CN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K</a:t>
            </a:r>
            <a:r>
              <a:rPr lang="zh-CN" altLang="en-US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折交叉验证</a:t>
            </a:r>
            <a:endParaRPr lang="zh-CN" altLang="en-US" sz="24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自选图形 7"/>
          <p:cNvSpPr>
            <a:spLocks noChangeArrowheads="1"/>
          </p:cNvSpPr>
          <p:nvPr/>
        </p:nvSpPr>
        <p:spPr bwMode="gray">
          <a:xfrm>
            <a:off x="2438400" y="345916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r>
              <a:rPr lang="en-US" altLang="zh-CN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3.</a:t>
            </a:r>
            <a:r>
              <a:rPr lang="zh-CN" altLang="en-US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均方误差和绝对误差</a:t>
            </a:r>
            <a:endParaRPr lang="zh-CN" altLang="en-US" sz="24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自选图形 8"/>
          <p:cNvSpPr>
            <a:spLocks noChangeArrowheads="1"/>
          </p:cNvSpPr>
          <p:nvPr/>
        </p:nvSpPr>
        <p:spPr bwMode="gray">
          <a:xfrm>
            <a:off x="2286000" y="259080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r>
              <a:rPr lang="en-US" altLang="zh-CN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 </a:t>
            </a:r>
            <a:r>
              <a:rPr lang="en-US" altLang="zh-CN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ROC</a:t>
            </a:r>
            <a:r>
              <a:rPr lang="zh-CN" altLang="en-US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曲线和</a:t>
            </a:r>
            <a:r>
              <a:rPr lang="en-US" altLang="zh-CN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AUC</a:t>
            </a:r>
            <a:r>
              <a:rPr lang="zh-CN" altLang="en-US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值</a:t>
            </a:r>
            <a:endParaRPr lang="zh-CN" altLang="en-US" sz="24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自选图形 9"/>
          <p:cNvSpPr>
            <a:spLocks noChangeArrowheads="1"/>
          </p:cNvSpPr>
          <p:nvPr/>
        </p:nvSpPr>
        <p:spPr bwMode="gray">
          <a:xfrm>
            <a:off x="1765302" y="182086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r>
              <a:rPr lang="en-US" altLang="zh-CN" sz="24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24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24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准确率、精确率和召回率</a:t>
            </a:r>
            <a:endParaRPr lang="zh-CN" altLang="en-US" sz="24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492856" y="5000833"/>
            <a:ext cx="390516" cy="649189"/>
            <a:chOff x="1984929" y="4940853"/>
            <a:chExt cx="520552" cy="649189"/>
          </a:xfrm>
        </p:grpSpPr>
        <p:sp>
          <p:nvSpPr>
            <p:cNvPr id="13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14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15" name="椭圆 42"/>
            <p:cNvSpPr>
              <a:spLocks noChangeArrowheads="1"/>
            </p:cNvSpPr>
            <p:nvPr/>
          </p:nvSpPr>
          <p:spPr bwMode="gray">
            <a:xfrm>
              <a:off x="2047798" y="4940854"/>
              <a:ext cx="406739" cy="649188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16" name="椭圆 44"/>
            <p:cNvSpPr>
              <a:spLocks noChangeArrowheads="1"/>
            </p:cNvSpPr>
            <p:nvPr/>
          </p:nvSpPr>
          <p:spPr bwMode="gray">
            <a:xfrm>
              <a:off x="2052414" y="4940853"/>
              <a:ext cx="385351" cy="64918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</p:grpSp>
      <p:sp>
        <p:nvSpPr>
          <p:cNvPr id="21" name="椭圆 39"/>
          <p:cNvSpPr>
            <a:spLocks noChangeArrowheads="1"/>
          </p:cNvSpPr>
          <p:nvPr/>
        </p:nvSpPr>
        <p:spPr bwMode="gray">
          <a:xfrm>
            <a:off x="1988567" y="4266336"/>
            <a:ext cx="390516" cy="519261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5715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22" name="椭圆 40"/>
          <p:cNvSpPr>
            <a:spLocks noChangeArrowheads="1"/>
          </p:cNvSpPr>
          <p:nvPr/>
        </p:nvSpPr>
        <p:spPr bwMode="gray">
          <a:xfrm>
            <a:off x="2025999" y="4319133"/>
            <a:ext cx="314866" cy="413660"/>
          </a:xfrm>
          <a:prstGeom prst="ellipse">
            <a:avLst/>
          </a:prstGeom>
          <a:gradFill rotWithShape="1"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23" name="椭圆 35"/>
          <p:cNvSpPr>
            <a:spLocks noChangeArrowheads="1"/>
          </p:cNvSpPr>
          <p:nvPr/>
        </p:nvSpPr>
        <p:spPr bwMode="gray">
          <a:xfrm>
            <a:off x="2043395" y="4201370"/>
            <a:ext cx="297471" cy="649188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8D67E1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24" name="椭圆 37"/>
          <p:cNvSpPr>
            <a:spLocks noChangeArrowheads="1"/>
          </p:cNvSpPr>
          <p:nvPr/>
        </p:nvSpPr>
        <p:spPr bwMode="gray">
          <a:xfrm>
            <a:off x="2046246" y="4201370"/>
            <a:ext cx="278259" cy="649188"/>
          </a:xfrm>
          <a:prstGeom prst="ellipse">
            <a:avLst/>
          </a:prstGeom>
          <a:gradFill rotWithShape="1">
            <a:gsLst>
              <a:gs pos="0">
                <a:srgbClr val="8D67E1"/>
              </a:gs>
              <a:gs pos="100000">
                <a:srgbClr val="45326D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404040"/>
              </a:solidFill>
              <a:latin typeface="Times New Roman" pitchFamily="18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950420" y="2510393"/>
            <a:ext cx="390516" cy="649189"/>
            <a:chOff x="1984929" y="4940853"/>
            <a:chExt cx="520552" cy="649189"/>
          </a:xfrm>
        </p:grpSpPr>
        <p:sp>
          <p:nvSpPr>
            <p:cNvPr id="2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2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28" name="椭圆 42"/>
            <p:cNvSpPr>
              <a:spLocks noChangeArrowheads="1"/>
            </p:cNvSpPr>
            <p:nvPr/>
          </p:nvSpPr>
          <p:spPr bwMode="gray">
            <a:xfrm>
              <a:off x="2047798" y="4940854"/>
              <a:ext cx="406739" cy="649188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29" name="椭圆 44"/>
            <p:cNvSpPr>
              <a:spLocks noChangeArrowheads="1"/>
            </p:cNvSpPr>
            <p:nvPr/>
          </p:nvSpPr>
          <p:spPr bwMode="gray">
            <a:xfrm>
              <a:off x="2052414" y="4940853"/>
              <a:ext cx="385351" cy="649188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462554" y="1751716"/>
            <a:ext cx="390516" cy="649189"/>
            <a:chOff x="1984929" y="4940853"/>
            <a:chExt cx="520552" cy="649189"/>
          </a:xfrm>
        </p:grpSpPr>
        <p:sp>
          <p:nvSpPr>
            <p:cNvPr id="3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3" name="椭圆 42"/>
            <p:cNvSpPr>
              <a:spLocks noChangeArrowheads="1"/>
            </p:cNvSpPr>
            <p:nvPr/>
          </p:nvSpPr>
          <p:spPr bwMode="gray">
            <a:xfrm>
              <a:off x="2047798" y="4940854"/>
              <a:ext cx="406739" cy="649188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4" name="椭圆 44"/>
            <p:cNvSpPr>
              <a:spLocks noChangeArrowheads="1"/>
            </p:cNvSpPr>
            <p:nvPr/>
          </p:nvSpPr>
          <p:spPr bwMode="gray">
            <a:xfrm>
              <a:off x="2052414" y="4940853"/>
              <a:ext cx="385351" cy="649188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122492" y="3390016"/>
            <a:ext cx="390516" cy="649189"/>
            <a:chOff x="1984929" y="4940853"/>
            <a:chExt cx="520552" cy="649189"/>
          </a:xfrm>
        </p:grpSpPr>
        <p:sp>
          <p:nvSpPr>
            <p:cNvPr id="3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8" name="椭圆 42"/>
            <p:cNvSpPr>
              <a:spLocks noChangeArrowheads="1"/>
            </p:cNvSpPr>
            <p:nvPr/>
          </p:nvSpPr>
          <p:spPr bwMode="gray">
            <a:xfrm>
              <a:off x="2047798" y="4940854"/>
              <a:ext cx="406739" cy="649188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9" name="椭圆 44"/>
            <p:cNvSpPr>
              <a:spLocks noChangeArrowheads="1"/>
            </p:cNvSpPr>
            <p:nvPr/>
          </p:nvSpPr>
          <p:spPr bwMode="gray">
            <a:xfrm>
              <a:off x="2052414" y="4940853"/>
              <a:ext cx="385351" cy="649188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21570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1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准确率、精确率和召回率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360048"/>
              </p:ext>
            </p:extLst>
          </p:nvPr>
        </p:nvGraphicFramePr>
        <p:xfrm>
          <a:off x="539552" y="1484784"/>
          <a:ext cx="4896544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68152"/>
                <a:gridCol w="1080120"/>
                <a:gridCol w="1224136"/>
                <a:gridCol w="1224136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宋体" pitchFamily="2" charset="-122"/>
                          <a:ea typeface="宋体" pitchFamily="2" charset="-122"/>
                        </a:rPr>
                        <a:t>真实结果</a:t>
                      </a:r>
                      <a:endParaRPr lang="zh-CN" altLang="en-US" sz="24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宋体" pitchFamily="2" charset="-122"/>
                          <a:ea typeface="宋体" pitchFamily="2" charset="-122"/>
                        </a:rPr>
                        <a:t>预测</a:t>
                      </a:r>
                      <a:endParaRPr lang="en-US" altLang="zh-CN" sz="2800" dirty="0" smtClean="0"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algn="ctr"/>
                      <a:r>
                        <a:rPr lang="zh-CN" altLang="en-US" sz="2800" dirty="0" smtClean="0">
                          <a:latin typeface="宋体" pitchFamily="2" charset="-122"/>
                          <a:ea typeface="宋体" pitchFamily="2" charset="-122"/>
                        </a:rPr>
                        <a:t>结果</a:t>
                      </a:r>
                      <a:endParaRPr lang="zh-CN" altLang="en-US" sz="28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宋体" pitchFamily="2" charset="-122"/>
                          <a:ea typeface="宋体" pitchFamily="2" charset="-122"/>
                        </a:rPr>
                        <a:t>正类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宋体" pitchFamily="2" charset="-122"/>
                          <a:ea typeface="宋体" pitchFamily="2" charset="-122"/>
                        </a:rPr>
                        <a:t>负类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宋体" pitchFamily="2" charset="-122"/>
                          <a:ea typeface="宋体" pitchFamily="2" charset="-122"/>
                        </a:rPr>
                        <a:t>正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TP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FP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宋体" pitchFamily="2" charset="-122"/>
                          <a:ea typeface="宋体" pitchFamily="2" charset="-122"/>
                        </a:rPr>
                        <a:t>负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FN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TN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矩形 21"/>
          <p:cNvSpPr/>
          <p:nvPr/>
        </p:nvSpPr>
        <p:spPr>
          <a:xfrm>
            <a:off x="854359" y="4149080"/>
            <a:ext cx="73448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总体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准确率  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accuracy) = 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TP+TN)/(TP+FN+FP+TN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/>
            </a:r>
            <a:b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</a:b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正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负类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精确率  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precision) = TP/(TP+FP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  <a:p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</a:t>
            </a:r>
          </a:p>
          <a:p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正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负类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召回率  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recall) = TP/(TP+FN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lang="zh-CN" altLang="en-US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156176" y="944724"/>
            <a:ext cx="2248140" cy="2808312"/>
            <a:chOff x="1115616" y="3284984"/>
            <a:chExt cx="2808312" cy="3312368"/>
          </a:xfrm>
        </p:grpSpPr>
        <p:grpSp>
          <p:nvGrpSpPr>
            <p:cNvPr id="21" name="组合 20"/>
            <p:cNvGrpSpPr/>
            <p:nvPr/>
          </p:nvGrpSpPr>
          <p:grpSpPr>
            <a:xfrm>
              <a:off x="1115616" y="3284984"/>
              <a:ext cx="2808312" cy="3312368"/>
              <a:chOff x="1331640" y="3789040"/>
              <a:chExt cx="2232248" cy="2808312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1331640" y="3789040"/>
                <a:ext cx="2232248" cy="280831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1799692" y="4581128"/>
                <a:ext cx="1296144" cy="129614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9" name="直接连接符 28"/>
              <p:cNvCxnSpPr>
                <a:stCxn id="27" idx="0"/>
                <a:endCxn id="27" idx="2"/>
              </p:cNvCxnSpPr>
              <p:nvPr/>
            </p:nvCxnSpPr>
            <p:spPr>
              <a:xfrm>
                <a:off x="2447764" y="3789040"/>
                <a:ext cx="0" cy="280831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1835696" y="4679558"/>
              <a:ext cx="6046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latin typeface="Times New Roman" pitchFamily="18" charset="0"/>
                  <a:cs typeface="Times New Roman" pitchFamily="18" charset="0"/>
                </a:rPr>
                <a:t>TP</a:t>
              </a:r>
              <a:endParaRPr lang="zh-CN" alt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382092" y="3527430"/>
              <a:ext cx="6447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latin typeface="Times New Roman" pitchFamily="18" charset="0"/>
                  <a:cs typeface="Times New Roman" pitchFamily="18" charset="0"/>
                </a:rPr>
                <a:t>FN</a:t>
              </a:r>
              <a:endParaRPr lang="zh-CN" alt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627783" y="4679558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latin typeface="Times New Roman" pitchFamily="18" charset="0"/>
                  <a:cs typeface="Times New Roman" pitchFamily="18" charset="0"/>
                </a:rPr>
                <a:t>FP</a:t>
              </a:r>
              <a:endParaRPr lang="zh-CN" alt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31840" y="3542913"/>
              <a:ext cx="6639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latin typeface="Times New Roman" pitchFamily="18" charset="0"/>
                  <a:cs typeface="Times New Roman" pitchFamily="18" charset="0"/>
                </a:rPr>
                <a:t>TN</a:t>
              </a:r>
              <a:endParaRPr lang="zh-CN" alt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28974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1.2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真正率和假正率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377330"/>
              </p:ext>
            </p:extLst>
          </p:nvPr>
        </p:nvGraphicFramePr>
        <p:xfrm>
          <a:off x="400264" y="1196752"/>
          <a:ext cx="7268080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79448"/>
                <a:gridCol w="792088"/>
                <a:gridCol w="2160240"/>
                <a:gridCol w="2736304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宋体" pitchFamily="2" charset="-122"/>
                          <a:ea typeface="宋体" pitchFamily="2" charset="-122"/>
                        </a:rPr>
                        <a:t>真实结果</a:t>
                      </a:r>
                      <a:endParaRPr lang="zh-CN" altLang="en-US" sz="24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宋体" pitchFamily="2" charset="-122"/>
                          <a:ea typeface="宋体" pitchFamily="2" charset="-122"/>
                        </a:rPr>
                        <a:t>预测</a:t>
                      </a:r>
                      <a:endParaRPr lang="en-US" altLang="zh-CN" sz="2800" dirty="0" smtClean="0"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algn="ctr"/>
                      <a:r>
                        <a:rPr lang="zh-CN" altLang="en-US" sz="2800" dirty="0" smtClean="0">
                          <a:latin typeface="宋体" pitchFamily="2" charset="-122"/>
                          <a:ea typeface="宋体" pitchFamily="2" charset="-122"/>
                        </a:rPr>
                        <a:t>结果</a:t>
                      </a:r>
                      <a:endParaRPr lang="zh-CN" altLang="en-US" sz="28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宋体" pitchFamily="2" charset="-122"/>
                          <a:ea typeface="宋体" pitchFamily="2" charset="-122"/>
                        </a:rPr>
                        <a:t>正类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宋体" pitchFamily="2" charset="-122"/>
                          <a:ea typeface="宋体" pitchFamily="2" charset="-122"/>
                        </a:rPr>
                        <a:t>负类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宋体" pitchFamily="2" charset="-122"/>
                          <a:ea typeface="宋体" pitchFamily="2" charset="-122"/>
                        </a:rPr>
                        <a:t>正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TP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FP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宋体" pitchFamily="2" charset="-122"/>
                          <a:ea typeface="宋体" pitchFamily="2" charset="-122"/>
                        </a:rPr>
                        <a:t>负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FN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TN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3" name="组合 32"/>
          <p:cNvGrpSpPr/>
          <p:nvPr/>
        </p:nvGrpSpPr>
        <p:grpSpPr>
          <a:xfrm>
            <a:off x="2123728" y="5301208"/>
            <a:ext cx="7840488" cy="1445667"/>
            <a:chOff x="2123728" y="5301208"/>
            <a:chExt cx="7840488" cy="1445667"/>
          </a:xfrm>
        </p:grpSpPr>
        <p:graphicFrame>
          <p:nvGraphicFramePr>
            <p:cNvPr id="29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80530688"/>
                </p:ext>
              </p:extLst>
            </p:nvPr>
          </p:nvGraphicFramePr>
          <p:xfrm>
            <a:off x="5735638" y="6021388"/>
            <a:ext cx="1895475" cy="725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88" name="Equation" r:id="rId3" imgW="1028520" imgH="393480" progId="Equation.DSMT4">
                    <p:embed/>
                  </p:oleObj>
                </mc:Choice>
                <mc:Fallback>
                  <p:oleObj name="Equation" r:id="rId3" imgW="1028520" imgH="393480" progId="Equation.DSMT4">
                    <p:embed/>
                    <p:pic>
                      <p:nvPicPr>
                        <p:cNvPr id="0" name="对象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35638" y="6021388"/>
                          <a:ext cx="1895475" cy="725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矩形 29"/>
            <p:cNvSpPr/>
            <p:nvPr/>
          </p:nvSpPr>
          <p:spPr>
            <a:xfrm>
              <a:off x="2123728" y="5301208"/>
              <a:ext cx="784048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假负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率 </a:t>
              </a:r>
              <a:r>
                <a:rPr lang="en-US" altLang="zh-CN" sz="2400" dirty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False negative rate 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真负率</a:t>
              </a:r>
              <a:r>
                <a:rPr lang="en-US" altLang="zh-CN" sz="2400" dirty="0" err="1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Ture</a:t>
              </a:r>
              <a:r>
                <a:rPr lang="en-US" altLang="zh-CN" sz="2400" dirty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negative 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rate	</a:t>
              </a:r>
            </a:p>
          </p:txBody>
        </p:sp>
        <p:graphicFrame>
          <p:nvGraphicFramePr>
            <p:cNvPr id="31" name="对象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65427078"/>
                </p:ext>
              </p:extLst>
            </p:nvPr>
          </p:nvGraphicFramePr>
          <p:xfrm>
            <a:off x="2863850" y="5949950"/>
            <a:ext cx="1920875" cy="725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89" name="Equation" r:id="rId5" imgW="1041120" imgH="393480" progId="Equation.DSMT4">
                    <p:embed/>
                  </p:oleObj>
                </mc:Choice>
                <mc:Fallback>
                  <p:oleObj name="Equation" r:id="rId5" imgW="1041120" imgH="393480" progId="Equation.DSMT4">
                    <p:embed/>
                    <p:pic>
                      <p:nvPicPr>
                        <p:cNvPr id="0" name="对象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3850" y="5949950"/>
                          <a:ext cx="1920875" cy="725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" name="组合 33"/>
          <p:cNvGrpSpPr/>
          <p:nvPr/>
        </p:nvGrpSpPr>
        <p:grpSpPr>
          <a:xfrm>
            <a:off x="2843808" y="3191070"/>
            <a:ext cx="5544616" cy="1827507"/>
            <a:chOff x="2843808" y="3191070"/>
            <a:chExt cx="5544616" cy="1827507"/>
          </a:xfrm>
        </p:grpSpPr>
        <p:sp>
          <p:nvSpPr>
            <p:cNvPr id="24" name="矩形 23"/>
            <p:cNvSpPr/>
            <p:nvPr/>
          </p:nvSpPr>
          <p:spPr>
            <a:xfrm>
              <a:off x="2915816" y="3191070"/>
              <a:ext cx="547260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真正率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		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假正率</a:t>
              </a:r>
              <a:endPara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  <a:p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True positive rate	False positive rate</a:t>
              </a:r>
            </a:p>
          </p:txBody>
        </p:sp>
        <p:graphicFrame>
          <p:nvGraphicFramePr>
            <p:cNvPr id="28" name="对象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31060745"/>
                </p:ext>
              </p:extLst>
            </p:nvPr>
          </p:nvGraphicFramePr>
          <p:xfrm>
            <a:off x="2843808" y="4293096"/>
            <a:ext cx="1872208" cy="7254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90" name="Equation" r:id="rId7" imgW="1015920" imgH="393480" progId="Equation.DSMT4">
                    <p:embed/>
                  </p:oleObj>
                </mc:Choice>
                <mc:Fallback>
                  <p:oleObj name="Equation" r:id="rId7" imgW="1015920" imgH="393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843808" y="4293096"/>
                          <a:ext cx="1872208" cy="72548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对象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21766925"/>
                </p:ext>
              </p:extLst>
            </p:nvPr>
          </p:nvGraphicFramePr>
          <p:xfrm>
            <a:off x="5754688" y="4287688"/>
            <a:ext cx="1919287" cy="725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91" name="Equation" r:id="rId9" imgW="1041120" imgH="393480" progId="Equation.DSMT4">
                    <p:embed/>
                  </p:oleObj>
                </mc:Choice>
                <mc:Fallback>
                  <p:oleObj name="Equation" r:id="rId9" imgW="1041120" imgH="393480" progId="Equation.DSMT4">
                    <p:embed/>
                    <p:pic>
                      <p:nvPicPr>
                        <p:cNvPr id="0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54688" y="4287688"/>
                          <a:ext cx="1919287" cy="725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282808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 ROC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曲线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124744"/>
            <a:ext cx="77048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受试者工作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特征曲线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receiver 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operating characteristic 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curve 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简称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ROC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曲线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又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称为感受性曲线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sensitivity curve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lang="zh-CN" altLang="en-US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2564903"/>
            <a:ext cx="326243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1.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以连续值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概率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表示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分类结果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2.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分界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值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或阈值</a:t>
            </a:r>
            <a:endParaRPr lang="zh-CN" altLang="en-US" sz="2400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291404"/>
            <a:ext cx="5040560" cy="3269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650612" y="5364503"/>
            <a:ext cx="2664296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1 1 1 0 0 0 1 0 0 0</a:t>
            </a:r>
            <a:endParaRPr kumimoji="0" lang="zh-CN" altLang="zh-CN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650612" y="5769552"/>
            <a:ext cx="577081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0.49 0.94 0.56 0.05 0.56 0.27 1. 0.56 0.3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0.21</a:t>
            </a:r>
            <a:endParaRPr kumimoji="0" lang="zh-CN" altLang="zh-CN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5212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 ROC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曲线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580487"/>
              </p:ext>
            </p:extLst>
          </p:nvPr>
        </p:nvGraphicFramePr>
        <p:xfrm>
          <a:off x="611560" y="2060848"/>
          <a:ext cx="7704856" cy="9144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648072"/>
                <a:gridCol w="720080"/>
                <a:gridCol w="720080"/>
                <a:gridCol w="720080"/>
                <a:gridCol w="720080"/>
                <a:gridCol w="720080"/>
                <a:gridCol w="720080"/>
                <a:gridCol w="576064"/>
                <a:gridCol w="720080"/>
                <a:gridCol w="720080"/>
                <a:gridCol w="72008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真实</a:t>
                      </a:r>
                      <a:endParaRPr lang="zh-CN" altLang="en-US" sz="1800" dirty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预测</a:t>
                      </a:r>
                      <a:endParaRPr lang="zh-CN" altLang="en-US" sz="1800" dirty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0.49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0.94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0.56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0.05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0.53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0.27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0.58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0.32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0.21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68850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Marketing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5775</TotalTime>
  <Words>242</Words>
  <Application>Microsoft Office PowerPoint</Application>
  <PresentationFormat>全屏显示(4:3)</PresentationFormat>
  <Paragraphs>74</Paragraphs>
  <Slides>5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2_Marketing 16x9</vt:lpstr>
      <vt:lpstr>MathType 6.0 Equation</vt:lpstr>
      <vt:lpstr>模型评价方法</vt:lpstr>
      <vt:lpstr>1 准确率、精确率和召回率</vt:lpstr>
      <vt:lpstr>1.2 真正率和假正率</vt:lpstr>
      <vt:lpstr>2 ROC曲线</vt:lpstr>
      <vt:lpstr>2 ROC曲线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《决策树之ID3算法》</dc:title>
  <dc:creator>mr.y</dc:creator>
  <cp:lastModifiedBy>Admin</cp:lastModifiedBy>
  <cp:revision>566</cp:revision>
  <dcterms:created xsi:type="dcterms:W3CDTF">2017-12-07T03:33:58Z</dcterms:created>
  <dcterms:modified xsi:type="dcterms:W3CDTF">2018-02-02T02:32:36Z</dcterms:modified>
</cp:coreProperties>
</file>