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83DE-9839-51EF-E9F4-5B6CC8F0F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DC7A2-23EE-8243-D8B0-2BD5C935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6CB6-B5AD-3B73-ABC3-BE921AA3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7473-7577-32F6-16A3-D287456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A30F0-62B2-0809-BDC1-6161D356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0147-46E7-329D-DA7E-AB660F3F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454E7-A2A5-D72F-63B4-61FEFF99D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4692-DCDC-9F66-3E8E-DA7ED888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C4FB-55BC-68DC-BAE8-0F905B26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E911-3A79-4D26-EB1A-6DFC4B33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225A1-2D2B-8B34-4D28-8C5986E54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6FB0D-CC6A-C522-3A6A-C8EBC2C93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B48C-D202-677B-9A30-2D0152D7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C30D-2B9B-1510-590A-86906BA3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AD79-132F-4061-2B67-77D5A1B2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1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41B4-F54E-2474-48A9-0DBEBE72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DF8C0-A79D-9225-8A53-F950F4D6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3326-E229-BC17-CE31-4909DD52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AC00-C34B-23B7-5FF7-7398385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15462-4B27-B517-0F83-6F0BF3CC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132A-BA6C-6000-D298-33F432B6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41A8-9D8D-EA7D-D65E-766783E8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537D-8942-D2E1-0020-710A65F3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23CB-AD83-EB0D-C751-ACE76A77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5473-70A1-8EAF-DA69-B4ADCAA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F4B1-4AD4-B784-1E26-C27FB97B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0C1-97CA-8692-545F-0E58554ED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94DCA-9BE7-E50D-F6F5-BB2DD64F0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FB4C-7CE8-DCCB-88AF-B80156E5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E67B3-DE93-86BF-212E-9EED4441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ABD6-DAD2-0498-5A36-9F688E02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9727-E0C2-0A83-8FE1-59D22AC5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9233-F296-30F8-A5F0-DF4A1853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15941-1C21-A72F-A197-2E0CE008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06EE-8840-F215-7B2E-B6C9B1DC2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3701E-F414-4FE5-8B81-94DE9FD6B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EFDF1-839B-DF82-6504-9A3C319E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7A291-D919-19CB-F71D-31E553ED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8F4DE-B5DD-2B35-FEA8-8265036A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B99-E971-9EA9-8FC7-D97A05D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444A6-7979-1933-4A98-45D14431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DD080-B69F-0E98-1DB4-90277AEE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5BD0F-5E06-B075-6F79-CC67930F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34F20-95C4-0940-E795-7F08A641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882B9-1090-DD9E-09A9-1A0420EE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47D90-8A21-86C3-8FB4-9548031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73DF-554B-45AD-7C36-33106CC9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4308-ADAB-361F-183B-6C0982EE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3E5C7-6B3E-CA54-F3D6-12420A7F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CFD11-0A7C-5B05-7E6C-0A33DC76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726D4-2D82-622D-6D91-518C8FCC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5038C-7A8E-8914-87DE-9718D753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4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59AB-2C2F-F203-8CA5-2FF0B252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7A08C-A495-8193-E5F4-B99B1612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AF78-AA61-B4CC-FFD0-A389C3190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7E84-37E5-82B2-D905-E5ACE5DC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2CD69-AB9A-E6F1-D91A-831B7145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A8B9D-C201-2096-E949-D3AB6CF6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F5F27-9877-8253-C5A5-D0F59D7F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4286-D2DE-80A9-D6A4-35F7DBA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F0F5-2B79-623B-F528-AA1EDACD8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56D9-EBAE-4754-9F43-52ADACBE227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B8CB-9979-29D0-0379-9A131112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E0E1-65D9-B6A0-0552-B92175B4D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8259-84FB-431C-8EA8-6DEA5AC0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3F9-6B60-5C39-12F3-0CCFAB7E4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اسلاید های فصل</a:t>
            </a:r>
            <a:br>
              <a:rPr lang="fa-IR" dirty="0"/>
            </a:br>
            <a:r>
              <a:rPr lang="en-US" dirty="0"/>
              <a:t>5-connectivity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BE36A-E3A7-7430-6074-2223878C9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امین گرامی مهر</a:t>
            </a:r>
          </a:p>
          <a:p>
            <a:r>
              <a:rPr lang="fa-IR" dirty="0"/>
              <a:t>عرفان زارع</a:t>
            </a:r>
          </a:p>
          <a:p>
            <a:r>
              <a:rPr lang="fa-IR" dirty="0"/>
              <a:t>زمستان 1402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4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C46-6608-D9F2-3DA3-9652787F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20485"/>
            <a:ext cx="10657115" cy="1861457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3300" dirty="0">
                <a:solidFill>
                  <a:schemeClr val="accent1"/>
                </a:solidFill>
              </a:rPr>
              <a:t>مثال از </a:t>
            </a:r>
            <a:r>
              <a:rPr lang="en-US" sz="3300" dirty="0">
                <a:solidFill>
                  <a:schemeClr val="accent1"/>
                </a:solidFill>
              </a:rPr>
              <a:t>CONNECTIVITY</a:t>
            </a:r>
            <a:br>
              <a:rPr lang="en-US" sz="3300" dirty="0">
                <a:solidFill>
                  <a:schemeClr val="accent1"/>
                </a:solidFill>
              </a:rPr>
            </a:br>
            <a:br>
              <a:rPr lang="fa-IR" dirty="0"/>
            </a:br>
            <a:r>
              <a:rPr lang="fa-IR" dirty="0"/>
              <a:t>مثال 5.8:</a:t>
            </a:r>
            <a:br>
              <a:rPr lang="fa-IR" dirty="0"/>
            </a:br>
            <a:r>
              <a:rPr lang="el-GR" dirty="0"/>
              <a:t>κ = 1 &lt; κ′ = 2 &lt; δ = 3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9EE9F7-CC99-A5E2-D872-2EA227EA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77067"/>
            <a:ext cx="2857500" cy="904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427EF2EC-7C3E-AE14-BA42-730D8478BF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66218"/>
                <a:ext cx="10515600" cy="372665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 rtl="1"/>
                <a:r>
                  <a:rPr lang="fa-IR" sz="2000" dirty="0"/>
                  <a:t>تئوری 5.9: </a:t>
                </a:r>
              </a:p>
              <a:p>
                <a:pPr algn="r" rtl="1"/>
                <a:r>
                  <a:rPr lang="fa-IR" sz="2000" dirty="0"/>
                  <a:t>اگر </a:t>
                </a:r>
                <a:r>
                  <a:rPr lang="en-US" sz="2000" dirty="0"/>
                  <a:t>G</a:t>
                </a:r>
                <a:r>
                  <a:rPr lang="fa-IR" sz="2000" dirty="0"/>
                  <a:t> </a:t>
                </a:r>
                <a:r>
                  <a:rPr lang="fa-IR" sz="2000" dirty="0" err="1"/>
                  <a:t>گراف</a:t>
                </a:r>
                <a:r>
                  <a:rPr lang="fa-IR" sz="2000" dirty="0"/>
                  <a:t> متصل باشد و</a:t>
                </a:r>
                <a:r>
                  <a:rPr lang="en-US" sz="2000" dirty="0"/>
                  <a:t> S</a:t>
                </a:r>
                <a:r>
                  <a:rPr lang="fa-IR" sz="2000" dirty="0"/>
                  <a:t> یک </a:t>
                </a:r>
                <a:r>
                  <a:rPr lang="fa-IR" sz="2000" dirty="0" err="1"/>
                  <a:t>زیرمجموعه</a:t>
                </a:r>
                <a:r>
                  <a:rPr lang="fa-IR" sz="2000" dirty="0"/>
                  <a:t> سره </a:t>
                </a:r>
                <a:r>
                  <a:rPr lang="fa-IR" sz="2000" dirty="0" err="1"/>
                  <a:t>غیرخالی</a:t>
                </a:r>
                <a:r>
                  <a:rPr lang="fa-IR" sz="2000" dirty="0"/>
                  <a:t> </a:t>
                </a:r>
                <a:r>
                  <a:rPr lang="en-US" sz="2000" dirty="0"/>
                  <a:t>V(G)</a:t>
                </a:r>
                <a:r>
                  <a:rPr lang="fa-IR" sz="2000" dirty="0"/>
                  <a:t> باشد، سپس </a:t>
                </a:r>
                <a:r>
                  <a:rPr lang="en-US" sz="2000" dirty="0"/>
                  <a:t>F=[S,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000" dirty="0"/>
                  <a:t>]</a:t>
                </a:r>
                <a:r>
                  <a:rPr lang="fa-IR" sz="2000" dirty="0"/>
                  <a:t> یک پیوند(</a:t>
                </a:r>
                <a:r>
                  <a:rPr lang="en-US" sz="2000" dirty="0"/>
                  <a:t>bond</a:t>
                </a:r>
                <a:r>
                  <a:rPr lang="fa-IR" sz="2000" dirty="0"/>
                  <a:t>) است ، اگر و تنها اگر </a:t>
                </a:r>
                <a:r>
                  <a:rPr lang="en-US" sz="2000" dirty="0"/>
                  <a:t>G\F</a:t>
                </a:r>
                <a:r>
                  <a:rPr lang="fa-IR" sz="2000" dirty="0"/>
                  <a:t> دو جزء داشته باشد. به معنای دیگر، اگر و تنها اگر </a:t>
                </a:r>
                <a:r>
                  <a:rPr lang="fa-IR" sz="2000" dirty="0" err="1"/>
                  <a:t>زیرگراف</a:t>
                </a:r>
                <a:r>
                  <a:rPr lang="fa-IR" sz="2000" dirty="0"/>
                  <a:t> های </a:t>
                </a:r>
                <a:r>
                  <a:rPr lang="en-US" sz="2000" dirty="0"/>
                  <a:t>G</a:t>
                </a:r>
                <a:r>
                  <a:rPr lang="fa-IR" sz="2000" dirty="0"/>
                  <a:t> توسط هریک از </a:t>
                </a:r>
                <a:r>
                  <a:rPr lang="en-US" sz="2000" dirty="0"/>
                  <a:t>S</a:t>
                </a:r>
                <a:r>
                  <a:rPr lang="fa-IR" sz="2000" dirty="0"/>
                  <a:t> و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a-IR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fa-I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a-IR" sz="2000" dirty="0"/>
                  <a:t>القا شده، به هم متصل باشند.</a:t>
                </a:r>
              </a:p>
              <a:p>
                <a:pPr algn="r" rtl="1"/>
                <a:endParaRPr lang="fa-IR" sz="2000" dirty="0"/>
              </a:p>
              <a:p>
                <a:pPr algn="r" rtl="1"/>
                <a:r>
                  <a:rPr lang="fa-IR" sz="2000" dirty="0"/>
                  <a:t>اثبات:</a:t>
                </a:r>
              </a:p>
              <a:p>
                <a:pPr algn="r" rtl="1"/>
                <a:r>
                  <a:rPr lang="fa-IR" sz="2000" dirty="0"/>
                  <a:t>اگر </a:t>
                </a:r>
                <a:r>
                  <a:rPr lang="en-US" sz="2000" dirty="0"/>
                  <a:t>G\F</a:t>
                </a:r>
                <a:r>
                  <a:rPr lang="fa-IR" sz="2000" dirty="0"/>
                  <a:t> دارای دو جزء باشد، پس </a:t>
                </a:r>
                <a:r>
                  <a:rPr lang="en-US" sz="2000" dirty="0"/>
                  <a:t>F</a:t>
                </a:r>
                <a:r>
                  <a:rPr lang="fa-IR" sz="2000" dirty="0"/>
                  <a:t> یک پیوند است ، از آنجا که  </a:t>
                </a:r>
                <a:r>
                  <a:rPr lang="en-US" sz="2000" dirty="0"/>
                  <a:t>G\F’</a:t>
                </a:r>
                <a:r>
                  <a:rPr lang="fa-IR" sz="2000" dirty="0"/>
                  <a:t> برای هر  </a:t>
                </a:r>
                <a:r>
                  <a:rPr lang="fa-IR" sz="2000" dirty="0" err="1"/>
                  <a:t>زیرمجموعه</a:t>
                </a:r>
                <a:r>
                  <a:rPr lang="fa-IR" sz="2000" dirty="0"/>
                  <a:t> سره </a:t>
                </a:r>
                <a:r>
                  <a:rPr lang="en-US" sz="2000" dirty="0"/>
                  <a:t>F’</a:t>
                </a:r>
                <a:r>
                  <a:rPr lang="fa-IR" sz="2000" dirty="0"/>
                  <a:t> از </a:t>
                </a:r>
                <a:r>
                  <a:rPr lang="en-US" sz="2000" dirty="0"/>
                  <a:t>F</a:t>
                </a:r>
                <a:r>
                  <a:rPr lang="fa-IR" sz="2000" dirty="0"/>
                  <a:t> متصل است.</a:t>
                </a:r>
              </a:p>
              <a:p>
                <a:pPr algn="r" rtl="1"/>
                <a:r>
                  <a:rPr lang="fa-IR" sz="2000" dirty="0"/>
                  <a:t>اگر </a:t>
                </a:r>
                <a:r>
                  <a:rPr lang="en-US" sz="2000" dirty="0"/>
                  <a:t>G\F</a:t>
                </a:r>
                <a:r>
                  <a:rPr lang="fa-IR" sz="2000" dirty="0"/>
                  <a:t> بیشتر از دو جزء ، پس ممکن است که </a:t>
                </a:r>
                <a:r>
                  <a:rPr lang="en-US" sz="2000" dirty="0"/>
                  <a:t>S = A ∪ B</a:t>
                </a:r>
                <a:r>
                  <a:rPr lang="fa-IR" sz="2000" dirty="0"/>
                  <a:t> را بدون یال  میان </a:t>
                </a:r>
                <a:r>
                  <a:rPr lang="en-US" sz="2000" dirty="0"/>
                  <a:t>A</a:t>
                </a:r>
                <a:r>
                  <a:rPr lang="fa-IR" sz="2000" dirty="0"/>
                  <a:t> و</a:t>
                </a:r>
                <a:r>
                  <a:rPr lang="en-US" sz="2000" dirty="0"/>
                  <a:t> B </a:t>
                </a:r>
                <a:r>
                  <a:rPr lang="fa-IR" sz="2000" dirty="0"/>
                  <a:t> فرض می کنیم. پس </a:t>
                </a:r>
                <a:r>
                  <a:rPr lang="en-US" sz="2000" dirty="0"/>
                  <a:t>[A,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dirty="0"/>
                  <a:t>]</a:t>
                </a:r>
                <a:r>
                  <a:rPr lang="fa-IR" sz="2000" dirty="0"/>
                  <a:t> یک یال </a:t>
                </a:r>
                <a:r>
                  <a:rPr lang="fa-IR" sz="2000" dirty="0" err="1"/>
                  <a:t>برشی</a:t>
                </a:r>
                <a:r>
                  <a:rPr lang="fa-IR" sz="2000" dirty="0"/>
                  <a:t> است که </a:t>
                </a:r>
                <a:r>
                  <a:rPr lang="fa-IR" sz="2000" dirty="0" err="1"/>
                  <a:t>زیرمجموعه</a:t>
                </a:r>
                <a:r>
                  <a:rPr lang="fa-IR" sz="2000" dirty="0"/>
                  <a:t> سره از </a:t>
                </a:r>
                <a:r>
                  <a:rPr lang="en-US" sz="2000" dirty="0"/>
                  <a:t>F</a:t>
                </a:r>
                <a:r>
                  <a:rPr lang="fa-IR" sz="2000" dirty="0"/>
                  <a:t> که یک تناقض است.</a:t>
                </a:r>
              </a:p>
              <a:p>
                <a:pPr algn="r" rtl="1"/>
                <a:endParaRPr lang="en-US" sz="2000" dirty="0"/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427EF2EC-7C3E-AE14-BA42-730D8478B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66218"/>
                <a:ext cx="10515600" cy="3726657"/>
              </a:xfrm>
              <a:prstGeom prst="rect">
                <a:avLst/>
              </a:prstGeom>
              <a:blipFill>
                <a:blip r:embed="rId3"/>
                <a:stretch>
                  <a:fillRect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62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DFA139-0E99-FE20-99C4-5FEE925B50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21871" y="365125"/>
                <a:ext cx="10548257" cy="2851604"/>
              </a:xfrm>
            </p:spPr>
            <p:txBody>
              <a:bodyPr>
                <a:normAutofit fontScale="90000"/>
              </a:bodyPr>
              <a:lstStyle/>
              <a:p>
                <a:pPr algn="r" rtl="1"/>
                <a:r>
                  <a:rPr lang="en-US" sz="3000" dirty="0">
                    <a:solidFill>
                      <a:schemeClr val="accent1"/>
                    </a:solidFill>
                  </a:rPr>
                  <a:t>TUTTE CONNECTIVITY</a:t>
                </a:r>
                <a:br>
                  <a:rPr lang="fa-IR" sz="3000" dirty="0">
                    <a:solidFill>
                      <a:schemeClr val="accent1"/>
                    </a:solidFill>
                  </a:rPr>
                </a:br>
                <a:r>
                  <a:rPr lang="fa-IR" sz="3300" dirty="0">
                    <a:latin typeface="+mn-lt"/>
                  </a:rPr>
                  <a:t>تعریف 5.10:</a:t>
                </a:r>
                <a:br>
                  <a:rPr lang="fa-IR" sz="2800" dirty="0">
                    <a:latin typeface="+mn-lt"/>
                  </a:rPr>
                </a:br>
                <a:r>
                  <a:rPr lang="fa-IR" sz="2900" dirty="0">
                    <a:latin typeface="+mn-lt"/>
                  </a:rPr>
                  <a:t>یک </a:t>
                </a:r>
                <a:r>
                  <a:rPr lang="en-US" sz="2900" dirty="0">
                    <a:latin typeface="+mn-lt"/>
                  </a:rPr>
                  <a:t>K-SEPERATION</a:t>
                </a:r>
                <a:r>
                  <a:rPr lang="fa-IR" sz="2900" dirty="0">
                    <a:latin typeface="+mn-lt"/>
                  </a:rPr>
                  <a:t> از </a:t>
                </a:r>
                <a:r>
                  <a:rPr lang="fa-IR" sz="2900" dirty="0" err="1">
                    <a:latin typeface="+mn-lt"/>
                  </a:rPr>
                  <a:t>گراف</a:t>
                </a:r>
                <a:r>
                  <a:rPr lang="fa-IR" sz="2900" dirty="0">
                    <a:latin typeface="+mn-lt"/>
                  </a:rPr>
                  <a:t> </a:t>
                </a:r>
                <a:r>
                  <a:rPr lang="en-US" sz="2900" dirty="0">
                    <a:latin typeface="+mn-lt"/>
                  </a:rPr>
                  <a:t>G</a:t>
                </a:r>
                <a:r>
                  <a:rPr lang="fa-IR" sz="2900" dirty="0">
                    <a:latin typeface="+mn-lt"/>
                  </a:rPr>
                  <a:t> یک جفت </a:t>
                </a:r>
                <a:r>
                  <a:rPr lang="fa-IR" sz="2900" dirty="0" err="1">
                    <a:latin typeface="+mn-lt"/>
                  </a:rPr>
                  <a:t>زیرگراف</a:t>
                </a:r>
                <a:r>
                  <a:rPr lang="fa-IR" sz="2900" dirty="0">
                    <a:latin typeface="+mn-lt"/>
                  </a:rPr>
                  <a:t> </a:t>
                </a:r>
                <a:r>
                  <a:rPr lang="en-US" sz="2900" dirty="0">
                    <a:latin typeface="+mn-lt"/>
                  </a:rPr>
                  <a:t>{A,B}</a:t>
                </a:r>
                <a:r>
                  <a:rPr lang="fa-IR" sz="2900" dirty="0">
                    <a:latin typeface="+mn-lt"/>
                  </a:rPr>
                  <a:t> از </a:t>
                </a:r>
                <a:r>
                  <a:rPr lang="en-US" sz="2900" dirty="0">
                    <a:latin typeface="+mn-lt"/>
                  </a:rPr>
                  <a:t>G</a:t>
                </a:r>
                <a:r>
                  <a:rPr lang="fa-IR" sz="2900" dirty="0">
                    <a:latin typeface="+mn-lt"/>
                  </a:rPr>
                  <a:t> هست که هر یک از </a:t>
                </a:r>
                <a:r>
                  <a:rPr lang="en-US" sz="2900" dirty="0">
                    <a:latin typeface="+mn-lt"/>
                  </a:rPr>
                  <a:t>A</a:t>
                </a:r>
                <a:r>
                  <a:rPr lang="fa-IR" sz="2900" dirty="0">
                    <a:latin typeface="+mn-lt"/>
                  </a:rPr>
                  <a:t> و </a:t>
                </a:r>
                <a:r>
                  <a:rPr lang="en-US" sz="2900" dirty="0">
                    <a:latin typeface="+mn-lt"/>
                  </a:rPr>
                  <a:t>B</a:t>
                </a:r>
                <a:r>
                  <a:rPr lang="fa-IR" sz="2900" dirty="0">
                    <a:latin typeface="+mn-lt"/>
                  </a:rPr>
                  <a:t> ، حداقل با سایز </a:t>
                </a:r>
                <a:r>
                  <a:rPr lang="en-US" sz="2900" dirty="0">
                    <a:latin typeface="+mn-lt"/>
                  </a:rPr>
                  <a:t>K</a:t>
                </a:r>
                <a:r>
                  <a:rPr lang="fa-IR" sz="2900" dirty="0">
                    <a:latin typeface="+mn-lt"/>
                  </a:rPr>
                  <a:t> </a:t>
                </a:r>
                <a:r>
                  <a:rPr lang="fa-IR" sz="2900" dirty="0" err="1">
                    <a:latin typeface="+mn-lt"/>
                  </a:rPr>
                  <a:t>اند</a:t>
                </a:r>
                <a:r>
                  <a:rPr lang="fa-IR" sz="2900" dirty="0">
                    <a:latin typeface="+mn-lt"/>
                  </a:rPr>
                  <a:t> که </a:t>
                </a:r>
                <a:r>
                  <a:rPr lang="en-US" sz="2900" dirty="0">
                    <a:latin typeface="+mn-lt"/>
                  </a:rPr>
                  <a:t>A ∪ B = G,A ≠G,B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+mn-lt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900" b="0" i="1" smtClean="0">
                        <a:latin typeface="+mn-lt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a-IR" sz="2900" dirty="0">
                    <a:latin typeface="+mn-lt"/>
                  </a:rPr>
                  <a:t>، و </a:t>
                </a:r>
                <a:r>
                  <a:rPr lang="en-US" sz="2900" dirty="0">
                    <a:latin typeface="+mn-lt"/>
                  </a:rPr>
                  <a:t> A</a:t>
                </a:r>
                <a14:m>
                  <m:oMath xmlns:m="http://schemas.openxmlformats.org/officeDocument/2006/math">
                    <m:r>
                      <a:rPr lang="en-US" sz="2900" i="1" smtClean="0">
                        <a:latin typeface="+mn-lt"/>
                      </a:rPr>
                      <m:t>⋂</m:t>
                    </m:r>
                    <m:r>
                      <a:rPr lang="en-US" sz="2900" b="0" i="1" smtClean="0">
                        <a:latin typeface="+mn-lt"/>
                      </a:rPr>
                      <m:t>𝐵</m:t>
                    </m:r>
                    <m:r>
                      <a:rPr lang="fa-IR" sz="2900" b="0" i="0" smtClean="0">
                        <a:latin typeface="+mn-lt"/>
                      </a:rPr>
                      <m:t> </m:t>
                    </m:r>
                  </m:oMath>
                </a14:m>
                <a:r>
                  <a:rPr lang="fa-IR" sz="2900" dirty="0">
                    <a:latin typeface="+mn-lt"/>
                  </a:rPr>
                  <a:t> که </a:t>
                </a:r>
                <a:r>
                  <a:rPr lang="fa-IR" sz="2900" dirty="0" err="1">
                    <a:latin typeface="+mn-lt"/>
                  </a:rPr>
                  <a:t>اردر</a:t>
                </a:r>
                <a:r>
                  <a:rPr lang="fa-IR" sz="2900" dirty="0">
                    <a:latin typeface="+mn-lt"/>
                  </a:rPr>
                  <a:t> آن </a:t>
                </a:r>
                <a:r>
                  <a:rPr lang="fa-IR" sz="2900" dirty="0" err="1">
                    <a:latin typeface="+mn-lt"/>
                  </a:rPr>
                  <a:t>بدیهتا</a:t>
                </a:r>
                <a:r>
                  <a:rPr lang="fa-IR" sz="2900" dirty="0">
                    <a:latin typeface="+mn-lt"/>
                  </a:rPr>
                  <a:t> حداکثر </a:t>
                </a:r>
                <a:r>
                  <a:rPr lang="en-US" sz="2900" dirty="0">
                    <a:latin typeface="+mn-lt"/>
                  </a:rPr>
                  <a:t>K</a:t>
                </a:r>
                <a:r>
                  <a:rPr lang="fa-IR" sz="2900" dirty="0">
                    <a:latin typeface="+mn-lt"/>
                  </a:rPr>
                  <a:t> است.</a:t>
                </a:r>
                <a:br>
                  <a:rPr lang="fa-IR" sz="2900" dirty="0">
                    <a:latin typeface="+mn-lt"/>
                  </a:rPr>
                </a:br>
                <a:r>
                  <a:rPr lang="fa-IR" sz="2900" dirty="0">
                    <a:latin typeface="+mn-lt"/>
                  </a:rPr>
                  <a:t>اگر </a:t>
                </a:r>
                <a:r>
                  <a:rPr lang="en-US" sz="2900" dirty="0">
                    <a:latin typeface="+mn-lt"/>
                  </a:rPr>
                  <a:t>G</a:t>
                </a:r>
                <a:r>
                  <a:rPr lang="fa-IR" sz="2900" dirty="0">
                    <a:latin typeface="+mn-lt"/>
                  </a:rPr>
                  <a:t> دارای </a:t>
                </a:r>
                <a:r>
                  <a:rPr lang="en-US" sz="2900" dirty="0">
                    <a:latin typeface="+mn-lt"/>
                  </a:rPr>
                  <a:t>K-SEPARATION</a:t>
                </a:r>
                <a:r>
                  <a:rPr lang="fa-IR" sz="2900" dirty="0">
                    <a:latin typeface="+mn-lt"/>
                  </a:rPr>
                  <a:t> به </a:t>
                </a:r>
                <a:r>
                  <a:rPr lang="fa-IR" sz="2900" dirty="0" err="1">
                    <a:latin typeface="+mn-lt"/>
                  </a:rPr>
                  <a:t>ازای</a:t>
                </a:r>
                <a:r>
                  <a:rPr lang="fa-IR" sz="2900" dirty="0">
                    <a:latin typeface="+mn-lt"/>
                  </a:rPr>
                  <a:t> برخی </a:t>
                </a:r>
                <a:r>
                  <a:rPr lang="en-US" sz="2900" dirty="0">
                    <a:latin typeface="+mn-lt"/>
                  </a:rPr>
                  <a:t>K</a:t>
                </a:r>
                <a:r>
                  <a:rPr lang="fa-IR" sz="2900" dirty="0">
                    <a:latin typeface="+mn-lt"/>
                  </a:rPr>
                  <a:t>، پس </a:t>
                </a:r>
                <a:r>
                  <a:rPr lang="en-US" sz="2900" dirty="0">
                    <a:latin typeface="+mn-lt"/>
                  </a:rPr>
                  <a:t>Tutte connectivity</a:t>
                </a:r>
                <a:r>
                  <a:rPr lang="fa-IR" sz="2900" dirty="0">
                    <a:latin typeface="+mn-lt"/>
                  </a:rPr>
                  <a:t> </a:t>
                </a:r>
                <a:r>
                  <a:rPr lang="fa-IR" sz="2900" dirty="0" err="1">
                    <a:latin typeface="+mn-lt"/>
                  </a:rPr>
                  <a:t>گراف</a:t>
                </a:r>
                <a:r>
                  <a:rPr lang="fa-IR" sz="2900" dirty="0">
                    <a:latin typeface="+mn-lt"/>
                  </a:rPr>
                  <a:t> </a:t>
                </a:r>
                <a:r>
                  <a:rPr lang="en-US" sz="2900" dirty="0">
                    <a:latin typeface="+mn-lt"/>
                  </a:rPr>
                  <a:t>G</a:t>
                </a:r>
                <a:r>
                  <a:rPr lang="fa-IR" sz="2900" dirty="0">
                    <a:latin typeface="+mn-lt"/>
                  </a:rPr>
                  <a:t> مقدار  </a:t>
                </a:r>
                <a:r>
                  <a:rPr lang="en-US" sz="2900" dirty="0">
                    <a:latin typeface="+mn-lt"/>
                  </a:rPr>
                  <a:t>min{j: G has a j separation}</a:t>
                </a:r>
                <a:r>
                  <a:rPr lang="fa-IR" sz="2900" dirty="0">
                    <a:latin typeface="+mn-lt"/>
                  </a:rPr>
                  <a:t> هست و </a:t>
                </a:r>
                <a14:m>
                  <m:oMath xmlns:m="http://schemas.openxmlformats.org/officeDocument/2006/math">
                    <m:r>
                      <a:rPr lang="fa-IR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a-IR" sz="2900" dirty="0">
                    <a:latin typeface="+mn-lt"/>
                  </a:rPr>
                  <a:t>  می </a:t>
                </a:r>
                <a:r>
                  <a:rPr lang="fa-IR" sz="2900" dirty="0" err="1">
                    <a:latin typeface="+mn-lt"/>
                  </a:rPr>
                  <a:t>باشد،اگرهیچ</a:t>
                </a:r>
                <a:r>
                  <a:rPr lang="fa-IR" sz="2900" dirty="0">
                    <a:latin typeface="+mn-lt"/>
                  </a:rPr>
                  <a:t>  </a:t>
                </a:r>
                <a:r>
                  <a:rPr lang="en-US" sz="2900" dirty="0">
                    <a:latin typeface="+mn-lt"/>
                  </a:rPr>
                  <a:t>k-separation</a:t>
                </a:r>
                <a:r>
                  <a:rPr lang="fa-IR" sz="2900" dirty="0">
                    <a:latin typeface="+mn-lt"/>
                  </a:rPr>
                  <a:t> موجود نباشد.</a:t>
                </a:r>
                <a:endParaRPr lang="en-US" sz="2900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DFA139-0E99-FE20-99C4-5FEE925B5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1871" y="365125"/>
                <a:ext cx="10548257" cy="2851604"/>
              </a:xfrm>
              <a:blipFill>
                <a:blip r:embed="rId2"/>
                <a:stretch>
                  <a:fillRect l="-1445" r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A000-7821-30CF-7254-145DA3AB4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29" y="3216729"/>
            <a:ext cx="10515600" cy="2992892"/>
          </a:xfrm>
        </p:spPr>
        <p:txBody>
          <a:bodyPr/>
          <a:lstStyle/>
          <a:p>
            <a:pPr marL="0" indent="0">
              <a:buNone/>
            </a:pPr>
            <a:r>
              <a:rPr lang="fa-IR" dirty="0"/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9DCEF4-A415-C95C-955B-770736629CB2}"/>
              </a:ext>
            </a:extLst>
          </p:cNvPr>
          <p:cNvSpPr txBox="1">
            <a:spLocks/>
          </p:cNvSpPr>
          <p:nvPr/>
        </p:nvSpPr>
        <p:spPr>
          <a:xfrm>
            <a:off x="854528" y="3086101"/>
            <a:ext cx="10548257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300" dirty="0">
                <a:latin typeface="+mn-lt"/>
              </a:rPr>
              <a:t>مثال ۱۱. ۵: </a:t>
            </a:r>
          </a:p>
          <a:p>
            <a:pPr algn="r" rtl="1"/>
            <a:endParaRPr lang="en-US" sz="33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F88F9-8FC9-62C9-C23D-ABCC355FF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9" y="3440339"/>
            <a:ext cx="9199963" cy="30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589F-5374-BF62-B30C-DF69E51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مثال5.11.2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CB2B75-C5ED-9127-E75B-531D3A4F7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95" y="1516310"/>
            <a:ext cx="6975807" cy="41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0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4B45-A3E2-7032-B9C7-B445CE6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3261"/>
          </a:xfrm>
        </p:spPr>
        <p:txBody>
          <a:bodyPr>
            <a:normAutofit/>
          </a:bodyPr>
          <a:lstStyle/>
          <a:p>
            <a:pPr algn="r" rtl="1"/>
            <a:r>
              <a:rPr lang="en-US" sz="3000" dirty="0">
                <a:solidFill>
                  <a:schemeClr val="accent1"/>
                </a:solidFill>
              </a:rPr>
              <a:t>Tutte connectivity </a:t>
            </a:r>
            <a:r>
              <a:rPr lang="fa-IR" sz="3000" dirty="0">
                <a:solidFill>
                  <a:schemeClr val="accent1"/>
                </a:solidFill>
              </a:rPr>
              <a:t> و </a:t>
            </a:r>
            <a:r>
              <a:rPr lang="en-US" sz="3000" dirty="0">
                <a:solidFill>
                  <a:schemeClr val="accent1"/>
                </a:solidFill>
              </a:rPr>
              <a:t>vertex connectivity</a:t>
            </a:r>
            <a:br>
              <a:rPr lang="en-US" sz="3000" dirty="0">
                <a:solidFill>
                  <a:schemeClr val="accent1"/>
                </a:solidFill>
              </a:rPr>
            </a:br>
            <a:r>
              <a:rPr lang="fa-IR" sz="2700" dirty="0"/>
              <a:t>تئوری ۱۲. ۵: </a:t>
            </a:r>
            <a:br>
              <a:rPr lang="fa-IR" sz="2700" dirty="0"/>
            </a:br>
            <a:r>
              <a:rPr lang="fa-IR" sz="2700" dirty="0"/>
              <a:t>اگر </a:t>
            </a:r>
            <a:r>
              <a:rPr lang="en-US" sz="2700" dirty="0"/>
              <a:t>G</a:t>
            </a:r>
            <a:r>
              <a:rPr lang="fa-IR" sz="2700" dirty="0"/>
              <a:t> یک </a:t>
            </a:r>
            <a:r>
              <a:rPr lang="fa-IR" sz="2700" dirty="0" err="1"/>
              <a:t>گراف</a:t>
            </a:r>
            <a:r>
              <a:rPr lang="fa-IR" sz="2700" dirty="0"/>
              <a:t> با حداقل ۳راس باشد و </a:t>
            </a:r>
            <a:r>
              <a:rPr lang="en-US" sz="2700" dirty="0"/>
              <a:t>G≠K</a:t>
            </a:r>
            <a:r>
              <a:rPr lang="en-US" sz="1400" dirty="0"/>
              <a:t>3</a:t>
            </a:r>
            <a:r>
              <a:rPr lang="fa-IR" sz="1400" dirty="0"/>
              <a:t> </a:t>
            </a:r>
            <a:r>
              <a:rPr lang="en-US" sz="1400" dirty="0"/>
              <a:t> </a:t>
            </a:r>
            <a:r>
              <a:rPr lang="fa-IR" sz="2700" dirty="0"/>
              <a:t>پس </a:t>
            </a:r>
            <a:r>
              <a:rPr lang="en-US" sz="2700" dirty="0"/>
              <a:t>Tutte Connectivity</a:t>
            </a:r>
            <a:r>
              <a:rPr lang="fa-IR" sz="2700" dirty="0"/>
              <a:t> برای </a:t>
            </a:r>
            <a:r>
              <a:rPr lang="fa-IR" sz="2700" dirty="0" err="1"/>
              <a:t>گراف</a:t>
            </a:r>
            <a:r>
              <a:rPr lang="en-US" sz="2700" dirty="0"/>
              <a:t> G </a:t>
            </a:r>
            <a:r>
              <a:rPr lang="fa-IR" sz="2700" dirty="0"/>
              <a:t>،مقدار </a:t>
            </a:r>
            <a:r>
              <a:rPr lang="en-US" sz="2700" dirty="0"/>
              <a:t>min(</a:t>
            </a:r>
            <a:r>
              <a:rPr lang="el-GR" sz="3000" dirty="0"/>
              <a:t>κ</a:t>
            </a:r>
            <a:r>
              <a:rPr lang="en-US" sz="3000" dirty="0"/>
              <a:t>(G),g(G))</a:t>
            </a:r>
            <a:r>
              <a:rPr lang="fa-IR" sz="3000" dirty="0"/>
              <a:t> ، جایی که </a:t>
            </a:r>
            <a:r>
              <a:rPr lang="en-US" sz="3000" dirty="0"/>
              <a:t>g(G) </a:t>
            </a:r>
            <a:r>
              <a:rPr lang="fa-IR" sz="3000" dirty="0"/>
              <a:t> یک کمر </a:t>
            </a:r>
            <a:r>
              <a:rPr lang="fa-IR" sz="3000" dirty="0" err="1"/>
              <a:t>گراف</a:t>
            </a:r>
            <a:r>
              <a:rPr lang="fa-IR" sz="3000" dirty="0"/>
              <a:t>( </a:t>
            </a:r>
            <a:r>
              <a:rPr lang="en-US" sz="3000" dirty="0"/>
              <a:t>girth</a:t>
            </a:r>
            <a:r>
              <a:rPr lang="fa-IR" sz="3000" dirty="0"/>
              <a:t>) </a:t>
            </a:r>
            <a:r>
              <a:rPr lang="en-US" sz="3000" dirty="0"/>
              <a:t> G</a:t>
            </a:r>
            <a:r>
              <a:rPr lang="fa-IR" sz="3000" dirty="0"/>
              <a:t>است که طول کوتاه ترین دور </a:t>
            </a:r>
            <a:r>
              <a:rPr lang="fa-IR" sz="3000" dirty="0" err="1"/>
              <a:t>گراف</a:t>
            </a:r>
            <a:r>
              <a:rPr lang="en-US" sz="3000" dirty="0"/>
              <a:t> G </a:t>
            </a:r>
            <a:r>
              <a:rPr lang="fa-IR" sz="3000" dirty="0"/>
              <a:t> است. </a:t>
            </a:r>
            <a:br>
              <a:rPr lang="fa-IR" sz="3000" dirty="0"/>
            </a:br>
            <a:br>
              <a:rPr lang="fa-IR" sz="3000" dirty="0"/>
            </a:br>
            <a:r>
              <a:rPr lang="fa-IR" sz="3000" dirty="0"/>
              <a:t>تعریف 13 .5 :</a:t>
            </a:r>
            <a:br>
              <a:rPr lang="fa-IR" sz="3000" dirty="0"/>
            </a:br>
            <a:r>
              <a:rPr lang="fa-IR" sz="3000" dirty="0"/>
              <a:t>یک جزء </a:t>
            </a:r>
            <a:r>
              <a:rPr lang="fa-IR" sz="3000" dirty="0" err="1"/>
              <a:t>گراف</a:t>
            </a:r>
            <a:r>
              <a:rPr lang="fa-IR" sz="3000" dirty="0"/>
              <a:t> </a:t>
            </a:r>
            <a:r>
              <a:rPr lang="en-US" sz="3000" dirty="0"/>
              <a:t>G</a:t>
            </a:r>
            <a:r>
              <a:rPr lang="fa-IR" sz="3000" dirty="0"/>
              <a:t> یک </a:t>
            </a:r>
            <a:r>
              <a:rPr lang="fa-IR" sz="3000" dirty="0" err="1"/>
              <a:t>زیرگراف</a:t>
            </a:r>
            <a:r>
              <a:rPr lang="fa-IR" sz="3000" dirty="0"/>
              <a:t> </a:t>
            </a:r>
            <a:r>
              <a:rPr lang="fa-IR" sz="3000" dirty="0" err="1"/>
              <a:t>ماکسیمال</a:t>
            </a:r>
            <a:r>
              <a:rPr lang="fa-IR" sz="3000" dirty="0"/>
              <a:t> از </a:t>
            </a:r>
            <a:r>
              <a:rPr lang="en-US" sz="3000" dirty="0"/>
              <a:t>G</a:t>
            </a:r>
            <a:r>
              <a:rPr lang="fa-IR" sz="3000" dirty="0"/>
              <a:t> است که </a:t>
            </a:r>
            <a:r>
              <a:rPr lang="en-US" sz="3000" dirty="0"/>
              <a:t>Tutte connectivity</a:t>
            </a:r>
            <a:r>
              <a:rPr lang="fa-IR" sz="3000" dirty="0"/>
              <a:t> آن حداقل 1 است.</a:t>
            </a:r>
            <a:br>
              <a:rPr lang="fa-IR" sz="3000" dirty="0"/>
            </a:br>
            <a:r>
              <a:rPr lang="fa-IR" sz="3000" dirty="0"/>
              <a:t>یک بلوک</a:t>
            </a:r>
            <a:r>
              <a:rPr lang="en-US" sz="3000" dirty="0"/>
              <a:t> </a:t>
            </a:r>
            <a:r>
              <a:rPr lang="fa-IR" sz="3000" dirty="0"/>
              <a:t>از </a:t>
            </a:r>
            <a:r>
              <a:rPr lang="fa-IR" sz="3000" dirty="0" err="1"/>
              <a:t>گراف</a:t>
            </a:r>
            <a:r>
              <a:rPr lang="fa-IR" sz="3000" dirty="0"/>
              <a:t> </a:t>
            </a:r>
            <a:r>
              <a:rPr lang="en-US" sz="3000" dirty="0"/>
              <a:t>G</a:t>
            </a:r>
            <a:r>
              <a:rPr lang="fa-IR" sz="3000" dirty="0"/>
              <a:t> ، یک زیر </a:t>
            </a:r>
            <a:r>
              <a:rPr lang="fa-IR" sz="3000" dirty="0" err="1"/>
              <a:t>گراف</a:t>
            </a:r>
            <a:r>
              <a:rPr lang="fa-IR" sz="3000" dirty="0"/>
              <a:t> </a:t>
            </a:r>
            <a:r>
              <a:rPr lang="fa-IR" sz="3000" dirty="0" err="1"/>
              <a:t>ماکسیمال</a:t>
            </a:r>
            <a:r>
              <a:rPr lang="fa-IR" sz="3000" dirty="0"/>
              <a:t> </a:t>
            </a:r>
            <a:r>
              <a:rPr lang="fa-IR" sz="3000" dirty="0" err="1"/>
              <a:t>ازگراف</a:t>
            </a:r>
            <a:r>
              <a:rPr lang="fa-IR" sz="3000" dirty="0"/>
              <a:t> </a:t>
            </a:r>
            <a:r>
              <a:rPr lang="en-US" sz="3000" dirty="0"/>
              <a:t>G</a:t>
            </a:r>
            <a:r>
              <a:rPr lang="fa-IR" sz="3000" dirty="0"/>
              <a:t> که دارای</a:t>
            </a:r>
            <a:r>
              <a:rPr lang="en-US" sz="3000" dirty="0"/>
              <a:t>Tutte connectivity </a:t>
            </a:r>
            <a:r>
              <a:rPr lang="fa-IR" sz="3000" dirty="0"/>
              <a:t> حداقل 2</a:t>
            </a:r>
            <a:r>
              <a:rPr lang="en-US" sz="3000" dirty="0"/>
              <a:t>  </a:t>
            </a:r>
            <a:r>
              <a:rPr lang="fa-IR" sz="3000" dirty="0"/>
              <a:t>است.</a:t>
            </a:r>
            <a:br>
              <a:rPr lang="fa-IR" sz="3000" dirty="0"/>
            </a:br>
            <a:br>
              <a:rPr lang="fa-IR" sz="3000" dirty="0"/>
            </a:br>
            <a:r>
              <a:rPr lang="fa-IR" sz="3000" dirty="0"/>
              <a:t>توجه14 .5:</a:t>
            </a:r>
            <a:br>
              <a:rPr lang="fa-IR" sz="3000" dirty="0"/>
            </a:br>
            <a:r>
              <a:rPr lang="fa-IR" sz="3000" dirty="0"/>
              <a:t>یک بلوک </a:t>
            </a:r>
            <a:r>
              <a:rPr lang="fa-IR" sz="3000" dirty="0" err="1"/>
              <a:t>غیرتهی</a:t>
            </a:r>
            <a:r>
              <a:rPr lang="fa-IR" sz="3000" dirty="0"/>
              <a:t> </a:t>
            </a:r>
            <a:r>
              <a:rPr lang="fa-IR" sz="3000" dirty="0" err="1"/>
              <a:t>گراف</a:t>
            </a:r>
            <a:r>
              <a:rPr lang="fa-IR" sz="3000" dirty="0"/>
              <a:t> یک راس ایزوله شده است، یک حلقه-</a:t>
            </a:r>
            <a:r>
              <a:rPr lang="fa-IR" sz="3000" dirty="0" err="1"/>
              <a:t>گراف</a:t>
            </a:r>
            <a:r>
              <a:rPr lang="fa-IR" sz="3000" dirty="0"/>
              <a:t> ، یک نمودار براساس دو راس با تعداد یال های مثبت بین آن رئوس ، راس </a:t>
            </a:r>
            <a:r>
              <a:rPr lang="en-US" sz="3000" dirty="0"/>
              <a:t>2-connected</a:t>
            </a:r>
            <a:r>
              <a:rPr lang="fa-IR" sz="3000" dirty="0"/>
              <a:t> است.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5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697E-E343-E855-3AED-5BA2557F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952" y="587730"/>
            <a:ext cx="8137347" cy="915270"/>
          </a:xfrm>
        </p:spPr>
        <p:txBody>
          <a:bodyPr>
            <a:normAutofit/>
          </a:bodyPr>
          <a:lstStyle/>
          <a:p>
            <a:pPr algn="r" rtl="1"/>
            <a:r>
              <a:rPr lang="fa-IR" sz="3000" dirty="0"/>
              <a:t>مثال 5.12.1</a:t>
            </a:r>
            <a:br>
              <a:rPr lang="fa-IR" sz="3000" dirty="0"/>
            </a:br>
            <a:r>
              <a:rPr lang="fa-IR" sz="3000" dirty="0"/>
              <a:t>جزء:</a:t>
            </a:r>
            <a:endParaRPr lang="en-US" sz="3000" dirty="0"/>
          </a:p>
        </p:txBody>
      </p:sp>
      <p:pic>
        <p:nvPicPr>
          <p:cNvPr id="1026" name="Picture 2" descr="Component (graph theory) - Wikipedia">
            <a:extLst>
              <a:ext uri="{FF2B5EF4-FFF2-40B4-BE49-F238E27FC236}">
                <a16:creationId xmlns:a16="http://schemas.microsoft.com/office/drawing/2014/main" id="{F8DCB13E-CCE2-2902-081A-B8BF28462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926" y="1494611"/>
            <a:ext cx="5294105" cy="45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99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1529-238A-AFE0-67CA-8FC670C7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مثال 5.12.2</a:t>
            </a:r>
            <a:br>
              <a:rPr lang="fa-IR" dirty="0"/>
            </a:br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9B0F024-8ACB-9714-A164-F177C853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363" y="1420513"/>
            <a:ext cx="6904140" cy="443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اسلاید های فصل 5-connectivity</vt:lpstr>
      <vt:lpstr>مثال از CONNECTIVITY  مثال 5.8: κ = 1 &lt; κ′ = 2 &lt; δ = 3</vt:lpstr>
      <vt:lpstr>TUTTE CONNECTIVITY تعریف 5.10: یک K-SEPERATION از گراف G یک جفت زیرگراف {A,B} از G هست که هر یک از A و B ، حداقل با سایز K اند که A ∪ B = G,A ≠G,B≠G، و  A⋂B  که اردر آن بدیهتا حداکثر K است. اگر G دارای K-SEPARATION به ازای برخی K، پس Tutte connectivity گراف G مقدار  min{j: G has a j separation} هست و ∞  می باشد،اگرهیچ  k-separation موجود نباشد.</vt:lpstr>
      <vt:lpstr>مثال5.11.2</vt:lpstr>
      <vt:lpstr>Tutte connectivity  و vertex connectivity تئوری ۱۲. ۵:  اگر G یک گراف با حداقل ۳راس باشد و G≠K3  پس Tutte Connectivity برای گراف G ،مقدار min(κ(G),g(G)) ، جایی که g(G)  یک کمر گراف( girth)  Gاست که طول کوتاه ترین دور گراف G  است.   تعریف 13 .5 : یک جزء گراف G یک زیرگراف ماکسیمال از G است که Tutte connectivity آن حداقل 1 است. یک بلوک از گراف G ، یک زیر گراف ماکسیمال ازگراف G که دارایTutte connectivity  حداقل 2  است.  توجه14 .5: یک بلوک غیرتهی گراف یک راس ایزوله شده است، یک حلقه-گراف ، یک نمودار براساس دو راس با تعداد یال های مثبت بین آن رئوس ، راس 2-connected است.</vt:lpstr>
      <vt:lpstr>مثال 5.12.1 جزء:</vt:lpstr>
      <vt:lpstr>مثال 5.12.2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اسلاید های فصل 5-connectivity</dc:title>
  <dc:creator>Mohammad erfan Zare zardini</dc:creator>
  <cp:lastModifiedBy>Mohammad erfan Zare zardini</cp:lastModifiedBy>
  <cp:revision>1</cp:revision>
  <dcterms:created xsi:type="dcterms:W3CDTF">2024-01-25T19:57:30Z</dcterms:created>
  <dcterms:modified xsi:type="dcterms:W3CDTF">2024-01-25T19:57:59Z</dcterms:modified>
</cp:coreProperties>
</file>