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65" r:id="rId2"/>
    <p:sldId id="269" r:id="rId3"/>
    <p:sldId id="266" r:id="rId4"/>
    <p:sldId id="267" r:id="rId5"/>
  </p:sldIdLst>
  <p:sldSz cx="9144000" cy="6858000" type="screen4x3"/>
  <p:notesSz cx="6858000" cy="9144000"/>
  <p:custDataLst>
    <p:tags r:id="rId7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67" d="100"/>
          <a:sy n="67" d="100"/>
        </p:scale>
        <p:origin x="7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633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12/03/1445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684" y="2060848"/>
            <a:ext cx="7774632" cy="1395587"/>
          </a:xfrm>
        </p:spPr>
        <p:txBody>
          <a:bodyPr>
            <a:normAutofit fontScale="90000"/>
          </a:bodyPr>
          <a:lstStyle/>
          <a:p>
            <a:r>
              <a:rPr lang="fa-IR" dirty="0" smtClean="0">
                <a:cs typeface="B Titr" panose="00000700000000000000" pitchFamily="2" charset="-78"/>
              </a:rPr>
              <a:t>نظریه و الگوریتم های گراف</a:t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dirty="0" smtClean="0">
                <a:cs typeface="B Titr" panose="00000700000000000000" pitchFamily="2" charset="-78"/>
              </a:rPr>
              <a:t/>
            </a:r>
            <a:br>
              <a:rPr lang="fa-IR" dirty="0" smtClean="0">
                <a:cs typeface="B Titr" panose="00000700000000000000" pitchFamily="2" charset="-78"/>
              </a:rPr>
            </a:br>
            <a:r>
              <a:rPr lang="fa-IR" sz="3100" dirty="0" smtClean="0">
                <a:cs typeface="B Titr" panose="00000700000000000000" pitchFamily="2" charset="-78"/>
              </a:rPr>
              <a:t>معرفی درس</a:t>
            </a:r>
            <a:endParaRPr lang="en-US" sz="2000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769640"/>
          </a:xfrm>
        </p:spPr>
        <p:txBody>
          <a:bodyPr>
            <a:normAutofit/>
          </a:bodyPr>
          <a:lstStyle/>
          <a:p>
            <a:r>
              <a:rPr lang="fa-IR" sz="2400" dirty="0" smtClean="0">
                <a:solidFill>
                  <a:schemeClr val="tx1"/>
                </a:solidFill>
                <a:cs typeface="B Nazanin" panose="00000700000000000000" pitchFamily="2" charset="-78"/>
              </a:rPr>
              <a:t>مدرس: فرزانه غيورباغباني</a:t>
            </a:r>
            <a:endParaRPr lang="en-US" sz="2400" dirty="0">
              <a:solidFill>
                <a:schemeClr val="tx1"/>
              </a:solidFill>
              <a:cs typeface="B Nazanin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52621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cs typeface="B Nazanin" panose="00000700000000000000" pitchFamily="2" charset="-78"/>
              </a:rPr>
              <a:t>به نام خدا</a:t>
            </a:r>
            <a:endParaRPr lang="en-US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55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معرفی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800" dirty="0">
                <a:cs typeface="B Nazanin" panose="00000700000000000000" pitchFamily="2" charset="-78"/>
              </a:rPr>
              <a:t>مدرس</a:t>
            </a:r>
            <a:r>
              <a:rPr lang="fa-IR" sz="2800" dirty="0" smtClean="0">
                <a:cs typeface="B Nazanin" panose="00000700000000000000" pitchFamily="2" charset="-78"/>
              </a:rPr>
              <a:t>: </a:t>
            </a:r>
            <a:r>
              <a:rPr lang="fa-IR" sz="2800" dirty="0">
                <a:cs typeface="B Nazanin" panose="00000700000000000000" pitchFamily="2" charset="-78"/>
              </a:rPr>
              <a:t>فرزانه </a:t>
            </a:r>
            <a:r>
              <a:rPr lang="fa-IR" sz="2800" dirty="0" smtClean="0">
                <a:cs typeface="B Nazanin" panose="00000700000000000000" pitchFamily="2" charset="-78"/>
              </a:rPr>
              <a:t>غيورباغباني</a:t>
            </a:r>
            <a:endParaRPr lang="en-US" sz="2800" dirty="0">
              <a:cs typeface="B Nazanin" panose="00000700000000000000" pitchFamily="2" charset="-78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2400" dirty="0" smtClean="0"/>
              <a:t>farzane.ghayour@gmail.com</a:t>
            </a:r>
            <a:endParaRPr lang="en-US" altLang="en-US" sz="2400" dirty="0"/>
          </a:p>
          <a:p>
            <a:pPr lvl="1">
              <a:lnSpc>
                <a:spcPct val="90000"/>
              </a:lnSpc>
              <a:buNone/>
            </a:pPr>
            <a:r>
              <a:rPr lang="fa-IR" altLang="en-US" sz="2400" dirty="0" smtClean="0"/>
              <a:t>اتاق 326</a:t>
            </a:r>
            <a:endParaRPr lang="en-US" altLang="en-US" sz="2400" dirty="0"/>
          </a:p>
          <a:p>
            <a:endParaRPr lang="en-US" sz="2800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31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بارم بندي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>
                <a:cs typeface="B Nazanin" panose="00000700000000000000" pitchFamily="2" charset="-78"/>
              </a:rPr>
              <a:t>تمرین                            </a:t>
            </a:r>
            <a:r>
              <a:rPr lang="fa-IR" dirty="0" smtClean="0">
                <a:cs typeface="B Nazanin" panose="00000700000000000000" pitchFamily="2" charset="-78"/>
              </a:rPr>
              <a:t>                   30%</a:t>
            </a:r>
          </a:p>
          <a:p>
            <a:r>
              <a:rPr lang="fa-IR" dirty="0" smtClean="0">
                <a:cs typeface="B Nazanin" panose="00000700000000000000" pitchFamily="2" charset="-78"/>
              </a:rPr>
              <a:t>کوییز </a:t>
            </a:r>
            <a:r>
              <a:rPr lang="fa-IR" dirty="0">
                <a:cs typeface="B Nazanin" panose="00000700000000000000" pitchFamily="2" charset="-78"/>
              </a:rPr>
              <a:t> </a:t>
            </a:r>
            <a:r>
              <a:rPr lang="fa-IR" dirty="0" smtClean="0">
                <a:cs typeface="B Nazanin" panose="00000700000000000000" pitchFamily="2" charset="-78"/>
              </a:rPr>
              <a:t>                                                5%</a:t>
            </a:r>
            <a:endParaRPr lang="en-US" dirty="0">
              <a:cs typeface="B Nazanin" panose="00000700000000000000" pitchFamily="2" charset="-78"/>
            </a:endParaRPr>
          </a:p>
          <a:p>
            <a:r>
              <a:rPr lang="fa-IR" dirty="0">
                <a:cs typeface="B Nazanin" panose="00000700000000000000" pitchFamily="2" charset="-78"/>
              </a:rPr>
              <a:t>میان </a:t>
            </a:r>
            <a:r>
              <a:rPr lang="fa-IR" dirty="0" smtClean="0">
                <a:cs typeface="B Nazanin" panose="00000700000000000000" pitchFamily="2" charset="-78"/>
              </a:rPr>
              <a:t>ترم ( </a:t>
            </a:r>
            <a:r>
              <a:rPr lang="fa-IR" smtClean="0">
                <a:cs typeface="B Nazanin" panose="00000700000000000000" pitchFamily="2" charset="-78"/>
              </a:rPr>
              <a:t>5 آذر- </a:t>
            </a:r>
            <a:r>
              <a:rPr lang="fa-IR" dirty="0" smtClean="0">
                <a:cs typeface="B Nazanin" panose="00000700000000000000" pitchFamily="2" charset="-78"/>
              </a:rPr>
              <a:t>یکشنبه)           25%</a:t>
            </a:r>
            <a:endParaRPr lang="en-US" dirty="0">
              <a:cs typeface="B Nazanin" panose="00000700000000000000" pitchFamily="2" charset="-78"/>
            </a:endParaRPr>
          </a:p>
          <a:p>
            <a:r>
              <a:rPr lang="fa-IR" dirty="0">
                <a:cs typeface="B Nazanin" panose="00000700000000000000" pitchFamily="2" charset="-78"/>
              </a:rPr>
              <a:t>پایان­ترم              </a:t>
            </a:r>
            <a:r>
              <a:rPr lang="fa-IR" dirty="0" smtClean="0">
                <a:cs typeface="B Nazanin" panose="00000700000000000000" pitchFamily="2" charset="-78"/>
              </a:rPr>
              <a:t>                              40%</a:t>
            </a:r>
            <a:endParaRPr lang="en-US" dirty="0">
              <a:cs typeface="B Nazanin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42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cs typeface="B Titr" panose="00000700000000000000" pitchFamily="2" charset="-78"/>
              </a:rPr>
              <a:t>مراجع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defTabSz="457200" rtl="0">
              <a:buFont typeface="Arial" panose="020B0604020202020204" pitchFamily="34" charset="0"/>
              <a:buChar char="•"/>
            </a:pPr>
            <a:endParaRPr lang="fa-IR" altLang="en-US" sz="2400" dirty="0" smtClean="0"/>
          </a:p>
          <a:p>
            <a:pPr lvl="1" algn="l" defTabSz="457200" rtl="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J. A. </a:t>
            </a:r>
            <a:r>
              <a:rPr lang="en-US" altLang="en-US" sz="2400" dirty="0" err="1" smtClean="0"/>
              <a:t>Bondy</a:t>
            </a:r>
            <a:r>
              <a:rPr lang="en-US" altLang="en-US" sz="2400" dirty="0" smtClean="0"/>
              <a:t> and U. S. R. </a:t>
            </a:r>
            <a:r>
              <a:rPr lang="en-US" altLang="en-US" sz="2400" dirty="0" err="1" smtClean="0"/>
              <a:t>Murty</a:t>
            </a:r>
            <a:r>
              <a:rPr lang="en-US" altLang="en-US" sz="2400" dirty="0" smtClean="0"/>
              <a:t>,  “Graduate Texts in Mathematics: Graph Theory </a:t>
            </a:r>
            <a:r>
              <a:rPr lang="en-US" altLang="en-US" sz="2400" i="1" dirty="0" smtClean="0"/>
              <a:t>”, Springer, 2008</a:t>
            </a:r>
          </a:p>
          <a:p>
            <a:pPr lvl="1" algn="l" defTabSz="457200" rtl="0">
              <a:buFont typeface="Arial" panose="020B0604020202020204" pitchFamily="34" charset="0"/>
              <a:buChar char="•"/>
            </a:pPr>
            <a:endParaRPr lang="en-US" altLang="en-US" sz="2400" i="1" dirty="0"/>
          </a:p>
          <a:p>
            <a:pPr lvl="1" algn="l" defTabSz="457200" rtl="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84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8b03e267519bab8cba2709c1d89a86f713e8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67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 Nazanin</vt:lpstr>
      <vt:lpstr>B Titr</vt:lpstr>
      <vt:lpstr>Calibri</vt:lpstr>
      <vt:lpstr>Times New Roman</vt:lpstr>
      <vt:lpstr>Office Theme</vt:lpstr>
      <vt:lpstr>نظریه و الگوریتم های گراف  معرفی درس</vt:lpstr>
      <vt:lpstr>معرفی</vt:lpstr>
      <vt:lpstr>بارم بندي</vt:lpstr>
      <vt:lpstr>مراجع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ProBook</cp:lastModifiedBy>
  <cp:revision>65</cp:revision>
  <dcterms:created xsi:type="dcterms:W3CDTF">2014-02-12T04:26:14Z</dcterms:created>
  <dcterms:modified xsi:type="dcterms:W3CDTF">2023-09-26T07:15:26Z</dcterms:modified>
</cp:coreProperties>
</file>